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147479778" r:id="rId2"/>
    <p:sldId id="2147479989" r:id="rId3"/>
    <p:sldId id="12666" r:id="rId4"/>
    <p:sldId id="2147480088" r:id="rId5"/>
    <p:sldId id="2147479774" r:id="rId6"/>
    <p:sldId id="260" r:id="rId7"/>
    <p:sldId id="2147479981" r:id="rId8"/>
    <p:sldId id="261" r:id="rId9"/>
    <p:sldId id="2147480089" r:id="rId10"/>
    <p:sldId id="2147480090" r:id="rId11"/>
    <p:sldId id="2147480091" r:id="rId12"/>
    <p:sldId id="2147480092" r:id="rId13"/>
    <p:sldId id="2147480093" r:id="rId14"/>
    <p:sldId id="2147480094" r:id="rId15"/>
    <p:sldId id="2147480095"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73" d="100"/>
          <a:sy n="73" d="100"/>
        </p:scale>
        <p:origin x="77" y="3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Feuil1!$B$1</c:f>
              <c:strCache>
                <c:ptCount val="1"/>
                <c:pt idx="0">
                  <c:v>Souvent</c:v>
                </c:pt>
              </c:strCache>
            </c:strRef>
          </c:tx>
          <c:spPr>
            <a:solidFill>
              <a:srgbClr val="11228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Poppins" pitchFamily="2" charset="77"/>
                    <a:ea typeface="+mn-ea"/>
                    <a:cs typeface="Poppins" pitchFamily="2" charset="77"/>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Feuil1!$A$2:$A$4</c:f>
              <c:strCache>
                <c:ptCount val="3"/>
                <c:pt idx="0">
                  <c:v>Envisager d'acheter</c:v>
                </c:pt>
                <c:pt idx="1">
                  <c:v>Apprécier une marque </c:v>
                </c:pt>
                <c:pt idx="2">
                  <c:v>Découvrir une marque </c:v>
                </c:pt>
              </c:strCache>
            </c:strRef>
          </c:cat>
          <c:val>
            <c:numRef>
              <c:f>Feuil1!$B$2:$B$4</c:f>
              <c:numCache>
                <c:formatCode>0%</c:formatCode>
                <c:ptCount val="3"/>
                <c:pt idx="0">
                  <c:v>0.27</c:v>
                </c:pt>
                <c:pt idx="1">
                  <c:v>0.28999999999999998</c:v>
                </c:pt>
                <c:pt idx="2">
                  <c:v>0.37</c:v>
                </c:pt>
              </c:numCache>
            </c:numRef>
          </c:val>
          <c:extLst>
            <c:ext xmlns:c16="http://schemas.microsoft.com/office/drawing/2014/chart" uri="{C3380CC4-5D6E-409C-BE32-E72D297353CC}">
              <c16:uniqueId val="{00000000-B6CC-F940-9B75-DBDA161E97C5}"/>
            </c:ext>
          </c:extLst>
        </c:ser>
        <c:ser>
          <c:idx val="1"/>
          <c:order val="1"/>
          <c:tx>
            <c:strRef>
              <c:f>Feuil1!$C$1</c:f>
              <c:strCache>
                <c:ptCount val="1"/>
                <c:pt idx="0">
                  <c:v>Parfois</c:v>
                </c:pt>
              </c:strCache>
            </c:strRef>
          </c:tx>
          <c:spPr>
            <a:solidFill>
              <a:srgbClr val="9C285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Poppins" pitchFamily="2" charset="77"/>
                    <a:ea typeface="+mn-ea"/>
                    <a:cs typeface="Poppins" pitchFamily="2" charset="77"/>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Feuil1!$A$2:$A$4</c:f>
              <c:strCache>
                <c:ptCount val="3"/>
                <c:pt idx="0">
                  <c:v>Envisager d'acheter</c:v>
                </c:pt>
                <c:pt idx="1">
                  <c:v>Apprécier une marque </c:v>
                </c:pt>
                <c:pt idx="2">
                  <c:v>Découvrir une marque </c:v>
                </c:pt>
              </c:strCache>
            </c:strRef>
          </c:cat>
          <c:val>
            <c:numRef>
              <c:f>Feuil1!$C$2:$C$4</c:f>
              <c:numCache>
                <c:formatCode>0%</c:formatCode>
                <c:ptCount val="3"/>
                <c:pt idx="0">
                  <c:v>0.56000000000000005</c:v>
                </c:pt>
                <c:pt idx="1">
                  <c:v>0.61</c:v>
                </c:pt>
                <c:pt idx="2">
                  <c:v>0.54</c:v>
                </c:pt>
              </c:numCache>
            </c:numRef>
          </c:val>
          <c:extLst>
            <c:ext xmlns:c16="http://schemas.microsoft.com/office/drawing/2014/chart" uri="{C3380CC4-5D6E-409C-BE32-E72D297353CC}">
              <c16:uniqueId val="{00000001-B6CC-F940-9B75-DBDA161E97C5}"/>
            </c:ext>
          </c:extLst>
        </c:ser>
        <c:ser>
          <c:idx val="2"/>
          <c:order val="2"/>
          <c:tx>
            <c:strRef>
              <c:f>Feuil1!$D$1</c:f>
              <c:strCache>
                <c:ptCount val="1"/>
                <c:pt idx="0">
                  <c:v>Jamais</c:v>
                </c:pt>
              </c:strCache>
            </c:strRef>
          </c:tx>
          <c:spPr>
            <a:solidFill>
              <a:schemeClr val="bg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Poppins" pitchFamily="2" charset="77"/>
                    <a:ea typeface="+mn-ea"/>
                    <a:cs typeface="Poppins" pitchFamily="2" charset="77"/>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Feuil1!$A$2:$A$4</c:f>
              <c:strCache>
                <c:ptCount val="3"/>
                <c:pt idx="0">
                  <c:v>Envisager d'acheter</c:v>
                </c:pt>
                <c:pt idx="1">
                  <c:v>Apprécier une marque </c:v>
                </c:pt>
                <c:pt idx="2">
                  <c:v>Découvrir une marque </c:v>
                </c:pt>
              </c:strCache>
            </c:strRef>
          </c:cat>
          <c:val>
            <c:numRef>
              <c:f>Feuil1!$D$2:$D$4</c:f>
              <c:numCache>
                <c:formatCode>0%</c:formatCode>
                <c:ptCount val="3"/>
                <c:pt idx="0">
                  <c:v>0.12</c:v>
                </c:pt>
                <c:pt idx="1">
                  <c:v>0.05</c:v>
                </c:pt>
                <c:pt idx="2">
                  <c:v>0.1</c:v>
                </c:pt>
              </c:numCache>
            </c:numRef>
          </c:val>
          <c:extLst>
            <c:ext xmlns:c16="http://schemas.microsoft.com/office/drawing/2014/chart" uri="{C3380CC4-5D6E-409C-BE32-E72D297353CC}">
              <c16:uniqueId val="{00000002-B6CC-F940-9B75-DBDA161E97C5}"/>
            </c:ext>
          </c:extLst>
        </c:ser>
        <c:dLbls>
          <c:showLegendKey val="0"/>
          <c:showVal val="0"/>
          <c:showCatName val="0"/>
          <c:showSerName val="0"/>
          <c:showPercent val="0"/>
          <c:showBubbleSize val="0"/>
        </c:dLbls>
        <c:gapWidth val="150"/>
        <c:overlap val="100"/>
        <c:axId val="1192008592"/>
        <c:axId val="1192010240"/>
      </c:barChart>
      <c:catAx>
        <c:axId val="11920085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Avenir Next LT Pro" panose="020B0504020202020204" pitchFamily="34" charset="77"/>
                <a:ea typeface="+mn-ea"/>
                <a:cs typeface="Poppins" pitchFamily="2" charset="77"/>
              </a:defRPr>
            </a:pPr>
            <a:endParaRPr lang="fr-FR"/>
          </a:p>
        </c:txPr>
        <c:crossAx val="1192010240"/>
        <c:crosses val="autoZero"/>
        <c:auto val="1"/>
        <c:lblAlgn val="ctr"/>
        <c:lblOffset val="100"/>
        <c:noMultiLvlLbl val="0"/>
      </c:catAx>
      <c:valAx>
        <c:axId val="1192010240"/>
        <c:scaling>
          <c:orientation val="minMax"/>
        </c:scaling>
        <c:delete val="1"/>
        <c:axPos val="b"/>
        <c:numFmt formatCode="0%" sourceLinked="1"/>
        <c:majorTickMark val="none"/>
        <c:minorTickMark val="none"/>
        <c:tickLblPos val="nextTo"/>
        <c:crossAx val="1192008592"/>
        <c:crosses val="autoZero"/>
        <c:crossBetween val="between"/>
      </c:valAx>
      <c:spPr>
        <a:noFill/>
        <a:ln>
          <a:noFill/>
        </a:ln>
        <a:effectLst/>
      </c:spPr>
    </c:plotArea>
    <c:legend>
      <c:legendPos val="b"/>
      <c:layout>
        <c:manualLayout>
          <c:xMode val="edge"/>
          <c:yMode val="edge"/>
          <c:x val="0.26304520805591436"/>
          <c:y val="0.90803119124989706"/>
          <c:w val="0.47390958388817128"/>
          <c:h val="9.196880875010297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77"/>
              <a:ea typeface="+mn-ea"/>
              <a:cs typeface="Poppins" pitchFamily="2" charset="77"/>
            </a:defRPr>
          </a:pPr>
          <a:endParaRPr lang="fr-F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50 ans et + </c:v>
                </c:pt>
              </c:strCache>
            </c:strRef>
          </c:tx>
          <c:spPr>
            <a:solidFill>
              <a:srgbClr val="0167B3"/>
            </a:solidFill>
            <a:ln w="9525" cap="flat" cmpd="sng" algn="ctr">
              <a:no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Feuil1!$A$2:$A$20</c:f>
              <c:strCache>
                <c:ptCount val="19"/>
                <c:pt idx="0">
                  <c:v>Famille </c:v>
                </c:pt>
                <c:pt idx="1">
                  <c:v>Beauté et cosmétiques </c:v>
                </c:pt>
                <c:pt idx="2">
                  <c:v>Food</c:v>
                </c:pt>
                <c:pt idx="3">
                  <c:v>Déco &amp; Bricolage </c:v>
                </c:pt>
                <c:pt idx="4">
                  <c:v>Humour </c:v>
                </c:pt>
                <c:pt idx="5">
                  <c:v>Mode</c:v>
                </c:pt>
                <c:pt idx="6">
                  <c:v>Santé</c:v>
                </c:pt>
                <c:pt idx="7">
                  <c:v>Voyage</c:v>
                </c:pt>
                <c:pt idx="8">
                  <c:v>Bien-être </c:v>
                </c:pt>
                <c:pt idx="9">
                  <c:v>Sport</c:v>
                </c:pt>
                <c:pt idx="10">
                  <c:v>Culture générale </c:v>
                </c:pt>
                <c:pt idx="11">
                  <c:v>Actualité</c:v>
                </c:pt>
                <c:pt idx="12">
                  <c:v>High-Tech</c:v>
                </c:pt>
                <c:pt idx="13">
                  <c:v>Art &amp; création</c:v>
                </c:pt>
                <c:pt idx="14">
                  <c:v>Engagements</c:v>
                </c:pt>
                <c:pt idx="15">
                  <c:v>Business</c:v>
                </c:pt>
                <c:pt idx="16">
                  <c:v>Jeux vidéos</c:v>
                </c:pt>
                <c:pt idx="17">
                  <c:v>Fooding</c:v>
                </c:pt>
                <c:pt idx="18">
                  <c:v>Luxe</c:v>
                </c:pt>
              </c:strCache>
            </c:strRef>
          </c:cat>
          <c:val>
            <c:numRef>
              <c:f>Feuil1!$B$2:$B$20</c:f>
              <c:numCache>
                <c:formatCode>0%</c:formatCode>
                <c:ptCount val="19"/>
                <c:pt idx="0">
                  <c:v>0.4</c:v>
                </c:pt>
                <c:pt idx="1">
                  <c:v>0.4</c:v>
                </c:pt>
                <c:pt idx="2">
                  <c:v>0.35</c:v>
                </c:pt>
                <c:pt idx="3">
                  <c:v>0.3</c:v>
                </c:pt>
                <c:pt idx="4">
                  <c:v>0.28000000000000003</c:v>
                </c:pt>
                <c:pt idx="5">
                  <c:v>0.26</c:v>
                </c:pt>
                <c:pt idx="6">
                  <c:v>0.21</c:v>
                </c:pt>
                <c:pt idx="7">
                  <c:v>0.21</c:v>
                </c:pt>
                <c:pt idx="8">
                  <c:v>0.21</c:v>
                </c:pt>
                <c:pt idx="9">
                  <c:v>0.19</c:v>
                </c:pt>
                <c:pt idx="10">
                  <c:v>0.19</c:v>
                </c:pt>
                <c:pt idx="11">
                  <c:v>0.16</c:v>
                </c:pt>
                <c:pt idx="12">
                  <c:v>0.16</c:v>
                </c:pt>
                <c:pt idx="13">
                  <c:v>0.14000000000000001</c:v>
                </c:pt>
                <c:pt idx="14">
                  <c:v>0.14000000000000001</c:v>
                </c:pt>
                <c:pt idx="15">
                  <c:v>0.12</c:v>
                </c:pt>
                <c:pt idx="16">
                  <c:v>0.12</c:v>
                </c:pt>
                <c:pt idx="17">
                  <c:v>0.09</c:v>
                </c:pt>
                <c:pt idx="18">
                  <c:v>0.05</c:v>
                </c:pt>
              </c:numCache>
            </c:numRef>
          </c:val>
          <c:extLst>
            <c:ext xmlns:c16="http://schemas.microsoft.com/office/drawing/2014/chart" uri="{C3380CC4-5D6E-409C-BE32-E72D297353CC}">
              <c16:uniqueId val="{00000000-6AA9-424B-92E4-352877DE04CD}"/>
            </c:ext>
          </c:extLst>
        </c:ser>
        <c:dLbls>
          <c:showLegendKey val="0"/>
          <c:showVal val="0"/>
          <c:showCatName val="0"/>
          <c:showSerName val="0"/>
          <c:showPercent val="0"/>
          <c:showBubbleSize val="0"/>
        </c:dLbls>
        <c:gapWidth val="71"/>
        <c:overlap val="3"/>
        <c:axId val="994146928"/>
        <c:axId val="830034448"/>
      </c:barChart>
      <c:catAx>
        <c:axId val="9941469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77"/>
                <a:ea typeface="Inter" panose="02000503000000020004" pitchFamily="2" charset="0"/>
                <a:cs typeface="+mn-cs"/>
              </a:defRPr>
            </a:pPr>
            <a:endParaRPr lang="fr-FR"/>
          </a:p>
        </c:txPr>
        <c:crossAx val="830034448"/>
        <c:crosses val="autoZero"/>
        <c:auto val="1"/>
        <c:lblAlgn val="ctr"/>
        <c:lblOffset val="100"/>
        <c:noMultiLvlLbl val="0"/>
      </c:catAx>
      <c:valAx>
        <c:axId val="830034448"/>
        <c:scaling>
          <c:orientation val="minMax"/>
        </c:scaling>
        <c:delete val="1"/>
        <c:axPos val="b"/>
        <c:numFmt formatCode="0%" sourceLinked="1"/>
        <c:majorTickMark val="none"/>
        <c:minorTickMark val="none"/>
        <c:tickLblPos val="nextTo"/>
        <c:crossAx val="9941469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fr-F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9">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0C79D4-FD6E-4D28-AFD6-8E2CD1004188}" type="datetimeFigureOut">
              <a:rPr lang="fr-FR" smtClean="0"/>
              <a:t>09/12/2025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C98CAB-7286-41F3-B8E7-F2A71CBB9BDC}" type="slidenum">
              <a:rPr lang="fr-FR" smtClean="0"/>
              <a:t>‹N°›</a:t>
            </a:fld>
            <a:endParaRPr lang="fr-FR"/>
          </a:p>
        </p:txBody>
      </p:sp>
    </p:spTree>
    <p:extLst>
      <p:ext uri="{BB962C8B-B14F-4D97-AF65-F5344CB8AC3E}">
        <p14:creationId xmlns:p14="http://schemas.microsoft.com/office/powerpoint/2010/main" val="1835189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3CA48-9325-C156-2ED5-C71EFD04102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C076199-9F31-6AF2-AC13-1CA9881C8210}"/>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CB6201C-1763-29E5-0285-9246E1F9958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5A35BE1-E473-3E87-E479-A00844D621E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1880067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78082-3788-2FCC-80AB-7FF86E5350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F334FAC-6D35-36E4-FC7B-B6ACE53890F4}"/>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6F7EBFB6-23C7-0929-AB2B-8D1FA970E4F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200E5C9-3C11-168F-5A9E-2C963D4C8B3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892560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56E42-8079-43DA-3455-ABFAE2B8BD5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EBCBC47-A4BE-882B-0674-E9AACB5BC667}"/>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D53138C6-6354-2CAA-1B95-C6C7F66CB46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D38E7F2-F598-2E4C-A458-0CD3C433153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452261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915A4-B7BA-78DA-579A-B709CDC9E66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36C4736-387E-5F69-0336-2C1DAB77592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D3850B5B-48A7-DF5C-017C-50B6AA74648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39C992D-6048-13E7-5FF7-8B06B304559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2664055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A8287-D09F-0074-8A71-03E2E28E74A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236A91E-0A5E-655A-87A1-88181D0671CC}"/>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22553D6-5720-EC5F-9D61-A118EE0454A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2DEECAA-8EF2-4E5E-39BC-8BCA8A68EA8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426275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2b203e6291d_0_0:notes"/>
          <p:cNvSpPr>
            <a:spLocks noGrp="1" noRot="1" noChangeAspect="1"/>
          </p:cNvSpPr>
          <p:nvPr>
            <p:ph type="sldImg" idx="2"/>
          </p:nvPr>
        </p:nvSpPr>
        <p:spPr>
          <a:xfrm>
            <a:off x="1982788" y="322263"/>
            <a:ext cx="2867025" cy="1612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2b203e6291d_0_0:notes"/>
          <p:cNvSpPr txBox="1">
            <a:spLocks noGrp="1"/>
          </p:cNvSpPr>
          <p:nvPr>
            <p:ph type="body" idx="1"/>
          </p:nvPr>
        </p:nvSpPr>
        <p:spPr>
          <a:xfrm>
            <a:off x="683273" y="2041832"/>
            <a:ext cx="5466178" cy="1934366"/>
          </a:xfrm>
          <a:prstGeom prst="rect">
            <a:avLst/>
          </a:prstGeom>
        </p:spPr>
        <p:txBody>
          <a:bodyPr spcFirstLastPara="1" wrap="square" lIns="62635" tIns="62635" rIns="62635" bIns="62635" anchor="t" anchorCtr="0">
            <a:noAutofit/>
          </a:bodyPr>
          <a:lstStyle/>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21FCB-1C73-E104-FAC7-B7CCC38C5B4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4DB569-9E82-7046-56FE-40385E19B27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79EBFA92-B63D-9CDC-0AF0-71B9F4566DE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8E6ABAF-F2A3-EF26-13DC-2F6443A3F60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813606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b203e6291d_0_8:notes"/>
          <p:cNvSpPr>
            <a:spLocks noGrp="1" noRot="1" noChangeAspect="1"/>
          </p:cNvSpPr>
          <p:nvPr>
            <p:ph type="sldImg" idx="2"/>
          </p:nvPr>
        </p:nvSpPr>
        <p:spPr>
          <a:xfrm>
            <a:off x="1982788" y="322263"/>
            <a:ext cx="2867025" cy="1612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2b203e6291d_0_8:notes"/>
          <p:cNvSpPr txBox="1">
            <a:spLocks noGrp="1"/>
          </p:cNvSpPr>
          <p:nvPr>
            <p:ph type="body" idx="1"/>
          </p:nvPr>
        </p:nvSpPr>
        <p:spPr>
          <a:xfrm>
            <a:off x="683273" y="2041832"/>
            <a:ext cx="5466178" cy="1934366"/>
          </a:xfrm>
          <a:prstGeom prst="rect">
            <a:avLst/>
          </a:prstGeom>
        </p:spPr>
        <p:txBody>
          <a:bodyPr spcFirstLastPara="1" wrap="square" lIns="62635" tIns="62635" rIns="62635" bIns="62635" anchor="t" anchorCtr="0">
            <a:noAutofit/>
          </a:bodyPr>
          <a:lstStyle/>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5D9D1-8BE8-9DD3-3FD6-7688F961995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7DBCCD5-FC7E-FA71-E591-BD212FA7D8C0}"/>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EF761085-15E9-4327-3666-7957B0070D2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0F31104-88CD-8F69-4DDB-25AA20CD38B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1812721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C0CB-4459-37C4-AB0A-EE0A2183AC8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00F76D3-9596-0638-0B79-B6B34E8C922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BC952467-1560-2743-76CF-707014E9D19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34D2D24-15D0-0724-99D0-9C8CEB81C89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219194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00788-4F19-2E3D-7EE9-759C34BD6FE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4F7F6C7-1568-9C52-DB08-C5255CC8244E}"/>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E2196DC0-2538-B5E3-2C04-468DBE13250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F008598-BE94-6313-18B3-52D5F79BBA0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3690663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410CF-6F1E-5724-4C65-63961E1800E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263F63E-FD48-8A0C-11AF-EBC664B95D5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A84D4961-083F-B95C-AB34-9EFECA652D7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257F770-2B9D-31A2-92B2-00F0E12E5AB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53634-AA7C-46B8-A5C4-22D0D7C13F90}" type="slidenum">
              <a:rPr kumimoji="0" lang="fr-FR"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28155201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2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8" name="Picture 2" descr="Audika fait évoluer son identité visuelle pour répondre aux enjeux de demain">
            <a:extLst>
              <a:ext uri="{FF2B5EF4-FFF2-40B4-BE49-F238E27FC236}">
                <a16:creationId xmlns:a16="http://schemas.microsoft.com/office/drawing/2014/main" id="{EF0534A1-EC34-469C-112A-8EDAA1D5FC0C}"/>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23920" y="6042527"/>
            <a:ext cx="1253067" cy="70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693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Tree>
    <p:extLst>
      <p:ext uri="{BB962C8B-B14F-4D97-AF65-F5344CB8AC3E}">
        <p14:creationId xmlns:p14="http://schemas.microsoft.com/office/powerpoint/2010/main" val="4176956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latin typeface="Avenir Next LT Pro" panose="020B0504020202020204" pitchFamily="34" charset="0"/>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1704059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545862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2646914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914097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25875712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7689592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4431833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31424560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2606987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512031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5837477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39589306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3149409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24948807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8945921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55167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Insérer la mise en situation</a:t>
            </a:r>
          </a:p>
        </p:txBody>
      </p:sp>
    </p:spTree>
    <p:extLst>
      <p:ext uri="{BB962C8B-B14F-4D97-AF65-F5344CB8AC3E}">
        <p14:creationId xmlns:p14="http://schemas.microsoft.com/office/powerpoint/2010/main" val="287112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392028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6188534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202013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latin typeface="Avenir Next LT Pro" panose="020B05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82366137"/>
      </p:ext>
    </p:extLst>
  </p:cSld>
  <p:clrMapOvr>
    <a:masterClrMapping/>
  </p:clrMapOvr>
  <p:extLst>
    <p:ext uri="{DCECCB84-F9BA-43D5-87BE-67443E8EF086}">
      <p15:sldGuideLst xmlns:p15="http://schemas.microsoft.com/office/powerpoint/2012/main">
        <p15:guide id="1" pos="18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606929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16504280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096223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23623923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8711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pic>
        <p:nvPicPr>
          <p:cNvPr id="3" name="Picture 2" descr="Notre Pôle Jardin &amp; Terroir | Groupe LORCA">
            <a:extLst>
              <a:ext uri="{FF2B5EF4-FFF2-40B4-BE49-F238E27FC236}">
                <a16:creationId xmlns:a16="http://schemas.microsoft.com/office/drawing/2014/main" id="{833D02B8-AA59-AA36-30B0-526F23694E68}"/>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6C18CCF0-894E-A7DC-F0C3-4274AAABD5F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8620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4131598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lvl1pPr>
              <a:defRPr/>
            </a:lvl1pPr>
          </a:lstStyle>
          <a:p>
            <a:r>
              <a:rPr lang="fr-FR" dirty="0"/>
              <a:t>Modifiez le style du titre</a:t>
            </a:r>
          </a:p>
        </p:txBody>
      </p:sp>
      <p:sp>
        <p:nvSpPr>
          <p:cNvPr id="3"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54F62022-F92A-46BE-B770-175C3A106A10}" type="datetimeFigureOut">
              <a:rPr lang="fr-FR"/>
              <a:pPr>
                <a:defRPr/>
              </a:pPr>
              <a:t>09/12/2025</a:t>
            </a:fld>
            <a:endParaRPr lang="fr-FR"/>
          </a:p>
        </p:txBody>
      </p:sp>
      <p:sp>
        <p:nvSpPr>
          <p:cNvPr id="4"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30122328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dirty="0"/>
              <a:t>Modifiez le style du titre</a:t>
            </a:r>
          </a:p>
        </p:txBody>
      </p:sp>
      <p:sp>
        <p:nvSpPr>
          <p:cNvPr id="3" name="Espace réservé du contenu 2"/>
          <p:cNvSpPr>
            <a:spLocks noGrp="1"/>
          </p:cNvSpPr>
          <p:nvPr>
            <p:ph idx="1"/>
          </p:nvPr>
        </p:nvSpPr>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10"/>
          </p:nvPr>
        </p:nvSpPr>
        <p:spPr/>
        <p:txBody>
          <a:bodyPr/>
          <a:lstStyle/>
          <a:p>
            <a:fld id="{AD41F32D-C459-41D5-A28A-1BE862297756}" type="datetimeFigureOut">
              <a:rPr lang="fr-FR" smtClean="0"/>
              <a:t>09/12/2025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C748AA-E065-4515-BA12-7140ADFFD984}" type="slidenum">
              <a:rPr lang="fr-FR" smtClean="0"/>
              <a:t>‹N°›</a:t>
            </a:fld>
            <a:endParaRPr lang="fr-FR"/>
          </a:p>
        </p:txBody>
      </p:sp>
    </p:spTree>
    <p:extLst>
      <p:ext uri="{BB962C8B-B14F-4D97-AF65-F5344CB8AC3E}">
        <p14:creationId xmlns:p14="http://schemas.microsoft.com/office/powerpoint/2010/main" val="14783261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a:prstGeom prst="rect">
            <a:avLst/>
          </a:prstGeom>
        </p:spPr>
        <p:txBody>
          <a:bodyPr/>
          <a:lstStyle>
            <a:lvl1pPr>
              <a:defRPr b="1">
                <a:latin typeface="Avenir Next LT Pro" panose="020B0504020202020204" pitchFamily="34" charset="0"/>
                <a:cs typeface="Helvetica" panose="020B0604020202020204" pitchFamily="34" charset="0"/>
              </a:defRPr>
            </a:lvl1pPr>
          </a:lstStyle>
          <a:p>
            <a:r>
              <a:rPr lang="fr-FR" dirty="0"/>
              <a:t>Modifiez le style du titre</a:t>
            </a:r>
          </a:p>
        </p:txBody>
      </p:sp>
      <p:sp>
        <p:nvSpPr>
          <p:cNvPr id="3" name="Sous-titr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latin typeface="Avenir Next LT Pro" panose="020B05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Modifiez le style des sous-titres du masque</a:t>
            </a:r>
          </a:p>
        </p:txBody>
      </p:sp>
      <p:sp>
        <p:nvSpPr>
          <p:cNvPr id="4"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7CC52AED-8674-4307-A42F-DA3F91F7B2A4}" type="datetimeFigureOut">
              <a:rPr lang="fr-FR"/>
              <a:pPr>
                <a:defRPr/>
              </a:pPr>
              <a:t>09/12/2025</a:t>
            </a:fld>
            <a:endParaRPr lang="fr-FR"/>
          </a:p>
        </p:txBody>
      </p:sp>
      <p:sp>
        <p:nvSpPr>
          <p:cNvPr id="5"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3422901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atin typeface="Avenir Next LT Pro" panose="020B0504020202020204" pitchFamily="34" charset="0"/>
              </a:defRPr>
            </a:lvl1pPr>
            <a:lvl2pPr algn="ctr">
              <a:defRPr/>
            </a:lvl2pPr>
            <a:lvl3pPr algn="ctr">
              <a:defRPr>
                <a:latin typeface="Avenir Next LT Pro" panose="020B0504020202020204" pitchFamily="34" charset="0"/>
              </a:defRPr>
            </a:lvl3pPr>
            <a:lvl4pPr algn="ctr">
              <a:defRPr>
                <a:latin typeface="Avenir Next LT Pro" panose="020B0504020202020204" pitchFamily="34" charset="0"/>
              </a:defRPr>
            </a:lvl4pPr>
            <a:lvl5pPr algn="ct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pic>
        <p:nvPicPr>
          <p:cNvPr id="11" name="Picture 2" descr="Audika fait évoluer son identité visuelle pour répondre aux enjeux de demain">
            <a:extLst>
              <a:ext uri="{FF2B5EF4-FFF2-40B4-BE49-F238E27FC236}">
                <a16:creationId xmlns:a16="http://schemas.microsoft.com/office/drawing/2014/main" id="{84C4599F-161F-D208-6144-EE72F5564BD5}"/>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23920" y="6042527"/>
            <a:ext cx="1253067" cy="70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60859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272A1B42-FE22-4FCF-9A57-A534C68A0BD0}" type="datetimeFigureOut">
              <a:rPr lang="fr-FR"/>
              <a:pPr>
                <a:defRPr/>
              </a:pPr>
              <a:t>09/12/2025</a:t>
            </a:fld>
            <a:endParaRPr lang="fr-FR"/>
          </a:p>
        </p:txBody>
      </p:sp>
      <p:sp>
        <p:nvSpPr>
          <p:cNvPr id="3"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18370234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231F20"/>
                </a:solidFill>
                <a:latin typeface="Playfair Display"/>
                <a:cs typeface="Playfair Display"/>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11799444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8_Disposition personnalisée 1 1 1 1 1 1 1 2 1">
  <p:cSld name="8_Disposition personnalisée 1 1 1 1 1 1 1 2 1">
    <p:bg>
      <p:bgPr>
        <a:noFill/>
        <a:effectLst/>
      </p:bgPr>
    </p:bg>
    <p:spTree>
      <p:nvGrpSpPr>
        <p:cNvPr id="1" name="Shape 495"/>
        <p:cNvGrpSpPr/>
        <p:nvPr/>
      </p:nvGrpSpPr>
      <p:grpSpPr>
        <a:xfrm>
          <a:off x="0" y="0"/>
          <a:ext cx="0" cy="0"/>
          <a:chOff x="0" y="0"/>
          <a:chExt cx="0" cy="0"/>
        </a:xfrm>
      </p:grpSpPr>
    </p:spTree>
    <p:extLst>
      <p:ext uri="{BB962C8B-B14F-4D97-AF65-F5344CB8AC3E}">
        <p14:creationId xmlns:p14="http://schemas.microsoft.com/office/powerpoint/2010/main" val="2323329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Cliquez sur l'icône pour ajouter un graphique</a:t>
            </a:r>
          </a:p>
        </p:txBody>
      </p:sp>
      <p:pic>
        <p:nvPicPr>
          <p:cNvPr id="8" name="Picture 2" descr="Audika fait évoluer son identité visuelle pour répondre aux enjeux de demain">
            <a:extLst>
              <a:ext uri="{FF2B5EF4-FFF2-40B4-BE49-F238E27FC236}">
                <a16:creationId xmlns:a16="http://schemas.microsoft.com/office/drawing/2014/main" id="{033DEED5-5FC6-3F60-9B0F-CC80D6A87810}"/>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23920" y="6042527"/>
            <a:ext cx="1253067" cy="70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9937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Cliquez sur l'icône pour ajouter un tableau</a:t>
            </a:r>
          </a:p>
        </p:txBody>
      </p:sp>
      <p:pic>
        <p:nvPicPr>
          <p:cNvPr id="7" name="Picture 2" descr="Audika fait évoluer son identité visuelle pour répondre aux enjeux de demain">
            <a:extLst>
              <a:ext uri="{FF2B5EF4-FFF2-40B4-BE49-F238E27FC236}">
                <a16:creationId xmlns:a16="http://schemas.microsoft.com/office/drawing/2014/main" id="{B0BFD0B8-6CC1-01DA-D472-1276B430A937}"/>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23920" y="6042527"/>
            <a:ext cx="1253067" cy="70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824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Tree>
    <p:extLst>
      <p:ext uri="{BB962C8B-B14F-4D97-AF65-F5344CB8AC3E}">
        <p14:creationId xmlns:p14="http://schemas.microsoft.com/office/powerpoint/2010/main" val="1089648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4137031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2121624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2.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4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5122" name="Picture 2" descr="Audika fait évoluer son identité visuelle pour répondre aux enjeux de demain">
            <a:extLst>
              <a:ext uri="{FF2B5EF4-FFF2-40B4-BE49-F238E27FC236}">
                <a16:creationId xmlns:a16="http://schemas.microsoft.com/office/drawing/2014/main" id="{5DAE5963-6EE4-EF35-747C-7D2FA24DD92B}"/>
              </a:ext>
            </a:extLst>
          </p:cNvPr>
          <p:cNvPicPr>
            <a:picLocks noChangeAspect="1" noChangeArrowheads="1"/>
          </p:cNvPicPr>
          <p:nvPr userDrawn="1"/>
        </p:nvPicPr>
        <p:blipFill>
          <a:blip r:embed="rId45">
            <a:extLst>
              <a:ext uri="{28A0092B-C50C-407E-A947-70E740481C1C}">
                <a14:useLocalDpi xmlns:a14="http://schemas.microsoft.com/office/drawing/2010/main" val="0"/>
              </a:ext>
            </a:extLst>
          </a:blip>
          <a:srcRect/>
          <a:stretch>
            <a:fillRect/>
          </a:stretch>
        </p:blipFill>
        <p:spPr bwMode="auto">
          <a:xfrm>
            <a:off x="10523920" y="6042527"/>
            <a:ext cx="1253067" cy="70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587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p15:clr>
            <a:srgbClr val="F26B43"/>
          </p15:clr>
        </p15:guide>
        <p15:guide id="2" pos="189">
          <p15:clr>
            <a:srgbClr val="F26B43"/>
          </p15:clr>
        </p15:guide>
        <p15:guide id="3" pos="7491">
          <p15:clr>
            <a:srgbClr val="F26B43"/>
          </p15:clr>
        </p15:guide>
        <p15:guide id="4" orient="horz" pos="300">
          <p15:clr>
            <a:srgbClr val="F26B43"/>
          </p15:clr>
        </p15:guide>
        <p15:guide id="5" orient="horz" pos="3680">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png"/><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slideLayout" Target="../slideLayouts/slideLayout37.xml"/><Relationship Id="rId7" Type="http://schemas.openxmlformats.org/officeDocument/2006/relationships/image" Target="../media/image56.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5.png"/><Relationship Id="rId5" Type="http://schemas.openxmlformats.org/officeDocument/2006/relationships/hyperlink" Target="https://www.instagram.com/fiftyyearsofawoman/?hl=fr" TargetMode="External"/><Relationship Id="rId10" Type="http://schemas.openxmlformats.org/officeDocument/2006/relationships/image" Target="../media/image59.png"/><Relationship Id="rId4" Type="http://schemas.openxmlformats.org/officeDocument/2006/relationships/notesSlide" Target="../notesSlides/notesSlide10.xml"/><Relationship Id="rId9" Type="http://schemas.openxmlformats.org/officeDocument/2006/relationships/image" Target="../media/image58.png"/></Relationships>
</file>

<file path=ppt/slides/_rels/slide1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slideLayout" Target="../slideLayouts/slideLayout37.xml"/><Relationship Id="rId7" Type="http://schemas.openxmlformats.org/officeDocument/2006/relationships/image" Target="../media/image6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hyperlink" Target="https://www.instagram.com/onpartagetout/" TargetMode="External"/><Relationship Id="rId10" Type="http://schemas.openxmlformats.org/officeDocument/2006/relationships/image" Target="../media/image64.png"/><Relationship Id="rId4" Type="http://schemas.openxmlformats.org/officeDocument/2006/relationships/notesSlide" Target="../notesSlides/notesSlide11.xml"/><Relationship Id="rId9" Type="http://schemas.openxmlformats.org/officeDocument/2006/relationships/image" Target="../media/image63.png"/></Relationships>
</file>

<file path=ppt/slides/_rels/slide15.xml.rels><?xml version="1.0" encoding="UTF-8" standalone="yes"?>
<Relationships xmlns="http://schemas.openxmlformats.org/package/2006/relationships"><Relationship Id="rId3" Type="http://schemas.openxmlformats.org/officeDocument/2006/relationships/hyperlink" Target="https://www.instagram.com/nicole_tonnelle_vaspart_/" TargetMode="External"/><Relationship Id="rId2" Type="http://schemas.openxmlformats.org/officeDocument/2006/relationships/notesSlide" Target="../notesSlides/notesSlide12.xml"/><Relationship Id="rId1" Type="http://schemas.openxmlformats.org/officeDocument/2006/relationships/slideLayout" Target="../slideLayouts/slideLayout3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chart" Target="../charts/chart1.xml"/><Relationship Id="rId5" Type="http://schemas.openxmlformats.org/officeDocument/2006/relationships/image" Target="../media/image32.pn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3.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3" Type="http://schemas.openxmlformats.org/officeDocument/2006/relationships/hyperlink" Target="https://drive.google.com/file/d/1jDUEYRmFFrfPl8_zf5YeQyV0c2SjuLBb/view?usp=drive_link" TargetMode="External"/><Relationship Id="rId18" Type="http://schemas.openxmlformats.org/officeDocument/2006/relationships/image" Target="../media/image40.png"/><Relationship Id="rId26" Type="http://schemas.openxmlformats.org/officeDocument/2006/relationships/hyperlink" Target="https://drive.google.com/file/d/1K4OMMkh6ohBDXTpxv9tEjpYlI2q4E7mK/view?usp=drive_link" TargetMode="External"/><Relationship Id="rId21" Type="http://schemas.openxmlformats.org/officeDocument/2006/relationships/image" Target="../media/image42.jpg"/><Relationship Id="rId34" Type="http://schemas.openxmlformats.org/officeDocument/2006/relationships/hyperlink" Target="http://drive.google.com/file/d/1V4CXOprdNSs8huNBdKleBDXO7ywUmndB/view" TargetMode="External"/><Relationship Id="rId7" Type="http://schemas.openxmlformats.org/officeDocument/2006/relationships/image" Target="../media/image36.png"/><Relationship Id="rId12" Type="http://schemas.openxmlformats.org/officeDocument/2006/relationships/image" Target="../media/image39.png"/><Relationship Id="rId17" Type="http://schemas.openxmlformats.org/officeDocument/2006/relationships/hyperlink" Target="https://drive.google.com/file/d/1qn2QQ5S-DD7RHFVIFUKdAjMQ-my7CLAV/view?usp=drive_link" TargetMode="External"/><Relationship Id="rId25" Type="http://schemas.openxmlformats.org/officeDocument/2006/relationships/image" Target="../media/image44.jpg"/><Relationship Id="rId33" Type="http://schemas.openxmlformats.org/officeDocument/2006/relationships/image" Target="../media/image48.png"/><Relationship Id="rId2" Type="http://schemas.openxmlformats.org/officeDocument/2006/relationships/notesSlide" Target="../notesSlides/notesSlide2.xml"/><Relationship Id="rId16" Type="http://schemas.openxmlformats.org/officeDocument/2006/relationships/hyperlink" Target="https://drive.google.com/file/d/1xInQKVLDW3EibFPyHrZFvdx-TTVuAWQk/view?usp=drive_link" TargetMode="External"/><Relationship Id="rId20" Type="http://schemas.openxmlformats.org/officeDocument/2006/relationships/hyperlink" Target="http://drive.google.com/file/d/10UgzD_b74gU7AHRrP9z64J-2L0HR6JEm/view" TargetMode="External"/><Relationship Id="rId29" Type="http://schemas.openxmlformats.org/officeDocument/2006/relationships/image" Target="../media/image45.png"/><Relationship Id="rId1" Type="http://schemas.openxmlformats.org/officeDocument/2006/relationships/slideLayout" Target="../slideLayouts/slideLayout37.xml"/><Relationship Id="rId6" Type="http://schemas.openxmlformats.org/officeDocument/2006/relationships/image" Target="../media/image35.jpg"/><Relationship Id="rId11" Type="http://schemas.openxmlformats.org/officeDocument/2006/relationships/hyperlink" Target="https://drive.google.com/file/d/1MAg5WvH_EntCegQCV9Q6Q8Wo-fzwRLKS/view?usp=drive_link" TargetMode="External"/><Relationship Id="rId24" Type="http://schemas.openxmlformats.org/officeDocument/2006/relationships/hyperlink" Target="http://drive.google.com/file/d/1qn2QQ5S-DD7RHFVIFUKdAjMQ-my7CLAV/view" TargetMode="External"/><Relationship Id="rId32" Type="http://schemas.openxmlformats.org/officeDocument/2006/relationships/image" Target="../media/image47.jpg"/><Relationship Id="rId37" Type="http://schemas.openxmlformats.org/officeDocument/2006/relationships/image" Target="../media/image50.jpg"/><Relationship Id="rId5" Type="http://schemas.openxmlformats.org/officeDocument/2006/relationships/hyperlink" Target="http://drive.google.com/file/d/1jDUEYRmFFrfPl8_zf5YeQyV0c2SjuLBb/view" TargetMode="External"/><Relationship Id="rId15" Type="http://schemas.openxmlformats.org/officeDocument/2006/relationships/hyperlink" Target="https://drive.google.com/file/d/10UgzD_b74gU7AHRrP9z64J-2L0HR6JEm/view?usp=drive_link" TargetMode="External"/><Relationship Id="rId23" Type="http://schemas.openxmlformats.org/officeDocument/2006/relationships/image" Target="../media/image43.png"/><Relationship Id="rId28" Type="http://schemas.openxmlformats.org/officeDocument/2006/relationships/hyperlink" Target="https://drive.google.com/file/d/1V4CXOprdNSs8huNBdKleBDXO7ywUmndB/view?usp=drive_link" TargetMode="External"/><Relationship Id="rId36" Type="http://schemas.openxmlformats.org/officeDocument/2006/relationships/hyperlink" Target="http://drive.google.com/file/d/1K4OMMkh6ohBDXTpxv9tEjpYlI2q4E7mK/view" TargetMode="External"/><Relationship Id="rId10" Type="http://schemas.openxmlformats.org/officeDocument/2006/relationships/image" Target="../media/image38.png"/><Relationship Id="rId19" Type="http://schemas.openxmlformats.org/officeDocument/2006/relationships/image" Target="../media/image41.png"/><Relationship Id="rId31" Type="http://schemas.openxmlformats.org/officeDocument/2006/relationships/hyperlink" Target="http://drive.google.com/file/d/1oD9ncjjpu6G7yU9cr_48obl7UDzNg3mY/view" TargetMode="External"/><Relationship Id="rId4" Type="http://schemas.openxmlformats.org/officeDocument/2006/relationships/image" Target="../media/image34.jpg"/><Relationship Id="rId9" Type="http://schemas.openxmlformats.org/officeDocument/2006/relationships/image" Target="../media/image37.jpg"/><Relationship Id="rId14" Type="http://schemas.openxmlformats.org/officeDocument/2006/relationships/hyperlink" Target="https://drive.google.com/file/d/19UXzJL6ES0hruBMZBX4YxvOLsdOsyBAv/view?usp=drive_link" TargetMode="External"/><Relationship Id="rId22" Type="http://schemas.openxmlformats.org/officeDocument/2006/relationships/hyperlink" Target="http://drive.google.com/file/d/1xInQKVLDW3EibFPyHrZFvdx-TTVuAWQk/view" TargetMode="External"/><Relationship Id="rId27" Type="http://schemas.openxmlformats.org/officeDocument/2006/relationships/hyperlink" Target="https://drive.google.com/file/d/1oD9ncjjpu6G7yU9cr_48obl7UDzNg3mY/view?usp=drive_link" TargetMode="External"/><Relationship Id="rId30" Type="http://schemas.openxmlformats.org/officeDocument/2006/relationships/image" Target="../media/image46.png"/><Relationship Id="rId35" Type="http://schemas.openxmlformats.org/officeDocument/2006/relationships/image" Target="../media/image49.jpg"/><Relationship Id="rId8" Type="http://schemas.openxmlformats.org/officeDocument/2006/relationships/hyperlink" Target="http://drive.google.com/file/d/18ZCdPd3c3Ns-P3ubhFlymmZt1B18pnLn/view" TargetMode="External"/><Relationship Id="rId3" Type="http://schemas.openxmlformats.org/officeDocument/2006/relationships/hyperlink" Target="http://drive.google.com/file/d/1MAg5WvH_EntCegQCV9Q6Q8Wo-fzwRLKS/view"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xml"/><Relationship Id="rId1" Type="http://schemas.openxmlformats.org/officeDocument/2006/relationships/slideLayout" Target="../slideLayouts/slideLayout40.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40.xml"/><Relationship Id="rId4"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1E81BD71-1060-9087-AF0A-F53CA6677AE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t="2187" b="13438"/>
          <a:stretch>
            <a:fillRect/>
          </a:stretch>
        </p:blipFill>
        <p:spPr>
          <a:xfrm>
            <a:off x="0" y="0"/>
            <a:ext cx="12192000" cy="6858000"/>
          </a:xfrm>
          <a:prstGeom prst="rect">
            <a:avLst/>
          </a:prstGeom>
        </p:spPr>
      </p:pic>
      <p:pic>
        <p:nvPicPr>
          <p:cNvPr id="5" name="Image 4">
            <a:extLst>
              <a:ext uri="{FF2B5EF4-FFF2-40B4-BE49-F238E27FC236}">
                <a16:creationId xmlns:a16="http://schemas.microsoft.com/office/drawing/2014/main" id="{6FB95A16-629A-9A6A-7B3D-529FB7F5D447}"/>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6" name="Espace réservé du contenu 4">
            <a:extLst>
              <a:ext uri="{FF2B5EF4-FFF2-40B4-BE49-F238E27FC236}">
                <a16:creationId xmlns:a16="http://schemas.microsoft.com/office/drawing/2014/main" id="{D4C671B5-2A2F-A5B0-5686-D74D8424C3C1}"/>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fr-FR" altLang="fr-FR" sz="6600" b="0" i="0" u="none" strike="noStrike" kern="1200" cap="none" spc="300" normalizeH="0" baseline="0" noProof="0" dirty="0">
                <a:ln>
                  <a:noFill/>
                </a:ln>
                <a:solidFill>
                  <a:srgbClr val="FFFFFF">
                    <a:lumMod val="85000"/>
                  </a:srgbClr>
                </a:solidFill>
                <a:effectLst/>
                <a:uLnTx/>
                <a:uFillTx/>
                <a:latin typeface="Avenir Next LT Pro" panose="020B0504020202020204" pitchFamily="34" charset="0"/>
                <a:ea typeface="Helvetica" panose="020B0604020202020204" pitchFamily="34" charset="0"/>
                <a:cs typeface="Tahoma" panose="020B0604030504040204" pitchFamily="34" charset="0"/>
              </a:rPr>
              <a:t>RESEAUX SOCIAUX</a:t>
            </a:r>
          </a:p>
        </p:txBody>
      </p:sp>
      <p:sp>
        <p:nvSpPr>
          <p:cNvPr id="7" name="ZoneTexte 6">
            <a:extLst>
              <a:ext uri="{FF2B5EF4-FFF2-40B4-BE49-F238E27FC236}">
                <a16:creationId xmlns:a16="http://schemas.microsoft.com/office/drawing/2014/main" id="{51358F5B-DD48-6F05-4C34-98338D7A1DEE}"/>
              </a:ext>
            </a:extLst>
          </p:cNvPr>
          <p:cNvSpPr txBox="1"/>
          <p:nvPr/>
        </p:nvSpPr>
        <p:spPr>
          <a:xfrm>
            <a:off x="2582838" y="1834313"/>
            <a:ext cx="7015062" cy="140038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500" b="1" i="0" u="none" strike="noStrike" kern="1200" cap="none" spc="0" normalizeH="0" baseline="0" noProof="0" dirty="0">
                <a:ln>
                  <a:noFill/>
                </a:ln>
                <a:solidFill>
                  <a:srgbClr val="FFFFFF"/>
                </a:solidFill>
                <a:effectLst/>
                <a:uLnTx/>
                <a:uFillTx/>
                <a:latin typeface="Georgia" panose="02040502050405020303" pitchFamily="18" charset="0"/>
                <a:ea typeface="+mn-ea"/>
                <a:cs typeface="+mn-cs"/>
              </a:rPr>
              <a:t>STRATEGIE</a:t>
            </a:r>
          </a:p>
        </p:txBody>
      </p:sp>
      <p:pic>
        <p:nvPicPr>
          <p:cNvPr id="3" name="Image 2">
            <a:extLst>
              <a:ext uri="{FF2B5EF4-FFF2-40B4-BE49-F238E27FC236}">
                <a16:creationId xmlns:a16="http://schemas.microsoft.com/office/drawing/2014/main" id="{D9F49712-52B3-7EC8-CF22-AC559615B01D}"/>
              </a:ext>
            </a:extLst>
          </p:cNvPr>
          <p:cNvPicPr>
            <a:picLocks noChangeAspect="1"/>
          </p:cNvPicPr>
          <p:nvPr/>
        </p:nvPicPr>
        <p:blipFill>
          <a:blip r:embed="rId5">
            <a:clrChange>
              <a:clrFrom>
                <a:srgbClr val="000000"/>
              </a:clrFrom>
              <a:clrTo>
                <a:srgbClr val="000000">
                  <a:alpha val="0"/>
                </a:srgbClr>
              </a:clrTo>
            </a:clrChange>
          </a:blip>
          <a:stretch>
            <a:fillRect/>
          </a:stretch>
        </p:blipFill>
        <p:spPr>
          <a:xfrm>
            <a:off x="8820134" y="5147094"/>
            <a:ext cx="3026093" cy="2017395"/>
          </a:xfrm>
          <a:prstGeom prst="rect">
            <a:avLst/>
          </a:prstGeom>
        </p:spPr>
      </p:pic>
    </p:spTree>
    <p:extLst>
      <p:ext uri="{BB962C8B-B14F-4D97-AF65-F5344CB8AC3E}">
        <p14:creationId xmlns:p14="http://schemas.microsoft.com/office/powerpoint/2010/main" val="1678658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771FF-26E7-A970-9663-480707194243}"/>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3E3D4AD1-C03E-0292-A2FE-0C144799AE83}"/>
              </a:ext>
            </a:extLst>
          </p:cNvPr>
          <p:cNvSpPr>
            <a:spLocks noGrp="1"/>
          </p:cNvSpPr>
          <p:nvPr>
            <p:ph type="title"/>
          </p:nvPr>
        </p:nvSpPr>
        <p:spPr>
          <a:xfrm>
            <a:off x="321775" y="1533618"/>
            <a:ext cx="3646805" cy="1199778"/>
          </a:xfrm>
        </p:spPr>
        <p:txBody>
          <a:bodyPr/>
          <a:lstStyle/>
          <a:p>
            <a:pPr algn="l"/>
            <a:r>
              <a:rPr lang="fr-FR" altLang="fr-FR" sz="2000" dirty="0">
                <a:latin typeface="Avenir Next LT Pro" panose="020B0504020202020204" pitchFamily="34" charset="0"/>
                <a:ea typeface="Helvetica" panose="020B0604020202020204" pitchFamily="34" charset="0"/>
                <a:cs typeface="Helvetica" panose="020B0604020202020204" pitchFamily="34" charset="0"/>
              </a:rPr>
              <a:t>OBJECTIFS</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1600" dirty="0">
                <a:latin typeface="Avenir Next LT Pro" panose="020B0504020202020204" pitchFamily="34" charset="0"/>
                <a:ea typeface="Helvetica" panose="020B0604020202020204" pitchFamily="34" charset="0"/>
                <a:cs typeface="Helvetica" panose="020B0604020202020204" pitchFamily="34" charset="0"/>
              </a:rPr>
              <a:t>Moderniser l’image de la marque</a:t>
            </a:r>
            <a:br>
              <a:rPr lang="fr-FR" altLang="fr-FR" sz="1600" dirty="0">
                <a:latin typeface="Avenir Next LT Pro" panose="020B0504020202020204" pitchFamily="34" charset="0"/>
                <a:ea typeface="Helvetica" panose="020B0604020202020204" pitchFamily="34" charset="0"/>
                <a:cs typeface="Helvetica" panose="020B0604020202020204" pitchFamily="34" charset="0"/>
              </a:rPr>
            </a:br>
            <a:r>
              <a:rPr lang="fr-FR" altLang="fr-FR" sz="1600" dirty="0">
                <a:latin typeface="Avenir Next LT Pro" panose="020B0504020202020204" pitchFamily="34" charset="0"/>
                <a:ea typeface="Helvetica" panose="020B0604020202020204" pitchFamily="34" charset="0"/>
                <a:cs typeface="Helvetica" panose="020B0604020202020204" pitchFamily="34" charset="0"/>
              </a:rPr>
              <a:t>Créer de la complicité et de l’émotion</a:t>
            </a: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CEC49D6B-EF1E-A134-1E67-1A987623DEF7}"/>
              </a:ext>
            </a:extLst>
          </p:cNvPr>
          <p:cNvSpPr/>
          <p:nvPr/>
        </p:nvSpPr>
        <p:spPr>
          <a:xfrm>
            <a:off x="4104640" y="0"/>
            <a:ext cx="8087360" cy="6858000"/>
          </a:xfrm>
          <a:prstGeom prst="rect">
            <a:avLst/>
          </a:prstGeom>
          <a:gradFill flip="none" rotWithShape="1">
            <a:gsLst>
              <a:gs pos="0">
                <a:srgbClr val="FEC35C"/>
              </a:gs>
              <a:gs pos="50000">
                <a:srgbClr val="DD2F6E">
                  <a:shade val="67500"/>
                  <a:satMod val="115000"/>
                </a:srgbClr>
              </a:gs>
              <a:gs pos="100000">
                <a:srgbClr val="AB34B2"/>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a:ea typeface="+mn-ea"/>
              <a:cs typeface="+mn-cs"/>
            </a:endParaRPr>
          </a:p>
        </p:txBody>
      </p:sp>
      <p:sp>
        <p:nvSpPr>
          <p:cNvPr id="37" name="Titre 1">
            <a:extLst>
              <a:ext uri="{FF2B5EF4-FFF2-40B4-BE49-F238E27FC236}">
                <a16:creationId xmlns:a16="http://schemas.microsoft.com/office/drawing/2014/main" id="{A2B8DED0-287D-EACA-39D2-94D3EB1467A4}"/>
              </a:ext>
            </a:extLst>
          </p:cNvPr>
          <p:cNvSpPr txBox="1">
            <a:spLocks/>
          </p:cNvSpPr>
          <p:nvPr/>
        </p:nvSpPr>
        <p:spPr bwMode="auto">
          <a:xfrm>
            <a:off x="4104640" y="493892"/>
            <a:ext cx="8087360" cy="72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800" b="1" i="0" u="none" strike="noStrike" kern="1200" cap="none" spc="0" normalizeH="0" baseline="0" noProof="0" dirty="0">
                <a:ln>
                  <a:noFill/>
                </a:ln>
                <a:solidFill>
                  <a:srgbClr val="FFFFFF"/>
                </a:solidFill>
                <a:effectLst/>
                <a:uLnTx/>
                <a:uFillTx/>
                <a:latin typeface="Georgia" panose="02040502050405020303" pitchFamily="18" charset="0"/>
                <a:ea typeface="Helvetica" panose="020B0604020202020204" pitchFamily="34" charset="0"/>
                <a:cs typeface="Helvetica" panose="020B0604020202020204" pitchFamily="34" charset="0"/>
              </a:rPr>
              <a:t>Piliers éditoriaux</a:t>
            </a:r>
          </a:p>
        </p:txBody>
      </p:sp>
      <p:sp>
        <p:nvSpPr>
          <p:cNvPr id="38" name="Titre 1">
            <a:extLst>
              <a:ext uri="{FF2B5EF4-FFF2-40B4-BE49-F238E27FC236}">
                <a16:creationId xmlns:a16="http://schemas.microsoft.com/office/drawing/2014/main" id="{6BA68027-E5B8-1D16-40A4-22E46366F3C2}"/>
              </a:ext>
            </a:extLst>
          </p:cNvPr>
          <p:cNvSpPr txBox="1">
            <a:spLocks/>
          </p:cNvSpPr>
          <p:nvPr/>
        </p:nvSpPr>
        <p:spPr bwMode="auto">
          <a:xfrm>
            <a:off x="315189" y="2733396"/>
            <a:ext cx="3946842" cy="72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TON</a:t>
            </a:r>
            <a:endPar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Positif</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Moderne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Emotionnel</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VOLUMÉTRIE</a:t>
            </a:r>
            <a:b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b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 contenus pérennes par semaine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Vidéo/Carrousel/Statique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 stories par semaine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pic>
        <p:nvPicPr>
          <p:cNvPr id="5" name="Image 4">
            <a:extLst>
              <a:ext uri="{FF2B5EF4-FFF2-40B4-BE49-F238E27FC236}">
                <a16:creationId xmlns:a16="http://schemas.microsoft.com/office/drawing/2014/main" id="{5B7FF324-853A-AD2C-0DA6-7FF5F52B756D}"/>
              </a:ext>
            </a:extLst>
          </p:cNvPr>
          <p:cNvPicPr>
            <a:picLocks noChangeAspect="1"/>
          </p:cNvPicPr>
          <p:nvPr/>
        </p:nvPicPr>
        <p:blipFill>
          <a:blip r:embed="rId3"/>
          <a:stretch>
            <a:fillRect/>
          </a:stretch>
        </p:blipFill>
        <p:spPr>
          <a:xfrm>
            <a:off x="153829" y="35050"/>
            <a:ext cx="754380" cy="754380"/>
          </a:xfrm>
          <a:prstGeom prst="rect">
            <a:avLst/>
          </a:prstGeom>
        </p:spPr>
      </p:pic>
      <p:sp>
        <p:nvSpPr>
          <p:cNvPr id="8" name="Titre 1">
            <a:extLst>
              <a:ext uri="{FF2B5EF4-FFF2-40B4-BE49-F238E27FC236}">
                <a16:creationId xmlns:a16="http://schemas.microsoft.com/office/drawing/2014/main" id="{6EA1AD62-C4B1-D698-B302-823DB5A2B725}"/>
              </a:ext>
            </a:extLst>
          </p:cNvPr>
          <p:cNvSpPr txBox="1">
            <a:spLocks/>
          </p:cNvSpPr>
          <p:nvPr/>
        </p:nvSpPr>
        <p:spPr bwMode="auto">
          <a:xfrm>
            <a:off x="4490721" y="1405960"/>
            <a:ext cx="7401242" cy="495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1) Moments de vie et émotions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Montrer que mieux entendre = mieux vivre, grâce à des contenus autour des bénéfices émotionnels.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2) Silver Lifestyle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Intégrer la marque dans un quotidien moderne en s’inspirant des trends de contenus Lifestyle, Food, beauté.</a:t>
            </a:r>
            <a:b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b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REPRENDRE LES PLUS GRANDS TRENDS ET LES ADAPTES AUX SENIORS</a:t>
            </a:r>
            <a:endPar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3) Complicité intergénérationnelle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Travailler la complicité et la viralité grâce à des contenus humoristiques entre proches.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4) Tech &amp; Style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Moderniser l’image de la marque auprès des 50+ grâce à des contenus inspirés des univers tech premium : Réels démo, photos premium, unboxing.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38687510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744A3-133B-DDC8-5752-45A54CAB5D08}"/>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0FBD7E33-8AD3-B119-7051-08973E2D8637}"/>
              </a:ext>
            </a:extLst>
          </p:cNvPr>
          <p:cNvSpPr>
            <a:spLocks noGrp="1"/>
          </p:cNvSpPr>
          <p:nvPr>
            <p:ph type="title"/>
          </p:nvPr>
        </p:nvSpPr>
        <p:spPr>
          <a:xfrm>
            <a:off x="300038" y="1523102"/>
            <a:ext cx="2930842" cy="723156"/>
          </a:xfrm>
        </p:spPr>
        <p:txBody>
          <a:bodyPr/>
          <a:lstStyle/>
          <a:p>
            <a:pPr algn="l"/>
            <a:r>
              <a:rPr lang="fr-FR" altLang="fr-FR" sz="2000" dirty="0">
                <a:latin typeface="Avenir Next LT Pro" panose="020B0504020202020204" pitchFamily="34" charset="0"/>
                <a:ea typeface="Helvetica" panose="020B0604020202020204" pitchFamily="34" charset="0"/>
                <a:cs typeface="Helvetica" panose="020B0604020202020204" pitchFamily="34" charset="0"/>
              </a:rPr>
              <a:t>OBJECTIF</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1600" dirty="0">
                <a:latin typeface="Avenir Next LT Pro" panose="020B0504020202020204" pitchFamily="34" charset="0"/>
                <a:ea typeface="Helvetica" panose="020B0604020202020204" pitchFamily="34" charset="0"/>
                <a:cs typeface="Helvetica" panose="020B0604020202020204" pitchFamily="34" charset="0"/>
              </a:rPr>
              <a:t>Éduquer</a:t>
            </a:r>
            <a:br>
              <a:rPr lang="fr-FR" altLang="fr-FR" sz="1600" dirty="0">
                <a:latin typeface="Avenir Next LT Pro" panose="020B0504020202020204" pitchFamily="34" charset="0"/>
                <a:ea typeface="Helvetica" panose="020B0604020202020204" pitchFamily="34" charset="0"/>
                <a:cs typeface="Helvetica" panose="020B0604020202020204" pitchFamily="34" charset="0"/>
              </a:rPr>
            </a:br>
            <a:r>
              <a:rPr lang="fr-FR" altLang="fr-FR" sz="1600" dirty="0">
                <a:latin typeface="Avenir Next LT Pro" panose="020B0504020202020204" pitchFamily="34" charset="0"/>
                <a:ea typeface="Helvetica" panose="020B0604020202020204" pitchFamily="34" charset="0"/>
                <a:cs typeface="Helvetica" panose="020B0604020202020204" pitchFamily="34" charset="0"/>
              </a:rPr>
              <a:t>Assoir la crédibilité</a:t>
            </a:r>
            <a:br>
              <a:rPr lang="fr-FR" altLang="fr-FR" sz="16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E4920BF-0E87-C7C5-6ED6-8165629B4E61}"/>
              </a:ext>
            </a:extLst>
          </p:cNvPr>
          <p:cNvSpPr/>
          <p:nvPr/>
        </p:nvSpPr>
        <p:spPr>
          <a:xfrm>
            <a:off x="4104640" y="0"/>
            <a:ext cx="8087360"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a:ea typeface="+mn-ea"/>
              <a:cs typeface="+mn-cs"/>
            </a:endParaRPr>
          </a:p>
        </p:txBody>
      </p:sp>
      <p:sp>
        <p:nvSpPr>
          <p:cNvPr id="37" name="Titre 1">
            <a:extLst>
              <a:ext uri="{FF2B5EF4-FFF2-40B4-BE49-F238E27FC236}">
                <a16:creationId xmlns:a16="http://schemas.microsoft.com/office/drawing/2014/main" id="{B8138A23-B860-762F-24CB-D546938390B0}"/>
              </a:ext>
            </a:extLst>
          </p:cNvPr>
          <p:cNvSpPr txBox="1">
            <a:spLocks/>
          </p:cNvSpPr>
          <p:nvPr/>
        </p:nvSpPr>
        <p:spPr bwMode="auto">
          <a:xfrm>
            <a:off x="4104640" y="493892"/>
            <a:ext cx="8087360" cy="72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800" b="1" i="0" u="none" strike="noStrike" kern="1200" cap="none" spc="0" normalizeH="0" baseline="0" noProof="0" dirty="0">
                <a:ln>
                  <a:noFill/>
                </a:ln>
                <a:solidFill>
                  <a:srgbClr val="FFFFFF"/>
                </a:solidFill>
                <a:effectLst/>
                <a:uLnTx/>
                <a:uFillTx/>
                <a:latin typeface="Georgia" panose="02040502050405020303" pitchFamily="18" charset="0"/>
                <a:ea typeface="Helvetica" panose="020B0604020202020204" pitchFamily="34" charset="0"/>
                <a:cs typeface="Helvetica" panose="020B0604020202020204" pitchFamily="34" charset="0"/>
              </a:rPr>
              <a:t>Piliers éditoriaux</a:t>
            </a:r>
          </a:p>
        </p:txBody>
      </p:sp>
      <p:sp>
        <p:nvSpPr>
          <p:cNvPr id="38" name="Titre 1">
            <a:extLst>
              <a:ext uri="{FF2B5EF4-FFF2-40B4-BE49-F238E27FC236}">
                <a16:creationId xmlns:a16="http://schemas.microsoft.com/office/drawing/2014/main" id="{08C928B2-E778-0987-D8A4-FEC71F8AC468}"/>
              </a:ext>
            </a:extLst>
          </p:cNvPr>
          <p:cNvSpPr txBox="1">
            <a:spLocks/>
          </p:cNvSpPr>
          <p:nvPr/>
        </p:nvSpPr>
        <p:spPr bwMode="auto">
          <a:xfrm>
            <a:off x="300038" y="2913890"/>
            <a:ext cx="2930842" cy="72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TON</a:t>
            </a:r>
            <a:b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b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Expertise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Pédagogie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Preuve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VOLUMÉTRIE</a:t>
            </a:r>
            <a:br>
              <a:rPr kumimoji="0" lang="fr-FR" altLang="fr-FR" sz="3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b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25 vidéos par an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pic>
        <p:nvPicPr>
          <p:cNvPr id="3" name="Image 2">
            <a:extLst>
              <a:ext uri="{FF2B5EF4-FFF2-40B4-BE49-F238E27FC236}">
                <a16:creationId xmlns:a16="http://schemas.microsoft.com/office/drawing/2014/main" id="{B3735C67-98A1-C81E-1DAC-1CAEE5D8F40F}"/>
              </a:ext>
            </a:extLst>
          </p:cNvPr>
          <p:cNvPicPr>
            <a:picLocks noChangeAspect="1"/>
          </p:cNvPicPr>
          <p:nvPr/>
        </p:nvPicPr>
        <p:blipFill>
          <a:blip r:embed="rId3"/>
          <a:stretch>
            <a:fillRect/>
          </a:stretch>
        </p:blipFill>
        <p:spPr>
          <a:xfrm>
            <a:off x="0" y="18413"/>
            <a:ext cx="1125219" cy="787653"/>
          </a:xfrm>
          <a:prstGeom prst="rect">
            <a:avLst/>
          </a:prstGeom>
        </p:spPr>
      </p:pic>
      <p:sp>
        <p:nvSpPr>
          <p:cNvPr id="4" name="Titre 1">
            <a:extLst>
              <a:ext uri="{FF2B5EF4-FFF2-40B4-BE49-F238E27FC236}">
                <a16:creationId xmlns:a16="http://schemas.microsoft.com/office/drawing/2014/main" id="{5017EA03-B226-E272-3A13-ACE1E86A8BF9}"/>
              </a:ext>
            </a:extLst>
          </p:cNvPr>
          <p:cNvSpPr txBox="1">
            <a:spLocks/>
          </p:cNvSpPr>
          <p:nvPr/>
        </p:nvSpPr>
        <p:spPr bwMode="auto">
          <a:xfrm>
            <a:off x="4490721" y="1710940"/>
            <a:ext cx="7401242" cy="436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1) Comprendre son audition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Des contenus pédagogiques pour expliquer les évolutions de l’audition ayant lieu à partir de 50 ans.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2) Le parcours </a:t>
            </a:r>
            <a:r>
              <a:rPr kumimoji="0" lang="fr-FR" altLang="fr-FR" sz="1800" b="1" i="0" u="none" strike="noStrike" kern="1200" cap="none" spc="0" normalizeH="0" baseline="0" noProof="0" dirty="0" err="1">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Audika</a:t>
            </a: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Valoriser les différentes étapes du parcours consommateur, du test au choix du modèle pour donner confiance.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3) Test Tech</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S’inspirer des tests produits des youtubeurs Tech pour réaliser de vrais tests IRL des produits </a:t>
            </a:r>
            <a:r>
              <a:rPr kumimoji="0" lang="fr-FR" altLang="fr-FR" sz="1800" b="0" i="0" u="none" strike="noStrike" kern="1200" cap="none" spc="0" normalizeH="0" baseline="0" noProof="0" dirty="0" err="1">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Audika</a:t>
            </a: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 Continuer les tutoriels et guides vidéo</a:t>
            </a: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44248666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D24E0-412F-DA18-7DF9-7121E0BF7ADE}"/>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3BF6D383-5F1B-3C63-C16C-EE6520C214B7}"/>
              </a:ext>
            </a:extLst>
          </p:cNvPr>
          <p:cNvSpPr>
            <a:spLocks noGrp="1"/>
          </p:cNvSpPr>
          <p:nvPr>
            <p:ph type="title"/>
          </p:nvPr>
        </p:nvSpPr>
        <p:spPr>
          <a:xfrm>
            <a:off x="300038" y="3049780"/>
            <a:ext cx="11591924" cy="758439"/>
          </a:xfrm>
        </p:spPr>
        <p:txBody>
          <a:bodyPr wrap="square" anchor="ctr">
            <a:normAutofit/>
          </a:bodyPr>
          <a:lstStyle/>
          <a:p>
            <a:pPr>
              <a:lnSpc>
                <a:spcPct val="90000"/>
              </a:lnSpc>
            </a:pPr>
            <a:r>
              <a:rPr lang="fr-FR" altLang="fr-FR" sz="3700" dirty="0"/>
              <a:t>Pistes créatives et exemples Influence</a:t>
            </a:r>
          </a:p>
        </p:txBody>
      </p:sp>
    </p:spTree>
    <p:extLst>
      <p:ext uri="{BB962C8B-B14F-4D97-AF65-F5344CB8AC3E}">
        <p14:creationId xmlns:p14="http://schemas.microsoft.com/office/powerpoint/2010/main" val="202525024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1FA30-4C72-8F50-FC37-09564E5FB454}"/>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C23DF5A6-92E7-448D-D3CF-E75FBDD9E0B0}"/>
              </a:ext>
            </a:extLst>
          </p:cNvPr>
          <p:cNvSpPr>
            <a:spLocks noGrp="1"/>
          </p:cNvSpPr>
          <p:nvPr>
            <p:ph type="title"/>
          </p:nvPr>
        </p:nvSpPr>
        <p:spPr>
          <a:xfrm>
            <a:off x="300038" y="511261"/>
            <a:ext cx="11591924" cy="758439"/>
          </a:xfrm>
        </p:spPr>
        <p:txBody>
          <a:bodyPr wrap="square" anchor="ctr">
            <a:normAutofit fontScale="90000"/>
          </a:bodyPr>
          <a:lstStyle/>
          <a:p>
            <a:pPr>
              <a:lnSpc>
                <a:spcPct val="90000"/>
              </a:lnSpc>
            </a:pPr>
            <a:r>
              <a:rPr lang="fr-FR" altLang="fr-FR" sz="3700" dirty="0"/>
              <a:t>Exemple contenu / influence </a:t>
            </a:r>
            <a:r>
              <a:rPr lang="fr-FR" altLang="fr-FR" sz="3700" i="1" dirty="0" err="1"/>
              <a:t>Joyful</a:t>
            </a:r>
            <a:br>
              <a:rPr lang="fr-FR" altLang="fr-FR" sz="3700" dirty="0"/>
            </a:br>
            <a:endParaRPr lang="fr-FR" altLang="fr-FR" sz="3700" dirty="0"/>
          </a:p>
        </p:txBody>
      </p:sp>
      <p:sp>
        <p:nvSpPr>
          <p:cNvPr id="7" name="Titre 1">
            <a:extLst>
              <a:ext uri="{FF2B5EF4-FFF2-40B4-BE49-F238E27FC236}">
                <a16:creationId xmlns:a16="http://schemas.microsoft.com/office/drawing/2014/main" id="{20B774E1-6E34-2FE0-9734-DCAE8B2D3E49}"/>
              </a:ext>
            </a:extLst>
          </p:cNvPr>
          <p:cNvSpPr txBox="1">
            <a:spLocks/>
          </p:cNvSpPr>
          <p:nvPr/>
        </p:nvSpPr>
        <p:spPr bwMode="auto">
          <a:xfrm>
            <a:off x="7068391" y="1935479"/>
            <a:ext cx="3946842" cy="119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rPr>
              <a:t>Influenceur exemple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hlinkClick r:id="rId5"/>
              </a:rPr>
              <a:t>@fiftyyearsofawoman</a:t>
            </a:r>
            <a:endPar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endParaRPr>
          </a:p>
        </p:txBody>
      </p:sp>
      <p:sp>
        <p:nvSpPr>
          <p:cNvPr id="11" name="Titre 1">
            <a:extLst>
              <a:ext uri="{FF2B5EF4-FFF2-40B4-BE49-F238E27FC236}">
                <a16:creationId xmlns:a16="http://schemas.microsoft.com/office/drawing/2014/main" id="{27A32581-8842-203C-739C-2DE29C73F33C}"/>
              </a:ext>
            </a:extLst>
          </p:cNvPr>
          <p:cNvSpPr txBox="1">
            <a:spLocks/>
          </p:cNvSpPr>
          <p:nvPr/>
        </p:nvSpPr>
        <p:spPr bwMode="auto">
          <a:xfrm>
            <a:off x="873778" y="1935479"/>
            <a:ext cx="3796508" cy="441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L’exemple de contenu</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Capitaliser sur les sensations retrouvées dans un contenu inspirant.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Suivre un influenceur senior/lifestyle dans son quotidien et partager ses </a:t>
            </a:r>
            <a:r>
              <a:rPr kumimoji="0" lang="fr-FR" sz="2000" b="0"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émerveillements du quotidien (le bruit de la pluie, marcher dans les feuilles mortes, le rire de ses petits enfants, </a:t>
            </a:r>
            <a:r>
              <a:rPr kumimoji="0" lang="fr-FR" sz="2000" b="0" i="1" u="none" strike="noStrike" kern="1200" cap="none" spc="0" normalizeH="0" baseline="0" noProof="0" dirty="0" err="1">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etc</a:t>
            </a:r>
            <a:r>
              <a:rPr kumimoji="0" lang="fr-FR" sz="2000" b="0"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endParaRPr>
          </a:p>
        </p:txBody>
      </p:sp>
      <p:pic>
        <p:nvPicPr>
          <p:cNvPr id="15" name="Image 14" descr="Une image contenant habits, Visage humain, personne, sourire&#10;&#10;Le contenu généré par l’IA peut être incorrect.">
            <a:extLst>
              <a:ext uri="{FF2B5EF4-FFF2-40B4-BE49-F238E27FC236}">
                <a16:creationId xmlns:a16="http://schemas.microsoft.com/office/drawing/2014/main" id="{B588DEB7-02C2-11C8-872E-B580D06A93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03045" y="2993460"/>
            <a:ext cx="2098200" cy="1854689"/>
          </a:xfrm>
          <a:prstGeom prst="rect">
            <a:avLst/>
          </a:prstGeom>
        </p:spPr>
      </p:pic>
      <p:pic>
        <p:nvPicPr>
          <p:cNvPr id="17" name="Image 16" descr="Une image contenant Visage humain, personne, noir et blanc, Accessoire de mode&#10;&#10;Le contenu généré par l’IA peut être incorrect.">
            <a:extLst>
              <a:ext uri="{FF2B5EF4-FFF2-40B4-BE49-F238E27FC236}">
                <a16:creationId xmlns:a16="http://schemas.microsoft.com/office/drawing/2014/main" id="{05F77BCD-A1C4-DD81-873C-57843D5A6E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04305" y="2974979"/>
            <a:ext cx="1403836" cy="1873172"/>
          </a:xfrm>
          <a:prstGeom prst="rect">
            <a:avLst/>
          </a:prstGeom>
        </p:spPr>
      </p:pic>
      <p:pic>
        <p:nvPicPr>
          <p:cNvPr id="19" name="Image 18" descr="Une image contenant ligne, texte, capture d’écran, Tracé&#10;&#10;Le contenu généré par l’IA peut être incorrect.">
            <a:extLst>
              <a:ext uri="{FF2B5EF4-FFF2-40B4-BE49-F238E27FC236}">
                <a16:creationId xmlns:a16="http://schemas.microsoft.com/office/drawing/2014/main" id="{04F4EFE0-BD93-A427-2890-0BF204DB495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45122" y="5027866"/>
            <a:ext cx="3946841" cy="1070214"/>
          </a:xfrm>
          <a:prstGeom prst="rect">
            <a:avLst/>
          </a:prstGeom>
        </p:spPr>
      </p:pic>
      <p:pic>
        <p:nvPicPr>
          <p:cNvPr id="23" name="Image 22">
            <a:extLst>
              <a:ext uri="{FF2B5EF4-FFF2-40B4-BE49-F238E27FC236}">
                <a16:creationId xmlns:a16="http://schemas.microsoft.com/office/drawing/2014/main" id="{BAC3E898-9F5B-994D-6A4A-F0E1063631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68391" y="2570714"/>
            <a:ext cx="3946842" cy="243032"/>
          </a:xfrm>
          <a:prstGeom prst="rect">
            <a:avLst/>
          </a:prstGeom>
        </p:spPr>
      </p:pic>
      <p:pic>
        <p:nvPicPr>
          <p:cNvPr id="2" name="Après 5 ans de célibat, me revoilà sur@disonsdemain Toujours un peu rêveuse, toujours prête à y ">
            <a:hlinkClick r:id="" action="ppaction://media"/>
            <a:extLst>
              <a:ext uri="{FF2B5EF4-FFF2-40B4-BE49-F238E27FC236}">
                <a16:creationId xmlns:a16="http://schemas.microsoft.com/office/drawing/2014/main" id="{994814C7-6F30-083D-081A-D3DA54BD8BC3}"/>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670286" y="2137684"/>
            <a:ext cx="2253853" cy="4006850"/>
          </a:xfrm>
          <a:prstGeom prst="rect">
            <a:avLst/>
          </a:prstGeom>
        </p:spPr>
      </p:pic>
    </p:spTree>
    <p:extLst>
      <p:ext uri="{BB962C8B-B14F-4D97-AF65-F5344CB8AC3E}">
        <p14:creationId xmlns:p14="http://schemas.microsoft.com/office/powerpoint/2010/main" val="24934417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9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D4AF2-AF4C-6258-6983-3DB8A89A512B}"/>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0F056AA5-F6FC-6986-A00A-1161388EE148}"/>
              </a:ext>
            </a:extLst>
          </p:cNvPr>
          <p:cNvSpPr>
            <a:spLocks noGrp="1"/>
          </p:cNvSpPr>
          <p:nvPr>
            <p:ph type="title"/>
          </p:nvPr>
        </p:nvSpPr>
        <p:spPr>
          <a:xfrm>
            <a:off x="300038" y="511261"/>
            <a:ext cx="11591924" cy="758439"/>
          </a:xfrm>
        </p:spPr>
        <p:txBody>
          <a:bodyPr wrap="square" anchor="ctr">
            <a:normAutofit/>
          </a:bodyPr>
          <a:lstStyle/>
          <a:p>
            <a:pPr>
              <a:lnSpc>
                <a:spcPct val="90000"/>
              </a:lnSpc>
            </a:pPr>
            <a:r>
              <a:rPr lang="fr-FR" altLang="fr-FR" sz="3700" dirty="0"/>
              <a:t>Exemple contenu / influence </a:t>
            </a:r>
            <a:r>
              <a:rPr lang="fr-FR" altLang="fr-FR" sz="3700" i="1" dirty="0"/>
              <a:t>Chantage</a:t>
            </a:r>
          </a:p>
        </p:txBody>
      </p:sp>
      <p:sp>
        <p:nvSpPr>
          <p:cNvPr id="11" name="Titre 1">
            <a:extLst>
              <a:ext uri="{FF2B5EF4-FFF2-40B4-BE49-F238E27FC236}">
                <a16:creationId xmlns:a16="http://schemas.microsoft.com/office/drawing/2014/main" id="{55B70099-9EEE-6C59-430B-CA9E2BE022B9}"/>
              </a:ext>
            </a:extLst>
          </p:cNvPr>
          <p:cNvSpPr txBox="1">
            <a:spLocks/>
          </p:cNvSpPr>
          <p:nvPr/>
        </p:nvSpPr>
        <p:spPr bwMode="auto">
          <a:xfrm>
            <a:off x="873778" y="1935479"/>
            <a:ext cx="3078112" cy="441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L’exemple de contenu</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Valoriser l’impact positif d’</a:t>
            </a:r>
            <a:r>
              <a:rPr kumimoji="0" lang="fr-FR" altLang="fr-FR" sz="2000" b="0" i="0" u="none" strike="noStrike" kern="1200" cap="none" spc="0" normalizeH="0" baseline="0" noProof="0" dirty="0" err="1">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audika</a:t>
            </a: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 sur la relation avec ses proches.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Un influenceur demande à l’un de ses grands-parents ce qu’il rêverait de faire à deux. Il l’invite ensuite à vivre cette expérience à une condition : qu’il se fasse tester chez </a:t>
            </a:r>
            <a:r>
              <a:rPr kumimoji="0" lang="fr-FR" altLang="fr-FR" sz="2000" b="0" i="1" u="none" strike="noStrike" kern="1200" cap="none" spc="0" normalizeH="0" baseline="0" noProof="0" dirty="0" err="1">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Audika</a:t>
            </a:r>
            <a:r>
              <a:rPr kumimoji="0" lang="fr-FR" altLang="fr-FR" sz="20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 avant.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sp>
        <p:nvSpPr>
          <p:cNvPr id="2" name="Titre 1">
            <a:extLst>
              <a:ext uri="{FF2B5EF4-FFF2-40B4-BE49-F238E27FC236}">
                <a16:creationId xmlns:a16="http://schemas.microsoft.com/office/drawing/2014/main" id="{3E9F3606-E457-13E8-940D-2206997403E6}"/>
              </a:ext>
            </a:extLst>
          </p:cNvPr>
          <p:cNvSpPr txBox="1">
            <a:spLocks/>
          </p:cNvSpPr>
          <p:nvPr/>
        </p:nvSpPr>
        <p:spPr bwMode="auto">
          <a:xfrm>
            <a:off x="7068391" y="1935479"/>
            <a:ext cx="3946842" cy="119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rPr>
              <a:t>Influenceur exemple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hlinkClick r:id="rId5"/>
              </a:rPr>
              <a:t>@</a:t>
            </a:r>
            <a:r>
              <a:rPr kumimoji="0" lang="fr-FR" altLang="fr-FR" sz="2000" b="1" i="0" u="none" strike="noStrike" kern="1200" cap="none" spc="0" normalizeH="0" baseline="0" noProof="0" dirty="0" err="1">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hlinkClick r:id="rId5"/>
              </a:rPr>
              <a:t>onpartagetout</a:t>
            </a:r>
            <a:endPar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endParaRPr>
          </a:p>
        </p:txBody>
      </p:sp>
      <p:pic>
        <p:nvPicPr>
          <p:cNvPr id="9" name="Image 8" descr="Une image contenant personne, Visage humain, habits, sourire&#10;&#10;Le contenu généré par l’IA peut être incorrect.">
            <a:extLst>
              <a:ext uri="{FF2B5EF4-FFF2-40B4-BE49-F238E27FC236}">
                <a16:creationId xmlns:a16="http://schemas.microsoft.com/office/drawing/2014/main" id="{51C894F4-1A12-D695-C362-A86D23E8CC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22246" y="2993460"/>
            <a:ext cx="1413937" cy="1867209"/>
          </a:xfrm>
          <a:prstGeom prst="rect">
            <a:avLst/>
          </a:prstGeom>
        </p:spPr>
      </p:pic>
      <p:pic>
        <p:nvPicPr>
          <p:cNvPr id="14" name="Image 13" descr="Une image contenant capture d’écran, ligne, texte, diagramme&#10;&#10;Le contenu généré par l’IA peut être incorrect.">
            <a:extLst>
              <a:ext uri="{FF2B5EF4-FFF2-40B4-BE49-F238E27FC236}">
                <a16:creationId xmlns:a16="http://schemas.microsoft.com/office/drawing/2014/main" id="{53005E24-CF63-4E86-4C82-3CA01CBB6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45121" y="4960378"/>
            <a:ext cx="3946842" cy="1137702"/>
          </a:xfrm>
          <a:prstGeom prst="rect">
            <a:avLst/>
          </a:prstGeom>
        </p:spPr>
      </p:pic>
      <p:pic>
        <p:nvPicPr>
          <p:cNvPr id="15" name="Image 14" descr="Une image contenant Visage humain, personne, texte, habits&#10;&#10;Le contenu généré par l’IA peut être incorrect.">
            <a:extLst>
              <a:ext uri="{FF2B5EF4-FFF2-40B4-BE49-F238E27FC236}">
                <a16:creationId xmlns:a16="http://schemas.microsoft.com/office/drawing/2014/main" id="{28F9D513-DB8E-30AB-25FE-2C57F1ECAED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07956" y="2974979"/>
            <a:ext cx="2106051" cy="1873170"/>
          </a:xfrm>
          <a:prstGeom prst="rect">
            <a:avLst/>
          </a:prstGeom>
        </p:spPr>
      </p:pic>
      <p:pic>
        <p:nvPicPr>
          <p:cNvPr id="16" name="Image 15" descr="Une image contenant Police, logo, symbole, Bleu électrique&#10;&#10;Le contenu généré par l’IA peut être incorrect.">
            <a:extLst>
              <a:ext uri="{FF2B5EF4-FFF2-40B4-BE49-F238E27FC236}">
                <a16:creationId xmlns:a16="http://schemas.microsoft.com/office/drawing/2014/main" id="{AACEEFA1-070D-2871-D5DC-660F6437539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81649" y="2581851"/>
            <a:ext cx="563834" cy="243032"/>
          </a:xfrm>
          <a:prstGeom prst="rect">
            <a:avLst/>
          </a:prstGeom>
        </p:spPr>
      </p:pic>
      <p:pic>
        <p:nvPicPr>
          <p:cNvPr id="17" name="Image 16">
            <a:extLst>
              <a:ext uri="{FF2B5EF4-FFF2-40B4-BE49-F238E27FC236}">
                <a16:creationId xmlns:a16="http://schemas.microsoft.com/office/drawing/2014/main" id="{31A898F1-FBD9-C5FF-1A1C-F7F617BC099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68029" y="2579300"/>
            <a:ext cx="1113620" cy="234446"/>
          </a:xfrm>
          <a:prstGeom prst="rect">
            <a:avLst/>
          </a:prstGeom>
        </p:spPr>
      </p:pic>
      <p:pic>
        <p:nvPicPr>
          <p:cNvPr id="3" name="📈 En 2050, 24 millions de Français auront plus de 60 ans.Comment préparer cette transition et g">
            <a:hlinkClick r:id="" action="ppaction://media"/>
            <a:extLst>
              <a:ext uri="{FF2B5EF4-FFF2-40B4-BE49-F238E27FC236}">
                <a16:creationId xmlns:a16="http://schemas.microsoft.com/office/drawing/2014/main" id="{531E59B2-E0CF-FDF0-A58E-66C929EB2FA6}"/>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4469755" y="1860779"/>
            <a:ext cx="2383482" cy="4237301"/>
          </a:xfrm>
          <a:prstGeom prst="rect">
            <a:avLst/>
          </a:prstGeom>
        </p:spPr>
      </p:pic>
    </p:spTree>
    <p:extLst>
      <p:ext uri="{BB962C8B-B14F-4D97-AF65-F5344CB8AC3E}">
        <p14:creationId xmlns:p14="http://schemas.microsoft.com/office/powerpoint/2010/main" val="37446041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15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67095-1B0F-8202-BC92-3C75DAAA9986}"/>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E311DD7E-305D-2FCA-D53D-F6D2E5DEDE40}"/>
              </a:ext>
            </a:extLst>
          </p:cNvPr>
          <p:cNvSpPr>
            <a:spLocks noGrp="1"/>
          </p:cNvSpPr>
          <p:nvPr>
            <p:ph type="title"/>
          </p:nvPr>
        </p:nvSpPr>
        <p:spPr>
          <a:xfrm>
            <a:off x="300038" y="511261"/>
            <a:ext cx="11591924" cy="758439"/>
          </a:xfrm>
        </p:spPr>
        <p:txBody>
          <a:bodyPr wrap="square" anchor="ctr">
            <a:normAutofit fontScale="90000"/>
          </a:bodyPr>
          <a:lstStyle/>
          <a:p>
            <a:pPr>
              <a:lnSpc>
                <a:spcPct val="90000"/>
              </a:lnSpc>
            </a:pPr>
            <a:r>
              <a:rPr lang="fr-FR" altLang="fr-FR" sz="3700" dirty="0"/>
              <a:t>Exemple contenu / influence </a:t>
            </a:r>
            <a:r>
              <a:rPr lang="fr-FR" altLang="fr-FR" sz="3700" i="1" dirty="0"/>
              <a:t>Les Malentendus</a:t>
            </a:r>
            <a:br>
              <a:rPr lang="fr-FR" altLang="fr-FR" sz="3700" dirty="0"/>
            </a:br>
            <a:endParaRPr lang="fr-FR" altLang="fr-FR" sz="3700" dirty="0"/>
          </a:p>
        </p:txBody>
      </p:sp>
      <p:sp>
        <p:nvSpPr>
          <p:cNvPr id="4" name="Titre 1">
            <a:extLst>
              <a:ext uri="{FF2B5EF4-FFF2-40B4-BE49-F238E27FC236}">
                <a16:creationId xmlns:a16="http://schemas.microsoft.com/office/drawing/2014/main" id="{93EC70F3-A54A-3127-D15F-9D0F94D0165D}"/>
              </a:ext>
            </a:extLst>
          </p:cNvPr>
          <p:cNvSpPr txBox="1">
            <a:spLocks/>
          </p:cNvSpPr>
          <p:nvPr/>
        </p:nvSpPr>
        <p:spPr bwMode="auto">
          <a:xfrm>
            <a:off x="462719" y="1935479"/>
            <a:ext cx="5896039" cy="441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L’exemple de contenu</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Capitaliser avec humour sur la confusion créée par une mauvaise audition.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Capsule humoristique :</a:t>
            </a:r>
            <a:br>
              <a:rPr kumimoji="0" lang="fr-FR" altLang="fr-FR" sz="18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br>
            <a:r>
              <a:rPr kumimoji="0" lang="fr-FR" altLang="fr-FR" sz="18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Une grand-mère influenceuse et sa fille cuisinent ensemble, l’influenceur demande à sa grand-mère de « fourrer le poulet », elle comprend « faire un ourlet » et commence à sortir sa machine à coudre, provoquant le rire de l’influenceur.</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sp>
        <p:nvSpPr>
          <p:cNvPr id="2" name="Titre 1">
            <a:extLst>
              <a:ext uri="{FF2B5EF4-FFF2-40B4-BE49-F238E27FC236}">
                <a16:creationId xmlns:a16="http://schemas.microsoft.com/office/drawing/2014/main" id="{00604CC6-CD81-CCDB-EB5C-2D35EA7B00A1}"/>
              </a:ext>
            </a:extLst>
          </p:cNvPr>
          <p:cNvSpPr txBox="1">
            <a:spLocks/>
          </p:cNvSpPr>
          <p:nvPr/>
        </p:nvSpPr>
        <p:spPr bwMode="auto">
          <a:xfrm>
            <a:off x="7068391" y="1274739"/>
            <a:ext cx="3946842" cy="119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rPr>
              <a:t>Influenceur exemple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hlinkClick r:id="rId3"/>
              </a:rPr>
              <a:t>https://www.instagram.com/nicole_tonnelle_vaspart_/#</a:t>
            </a: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Helvetica" panose="020B0604020202020204" pitchFamily="34" charset="0"/>
              </a:rPr>
              <a:t> </a:t>
            </a:r>
          </a:p>
        </p:txBody>
      </p:sp>
      <p:pic>
        <p:nvPicPr>
          <p:cNvPr id="9218" name="Picture 2">
            <a:extLst>
              <a:ext uri="{FF2B5EF4-FFF2-40B4-BE49-F238E27FC236}">
                <a16:creationId xmlns:a16="http://schemas.microsoft.com/office/drawing/2014/main" id="{66BBD0F2-88C8-3D38-E1F3-F86EFB5D28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5482" y="2807364"/>
            <a:ext cx="3172660" cy="2811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a:extLst>
              <a:ext uri="{FF2B5EF4-FFF2-40B4-BE49-F238E27FC236}">
                <a16:creationId xmlns:a16="http://schemas.microsoft.com/office/drawing/2014/main" id="{50B57343-3770-1B34-AD8C-AC7B136363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3335" y="5563907"/>
            <a:ext cx="3535955" cy="98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a:extLst>
              <a:ext uri="{FF2B5EF4-FFF2-40B4-BE49-F238E27FC236}">
                <a16:creationId xmlns:a16="http://schemas.microsoft.com/office/drawing/2014/main" id="{81C4BFDA-6C53-0375-67D8-A53DC7808AA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125" y="2431206"/>
            <a:ext cx="53498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51397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8CCD9-F1FA-1076-E972-82018E2E7DC7}"/>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94454846-90D5-6B51-FE28-F6F16A28DF43}"/>
              </a:ext>
            </a:extLst>
          </p:cNvPr>
          <p:cNvSpPr>
            <a:spLocks noGrp="1"/>
          </p:cNvSpPr>
          <p:nvPr>
            <p:ph type="title"/>
          </p:nvPr>
        </p:nvSpPr>
        <p:spPr>
          <a:xfrm>
            <a:off x="300038" y="511261"/>
            <a:ext cx="11591924" cy="758439"/>
          </a:xfrm>
        </p:spPr>
        <p:txBody>
          <a:bodyPr wrap="square" anchor="ctr">
            <a:normAutofit fontScale="90000"/>
          </a:bodyPr>
          <a:lstStyle/>
          <a:p>
            <a:pPr>
              <a:lnSpc>
                <a:spcPct val="90000"/>
              </a:lnSpc>
            </a:pPr>
            <a:r>
              <a:rPr lang="fr-FR" altLang="fr-FR" sz="3700" dirty="0"/>
              <a:t>Facebook, Instagram et </a:t>
            </a:r>
            <a:r>
              <a:rPr lang="fr-FR" altLang="fr-FR" sz="3700" dirty="0" err="1"/>
              <a:t>Youtube</a:t>
            </a:r>
            <a:br>
              <a:rPr lang="fr-FR" altLang="fr-FR" sz="3700" dirty="0"/>
            </a:br>
            <a:r>
              <a:rPr lang="fr-FR" altLang="fr-FR" sz="2000" dirty="0"/>
              <a:t>Les réseaux où seniors et influenceurs se retrouvent</a:t>
            </a:r>
            <a:endParaRPr lang="fr-FR" altLang="fr-FR" sz="3700" dirty="0"/>
          </a:p>
        </p:txBody>
      </p:sp>
      <p:pic>
        <p:nvPicPr>
          <p:cNvPr id="2" name="Image 1">
            <a:extLst>
              <a:ext uri="{FF2B5EF4-FFF2-40B4-BE49-F238E27FC236}">
                <a16:creationId xmlns:a16="http://schemas.microsoft.com/office/drawing/2014/main" id="{DFD028BE-26A6-A966-184E-ED6AB0ABD186}"/>
              </a:ext>
            </a:extLst>
          </p:cNvPr>
          <p:cNvPicPr>
            <a:picLocks noChangeAspect="1"/>
          </p:cNvPicPr>
          <p:nvPr/>
        </p:nvPicPr>
        <p:blipFill>
          <a:blip r:embed="rId3"/>
          <a:stretch>
            <a:fillRect/>
          </a:stretch>
        </p:blipFill>
        <p:spPr>
          <a:xfrm>
            <a:off x="2344329" y="1931632"/>
            <a:ext cx="758440" cy="758440"/>
          </a:xfrm>
          <a:prstGeom prst="rect">
            <a:avLst/>
          </a:prstGeom>
        </p:spPr>
      </p:pic>
      <p:pic>
        <p:nvPicPr>
          <p:cNvPr id="3" name="Image 2">
            <a:extLst>
              <a:ext uri="{FF2B5EF4-FFF2-40B4-BE49-F238E27FC236}">
                <a16:creationId xmlns:a16="http://schemas.microsoft.com/office/drawing/2014/main" id="{AC111664-6864-3734-7DA3-4AD6E695FADF}"/>
              </a:ext>
            </a:extLst>
          </p:cNvPr>
          <p:cNvPicPr>
            <a:picLocks noChangeAspect="1"/>
          </p:cNvPicPr>
          <p:nvPr/>
        </p:nvPicPr>
        <p:blipFill>
          <a:blip r:embed="rId4"/>
          <a:stretch>
            <a:fillRect/>
          </a:stretch>
        </p:blipFill>
        <p:spPr>
          <a:xfrm>
            <a:off x="2348389" y="3352004"/>
            <a:ext cx="754380" cy="754380"/>
          </a:xfrm>
          <a:prstGeom prst="rect">
            <a:avLst/>
          </a:prstGeom>
        </p:spPr>
      </p:pic>
      <p:pic>
        <p:nvPicPr>
          <p:cNvPr id="5" name="Image 4">
            <a:extLst>
              <a:ext uri="{FF2B5EF4-FFF2-40B4-BE49-F238E27FC236}">
                <a16:creationId xmlns:a16="http://schemas.microsoft.com/office/drawing/2014/main" id="{A8D6D301-4E52-06C5-CB0B-938032B77AEF}"/>
              </a:ext>
            </a:extLst>
          </p:cNvPr>
          <p:cNvPicPr>
            <a:picLocks noChangeAspect="1"/>
          </p:cNvPicPr>
          <p:nvPr/>
        </p:nvPicPr>
        <p:blipFill>
          <a:blip r:embed="rId5"/>
          <a:stretch>
            <a:fillRect/>
          </a:stretch>
        </p:blipFill>
        <p:spPr>
          <a:xfrm>
            <a:off x="2158909" y="4766621"/>
            <a:ext cx="1125219" cy="787653"/>
          </a:xfrm>
          <a:prstGeom prst="rect">
            <a:avLst/>
          </a:prstGeom>
        </p:spPr>
      </p:pic>
      <p:sp>
        <p:nvSpPr>
          <p:cNvPr id="6" name="Espace réservé du contenu 1">
            <a:extLst>
              <a:ext uri="{FF2B5EF4-FFF2-40B4-BE49-F238E27FC236}">
                <a16:creationId xmlns:a16="http://schemas.microsoft.com/office/drawing/2014/main" id="{84496F2A-C245-8EC0-325C-39D64E57E4DB}"/>
              </a:ext>
            </a:extLst>
          </p:cNvPr>
          <p:cNvSpPr txBox="1">
            <a:spLocks/>
          </p:cNvSpPr>
          <p:nvPr/>
        </p:nvSpPr>
        <p:spPr>
          <a:xfrm>
            <a:off x="3284128" y="1913301"/>
            <a:ext cx="4699976" cy="787653"/>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75% des jeunes seniors </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67% des seniors agiles</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71% des influenceurs</a:t>
            </a:r>
          </a:p>
        </p:txBody>
      </p:sp>
      <p:sp>
        <p:nvSpPr>
          <p:cNvPr id="8" name="Espace réservé du contenu 1">
            <a:extLst>
              <a:ext uri="{FF2B5EF4-FFF2-40B4-BE49-F238E27FC236}">
                <a16:creationId xmlns:a16="http://schemas.microsoft.com/office/drawing/2014/main" id="{73C2365D-9AD8-C36D-5B82-F60D62A1B9E8}"/>
              </a:ext>
            </a:extLst>
          </p:cNvPr>
          <p:cNvSpPr txBox="1">
            <a:spLocks/>
          </p:cNvSpPr>
          <p:nvPr/>
        </p:nvSpPr>
        <p:spPr>
          <a:xfrm>
            <a:off x="3284128" y="3335367"/>
            <a:ext cx="4699976" cy="787653"/>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31% des jeunes seniors </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18% des seniors agiles</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98% des influenceurs</a:t>
            </a:r>
          </a:p>
        </p:txBody>
      </p:sp>
      <p:sp>
        <p:nvSpPr>
          <p:cNvPr id="9" name="Espace réservé du contenu 1">
            <a:extLst>
              <a:ext uri="{FF2B5EF4-FFF2-40B4-BE49-F238E27FC236}">
                <a16:creationId xmlns:a16="http://schemas.microsoft.com/office/drawing/2014/main" id="{3379B7F4-DA15-8B56-3420-92645737F611}"/>
              </a:ext>
            </a:extLst>
          </p:cNvPr>
          <p:cNvSpPr txBox="1">
            <a:spLocks/>
          </p:cNvSpPr>
          <p:nvPr/>
        </p:nvSpPr>
        <p:spPr>
          <a:xfrm>
            <a:off x="3284128" y="4708483"/>
            <a:ext cx="4699976" cy="787653"/>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53% des jeunes seniors </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41% des seniors agiles</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37% des influenceurs</a:t>
            </a:r>
          </a:p>
        </p:txBody>
      </p:sp>
      <p:sp>
        <p:nvSpPr>
          <p:cNvPr id="10" name="Espace réservé du contenu 1">
            <a:extLst>
              <a:ext uri="{FF2B5EF4-FFF2-40B4-BE49-F238E27FC236}">
                <a16:creationId xmlns:a16="http://schemas.microsoft.com/office/drawing/2014/main" id="{76CCCCBC-77EF-2252-D1D2-70FB4E696CC9}"/>
              </a:ext>
            </a:extLst>
          </p:cNvPr>
          <p:cNvSpPr txBox="1">
            <a:spLocks/>
          </p:cNvSpPr>
          <p:nvPr/>
        </p:nvSpPr>
        <p:spPr>
          <a:xfrm>
            <a:off x="1675514" y="6464173"/>
            <a:ext cx="5903846" cy="787653"/>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fr-FR" altLang="fr-FR" sz="1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Sources : SIMM TGI Kantar, Étude </a:t>
            </a:r>
            <a:r>
              <a:rPr kumimoji="0" lang="fr-FR" altLang="fr-FR" sz="1000" b="0" i="0" u="none" strike="noStrike" kern="1200" cap="none" spc="0" normalizeH="0" baseline="0" noProof="0" dirty="0" err="1">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Reech</a:t>
            </a:r>
            <a:r>
              <a:rPr kumimoji="0" lang="fr-FR" altLang="fr-FR" sz="1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Tahoma" panose="020B0604030504040204" pitchFamily="34" charset="0"/>
              </a:rPr>
              <a:t> 2024 &amp; 2023</a:t>
            </a:r>
          </a:p>
        </p:txBody>
      </p:sp>
      <p:sp>
        <p:nvSpPr>
          <p:cNvPr id="16" name="Google Shape;230;p9">
            <a:extLst>
              <a:ext uri="{FF2B5EF4-FFF2-40B4-BE49-F238E27FC236}">
                <a16:creationId xmlns:a16="http://schemas.microsoft.com/office/drawing/2014/main" id="{D76954D4-58AC-BD70-3F3F-F9DC1DB8F997}"/>
              </a:ext>
            </a:extLst>
          </p:cNvPr>
          <p:cNvSpPr txBox="1"/>
          <p:nvPr/>
        </p:nvSpPr>
        <p:spPr>
          <a:xfrm>
            <a:off x="7649623" y="1678327"/>
            <a:ext cx="3446096" cy="46162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2E2E2E"/>
                </a:solidFill>
                <a:effectLst/>
                <a:uLnTx/>
                <a:uFillTx/>
                <a:latin typeface="Avenir Next LT Pro" panose="020B0504020202020204" pitchFamily="34" charset="77"/>
                <a:ea typeface="Inter"/>
                <a:cs typeface="Poppins" pitchFamily="2" charset="77"/>
                <a:sym typeface="Inter"/>
              </a:rPr>
              <a:t>L’impact de l’influence sur les comportements des seniors</a:t>
            </a:r>
            <a:endParaRPr kumimoji="0" sz="3200" b="0" i="0" u="none" strike="noStrike" kern="1200" cap="none" spc="0" normalizeH="0" baseline="0" noProof="0" dirty="0">
              <a:ln>
                <a:noFill/>
              </a:ln>
              <a:solidFill>
                <a:srgbClr val="2E2E2E"/>
              </a:solidFill>
              <a:effectLst/>
              <a:uLnTx/>
              <a:uFillTx/>
              <a:latin typeface="Avenir Next LT Pro" panose="020B0504020202020204" pitchFamily="34" charset="77"/>
              <a:ea typeface="+mn-ea"/>
              <a:cs typeface="Poppins" pitchFamily="2" charset="77"/>
            </a:endParaRPr>
          </a:p>
        </p:txBody>
      </p:sp>
      <p:sp>
        <p:nvSpPr>
          <p:cNvPr id="17" name="Google Shape;227;p9">
            <a:extLst>
              <a:ext uri="{FF2B5EF4-FFF2-40B4-BE49-F238E27FC236}">
                <a16:creationId xmlns:a16="http://schemas.microsoft.com/office/drawing/2014/main" id="{11CB9A32-8A0A-0E68-5444-6F55D6AA14B9}"/>
              </a:ext>
            </a:extLst>
          </p:cNvPr>
          <p:cNvSpPr txBox="1"/>
          <p:nvPr/>
        </p:nvSpPr>
        <p:spPr>
          <a:xfrm>
            <a:off x="6802774" y="5269513"/>
            <a:ext cx="5389226" cy="738623"/>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Tahoma" panose="020B0604030504040204" pitchFamily="34" charset="0"/>
                <a:sym typeface="Inter"/>
              </a:rPr>
              <a:t>Les créateurs de contenus permettent de découvrir des marques (91%), de les apprécier (90%) et d’envisager l’achat (83%).</a:t>
            </a:r>
            <a:endParaRPr kumimoji="0" lang="fr-FR" sz="14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Tahoma" panose="020B0604030504040204" pitchFamily="34" charset="0"/>
            </a:endParaRPr>
          </a:p>
        </p:txBody>
      </p:sp>
      <p:graphicFrame>
        <p:nvGraphicFramePr>
          <p:cNvPr id="19" name="Google Shape;229;p9">
            <a:extLst>
              <a:ext uri="{FF2B5EF4-FFF2-40B4-BE49-F238E27FC236}">
                <a16:creationId xmlns:a16="http://schemas.microsoft.com/office/drawing/2014/main" id="{0D4E45EF-4958-2622-77A6-5A39B57F39A6}"/>
              </a:ext>
            </a:extLst>
          </p:cNvPr>
          <p:cNvGraphicFramePr/>
          <p:nvPr/>
        </p:nvGraphicFramePr>
        <p:xfrm>
          <a:off x="7309578" y="2178966"/>
          <a:ext cx="4126187" cy="286117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74876511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95;p6">
            <a:extLst>
              <a:ext uri="{FF2B5EF4-FFF2-40B4-BE49-F238E27FC236}">
                <a16:creationId xmlns:a16="http://schemas.microsoft.com/office/drawing/2014/main" id="{9A9D5E3E-FDCE-0971-401D-01C5D0B7E60B}"/>
              </a:ext>
            </a:extLst>
          </p:cNvPr>
          <p:cNvSpPr txBox="1"/>
          <p:nvPr/>
        </p:nvSpPr>
        <p:spPr>
          <a:xfrm>
            <a:off x="2053570" y="1861072"/>
            <a:ext cx="4284339" cy="24618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2E2E2E"/>
                </a:solidFill>
                <a:effectLst/>
                <a:uLnTx/>
                <a:uFillTx/>
                <a:latin typeface="Avenir Next LT Pro" panose="020B0504020202020204" pitchFamily="34" charset="77"/>
                <a:ea typeface="Inter"/>
                <a:cs typeface="Poppins" pitchFamily="2" charset="77"/>
                <a:sym typeface="Inter"/>
              </a:rPr>
              <a:t>Question posée : Sur quels sujets suivez-vous des influenceurs ?</a:t>
            </a:r>
            <a:endParaRPr kumimoji="0" sz="2000" b="0" i="0" u="none" strike="noStrike" kern="1200" cap="none" spc="0" normalizeH="0" baseline="0" noProof="0" dirty="0">
              <a:ln>
                <a:noFill/>
              </a:ln>
              <a:solidFill>
                <a:srgbClr val="2E2E2E"/>
              </a:solidFill>
              <a:effectLst/>
              <a:uLnTx/>
              <a:uFillTx/>
              <a:latin typeface="Avenir Next LT Pro" panose="020B0504020202020204" pitchFamily="34" charset="77"/>
              <a:ea typeface="+mn-ea"/>
              <a:cs typeface="Poppins" pitchFamily="2" charset="77"/>
            </a:endParaRPr>
          </a:p>
        </p:txBody>
      </p:sp>
      <p:sp>
        <p:nvSpPr>
          <p:cNvPr id="6" name="Google Shape;162;p4">
            <a:extLst>
              <a:ext uri="{FF2B5EF4-FFF2-40B4-BE49-F238E27FC236}">
                <a16:creationId xmlns:a16="http://schemas.microsoft.com/office/drawing/2014/main" id="{AA491E64-E40C-A0CC-62C8-9CCC475A6B1E}"/>
              </a:ext>
            </a:extLst>
          </p:cNvPr>
          <p:cNvSpPr txBox="1"/>
          <p:nvPr/>
        </p:nvSpPr>
        <p:spPr>
          <a:xfrm>
            <a:off x="0" y="6651708"/>
            <a:ext cx="6357550" cy="20001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srgbClr val="EDE7E3">
                    <a:lumMod val="50000"/>
                  </a:srgbClr>
                </a:solidFill>
                <a:effectLst/>
                <a:uLnTx/>
                <a:uFillTx/>
                <a:latin typeface="Calibri"/>
                <a:ea typeface="Calibri"/>
                <a:cs typeface="Calibri"/>
                <a:sym typeface="Calibri"/>
              </a:rPr>
              <a:t>Source : Étude annuelle Reech 2023 focus sur les + de 50 ans </a:t>
            </a:r>
            <a:endParaRPr kumimoji="0" sz="1050" b="0" i="0" u="none" strike="noStrike" kern="1200" cap="none" spc="0" normalizeH="0" baseline="0" noProof="0" dirty="0">
              <a:ln>
                <a:noFill/>
              </a:ln>
              <a:solidFill>
                <a:srgbClr val="EDE7E3">
                  <a:lumMod val="50000"/>
                </a:srgbClr>
              </a:solidFill>
              <a:effectLst/>
              <a:uLnTx/>
              <a:uFillTx/>
              <a:latin typeface="Calibri"/>
              <a:ea typeface="+mn-ea"/>
              <a:cs typeface="+mn-cs"/>
            </a:endParaRPr>
          </a:p>
        </p:txBody>
      </p:sp>
      <p:pic>
        <p:nvPicPr>
          <p:cNvPr id="17" name="Google Shape;292;p17">
            <a:extLst>
              <a:ext uri="{FF2B5EF4-FFF2-40B4-BE49-F238E27FC236}">
                <a16:creationId xmlns:a16="http://schemas.microsoft.com/office/drawing/2014/main" id="{E26782BD-6E68-C869-BED5-39ED771E3CA7}"/>
              </a:ext>
            </a:extLst>
          </p:cNvPr>
          <p:cNvPicPr preferRelativeResize="0"/>
          <p:nvPr/>
        </p:nvPicPr>
        <p:blipFill rotWithShape="1">
          <a:blip r:embed="rId2">
            <a:alphaModFix/>
          </a:blip>
          <a:srcRect/>
          <a:stretch/>
        </p:blipFill>
        <p:spPr>
          <a:xfrm>
            <a:off x="10784287" y="6614399"/>
            <a:ext cx="1433933" cy="243804"/>
          </a:xfrm>
          <a:prstGeom prst="rect">
            <a:avLst/>
          </a:prstGeom>
          <a:noFill/>
          <a:ln>
            <a:noFill/>
          </a:ln>
        </p:spPr>
      </p:pic>
      <p:graphicFrame>
        <p:nvGraphicFramePr>
          <p:cNvPr id="11" name="Google Shape;179;p6">
            <a:extLst>
              <a:ext uri="{FF2B5EF4-FFF2-40B4-BE49-F238E27FC236}">
                <a16:creationId xmlns:a16="http://schemas.microsoft.com/office/drawing/2014/main" id="{77B78322-4732-4F63-3E2B-DD285616D4ED}"/>
              </a:ext>
            </a:extLst>
          </p:cNvPr>
          <p:cNvGraphicFramePr/>
          <p:nvPr/>
        </p:nvGraphicFramePr>
        <p:xfrm>
          <a:off x="2378124" y="2193328"/>
          <a:ext cx="7123122" cy="4372304"/>
        </p:xfrm>
        <a:graphic>
          <a:graphicData uri="http://schemas.openxmlformats.org/drawingml/2006/chart">
            <c:chart xmlns:c="http://schemas.openxmlformats.org/drawingml/2006/chart" xmlns:r="http://schemas.openxmlformats.org/officeDocument/2006/relationships" r:id="rId3"/>
          </a:graphicData>
        </a:graphic>
      </p:graphicFrame>
      <p:sp>
        <p:nvSpPr>
          <p:cNvPr id="3" name="Titre 1">
            <a:extLst>
              <a:ext uri="{FF2B5EF4-FFF2-40B4-BE49-F238E27FC236}">
                <a16:creationId xmlns:a16="http://schemas.microsoft.com/office/drawing/2014/main" id="{4F73D020-D474-B483-EE53-8C4E25A3E9F3}"/>
              </a:ext>
            </a:extLst>
          </p:cNvPr>
          <p:cNvSpPr txBox="1">
            <a:spLocks/>
          </p:cNvSpPr>
          <p:nvPr/>
        </p:nvSpPr>
        <p:spPr>
          <a:xfrm>
            <a:off x="300038" y="511261"/>
            <a:ext cx="11591924" cy="758439"/>
          </a:xfrm>
          <a:prstGeom prst="rect">
            <a:avLst/>
          </a:prstGeom>
        </p:spPr>
        <p:txBody>
          <a:bodyPr wrap="square" anchor="ctr">
            <a:normAutofit fontScale="90000" lnSpcReduction="10000"/>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fr-FR" altLang="fr-FR" sz="37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Famille, beauté et Food</a:t>
            </a:r>
            <a:br>
              <a:rPr kumimoji="0" lang="fr-FR" altLang="fr-FR" sz="37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br>
            <a:r>
              <a:rPr kumimoji="0" lang="fr-FR" altLang="fr-FR" sz="20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rPr>
              <a:t>Les thématiques qui intéressent le plus les seniors en influence</a:t>
            </a:r>
            <a:endParaRPr kumimoji="0" lang="fr-FR" altLang="fr-FR" sz="3700" b="1" i="0" u="none" strike="noStrike" kern="1200" cap="none" spc="0" normalizeH="0" baseline="0" noProof="0" dirty="0">
              <a:ln>
                <a:noFill/>
              </a:ln>
              <a:solidFill>
                <a:srgbClr val="2E2E2E"/>
              </a:solidFill>
              <a:effectLst/>
              <a:uLnTx/>
              <a:uFillTx/>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36341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730E0-E589-CC3C-1313-C42CEBDCA4C2}"/>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EA8E804F-EA68-ED7E-5B95-2FB97EBBDEFD}"/>
              </a:ext>
            </a:extLst>
          </p:cNvPr>
          <p:cNvSpPr>
            <a:spLocks noGrp="1"/>
          </p:cNvSpPr>
          <p:nvPr>
            <p:ph type="title"/>
          </p:nvPr>
        </p:nvSpPr>
        <p:spPr>
          <a:xfrm>
            <a:off x="545787" y="80381"/>
            <a:ext cx="10972800" cy="1010677"/>
          </a:xfrm>
        </p:spPr>
        <p:txBody>
          <a:bodyPr/>
          <a:lstStyle/>
          <a:p>
            <a:r>
              <a:rPr lang="fr-FR" altLang="fr-FR" sz="3600" dirty="0">
                <a:ea typeface="Helvetica" panose="020B0604020202020204" pitchFamily="34" charset="0"/>
                <a:cs typeface="Helvetica" panose="020B0604020202020204" pitchFamily="34" charset="0"/>
              </a:rPr>
              <a:t>Gagner la bataille des algorithmes</a:t>
            </a:r>
            <a:br>
              <a:rPr lang="fr-FR" altLang="fr-FR" sz="3600" dirty="0">
                <a:ea typeface="Helvetica" panose="020B0604020202020204" pitchFamily="34" charset="0"/>
                <a:cs typeface="Helvetica" panose="020B0604020202020204" pitchFamily="34" charset="0"/>
              </a:rPr>
            </a:br>
            <a:r>
              <a:rPr lang="fr-FR" altLang="fr-FR" sz="2000" b="0" dirty="0">
                <a:latin typeface="Avenir Next LT Pro" panose="020B0504020202020204" pitchFamily="34" charset="0"/>
                <a:ea typeface="Helvetica" panose="020B0604020202020204" pitchFamily="34" charset="0"/>
                <a:cs typeface="Helvetica" panose="020B0604020202020204" pitchFamily="34" charset="0"/>
              </a:rPr>
              <a:t>Quelques règles à suivre pour émerger sur les réseaux sociaux</a:t>
            </a:r>
          </a:p>
        </p:txBody>
      </p:sp>
      <p:sp>
        <p:nvSpPr>
          <p:cNvPr id="3" name="Google Shape;189;p31">
            <a:extLst>
              <a:ext uri="{FF2B5EF4-FFF2-40B4-BE49-F238E27FC236}">
                <a16:creationId xmlns:a16="http://schemas.microsoft.com/office/drawing/2014/main" id="{D9398AAB-DFF1-A1BF-67A4-09B29CF73546}"/>
              </a:ext>
            </a:extLst>
          </p:cNvPr>
          <p:cNvSpPr/>
          <p:nvPr/>
        </p:nvSpPr>
        <p:spPr>
          <a:xfrm>
            <a:off x="503238" y="1327005"/>
            <a:ext cx="2942100" cy="3777900"/>
          </a:xfrm>
          <a:prstGeom prst="roundRect">
            <a:avLst>
              <a:gd name="adj" fmla="val 16667"/>
            </a:avLst>
          </a:prstGeom>
          <a:noFill/>
          <a:ln w="952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2E2E2E"/>
              </a:solidFill>
              <a:effectLst/>
              <a:uLnTx/>
              <a:uFillTx/>
              <a:latin typeface="Calibri"/>
              <a:ea typeface="+mn-ea"/>
              <a:cs typeface="+mn-cs"/>
            </a:endParaRPr>
          </a:p>
        </p:txBody>
      </p:sp>
      <p:sp>
        <p:nvSpPr>
          <p:cNvPr id="4" name="Google Shape;190;p31">
            <a:extLst>
              <a:ext uri="{FF2B5EF4-FFF2-40B4-BE49-F238E27FC236}">
                <a16:creationId xmlns:a16="http://schemas.microsoft.com/office/drawing/2014/main" id="{C43DFAE6-87E5-D69E-1C2E-7C4E64C62DDA}"/>
              </a:ext>
            </a:extLst>
          </p:cNvPr>
          <p:cNvSpPr txBox="1"/>
          <p:nvPr/>
        </p:nvSpPr>
        <p:spPr>
          <a:xfrm>
            <a:off x="746388" y="1643770"/>
            <a:ext cx="2449299" cy="10128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Raleway Black"/>
                <a:cs typeface="Raleway Black"/>
                <a:sym typeface="Raleway Black"/>
              </a:rPr>
              <a:t>Introduire le sujet </a:t>
            </a:r>
            <a:endParaRPr kumimoji="0" sz="1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7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9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rPr>
              <a:t>Le </a:t>
            </a:r>
            <a:r>
              <a:rPr kumimoji="0" lang="fr" sz="900" b="0" i="1" u="none" strike="noStrike" kern="1200" cap="none" spc="0" normalizeH="0" baseline="0" noProof="0" dirty="0" err="1">
                <a:ln>
                  <a:noFill/>
                </a:ln>
                <a:solidFill>
                  <a:srgbClr val="888888"/>
                </a:solidFill>
                <a:effectLst/>
                <a:uLnTx/>
                <a:uFillTx/>
                <a:latin typeface="Avenir Next LT Pro" panose="020B0504020202020204" pitchFamily="34" charset="0"/>
                <a:ea typeface="Raleway"/>
                <a:cs typeface="Raleway"/>
                <a:sym typeface="Raleway"/>
              </a:rPr>
              <a:t>hook</a:t>
            </a:r>
            <a:r>
              <a:rPr kumimoji="0" lang="fr" sz="9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rPr>
              <a:t> permet d'annoncer le sujet du contenu dès les premières secondes, permettant à l'influenceur de capter et de retenir l'attention de sa communauté.</a:t>
            </a:r>
            <a:endParaRPr kumimoji="0" sz="9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endParaRPr>
          </a:p>
        </p:txBody>
      </p:sp>
      <p:pic>
        <p:nvPicPr>
          <p:cNvPr id="5" name="Google Shape;191;p31" title="ssstik.io_1722866761144.mp4">
            <a:hlinkClick r:id="rId3"/>
            <a:extLst>
              <a:ext uri="{FF2B5EF4-FFF2-40B4-BE49-F238E27FC236}">
                <a16:creationId xmlns:a16="http://schemas.microsoft.com/office/drawing/2014/main" id="{C37F7414-2E1C-F521-D058-A5E0E42B29D0}"/>
              </a:ext>
            </a:extLst>
          </p:cNvPr>
          <p:cNvPicPr preferRelativeResize="0"/>
          <p:nvPr/>
        </p:nvPicPr>
        <p:blipFill>
          <a:blip r:embed="rId4">
            <a:alphaModFix/>
          </a:blip>
          <a:stretch>
            <a:fillRect/>
          </a:stretch>
        </p:blipFill>
        <p:spPr>
          <a:xfrm>
            <a:off x="746388" y="3229145"/>
            <a:ext cx="740939" cy="1317225"/>
          </a:xfrm>
          <a:prstGeom prst="rect">
            <a:avLst/>
          </a:prstGeom>
          <a:noFill/>
          <a:ln>
            <a:noFill/>
          </a:ln>
        </p:spPr>
      </p:pic>
      <p:pic>
        <p:nvPicPr>
          <p:cNvPr id="6" name="Google Shape;192;p31" title="ssstik.io_1712320171200.mp4">
            <a:hlinkClick r:id="rId5"/>
            <a:extLst>
              <a:ext uri="{FF2B5EF4-FFF2-40B4-BE49-F238E27FC236}">
                <a16:creationId xmlns:a16="http://schemas.microsoft.com/office/drawing/2014/main" id="{8FD86600-D438-2212-87C6-D5ED982A9B5E}"/>
              </a:ext>
            </a:extLst>
          </p:cNvPr>
          <p:cNvPicPr preferRelativeResize="0"/>
          <p:nvPr/>
        </p:nvPicPr>
        <p:blipFill>
          <a:blip r:embed="rId6">
            <a:alphaModFix/>
          </a:blip>
          <a:stretch>
            <a:fillRect/>
          </a:stretch>
        </p:blipFill>
        <p:spPr>
          <a:xfrm>
            <a:off x="1550338" y="3229145"/>
            <a:ext cx="740950" cy="1317246"/>
          </a:xfrm>
          <a:prstGeom prst="rect">
            <a:avLst/>
          </a:prstGeom>
          <a:noFill/>
          <a:ln>
            <a:noFill/>
          </a:ln>
        </p:spPr>
      </p:pic>
      <p:pic>
        <p:nvPicPr>
          <p:cNvPr id="7" name="Google Shape;193;p31">
            <a:extLst>
              <a:ext uri="{FF2B5EF4-FFF2-40B4-BE49-F238E27FC236}">
                <a16:creationId xmlns:a16="http://schemas.microsoft.com/office/drawing/2014/main" id="{5E3294F5-11F1-0971-6DD3-D2D0E0461CC6}"/>
              </a:ext>
            </a:extLst>
          </p:cNvPr>
          <p:cNvPicPr preferRelativeResize="0"/>
          <p:nvPr/>
        </p:nvPicPr>
        <p:blipFill>
          <a:blip r:embed="rId7">
            <a:alphaModFix/>
          </a:blip>
          <a:stretch>
            <a:fillRect/>
          </a:stretch>
        </p:blipFill>
        <p:spPr>
          <a:xfrm>
            <a:off x="1648213" y="2962520"/>
            <a:ext cx="545205" cy="204225"/>
          </a:xfrm>
          <a:prstGeom prst="rect">
            <a:avLst/>
          </a:prstGeom>
          <a:noFill/>
          <a:ln>
            <a:noFill/>
          </a:ln>
        </p:spPr>
      </p:pic>
      <p:pic>
        <p:nvPicPr>
          <p:cNvPr id="8" name="Google Shape;194;p31" title="Manondelsolll.mp4">
            <a:hlinkClick r:id="rId8"/>
            <a:extLst>
              <a:ext uri="{FF2B5EF4-FFF2-40B4-BE49-F238E27FC236}">
                <a16:creationId xmlns:a16="http://schemas.microsoft.com/office/drawing/2014/main" id="{6FC1F925-3D9A-4789-40C9-5567919FAD27}"/>
              </a:ext>
            </a:extLst>
          </p:cNvPr>
          <p:cNvPicPr preferRelativeResize="0"/>
          <p:nvPr/>
        </p:nvPicPr>
        <p:blipFill>
          <a:blip r:embed="rId9">
            <a:alphaModFix/>
          </a:blip>
          <a:stretch>
            <a:fillRect/>
          </a:stretch>
        </p:blipFill>
        <p:spPr>
          <a:xfrm>
            <a:off x="2354238" y="3229145"/>
            <a:ext cx="719258" cy="1317225"/>
          </a:xfrm>
          <a:prstGeom prst="rect">
            <a:avLst/>
          </a:prstGeom>
          <a:noFill/>
          <a:ln>
            <a:noFill/>
          </a:ln>
        </p:spPr>
      </p:pic>
      <p:pic>
        <p:nvPicPr>
          <p:cNvPr id="9" name="Google Shape;195;p31">
            <a:extLst>
              <a:ext uri="{FF2B5EF4-FFF2-40B4-BE49-F238E27FC236}">
                <a16:creationId xmlns:a16="http://schemas.microsoft.com/office/drawing/2014/main" id="{42729A0F-0C9B-3BBB-893D-CBB056E4EB15}"/>
              </a:ext>
            </a:extLst>
          </p:cNvPr>
          <p:cNvPicPr preferRelativeResize="0"/>
          <p:nvPr/>
        </p:nvPicPr>
        <p:blipFill>
          <a:blip r:embed="rId10">
            <a:alphaModFix/>
          </a:blip>
          <a:stretch>
            <a:fillRect/>
          </a:stretch>
        </p:blipFill>
        <p:spPr>
          <a:xfrm>
            <a:off x="2529900" y="2962520"/>
            <a:ext cx="428078" cy="204225"/>
          </a:xfrm>
          <a:prstGeom prst="rect">
            <a:avLst/>
          </a:prstGeom>
          <a:noFill/>
          <a:ln>
            <a:noFill/>
          </a:ln>
        </p:spPr>
      </p:pic>
      <p:sp>
        <p:nvSpPr>
          <p:cNvPr id="10" name="Google Shape;196;p31">
            <a:extLst>
              <a:ext uri="{FF2B5EF4-FFF2-40B4-BE49-F238E27FC236}">
                <a16:creationId xmlns:a16="http://schemas.microsoft.com/office/drawing/2014/main" id="{3CF32AF8-5453-5BCF-64FC-F08558E87149}"/>
              </a:ext>
            </a:extLst>
          </p:cNvPr>
          <p:cNvSpPr txBox="1"/>
          <p:nvPr/>
        </p:nvSpPr>
        <p:spPr>
          <a:xfrm>
            <a:off x="746388" y="4608770"/>
            <a:ext cx="741000" cy="4962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14% ER</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9,5M imp.</a:t>
            </a:r>
            <a:endParaRPr kumimoji="0" sz="500" b="1" i="1" u="sng" strike="noStrike" kern="1200" cap="none" spc="0" normalizeH="0" baseline="0" noProof="0">
              <a:ln>
                <a:noFill/>
              </a:ln>
              <a:solidFill>
                <a:srgbClr val="7F7F7F"/>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500" b="1" i="1" u="sng" strike="noStrike" kern="1200" cap="none" spc="0" normalizeH="0" baseline="0" noProof="0">
                <a:ln>
                  <a:noFill/>
                </a:ln>
                <a:solidFill>
                  <a:srgbClr val="D8117D"/>
                </a:solidFill>
                <a:effectLst/>
                <a:uLnTx/>
                <a:uFillTx/>
                <a:latin typeface="Raleway"/>
                <a:ea typeface="Raleway"/>
                <a:cs typeface="Raleway"/>
                <a:sym typeface="Raleway"/>
                <a:hlinkClick r:id="rId11"/>
              </a:rPr>
              <a:t>Link</a:t>
            </a:r>
            <a:endParaRPr kumimoji="0" sz="500" b="1" i="1" u="sng" strike="noStrike" kern="1200" cap="none" spc="0" normalizeH="0" baseline="0" noProof="0">
              <a:ln>
                <a:noFill/>
              </a:ln>
              <a:solidFill>
                <a:srgbClr val="7F7F7F"/>
              </a:solidFill>
              <a:effectLst/>
              <a:uLnTx/>
              <a:uFillTx/>
              <a:latin typeface="Raleway"/>
              <a:ea typeface="Raleway"/>
              <a:cs typeface="Raleway"/>
              <a:sym typeface="Raleway"/>
            </a:endParaRPr>
          </a:p>
        </p:txBody>
      </p:sp>
      <p:pic>
        <p:nvPicPr>
          <p:cNvPr id="11" name="Google Shape;197;p31">
            <a:extLst>
              <a:ext uri="{FF2B5EF4-FFF2-40B4-BE49-F238E27FC236}">
                <a16:creationId xmlns:a16="http://schemas.microsoft.com/office/drawing/2014/main" id="{5231B8C1-93B2-DD52-EECD-A6F259837A13}"/>
              </a:ext>
            </a:extLst>
          </p:cNvPr>
          <p:cNvPicPr preferRelativeResize="0"/>
          <p:nvPr/>
        </p:nvPicPr>
        <p:blipFill>
          <a:blip r:embed="rId12">
            <a:alphaModFix/>
          </a:blip>
          <a:stretch>
            <a:fillRect/>
          </a:stretch>
        </p:blipFill>
        <p:spPr>
          <a:xfrm>
            <a:off x="921988" y="2962520"/>
            <a:ext cx="389750" cy="204225"/>
          </a:xfrm>
          <a:prstGeom prst="rect">
            <a:avLst/>
          </a:prstGeom>
          <a:noFill/>
          <a:ln>
            <a:noFill/>
          </a:ln>
        </p:spPr>
      </p:pic>
      <p:sp>
        <p:nvSpPr>
          <p:cNvPr id="12" name="Google Shape;198;p31">
            <a:extLst>
              <a:ext uri="{FF2B5EF4-FFF2-40B4-BE49-F238E27FC236}">
                <a16:creationId xmlns:a16="http://schemas.microsoft.com/office/drawing/2014/main" id="{224DBB8B-DBCF-B6D6-ABF0-5ECB590FBC01}"/>
              </a:ext>
            </a:extLst>
          </p:cNvPr>
          <p:cNvSpPr txBox="1"/>
          <p:nvPr/>
        </p:nvSpPr>
        <p:spPr>
          <a:xfrm>
            <a:off x="1550313" y="4608770"/>
            <a:ext cx="741000" cy="456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2% ER</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11,7M imp.</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500" b="1" i="1" u="sng" strike="noStrike" kern="1200" cap="none" spc="0" normalizeH="0" baseline="0" noProof="0">
                <a:ln>
                  <a:noFill/>
                </a:ln>
                <a:solidFill>
                  <a:srgbClr val="D8117D"/>
                </a:solidFill>
                <a:effectLst/>
                <a:uLnTx/>
                <a:uFillTx/>
                <a:latin typeface="Raleway"/>
                <a:ea typeface="Raleway"/>
                <a:cs typeface="Raleway"/>
                <a:sym typeface="Raleway"/>
                <a:hlinkClick r:id="rId13"/>
              </a:rPr>
              <a:t>Link</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p:txBody>
      </p:sp>
      <p:sp>
        <p:nvSpPr>
          <p:cNvPr id="13" name="Google Shape;199;p31">
            <a:extLst>
              <a:ext uri="{FF2B5EF4-FFF2-40B4-BE49-F238E27FC236}">
                <a16:creationId xmlns:a16="http://schemas.microsoft.com/office/drawing/2014/main" id="{D34A6FB0-F7DF-ED3F-D07A-349F5CC37D00}"/>
              </a:ext>
            </a:extLst>
          </p:cNvPr>
          <p:cNvSpPr txBox="1"/>
          <p:nvPr/>
        </p:nvSpPr>
        <p:spPr>
          <a:xfrm>
            <a:off x="2354238" y="4608770"/>
            <a:ext cx="741000" cy="4962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10% ER</a:t>
            </a:r>
            <a:endParaRPr kumimoji="0" sz="700" b="1" i="0" u="none" strike="noStrike" kern="1200" cap="none" spc="0" normalizeH="0" baseline="0" noProof="0" dirty="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dirty="0">
                <a:ln>
                  <a:noFill/>
                </a:ln>
                <a:solidFill>
                  <a:srgbClr val="004289"/>
                </a:solidFill>
                <a:effectLst/>
                <a:uLnTx/>
                <a:uFillTx/>
                <a:latin typeface="Raleway"/>
                <a:ea typeface="Raleway"/>
                <a:cs typeface="Raleway"/>
                <a:sym typeface="Raleway"/>
              </a:rPr>
              <a:t>211k  imp.</a:t>
            </a:r>
            <a:endParaRPr kumimoji="0" sz="700" b="1" i="0" u="none" strike="noStrike" kern="1200" cap="none" spc="0" normalizeH="0" baseline="0" noProof="0" dirty="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500" b="1" i="1" u="sng" strike="noStrike" kern="1200" cap="none" spc="0" normalizeH="0" baseline="0" noProof="0" dirty="0">
                <a:ln>
                  <a:noFill/>
                </a:ln>
                <a:solidFill>
                  <a:srgbClr val="D8117D"/>
                </a:solidFill>
                <a:effectLst/>
                <a:uLnTx/>
                <a:uFillTx/>
                <a:latin typeface="Raleway"/>
                <a:ea typeface="Raleway"/>
                <a:cs typeface="Raleway"/>
                <a:sym typeface="Raleway"/>
                <a:hlinkClick r:id="rId14"/>
              </a:rPr>
              <a:t>Link</a:t>
            </a:r>
            <a:endParaRPr kumimoji="0" sz="700" b="1" i="0" u="none" strike="noStrike" kern="1200" cap="none" spc="0" normalizeH="0" baseline="0" noProof="0" dirty="0">
              <a:ln>
                <a:noFill/>
              </a:ln>
              <a:solidFill>
                <a:srgbClr val="004289"/>
              </a:solidFill>
              <a:effectLst/>
              <a:uLnTx/>
              <a:uFillTx/>
              <a:latin typeface="Raleway"/>
              <a:ea typeface="Raleway"/>
              <a:cs typeface="Raleway"/>
              <a:sym typeface="Raleway"/>
            </a:endParaRPr>
          </a:p>
        </p:txBody>
      </p:sp>
      <p:sp>
        <p:nvSpPr>
          <p:cNvPr id="15" name="Google Shape;200;p31">
            <a:extLst>
              <a:ext uri="{FF2B5EF4-FFF2-40B4-BE49-F238E27FC236}">
                <a16:creationId xmlns:a16="http://schemas.microsoft.com/office/drawing/2014/main" id="{53B5320F-CC1A-F0D4-3991-7C5A40E589F0}"/>
              </a:ext>
            </a:extLst>
          </p:cNvPr>
          <p:cNvSpPr/>
          <p:nvPr/>
        </p:nvSpPr>
        <p:spPr>
          <a:xfrm>
            <a:off x="4624950" y="1340195"/>
            <a:ext cx="2942100" cy="3777900"/>
          </a:xfrm>
          <a:prstGeom prst="roundRect">
            <a:avLst>
              <a:gd name="adj" fmla="val 16667"/>
            </a:avLst>
          </a:prstGeom>
          <a:noFill/>
          <a:ln w="952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2E2E2E"/>
              </a:solidFill>
              <a:effectLst/>
              <a:uLnTx/>
              <a:uFillTx/>
              <a:latin typeface="Calibri"/>
              <a:ea typeface="+mn-ea"/>
              <a:cs typeface="+mn-cs"/>
            </a:endParaRPr>
          </a:p>
        </p:txBody>
      </p:sp>
      <p:sp>
        <p:nvSpPr>
          <p:cNvPr id="16" name="Google Shape;201;p31">
            <a:extLst>
              <a:ext uri="{FF2B5EF4-FFF2-40B4-BE49-F238E27FC236}">
                <a16:creationId xmlns:a16="http://schemas.microsoft.com/office/drawing/2014/main" id="{ABFA51EF-936A-5AC9-7EEE-359CE5BECFAA}"/>
              </a:ext>
            </a:extLst>
          </p:cNvPr>
          <p:cNvSpPr txBox="1"/>
          <p:nvPr/>
        </p:nvSpPr>
        <p:spPr>
          <a:xfrm>
            <a:off x="4947012" y="1656959"/>
            <a:ext cx="2269938" cy="10128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Raleway Black"/>
                <a:cs typeface="Raleway Black"/>
                <a:sym typeface="Raleway Black"/>
              </a:rPr>
              <a:t>Rythmer la narration</a:t>
            </a:r>
            <a:endParaRPr kumimoji="0" sz="1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endParaRPr kumimoji="0" sz="700" b="0" i="1" u="none" strike="noStrike" kern="1200" cap="none" spc="0" normalizeH="0" baseline="0" noProof="0" dirty="0">
              <a:ln>
                <a:noFill/>
              </a:ln>
              <a:solidFill>
                <a:srgbClr val="FFFFFF"/>
              </a:solidFill>
              <a:effectLst/>
              <a:uLnTx/>
              <a:uFillTx/>
              <a:latin typeface="Avenir Next LT Pro" panose="020B0504020202020204" pitchFamily="34" charset="0"/>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9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rPr>
              <a:t>Alternez les angles de vue et les séquences pour créer un contenu dynamique, axé sur l'histoire, qui stimule la rétention. </a:t>
            </a:r>
            <a:endParaRPr kumimoji="0" sz="9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endParaRPr>
          </a:p>
        </p:txBody>
      </p:sp>
      <p:pic>
        <p:nvPicPr>
          <p:cNvPr id="17" name="Google Shape;202;p31">
            <a:extLst>
              <a:ext uri="{FF2B5EF4-FFF2-40B4-BE49-F238E27FC236}">
                <a16:creationId xmlns:a16="http://schemas.microsoft.com/office/drawing/2014/main" id="{70F0CA7D-83F5-38C6-D20B-D5BB88FEE6B1}"/>
              </a:ext>
            </a:extLst>
          </p:cNvPr>
          <p:cNvPicPr preferRelativeResize="0"/>
          <p:nvPr/>
        </p:nvPicPr>
        <p:blipFill>
          <a:blip r:embed="rId10">
            <a:alphaModFix/>
          </a:blip>
          <a:stretch>
            <a:fillRect/>
          </a:stretch>
        </p:blipFill>
        <p:spPr>
          <a:xfrm>
            <a:off x="6651612" y="2975709"/>
            <a:ext cx="428078" cy="204225"/>
          </a:xfrm>
          <a:prstGeom prst="rect">
            <a:avLst/>
          </a:prstGeom>
          <a:noFill/>
          <a:ln>
            <a:noFill/>
          </a:ln>
        </p:spPr>
      </p:pic>
      <p:sp>
        <p:nvSpPr>
          <p:cNvPr id="18" name="Google Shape;203;p31">
            <a:extLst>
              <a:ext uri="{FF2B5EF4-FFF2-40B4-BE49-F238E27FC236}">
                <a16:creationId xmlns:a16="http://schemas.microsoft.com/office/drawing/2014/main" id="{DD0D1F1E-50A5-F767-E0B2-D75B702804DA}"/>
              </a:ext>
            </a:extLst>
          </p:cNvPr>
          <p:cNvSpPr txBox="1"/>
          <p:nvPr/>
        </p:nvSpPr>
        <p:spPr>
          <a:xfrm>
            <a:off x="4868100" y="4621974"/>
            <a:ext cx="741000" cy="4563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11% ER</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1,2M imp.</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500" b="1" i="1" u="sng" strike="noStrike" kern="1200" cap="none" spc="0" normalizeH="0" baseline="0" noProof="0">
                <a:ln>
                  <a:noFill/>
                </a:ln>
                <a:solidFill>
                  <a:srgbClr val="D8117D"/>
                </a:solidFill>
                <a:effectLst/>
                <a:uLnTx/>
                <a:uFillTx/>
                <a:latin typeface="Raleway"/>
                <a:ea typeface="Raleway"/>
                <a:cs typeface="Raleway"/>
                <a:sym typeface="Raleway"/>
                <a:hlinkClick r:id="rId15"/>
              </a:rPr>
              <a:t>Link</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p:txBody>
      </p:sp>
      <p:sp>
        <p:nvSpPr>
          <p:cNvPr id="19" name="Google Shape;204;p31">
            <a:extLst>
              <a:ext uri="{FF2B5EF4-FFF2-40B4-BE49-F238E27FC236}">
                <a16:creationId xmlns:a16="http://schemas.microsoft.com/office/drawing/2014/main" id="{B8C6C1DF-A6A0-E21C-E6CF-72F7C33B1B0F}"/>
              </a:ext>
            </a:extLst>
          </p:cNvPr>
          <p:cNvSpPr txBox="1"/>
          <p:nvPr/>
        </p:nvSpPr>
        <p:spPr>
          <a:xfrm>
            <a:off x="5672025" y="4621973"/>
            <a:ext cx="741000" cy="4230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dirty="0">
                <a:ln>
                  <a:noFill/>
                </a:ln>
                <a:solidFill>
                  <a:srgbClr val="004289"/>
                </a:solidFill>
                <a:effectLst/>
                <a:uLnTx/>
                <a:uFillTx/>
                <a:latin typeface="Raleway"/>
                <a:ea typeface="Raleway"/>
                <a:cs typeface="Raleway"/>
                <a:sym typeface="Raleway"/>
              </a:rPr>
              <a:t>37% ER</a:t>
            </a:r>
            <a:endParaRPr kumimoji="0" sz="700" b="1" i="0" u="none" strike="noStrike" kern="1200" cap="none" spc="0" normalizeH="0" baseline="0" noProof="0" dirty="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dirty="0">
                <a:ln>
                  <a:noFill/>
                </a:ln>
                <a:solidFill>
                  <a:srgbClr val="004289"/>
                </a:solidFill>
                <a:effectLst/>
                <a:uLnTx/>
                <a:uFillTx/>
                <a:latin typeface="Raleway"/>
                <a:ea typeface="Raleway"/>
                <a:cs typeface="Raleway"/>
                <a:sym typeface="Raleway"/>
              </a:rPr>
              <a:t>1,5M imp.</a:t>
            </a:r>
            <a:endParaRPr kumimoji="0" sz="700" b="1" i="0" u="none" strike="noStrike" kern="1200" cap="none" spc="0" normalizeH="0" baseline="0" noProof="0" dirty="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500" b="1" i="1" u="sng" strike="noStrike" kern="1200" cap="none" spc="0" normalizeH="0" baseline="0" noProof="0" dirty="0">
                <a:ln>
                  <a:noFill/>
                </a:ln>
                <a:solidFill>
                  <a:srgbClr val="D8117D"/>
                </a:solidFill>
                <a:effectLst/>
                <a:uLnTx/>
                <a:uFillTx/>
                <a:latin typeface="Raleway"/>
                <a:ea typeface="Raleway"/>
                <a:cs typeface="Raleway"/>
                <a:sym typeface="Raleway"/>
                <a:hlinkClick r:id="rId16"/>
              </a:rPr>
              <a:t>Link</a:t>
            </a:r>
            <a:endParaRPr kumimoji="0" sz="700" b="1" i="0" u="none" strike="noStrike" kern="1200" cap="none" spc="0" normalizeH="0" baseline="0" noProof="0" dirty="0">
              <a:ln>
                <a:noFill/>
              </a:ln>
              <a:solidFill>
                <a:srgbClr val="004289"/>
              </a:solidFill>
              <a:effectLst/>
              <a:uLnTx/>
              <a:uFillTx/>
              <a:latin typeface="Raleway"/>
              <a:ea typeface="Raleway"/>
              <a:cs typeface="Raleway"/>
              <a:sym typeface="Raleway"/>
            </a:endParaRPr>
          </a:p>
        </p:txBody>
      </p:sp>
      <p:sp>
        <p:nvSpPr>
          <p:cNvPr id="20" name="Google Shape;205;p31">
            <a:extLst>
              <a:ext uri="{FF2B5EF4-FFF2-40B4-BE49-F238E27FC236}">
                <a16:creationId xmlns:a16="http://schemas.microsoft.com/office/drawing/2014/main" id="{7F4C86FC-E223-2F93-0491-92C9BF43E999}"/>
              </a:ext>
            </a:extLst>
          </p:cNvPr>
          <p:cNvSpPr txBox="1"/>
          <p:nvPr/>
        </p:nvSpPr>
        <p:spPr>
          <a:xfrm>
            <a:off x="6475950" y="4621975"/>
            <a:ext cx="741000" cy="4962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15,7% ER</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615k  imp.</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500" b="1" i="1" u="sng" strike="noStrike" kern="1200" cap="none" spc="0" normalizeH="0" baseline="0" noProof="0">
                <a:ln>
                  <a:noFill/>
                </a:ln>
                <a:solidFill>
                  <a:srgbClr val="D8117D"/>
                </a:solidFill>
                <a:effectLst/>
                <a:uLnTx/>
                <a:uFillTx/>
                <a:latin typeface="Raleway"/>
                <a:ea typeface="Raleway"/>
                <a:cs typeface="Raleway"/>
                <a:sym typeface="Raleway"/>
                <a:hlinkClick r:id="rId17"/>
              </a:rPr>
              <a:t>Link</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p:txBody>
      </p:sp>
      <p:pic>
        <p:nvPicPr>
          <p:cNvPr id="21" name="Google Shape;206;p31">
            <a:extLst>
              <a:ext uri="{FF2B5EF4-FFF2-40B4-BE49-F238E27FC236}">
                <a16:creationId xmlns:a16="http://schemas.microsoft.com/office/drawing/2014/main" id="{EAA85EF7-DE46-D36D-9A0E-7D8D43060A5F}"/>
              </a:ext>
            </a:extLst>
          </p:cNvPr>
          <p:cNvPicPr preferRelativeResize="0"/>
          <p:nvPr/>
        </p:nvPicPr>
        <p:blipFill>
          <a:blip r:embed="rId18">
            <a:alphaModFix/>
          </a:blip>
          <a:stretch>
            <a:fillRect/>
          </a:stretch>
        </p:blipFill>
        <p:spPr>
          <a:xfrm>
            <a:off x="4947012" y="2935559"/>
            <a:ext cx="583175" cy="244362"/>
          </a:xfrm>
          <a:prstGeom prst="rect">
            <a:avLst/>
          </a:prstGeom>
          <a:noFill/>
          <a:ln>
            <a:noFill/>
          </a:ln>
        </p:spPr>
      </p:pic>
      <p:pic>
        <p:nvPicPr>
          <p:cNvPr id="22" name="Google Shape;207;p31">
            <a:extLst>
              <a:ext uri="{FF2B5EF4-FFF2-40B4-BE49-F238E27FC236}">
                <a16:creationId xmlns:a16="http://schemas.microsoft.com/office/drawing/2014/main" id="{AD2AF0BC-F4B4-A3B1-B798-6E332C6710F2}"/>
              </a:ext>
            </a:extLst>
          </p:cNvPr>
          <p:cNvPicPr preferRelativeResize="0"/>
          <p:nvPr/>
        </p:nvPicPr>
        <p:blipFill rotWithShape="1">
          <a:blip r:embed="rId19">
            <a:alphaModFix/>
          </a:blip>
          <a:srcRect t="33381" b="31609"/>
          <a:stretch/>
        </p:blipFill>
        <p:spPr>
          <a:xfrm>
            <a:off x="5769049" y="2975748"/>
            <a:ext cx="583176" cy="204200"/>
          </a:xfrm>
          <a:prstGeom prst="rect">
            <a:avLst/>
          </a:prstGeom>
          <a:noFill/>
          <a:ln>
            <a:noFill/>
          </a:ln>
        </p:spPr>
      </p:pic>
      <p:pic>
        <p:nvPicPr>
          <p:cNvPr id="23" name="Google Shape;208;p31" title="ssstik.io_@maellejoue_1717752343461.mp4">
            <a:hlinkClick r:id="rId20"/>
            <a:extLst>
              <a:ext uri="{FF2B5EF4-FFF2-40B4-BE49-F238E27FC236}">
                <a16:creationId xmlns:a16="http://schemas.microsoft.com/office/drawing/2014/main" id="{BE169423-46DF-DCF3-7FFE-3BE6879ED74F}"/>
              </a:ext>
            </a:extLst>
          </p:cNvPr>
          <p:cNvPicPr preferRelativeResize="0"/>
          <p:nvPr/>
        </p:nvPicPr>
        <p:blipFill>
          <a:blip r:embed="rId21">
            <a:alphaModFix/>
          </a:blip>
          <a:stretch>
            <a:fillRect/>
          </a:stretch>
        </p:blipFill>
        <p:spPr>
          <a:xfrm>
            <a:off x="4868100" y="3242221"/>
            <a:ext cx="741000" cy="1317325"/>
          </a:xfrm>
          <a:prstGeom prst="rect">
            <a:avLst/>
          </a:prstGeom>
          <a:noFill/>
          <a:ln>
            <a:noFill/>
          </a:ln>
        </p:spPr>
      </p:pic>
      <p:pic>
        <p:nvPicPr>
          <p:cNvPr id="24" name="Google Shape;209;p31" title="Snapinsta.app_video_An-GK7Gbb98e633JjlUDWccciO96OGWTsv3fsRqnPS2-fS0czwJ5OaLRXN8S-X3QYDIZ4SUT9NLLPs4GscihFzE0.mp4">
            <a:hlinkClick r:id="rId22"/>
            <a:extLst>
              <a:ext uri="{FF2B5EF4-FFF2-40B4-BE49-F238E27FC236}">
                <a16:creationId xmlns:a16="http://schemas.microsoft.com/office/drawing/2014/main" id="{5E452639-729A-45E7-E91B-5147D632C749}"/>
              </a:ext>
            </a:extLst>
          </p:cNvPr>
          <p:cNvPicPr preferRelativeResize="0"/>
          <p:nvPr/>
        </p:nvPicPr>
        <p:blipFill>
          <a:blip r:embed="rId23">
            <a:alphaModFix/>
          </a:blip>
          <a:stretch>
            <a:fillRect/>
          </a:stretch>
        </p:blipFill>
        <p:spPr>
          <a:xfrm>
            <a:off x="5655863" y="3222471"/>
            <a:ext cx="773326" cy="1356975"/>
          </a:xfrm>
          <a:prstGeom prst="rect">
            <a:avLst/>
          </a:prstGeom>
          <a:noFill/>
          <a:ln>
            <a:noFill/>
          </a:ln>
        </p:spPr>
      </p:pic>
      <p:pic>
        <p:nvPicPr>
          <p:cNvPr id="25" name="Google Shape;210;p31" title="ssstik.io_@just1bisou_1722873347137.mp4">
            <a:hlinkClick r:id="rId24"/>
            <a:extLst>
              <a:ext uri="{FF2B5EF4-FFF2-40B4-BE49-F238E27FC236}">
                <a16:creationId xmlns:a16="http://schemas.microsoft.com/office/drawing/2014/main" id="{CA0B355D-670F-065D-8849-519581EBC1FB}"/>
              </a:ext>
            </a:extLst>
          </p:cNvPr>
          <p:cNvPicPr preferRelativeResize="0"/>
          <p:nvPr/>
        </p:nvPicPr>
        <p:blipFill>
          <a:blip r:embed="rId25">
            <a:alphaModFix/>
          </a:blip>
          <a:stretch>
            <a:fillRect/>
          </a:stretch>
        </p:blipFill>
        <p:spPr>
          <a:xfrm>
            <a:off x="6475975" y="3222471"/>
            <a:ext cx="761998" cy="1337075"/>
          </a:xfrm>
          <a:prstGeom prst="rect">
            <a:avLst/>
          </a:prstGeom>
          <a:noFill/>
          <a:ln>
            <a:noFill/>
          </a:ln>
        </p:spPr>
      </p:pic>
      <p:sp>
        <p:nvSpPr>
          <p:cNvPr id="26" name="Google Shape;222;p32">
            <a:extLst>
              <a:ext uri="{FF2B5EF4-FFF2-40B4-BE49-F238E27FC236}">
                <a16:creationId xmlns:a16="http://schemas.microsoft.com/office/drawing/2014/main" id="{D09BB014-C9E6-7299-9323-89CBA14EEF99}"/>
              </a:ext>
            </a:extLst>
          </p:cNvPr>
          <p:cNvSpPr/>
          <p:nvPr/>
        </p:nvSpPr>
        <p:spPr>
          <a:xfrm>
            <a:off x="8766983" y="1346495"/>
            <a:ext cx="2942100" cy="3771600"/>
          </a:xfrm>
          <a:prstGeom prst="roundRect">
            <a:avLst>
              <a:gd name="adj" fmla="val 16667"/>
            </a:avLst>
          </a:prstGeom>
          <a:noFill/>
          <a:ln w="952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2E2E2E"/>
              </a:solidFill>
              <a:effectLst/>
              <a:uLnTx/>
              <a:uFillTx/>
              <a:latin typeface="Calibri"/>
              <a:ea typeface="+mn-ea"/>
              <a:cs typeface="+mn-cs"/>
            </a:endParaRPr>
          </a:p>
        </p:txBody>
      </p:sp>
      <p:sp>
        <p:nvSpPr>
          <p:cNvPr id="27" name="Google Shape;223;p32">
            <a:extLst>
              <a:ext uri="{FF2B5EF4-FFF2-40B4-BE49-F238E27FC236}">
                <a16:creationId xmlns:a16="http://schemas.microsoft.com/office/drawing/2014/main" id="{EE70756A-A86C-2702-BD50-889EBB04FC1C}"/>
              </a:ext>
            </a:extLst>
          </p:cNvPr>
          <p:cNvSpPr txBox="1"/>
          <p:nvPr/>
        </p:nvSpPr>
        <p:spPr>
          <a:xfrm>
            <a:off x="9010133" y="1578695"/>
            <a:ext cx="2435479" cy="15228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1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Raleway Black"/>
                <a:cs typeface="Raleway Black"/>
                <a:sym typeface="Raleway Black"/>
              </a:rPr>
              <a:t>Capitaliser sur les trends</a:t>
            </a:r>
            <a:endParaRPr kumimoji="0" sz="1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Raleway Black"/>
              <a:cs typeface="Raleway Black"/>
              <a:sym typeface="Raleway Black"/>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7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9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rPr>
              <a:t>Par exemple, le sketch donne à la marque l'occasion d'adopter un ton décalé et humoristique, lui permettant d'engager naturellement les communautés sur les réseaux sociaux. </a:t>
            </a:r>
            <a:endParaRPr kumimoji="0" sz="900" b="0" i="1" u="none" strike="noStrike" kern="1200" cap="none" spc="0" normalizeH="0" baseline="0" noProof="0" dirty="0">
              <a:ln>
                <a:noFill/>
              </a:ln>
              <a:solidFill>
                <a:srgbClr val="888888"/>
              </a:solidFill>
              <a:effectLst/>
              <a:uLnTx/>
              <a:uFillTx/>
              <a:latin typeface="Avenir Next LT Pro" panose="020B0504020202020204" pitchFamily="34" charset="0"/>
              <a:ea typeface="Raleway"/>
              <a:cs typeface="Raleway"/>
              <a:sym typeface="Raleway"/>
            </a:endParaRPr>
          </a:p>
        </p:txBody>
      </p:sp>
      <p:sp>
        <p:nvSpPr>
          <p:cNvPr id="28" name="Google Shape;224;p32">
            <a:extLst>
              <a:ext uri="{FF2B5EF4-FFF2-40B4-BE49-F238E27FC236}">
                <a16:creationId xmlns:a16="http://schemas.microsoft.com/office/drawing/2014/main" id="{626007F8-A9D7-4126-9B6E-983A0B39B310}"/>
              </a:ext>
            </a:extLst>
          </p:cNvPr>
          <p:cNvSpPr txBox="1"/>
          <p:nvPr/>
        </p:nvSpPr>
        <p:spPr>
          <a:xfrm>
            <a:off x="9010133" y="4628270"/>
            <a:ext cx="741000" cy="4077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14% ER</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2,8M imp.</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500" b="1" i="1" u="sng" strike="noStrike" kern="1200" cap="none" spc="0" normalizeH="0" baseline="0" noProof="0">
                <a:ln>
                  <a:noFill/>
                </a:ln>
                <a:solidFill>
                  <a:srgbClr val="D8117D"/>
                </a:solidFill>
                <a:effectLst/>
                <a:uLnTx/>
                <a:uFillTx/>
                <a:latin typeface="Raleway"/>
                <a:ea typeface="Raleway"/>
                <a:cs typeface="Raleway"/>
                <a:sym typeface="Raleway"/>
                <a:hlinkClick r:id="rId26"/>
              </a:rPr>
              <a:t>Link</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p:txBody>
      </p:sp>
      <p:sp>
        <p:nvSpPr>
          <p:cNvPr id="29" name="Google Shape;225;p32">
            <a:extLst>
              <a:ext uri="{FF2B5EF4-FFF2-40B4-BE49-F238E27FC236}">
                <a16:creationId xmlns:a16="http://schemas.microsoft.com/office/drawing/2014/main" id="{94323910-9ED4-7088-FAAF-E07970D0F963}"/>
              </a:ext>
            </a:extLst>
          </p:cNvPr>
          <p:cNvSpPr txBox="1"/>
          <p:nvPr/>
        </p:nvSpPr>
        <p:spPr>
          <a:xfrm>
            <a:off x="9853958" y="4607095"/>
            <a:ext cx="741000" cy="4629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11,7% ER</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1,2M imp.</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
                <a:srgbClr val="2E2E2E"/>
              </a:buClr>
              <a:buSzPts val="1100"/>
              <a:buFont typeface="Arial"/>
              <a:buNone/>
              <a:tabLst/>
              <a:defRPr/>
            </a:pPr>
            <a:r>
              <a:rPr kumimoji="0" lang="fr" sz="500" b="1" i="1" u="sng" strike="noStrike" kern="1200" cap="none" spc="0" normalizeH="0" baseline="0" noProof="0">
                <a:ln>
                  <a:noFill/>
                </a:ln>
                <a:solidFill>
                  <a:srgbClr val="D8117D"/>
                </a:solidFill>
                <a:effectLst/>
                <a:uLnTx/>
                <a:uFillTx/>
                <a:latin typeface="Raleway"/>
                <a:ea typeface="Raleway"/>
                <a:cs typeface="Raleway"/>
                <a:sym typeface="Raleway"/>
                <a:hlinkClick r:id="rId27"/>
              </a:rPr>
              <a:t>Link</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p:txBody>
      </p:sp>
      <p:sp>
        <p:nvSpPr>
          <p:cNvPr id="30" name="Google Shape;226;p32">
            <a:extLst>
              <a:ext uri="{FF2B5EF4-FFF2-40B4-BE49-F238E27FC236}">
                <a16:creationId xmlns:a16="http://schemas.microsoft.com/office/drawing/2014/main" id="{88B8DFB0-7859-ABC3-E9DA-C7A51095781E}"/>
              </a:ext>
            </a:extLst>
          </p:cNvPr>
          <p:cNvSpPr txBox="1"/>
          <p:nvPr/>
        </p:nvSpPr>
        <p:spPr>
          <a:xfrm>
            <a:off x="10617983" y="4628270"/>
            <a:ext cx="741000" cy="4629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7,8% ER</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700" b="1" i="0" u="none" strike="noStrike" kern="1200" cap="none" spc="0" normalizeH="0" baseline="0" noProof="0">
                <a:ln>
                  <a:noFill/>
                </a:ln>
                <a:solidFill>
                  <a:srgbClr val="004289"/>
                </a:solidFill>
                <a:effectLst/>
                <a:uLnTx/>
                <a:uFillTx/>
                <a:latin typeface="Raleway"/>
                <a:ea typeface="Raleway"/>
                <a:cs typeface="Raleway"/>
                <a:sym typeface="Raleway"/>
              </a:rPr>
              <a:t>200k  imp</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500" b="1" i="1" u="sng" strike="noStrike" kern="1200" cap="none" spc="0" normalizeH="0" baseline="0" noProof="0">
                <a:ln>
                  <a:noFill/>
                </a:ln>
                <a:solidFill>
                  <a:srgbClr val="D8117D"/>
                </a:solidFill>
                <a:effectLst/>
                <a:uLnTx/>
                <a:uFillTx/>
                <a:latin typeface="Raleway"/>
                <a:ea typeface="Raleway"/>
                <a:cs typeface="Raleway"/>
                <a:sym typeface="Raleway"/>
                <a:hlinkClick r:id="rId28"/>
              </a:rPr>
              <a:t>Link</a:t>
            </a:r>
            <a:endParaRPr kumimoji="0" sz="700" b="1" i="0" u="none" strike="noStrike" kern="1200" cap="none" spc="0" normalizeH="0" baseline="0" noProof="0">
              <a:ln>
                <a:noFill/>
              </a:ln>
              <a:solidFill>
                <a:srgbClr val="004289"/>
              </a:solidFill>
              <a:effectLst/>
              <a:uLnTx/>
              <a:uFillTx/>
              <a:latin typeface="Raleway"/>
              <a:ea typeface="Raleway"/>
              <a:cs typeface="Raleway"/>
              <a:sym typeface="Raleway"/>
            </a:endParaRPr>
          </a:p>
        </p:txBody>
      </p:sp>
      <p:pic>
        <p:nvPicPr>
          <p:cNvPr id="31" name="Google Shape;228;p32">
            <a:extLst>
              <a:ext uri="{FF2B5EF4-FFF2-40B4-BE49-F238E27FC236}">
                <a16:creationId xmlns:a16="http://schemas.microsoft.com/office/drawing/2014/main" id="{F4F73BF8-4883-A067-A0DF-D147DDB3D7B8}"/>
              </a:ext>
            </a:extLst>
          </p:cNvPr>
          <p:cNvPicPr preferRelativeResize="0"/>
          <p:nvPr/>
        </p:nvPicPr>
        <p:blipFill>
          <a:blip r:embed="rId29">
            <a:alphaModFix/>
          </a:blip>
          <a:stretch>
            <a:fillRect/>
          </a:stretch>
        </p:blipFill>
        <p:spPr>
          <a:xfrm>
            <a:off x="9215518" y="2832232"/>
            <a:ext cx="330168" cy="354000"/>
          </a:xfrm>
          <a:prstGeom prst="rect">
            <a:avLst/>
          </a:prstGeom>
          <a:noFill/>
          <a:ln>
            <a:noFill/>
          </a:ln>
        </p:spPr>
      </p:pic>
      <p:pic>
        <p:nvPicPr>
          <p:cNvPr id="32" name="Google Shape;229;p32">
            <a:extLst>
              <a:ext uri="{FF2B5EF4-FFF2-40B4-BE49-F238E27FC236}">
                <a16:creationId xmlns:a16="http://schemas.microsoft.com/office/drawing/2014/main" id="{3A150C20-18AC-21B3-B06D-B4CFA0B8D4E8}"/>
              </a:ext>
            </a:extLst>
          </p:cNvPr>
          <p:cNvPicPr preferRelativeResize="0"/>
          <p:nvPr/>
        </p:nvPicPr>
        <p:blipFill>
          <a:blip r:embed="rId30">
            <a:alphaModFix/>
          </a:blip>
          <a:stretch>
            <a:fillRect/>
          </a:stretch>
        </p:blipFill>
        <p:spPr>
          <a:xfrm>
            <a:off x="10009051" y="2853407"/>
            <a:ext cx="401025" cy="269300"/>
          </a:xfrm>
          <a:prstGeom prst="rect">
            <a:avLst/>
          </a:prstGeom>
          <a:noFill/>
          <a:ln>
            <a:noFill/>
          </a:ln>
        </p:spPr>
      </p:pic>
      <p:pic>
        <p:nvPicPr>
          <p:cNvPr id="33" name="Google Shape;230;p32" title="ssstik.io_@djaysonkaravane_1722956196433.mp4">
            <a:hlinkClick r:id="rId31"/>
            <a:extLst>
              <a:ext uri="{FF2B5EF4-FFF2-40B4-BE49-F238E27FC236}">
                <a16:creationId xmlns:a16="http://schemas.microsoft.com/office/drawing/2014/main" id="{69C974DA-0A4B-7742-FB32-1C7D462E4D37}"/>
              </a:ext>
            </a:extLst>
          </p:cNvPr>
          <p:cNvPicPr preferRelativeResize="0"/>
          <p:nvPr/>
        </p:nvPicPr>
        <p:blipFill>
          <a:blip r:embed="rId32">
            <a:alphaModFix/>
          </a:blip>
          <a:stretch>
            <a:fillRect/>
          </a:stretch>
        </p:blipFill>
        <p:spPr>
          <a:xfrm>
            <a:off x="9853920" y="3206249"/>
            <a:ext cx="741000" cy="1317320"/>
          </a:xfrm>
          <a:prstGeom prst="rect">
            <a:avLst/>
          </a:prstGeom>
          <a:noFill/>
          <a:ln>
            <a:noFill/>
          </a:ln>
        </p:spPr>
      </p:pic>
      <p:pic>
        <p:nvPicPr>
          <p:cNvPr id="34" name="Google Shape;231;p32">
            <a:extLst>
              <a:ext uri="{FF2B5EF4-FFF2-40B4-BE49-F238E27FC236}">
                <a16:creationId xmlns:a16="http://schemas.microsoft.com/office/drawing/2014/main" id="{3DBC9B81-F18F-13AC-8DE7-31913E51811B}"/>
              </a:ext>
            </a:extLst>
          </p:cNvPr>
          <p:cNvPicPr preferRelativeResize="0"/>
          <p:nvPr/>
        </p:nvPicPr>
        <p:blipFill>
          <a:blip r:embed="rId33">
            <a:alphaModFix/>
          </a:blip>
          <a:stretch>
            <a:fillRect/>
          </a:stretch>
        </p:blipFill>
        <p:spPr>
          <a:xfrm>
            <a:off x="10867664" y="2910642"/>
            <a:ext cx="401024" cy="197191"/>
          </a:xfrm>
          <a:prstGeom prst="rect">
            <a:avLst/>
          </a:prstGeom>
          <a:noFill/>
          <a:ln>
            <a:noFill/>
          </a:ln>
        </p:spPr>
      </p:pic>
      <p:pic>
        <p:nvPicPr>
          <p:cNvPr id="35" name="Google Shape;232;p32" title="flunch.mp4">
            <a:hlinkClick r:id="rId34"/>
            <a:extLst>
              <a:ext uri="{FF2B5EF4-FFF2-40B4-BE49-F238E27FC236}">
                <a16:creationId xmlns:a16="http://schemas.microsoft.com/office/drawing/2014/main" id="{1D264166-1D4C-CA21-936D-3B5BE5BD257A}"/>
              </a:ext>
            </a:extLst>
          </p:cNvPr>
          <p:cNvPicPr preferRelativeResize="0"/>
          <p:nvPr/>
        </p:nvPicPr>
        <p:blipFill>
          <a:blip r:embed="rId35">
            <a:alphaModFix/>
          </a:blip>
          <a:stretch>
            <a:fillRect/>
          </a:stretch>
        </p:blipFill>
        <p:spPr>
          <a:xfrm>
            <a:off x="10697770" y="3206217"/>
            <a:ext cx="741001" cy="1317334"/>
          </a:xfrm>
          <a:prstGeom prst="rect">
            <a:avLst/>
          </a:prstGeom>
          <a:noFill/>
          <a:ln>
            <a:noFill/>
          </a:ln>
        </p:spPr>
      </p:pic>
      <p:pic>
        <p:nvPicPr>
          <p:cNvPr id="36" name="Google Shape;233;p32" title="ssstik.io_1707475166111.mp4">
            <a:hlinkClick r:id="rId36"/>
            <a:extLst>
              <a:ext uri="{FF2B5EF4-FFF2-40B4-BE49-F238E27FC236}">
                <a16:creationId xmlns:a16="http://schemas.microsoft.com/office/drawing/2014/main" id="{7ABEAB83-74F0-CEDB-72E5-E6ED92E4DB8D}"/>
              </a:ext>
            </a:extLst>
          </p:cNvPr>
          <p:cNvPicPr preferRelativeResize="0"/>
          <p:nvPr/>
        </p:nvPicPr>
        <p:blipFill>
          <a:blip r:embed="rId37">
            <a:alphaModFix/>
          </a:blip>
          <a:stretch>
            <a:fillRect/>
          </a:stretch>
        </p:blipFill>
        <p:spPr>
          <a:xfrm>
            <a:off x="8984858" y="3206207"/>
            <a:ext cx="766200" cy="1317349"/>
          </a:xfrm>
          <a:prstGeom prst="rect">
            <a:avLst/>
          </a:prstGeom>
          <a:noFill/>
          <a:ln>
            <a:noFill/>
          </a:ln>
        </p:spPr>
      </p:pic>
    </p:spTree>
    <p:extLst>
      <p:ext uri="{BB962C8B-B14F-4D97-AF65-F5344CB8AC3E}">
        <p14:creationId xmlns:p14="http://schemas.microsoft.com/office/powerpoint/2010/main" val="76229664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2748949" y="486457"/>
            <a:ext cx="6928802" cy="529544"/>
          </a:xfrm>
        </p:spPr>
        <p:txBody>
          <a:bodyPr/>
          <a:lstStyle/>
          <a:p>
            <a:r>
              <a:rPr lang="fr-FR" dirty="0"/>
              <a:t>Parti pris contenu RS</a:t>
            </a:r>
          </a:p>
        </p:txBody>
      </p:sp>
      <p:sp>
        <p:nvSpPr>
          <p:cNvPr id="8" name="ZoneTexte 7">
            <a:extLst>
              <a:ext uri="{FF2B5EF4-FFF2-40B4-BE49-F238E27FC236}">
                <a16:creationId xmlns:a16="http://schemas.microsoft.com/office/drawing/2014/main" id="{0F591B71-7FA2-F20B-7845-6FC8F5259D99}"/>
              </a:ext>
            </a:extLst>
          </p:cNvPr>
          <p:cNvSpPr txBox="1"/>
          <p:nvPr/>
        </p:nvSpPr>
        <p:spPr>
          <a:xfrm>
            <a:off x="1504984" y="1388739"/>
            <a:ext cx="8685938" cy="98488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Une création de contenu congruente, incarnée &amp; optimisée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Mettre en place </a:t>
            </a:r>
            <a:r>
              <a:rPr kumimoji="0" lang="fr-FR" sz="20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mn-ea"/>
                <a:cs typeface="+mn-cs"/>
              </a:rPr>
              <a:t>un pool de micro créateurs de contenus / influenceurs </a:t>
            </a: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avec des petites communautés  pour créer un contenu adapté et incarner </a:t>
            </a:r>
          </a:p>
        </p:txBody>
      </p:sp>
      <p:sp>
        <p:nvSpPr>
          <p:cNvPr id="9" name="ZoneTexte 8">
            <a:extLst>
              <a:ext uri="{FF2B5EF4-FFF2-40B4-BE49-F238E27FC236}">
                <a16:creationId xmlns:a16="http://schemas.microsoft.com/office/drawing/2014/main" id="{D669357F-1BCC-74FB-2297-E065A8CAFAC8}"/>
              </a:ext>
            </a:extLst>
          </p:cNvPr>
          <p:cNvSpPr txBox="1"/>
          <p:nvPr/>
        </p:nvSpPr>
        <p:spPr>
          <a:xfrm>
            <a:off x="1504984" y="3059585"/>
            <a:ext cx="8473903" cy="298543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Media RS : quels médias ?</a:t>
            </a:r>
            <a:br>
              <a:rPr kumimoji="0" 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br>
            <a:endParaRPr kumimoji="0" 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mn-ea"/>
                <a:cs typeface="+mn-cs"/>
              </a:rPr>
              <a:t>Se centrer sur 3 leviers RS majeurs </a:t>
            </a:r>
            <a:r>
              <a:rPr kumimoji="0" 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qui doivent permettre d’animer, de fidéliser et recruter des clients.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Ces 3 leviers sont naturellement </a:t>
            </a:r>
            <a:r>
              <a:rPr kumimoji="0" lang="fr-FR" sz="18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Instagram, Facebook et YouTube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Wingdings" panose="05000000000000000000" pitchFamily="2" charset="2"/>
              </a:rPr>
              <a:t>Facebook &gt;le réseau le plus consommé par nos cibles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Wingdings" panose="05000000000000000000" pitchFamily="2" charset="2"/>
              </a:rPr>
              <a:t>Instagram &gt;un réseau qui croit sur notre cible et le plus adapté au rajeunissement de la cible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Wingdings" panose="05000000000000000000" pitchFamily="2" charset="2"/>
              </a:rPr>
              <a:t></a:t>
            </a:r>
            <a:r>
              <a:rPr kumimoji="0" lang="fr-FR" sz="1800" b="0" i="0" u="none" strike="noStrike" kern="1200" cap="none" spc="0" normalizeH="0" baseline="0" noProof="0" dirty="0" err="1">
                <a:ln>
                  <a:noFill/>
                </a:ln>
                <a:solidFill>
                  <a:srgbClr val="2E2E2E"/>
                </a:solidFill>
                <a:effectLst/>
                <a:uLnTx/>
                <a:uFillTx/>
                <a:latin typeface="Avenir Next LT Pro" panose="020B0504020202020204" pitchFamily="34" charset="0"/>
                <a:ea typeface="+mn-ea"/>
                <a:cs typeface="+mn-cs"/>
                <a:sym typeface="Wingdings" panose="05000000000000000000" pitchFamily="2" charset="2"/>
              </a:rPr>
              <a:t>Youtube</a:t>
            </a: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Wingdings" panose="05000000000000000000" pitchFamily="2" charset="2"/>
              </a:rPr>
              <a:t> &gt; Un levier essentiel pour le brand content + algorithmiquement indispensable  </a:t>
            </a:r>
            <a:endPar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endParaRPr>
          </a:p>
        </p:txBody>
      </p:sp>
      <p:pic>
        <p:nvPicPr>
          <p:cNvPr id="10" name="Image 9" descr="Une image contenant Graphique, créativité&#10;&#10;Description générée automatiquement">
            <a:extLst>
              <a:ext uri="{FF2B5EF4-FFF2-40B4-BE49-F238E27FC236}">
                <a16:creationId xmlns:a16="http://schemas.microsoft.com/office/drawing/2014/main" id="{3F0995C5-CDCE-F255-465B-14BBD2A0CD68}"/>
              </a:ext>
            </a:extLst>
          </p:cNvPr>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rot="2700000">
            <a:off x="-229140" y="1455996"/>
            <a:ext cx="1740440" cy="1381230"/>
          </a:xfrm>
          <a:prstGeom prst="rect">
            <a:avLst/>
          </a:prstGeom>
          <a:ln>
            <a:noFill/>
          </a:ln>
        </p:spPr>
      </p:pic>
      <p:pic>
        <p:nvPicPr>
          <p:cNvPr id="11" name="Image 10" descr="Une image contenant Graphique, créativité&#10;&#10;Description générée automatiquement">
            <a:extLst>
              <a:ext uri="{FF2B5EF4-FFF2-40B4-BE49-F238E27FC236}">
                <a16:creationId xmlns:a16="http://schemas.microsoft.com/office/drawing/2014/main" id="{FB2A9AA7-2131-E04E-00A1-4060A838C5F2}"/>
              </a:ext>
            </a:extLst>
          </p:cNvPr>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rot="2700000">
            <a:off x="-242495" y="4009157"/>
            <a:ext cx="1740440" cy="1381230"/>
          </a:xfrm>
          <a:prstGeom prst="rect">
            <a:avLst/>
          </a:prstGeom>
          <a:ln>
            <a:noFill/>
          </a:ln>
        </p:spPr>
      </p:pic>
    </p:spTree>
    <p:extLst>
      <p:ext uri="{BB962C8B-B14F-4D97-AF65-F5344CB8AC3E}">
        <p14:creationId xmlns:p14="http://schemas.microsoft.com/office/powerpoint/2010/main" val="2437164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2" name="Image 1">
            <a:extLst>
              <a:ext uri="{FF2B5EF4-FFF2-40B4-BE49-F238E27FC236}">
                <a16:creationId xmlns:a16="http://schemas.microsoft.com/office/drawing/2014/main" id="{A0F9BD42-35D8-3E81-78B1-3ABBE7B730C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Lst>
          </a:blip>
          <a:srcRect t="2900" b="12726"/>
          <a:stretch>
            <a:fillRect/>
          </a:stretch>
        </p:blipFill>
        <p:spPr>
          <a:xfrm>
            <a:off x="0" y="-1"/>
            <a:ext cx="12192000" cy="6858001"/>
          </a:xfrm>
          <a:prstGeom prst="rect">
            <a:avLst/>
          </a:prstGeom>
        </p:spPr>
      </p:pic>
      <p:sp>
        <p:nvSpPr>
          <p:cNvPr id="432" name="Google Shape;432;p59"/>
          <p:cNvSpPr txBox="1"/>
          <p:nvPr/>
        </p:nvSpPr>
        <p:spPr>
          <a:xfrm>
            <a:off x="2978000" y="361633"/>
            <a:ext cx="6236000" cy="873200"/>
          </a:xfrm>
          <a:prstGeom prst="rect">
            <a:avLst/>
          </a:prstGeom>
          <a:noFill/>
          <a:ln>
            <a:noFill/>
          </a:ln>
        </p:spPr>
        <p:txBody>
          <a:bodyPr spcFirstLastPara="1" wrap="square" lIns="121900" tIns="121900" rIns="121900" bIns="1219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3200" b="1" i="0" u="none" strike="noStrike" kern="1200" cap="none" spc="0" normalizeH="0" baseline="0" noProof="0" dirty="0">
                <a:ln>
                  <a:noFill/>
                </a:ln>
                <a:solidFill>
                  <a:srgbClr val="FFFFFF"/>
                </a:solidFill>
                <a:effectLst/>
                <a:uLnTx/>
                <a:uFillTx/>
                <a:latin typeface="Georgia"/>
                <a:ea typeface="Georgia"/>
                <a:cs typeface="Georgia"/>
                <a:sym typeface="Georgia"/>
              </a:rPr>
              <a:t>Influence X Social media: </a:t>
            </a:r>
            <a:endParaRPr kumimoji="0" sz="3200" b="1" i="0" u="none" strike="noStrike" kern="1200" cap="none" spc="0" normalizeH="0" baseline="0" noProof="0" dirty="0">
              <a:ln>
                <a:noFill/>
              </a:ln>
              <a:solidFill>
                <a:srgbClr val="FFFFFF"/>
              </a:solidFill>
              <a:effectLst/>
              <a:uLnTx/>
              <a:uFillTx/>
              <a:latin typeface="Georgia"/>
              <a:ea typeface="Georgia"/>
              <a:cs typeface="Georgia"/>
              <a:sym typeface="Georgi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3200" b="1" i="0" u="none" strike="noStrike" kern="1200" cap="none" spc="0" normalizeH="0" baseline="0" noProof="0" dirty="0">
                <a:ln>
                  <a:noFill/>
                </a:ln>
                <a:solidFill>
                  <a:srgbClr val="FFFFFF"/>
                </a:solidFill>
                <a:effectLst/>
                <a:highlight>
                  <a:srgbClr val="0070C0"/>
                </a:highlight>
                <a:uLnTx/>
                <a:uFillTx/>
                <a:latin typeface="Georgia"/>
                <a:ea typeface="Georgia"/>
                <a:cs typeface="Georgia"/>
                <a:sym typeface="Georgia"/>
              </a:rPr>
              <a:t>Le combo gagnant</a:t>
            </a:r>
            <a:r>
              <a:rPr kumimoji="0" lang="fr" sz="2800" b="1" i="0" u="none" strike="noStrike" kern="1200" cap="none" spc="0" normalizeH="0" baseline="0" noProof="0" dirty="0">
                <a:ln>
                  <a:noFill/>
                </a:ln>
                <a:solidFill>
                  <a:srgbClr val="FFFFFF"/>
                </a:solidFill>
                <a:effectLst/>
                <a:highlight>
                  <a:srgbClr val="0070C0"/>
                </a:highlight>
                <a:uLnTx/>
                <a:uFillTx/>
                <a:latin typeface="Calibri"/>
                <a:ea typeface="Calibri"/>
                <a:cs typeface="Calibri"/>
                <a:sym typeface="Calibri"/>
              </a:rPr>
              <a:t> </a:t>
            </a:r>
            <a:endParaRPr kumimoji="0" sz="2800" b="1" i="0" u="none" strike="noStrike" kern="1200" cap="none" spc="0" normalizeH="0" baseline="0" noProof="0" dirty="0">
              <a:ln>
                <a:noFill/>
              </a:ln>
              <a:solidFill>
                <a:srgbClr val="FFFFFF"/>
              </a:solidFill>
              <a:effectLst/>
              <a:highlight>
                <a:srgbClr val="0070C0"/>
              </a:highlight>
              <a:uLnTx/>
              <a:uFillTx/>
              <a:latin typeface="Calibri"/>
              <a:ea typeface="Calibri"/>
              <a:cs typeface="Calibri"/>
              <a:sym typeface="Calibri"/>
            </a:endParaRPr>
          </a:p>
        </p:txBody>
      </p:sp>
      <p:sp>
        <p:nvSpPr>
          <p:cNvPr id="433" name="Google Shape;433;p59"/>
          <p:cNvSpPr txBox="1"/>
          <p:nvPr/>
        </p:nvSpPr>
        <p:spPr>
          <a:xfrm>
            <a:off x="463400" y="2031900"/>
            <a:ext cx="3676400" cy="873200"/>
          </a:xfrm>
          <a:prstGeom prst="rect">
            <a:avLst/>
          </a:prstGeom>
          <a:noFill/>
          <a:ln>
            <a:noFill/>
          </a:ln>
        </p:spPr>
        <p:txBody>
          <a:bodyPr spcFirstLastPara="1" wrap="square" lIns="121900" tIns="121900" rIns="121900" bIns="1219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933" b="1" i="0" u="none" strike="noStrike" kern="1200" cap="none" spc="0" normalizeH="0" baseline="0" noProof="0" dirty="0">
                <a:ln>
                  <a:noFill/>
                </a:ln>
                <a:solidFill>
                  <a:srgbClr val="FFFFFF"/>
                </a:solidFill>
                <a:effectLst/>
                <a:uLnTx/>
                <a:uFillTx/>
                <a:latin typeface="Avenir Next LT Pro" panose="020B0504020202020204" pitchFamily="34" charset="0"/>
                <a:ea typeface="Tahoma"/>
                <a:cs typeface="Tahoma"/>
                <a:sym typeface="Tahoma"/>
              </a:rPr>
              <a:t>Plus engageant</a:t>
            </a:r>
            <a:endParaRPr kumimoji="0" sz="2933" b="1" i="0" u="none" strike="noStrike" kern="1200" cap="none" spc="0" normalizeH="0" baseline="0" noProof="0" dirty="0">
              <a:ln>
                <a:noFill/>
              </a:ln>
              <a:solidFill>
                <a:srgbClr val="FFFFFF"/>
              </a:solidFill>
              <a:effectLst/>
              <a:uLnTx/>
              <a:uFillTx/>
              <a:latin typeface="Avenir Next LT Pro" panose="020B0504020202020204" pitchFamily="34" charset="0"/>
              <a:ea typeface="Tahoma"/>
              <a:cs typeface="Tahoma"/>
              <a:sym typeface="Tahoma"/>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933"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000"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rPr>
              <a:t>Les contenus incarnés suscitent davantage d’engagement que des contenus de marque qui sont bien souvent déshumanisés ou trop généralistes (images de stock ou packshot produits)</a:t>
            </a:r>
            <a:endParaRPr kumimoji="0" sz="2000"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p:txBody>
      </p:sp>
      <p:sp>
        <p:nvSpPr>
          <p:cNvPr id="434" name="Google Shape;434;p59"/>
          <p:cNvSpPr txBox="1"/>
          <p:nvPr/>
        </p:nvSpPr>
        <p:spPr>
          <a:xfrm>
            <a:off x="4257800" y="2031900"/>
            <a:ext cx="3676400" cy="873200"/>
          </a:xfrm>
          <a:prstGeom prst="rect">
            <a:avLst/>
          </a:prstGeom>
          <a:noFill/>
          <a:ln>
            <a:noFill/>
          </a:ln>
        </p:spPr>
        <p:txBody>
          <a:bodyPr spcFirstLastPara="1" wrap="square" lIns="121900" tIns="121900" rIns="121900" bIns="1219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933" b="1" i="0" u="none" strike="noStrike" kern="1200" cap="none" spc="0" normalizeH="0" baseline="0" noProof="0" dirty="0">
                <a:ln>
                  <a:noFill/>
                </a:ln>
                <a:solidFill>
                  <a:srgbClr val="FFFFFF"/>
                </a:solidFill>
                <a:effectLst/>
                <a:uLnTx/>
                <a:uFillTx/>
                <a:latin typeface="Avenir Next LT Pro" panose="020B0504020202020204" pitchFamily="34" charset="0"/>
                <a:ea typeface="Tahoma"/>
                <a:cs typeface="Tahoma"/>
                <a:sym typeface="Tahoma"/>
              </a:rPr>
              <a:t>Plus optimisé</a:t>
            </a:r>
            <a:endParaRPr kumimoji="0" sz="2933"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933"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000"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rPr>
              <a:t>Faire appel à des micro créateurs de contenus permet de rentabiliser les coûts tout en bénéficiant d’une visibilité supplémentaire.</a:t>
            </a:r>
            <a:endParaRPr kumimoji="0" sz="2000"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p:txBody>
      </p:sp>
      <p:sp>
        <p:nvSpPr>
          <p:cNvPr id="435" name="Google Shape;435;p59"/>
          <p:cNvSpPr txBox="1"/>
          <p:nvPr/>
        </p:nvSpPr>
        <p:spPr>
          <a:xfrm>
            <a:off x="8052200" y="2031900"/>
            <a:ext cx="3676400" cy="873200"/>
          </a:xfrm>
          <a:prstGeom prst="rect">
            <a:avLst/>
          </a:prstGeom>
          <a:noFill/>
          <a:ln>
            <a:noFill/>
          </a:ln>
        </p:spPr>
        <p:txBody>
          <a:bodyPr spcFirstLastPara="1" wrap="square" lIns="121900" tIns="121900" rIns="121900" bIns="1219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933" b="1" i="0" u="none" strike="noStrike" kern="1200" cap="none" spc="0" normalizeH="0" baseline="0" noProof="0" dirty="0">
                <a:ln>
                  <a:noFill/>
                </a:ln>
                <a:solidFill>
                  <a:srgbClr val="FFFFFF"/>
                </a:solidFill>
                <a:effectLst/>
                <a:uLnTx/>
                <a:uFillTx/>
                <a:latin typeface="Avenir Next LT Pro" panose="020B0504020202020204" pitchFamily="34" charset="0"/>
                <a:ea typeface="Tahoma"/>
                <a:cs typeface="Tahoma"/>
                <a:sym typeface="Tahoma"/>
              </a:rPr>
              <a:t>Plus flexible</a:t>
            </a:r>
            <a:endParaRPr kumimoji="0" sz="2933"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933"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000"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rPr>
              <a:t>Tout au long de l’année nous pourrons activer différents créateurs selon nos besoins mais aussi selon les tendances du moment sur les réseaux que les créateurs suivent et maîtrisent.</a:t>
            </a:r>
            <a:endParaRPr kumimoji="0" sz="2000" b="0" i="0" u="none" strike="noStrike" kern="1200" cap="none" spc="0" normalizeH="0" baseline="0" noProof="0" dirty="0">
              <a:ln>
                <a:noFill/>
              </a:ln>
              <a:solidFill>
                <a:srgbClr val="FFFFFF"/>
              </a:solidFill>
              <a:effectLst/>
              <a:uLnTx/>
              <a:uFillTx/>
              <a:latin typeface="Avenir Next LT Pro" panose="020B0504020202020204" pitchFamily="34" charset="0"/>
              <a:ea typeface="Georgia"/>
              <a:cs typeface="Georgia"/>
              <a:sym typeface="Georgi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3A7E4-B1A4-1179-EDF8-CB3748AF8A2A}"/>
            </a:ext>
          </a:extLst>
        </p:cNvPr>
        <p:cNvGrpSpPr/>
        <p:nvPr/>
      </p:nvGrpSpPr>
      <p:grpSpPr>
        <a:xfrm>
          <a:off x="0" y="0"/>
          <a:ext cx="0" cy="0"/>
          <a:chOff x="0" y="0"/>
          <a:chExt cx="0" cy="0"/>
        </a:xfrm>
      </p:grpSpPr>
      <p:sp>
        <p:nvSpPr>
          <p:cNvPr id="112642" name="Titre 1">
            <a:extLst>
              <a:ext uri="{FF2B5EF4-FFF2-40B4-BE49-F238E27FC236}">
                <a16:creationId xmlns:a16="http://schemas.microsoft.com/office/drawing/2014/main" id="{95B9FD2C-D348-1D08-DAA6-C6CAF1631140}"/>
              </a:ext>
            </a:extLst>
          </p:cNvPr>
          <p:cNvSpPr>
            <a:spLocks noGrp="1"/>
          </p:cNvSpPr>
          <p:nvPr>
            <p:ph type="title"/>
          </p:nvPr>
        </p:nvSpPr>
        <p:spPr>
          <a:xfrm>
            <a:off x="609600" y="1669270"/>
            <a:ext cx="10972800" cy="723156"/>
          </a:xfrm>
        </p:spPr>
        <p:txBody>
          <a:bodyPr/>
          <a:lstStyle/>
          <a:p>
            <a:r>
              <a:rPr lang="fr-FR" altLang="fr-FR" sz="3600" dirty="0">
                <a:solidFill>
                  <a:schemeClr val="bg1"/>
                </a:solidFill>
                <a:highlight>
                  <a:srgbClr val="0070C0"/>
                </a:highlight>
                <a:latin typeface="Avenir Next LT Pro" panose="020B0504020202020204" pitchFamily="34" charset="0"/>
                <a:ea typeface="Helvetica" panose="020B0604020202020204" pitchFamily="34" charset="0"/>
                <a:cs typeface="Helvetica" panose="020B0604020202020204" pitchFamily="34" charset="0"/>
              </a:rPr>
              <a:t>L’INCARNATION AU CENTRE</a:t>
            </a:r>
            <a:br>
              <a:rPr lang="fr-FR" altLang="fr-FR" sz="3600" dirty="0">
                <a:latin typeface="Avenir Next LT Pro" panose="020B0504020202020204" pitchFamily="34" charset="0"/>
                <a:ea typeface="Helvetica" panose="020B0604020202020204" pitchFamily="34" charset="0"/>
                <a:cs typeface="Helvetica" panose="020B0604020202020204" pitchFamily="34" charset="0"/>
              </a:rPr>
            </a:b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Faire porter nos prises de paroles par des visages, connus ou non, </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afin de créer de la </a:t>
            </a:r>
            <a:r>
              <a:rPr lang="fr-FR" altLang="fr-FR" sz="2000" u="sng" dirty="0">
                <a:latin typeface="Avenir Next LT Pro" panose="020B0504020202020204" pitchFamily="34" charset="0"/>
                <a:ea typeface="Helvetica" panose="020B0604020202020204" pitchFamily="34" charset="0"/>
                <a:cs typeface="Helvetica" panose="020B0604020202020204" pitchFamily="34" charset="0"/>
              </a:rPr>
              <a:t>confiance</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 et de la </a:t>
            </a:r>
            <a:r>
              <a:rPr lang="fr-FR" altLang="fr-FR" sz="2000" u="sng" dirty="0">
                <a:latin typeface="Avenir Next LT Pro" panose="020B0504020202020204" pitchFamily="34" charset="0"/>
                <a:ea typeface="Helvetica" panose="020B0604020202020204" pitchFamily="34" charset="0"/>
                <a:cs typeface="Helvetica" panose="020B0604020202020204" pitchFamily="34" charset="0"/>
              </a:rPr>
              <a:t>complicité</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a:t>
            </a:r>
            <a:endParaRPr lang="fr-FR" altLang="fr-FR" sz="36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2" name="Titre 1">
            <a:extLst>
              <a:ext uri="{FF2B5EF4-FFF2-40B4-BE49-F238E27FC236}">
                <a16:creationId xmlns:a16="http://schemas.microsoft.com/office/drawing/2014/main" id="{D0B54149-E847-7C43-A276-99C206A62199}"/>
              </a:ext>
            </a:extLst>
          </p:cNvPr>
          <p:cNvSpPr txBox="1">
            <a:spLocks/>
          </p:cNvSpPr>
          <p:nvPr/>
        </p:nvSpPr>
        <p:spPr bwMode="auto">
          <a:xfrm>
            <a:off x="909638" y="3542081"/>
            <a:ext cx="4876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3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Helvetica" panose="020B0604020202020204" pitchFamily="34" charset="0"/>
                <a:cs typeface="Helvetica" panose="020B0604020202020204" pitchFamily="34" charset="0"/>
              </a:rPr>
              <a:t>CONFIANCE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Influenceurs experts santé</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Audioprothésistes </a:t>
            </a:r>
            <a:r>
              <a:rPr kumimoji="0" lang="fr-FR" altLang="fr-FR" sz="2000" b="0" i="0" u="none" strike="noStrike" kern="1200" cap="none" spc="0" normalizeH="0" baseline="0" noProof="0" dirty="0" err="1">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Audika</a:t>
            </a: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Talents internes / collaborateurs</a:t>
            </a:r>
            <a:endParaRPr kumimoji="0" lang="fr-FR" altLang="fr-FR" sz="36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sp>
        <p:nvSpPr>
          <p:cNvPr id="6" name="Titre 1">
            <a:extLst>
              <a:ext uri="{FF2B5EF4-FFF2-40B4-BE49-F238E27FC236}">
                <a16:creationId xmlns:a16="http://schemas.microsoft.com/office/drawing/2014/main" id="{E806BD4D-796C-2F20-A8F5-2B35C8DD7BA3}"/>
              </a:ext>
            </a:extLst>
          </p:cNvPr>
          <p:cNvSpPr txBox="1">
            <a:spLocks/>
          </p:cNvSpPr>
          <p:nvPr/>
        </p:nvSpPr>
        <p:spPr bwMode="auto">
          <a:xfrm>
            <a:off x="6405564" y="3542081"/>
            <a:ext cx="4876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3200" b="1" i="0" u="none" strike="noStrike" kern="1200" cap="none" spc="0" normalizeH="0" baseline="0" noProof="0" dirty="0">
                <a:ln>
                  <a:noFill/>
                </a:ln>
                <a:solidFill>
                  <a:srgbClr val="FFFFFF"/>
                </a:solidFill>
                <a:effectLst/>
                <a:highlight>
                  <a:srgbClr val="0070C0"/>
                </a:highlight>
                <a:uLnTx/>
                <a:uFillTx/>
                <a:latin typeface="Avenir Next LT Pro" panose="020B0504020202020204" pitchFamily="34" charset="0"/>
                <a:ea typeface="Helvetica" panose="020B0604020202020204" pitchFamily="34" charset="0"/>
                <a:cs typeface="Helvetica" panose="020B0604020202020204" pitchFamily="34" charset="0"/>
              </a:rPr>
              <a:t>COMPLICITÉ</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Clients et proches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Influenceurs seniors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Influenceurs Humour, Lifestyle, Famille</a:t>
            </a:r>
          </a:p>
        </p:txBody>
      </p:sp>
      <p:sp>
        <p:nvSpPr>
          <p:cNvPr id="3" name="ZoneTexte 2">
            <a:extLst>
              <a:ext uri="{FF2B5EF4-FFF2-40B4-BE49-F238E27FC236}">
                <a16:creationId xmlns:a16="http://schemas.microsoft.com/office/drawing/2014/main" id="{D88D8702-FE5C-BB59-5925-66BEB0F917BB}"/>
              </a:ext>
            </a:extLst>
          </p:cNvPr>
          <p:cNvSpPr txBox="1"/>
          <p:nvPr/>
        </p:nvSpPr>
        <p:spPr>
          <a:xfrm>
            <a:off x="2486032" y="217280"/>
            <a:ext cx="7409792"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fr-FR" sz="3200" b="1" i="0" u="none" strike="noStrike" kern="1200" cap="none" spc="0" normalizeH="0" baseline="0" noProof="0" dirty="0">
                <a:ln>
                  <a:noFill/>
                </a:ln>
                <a:solidFill>
                  <a:srgbClr val="2E2E2E"/>
                </a:solidFill>
                <a:effectLst/>
                <a:uLnTx/>
                <a:uFillTx/>
                <a:latin typeface="Georgia" panose="02040502050405020303" pitchFamily="18" charset="0"/>
                <a:ea typeface="Helvetica" panose="020B0604020202020204" pitchFamily="34" charset="0"/>
                <a:cs typeface="Tahoma" panose="020B0604030504040204" pitchFamily="34" charset="0"/>
              </a:rPr>
              <a:t>Stratégie RS</a:t>
            </a:r>
            <a:endParaRPr kumimoji="0" lang="fr-FR" sz="1800" b="0" i="0" u="none" strike="noStrike" kern="1200" cap="none" spc="0" normalizeH="0" baseline="0" noProof="0" dirty="0">
              <a:ln>
                <a:noFill/>
              </a:ln>
              <a:solidFill>
                <a:srgbClr val="2E2E2E"/>
              </a:solidFill>
              <a:effectLst/>
              <a:uLnTx/>
              <a:uFillTx/>
              <a:latin typeface="Calibri"/>
              <a:ea typeface="+mn-ea"/>
              <a:cs typeface="+mn-cs"/>
            </a:endParaRPr>
          </a:p>
        </p:txBody>
      </p:sp>
      <p:sp>
        <p:nvSpPr>
          <p:cNvPr id="4" name="Google Shape;189;p31">
            <a:extLst>
              <a:ext uri="{FF2B5EF4-FFF2-40B4-BE49-F238E27FC236}">
                <a16:creationId xmlns:a16="http://schemas.microsoft.com/office/drawing/2014/main" id="{0C1FD5E3-A608-195B-8726-0C0062B12D03}"/>
              </a:ext>
            </a:extLst>
          </p:cNvPr>
          <p:cNvSpPr/>
          <p:nvPr/>
        </p:nvSpPr>
        <p:spPr>
          <a:xfrm>
            <a:off x="901397" y="3370034"/>
            <a:ext cx="4876800" cy="2390686"/>
          </a:xfrm>
          <a:prstGeom prst="roundRect">
            <a:avLst>
              <a:gd name="adj" fmla="val 16667"/>
            </a:avLst>
          </a:prstGeom>
          <a:noFill/>
          <a:ln w="952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2E2E2E"/>
              </a:solidFill>
              <a:effectLst/>
              <a:uLnTx/>
              <a:uFillTx/>
              <a:latin typeface="Calibri"/>
              <a:ea typeface="+mn-ea"/>
              <a:cs typeface="+mn-cs"/>
            </a:endParaRPr>
          </a:p>
        </p:txBody>
      </p:sp>
      <p:sp>
        <p:nvSpPr>
          <p:cNvPr id="5" name="Google Shape;189;p31">
            <a:extLst>
              <a:ext uri="{FF2B5EF4-FFF2-40B4-BE49-F238E27FC236}">
                <a16:creationId xmlns:a16="http://schemas.microsoft.com/office/drawing/2014/main" id="{968B91A3-85E5-1105-0CCE-6DA4B08A416E}"/>
              </a:ext>
            </a:extLst>
          </p:cNvPr>
          <p:cNvSpPr/>
          <p:nvPr/>
        </p:nvSpPr>
        <p:spPr>
          <a:xfrm>
            <a:off x="6405564" y="3370034"/>
            <a:ext cx="4876800" cy="2390686"/>
          </a:xfrm>
          <a:prstGeom prst="roundRect">
            <a:avLst>
              <a:gd name="adj" fmla="val 16667"/>
            </a:avLst>
          </a:prstGeom>
          <a:noFill/>
          <a:ln w="952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2E2E2E"/>
              </a:solidFill>
              <a:effectLst/>
              <a:uLnTx/>
              <a:uFillTx/>
              <a:latin typeface="Calibri"/>
              <a:ea typeface="+mn-ea"/>
              <a:cs typeface="+mn-cs"/>
            </a:endParaRPr>
          </a:p>
        </p:txBody>
      </p:sp>
    </p:spTree>
    <p:extLst>
      <p:ext uri="{BB962C8B-B14F-4D97-AF65-F5344CB8AC3E}">
        <p14:creationId xmlns:p14="http://schemas.microsoft.com/office/powerpoint/2010/main" val="396591251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1" name="Google Shape;441;p60"/>
          <p:cNvSpPr txBox="1"/>
          <p:nvPr/>
        </p:nvSpPr>
        <p:spPr>
          <a:xfrm>
            <a:off x="3374533" y="137500"/>
            <a:ext cx="5996800" cy="873200"/>
          </a:xfrm>
          <a:prstGeom prst="rect">
            <a:avLst/>
          </a:prstGeom>
          <a:noFill/>
          <a:ln>
            <a:noFill/>
          </a:ln>
        </p:spPr>
        <p:txBody>
          <a:bodyPr spcFirstLastPara="1" wrap="square" lIns="121900" tIns="121900" rIns="121900" bIns="1219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2800" b="1" i="0" u="none" strike="noStrike" kern="1200" cap="none" spc="0" normalizeH="0" baseline="0" noProof="0" dirty="0">
                <a:ln>
                  <a:noFill/>
                </a:ln>
                <a:solidFill>
                  <a:srgbClr val="2E2E2E"/>
                </a:solidFill>
                <a:effectLst/>
                <a:uLnTx/>
                <a:uFillTx/>
                <a:latin typeface="Georgia"/>
                <a:ea typeface="Georgia"/>
                <a:cs typeface="Georgia"/>
                <a:sym typeface="Georgia"/>
              </a:rPr>
              <a:t>Des Best cases …</a:t>
            </a:r>
            <a:endParaRPr kumimoji="0" sz="2800" b="1" i="0" u="none" strike="noStrike" kern="1200" cap="none" spc="0" normalizeH="0" baseline="0" noProof="0" dirty="0">
              <a:ln>
                <a:noFill/>
              </a:ln>
              <a:solidFill>
                <a:srgbClr val="2E2E2E"/>
              </a:solidFill>
              <a:effectLst/>
              <a:uLnTx/>
              <a:uFillTx/>
              <a:latin typeface="Georgia"/>
              <a:ea typeface="Georgia"/>
              <a:cs typeface="Georgia"/>
              <a:sym typeface="Georgia"/>
            </a:endParaRPr>
          </a:p>
        </p:txBody>
      </p:sp>
      <p:pic>
        <p:nvPicPr>
          <p:cNvPr id="442" name="Google Shape;442;p60"/>
          <p:cNvPicPr preferRelativeResize="0"/>
          <p:nvPr/>
        </p:nvPicPr>
        <p:blipFill>
          <a:blip r:embed="rId3">
            <a:alphaModFix/>
          </a:blip>
          <a:stretch>
            <a:fillRect/>
          </a:stretch>
        </p:blipFill>
        <p:spPr>
          <a:xfrm>
            <a:off x="71601" y="1456114"/>
            <a:ext cx="4153716" cy="5187719"/>
          </a:xfrm>
          <a:prstGeom prst="rect">
            <a:avLst/>
          </a:prstGeom>
          <a:noFill/>
          <a:ln>
            <a:noFill/>
          </a:ln>
        </p:spPr>
      </p:pic>
      <p:pic>
        <p:nvPicPr>
          <p:cNvPr id="443" name="Google Shape;443;p60"/>
          <p:cNvPicPr preferRelativeResize="0"/>
          <p:nvPr/>
        </p:nvPicPr>
        <p:blipFill>
          <a:blip r:embed="rId4">
            <a:alphaModFix/>
          </a:blip>
          <a:stretch>
            <a:fillRect/>
          </a:stretch>
        </p:blipFill>
        <p:spPr>
          <a:xfrm>
            <a:off x="4416731" y="1471418"/>
            <a:ext cx="4129203" cy="5157111"/>
          </a:xfrm>
          <a:prstGeom prst="rect">
            <a:avLst/>
          </a:prstGeom>
          <a:noFill/>
          <a:ln>
            <a:noFill/>
          </a:ln>
        </p:spPr>
      </p:pic>
      <p:sp>
        <p:nvSpPr>
          <p:cNvPr id="444" name="Google Shape;444;p60"/>
          <p:cNvSpPr txBox="1"/>
          <p:nvPr/>
        </p:nvSpPr>
        <p:spPr>
          <a:xfrm>
            <a:off x="-30000" y="927833"/>
            <a:ext cx="3912400" cy="873200"/>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400" b="1" i="0" u="none" strike="noStrike" kern="1200" cap="none" spc="0" normalizeH="0" baseline="0" noProof="0" dirty="0">
                <a:ln>
                  <a:noFill/>
                </a:ln>
                <a:solidFill>
                  <a:srgbClr val="B6CA4A"/>
                </a:solidFill>
                <a:effectLst/>
                <a:uLnTx/>
                <a:uFillTx/>
                <a:latin typeface="Avenir Next LT Pro" panose="020B0504020202020204" pitchFamily="34" charset="0"/>
                <a:ea typeface="Tahoma"/>
                <a:cs typeface="Tahoma"/>
                <a:sym typeface="Tahoma"/>
              </a:rPr>
              <a:t>@Tropicanafr</a:t>
            </a:r>
            <a:endParaRPr kumimoji="0" sz="2400" b="1" i="0" u="none" strike="noStrike" kern="1200" cap="none" spc="0" normalizeH="0" baseline="0" noProof="0" dirty="0">
              <a:ln>
                <a:noFill/>
              </a:ln>
              <a:solidFill>
                <a:srgbClr val="B6CA4A"/>
              </a:solidFill>
              <a:effectLst/>
              <a:uLnTx/>
              <a:uFillTx/>
              <a:latin typeface="Avenir Next LT Pro" panose="020B0504020202020204" pitchFamily="34" charset="0"/>
              <a:ea typeface="Tahoma"/>
              <a:cs typeface="Tahoma"/>
              <a:sym typeface="Tahoma"/>
            </a:endParaRPr>
          </a:p>
        </p:txBody>
      </p:sp>
      <p:sp>
        <p:nvSpPr>
          <p:cNvPr id="445" name="Google Shape;445;p60"/>
          <p:cNvSpPr txBox="1"/>
          <p:nvPr/>
        </p:nvSpPr>
        <p:spPr>
          <a:xfrm>
            <a:off x="4315133" y="927833"/>
            <a:ext cx="3912400" cy="873200"/>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2400" b="1" i="0" u="none" strike="noStrike" kern="1200" cap="none" spc="0" normalizeH="0" baseline="0" noProof="0" dirty="0">
                <a:ln>
                  <a:noFill/>
                </a:ln>
                <a:solidFill>
                  <a:srgbClr val="B6CA4A"/>
                </a:solidFill>
                <a:effectLst/>
                <a:uLnTx/>
                <a:uFillTx/>
                <a:latin typeface="Avenir Next LT Pro" panose="020B0504020202020204" pitchFamily="34" charset="0"/>
                <a:ea typeface="Tahoma"/>
                <a:cs typeface="Tahoma"/>
                <a:sym typeface="Tahoma"/>
              </a:rPr>
              <a:t>@Culturafr</a:t>
            </a:r>
            <a:endParaRPr kumimoji="0" sz="2400" b="1" i="0" u="none" strike="noStrike" kern="1200" cap="none" spc="0" normalizeH="0" baseline="0" noProof="0" dirty="0">
              <a:ln>
                <a:noFill/>
              </a:ln>
              <a:solidFill>
                <a:srgbClr val="B6CA4A"/>
              </a:solidFill>
              <a:effectLst/>
              <a:uLnTx/>
              <a:uFillTx/>
              <a:latin typeface="Avenir Next LT Pro" panose="020B0504020202020204" pitchFamily="34" charset="0"/>
              <a:ea typeface="Tahoma"/>
              <a:cs typeface="Tahoma"/>
              <a:sym typeface="Tahoma"/>
            </a:endParaRPr>
          </a:p>
        </p:txBody>
      </p:sp>
      <p:sp>
        <p:nvSpPr>
          <p:cNvPr id="446" name="Google Shape;446;p60"/>
          <p:cNvSpPr txBox="1"/>
          <p:nvPr/>
        </p:nvSpPr>
        <p:spPr>
          <a:xfrm>
            <a:off x="8558667" y="1010700"/>
            <a:ext cx="3643600" cy="873200"/>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733" b="0"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rPr>
              <a:t>Sur ces deux comptes on retrouve </a:t>
            </a:r>
            <a:r>
              <a:rPr kumimoji="0" lang="fr" sz="1733" b="1"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rPr>
              <a:t>un bon mix entre des contenus de marques</a:t>
            </a:r>
            <a:r>
              <a:rPr kumimoji="0" lang="fr" sz="1733" b="0"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rPr>
              <a:t> et</a:t>
            </a:r>
            <a:r>
              <a:rPr kumimoji="0" lang="fr" sz="1733" b="1"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rPr>
              <a:t> des contenus plus créatifs incarnés réalisés par des influenceurs. </a:t>
            </a:r>
            <a:endParaRPr kumimoji="0" sz="1733" b="1"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733" b="0"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rPr>
              <a:t>Sur le compte Tropicana par exemple, on retrouve les repost des contenus ambassadeurs mais également des mises en situation des produits par des plus petits créateurs food ou lifestyle ainsi qu’un format récurrent de création de mocktail par le micro créateur “Mr Camille”. </a:t>
            </a:r>
            <a:endParaRPr kumimoji="0" sz="1733" b="0"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733" b="0"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rPr>
              <a:t>Sur le compte Cultura on suit les saisons et les temps forts commerciaux avec des contenus très marqués par ces derniers, comme Noël sur cet extrait par exemple.</a:t>
            </a:r>
            <a:endParaRPr kumimoji="0" sz="1733" b="0" i="0" u="none" strike="noStrike" kern="1200" cap="none" spc="0" normalizeH="0" baseline="0" noProof="0" dirty="0">
              <a:ln>
                <a:noFill/>
              </a:ln>
              <a:solidFill>
                <a:srgbClr val="2E2E2E"/>
              </a:solidFill>
              <a:effectLst/>
              <a:uLnTx/>
              <a:uFillTx/>
              <a:latin typeface="Avenir Next LT Pro" panose="020B0504020202020204" pitchFamily="34" charset="0"/>
              <a:ea typeface="Tahoma"/>
              <a:cs typeface="Tahoma"/>
              <a:sym typeface="Tahom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050CD-595E-CB34-4AFE-5CAD7BCE9E0F}"/>
            </a:ext>
          </a:extLst>
        </p:cNvPr>
        <p:cNvGrpSpPr/>
        <p:nvPr/>
      </p:nvGrpSpPr>
      <p:grpSpPr>
        <a:xfrm>
          <a:off x="0" y="0"/>
          <a:ext cx="0" cy="0"/>
          <a:chOff x="0" y="0"/>
          <a:chExt cx="0" cy="0"/>
        </a:xfrm>
      </p:grpSpPr>
      <p:sp>
        <p:nvSpPr>
          <p:cNvPr id="39" name="Rectangle 38">
            <a:extLst>
              <a:ext uri="{FF2B5EF4-FFF2-40B4-BE49-F238E27FC236}">
                <a16:creationId xmlns:a16="http://schemas.microsoft.com/office/drawing/2014/main" id="{E277F144-0396-881A-66F3-4BDC58776553}"/>
              </a:ext>
            </a:extLst>
          </p:cNvPr>
          <p:cNvSpPr/>
          <p:nvPr/>
        </p:nvSpPr>
        <p:spPr>
          <a:xfrm>
            <a:off x="4104640" y="0"/>
            <a:ext cx="8087360" cy="6858000"/>
          </a:xfrm>
          <a:prstGeom prst="rect">
            <a:avLst/>
          </a:prstGeom>
          <a:solidFill>
            <a:srgbClr val="3B57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a:ea typeface="+mn-ea"/>
              <a:cs typeface="+mn-cs"/>
            </a:endParaRPr>
          </a:p>
        </p:txBody>
      </p:sp>
      <p:sp>
        <p:nvSpPr>
          <p:cNvPr id="112642" name="Titre 1">
            <a:extLst>
              <a:ext uri="{FF2B5EF4-FFF2-40B4-BE49-F238E27FC236}">
                <a16:creationId xmlns:a16="http://schemas.microsoft.com/office/drawing/2014/main" id="{75EE60C7-AB00-5CC3-7C24-3864C3B2380C}"/>
              </a:ext>
            </a:extLst>
          </p:cNvPr>
          <p:cNvSpPr>
            <a:spLocks noGrp="1"/>
          </p:cNvSpPr>
          <p:nvPr>
            <p:ph type="title"/>
          </p:nvPr>
        </p:nvSpPr>
        <p:spPr>
          <a:xfrm>
            <a:off x="300038" y="1523102"/>
            <a:ext cx="3804602" cy="723156"/>
          </a:xfrm>
        </p:spPr>
        <p:txBody>
          <a:bodyPr/>
          <a:lstStyle/>
          <a:p>
            <a:pPr algn="l"/>
            <a:r>
              <a:rPr lang="fr-FR" altLang="fr-FR" sz="2000" dirty="0">
                <a:latin typeface="Avenir Next LT Pro" panose="020B0504020202020204" pitchFamily="34" charset="0"/>
                <a:ea typeface="Helvetica" panose="020B0604020202020204" pitchFamily="34" charset="0"/>
                <a:cs typeface="Helvetica" panose="020B0604020202020204" pitchFamily="34" charset="0"/>
              </a:rPr>
              <a:t>OBJECTIF</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1600" dirty="0">
                <a:latin typeface="Avenir Next LT Pro" panose="020B0504020202020204" pitchFamily="34" charset="0"/>
                <a:ea typeface="Helvetica" panose="020B0604020202020204" pitchFamily="34" charset="0"/>
                <a:cs typeface="Helvetica" panose="020B0604020202020204" pitchFamily="34" charset="0"/>
              </a:rPr>
              <a:t>Créer de la confiance de proximité</a:t>
            </a:r>
            <a:br>
              <a:rPr lang="fr-FR" altLang="fr-FR" sz="1600" dirty="0">
                <a:latin typeface="Avenir Next LT Pro" panose="020B0504020202020204" pitchFamily="34" charset="0"/>
                <a:ea typeface="Helvetica" panose="020B0604020202020204" pitchFamily="34" charset="0"/>
                <a:cs typeface="Helvetica" panose="020B0604020202020204" pitchFamily="34" charset="0"/>
              </a:rPr>
            </a:br>
            <a:r>
              <a:rPr lang="fr-FR" altLang="fr-FR" sz="1600" dirty="0">
                <a:latin typeface="Avenir Next LT Pro" panose="020B0504020202020204" pitchFamily="34" charset="0"/>
                <a:ea typeface="Helvetica" panose="020B0604020202020204" pitchFamily="34" charset="0"/>
                <a:cs typeface="Helvetica" panose="020B0604020202020204" pitchFamily="34" charset="0"/>
              </a:rPr>
              <a:t>Générer du drive-to-test</a:t>
            </a: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p:txBody>
      </p:sp>
      <p:pic>
        <p:nvPicPr>
          <p:cNvPr id="2" name="Image 1">
            <a:extLst>
              <a:ext uri="{FF2B5EF4-FFF2-40B4-BE49-F238E27FC236}">
                <a16:creationId xmlns:a16="http://schemas.microsoft.com/office/drawing/2014/main" id="{50C10E49-F776-2824-6773-8FF633877C91}"/>
              </a:ext>
            </a:extLst>
          </p:cNvPr>
          <p:cNvPicPr>
            <a:picLocks noChangeAspect="1"/>
          </p:cNvPicPr>
          <p:nvPr/>
        </p:nvPicPr>
        <p:blipFill>
          <a:blip r:embed="rId3"/>
          <a:stretch>
            <a:fillRect/>
          </a:stretch>
        </p:blipFill>
        <p:spPr>
          <a:xfrm>
            <a:off x="131360" y="97030"/>
            <a:ext cx="758440" cy="758440"/>
          </a:xfrm>
          <a:prstGeom prst="rect">
            <a:avLst/>
          </a:prstGeom>
        </p:spPr>
      </p:pic>
      <p:sp>
        <p:nvSpPr>
          <p:cNvPr id="37" name="Titre 1">
            <a:extLst>
              <a:ext uri="{FF2B5EF4-FFF2-40B4-BE49-F238E27FC236}">
                <a16:creationId xmlns:a16="http://schemas.microsoft.com/office/drawing/2014/main" id="{23379002-5F69-AEFB-695B-CED1AA54E583}"/>
              </a:ext>
            </a:extLst>
          </p:cNvPr>
          <p:cNvSpPr txBox="1">
            <a:spLocks/>
          </p:cNvSpPr>
          <p:nvPr/>
        </p:nvSpPr>
        <p:spPr bwMode="auto">
          <a:xfrm>
            <a:off x="4104640" y="493892"/>
            <a:ext cx="8087360" cy="72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altLang="fr-FR" sz="2800" b="1" i="0" u="none" strike="noStrike" kern="1200" cap="none" spc="0" normalizeH="0" baseline="0" noProof="0" dirty="0">
                <a:ln>
                  <a:noFill/>
                </a:ln>
                <a:solidFill>
                  <a:srgbClr val="FFFFFF"/>
                </a:solidFill>
                <a:effectLst/>
                <a:uLnTx/>
                <a:uFillTx/>
                <a:latin typeface="Georgia" panose="02040502050405020303" pitchFamily="18" charset="0"/>
                <a:ea typeface="Helvetica" panose="020B0604020202020204" pitchFamily="34" charset="0"/>
                <a:cs typeface="Helvetica" panose="020B0604020202020204" pitchFamily="34" charset="0"/>
              </a:rPr>
              <a:t>Piliers éditoriaux</a:t>
            </a:r>
          </a:p>
        </p:txBody>
      </p:sp>
      <p:sp>
        <p:nvSpPr>
          <p:cNvPr id="38" name="Titre 1">
            <a:extLst>
              <a:ext uri="{FF2B5EF4-FFF2-40B4-BE49-F238E27FC236}">
                <a16:creationId xmlns:a16="http://schemas.microsoft.com/office/drawing/2014/main" id="{6B841650-3CC6-F3D3-C95C-D6BF3CE9BADE}"/>
              </a:ext>
            </a:extLst>
          </p:cNvPr>
          <p:cNvSpPr txBox="1">
            <a:spLocks/>
          </p:cNvSpPr>
          <p:nvPr/>
        </p:nvSpPr>
        <p:spPr bwMode="auto">
          <a:xfrm>
            <a:off x="300038" y="2913890"/>
            <a:ext cx="2930842" cy="72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TON</a:t>
            </a:r>
            <a:b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b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Chaleureux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Bienveillant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Complice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VOLUMÉTRIE</a:t>
            </a:r>
            <a:b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b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 contenus par semaine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Vidéo/Statique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sp>
        <p:nvSpPr>
          <p:cNvPr id="40" name="Titre 1">
            <a:extLst>
              <a:ext uri="{FF2B5EF4-FFF2-40B4-BE49-F238E27FC236}">
                <a16:creationId xmlns:a16="http://schemas.microsoft.com/office/drawing/2014/main" id="{B68FF856-1522-EE14-7291-4D8ED85B9B33}"/>
              </a:ext>
            </a:extLst>
          </p:cNvPr>
          <p:cNvSpPr txBox="1">
            <a:spLocks/>
          </p:cNvSpPr>
          <p:nvPr/>
        </p:nvSpPr>
        <p:spPr bwMode="auto">
          <a:xfrm>
            <a:off x="4490721" y="1710940"/>
            <a:ext cx="7401242" cy="436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1) Les experts et l’Académie </a:t>
            </a:r>
            <a:r>
              <a:rPr kumimoji="0" lang="fr-FR" altLang="fr-FR" sz="1800" b="1" i="0" u="none" strike="noStrike" kern="1200" cap="none" spc="0" normalizeH="0" baseline="0" noProof="0" dirty="0" err="1">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Audika</a:t>
            </a: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Prouver l’expertise sans être institutionnel grâce à des mini-ITW, carrousel, vidéos courtes, filmés en centres.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2) Témoignages et moments de vie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Humaniser et rassurer grâce à des témoignages de clients avec leurs proches.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3) Drive to test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Des </a:t>
            </a:r>
            <a:r>
              <a:rPr kumimoji="0" lang="fr-FR" altLang="fr-FR" sz="1800" b="0" i="0" u="none" strike="noStrike" kern="1200" cap="none" spc="0" normalizeH="0" baseline="0" noProof="0" dirty="0" err="1">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posts</a:t>
            </a: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 simples, comprenant des CTA basés sur des insights consommateurs, pour favoriser le passage à l’acte.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 Un </a:t>
            </a:r>
            <a:r>
              <a:rPr kumimoji="0" lang="fr-FR" altLang="fr-FR" sz="1800" b="0" i="0" u="none" strike="noStrike" kern="1200" cap="none" spc="0" normalizeH="0" baseline="0" noProof="0" dirty="0" err="1">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community</a:t>
            </a:r>
            <a:r>
              <a:rPr kumimoji="0" lang="fr-FR" altLang="fr-FR" sz="1800" b="0"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rPr>
              <a:t> management très proche, prodiguant conseil et renvoyant vers les centres.</a:t>
            </a: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altLang="fr-FR" sz="1800" b="1" i="0" u="none" strike="noStrike" kern="1200" cap="none" spc="0" normalizeH="0" baseline="0" noProof="0" dirty="0">
              <a:ln>
                <a:noFill/>
              </a:ln>
              <a:solidFill>
                <a:srgbClr val="FFFFFF"/>
              </a:solidFill>
              <a:effectLst/>
              <a:uLnTx/>
              <a:uFillTx/>
              <a:latin typeface="Avenir Next LT Pro" panose="020B05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972949303"/>
      </p:ext>
    </p:extLst>
  </p:cSld>
  <p:clrMapOvr>
    <a:masterClrMapping/>
  </p:clrMapOvr>
  <p:transition/>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1245</Words>
  <Application>Microsoft Office PowerPoint</Application>
  <PresentationFormat>Grand écran</PresentationFormat>
  <Paragraphs>186</Paragraphs>
  <Slides>15</Slides>
  <Notes>12</Notes>
  <HiddenSlides>0</HiddenSlides>
  <MMClips>2</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15</vt:i4>
      </vt:variant>
    </vt:vector>
  </HeadingPairs>
  <TitlesOfParts>
    <vt:vector size="26" baseType="lpstr">
      <vt:lpstr>Aptos</vt:lpstr>
      <vt:lpstr>Arial</vt:lpstr>
      <vt:lpstr>Avenir Next LT Pro</vt:lpstr>
      <vt:lpstr>Calibri</vt:lpstr>
      <vt:lpstr>Georgia</vt:lpstr>
      <vt:lpstr>Helvetica</vt:lpstr>
      <vt:lpstr>Playfair Display</vt:lpstr>
      <vt:lpstr>Police système Courant</vt:lpstr>
      <vt:lpstr>Raleway</vt:lpstr>
      <vt:lpstr>Wingdings</vt:lpstr>
      <vt:lpstr>1_Thème LNB</vt:lpstr>
      <vt:lpstr>Présentation PowerPoint</vt:lpstr>
      <vt:lpstr>Facebook, Instagram et Youtube Les réseaux où seniors et influenceurs se retrouvent</vt:lpstr>
      <vt:lpstr>Présentation PowerPoint</vt:lpstr>
      <vt:lpstr>Gagner la bataille des algorithmes Quelques règles à suivre pour émerger sur les réseaux sociaux</vt:lpstr>
      <vt:lpstr>Parti pris contenu RS</vt:lpstr>
      <vt:lpstr>Présentation PowerPoint</vt:lpstr>
      <vt:lpstr>L’INCARNATION AU CENTRE Faire porter nos prises de paroles par des visages, connus ou non,  afin de créer de la confiance et de la complicité.</vt:lpstr>
      <vt:lpstr>Présentation PowerPoint</vt:lpstr>
      <vt:lpstr>OBJECTIF Créer de la confiance de proximité Générer du drive-to-test</vt:lpstr>
      <vt:lpstr>OBJECTIFS Moderniser l’image de la marque Créer de la complicité et de l’émotion</vt:lpstr>
      <vt:lpstr>OBJECTIF Éduquer Assoir la crédibilité </vt:lpstr>
      <vt:lpstr>Pistes créatives et exemples Influence</vt:lpstr>
      <vt:lpstr>Exemple contenu / influence Joyful </vt:lpstr>
      <vt:lpstr>Exemple contenu / influence Chantage</vt:lpstr>
      <vt:lpstr>Exemple contenu / influence Les Malentendus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Antoine JUBERT</dc:creator>
  <cp:lastModifiedBy>Antoine JUBERT</cp:lastModifiedBy>
  <cp:revision>1</cp:revision>
  <dcterms:created xsi:type="dcterms:W3CDTF">2025-12-09T16:09:39Z</dcterms:created>
  <dcterms:modified xsi:type="dcterms:W3CDTF">2025-12-09T16:10:57Z</dcterms:modified>
</cp:coreProperties>
</file>