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7"/>
  </p:notesMasterIdLst>
  <p:sldIdLst>
    <p:sldId id="1843" r:id="rId2"/>
    <p:sldId id="1772" r:id="rId3"/>
    <p:sldId id="2147479677" r:id="rId4"/>
    <p:sldId id="320" r:id="rId5"/>
    <p:sldId id="2147479623" r:id="rId6"/>
    <p:sldId id="2147479694" r:id="rId7"/>
    <p:sldId id="2147479688" r:id="rId8"/>
    <p:sldId id="2147479691" r:id="rId9"/>
    <p:sldId id="2147479689" r:id="rId10"/>
    <p:sldId id="2147479690" r:id="rId11"/>
    <p:sldId id="2147479695" r:id="rId12"/>
    <p:sldId id="2147479692" r:id="rId13"/>
    <p:sldId id="2147479693" r:id="rId14"/>
    <p:sldId id="2147479687" r:id="rId15"/>
    <p:sldId id="2147479696" r:id="rId16"/>
  </p:sldIdLst>
  <p:sldSz cx="12192000" cy="6858000"/>
  <p:notesSz cx="9906000" cy="14335125"/>
  <p:embeddedFontLst>
    <p:embeddedFont>
      <p:font typeface="Avenir Next LT Pro" panose="020B0504020202020204" pitchFamily="34" charset="0"/>
      <p:regular r:id="rId18"/>
      <p:bold r:id="rId19"/>
      <p:italic r:id="rId20"/>
      <p:boldItalic r:id="rId21"/>
    </p:embeddedFont>
    <p:embeddedFont>
      <p:font typeface="Georgia" panose="02040502050405020303" pitchFamily="18" charset="0"/>
      <p:regular r:id="rId22"/>
      <p:bold r:id="rId23"/>
      <p:italic r:id="rId24"/>
      <p:boldItalic r:id="rId25"/>
    </p:embeddedFont>
    <p:embeddedFont>
      <p:font typeface="Tahoma" panose="020B0604030504040204" pitchFamily="34" charset="0"/>
      <p:regular r:id="rId26"/>
      <p:bold r:id="rId27"/>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9117E"/>
    <a:srgbClr val="FBEC13"/>
    <a:srgbClr val="F79FCF"/>
    <a:srgbClr val="FDE9F3"/>
    <a:srgbClr val="C3FFE2"/>
    <a:srgbClr val="FFB061"/>
    <a:srgbClr val="FFFFFF"/>
    <a:srgbClr val="EDE8E3"/>
    <a:srgbClr val="A27F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7259" autoAdjust="0"/>
  </p:normalViewPr>
  <p:slideViewPr>
    <p:cSldViewPr snapToGrid="0">
      <p:cViewPr varScale="1">
        <p:scale>
          <a:sx n="92" d="100"/>
          <a:sy n="92" d="100"/>
        </p:scale>
        <p:origin x="158" y="53"/>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27/09/2024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7.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24.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7" y="875654"/>
            <a:ext cx="3581401"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A8A5C1A-ECD2-40E0-9A8D-E0326433E9DA}" type="datetimeFigureOut">
              <a:rPr lang="fr-FR" smtClean="0"/>
              <a:t>27/09/2024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13549791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a:pattFill prst="divot">
            <a:fgClr>
              <a:schemeClr val="accent1"/>
            </a:fgClr>
            <a:bgClr>
              <a:schemeClr val="bg1"/>
            </a:bgClr>
          </a:pattFill>
        </p:spPr>
        <p:txBody>
          <a:bodyPr anchor="ctr">
            <a:normAutofit/>
          </a:bodyPr>
          <a:lstStyle>
            <a:lvl1pPr marL="0" indent="0" algn="ctr">
              <a:buNone/>
              <a:defRPr sz="1200"/>
            </a:lvl1pPr>
          </a:lstStyle>
          <a:p>
            <a:endParaRPr lang="en-US"/>
          </a:p>
        </p:txBody>
      </p:sp>
    </p:spTree>
    <p:extLst>
      <p:ext uri="{BB962C8B-B14F-4D97-AF65-F5344CB8AC3E}">
        <p14:creationId xmlns:p14="http://schemas.microsoft.com/office/powerpoint/2010/main" val="2996295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emf"/><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3.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9"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1" name="Image 20">
            <a:extLst>
              <a:ext uri="{FF2B5EF4-FFF2-40B4-BE49-F238E27FC236}">
                <a16:creationId xmlns:a16="http://schemas.microsoft.com/office/drawing/2014/main" id="{D6481AAA-E00E-F263-4A27-2B819835BE75}"/>
              </a:ext>
            </a:extLst>
          </p:cNvPr>
          <p:cNvPicPr>
            <a:picLocks noChangeAspect="1"/>
          </p:cNvPicPr>
          <p:nvPr userDrawn="1"/>
        </p:nvPicPr>
        <p:blipFill>
          <a:blip r:embed="rId40" cstate="screen">
            <a:biLevel thresh="50000"/>
            <a:extLst>
              <a:ext uri="{BEBA8EAE-BF5A-486C-A8C5-ECC9F3942E4B}">
                <a14:imgProps xmlns:a14="http://schemas.microsoft.com/office/drawing/2010/main">
                  <a14:imgLayer r:embed="rId41">
                    <a14:imgEffect>
                      <a14:saturation sat="0"/>
                    </a14:imgEffect>
                  </a14:imgLayer>
                </a14:imgProps>
              </a:ext>
              <a:ext uri="{28A0092B-C50C-407E-A947-70E740481C1C}">
                <a14:useLocalDpi xmlns:a14="http://schemas.microsoft.com/office/drawing/2010/main"/>
              </a:ext>
            </a:extLst>
          </a:blip>
          <a:stretch>
            <a:fillRect/>
          </a:stretch>
        </p:blipFill>
        <p:spPr>
          <a:xfrm>
            <a:off x="11339109" y="6285162"/>
            <a:ext cx="471964" cy="515481"/>
          </a:xfrm>
          <a:prstGeom prst="rect">
            <a:avLst/>
          </a:prstGeom>
        </p:spPr>
      </p:pic>
      <p:cxnSp>
        <p:nvCxnSpPr>
          <p:cNvPr id="23" name="Straight Connector 2">
            <a:extLst>
              <a:ext uri="{FF2B5EF4-FFF2-40B4-BE49-F238E27FC236}">
                <a16:creationId xmlns:a16="http://schemas.microsoft.com/office/drawing/2014/main" id="{7A10451D-2C54-46D8-08B1-C72D3F642F31}"/>
              </a:ext>
            </a:extLst>
          </p:cNvPr>
          <p:cNvCxnSpPr/>
          <p:nvPr userDrawn="1"/>
        </p:nvCxnSpPr>
        <p:spPr>
          <a:xfrm>
            <a:off x="10816715" y="6370525"/>
            <a:ext cx="0" cy="381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Connecteur droit 23">
            <a:extLst>
              <a:ext uri="{FF2B5EF4-FFF2-40B4-BE49-F238E27FC236}">
                <a16:creationId xmlns:a16="http://schemas.microsoft.com/office/drawing/2014/main" id="{D38AA93B-6462-D266-79F0-26381A415162}"/>
              </a:ext>
            </a:extLst>
          </p:cNvPr>
          <p:cNvCxnSpPr/>
          <p:nvPr userDrawn="1"/>
        </p:nvCxnSpPr>
        <p:spPr>
          <a:xfrm>
            <a:off x="11150970" y="6302352"/>
            <a:ext cx="0" cy="418476"/>
          </a:xfrm>
          <a:prstGeom prst="line">
            <a:avLst/>
          </a:prstGeom>
          <a:ln>
            <a:solidFill>
              <a:srgbClr val="7A5C1D"/>
            </a:solidFill>
          </a:ln>
        </p:spPr>
        <p:style>
          <a:lnRef idx="1">
            <a:schemeClr val="accent1"/>
          </a:lnRef>
          <a:fillRef idx="0">
            <a:schemeClr val="accent1"/>
          </a:fillRef>
          <a:effectRef idx="0">
            <a:schemeClr val="accent1"/>
          </a:effectRef>
          <a:fontRef idx="minor">
            <a:schemeClr val="tx1"/>
          </a:fontRef>
        </p:style>
      </p:cxnSp>
      <p:pic>
        <p:nvPicPr>
          <p:cNvPr id="2" name="Picture 2">
            <a:extLst>
              <a:ext uri="{FF2B5EF4-FFF2-40B4-BE49-F238E27FC236}">
                <a16:creationId xmlns:a16="http://schemas.microsoft.com/office/drawing/2014/main" id="{A5E7D678-B571-8DAC-6A57-A8B8336401C8}"/>
              </a:ext>
            </a:extLst>
          </p:cNvPr>
          <p:cNvPicPr>
            <a:picLocks noChangeAspect="1" noChangeArrowheads="1"/>
          </p:cNvPicPr>
          <p:nvPr userDrawn="1"/>
        </p:nvPicPr>
        <p:blipFill rotWithShape="1">
          <a:blip r:embed="rId42">
            <a:extLst>
              <a:ext uri="{28A0092B-C50C-407E-A947-70E740481C1C}">
                <a14:useLocalDpi xmlns:a14="http://schemas.microsoft.com/office/drawing/2010/main" val="0"/>
              </a:ext>
            </a:extLst>
          </a:blip>
          <a:srcRect r="15542" b="29238"/>
          <a:stretch/>
        </p:blipFill>
        <p:spPr bwMode="auto">
          <a:xfrm>
            <a:off x="10009799" y="6484613"/>
            <a:ext cx="974044" cy="167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13" r:id="rId36"/>
    <p:sldLayoutId id="2147483715" r:id="rId37"/>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6.xml"/><Relationship Id="rId4" Type="http://schemas.microsoft.com/office/2007/relationships/hdphoto" Target="../media/hdphoto2.wdp"/></Relationships>
</file>

<file path=ppt/slides/_rels/slide1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9.png"/><Relationship Id="rId7" Type="http://schemas.microsoft.com/office/2007/relationships/hdphoto" Target="../media/hdphoto1.wdp"/><Relationship Id="rId2" Type="http://schemas.openxmlformats.org/officeDocument/2006/relationships/image" Target="../media/image28.png"/><Relationship Id="rId1" Type="http://schemas.openxmlformats.org/officeDocument/2006/relationships/slideLayout" Target="../slideLayouts/slideLayout37.xml"/><Relationship Id="rId6" Type="http://schemas.openxmlformats.org/officeDocument/2006/relationships/image" Target="../media/image2.png"/><Relationship Id="rId5" Type="http://schemas.microsoft.com/office/2007/relationships/hdphoto" Target="../media/hdphoto3.wdp"/><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BE46455-40A7-C480-EADF-67A4A8918329}"/>
              </a:ext>
            </a:extLst>
          </p:cNvPr>
          <p:cNvPicPr>
            <a:picLocks noChangeAspect="1"/>
          </p:cNvPicPr>
          <p:nvPr/>
        </p:nvPicPr>
        <p:blipFill>
          <a:blip r:embed="rId2"/>
          <a:srcRect l="5900" r="12853"/>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C80F01FC-3318-14D5-07AC-101D4B930F25}"/>
              </a:ext>
            </a:extLst>
          </p:cNvPr>
          <p:cNvSpPr/>
          <p:nvPr/>
        </p:nvSpPr>
        <p:spPr>
          <a:xfrm>
            <a:off x="0" y="0"/>
            <a:ext cx="12192000" cy="6941574"/>
          </a:xfrm>
          <a:prstGeom prst="rect">
            <a:avLst/>
          </a:pr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CEB37665-B4C5-4940-AD9E-D67FEF433DEF}"/>
              </a:ext>
            </a:extLst>
          </p:cNvPr>
          <p:cNvSpPr/>
          <p:nvPr/>
        </p:nvSpPr>
        <p:spPr>
          <a:xfrm>
            <a:off x="692312" y="2490206"/>
            <a:ext cx="8888820" cy="2554545"/>
          </a:xfrm>
          <a:prstGeom prst="rect">
            <a:avLst/>
          </a:prstGeom>
        </p:spPr>
        <p:txBody>
          <a:bodyPr wrap="square">
            <a:spAutoFit/>
          </a:bodyPr>
          <a:lstStyle/>
          <a:p>
            <a:pPr lvl="0" eaLnBrk="0" fontAlgn="base" hangingPunct="0">
              <a:spcBef>
                <a:spcPct val="0"/>
              </a:spcBef>
              <a:spcAft>
                <a:spcPct val="0"/>
              </a:spcAft>
              <a:defRPr/>
            </a:pPr>
            <a:r>
              <a:rPr lang="fr-FR" sz="4000" b="1" dirty="0">
                <a:solidFill>
                  <a:schemeClr val="bg1"/>
                </a:solidFill>
                <a:latin typeface="Georgia" panose="02040502050405020303" pitchFamily="18" charset="0"/>
              </a:rPr>
              <a:t>DISPOSITIF LANCEMENT</a:t>
            </a:r>
          </a:p>
          <a:p>
            <a:pPr lvl="0" eaLnBrk="0" fontAlgn="base" hangingPunct="0">
              <a:spcBef>
                <a:spcPct val="0"/>
              </a:spcBef>
              <a:spcAft>
                <a:spcPct val="0"/>
              </a:spcAft>
              <a:defRPr/>
            </a:pPr>
            <a:r>
              <a:rPr lang="fr-FR" sz="4000" b="1" dirty="0">
                <a:solidFill>
                  <a:schemeClr val="bg1"/>
                </a:solidFill>
                <a:latin typeface="Georgia" panose="02040502050405020303" pitchFamily="18" charset="0"/>
              </a:rPr>
              <a:t>CAMPAGNE TV</a:t>
            </a:r>
            <a:br>
              <a:rPr lang="fr-FR" sz="4000" b="1" dirty="0">
                <a:solidFill>
                  <a:schemeClr val="bg1"/>
                </a:solidFill>
                <a:latin typeface="Georgia" panose="02040502050405020303" pitchFamily="18" charset="0"/>
              </a:rPr>
            </a:br>
            <a:r>
              <a:rPr lang="fr-FR" sz="4000" b="1" dirty="0">
                <a:solidFill>
                  <a:schemeClr val="bg1"/>
                </a:solidFill>
                <a:latin typeface="Georgia" panose="02040502050405020303" pitchFamily="18" charset="0"/>
              </a:rPr>
              <a:t>DARTY CONCEPTEUR CUISINE </a:t>
            </a:r>
            <a:br>
              <a:rPr lang="fr-FR" sz="4000" b="1" dirty="0">
                <a:solidFill>
                  <a:schemeClr val="bg1"/>
                </a:solidFill>
                <a:latin typeface="Georgia" panose="02040502050405020303" pitchFamily="18" charset="0"/>
              </a:rPr>
            </a:br>
            <a:r>
              <a:rPr lang="fr-FR" sz="4000" b="1" dirty="0">
                <a:solidFill>
                  <a:schemeClr val="bg1"/>
                </a:solidFill>
                <a:latin typeface="Georgia" panose="02040502050405020303" pitchFamily="18" charset="0"/>
              </a:rPr>
              <a:t>&amp; ROSIERES</a:t>
            </a:r>
          </a:p>
        </p:txBody>
      </p:sp>
      <p:pic>
        <p:nvPicPr>
          <p:cNvPr id="13" name="Picture 2" descr="Le Nouveau Belier I L&amp;#39;agence">
            <a:extLst>
              <a:ext uri="{FF2B5EF4-FFF2-40B4-BE49-F238E27FC236}">
                <a16:creationId xmlns:a16="http://schemas.microsoft.com/office/drawing/2014/main" id="{9FC90899-A800-4069-BD5B-97432CC4E0B9}"/>
              </a:ext>
            </a:extLst>
          </p:cNvPr>
          <p:cNvPicPr>
            <a:picLocks noChangeAspect="1" noChangeArrowheads="1"/>
          </p:cNvPicPr>
          <p:nvPr/>
        </p:nvPicPr>
        <p:blipFill>
          <a:blip r:embed="rId3">
            <a:biLevel thresh="25000"/>
            <a:extLst>
              <a:ext uri="{BEBA8EAE-BF5A-486C-A8C5-ECC9F3942E4B}">
                <a14:imgProps xmlns:a14="http://schemas.microsoft.com/office/drawing/2010/main">
                  <a14:imgLayer r:embed="rId4">
                    <a14:imgEffect>
                      <a14:saturation sat="400000"/>
                    </a14:imgEffect>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7669763" y="3811037"/>
            <a:ext cx="4899650" cy="2725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879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a:xfrm>
            <a:off x="300038" y="265292"/>
            <a:ext cx="11591925" cy="529544"/>
          </a:xfrm>
        </p:spPr>
        <p:txBody>
          <a:bodyPr/>
          <a:lstStyle/>
          <a:p>
            <a:pPr algn="l"/>
            <a:r>
              <a:rPr lang="fr-FR" dirty="0"/>
              <a:t>100% gagnant</a:t>
            </a:r>
            <a:br>
              <a:rPr lang="fr-FR" dirty="0"/>
            </a:br>
            <a:r>
              <a:rPr lang="fr-FR" dirty="0"/>
              <a:t>Partenariat Académie du gout</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8" y="1331723"/>
            <a:ext cx="11591925" cy="257628"/>
          </a:xfrm>
        </p:spPr>
        <p:txBody>
          <a:bodyPr/>
          <a:lstStyle/>
          <a:p>
            <a:pPr algn="l"/>
            <a:r>
              <a:rPr lang="fr-FR" dirty="0"/>
              <a:t>UNE PRIME A l’ACHAT D’UN FOUR OU D’une plaque rosières chez </a:t>
            </a:r>
            <a:r>
              <a:rPr lang="fr-FR" dirty="0" err="1"/>
              <a:t>darty</a:t>
            </a:r>
            <a:r>
              <a:rPr lang="fr-FR" dirty="0"/>
              <a:t> concepteur cuisine</a:t>
            </a:r>
          </a:p>
        </p:txBody>
      </p:sp>
      <p:sp>
        <p:nvSpPr>
          <p:cNvPr id="9" name="ZoneTexte 8">
            <a:extLst>
              <a:ext uri="{FF2B5EF4-FFF2-40B4-BE49-F238E27FC236}">
                <a16:creationId xmlns:a16="http://schemas.microsoft.com/office/drawing/2014/main" id="{64601299-4B3B-84F2-2D6D-14A059D9C5BE}"/>
              </a:ext>
            </a:extLst>
          </p:cNvPr>
          <p:cNvSpPr txBox="1"/>
          <p:nvPr/>
        </p:nvSpPr>
        <p:spPr>
          <a:xfrm>
            <a:off x="474924" y="1820092"/>
            <a:ext cx="10071016" cy="1631216"/>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Du xx au xx décembre</a:t>
            </a:r>
            <a:b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ACHETEZ UN FOUR OU UNE PLAQUE  ROSIERES </a:t>
            </a:r>
            <a:b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ET BÉNÉFICIEZ D’UN ABONNEMENT PREMIUM DE 3 MOIS </a:t>
            </a:r>
            <a:b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A L’ACADEMIE DU GOUT</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a:t>
            </a:r>
            <a:endParaRPr kumimoji="0" 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E1805618-0DC1-F72D-F987-2AB2EF294569}"/>
              </a:ext>
            </a:extLst>
          </p:cNvPr>
          <p:cNvSpPr txBox="1"/>
          <p:nvPr/>
        </p:nvSpPr>
        <p:spPr>
          <a:xfrm>
            <a:off x="4611757" y="3239641"/>
            <a:ext cx="6818244" cy="2554545"/>
          </a:xfrm>
          <a:prstGeom prst="rect">
            <a:avLst/>
          </a:prstGeom>
          <a:noFill/>
        </p:spPr>
        <p:txBody>
          <a:bodyPr wrap="square">
            <a:spAutoFit/>
          </a:bodyPr>
          <a:lstStyle/>
          <a:p>
            <a:pPr marL="0" indent="0">
              <a:buNone/>
            </a:pPr>
            <a:r>
              <a:rPr lang="fr-FR" sz="1600" b="1" dirty="0">
                <a:latin typeface="Avenir Next LT Pro" panose="020B0504020202020204" pitchFamily="34" charset="0"/>
                <a:ea typeface="Calibri" panose="020F0502020204030204" pitchFamily="34" charset="0"/>
              </a:rPr>
              <a:t>Site Académie du Gout </a:t>
            </a:r>
            <a:br>
              <a:rPr lang="fr-FR" sz="1600" dirty="0">
                <a:latin typeface="Avenir Next LT Pro" panose="020B0504020202020204" pitchFamily="34" charset="0"/>
                <a:ea typeface="Calibri" panose="020F0502020204030204" pitchFamily="34" charset="0"/>
              </a:rPr>
            </a:br>
            <a:r>
              <a:rPr lang="fr-FR" sz="1600" dirty="0">
                <a:latin typeface="Avenir Next LT Pro" panose="020B0504020202020204" pitchFamily="34" charset="0"/>
                <a:ea typeface="Calibri" panose="020F0502020204030204" pitchFamily="34" charset="0"/>
              </a:rPr>
              <a:t>« Les plus grands chefs cuisiniers et pâtissiers partagent leurs plus célèbres recettes. »</a:t>
            </a:r>
          </a:p>
          <a:p>
            <a:pPr marL="0" indent="0">
              <a:buNone/>
            </a:pPr>
            <a:r>
              <a:rPr lang="fr-FR" sz="1600" dirty="0">
                <a:latin typeface="Avenir Next LT Pro" panose="020B0504020202020204" pitchFamily="34" charset="0"/>
                <a:ea typeface="Calibri" panose="020F0502020204030204" pitchFamily="34" charset="0"/>
              </a:rPr>
              <a:t>Plus de 8 000 recettes exclusives partagées par vos chefs préférés (Nina </a:t>
            </a:r>
            <a:r>
              <a:rPr lang="fr-FR" sz="1600" dirty="0" err="1">
                <a:latin typeface="Avenir Next LT Pro" panose="020B0504020202020204" pitchFamily="34" charset="0"/>
                <a:ea typeface="Calibri" panose="020F0502020204030204" pitchFamily="34" charset="0"/>
              </a:rPr>
              <a:t>Metayer</a:t>
            </a:r>
            <a:r>
              <a:rPr lang="fr-FR" sz="1600" dirty="0">
                <a:latin typeface="Avenir Next LT Pro" panose="020B0504020202020204" pitchFamily="34" charset="0"/>
                <a:ea typeface="Calibri" panose="020F0502020204030204" pitchFamily="34" charset="0"/>
              </a:rPr>
              <a:t>, Julien </a:t>
            </a:r>
            <a:r>
              <a:rPr lang="fr-FR" sz="1600" dirty="0" err="1">
                <a:latin typeface="Avenir Next LT Pro" panose="020B0504020202020204" pitchFamily="34" charset="0"/>
                <a:ea typeface="Calibri" panose="020F0502020204030204" pitchFamily="34" charset="0"/>
              </a:rPr>
              <a:t>Duboué</a:t>
            </a:r>
            <a:r>
              <a:rPr lang="fr-FR" sz="1600" dirty="0">
                <a:latin typeface="Avenir Next LT Pro" panose="020B0504020202020204" pitchFamily="34" charset="0"/>
                <a:ea typeface="Calibri" panose="020F0502020204030204" pitchFamily="34" charset="0"/>
              </a:rPr>
              <a:t>, Cédric Grolet, Christophe Michalak...) </a:t>
            </a:r>
            <a:br>
              <a:rPr lang="fr-FR" sz="1600" dirty="0">
                <a:latin typeface="Avenir Next LT Pro" panose="020B0504020202020204" pitchFamily="34" charset="0"/>
                <a:ea typeface="Calibri" panose="020F0502020204030204" pitchFamily="34" charset="0"/>
              </a:rPr>
            </a:br>
            <a:r>
              <a:rPr lang="fr-FR" sz="1600" dirty="0">
                <a:latin typeface="Avenir Next LT Pro" panose="020B0504020202020204" pitchFamily="34" charset="0"/>
                <a:ea typeface="Calibri" panose="020F0502020204030204" pitchFamily="34" charset="0"/>
              </a:rPr>
              <a:t>Plus de 2 000 vidéos de recettes et techniques de cuisine et pâtisserie Des nouveautés disponibles chaque semaine </a:t>
            </a:r>
            <a:br>
              <a:rPr lang="fr-FR" sz="1600" dirty="0">
                <a:latin typeface="Avenir Next LT Pro" panose="020B0504020202020204" pitchFamily="34" charset="0"/>
                <a:ea typeface="Calibri" panose="020F0502020204030204" pitchFamily="34" charset="0"/>
              </a:rPr>
            </a:br>
            <a:r>
              <a:rPr lang="fr-FR" sz="1600" dirty="0">
                <a:latin typeface="Avenir Next LT Pro" panose="020B0504020202020204" pitchFamily="34" charset="0"/>
                <a:ea typeface="Calibri" panose="020F0502020204030204" pitchFamily="34" charset="0"/>
              </a:rPr>
              <a:t>Une newsletter Premium pour vous accompagner au quotidien </a:t>
            </a:r>
            <a:br>
              <a:rPr lang="fr-FR" sz="1600" dirty="0">
                <a:latin typeface="Avenir Next LT Pro" panose="020B0504020202020204" pitchFamily="34" charset="0"/>
                <a:ea typeface="Calibri" panose="020F0502020204030204" pitchFamily="34" charset="0"/>
              </a:rPr>
            </a:br>
            <a:r>
              <a:rPr lang="fr-FR" sz="1600" dirty="0">
                <a:latin typeface="Avenir Next LT Pro" panose="020B0504020202020204" pitchFamily="34" charset="0"/>
                <a:ea typeface="Calibri" panose="020F0502020204030204" pitchFamily="34" charset="0"/>
              </a:rPr>
              <a:t>Un espace personnalisé pour retrouver vos recettes favorites </a:t>
            </a:r>
            <a:br>
              <a:rPr lang="fr-FR" sz="1600" dirty="0">
                <a:latin typeface="Avenir Next LT Pro" panose="020B0504020202020204" pitchFamily="34" charset="0"/>
                <a:ea typeface="Calibri" panose="020F0502020204030204" pitchFamily="34" charset="0"/>
              </a:rPr>
            </a:br>
            <a:r>
              <a:rPr lang="fr-FR" sz="1600" dirty="0">
                <a:latin typeface="Avenir Next LT Pro" panose="020B0504020202020204" pitchFamily="34" charset="0"/>
                <a:ea typeface="Calibri" panose="020F0502020204030204" pitchFamily="34" charset="0"/>
              </a:rPr>
              <a:t>Un e-book exclusif chaque mois </a:t>
            </a:r>
          </a:p>
        </p:txBody>
      </p:sp>
      <p:pic>
        <p:nvPicPr>
          <p:cNvPr id="7" name="Picture 2" descr="Jusqu'à 17% réduction Académie Du Goût Code Promo ®, Codes promotionnels et  coupons | décembre 2023">
            <a:extLst>
              <a:ext uri="{FF2B5EF4-FFF2-40B4-BE49-F238E27FC236}">
                <a16:creationId xmlns:a16="http://schemas.microsoft.com/office/drawing/2014/main" id="{24CD3AAA-9192-693A-5EE7-AD48ACBA87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848" y="3429000"/>
            <a:ext cx="3309908" cy="1103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8153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a:xfrm>
            <a:off x="300038" y="265292"/>
            <a:ext cx="11591925" cy="529544"/>
          </a:xfrm>
        </p:spPr>
        <p:txBody>
          <a:bodyPr/>
          <a:lstStyle/>
          <a:p>
            <a:pPr algn="l"/>
            <a:r>
              <a:rPr lang="fr-FR" dirty="0"/>
              <a:t>100% gagnant</a:t>
            </a:r>
            <a:br>
              <a:rPr lang="fr-FR" dirty="0"/>
            </a:br>
            <a:r>
              <a:rPr lang="fr-FR" dirty="0"/>
              <a:t>Partenariat Académie du gout</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8" y="1307184"/>
            <a:ext cx="11591925" cy="257628"/>
          </a:xfrm>
        </p:spPr>
        <p:txBody>
          <a:bodyPr/>
          <a:lstStyle/>
          <a:p>
            <a:pPr algn="l"/>
            <a:r>
              <a:rPr lang="fr-FR" dirty="0"/>
              <a:t>UNE PRIME A l’ACHAT D’UN FOUR OU D’une plaque rosières chez </a:t>
            </a:r>
            <a:r>
              <a:rPr lang="fr-FR" dirty="0" err="1"/>
              <a:t>darty</a:t>
            </a:r>
            <a:r>
              <a:rPr lang="fr-FR" dirty="0"/>
              <a:t> concepteur cuisine</a:t>
            </a:r>
          </a:p>
        </p:txBody>
      </p:sp>
      <p:sp>
        <p:nvSpPr>
          <p:cNvPr id="12" name="ZoneTexte 11">
            <a:extLst>
              <a:ext uri="{FF2B5EF4-FFF2-40B4-BE49-F238E27FC236}">
                <a16:creationId xmlns:a16="http://schemas.microsoft.com/office/drawing/2014/main" id="{F9379421-A7D8-558C-C193-A1957A84CB66}"/>
              </a:ext>
            </a:extLst>
          </p:cNvPr>
          <p:cNvSpPr txBox="1"/>
          <p:nvPr/>
        </p:nvSpPr>
        <p:spPr>
          <a:xfrm>
            <a:off x="1510621" y="3574122"/>
            <a:ext cx="7635456" cy="2062103"/>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tabLst/>
              <a:defRPr/>
            </a:pPr>
            <a:r>
              <a:rPr kumimoji="0" 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Mécanique </a:t>
            </a:r>
          </a:p>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tabLst/>
              <a:defRPr/>
            </a:pP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Site web dédié avec formulaire pour transmettre sa preuve d’achat</a:t>
            </a:r>
          </a:p>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tabLst/>
              <a:defRPr/>
            </a:pPr>
            <a:r>
              <a:rPr kumimoji="0" 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Réception d’un code unique permettant de bénéficier de l’offre d’abonnement</a:t>
            </a:r>
            <a:br>
              <a:rPr kumimoji="0" 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 </a:t>
            </a:r>
          </a:p>
        </p:txBody>
      </p:sp>
      <p:sp>
        <p:nvSpPr>
          <p:cNvPr id="13" name="Triangle isocèle 12">
            <a:extLst>
              <a:ext uri="{FF2B5EF4-FFF2-40B4-BE49-F238E27FC236}">
                <a16:creationId xmlns:a16="http://schemas.microsoft.com/office/drawing/2014/main" id="{1F1435EA-6EB2-0EBF-4FE4-92123D6DCA5A}"/>
              </a:ext>
            </a:extLst>
          </p:cNvPr>
          <p:cNvSpPr/>
          <p:nvPr/>
        </p:nvSpPr>
        <p:spPr>
          <a:xfrm rot="5400000">
            <a:off x="602584" y="3581901"/>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ZoneTexte 13">
            <a:extLst>
              <a:ext uri="{FF2B5EF4-FFF2-40B4-BE49-F238E27FC236}">
                <a16:creationId xmlns:a16="http://schemas.microsoft.com/office/drawing/2014/main" id="{C2BD2C95-6548-7393-87C4-80DD1853FC5A}"/>
              </a:ext>
            </a:extLst>
          </p:cNvPr>
          <p:cNvSpPr txBox="1"/>
          <p:nvPr/>
        </p:nvSpPr>
        <p:spPr>
          <a:xfrm>
            <a:off x="474924" y="1730496"/>
            <a:ext cx="10071016" cy="1631216"/>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Du xx au xx décembre</a:t>
            </a:r>
            <a:b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ACHETEZ UN FOUR OU UNE PLAQUE  ROSIERES </a:t>
            </a:r>
            <a:b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ET BÉNÉFICIEZ D’UN ABONNEMENT PREMIUM DE 3 MOIS </a:t>
            </a:r>
            <a:b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A L’ACADEMIE DU GOUT</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a:t>
            </a:r>
            <a:endParaRPr kumimoji="0" 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endParaRPr>
          </a:p>
        </p:txBody>
      </p:sp>
      <p:pic>
        <p:nvPicPr>
          <p:cNvPr id="15" name="Picture 2" descr="Jusqu'à 17% réduction Académie Du Goût Code Promo ®, Codes promotionnels et  coupons | décembre 2023">
            <a:extLst>
              <a:ext uri="{FF2B5EF4-FFF2-40B4-BE49-F238E27FC236}">
                <a16:creationId xmlns:a16="http://schemas.microsoft.com/office/drawing/2014/main" id="{D9C05E79-D974-A0D4-E5BC-3DAE6E3A2E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3383" y="2661323"/>
            <a:ext cx="3309908" cy="1103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79914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a:xfrm>
            <a:off x="300037" y="638646"/>
            <a:ext cx="11591925" cy="529544"/>
          </a:xfrm>
        </p:spPr>
        <p:txBody>
          <a:bodyPr/>
          <a:lstStyle/>
          <a:p>
            <a:pPr algn="l"/>
            <a:r>
              <a:rPr lang="fr-FR" dirty="0"/>
              <a:t>Gagnez votre cuisine Darty x Rosières</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8" y="1277487"/>
            <a:ext cx="11591925" cy="257628"/>
          </a:xfrm>
        </p:spPr>
        <p:txBody>
          <a:bodyPr/>
          <a:lstStyle/>
          <a:p>
            <a:pPr algn="l"/>
            <a:r>
              <a:rPr lang="fr-FR" dirty="0"/>
              <a:t>LE FILM DEVIENT REALITE</a:t>
            </a:r>
          </a:p>
        </p:txBody>
      </p:sp>
      <p:sp>
        <p:nvSpPr>
          <p:cNvPr id="9" name="ZoneTexte 8">
            <a:extLst>
              <a:ext uri="{FF2B5EF4-FFF2-40B4-BE49-F238E27FC236}">
                <a16:creationId xmlns:a16="http://schemas.microsoft.com/office/drawing/2014/main" id="{64601299-4B3B-84F2-2D6D-14A059D9C5BE}"/>
              </a:ext>
            </a:extLst>
          </p:cNvPr>
          <p:cNvSpPr txBox="1"/>
          <p:nvPr/>
        </p:nvSpPr>
        <p:spPr>
          <a:xfrm>
            <a:off x="1510621" y="1745771"/>
            <a:ext cx="10071016" cy="1015663"/>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Gagnez votre cuisine Darty &amp; Rosières </a:t>
            </a:r>
            <a:b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avec en plus un cours de cuisine pour 6 personnes</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endParaRPr kumimoji="0" 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endParaRPr>
          </a:p>
        </p:txBody>
      </p:sp>
      <p:sp>
        <p:nvSpPr>
          <p:cNvPr id="3" name="Triangle isocèle 2">
            <a:extLst>
              <a:ext uri="{FF2B5EF4-FFF2-40B4-BE49-F238E27FC236}">
                <a16:creationId xmlns:a16="http://schemas.microsoft.com/office/drawing/2014/main" id="{278131F5-449A-2A22-6842-402E0472AB54}"/>
              </a:ext>
            </a:extLst>
          </p:cNvPr>
          <p:cNvSpPr/>
          <p:nvPr/>
        </p:nvSpPr>
        <p:spPr>
          <a:xfrm rot="5400000">
            <a:off x="602584" y="3121615"/>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E1805618-0DC1-F72D-F987-2AB2EF294569}"/>
              </a:ext>
            </a:extLst>
          </p:cNvPr>
          <p:cNvSpPr txBox="1"/>
          <p:nvPr/>
        </p:nvSpPr>
        <p:spPr>
          <a:xfrm>
            <a:off x="1669774" y="3164695"/>
            <a:ext cx="9911863" cy="2492990"/>
          </a:xfrm>
          <a:prstGeom prst="rect">
            <a:avLst/>
          </a:prstGeom>
          <a:noFill/>
        </p:spPr>
        <p:txBody>
          <a:bodyPr wrap="square">
            <a:spAutoFit/>
          </a:bodyPr>
          <a:lstStyle/>
          <a:p>
            <a:pPr marL="0" indent="0">
              <a:buNone/>
            </a:pPr>
            <a:r>
              <a:rPr lang="fr-FR" sz="2000" b="1" dirty="0">
                <a:latin typeface="Avenir Next LT Pro" panose="020B0504020202020204" pitchFamily="34" charset="0"/>
                <a:ea typeface="Calibri" panose="020F0502020204030204" pitchFamily="34" charset="0"/>
              </a:rPr>
              <a:t>Jeu concours </a:t>
            </a:r>
            <a:r>
              <a:rPr lang="fr-FR" sz="2000" dirty="0">
                <a:latin typeface="Avenir Next LT Pro" panose="020B0504020202020204" pitchFamily="34" charset="0"/>
                <a:ea typeface="Calibri" panose="020F0502020204030204" pitchFamily="34" charset="0"/>
              </a:rPr>
              <a:t>via la création d’un site dédié au jeu</a:t>
            </a:r>
          </a:p>
          <a:p>
            <a:pPr marL="0" indent="0">
              <a:buNone/>
            </a:pPr>
            <a:endParaRPr lang="fr-FR" sz="1600" dirty="0">
              <a:latin typeface="Avenir Next LT Pro" panose="020B0504020202020204" pitchFamily="34" charset="0"/>
              <a:ea typeface="Calibri" panose="020F0502020204030204" pitchFamily="34" charset="0"/>
            </a:endParaRPr>
          </a:p>
          <a:p>
            <a:pPr marL="0" indent="0">
              <a:buNone/>
            </a:pPr>
            <a:r>
              <a:rPr lang="fr-FR" sz="2000" b="1" dirty="0">
                <a:latin typeface="Avenir Next LT Pro" panose="020B0504020202020204" pitchFamily="34" charset="0"/>
                <a:ea typeface="Calibri" panose="020F0502020204030204" pitchFamily="34" charset="0"/>
              </a:rPr>
              <a:t>Idée en +  visibilité RS </a:t>
            </a:r>
            <a:r>
              <a:rPr lang="fr-FR" sz="2000" dirty="0">
                <a:latin typeface="Avenir Next LT Pro" panose="020B0504020202020204" pitchFamily="34" charset="0"/>
                <a:ea typeface="Calibri" panose="020F0502020204030204" pitchFamily="34" charset="0"/>
              </a:rPr>
              <a:t>: </a:t>
            </a:r>
            <a:r>
              <a:rPr lang="fr-FR" sz="2000" b="1" i="1" dirty="0">
                <a:latin typeface="Avenir Next LT Pro" panose="020B0504020202020204" pitchFamily="34" charset="0"/>
                <a:ea typeface="Calibri" panose="020F0502020204030204" pitchFamily="34" charset="0"/>
              </a:rPr>
              <a:t>Chef Alex comme porte-parole du jeu</a:t>
            </a:r>
            <a:br>
              <a:rPr lang="fr-FR" sz="2000" dirty="0">
                <a:latin typeface="Avenir Next LT Pro" panose="020B0504020202020204" pitchFamily="34" charset="0"/>
                <a:ea typeface="Calibri" panose="020F0502020204030204" pitchFamily="34" charset="0"/>
              </a:rPr>
            </a:br>
            <a:r>
              <a:rPr lang="fr-FR" sz="2000" dirty="0">
                <a:latin typeface="Avenir Next LT Pro" panose="020B0504020202020204" pitchFamily="34" charset="0"/>
                <a:ea typeface="Calibri" panose="020F0502020204030204" pitchFamily="34" charset="0"/>
              </a:rPr>
              <a:t>Lien avec le film : Création de plusieurs petites capsules vidéos avec le chef Alex qui annonce le jeu :</a:t>
            </a:r>
          </a:p>
          <a:p>
            <a:r>
              <a:rPr lang="fr-FR" sz="2000" dirty="0">
                <a:latin typeface="Avenir Next LT Pro" panose="020B0504020202020204" pitchFamily="34" charset="0"/>
                <a:ea typeface="Calibri" panose="020F0502020204030204" pitchFamily="34" charset="0"/>
              </a:rPr>
              <a:t>Annonce par le comédien ‘chef’ du jeu sur les RS Darty &amp; Rosières. Présentation de la dotation par le chef « Alex »</a:t>
            </a:r>
          </a:p>
          <a:p>
            <a:pPr marL="0" indent="0">
              <a:buNone/>
            </a:pPr>
            <a:endParaRPr lang="fr-FR" sz="2000" dirty="0">
              <a:latin typeface="Avenir Next LT Pro" panose="020B0504020202020204" pitchFamily="34" charset="0"/>
              <a:ea typeface="Calibri" panose="020F0502020204030204" pitchFamily="34" charset="0"/>
            </a:endParaRPr>
          </a:p>
        </p:txBody>
      </p:sp>
      <p:sp>
        <p:nvSpPr>
          <p:cNvPr id="5" name="Triangle isocèle 4">
            <a:extLst>
              <a:ext uri="{FF2B5EF4-FFF2-40B4-BE49-F238E27FC236}">
                <a16:creationId xmlns:a16="http://schemas.microsoft.com/office/drawing/2014/main" id="{2E6A99CA-48EA-424B-97ED-F9B304F4EFD1}"/>
              </a:ext>
            </a:extLst>
          </p:cNvPr>
          <p:cNvSpPr/>
          <p:nvPr/>
        </p:nvSpPr>
        <p:spPr>
          <a:xfrm rot="5400000">
            <a:off x="602584" y="3751802"/>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2763911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a:xfrm>
            <a:off x="300037" y="387167"/>
            <a:ext cx="11591925" cy="529544"/>
          </a:xfrm>
        </p:spPr>
        <p:txBody>
          <a:bodyPr/>
          <a:lstStyle/>
          <a:p>
            <a:pPr algn="l"/>
            <a:r>
              <a:rPr lang="fr-FR" dirty="0" err="1"/>
              <a:t>Influencers</a:t>
            </a:r>
            <a:r>
              <a:rPr lang="fr-FR" dirty="0"/>
              <a:t> &amp; cours de cuisine</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LES INFLUENCERS APPRENNENT A CUISINER COMME DES CHEFS</a:t>
            </a:r>
          </a:p>
        </p:txBody>
      </p:sp>
      <p:sp>
        <p:nvSpPr>
          <p:cNvPr id="12" name="Triangle isocèle 11">
            <a:extLst>
              <a:ext uri="{FF2B5EF4-FFF2-40B4-BE49-F238E27FC236}">
                <a16:creationId xmlns:a16="http://schemas.microsoft.com/office/drawing/2014/main" id="{7F7F7A04-DFE1-49EF-5481-0D85AE1F9A5D}"/>
              </a:ext>
            </a:extLst>
          </p:cNvPr>
          <p:cNvSpPr/>
          <p:nvPr/>
        </p:nvSpPr>
        <p:spPr>
          <a:xfrm rot="5400000">
            <a:off x="602584" y="2859384"/>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a:extLst>
              <a:ext uri="{FF2B5EF4-FFF2-40B4-BE49-F238E27FC236}">
                <a16:creationId xmlns:a16="http://schemas.microsoft.com/office/drawing/2014/main" id="{855A20A5-A879-8C0B-94CA-9FC1F8FD9640}"/>
              </a:ext>
            </a:extLst>
          </p:cNvPr>
          <p:cNvSpPr txBox="1"/>
          <p:nvPr/>
        </p:nvSpPr>
        <p:spPr>
          <a:xfrm>
            <a:off x="1351595" y="1748570"/>
            <a:ext cx="10540368" cy="2862322"/>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Des </a:t>
            </a:r>
            <a:r>
              <a:rPr lang="fr-FR" sz="2000" b="1" i="1" dirty="0" err="1">
                <a:solidFill>
                  <a:srgbClr val="2E2E2E"/>
                </a:solidFill>
                <a:latin typeface="Avenir Next LT Pro" panose="020B0504020202020204" pitchFamily="34" charset="0"/>
                <a:ea typeface="Tahoma" panose="020B0604030504040204" pitchFamily="34" charset="0"/>
                <a:cs typeface="Tahoma" panose="020B0604030504040204" pitchFamily="34" charset="0"/>
              </a:rPr>
              <a:t>influencers</a:t>
            </a: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  ‘critique restaurants’ participent à un cours de cuisine Darty Concepteur Cuisine &amp; Rosières</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Invitation à un cours de cuisine dans un lieu privé (Cuisine Darty Concepteur Cuisine + Electro Rosières)</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Cours de cuisine réalisé par un chef de la jeune garde de la Bistronomie</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(Ex Xavier </a:t>
            </a:r>
            <a:r>
              <a:rPr lang="fr-FR" sz="2000" dirty="0" err="1">
                <a:solidFill>
                  <a:srgbClr val="2E2E2E"/>
                </a:solidFill>
                <a:latin typeface="Avenir Next LT Pro" panose="020B0504020202020204" pitchFamily="34" charset="0"/>
                <a:ea typeface="Tahoma" panose="020B0604030504040204" pitchFamily="34" charset="0"/>
                <a:cs typeface="Tahoma" panose="020B0604030504040204" pitchFamily="34" charset="0"/>
              </a:rPr>
              <a:t>Pincemin</a:t>
            </a: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ou Wilfried Romain…)</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a:t>
            </a:r>
            <a:endParaRPr kumimoji="0" 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endParaRPr>
          </a:p>
        </p:txBody>
      </p:sp>
      <p:sp>
        <p:nvSpPr>
          <p:cNvPr id="6" name="Triangle isocèle 5">
            <a:extLst>
              <a:ext uri="{FF2B5EF4-FFF2-40B4-BE49-F238E27FC236}">
                <a16:creationId xmlns:a16="http://schemas.microsoft.com/office/drawing/2014/main" id="{5A0E8434-EC4B-FB29-2073-F85C6A49AF21}"/>
              </a:ext>
            </a:extLst>
          </p:cNvPr>
          <p:cNvSpPr/>
          <p:nvPr/>
        </p:nvSpPr>
        <p:spPr>
          <a:xfrm rot="5400000">
            <a:off x="602584" y="3730241"/>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219" name="Picture 3" descr="Xavier Pincemin : « TikTok m'a ouvert le monde » | Les Echos">
            <a:extLst>
              <a:ext uri="{FF2B5EF4-FFF2-40B4-BE49-F238E27FC236}">
                <a16:creationId xmlns:a16="http://schemas.microsoft.com/office/drawing/2014/main" id="{CF699D3A-0E9E-3B2D-0E77-8FD94C05F8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6209" y="5088815"/>
            <a:ext cx="2716696" cy="1528142"/>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Wilfried Romain, éliminé de «Top Chef» : «Une dernière chance, c'est comme  un combat de gladiateur» - Le Parisien">
            <a:extLst>
              <a:ext uri="{FF2B5EF4-FFF2-40B4-BE49-F238E27FC236}">
                <a16:creationId xmlns:a16="http://schemas.microsoft.com/office/drawing/2014/main" id="{D08BDCDD-1378-4D5C-2C9C-52A793FFF3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5308" y="5088814"/>
            <a:ext cx="2447126" cy="1528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0752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err="1"/>
              <a:t>Influencers</a:t>
            </a:r>
            <a:r>
              <a:rPr lang="fr-FR" dirty="0"/>
              <a:t> &amp; cours de cuisine</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LES INFLUENCERS APPRENNENT A CUISINER COMME DES CHEFS</a:t>
            </a:r>
          </a:p>
        </p:txBody>
      </p:sp>
      <p:pic>
        <p:nvPicPr>
          <p:cNvPr id="8" name="Image 7">
            <a:extLst>
              <a:ext uri="{FF2B5EF4-FFF2-40B4-BE49-F238E27FC236}">
                <a16:creationId xmlns:a16="http://schemas.microsoft.com/office/drawing/2014/main" id="{1B965879-9310-3F10-DF69-1ECA4C37401B}"/>
              </a:ext>
            </a:extLst>
          </p:cNvPr>
          <p:cNvPicPr>
            <a:picLocks noChangeAspect="1"/>
          </p:cNvPicPr>
          <p:nvPr/>
        </p:nvPicPr>
        <p:blipFill>
          <a:blip r:embed="rId2"/>
          <a:stretch>
            <a:fillRect/>
          </a:stretch>
        </p:blipFill>
        <p:spPr>
          <a:xfrm>
            <a:off x="9746289" y="2860667"/>
            <a:ext cx="2217567" cy="2992219"/>
          </a:xfrm>
          <a:prstGeom prst="rect">
            <a:avLst/>
          </a:prstGeom>
        </p:spPr>
      </p:pic>
      <p:pic>
        <p:nvPicPr>
          <p:cNvPr id="15" name="Image 14">
            <a:extLst>
              <a:ext uri="{FF2B5EF4-FFF2-40B4-BE49-F238E27FC236}">
                <a16:creationId xmlns:a16="http://schemas.microsoft.com/office/drawing/2014/main" id="{70C3EA4E-FBBA-7551-1407-5761BA37052F}"/>
              </a:ext>
            </a:extLst>
          </p:cNvPr>
          <p:cNvPicPr>
            <a:picLocks noChangeAspect="1"/>
          </p:cNvPicPr>
          <p:nvPr/>
        </p:nvPicPr>
        <p:blipFill>
          <a:blip r:embed="rId3"/>
          <a:stretch>
            <a:fillRect/>
          </a:stretch>
        </p:blipFill>
        <p:spPr>
          <a:xfrm>
            <a:off x="6841377" y="2860666"/>
            <a:ext cx="2509603" cy="2992220"/>
          </a:xfrm>
          <a:prstGeom prst="rect">
            <a:avLst/>
          </a:prstGeom>
        </p:spPr>
      </p:pic>
      <p:pic>
        <p:nvPicPr>
          <p:cNvPr id="17" name="Image 16">
            <a:extLst>
              <a:ext uri="{FF2B5EF4-FFF2-40B4-BE49-F238E27FC236}">
                <a16:creationId xmlns:a16="http://schemas.microsoft.com/office/drawing/2014/main" id="{4051E105-283B-61F0-4BFF-F6DF8B8816D6}"/>
              </a:ext>
            </a:extLst>
          </p:cNvPr>
          <p:cNvPicPr>
            <a:picLocks noChangeAspect="1"/>
          </p:cNvPicPr>
          <p:nvPr/>
        </p:nvPicPr>
        <p:blipFill>
          <a:blip r:embed="rId4"/>
          <a:stretch>
            <a:fillRect/>
          </a:stretch>
        </p:blipFill>
        <p:spPr>
          <a:xfrm>
            <a:off x="4242317" y="2860666"/>
            <a:ext cx="2203752" cy="2992220"/>
          </a:xfrm>
          <a:prstGeom prst="rect">
            <a:avLst/>
          </a:prstGeom>
        </p:spPr>
      </p:pic>
      <p:sp>
        <p:nvSpPr>
          <p:cNvPr id="19" name="ZoneTexte 18">
            <a:extLst>
              <a:ext uri="{FF2B5EF4-FFF2-40B4-BE49-F238E27FC236}">
                <a16:creationId xmlns:a16="http://schemas.microsoft.com/office/drawing/2014/main" id="{2D8BBCE4-E0B9-5D94-CC64-DC17D847497D}"/>
              </a:ext>
            </a:extLst>
          </p:cNvPr>
          <p:cNvSpPr txBox="1"/>
          <p:nvPr/>
        </p:nvSpPr>
        <p:spPr>
          <a:xfrm>
            <a:off x="242228" y="1781399"/>
            <a:ext cx="10066709" cy="2499146"/>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b="1" dirty="0">
                <a:solidFill>
                  <a:srgbClr val="2E2E2E"/>
                </a:solidFill>
                <a:latin typeface="Avenir Next LT Pro" panose="020B0504020202020204" pitchFamily="34" charset="0"/>
                <a:ea typeface="Tahoma" panose="020B0604030504040204" pitchFamily="34" charset="0"/>
                <a:cs typeface="Tahoma" panose="020B0604030504040204" pitchFamily="34" charset="0"/>
              </a:rPr>
              <a:t>Relais sur les RS DCC &amp; Rosières de l’expérience </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Exemple de profils identifiés d’</a:t>
            </a:r>
            <a:r>
              <a:rPr lang="fr-FR" sz="2000" dirty="0" err="1">
                <a:solidFill>
                  <a:srgbClr val="2E2E2E"/>
                </a:solidFill>
                <a:latin typeface="Avenir Next LT Pro" panose="020B0504020202020204" pitchFamily="34" charset="0"/>
                <a:ea typeface="Tahoma" panose="020B0604030504040204" pitchFamily="34" charset="0"/>
                <a:cs typeface="Tahoma" panose="020B0604030504040204" pitchFamily="34" charset="0"/>
              </a:rPr>
              <a:t>influencers</a:t>
            </a: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@Leparisdalexis</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@culturefoood</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@minasndrm</a:t>
            </a:r>
            <a:endParaRPr lang="fr-FR" sz="2000" b="1" dirty="0">
              <a:solidFill>
                <a:srgbClr val="2E2E2E"/>
              </a:solidFill>
              <a:latin typeface="Avenir Next LT Pro" panose="020B0504020202020204" pitchFamily="34" charset="0"/>
              <a:ea typeface="Tahoma" panose="020B0604030504040204" pitchFamily="34" charset="0"/>
              <a:cs typeface="Tahoma" panose="020B0604030504040204" pitchFamily="34" charset="0"/>
            </a:endParaRP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1100"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Eviter les profils de « chefs amateurs » trop experts </a:t>
            </a:r>
            <a:br>
              <a:rPr lang="fr-FR" sz="1100"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1100"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=&gt; incohérent avec le principe de cours de cuisine</a:t>
            </a:r>
            <a:br>
              <a:rPr lang="fr-FR" sz="16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endParaRPr lang="fr-FR" sz="1600" dirty="0"/>
          </a:p>
        </p:txBody>
      </p:sp>
    </p:spTree>
    <p:extLst>
      <p:ext uri="{BB962C8B-B14F-4D97-AF65-F5344CB8AC3E}">
        <p14:creationId xmlns:p14="http://schemas.microsoft.com/office/powerpoint/2010/main" val="2109417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err="1"/>
              <a:t>Posts</a:t>
            </a:r>
            <a:r>
              <a:rPr lang="fr-FR" dirty="0"/>
              <a:t> les recettes du film</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Inspiration</a:t>
            </a:r>
          </a:p>
        </p:txBody>
      </p:sp>
      <p:sp>
        <p:nvSpPr>
          <p:cNvPr id="19" name="ZoneTexte 18">
            <a:extLst>
              <a:ext uri="{FF2B5EF4-FFF2-40B4-BE49-F238E27FC236}">
                <a16:creationId xmlns:a16="http://schemas.microsoft.com/office/drawing/2014/main" id="{2D8BBCE4-E0B9-5D94-CC64-DC17D847497D}"/>
              </a:ext>
            </a:extLst>
          </p:cNvPr>
          <p:cNvSpPr txBox="1"/>
          <p:nvPr/>
        </p:nvSpPr>
        <p:spPr>
          <a:xfrm>
            <a:off x="242228" y="1781399"/>
            <a:ext cx="7480296" cy="1015663"/>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b="1" dirty="0">
                <a:solidFill>
                  <a:srgbClr val="2E2E2E"/>
                </a:solidFill>
                <a:latin typeface="Avenir Next LT Pro" panose="020B0504020202020204" pitchFamily="34" charset="0"/>
                <a:ea typeface="Tahoma" panose="020B0604030504040204" pitchFamily="34" charset="0"/>
                <a:cs typeface="Tahoma" panose="020B0604030504040204" pitchFamily="34" charset="0"/>
              </a:rPr>
              <a:t>Les recettes  d’Alex !</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Plusieurs </a:t>
            </a:r>
            <a:r>
              <a:rPr lang="fr-FR" sz="2000" dirty="0" err="1">
                <a:solidFill>
                  <a:srgbClr val="2E2E2E"/>
                </a:solidFill>
                <a:latin typeface="Avenir Next LT Pro" panose="020B0504020202020204" pitchFamily="34" charset="0"/>
                <a:ea typeface="Tahoma" panose="020B0604030504040204" pitchFamily="34" charset="0"/>
                <a:cs typeface="Tahoma" panose="020B0604030504040204" pitchFamily="34" charset="0"/>
              </a:rPr>
              <a:t>posts</a:t>
            </a: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avec les recettes des « plats du film »</a:t>
            </a:r>
            <a:br>
              <a:rPr lang="fr-FR" sz="16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err="1">
                <a:solidFill>
                  <a:srgbClr val="2E2E2E"/>
                </a:solidFill>
                <a:latin typeface="Avenir Next LT Pro" panose="020B0504020202020204" pitchFamily="34" charset="0"/>
                <a:ea typeface="Tahoma" panose="020B0604030504040204" pitchFamily="34" charset="0"/>
                <a:cs typeface="Tahoma" panose="020B0604030504040204" pitchFamily="34" charset="0"/>
              </a:rPr>
              <a:t>Carroussel</a:t>
            </a: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 Recettes + Call to action</a:t>
            </a:r>
          </a:p>
        </p:txBody>
      </p:sp>
      <p:pic>
        <p:nvPicPr>
          <p:cNvPr id="3" name="Projet vidéo 3">
            <a:hlinkClick r:id="" action="ppaction://media"/>
            <a:extLst>
              <a:ext uri="{FF2B5EF4-FFF2-40B4-BE49-F238E27FC236}">
                <a16:creationId xmlns:a16="http://schemas.microsoft.com/office/drawing/2014/main" id="{53E81F59-5426-3B89-2622-BC9B6E1E978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992448" y="240342"/>
            <a:ext cx="3362388" cy="5977577"/>
          </a:xfrm>
          <a:prstGeom prst="rect">
            <a:avLst/>
          </a:prstGeom>
        </p:spPr>
      </p:pic>
      <p:pic>
        <p:nvPicPr>
          <p:cNvPr id="1028" name="Picture 4" descr="Dorade marinée au four">
            <a:extLst>
              <a:ext uri="{FF2B5EF4-FFF2-40B4-BE49-F238E27FC236}">
                <a16:creationId xmlns:a16="http://schemas.microsoft.com/office/drawing/2014/main" id="{CE1747CE-3771-4F4E-B69A-CD4AB6F68E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4513243" y="3690946"/>
            <a:ext cx="3319878" cy="221222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Quiche vegan aux tomates cerises">
            <a:extLst>
              <a:ext uri="{FF2B5EF4-FFF2-40B4-BE49-F238E27FC236}">
                <a16:creationId xmlns:a16="http://schemas.microsoft.com/office/drawing/2014/main" id="{816A59A7-71CF-125E-F981-55B14E80D86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40"/>
          <a:stretch/>
        </p:blipFill>
        <p:spPr bwMode="auto">
          <a:xfrm>
            <a:off x="2107487" y="3137119"/>
            <a:ext cx="2662302" cy="3319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5276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53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ZoneTexte 13">
            <a:extLst>
              <a:ext uri="{FF2B5EF4-FFF2-40B4-BE49-F238E27FC236}">
                <a16:creationId xmlns:a16="http://schemas.microsoft.com/office/drawing/2014/main" id="{9C379E7C-D780-4BF2-BE55-2D3B705F6B0E}"/>
              </a:ext>
            </a:extLst>
          </p:cNvPr>
          <p:cNvSpPr txBox="1"/>
          <p:nvPr/>
        </p:nvSpPr>
        <p:spPr>
          <a:xfrm>
            <a:off x="611655" y="1736229"/>
            <a:ext cx="11209044" cy="3385542"/>
          </a:xfrm>
          <a:prstGeom prst="rect">
            <a:avLst/>
          </a:prstGeom>
          <a:noFill/>
        </p:spPr>
        <p:txBody>
          <a:bodyPr wrap="square">
            <a:spAutoFit/>
          </a:bodyPr>
          <a:lstStyle/>
          <a:p>
            <a:pPr algn="ctr"/>
            <a:r>
              <a:rPr lang="fr-FR" sz="2800" dirty="0">
                <a:latin typeface="Avenir Next LT Pro" panose="020B0504020202020204" pitchFamily="34" charset="0"/>
                <a:cs typeface="Calibri Light" panose="020F0302020204030204" pitchFamily="34" charset="0"/>
              </a:rPr>
              <a:t>Profiter du lancement du nouveau film TV Darty Concepteur Cuisine x Rosières pour renforcer la visibilité de la marque Rosières. </a:t>
            </a:r>
            <a:br>
              <a:rPr lang="fr-FR" sz="2800" dirty="0">
                <a:latin typeface="Avenir Next LT Pro" panose="020B0504020202020204" pitchFamily="34" charset="0"/>
                <a:cs typeface="Calibri Light" panose="020F0302020204030204" pitchFamily="34" charset="0"/>
              </a:rPr>
            </a:br>
            <a:br>
              <a:rPr lang="fr-FR" sz="2800" dirty="0">
                <a:latin typeface="Avenir Next LT Pro" panose="020B0504020202020204" pitchFamily="34" charset="0"/>
                <a:cs typeface="Calibri Light" panose="020F0302020204030204" pitchFamily="34" charset="0"/>
              </a:rPr>
            </a:br>
            <a:r>
              <a:rPr lang="fr-FR" sz="2800" dirty="0">
                <a:latin typeface="Avenir Next LT Pro" panose="020B0504020202020204" pitchFamily="34" charset="0"/>
                <a:cs typeface="Calibri Light" panose="020F0302020204030204" pitchFamily="34" charset="0"/>
              </a:rPr>
              <a:t>L'objectif est de tirer parti de la diffusion de ce film </a:t>
            </a:r>
            <a:br>
              <a:rPr lang="fr-FR" sz="2800" dirty="0">
                <a:latin typeface="Avenir Next LT Pro" panose="020B0504020202020204" pitchFamily="34" charset="0"/>
                <a:cs typeface="Calibri Light" panose="020F0302020204030204" pitchFamily="34" charset="0"/>
              </a:rPr>
            </a:br>
            <a:r>
              <a:rPr lang="fr-FR" sz="2800" dirty="0">
                <a:latin typeface="Avenir Next LT Pro" panose="020B0504020202020204" pitchFamily="34" charset="0"/>
                <a:cs typeface="Calibri Light" panose="020F0302020204030204" pitchFamily="34" charset="0"/>
              </a:rPr>
              <a:t>pour maximiser l'impact publicitaire, </a:t>
            </a:r>
            <a:br>
              <a:rPr lang="fr-FR" sz="2800" dirty="0">
                <a:latin typeface="Avenir Next LT Pro" panose="020B0504020202020204" pitchFamily="34" charset="0"/>
                <a:cs typeface="Calibri Light" panose="020F0302020204030204" pitchFamily="34" charset="0"/>
              </a:rPr>
            </a:br>
            <a:r>
              <a:rPr lang="fr-FR" sz="2800" dirty="0">
                <a:latin typeface="Avenir Next LT Pro" panose="020B0504020202020204" pitchFamily="34" charset="0"/>
                <a:cs typeface="Calibri Light" panose="020F0302020204030204" pitchFamily="34" charset="0"/>
              </a:rPr>
              <a:t>tout en restant centré sur des actions concrètes et mesurables.</a:t>
            </a:r>
            <a:br>
              <a:rPr lang="fr-FR" sz="2800" dirty="0">
                <a:latin typeface="Avenir Next LT Pro" panose="020B0504020202020204" pitchFamily="34" charset="0"/>
                <a:cs typeface="Calibri Light" panose="020F0302020204030204" pitchFamily="34" charset="0"/>
              </a:rPr>
            </a:br>
            <a:endParaRPr lang="fr-FR" sz="2800" dirty="0">
              <a:latin typeface="Avenir Next LT Pro" panose="020B0504020202020204" pitchFamily="34" charset="0"/>
              <a:cs typeface="Calibri Light" panose="020F0302020204030204" pitchFamily="34" charset="0"/>
            </a:endParaRPr>
          </a:p>
          <a:p>
            <a:pPr algn="ctr">
              <a:defRPr/>
            </a:pPr>
            <a:endParaRPr lang="fr-FR" b="1" dirty="0">
              <a:latin typeface="Avenir Next LT Pro" panose="020B0504020202020204" pitchFamily="34" charset="0"/>
              <a:cs typeface="Helvetica" panose="020B0604020202020204" pitchFamily="34" charset="0"/>
            </a:endParaRPr>
          </a:p>
        </p:txBody>
      </p:sp>
    </p:spTree>
    <p:extLst>
      <p:ext uri="{BB962C8B-B14F-4D97-AF65-F5344CB8AC3E}">
        <p14:creationId xmlns:p14="http://schemas.microsoft.com/office/powerpoint/2010/main" val="4204058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09E4A-5A73-D6D0-9ECB-CCDA98F4914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9A5BB64-A973-9149-0416-39CBA3E1F028}"/>
              </a:ext>
            </a:extLst>
          </p:cNvPr>
          <p:cNvSpPr>
            <a:spLocks noGrp="1"/>
          </p:cNvSpPr>
          <p:nvPr>
            <p:ph type="title"/>
          </p:nvPr>
        </p:nvSpPr>
        <p:spPr/>
        <p:txBody>
          <a:bodyPr/>
          <a:lstStyle/>
          <a:p>
            <a:pPr algn="l"/>
            <a:r>
              <a:rPr lang="fr-FR" dirty="0"/>
              <a:t>Enjeu stratégique</a:t>
            </a:r>
          </a:p>
        </p:txBody>
      </p:sp>
      <p:sp>
        <p:nvSpPr>
          <p:cNvPr id="4" name="Espace réservé du texte 3">
            <a:extLst>
              <a:ext uri="{FF2B5EF4-FFF2-40B4-BE49-F238E27FC236}">
                <a16:creationId xmlns:a16="http://schemas.microsoft.com/office/drawing/2014/main" id="{D82498C1-4D2E-3278-A9E7-23E9965F7244}"/>
              </a:ext>
            </a:extLst>
          </p:cNvPr>
          <p:cNvSpPr>
            <a:spLocks noGrp="1"/>
          </p:cNvSpPr>
          <p:nvPr>
            <p:ph type="body" sz="quarter" idx="11"/>
          </p:nvPr>
        </p:nvSpPr>
        <p:spPr/>
        <p:txBody>
          <a:bodyPr/>
          <a:lstStyle/>
          <a:p>
            <a:pPr algn="l"/>
            <a:r>
              <a:rPr lang="fr-FR" dirty="0"/>
              <a:t>Activations autour de la campagne TV</a:t>
            </a:r>
          </a:p>
        </p:txBody>
      </p:sp>
      <p:sp>
        <p:nvSpPr>
          <p:cNvPr id="5" name="Rectangle 1">
            <a:extLst>
              <a:ext uri="{FF2B5EF4-FFF2-40B4-BE49-F238E27FC236}">
                <a16:creationId xmlns:a16="http://schemas.microsoft.com/office/drawing/2014/main" id="{F5740C23-E0B9-5593-E0D4-B6BFE564B062}"/>
              </a:ext>
            </a:extLst>
          </p:cNvPr>
          <p:cNvSpPr>
            <a:spLocks noChangeArrowheads="1"/>
          </p:cNvSpPr>
          <p:nvPr/>
        </p:nvSpPr>
        <p:spPr bwMode="auto">
          <a:xfrm>
            <a:off x="497408" y="1377845"/>
            <a:ext cx="10982468" cy="41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000" b="1" dirty="0">
                <a:latin typeface="Avenir Next LT Pro" panose="020B0504020202020204" pitchFamily="34" charset="0"/>
              </a:rPr>
              <a:t>&gt;Augmenter la visibilité de la marque Rosières : </a:t>
            </a:r>
            <a:r>
              <a:rPr lang="fr-FR" altLang="fr-FR" sz="1800" dirty="0">
                <a:latin typeface="Avenir Next LT Pro" panose="020B0504020202020204" pitchFamily="34" charset="0"/>
              </a:rPr>
              <a:t>Profiter de la diffusion du film pour assurer une présence forte et continue de Rosières dans l'esprit des consommateurs.  </a:t>
            </a:r>
          </a:p>
          <a:p>
            <a:pPr>
              <a:spcBef>
                <a:spcPct val="0"/>
              </a:spcBef>
              <a:buFontTx/>
              <a:buNone/>
            </a:pPr>
            <a:br>
              <a:rPr lang="fr-FR" altLang="fr-FR" sz="2000" dirty="0">
                <a:latin typeface="Avenir Next LT Pro" panose="020B0504020202020204" pitchFamily="34" charset="0"/>
              </a:rPr>
            </a:br>
            <a:r>
              <a:rPr lang="fr-FR" altLang="fr-FR" sz="2000" b="1" dirty="0">
                <a:latin typeface="Avenir Next LT Pro" panose="020B0504020202020204" pitchFamily="34" charset="0"/>
              </a:rPr>
              <a:t>&gt;Capitaliser sur l'impact de la TV Copy : </a:t>
            </a:r>
            <a:r>
              <a:rPr lang="fr-FR" altLang="fr-FR" sz="1800" dirty="0">
                <a:latin typeface="Avenir Next LT Pro" panose="020B0504020202020204" pitchFamily="34" charset="0"/>
              </a:rPr>
              <a:t>Maximiser l'engagement généré par le film TV en créant une synergie entre les différents canaux (digitaux, réseaux sociaux, magasins). La force narrative du film doit être exploitée pour renforcer la reconnaissance de la marque Rosières.</a:t>
            </a:r>
          </a:p>
          <a:p>
            <a:pPr>
              <a:spcBef>
                <a:spcPct val="0"/>
              </a:spcBef>
              <a:buFontTx/>
              <a:buNone/>
            </a:pPr>
            <a:br>
              <a:rPr lang="fr-FR" altLang="fr-FR" sz="2000" dirty="0">
                <a:latin typeface="Avenir Next LT Pro" panose="020B0504020202020204" pitchFamily="34" charset="0"/>
              </a:rPr>
            </a:br>
            <a:r>
              <a:rPr lang="fr-FR" altLang="fr-FR" sz="2000" b="1" dirty="0">
                <a:latin typeface="Avenir Next LT Pro" panose="020B0504020202020204" pitchFamily="34" charset="0"/>
              </a:rPr>
              <a:t>&gt;Accroître l'engagement des consommateurs </a:t>
            </a:r>
            <a:r>
              <a:rPr lang="fr-FR" altLang="fr-FR" sz="2000" dirty="0">
                <a:latin typeface="Avenir Next LT Pro" panose="020B0504020202020204" pitchFamily="34" charset="0"/>
              </a:rPr>
              <a:t>: </a:t>
            </a:r>
            <a:r>
              <a:rPr lang="fr-FR" altLang="fr-FR" sz="1800" dirty="0">
                <a:latin typeface="Avenir Next LT Pro" panose="020B0504020202020204" pitchFamily="34" charset="0"/>
              </a:rPr>
              <a:t>Développer des initiatives autour du film, telles que des interactions sur les réseaux sociaux et des événements en magasin, pour impliquer activement les consommateurs et stimuler leur intérêt pour les produits Rosières.</a:t>
            </a:r>
          </a:p>
          <a:p>
            <a:pPr>
              <a:spcBef>
                <a:spcPct val="0"/>
              </a:spcBef>
              <a:buFontTx/>
              <a:buNone/>
            </a:pPr>
            <a:br>
              <a:rPr lang="fr-FR" altLang="fr-FR" sz="2000" dirty="0">
                <a:latin typeface="Avenir Next LT Pro" panose="020B0504020202020204" pitchFamily="34" charset="0"/>
              </a:rPr>
            </a:br>
            <a:r>
              <a:rPr lang="fr-FR" altLang="fr-FR" sz="2000" b="1" dirty="0">
                <a:latin typeface="Avenir Next LT Pro" panose="020B0504020202020204" pitchFamily="34" charset="0"/>
              </a:rPr>
              <a:t>&gt;Renforcer l'association Darty x Rosières : </a:t>
            </a:r>
            <a:r>
              <a:rPr lang="fr-FR" altLang="fr-FR" sz="1800" dirty="0">
                <a:latin typeface="Avenir Next LT Pro" panose="020B0504020202020204" pitchFamily="34" charset="0"/>
              </a:rPr>
              <a:t>Profiter de cette collaboration pour souligner l'expertise commune des deux marques, en utilisant le film comme levier pour démontrer la qualité des produits Rosières associés à l'accompagnement et aux services Darty.</a:t>
            </a:r>
            <a:endParaRPr lang="fr-FR" altLang="fr-FR" sz="2000" dirty="0">
              <a:latin typeface="Avenir Next LT Pro" panose="020B0504020202020204" pitchFamily="34" charset="0"/>
            </a:endParaRPr>
          </a:p>
        </p:txBody>
      </p:sp>
    </p:spTree>
    <p:extLst>
      <p:ext uri="{BB962C8B-B14F-4D97-AF65-F5344CB8AC3E}">
        <p14:creationId xmlns:p14="http://schemas.microsoft.com/office/powerpoint/2010/main" val="4144438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34ED89EE-896F-E377-28CB-6C1CE49B4737}"/>
              </a:ext>
            </a:extLst>
          </p:cNvPr>
          <p:cNvPicPr>
            <a:picLocks noChangeAspect="1"/>
          </p:cNvPicPr>
          <p:nvPr/>
        </p:nvPicPr>
        <p:blipFill>
          <a:blip r:embed="rId2"/>
          <a:srcRect l="8132" r="8132"/>
          <a:stretch/>
        </p:blipFill>
        <p:spPr>
          <a:xfrm>
            <a:off x="0" y="0"/>
            <a:ext cx="12192000" cy="6858000"/>
          </a:xfrm>
          <a:prstGeom prst="rect">
            <a:avLst/>
          </a:prstGeom>
        </p:spPr>
      </p:pic>
      <p:sp>
        <p:nvSpPr>
          <p:cNvPr id="6" name="Rectangle 5"/>
          <p:cNvSpPr/>
          <p:nvPr/>
        </p:nvSpPr>
        <p:spPr>
          <a:xfrm>
            <a:off x="0" y="0"/>
            <a:ext cx="12192000" cy="6858000"/>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2766385" y="1997839"/>
            <a:ext cx="5828794" cy="2862322"/>
          </a:xfrm>
          <a:prstGeom prst="rect">
            <a:avLst/>
          </a:prstGeom>
        </p:spPr>
        <p:txBody>
          <a:bodyPr wrap="square">
            <a:spAutoFit/>
          </a:bodyPr>
          <a:lstStyle/>
          <a:p>
            <a:pPr algn="ctr"/>
            <a:r>
              <a:rPr lang="en-US" sz="6000" spc="-150" dirty="0">
                <a:solidFill>
                  <a:schemeClr val="bg1"/>
                </a:solidFill>
                <a:latin typeface="Georgia" panose="02040502050405020303" pitchFamily="18" charset="0"/>
              </a:rPr>
              <a:t>QUELQUES PRINCIPES D’ACTIVATIONS</a:t>
            </a:r>
          </a:p>
        </p:txBody>
      </p:sp>
      <p:cxnSp>
        <p:nvCxnSpPr>
          <p:cNvPr id="3" name="Straight Connector 2">
            <a:extLst>
              <a:ext uri="{FF2B5EF4-FFF2-40B4-BE49-F238E27FC236}">
                <a16:creationId xmlns:a16="http://schemas.microsoft.com/office/drawing/2014/main" id="{EED2C801-D5EF-9445-8DD0-974D1A487DBB}"/>
              </a:ext>
            </a:extLst>
          </p:cNvPr>
          <p:cNvCxnSpPr/>
          <p:nvPr/>
        </p:nvCxnSpPr>
        <p:spPr>
          <a:xfrm>
            <a:off x="11407969" y="6356705"/>
            <a:ext cx="0" cy="381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4" descr="C:\Users\Antoine Jubert\Documents\PRES LNB\logo LNB.jpg">
            <a:extLst>
              <a:ext uri="{FF2B5EF4-FFF2-40B4-BE49-F238E27FC236}">
                <a16:creationId xmlns:a16="http://schemas.microsoft.com/office/drawing/2014/main" id="{9B5BF026-808E-485B-9DC2-458FB0343A04}"/>
              </a:ext>
            </a:extLst>
          </p:cNvPr>
          <p:cNvPicPr>
            <a:picLocks noChangeAspect="1" noChangeArrowheads="1"/>
          </p:cNvPicPr>
          <p:nvPr/>
        </p:nvPicPr>
        <p:blipFill>
          <a:blip r:embed="rId3" cstate="screen">
            <a:biLevel thresh="50000"/>
            <a:extLst>
              <a:ext uri="{28A0092B-C50C-407E-A947-70E740481C1C}">
                <a14:useLocalDpi xmlns:a14="http://schemas.microsoft.com/office/drawing/2010/main"/>
              </a:ext>
            </a:extLst>
          </a:blip>
          <a:srcRect/>
          <a:stretch>
            <a:fillRect/>
          </a:stretch>
        </p:blipFill>
        <p:spPr bwMode="auto">
          <a:xfrm>
            <a:off x="11562735" y="6359813"/>
            <a:ext cx="450665" cy="332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Le Nouveau Belier I L&amp;#39;agence">
            <a:extLst>
              <a:ext uri="{FF2B5EF4-FFF2-40B4-BE49-F238E27FC236}">
                <a16:creationId xmlns:a16="http://schemas.microsoft.com/office/drawing/2014/main" id="{6306E0C0-77E1-408F-94DB-806952EB9542}"/>
              </a:ext>
            </a:extLst>
          </p:cNvPr>
          <p:cNvPicPr>
            <a:picLocks noChangeAspect="1" noChangeArrowheads="1"/>
          </p:cNvPicPr>
          <p:nvPr/>
        </p:nvPicPr>
        <p:blipFill>
          <a:blip r:embed="rId4" cstate="screen">
            <a:biLevel thresh="25000"/>
            <a:extLst>
              <a:ext uri="{BEBA8EAE-BF5A-486C-A8C5-ECC9F3942E4B}">
                <a14:imgProps xmlns:a14="http://schemas.microsoft.com/office/drawing/2010/main">
                  <a14:imgLayer r:embed="rId5">
                    <a14:imgEffect>
                      <a14:saturation sat="400000"/>
                    </a14:imgEffect>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8595179" y="4263569"/>
            <a:ext cx="3863952" cy="2149324"/>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9">
            <a:extLst>
              <a:ext uri="{FF2B5EF4-FFF2-40B4-BE49-F238E27FC236}">
                <a16:creationId xmlns:a16="http://schemas.microsoft.com/office/drawing/2014/main" id="{ED3AB0F3-0178-398E-B040-FB5A25D81E4A}"/>
              </a:ext>
            </a:extLst>
          </p:cNvPr>
          <p:cNvPicPr>
            <a:picLocks noChangeAspect="1"/>
          </p:cNvPicPr>
          <p:nvPr/>
        </p:nvPicPr>
        <p:blipFill>
          <a:blip r:embed="rId6" cstate="screen">
            <a:lum bright="70000" contrast="-70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tretch>
            <a:fillRect/>
          </a:stretch>
        </p:blipFill>
        <p:spPr>
          <a:xfrm>
            <a:off x="10833590" y="6243869"/>
            <a:ext cx="471964" cy="515481"/>
          </a:xfrm>
          <a:prstGeom prst="rect">
            <a:avLst/>
          </a:prstGeom>
        </p:spPr>
      </p:pic>
      <p:cxnSp>
        <p:nvCxnSpPr>
          <p:cNvPr id="12" name="Straight Connector 2">
            <a:extLst>
              <a:ext uri="{FF2B5EF4-FFF2-40B4-BE49-F238E27FC236}">
                <a16:creationId xmlns:a16="http://schemas.microsoft.com/office/drawing/2014/main" id="{83700D43-AA3B-F237-DA12-38D2E808CB85}"/>
              </a:ext>
            </a:extLst>
          </p:cNvPr>
          <p:cNvCxnSpPr/>
          <p:nvPr/>
        </p:nvCxnSpPr>
        <p:spPr>
          <a:xfrm>
            <a:off x="10655299" y="6311110"/>
            <a:ext cx="0" cy="381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050" name="Picture 2" descr="Rosières">
            <a:extLst>
              <a:ext uri="{FF2B5EF4-FFF2-40B4-BE49-F238E27FC236}">
                <a16:creationId xmlns:a16="http://schemas.microsoft.com/office/drawing/2014/main" id="{9E200082-6B5B-4FD8-71D4-6A1B910DDCA9}"/>
              </a:ext>
            </a:extLst>
          </p:cNvPr>
          <p:cNvPicPr>
            <a:picLocks noChangeAspect="1" noChangeArrowheads="1"/>
          </p:cNvPicPr>
          <p:nvPr/>
        </p:nvPicPr>
        <p:blipFill>
          <a:blip r:embed="rId8">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9748687" y="6177877"/>
            <a:ext cx="827722" cy="827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4290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Affichage digital OOH </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err="1"/>
              <a:t>VISibilité</a:t>
            </a:r>
            <a:r>
              <a:rPr lang="fr-FR" dirty="0"/>
              <a:t> du film &amp; produits Rosières</a:t>
            </a:r>
          </a:p>
        </p:txBody>
      </p:sp>
      <p:sp>
        <p:nvSpPr>
          <p:cNvPr id="9" name="ZoneTexte 8">
            <a:extLst>
              <a:ext uri="{FF2B5EF4-FFF2-40B4-BE49-F238E27FC236}">
                <a16:creationId xmlns:a16="http://schemas.microsoft.com/office/drawing/2014/main" id="{64601299-4B3B-84F2-2D6D-14A059D9C5BE}"/>
              </a:ext>
            </a:extLst>
          </p:cNvPr>
          <p:cNvSpPr txBox="1"/>
          <p:nvPr/>
        </p:nvSpPr>
        <p:spPr>
          <a:xfrm>
            <a:off x="1258957" y="1990260"/>
            <a:ext cx="7738855" cy="3600986"/>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Utilisation d’un extrait du film pour des panneaux digitaux (ex : métro, bus, magasin Darty) </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avec alternativement packshots Four ou plaques Rosières avec call to action prix </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Packshot co-brandé Rosière-Darty Concepteur Cuisine</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endPar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endParaRP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Intégrer des QR codes permettant de découvrir les spécificités des produits Rosières (four, plaques) + renvoie sur le site Darty.com </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a:t>
            </a:r>
            <a:endParaRPr kumimoji="0" 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endParaRPr>
          </a:p>
        </p:txBody>
      </p:sp>
      <p:sp>
        <p:nvSpPr>
          <p:cNvPr id="10" name="Triangle isocèle 9">
            <a:extLst>
              <a:ext uri="{FF2B5EF4-FFF2-40B4-BE49-F238E27FC236}">
                <a16:creationId xmlns:a16="http://schemas.microsoft.com/office/drawing/2014/main" id="{43576AF5-E4CF-034A-E797-C95B2B0BF4AD}"/>
              </a:ext>
            </a:extLst>
          </p:cNvPr>
          <p:cNvSpPr/>
          <p:nvPr/>
        </p:nvSpPr>
        <p:spPr>
          <a:xfrm rot="5400000">
            <a:off x="602584" y="1998039"/>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Triangle isocèle 11">
            <a:extLst>
              <a:ext uri="{FF2B5EF4-FFF2-40B4-BE49-F238E27FC236}">
                <a16:creationId xmlns:a16="http://schemas.microsoft.com/office/drawing/2014/main" id="{7F7F7A04-DFE1-49EF-5481-0D85AE1F9A5D}"/>
              </a:ext>
            </a:extLst>
          </p:cNvPr>
          <p:cNvSpPr/>
          <p:nvPr/>
        </p:nvSpPr>
        <p:spPr>
          <a:xfrm rot="5400000">
            <a:off x="602584" y="4228147"/>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Plaque Rosières">
            <a:hlinkClick r:id="" action="ppaction://media"/>
            <a:extLst>
              <a:ext uri="{FF2B5EF4-FFF2-40B4-BE49-F238E27FC236}">
                <a16:creationId xmlns:a16="http://schemas.microsoft.com/office/drawing/2014/main" id="{F14C3D6E-51EB-9294-D997-36E59B6E385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997812" y="1534658"/>
            <a:ext cx="2744713" cy="4117070"/>
          </a:xfrm>
          <a:prstGeom prst="rect">
            <a:avLst/>
          </a:prstGeom>
        </p:spPr>
      </p:pic>
    </p:spTree>
    <p:extLst>
      <p:ext uri="{BB962C8B-B14F-4D97-AF65-F5344CB8AC3E}">
        <p14:creationId xmlns:p14="http://schemas.microsoft.com/office/powerpoint/2010/main" val="981241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Film DCC &amp; Rosières – Replay TV…</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Film SPECIAL FOCUS PRODUITS ROSIERES</a:t>
            </a:r>
          </a:p>
        </p:txBody>
      </p:sp>
      <p:sp>
        <p:nvSpPr>
          <p:cNvPr id="9" name="ZoneTexte 8">
            <a:extLst>
              <a:ext uri="{FF2B5EF4-FFF2-40B4-BE49-F238E27FC236}">
                <a16:creationId xmlns:a16="http://schemas.microsoft.com/office/drawing/2014/main" id="{64601299-4B3B-84F2-2D6D-14A059D9C5BE}"/>
              </a:ext>
            </a:extLst>
          </p:cNvPr>
          <p:cNvSpPr txBox="1"/>
          <p:nvPr/>
        </p:nvSpPr>
        <p:spPr>
          <a:xfrm>
            <a:off x="1258957" y="1534658"/>
            <a:ext cx="10535478" cy="3785652"/>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L'idée est d'utiliser le film existant DCC x Rosières tout en changeant le packshot final pour mettre davantage l'accent sur les produits phares, à savoir le four et les plaques de cuisson Rosières.</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br>
              <a:rPr lang="fr-FR" sz="2000" dirty="0"/>
            </a:br>
            <a:r>
              <a:rPr lang="fr-FR" sz="2000" b="1" dirty="0">
                <a:solidFill>
                  <a:srgbClr val="2E2E2E"/>
                </a:solidFill>
                <a:latin typeface="Avenir Next LT Pro" panose="020B0504020202020204" pitchFamily="34" charset="0"/>
                <a:ea typeface="Tahoma" panose="020B0604030504040204" pitchFamily="34" charset="0"/>
                <a:cs typeface="Tahoma" panose="020B0604030504040204" pitchFamily="34" charset="0"/>
              </a:rPr>
              <a:t>Panneau final : </a:t>
            </a: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À la fin du film, ajouter un panneau dédié aux produits Rosières, mettant en avant le four et les plaques de cuisson avec des surimpressions – atouts clés des produits</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b="1" dirty="0">
                <a:solidFill>
                  <a:srgbClr val="2E2E2E"/>
                </a:solidFill>
                <a:latin typeface="Avenir Next LT Pro" panose="020B0504020202020204" pitchFamily="34" charset="0"/>
                <a:ea typeface="Tahoma" panose="020B0604030504040204" pitchFamily="34" charset="0"/>
                <a:cs typeface="Tahoma" panose="020B0604030504040204" pitchFamily="34" charset="0"/>
              </a:rPr>
              <a:t>Voix-off adaptée : </a:t>
            </a: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Adapter la voix-off pour mentionner les fonctionnalités clés des produits</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b="1" dirty="0">
                <a:solidFill>
                  <a:srgbClr val="2E2E2E"/>
                </a:solidFill>
                <a:latin typeface="Avenir Next LT Pro" panose="020B0504020202020204" pitchFamily="34" charset="0"/>
                <a:ea typeface="Tahoma" panose="020B0604030504040204" pitchFamily="34" charset="0"/>
                <a:cs typeface="Tahoma" panose="020B0604030504040204" pitchFamily="34" charset="0"/>
              </a:rPr>
              <a:t>Diffusion : </a:t>
            </a: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Catch-up TV,  streaming, display (vidéo programmatique)  </a:t>
            </a:r>
            <a:endParaRPr kumimoji="0" 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endParaRPr>
          </a:p>
        </p:txBody>
      </p:sp>
      <p:sp>
        <p:nvSpPr>
          <p:cNvPr id="12" name="Triangle isocèle 11">
            <a:extLst>
              <a:ext uri="{FF2B5EF4-FFF2-40B4-BE49-F238E27FC236}">
                <a16:creationId xmlns:a16="http://schemas.microsoft.com/office/drawing/2014/main" id="{7F7F7A04-DFE1-49EF-5481-0D85AE1F9A5D}"/>
              </a:ext>
            </a:extLst>
          </p:cNvPr>
          <p:cNvSpPr/>
          <p:nvPr/>
        </p:nvSpPr>
        <p:spPr>
          <a:xfrm rot="5400000">
            <a:off x="602584" y="2930770"/>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Triangle isocèle 4">
            <a:extLst>
              <a:ext uri="{FF2B5EF4-FFF2-40B4-BE49-F238E27FC236}">
                <a16:creationId xmlns:a16="http://schemas.microsoft.com/office/drawing/2014/main" id="{9C53B39C-0A2F-7930-AE0D-1AD335040955}"/>
              </a:ext>
            </a:extLst>
          </p:cNvPr>
          <p:cNvSpPr/>
          <p:nvPr/>
        </p:nvSpPr>
        <p:spPr>
          <a:xfrm rot="5400000">
            <a:off x="602584" y="3992751"/>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riangle isocèle 6">
            <a:extLst>
              <a:ext uri="{FF2B5EF4-FFF2-40B4-BE49-F238E27FC236}">
                <a16:creationId xmlns:a16="http://schemas.microsoft.com/office/drawing/2014/main" id="{3CD04F9D-DA1C-7169-9BCF-40FD8BA138B1}"/>
              </a:ext>
            </a:extLst>
          </p:cNvPr>
          <p:cNvSpPr/>
          <p:nvPr/>
        </p:nvSpPr>
        <p:spPr>
          <a:xfrm rot="5400000">
            <a:off x="602583" y="4844023"/>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470769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a:xfrm>
            <a:off x="300038" y="265292"/>
            <a:ext cx="11591925" cy="529544"/>
          </a:xfrm>
        </p:spPr>
        <p:txBody>
          <a:bodyPr/>
          <a:lstStyle/>
          <a:p>
            <a:pPr algn="l"/>
            <a:r>
              <a:rPr lang="fr-FR" dirty="0"/>
              <a:t>ROADSHOW</a:t>
            </a:r>
            <a:br>
              <a:rPr lang="fr-FR" dirty="0"/>
            </a:br>
            <a:r>
              <a:rPr lang="fr-FR" dirty="0"/>
              <a:t>Cours de cuisine en magasin avec un chef/animateur</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8" y="1255776"/>
            <a:ext cx="11591925" cy="257628"/>
          </a:xfrm>
        </p:spPr>
        <p:txBody>
          <a:bodyPr/>
          <a:lstStyle/>
          <a:p>
            <a:pPr algn="l"/>
            <a:r>
              <a:rPr lang="fr-FR" dirty="0"/>
              <a:t>Le COURS d’ALEX SE POURSUIT DANS UN MAGASIN</a:t>
            </a:r>
          </a:p>
        </p:txBody>
      </p:sp>
      <p:sp>
        <p:nvSpPr>
          <p:cNvPr id="9" name="ZoneTexte 8">
            <a:extLst>
              <a:ext uri="{FF2B5EF4-FFF2-40B4-BE49-F238E27FC236}">
                <a16:creationId xmlns:a16="http://schemas.microsoft.com/office/drawing/2014/main" id="{64601299-4B3B-84F2-2D6D-14A059D9C5BE}"/>
              </a:ext>
            </a:extLst>
          </p:cNvPr>
          <p:cNvSpPr txBox="1"/>
          <p:nvPr/>
        </p:nvSpPr>
        <p:spPr>
          <a:xfrm>
            <a:off x="1232326" y="1745771"/>
            <a:ext cx="7699640" cy="4093428"/>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PARTICIPEZ A UN COURS DE CUISINE EN MAGASIN </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Mise en place d’un roadshow démo culinaires dans une dizaine de magasins Darty Concepteur Cuisine, où un animateur formé (plutôt qu’un chef) utilisent des produits Rosières. </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endPar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endParaRP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Inscription sur un site web dédié.</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Relais RS Compte DCC &amp; Rosières : Recettes de cuisine tournées in-store – Format Réels 1min</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Quid d’un live RS de cours de cuisine</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a:t>
            </a:r>
            <a:endParaRPr kumimoji="0" 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endParaRPr>
          </a:p>
        </p:txBody>
      </p:sp>
      <p:sp>
        <p:nvSpPr>
          <p:cNvPr id="10" name="Triangle isocèle 9">
            <a:extLst>
              <a:ext uri="{FF2B5EF4-FFF2-40B4-BE49-F238E27FC236}">
                <a16:creationId xmlns:a16="http://schemas.microsoft.com/office/drawing/2014/main" id="{43576AF5-E4CF-034A-E797-C95B2B0BF4AD}"/>
              </a:ext>
            </a:extLst>
          </p:cNvPr>
          <p:cNvSpPr/>
          <p:nvPr/>
        </p:nvSpPr>
        <p:spPr>
          <a:xfrm rot="5400000">
            <a:off x="602584" y="2515539"/>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Triangle isocèle 11">
            <a:extLst>
              <a:ext uri="{FF2B5EF4-FFF2-40B4-BE49-F238E27FC236}">
                <a16:creationId xmlns:a16="http://schemas.microsoft.com/office/drawing/2014/main" id="{7F7F7A04-DFE1-49EF-5481-0D85AE1F9A5D}"/>
              </a:ext>
            </a:extLst>
          </p:cNvPr>
          <p:cNvSpPr/>
          <p:nvPr/>
        </p:nvSpPr>
        <p:spPr>
          <a:xfrm rot="5400000">
            <a:off x="602583" y="4325974"/>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Triangle isocèle 2">
            <a:extLst>
              <a:ext uri="{FF2B5EF4-FFF2-40B4-BE49-F238E27FC236}">
                <a16:creationId xmlns:a16="http://schemas.microsoft.com/office/drawing/2014/main" id="{278131F5-449A-2A22-6842-402E0472AB54}"/>
              </a:ext>
            </a:extLst>
          </p:cNvPr>
          <p:cNvSpPr/>
          <p:nvPr/>
        </p:nvSpPr>
        <p:spPr>
          <a:xfrm rot="5400000">
            <a:off x="602584" y="3547259"/>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170" name="Picture 2" descr="La Cuisine de Camille | Coworking - Café - Ateliers - Evènements -  Privatisation">
            <a:extLst>
              <a:ext uri="{FF2B5EF4-FFF2-40B4-BE49-F238E27FC236}">
                <a16:creationId xmlns:a16="http://schemas.microsoft.com/office/drawing/2014/main" id="{A9043C34-1BE8-7331-AD03-ADF4CFBEFB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82104" y="2166165"/>
            <a:ext cx="2505765" cy="1879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5871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a:xfrm>
            <a:off x="300038" y="609232"/>
            <a:ext cx="11591925" cy="529544"/>
          </a:xfrm>
        </p:spPr>
        <p:txBody>
          <a:bodyPr/>
          <a:lstStyle/>
          <a:p>
            <a:pPr algn="l"/>
            <a:r>
              <a:rPr lang="fr-FR" dirty="0"/>
              <a:t>JEU CONCOURS Cours de cuisine à gagner 1/2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8" y="1255776"/>
            <a:ext cx="11591925" cy="257628"/>
          </a:xfrm>
        </p:spPr>
        <p:txBody>
          <a:bodyPr/>
          <a:lstStyle/>
          <a:p>
            <a:pPr algn="l"/>
            <a:r>
              <a:rPr lang="fr-FR" dirty="0"/>
              <a:t>A VOTRE TOUR DE PARTICIPER A UN COURS DE CUISINE </a:t>
            </a:r>
          </a:p>
        </p:txBody>
      </p:sp>
      <p:sp>
        <p:nvSpPr>
          <p:cNvPr id="9" name="ZoneTexte 8">
            <a:extLst>
              <a:ext uri="{FF2B5EF4-FFF2-40B4-BE49-F238E27FC236}">
                <a16:creationId xmlns:a16="http://schemas.microsoft.com/office/drawing/2014/main" id="{64601299-4B3B-84F2-2D6D-14A059D9C5BE}"/>
              </a:ext>
            </a:extLst>
          </p:cNvPr>
          <p:cNvSpPr txBox="1"/>
          <p:nvPr/>
        </p:nvSpPr>
        <p:spPr>
          <a:xfrm>
            <a:off x="1351594" y="1824307"/>
            <a:ext cx="9248673" cy="3970318"/>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Jouez pour tenter de gagner un cours de cuisine à domicile avec un chef ou l’un des 100 cours de cuisine en ligne !</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b="1" dirty="0">
                <a:solidFill>
                  <a:srgbClr val="2E2E2E"/>
                </a:solidFill>
                <a:latin typeface="Avenir Next LT Pro" panose="020B0504020202020204" pitchFamily="34" charset="0"/>
                <a:ea typeface="Tahoma" panose="020B0604030504040204" pitchFamily="34" charset="0"/>
                <a:cs typeface="Tahoma" panose="020B0604030504040204" pitchFamily="34" charset="0"/>
              </a:rPr>
              <a:t>Dotations </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1 cours de cuisine à domicile avec un chef pour 6 personnes</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&amp; 100 cours de cuisine en ligne avec l’Atelier des Chefs </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endPar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endParaRP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b="1" dirty="0">
                <a:solidFill>
                  <a:srgbClr val="2E2E2E"/>
                </a:solidFill>
                <a:latin typeface="Avenir Next LT Pro" panose="020B0504020202020204" pitchFamily="34" charset="0"/>
                <a:ea typeface="Tahoma" panose="020B0604030504040204" pitchFamily="34" charset="0"/>
                <a:cs typeface="Tahoma" panose="020B0604030504040204" pitchFamily="34" charset="0"/>
              </a:rPr>
              <a:t>Mécanique </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Création d’un site dédié au jeu avec diffusion du film  </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principe d’instants gagnants </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focus produits Rosières</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+MEA des dotations</a:t>
            </a:r>
          </a:p>
        </p:txBody>
      </p:sp>
      <p:sp>
        <p:nvSpPr>
          <p:cNvPr id="12" name="Triangle isocèle 11">
            <a:extLst>
              <a:ext uri="{FF2B5EF4-FFF2-40B4-BE49-F238E27FC236}">
                <a16:creationId xmlns:a16="http://schemas.microsoft.com/office/drawing/2014/main" id="{7F7F7A04-DFE1-49EF-5481-0D85AE1F9A5D}"/>
              </a:ext>
            </a:extLst>
          </p:cNvPr>
          <p:cNvSpPr/>
          <p:nvPr/>
        </p:nvSpPr>
        <p:spPr>
          <a:xfrm rot="5400000">
            <a:off x="602584" y="3945825"/>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Triangle isocèle 2">
            <a:extLst>
              <a:ext uri="{FF2B5EF4-FFF2-40B4-BE49-F238E27FC236}">
                <a16:creationId xmlns:a16="http://schemas.microsoft.com/office/drawing/2014/main" id="{278131F5-449A-2A22-6842-402E0472AB54}"/>
              </a:ext>
            </a:extLst>
          </p:cNvPr>
          <p:cNvSpPr/>
          <p:nvPr/>
        </p:nvSpPr>
        <p:spPr>
          <a:xfrm rot="5400000">
            <a:off x="602584" y="2713083"/>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7696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a:xfrm>
            <a:off x="300038" y="609232"/>
            <a:ext cx="11591925" cy="529544"/>
          </a:xfrm>
        </p:spPr>
        <p:txBody>
          <a:bodyPr/>
          <a:lstStyle/>
          <a:p>
            <a:pPr algn="l"/>
            <a:r>
              <a:rPr lang="fr-FR" dirty="0"/>
              <a:t>JEU CONCOURS Cours de cuisine à gagner 2/2</a:t>
            </a:r>
          </a:p>
        </p:txBody>
      </p:sp>
      <p:sp>
        <p:nvSpPr>
          <p:cNvPr id="9" name="ZoneTexte 8">
            <a:extLst>
              <a:ext uri="{FF2B5EF4-FFF2-40B4-BE49-F238E27FC236}">
                <a16:creationId xmlns:a16="http://schemas.microsoft.com/office/drawing/2014/main" id="{64601299-4B3B-84F2-2D6D-14A059D9C5BE}"/>
              </a:ext>
            </a:extLst>
          </p:cNvPr>
          <p:cNvSpPr txBox="1"/>
          <p:nvPr/>
        </p:nvSpPr>
        <p:spPr>
          <a:xfrm>
            <a:off x="1351595" y="1824307"/>
            <a:ext cx="9147072" cy="3600986"/>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b="1" i="1" dirty="0">
                <a:solidFill>
                  <a:srgbClr val="2E2E2E"/>
                </a:solidFill>
                <a:latin typeface="Avenir Next LT Pro" panose="020B0504020202020204" pitchFamily="34" charset="0"/>
                <a:ea typeface="Tahoma" panose="020B0604030504040204" pitchFamily="34" charset="0"/>
                <a:cs typeface="Tahoma" panose="020B0604030504040204" pitchFamily="34" charset="0"/>
              </a:rPr>
              <a:t>Jouez pour tenter de gagner un cours de cuisine à domicile avec un chef ou l’un des 100 cours de cuisine en ligne !</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b="1" dirty="0">
                <a:solidFill>
                  <a:srgbClr val="2E2E2E"/>
                </a:solidFill>
                <a:latin typeface="Avenir Next LT Pro" panose="020B0504020202020204" pitchFamily="34" charset="0"/>
                <a:ea typeface="Tahoma" panose="020B0604030504040204" pitchFamily="34" charset="0"/>
                <a:cs typeface="Tahoma" panose="020B0604030504040204" pitchFamily="34" charset="0"/>
              </a:rPr>
              <a:t>Relais de Visibilité </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dirty="0" err="1">
                <a:solidFill>
                  <a:srgbClr val="2E2E2E"/>
                </a:solidFill>
                <a:latin typeface="Avenir Next LT Pro" panose="020B0504020202020204" pitchFamily="34" charset="0"/>
                <a:ea typeface="Tahoma" panose="020B0604030504040204" pitchFamily="34" charset="0"/>
                <a:cs typeface="Tahoma" panose="020B0604030504040204" pitchFamily="34" charset="0"/>
              </a:rPr>
              <a:t>Instore</a:t>
            </a: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 : PLV dédiée dans les magasins Darty Concepteur Cuisine </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Site Web : Bannière home page dédié au jeu et renvoyant vers le mini-site</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endPar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endParaRP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t>RS : Mise en avant du jeu avec des extraits visuels du film symbolisant le cours de cuisine</a:t>
            </a:r>
            <a:br>
              <a:rPr lang="fr-FR" sz="2000" dirty="0">
                <a:solidFill>
                  <a:srgbClr val="2E2E2E"/>
                </a:solidFill>
                <a:latin typeface="Avenir Next LT Pro" panose="020B0504020202020204" pitchFamily="34" charset="0"/>
                <a:ea typeface="Tahoma" panose="020B0604030504040204" pitchFamily="34" charset="0"/>
                <a:cs typeface="Tahoma" panose="020B0604030504040204" pitchFamily="34" charset="0"/>
              </a:rPr>
            </a:br>
            <a:endParaRPr kumimoji="0" 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endParaRPr>
          </a:p>
        </p:txBody>
      </p:sp>
      <p:sp>
        <p:nvSpPr>
          <p:cNvPr id="3" name="Triangle isocèle 2">
            <a:extLst>
              <a:ext uri="{FF2B5EF4-FFF2-40B4-BE49-F238E27FC236}">
                <a16:creationId xmlns:a16="http://schemas.microsoft.com/office/drawing/2014/main" id="{278131F5-449A-2A22-6842-402E0472AB54}"/>
              </a:ext>
            </a:extLst>
          </p:cNvPr>
          <p:cNvSpPr/>
          <p:nvPr/>
        </p:nvSpPr>
        <p:spPr>
          <a:xfrm rot="5400000">
            <a:off x="602584" y="2716281"/>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texte 3">
            <a:extLst>
              <a:ext uri="{FF2B5EF4-FFF2-40B4-BE49-F238E27FC236}">
                <a16:creationId xmlns:a16="http://schemas.microsoft.com/office/drawing/2014/main" id="{E12335BC-1B51-CC60-DE8A-879E11743E44}"/>
              </a:ext>
            </a:extLst>
          </p:cNvPr>
          <p:cNvSpPr txBox="1">
            <a:spLocks/>
          </p:cNvSpPr>
          <p:nvPr/>
        </p:nvSpPr>
        <p:spPr bwMode="auto">
          <a:xfrm>
            <a:off x="300038" y="1255776"/>
            <a:ext cx="11591925" cy="25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ctr" rtl="0" eaLnBrk="1" fontAlgn="base" hangingPunct="1">
              <a:lnSpc>
                <a:spcPts val="1660"/>
              </a:lnSpc>
              <a:spcBef>
                <a:spcPct val="20000"/>
              </a:spcBef>
              <a:spcAft>
                <a:spcPct val="0"/>
              </a:spcAft>
              <a:buFont typeface="Arial" panose="020B0604020202020204" pitchFamily="34" charset="0"/>
              <a:buNone/>
              <a:defRPr sz="1600" b="0" i="0" kern="1200" cap="all" spc="100"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fr-FR"/>
              <a:t>A VOTRE TOUR DE PARTICIPER A UN COURS DE CUISINE </a:t>
            </a:r>
            <a:endParaRPr lang="fr-FR" dirty="0"/>
          </a:p>
        </p:txBody>
      </p:sp>
    </p:spTree>
    <p:extLst>
      <p:ext uri="{BB962C8B-B14F-4D97-AF65-F5344CB8AC3E}">
        <p14:creationId xmlns:p14="http://schemas.microsoft.com/office/powerpoint/2010/main" val="3797746908"/>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26209</TotalTime>
  <Words>1183</Words>
  <Application>Microsoft Office PowerPoint</Application>
  <PresentationFormat>Grand écran</PresentationFormat>
  <Paragraphs>68</Paragraphs>
  <Slides>15</Slides>
  <Notes>0</Notes>
  <HiddenSlides>0</HiddenSlides>
  <MMClips>2</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15</vt:i4>
      </vt:variant>
    </vt:vector>
  </HeadingPairs>
  <TitlesOfParts>
    <vt:vector size="23" baseType="lpstr">
      <vt:lpstr>Wingdings</vt:lpstr>
      <vt:lpstr>Police système Courant</vt:lpstr>
      <vt:lpstr>Avenir Next LT Pro</vt:lpstr>
      <vt:lpstr>Georgia</vt:lpstr>
      <vt:lpstr>Arial</vt:lpstr>
      <vt:lpstr>Tahoma</vt:lpstr>
      <vt:lpstr>Calibri</vt:lpstr>
      <vt:lpstr>1_Thème LNB</vt:lpstr>
      <vt:lpstr>Présentation PowerPoint</vt:lpstr>
      <vt:lpstr>Présentation PowerPoint</vt:lpstr>
      <vt:lpstr>Enjeu stratégique</vt:lpstr>
      <vt:lpstr>Présentation PowerPoint</vt:lpstr>
      <vt:lpstr>Affichage digital OOH </vt:lpstr>
      <vt:lpstr>Film DCC &amp; Rosières – Replay TV…</vt:lpstr>
      <vt:lpstr>ROADSHOW Cours de cuisine en magasin avec un chef/animateur</vt:lpstr>
      <vt:lpstr>JEU CONCOURS Cours de cuisine à gagner 1/2</vt:lpstr>
      <vt:lpstr>JEU CONCOURS Cours de cuisine à gagner 2/2</vt:lpstr>
      <vt:lpstr>100% gagnant Partenariat Académie du gout</vt:lpstr>
      <vt:lpstr>100% gagnant Partenariat Académie du gout</vt:lpstr>
      <vt:lpstr>Gagnez votre cuisine Darty x Rosières</vt:lpstr>
      <vt:lpstr>Influencers &amp; cours de cuisine</vt:lpstr>
      <vt:lpstr>Influencers &amp; cours de cuisine</vt:lpstr>
      <vt:lpstr>Posts les recettes du film</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Antoine Jubert</cp:lastModifiedBy>
  <cp:revision>64</cp:revision>
  <cp:lastPrinted>2022-07-05T07:32:58Z</cp:lastPrinted>
  <dcterms:created xsi:type="dcterms:W3CDTF">2023-04-17T13:19:25Z</dcterms:created>
  <dcterms:modified xsi:type="dcterms:W3CDTF">2024-09-27T14:24:54Z</dcterms:modified>
  <cp:category/>
</cp:coreProperties>
</file>