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jpg" ContentType="image/jp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17"/>
  </p:notesMasterIdLst>
  <p:sldIdLst>
    <p:sldId id="257" r:id="rId2"/>
    <p:sldId id="2147479908" r:id="rId3"/>
    <p:sldId id="2147479922" r:id="rId4"/>
    <p:sldId id="2147479907" r:id="rId5"/>
    <p:sldId id="2147479937" r:id="rId6"/>
    <p:sldId id="2147479905" r:id="rId7"/>
    <p:sldId id="2147479920" r:id="rId8"/>
    <p:sldId id="2147479918" r:id="rId9"/>
    <p:sldId id="2147479917" r:id="rId10"/>
    <p:sldId id="2147479919" r:id="rId11"/>
    <p:sldId id="2147479904" r:id="rId12"/>
    <p:sldId id="2147479913" r:id="rId13"/>
    <p:sldId id="2147479914" r:id="rId14"/>
    <p:sldId id="2147479916" r:id="rId15"/>
    <p:sldId id="2147479915" r:id="rId16"/>
  </p:sldIdLst>
  <p:sldSz cx="12192000" cy="6858000"/>
  <p:notesSz cx="9906000" cy="14335125"/>
  <p:embeddedFontLst>
    <p:embeddedFont>
      <p:font typeface="Avenir Next LT Pro" panose="020B0504020202020204" pitchFamily="34" charset="0"/>
      <p:regular r:id="rId18"/>
      <p:bold r:id="rId19"/>
      <p:italic r:id="rId20"/>
      <p:boldItalic r:id="rId21"/>
    </p:embeddedFont>
    <p:embeddedFont>
      <p:font typeface="Bodoni MT" panose="02070603080606020203" pitchFamily="18" charset="0"/>
      <p:regular r:id="rId22"/>
      <p:bold r:id="rId23"/>
      <p:italic r:id="rId24"/>
      <p:boldItalic r:id="rId25"/>
    </p:embeddedFont>
    <p:embeddedFont>
      <p:font typeface="Georgia" panose="02040502050405020303" pitchFamily="18" charset="0"/>
      <p:regular r:id="rId26"/>
      <p:bold r:id="rId27"/>
      <p:italic r:id="rId28"/>
      <p:boldItalic r:id="rId29"/>
    </p:embeddedFont>
    <p:embeddedFont>
      <p:font typeface="Playfair Display" panose="00000500000000000000" pitchFamily="2" charset="0"/>
      <p:regular r:id="rId30"/>
      <p:bold r:id="rId31"/>
      <p:italic r:id="rId32"/>
      <p:boldItalic r:id="rId33"/>
    </p:embeddedFont>
    <p:embeddedFont>
      <p:font typeface="Tahoma" panose="020B0604030504040204" pitchFamily="34" charset="0"/>
      <p:regular r:id="rId34"/>
      <p:bold r:id="rId35"/>
    </p:embeddedFont>
    <p:embeddedFont>
      <p:font typeface="Trebuchet MS" panose="020B0603020202020204" pitchFamily="34" charset="0"/>
      <p:regular r:id="rId36"/>
      <p:bold r:id="rId37"/>
      <p:italic r:id="rId38"/>
      <p:boldItalic r:id="rId39"/>
    </p:embeddedFont>
    <p:embeddedFont>
      <p:font typeface="Verdana" panose="020B0604030504040204" pitchFamily="34" charset="0"/>
      <p:regular r:id="rId40"/>
      <p:bold r:id="rId41"/>
      <p:italic r:id="rId42"/>
      <p:boldItalic r:id="rId43"/>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9117E"/>
    <a:srgbClr val="237756"/>
    <a:srgbClr val="FFFFFF"/>
    <a:srgbClr val="05754B"/>
    <a:srgbClr val="679E2A"/>
    <a:srgbClr val="06945E"/>
    <a:srgbClr val="FBEC13"/>
    <a:srgbClr val="EDE8E3"/>
    <a:srgbClr val="A27F4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70" autoAdjust="0"/>
    <p:restoredTop sz="88235" autoAdjust="0"/>
  </p:normalViewPr>
  <p:slideViewPr>
    <p:cSldViewPr snapToGrid="0">
      <p:cViewPr varScale="1">
        <p:scale>
          <a:sx n="73" d="100"/>
          <a:sy n="73" d="100"/>
        </p:scale>
        <p:origin x="1310" y="53"/>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9" Type="http://schemas.openxmlformats.org/officeDocument/2006/relationships/font" Target="fonts/font22.fntdata"/><Relationship Id="rId21" Type="http://schemas.openxmlformats.org/officeDocument/2006/relationships/font" Target="fonts/font4.fntdata"/><Relationship Id="rId34" Type="http://schemas.openxmlformats.org/officeDocument/2006/relationships/font" Target="fonts/font17.fntdata"/><Relationship Id="rId42" Type="http://schemas.openxmlformats.org/officeDocument/2006/relationships/font" Target="fonts/font25.fntdata"/><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font" Target="fonts/font15.fntdata"/><Relationship Id="rId37" Type="http://schemas.openxmlformats.org/officeDocument/2006/relationships/font" Target="fonts/font20.fntdata"/><Relationship Id="rId40" Type="http://schemas.openxmlformats.org/officeDocument/2006/relationships/font" Target="fonts/font23.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36" Type="http://schemas.openxmlformats.org/officeDocument/2006/relationships/font" Target="fonts/font19.fntdata"/><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font" Target="fonts/font14.fntdata"/><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font" Target="fonts/font18.fntdata"/><Relationship Id="rId43" Type="http://schemas.openxmlformats.org/officeDocument/2006/relationships/font" Target="fonts/font26.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font" Target="fonts/font16.fntdata"/><Relationship Id="rId38" Type="http://schemas.openxmlformats.org/officeDocument/2006/relationships/font" Target="fonts/font21.fntdata"/><Relationship Id="rId46" Type="http://schemas.openxmlformats.org/officeDocument/2006/relationships/theme" Target="theme/theme1.xml"/><Relationship Id="rId20" Type="http://schemas.openxmlformats.org/officeDocument/2006/relationships/font" Target="fonts/font3.fntdata"/><Relationship Id="rId41" Type="http://schemas.openxmlformats.org/officeDocument/2006/relationships/font" Target="fonts/font2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Tahoma" panose="020B0604030504040204" pitchFamily="34" charset="0"/>
              </a:defRPr>
            </a:lvl1pPr>
          </a:lstStyle>
          <a:p>
            <a:fld id="{1AF795A4-66A1-43EF-9029-8FAFEFC3FD75}" type="datetimeFigureOut">
              <a:rPr lang="fr-FR" smtClean="0"/>
              <a:pPr/>
              <a:t>25/09/2024</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3D9C152-1E26-4F05-B6D8-64339A8ABC77}" type="slidenum">
              <a:rPr lang="fr-FR" smtClean="0"/>
              <a:pPr/>
              <a:t>5</a:t>
            </a:fld>
            <a:endParaRPr lang="fr-FR" dirty="0"/>
          </a:p>
        </p:txBody>
      </p:sp>
    </p:spTree>
    <p:extLst>
      <p:ext uri="{BB962C8B-B14F-4D97-AF65-F5344CB8AC3E}">
        <p14:creationId xmlns:p14="http://schemas.microsoft.com/office/powerpoint/2010/main" val="39787115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2" name="Picture 2" descr="logo supermarché match - At Work Conseil">
            <a:extLst>
              <a:ext uri="{FF2B5EF4-FFF2-40B4-BE49-F238E27FC236}">
                <a16:creationId xmlns:a16="http://schemas.microsoft.com/office/drawing/2014/main" id="{EE08C400-C627-4A6C-896A-EF91FC5217AB}"/>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5441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a:t>Cliquez pour modifier les styles du texte du masque</a:t>
            </a:r>
          </a:p>
        </p:txBody>
      </p:sp>
      <p:pic>
        <p:nvPicPr>
          <p:cNvPr id="3" name="Picture 2" descr="logo supermarché match - At Work Conseil">
            <a:extLst>
              <a:ext uri="{FF2B5EF4-FFF2-40B4-BE49-F238E27FC236}">
                <a16:creationId xmlns:a16="http://schemas.microsoft.com/office/drawing/2014/main" id="{860ACF6E-1907-2DDD-ED6F-AEFD5E55B948}"/>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pic>
        <p:nvPicPr>
          <p:cNvPr id="2" name="Picture 2" descr="logo supermarché match - At Work Conseil">
            <a:extLst>
              <a:ext uri="{FF2B5EF4-FFF2-40B4-BE49-F238E27FC236}">
                <a16:creationId xmlns:a16="http://schemas.microsoft.com/office/drawing/2014/main" id="{B02D9387-E906-AFA8-C9E5-C02049F39457}"/>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4211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gif"/><Relationship Id="rId3" Type="http://schemas.openxmlformats.org/officeDocument/2006/relationships/slideLayout" Target="../slideLayouts/slideLayout3.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2" name="Picture 2" descr="logo supermarché match - At Work Conseil">
            <a:extLst>
              <a:ext uri="{FF2B5EF4-FFF2-40B4-BE49-F238E27FC236}">
                <a16:creationId xmlns:a16="http://schemas.microsoft.com/office/drawing/2014/main" id="{F49361FF-8E37-C206-9D2D-C0629949B444}"/>
              </a:ext>
            </a:extLst>
          </p:cNvPr>
          <p:cNvPicPr>
            <a:picLocks noChangeAspect="1" noChangeArrowheads="1"/>
          </p:cNvPicPr>
          <p:nvPr userDrawn="1"/>
        </p:nvPicPr>
        <p:blipFill rotWithShape="1">
          <a:blip r:embed="rId8">
            <a:extLst>
              <a:ext uri="{28A0092B-C50C-407E-A947-70E740481C1C}">
                <a14:useLocalDpi xmlns:a14="http://schemas.microsoft.com/office/drawing/2010/main" val="0"/>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gif"/><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jp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5.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5.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5.xml"/><Relationship Id="rId5" Type="http://schemas.openxmlformats.org/officeDocument/2006/relationships/image" Target="../media/image18.png"/><Relationship Id="rId4"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 supermarché match - At Work Conseil">
            <a:extLst>
              <a:ext uri="{FF2B5EF4-FFF2-40B4-BE49-F238E27FC236}">
                <a16:creationId xmlns:a16="http://schemas.microsoft.com/office/drawing/2014/main" id="{5DE7FB8A-560B-C7E7-AB4D-89AFD2F7D46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7497" t="24553" r="30338" b="26777"/>
          <a:stretch/>
        </p:blipFill>
        <p:spPr bwMode="auto">
          <a:xfrm>
            <a:off x="4647898" y="2326835"/>
            <a:ext cx="1735270" cy="774927"/>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a:extLst>
              <a:ext uri="{FF2B5EF4-FFF2-40B4-BE49-F238E27FC236}">
                <a16:creationId xmlns:a16="http://schemas.microsoft.com/office/drawing/2014/main" id="{D662DD9F-1E84-F9D9-BC9B-C141C28362F0}"/>
              </a:ext>
            </a:extLst>
          </p:cNvPr>
          <p:cNvSpPr>
            <a:spLocks noGrp="1"/>
          </p:cNvSpPr>
          <p:nvPr>
            <p:ph type="title"/>
          </p:nvPr>
        </p:nvSpPr>
        <p:spPr>
          <a:xfrm>
            <a:off x="1560126" y="2439005"/>
            <a:ext cx="8442518" cy="1325514"/>
          </a:xfrm>
        </p:spPr>
        <p:txBody>
          <a:bodyPr/>
          <a:lstStyle/>
          <a:p>
            <a:pPr algn="l">
              <a:lnSpc>
                <a:spcPts val="5600"/>
              </a:lnSpc>
            </a:pPr>
            <a:r>
              <a:rPr lang="fr-FR" sz="4800" dirty="0">
                <a:solidFill>
                  <a:srgbClr val="237756"/>
                </a:solidFill>
                <a:latin typeface="Avenir Next LT Pro" panose="020B0504020202020204" pitchFamily="34" charset="0"/>
                <a:ea typeface="+mj-ea"/>
                <a:cs typeface="+mj-cs"/>
              </a:rPr>
              <a:t>Dispositif </a:t>
            </a:r>
            <a:r>
              <a:rPr kumimoji="0" lang="fr-FR" sz="6600" b="1" i="0" u="none" strike="noStrike" kern="1200" cap="none" spc="0" normalizeH="0" baseline="0" noProof="0" dirty="0">
                <a:ln>
                  <a:noFill/>
                </a:ln>
                <a:solidFill>
                  <a:srgbClr val="237756"/>
                </a:solidFill>
                <a:effectLst/>
                <a:uLnTx/>
                <a:uFillTx/>
                <a:latin typeface="Avenir Next LT Pro" panose="020B0504020202020204" pitchFamily="34" charset="0"/>
                <a:ea typeface="+mj-ea"/>
                <a:cs typeface="+mj-cs"/>
              </a:rPr>
              <a:t> </a:t>
            </a:r>
            <a:br>
              <a:rPr kumimoji="0" lang="fr-FR" sz="6600" b="1" i="0" u="none" strike="noStrike" kern="1200" cap="none" spc="0" normalizeH="0" baseline="0" noProof="0" dirty="0">
                <a:ln>
                  <a:noFill/>
                </a:ln>
                <a:solidFill>
                  <a:srgbClr val="237756"/>
                </a:solidFill>
                <a:effectLst/>
                <a:uLnTx/>
                <a:uFillTx/>
                <a:latin typeface="Avenir Next LT Pro" panose="020B0504020202020204" pitchFamily="34" charset="0"/>
                <a:ea typeface="+mj-ea"/>
                <a:cs typeface="+mj-cs"/>
              </a:rPr>
            </a:br>
            <a:r>
              <a:rPr kumimoji="0" lang="fr-FR" sz="6600" b="1" i="0" u="none" strike="noStrike" kern="1200" cap="none" spc="600" normalizeH="0" baseline="0" noProof="0" dirty="0">
                <a:ln>
                  <a:noFill/>
                </a:ln>
                <a:solidFill>
                  <a:srgbClr val="237756"/>
                </a:solidFill>
                <a:effectLst/>
                <a:uLnTx/>
                <a:uFillTx/>
                <a:latin typeface="Avenir Next LT Pro" panose="020B0504020202020204" pitchFamily="34" charset="0"/>
                <a:ea typeface="+mj-ea"/>
                <a:cs typeface="+mj-cs"/>
              </a:rPr>
              <a:t>Noël 2024</a:t>
            </a:r>
            <a:endParaRPr lang="fr-FR" spc="600" dirty="0">
              <a:solidFill>
                <a:srgbClr val="237756"/>
              </a:solidFill>
              <a:latin typeface="Playfair Display" panose="00000500000000000000" pitchFamily="2" charset="0"/>
            </a:endParaRPr>
          </a:p>
        </p:txBody>
      </p:sp>
      <p:sp>
        <p:nvSpPr>
          <p:cNvPr id="7" name="ZoneTexte 6">
            <a:extLst>
              <a:ext uri="{FF2B5EF4-FFF2-40B4-BE49-F238E27FC236}">
                <a16:creationId xmlns:a16="http://schemas.microsoft.com/office/drawing/2014/main" id="{7F69308A-441C-E42D-DB9B-E153A513719E}"/>
              </a:ext>
            </a:extLst>
          </p:cNvPr>
          <p:cNvSpPr txBox="1"/>
          <p:nvPr/>
        </p:nvSpPr>
        <p:spPr>
          <a:xfrm>
            <a:off x="1526671" y="3764519"/>
            <a:ext cx="6094520" cy="369332"/>
          </a:xfrm>
          <a:prstGeom prst="rect">
            <a:avLst/>
          </a:prstGeom>
          <a:noFill/>
        </p:spPr>
        <p:txBody>
          <a:bodyPr wrap="square">
            <a:spAutoFit/>
          </a:bodyPr>
          <a:lstStyle/>
          <a:p>
            <a:r>
              <a:rPr lang="fr-FR" b="0" i="0" dirty="0">
                <a:solidFill>
                  <a:srgbClr val="237756"/>
                </a:solidFill>
                <a:effectLst/>
                <a:highlight>
                  <a:srgbClr val="FFFFFF"/>
                </a:highlight>
                <a:latin typeface="Playfair Display" panose="00000500000000000000" pitchFamily="2" charset="0"/>
              </a:rPr>
              <a:t>Un Noël jamais vu.</a:t>
            </a:r>
            <a:endParaRPr lang="fr-FR" dirty="0">
              <a:solidFill>
                <a:srgbClr val="237756"/>
              </a:solidFill>
              <a:latin typeface="Playfair Display" panose="00000500000000000000" pitchFamily="2" charset="0"/>
            </a:endParaRPr>
          </a:p>
        </p:txBody>
      </p:sp>
      <p:pic>
        <p:nvPicPr>
          <p:cNvPr id="5" name="Image 4">
            <a:extLst>
              <a:ext uri="{FF2B5EF4-FFF2-40B4-BE49-F238E27FC236}">
                <a16:creationId xmlns:a16="http://schemas.microsoft.com/office/drawing/2014/main" id="{C69367E5-443F-FDD0-3C7A-480D4B6D9339}"/>
              </a:ext>
            </a:extLst>
          </p:cNvPr>
          <p:cNvPicPr>
            <a:picLocks noChangeAspect="1"/>
          </p:cNvPicPr>
          <p:nvPr/>
        </p:nvPicPr>
        <p:blipFill rotWithShape="1">
          <a:blip r:embed="rId3"/>
          <a:srcRect b="82730"/>
          <a:stretch/>
        </p:blipFill>
        <p:spPr>
          <a:xfrm>
            <a:off x="1674223" y="4133851"/>
            <a:ext cx="4708945" cy="813228"/>
          </a:xfrm>
          <a:prstGeom prst="rect">
            <a:avLst/>
          </a:prstGeom>
        </p:spPr>
      </p:pic>
    </p:spTree>
    <p:extLst>
      <p:ext uri="{BB962C8B-B14F-4D97-AF65-F5344CB8AC3E}">
        <p14:creationId xmlns:p14="http://schemas.microsoft.com/office/powerpoint/2010/main" val="16331486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Jeux de Noël</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868725" y="1535491"/>
            <a:ext cx="5427082" cy="4091818"/>
          </a:xfrm>
        </p:spPr>
        <p:txBody>
          <a:bodyPr>
            <a:noAutofit/>
          </a:bodyPr>
          <a:lstStyle/>
          <a:p>
            <a:pPr marL="12700" algn="l"/>
            <a:r>
              <a:rPr lang="fr-FR" altLang="fr-FR" sz="2800" b="0" dirty="0">
                <a:latin typeface="Avenir Next LT Pro" panose="020B0504020202020204" pitchFamily="34" charset="0"/>
              </a:rPr>
              <a:t>Animer la période de fêtes avec un jeu uniquement dédié au drive et en lien avec la thématique</a:t>
            </a:r>
            <a:br>
              <a:rPr lang="fr-FR" altLang="fr-FR" sz="1800" b="0" dirty="0">
                <a:latin typeface="Avenir Next LT Pro" panose="020B0504020202020204" pitchFamily="34" charset="0"/>
              </a:rPr>
            </a:br>
            <a:br>
              <a:rPr lang="fr-FR" altLang="fr-FR" sz="1800" b="0" dirty="0">
                <a:latin typeface="Avenir Next LT Pro" panose="020B0504020202020204" pitchFamily="34" charset="0"/>
              </a:rPr>
            </a:br>
            <a:r>
              <a:rPr lang="fr-FR" altLang="fr-FR" sz="1800" b="0" dirty="0">
                <a:latin typeface="Avenir Next LT Pro" panose="020B0504020202020204" pitchFamily="34" charset="0"/>
              </a:rPr>
              <a:t>Concept:  des casse-noisettes en ‘or’ caché au hasard dans les sacs du drive. T</a:t>
            </a:r>
            <a:r>
              <a:rPr lang="fr-FR" sz="1800" b="0" dirty="0">
                <a:latin typeface="Avenir Next LT Pro" panose="020B0504020202020204" pitchFamily="34" charset="0"/>
              </a:rPr>
              <a:t>ous les clients passant une commande au drive participent automatiquement au jeu, sans besoin d’inscription spécifique.</a:t>
            </a:r>
            <a:br>
              <a:rPr lang="fr-FR" altLang="fr-FR" sz="1800" b="0" dirty="0">
                <a:latin typeface="Avenir Next LT Pro" panose="020B0504020202020204" pitchFamily="34" charset="0"/>
              </a:rPr>
            </a:br>
            <a:r>
              <a:rPr lang="fr-FR" sz="1800" b="0" dirty="0">
                <a:latin typeface="Avenir Next LT Pro" panose="020B0504020202020204" pitchFamily="34" charset="0"/>
              </a:rPr>
              <a:t>Lorsqu'un client découvre un casse-noisette en or dans son sac, il remporte instantanément une dotation (exemples : bons d'achat, produits exclusifs, paniers gourmands, ou un an de courses gratuites)</a:t>
            </a:r>
            <a:endParaRPr lang="fr-FR" altLang="fr-FR" sz="1800" b="0" dirty="0">
              <a:latin typeface="Avenir Next LT Pro" panose="020B0504020202020204" pitchFamily="34" charset="0"/>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Jeu DRIVE – Le golden casse-noisette</a:t>
            </a:r>
          </a:p>
        </p:txBody>
      </p:sp>
      <p:sp>
        <p:nvSpPr>
          <p:cNvPr id="2" name="AutoShape 2" descr="Create a visual for a street event during the Christmas season, featuring tasting corners for Supermarché Match's star products like foie gras and smoked salmon. The scene should be set in a bustling city center with festive decorations, and the tasting corners should be prominently displayed. Hôtesses dressed in Supermarché Match colors are offering samples to passersby, who are visibly enjoying the experience. Include elements like holiday decorations, promotional banners, and a festive atmosphere to emphasize the Christmas theme and the gourmet nature of the event.">
            <a:extLst>
              <a:ext uri="{FF2B5EF4-FFF2-40B4-BE49-F238E27FC236}">
                <a16:creationId xmlns:a16="http://schemas.microsoft.com/office/drawing/2014/main" id="{8345BE5B-B825-05FD-DA74-E8A82153D46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38" name="object 14">
            <a:extLst>
              <a:ext uri="{FF2B5EF4-FFF2-40B4-BE49-F238E27FC236}">
                <a16:creationId xmlns:a16="http://schemas.microsoft.com/office/drawing/2014/main" id="{81B74A90-7E6B-82BB-0A48-F18CB5EC764B}"/>
              </a:ext>
            </a:extLst>
          </p:cNvPr>
          <p:cNvSpPr txBox="1"/>
          <p:nvPr/>
        </p:nvSpPr>
        <p:spPr>
          <a:xfrm>
            <a:off x="8187690" y="3516211"/>
            <a:ext cx="3699510" cy="847668"/>
          </a:xfrm>
          <a:prstGeom prst="rect">
            <a:avLst/>
          </a:prstGeom>
        </p:spPr>
        <p:txBody>
          <a:bodyPr vert="horz" wrap="square" lIns="0" tIns="16510" rIns="0" bIns="0" rtlCol="0">
            <a:spAutoFit/>
          </a:bodyPr>
          <a:lstStyle/>
          <a:p>
            <a:pPr marL="12700">
              <a:lnSpc>
                <a:spcPct val="100000"/>
              </a:lnSpc>
              <a:spcBef>
                <a:spcPts val="130"/>
              </a:spcBef>
            </a:pPr>
            <a:r>
              <a:rPr sz="5400" spc="-2140" dirty="0">
                <a:solidFill>
                  <a:srgbClr val="FFFFFF"/>
                </a:solidFill>
                <a:latin typeface="Bodoni MT" panose="02070603080606020203" pitchFamily="18" charset="0"/>
                <a:cs typeface="Trebuchet MS"/>
              </a:rPr>
              <a:t>G</a:t>
            </a:r>
            <a:r>
              <a:rPr sz="5400" u="heavy" spc="-1310" dirty="0">
                <a:solidFill>
                  <a:srgbClr val="FFFFFF"/>
                </a:solidFill>
                <a:uFill>
                  <a:solidFill>
                    <a:srgbClr val="FFFFFF"/>
                  </a:solidFill>
                </a:uFill>
                <a:latin typeface="Bodoni MT" panose="02070603080606020203" pitchFamily="18" charset="0"/>
                <a:cs typeface="Trebuchet MS"/>
              </a:rPr>
              <a:t>R</a:t>
            </a:r>
            <a:r>
              <a:rPr sz="5400" u="heavy" spc="-1510" dirty="0">
                <a:solidFill>
                  <a:srgbClr val="FFFFFF"/>
                </a:solidFill>
                <a:uFill>
                  <a:solidFill>
                    <a:srgbClr val="FFFFFF"/>
                  </a:solidFill>
                </a:uFill>
                <a:latin typeface="Bodoni MT" panose="02070603080606020203" pitchFamily="18" charset="0"/>
                <a:cs typeface="Trebuchet MS"/>
              </a:rPr>
              <a:t>AND</a:t>
            </a:r>
            <a:r>
              <a:rPr lang="fr-FR" sz="5400" u="heavy" spc="-869" dirty="0">
                <a:solidFill>
                  <a:srgbClr val="FFFFFF"/>
                </a:solidFill>
                <a:uFill>
                  <a:solidFill>
                    <a:srgbClr val="FFFFFF"/>
                  </a:solidFill>
                </a:uFill>
                <a:latin typeface="Bodoni MT" panose="02070603080606020203" pitchFamily="18" charset="0"/>
                <a:cs typeface="Trebuchet MS"/>
              </a:rPr>
              <a:t>   </a:t>
            </a:r>
            <a:r>
              <a:rPr sz="5400" u="heavy" spc="-1385" dirty="0">
                <a:solidFill>
                  <a:srgbClr val="FFFFFF"/>
                </a:solidFill>
                <a:uFill>
                  <a:solidFill>
                    <a:srgbClr val="FFFFFF"/>
                  </a:solidFill>
                </a:uFill>
                <a:latin typeface="Bodoni MT" panose="02070603080606020203" pitchFamily="18" charset="0"/>
                <a:cs typeface="Trebuchet MS"/>
              </a:rPr>
              <a:t>J</a:t>
            </a:r>
            <a:r>
              <a:rPr sz="5400" u="heavy" spc="-1555" dirty="0">
                <a:solidFill>
                  <a:srgbClr val="FFFFFF"/>
                </a:solidFill>
                <a:uFill>
                  <a:solidFill>
                    <a:srgbClr val="FFFFFF"/>
                  </a:solidFill>
                </a:uFill>
                <a:latin typeface="Bodoni MT" panose="02070603080606020203" pitchFamily="18" charset="0"/>
                <a:cs typeface="Trebuchet MS"/>
              </a:rPr>
              <a:t>E</a:t>
            </a:r>
            <a:r>
              <a:rPr sz="5400" u="heavy" spc="-1914" dirty="0">
                <a:solidFill>
                  <a:srgbClr val="FFFFFF"/>
                </a:solidFill>
                <a:uFill>
                  <a:solidFill>
                    <a:srgbClr val="FFFFFF"/>
                  </a:solidFill>
                </a:uFill>
                <a:latin typeface="Bodoni MT" panose="02070603080606020203" pitchFamily="18" charset="0"/>
                <a:cs typeface="Trebuchet MS"/>
              </a:rPr>
              <a:t>U</a:t>
            </a:r>
            <a:endParaRPr sz="5400" dirty="0">
              <a:latin typeface="Bodoni MT" panose="02070603080606020203" pitchFamily="18" charset="0"/>
              <a:cs typeface="Trebuchet MS"/>
            </a:endParaRPr>
          </a:p>
        </p:txBody>
      </p:sp>
      <p:pic>
        <p:nvPicPr>
          <p:cNvPr id="9" name="Image 8">
            <a:extLst>
              <a:ext uri="{FF2B5EF4-FFF2-40B4-BE49-F238E27FC236}">
                <a16:creationId xmlns:a16="http://schemas.microsoft.com/office/drawing/2014/main" id="{43AA8C95-4E07-5F47-CC89-BD2CB4AE767B}"/>
              </a:ext>
            </a:extLst>
          </p:cNvPr>
          <p:cNvPicPr>
            <a:picLocks noChangeAspect="1"/>
          </p:cNvPicPr>
          <p:nvPr/>
        </p:nvPicPr>
        <p:blipFill>
          <a:blip r:embed="rId2"/>
          <a:stretch>
            <a:fillRect/>
          </a:stretch>
        </p:blipFill>
        <p:spPr>
          <a:xfrm>
            <a:off x="6495613" y="1435078"/>
            <a:ext cx="4387198" cy="4410690"/>
          </a:xfrm>
          <a:prstGeom prst="rect">
            <a:avLst/>
          </a:prstGeom>
        </p:spPr>
      </p:pic>
    </p:spTree>
    <p:extLst>
      <p:ext uri="{BB962C8B-B14F-4D97-AF65-F5344CB8AC3E}">
        <p14:creationId xmlns:p14="http://schemas.microsoft.com/office/powerpoint/2010/main" val="12746002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Street Event </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8" y="1594514"/>
            <a:ext cx="6904699"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lang="fr-FR" altLang="fr-FR" sz="2800" b="0" dirty="0">
                <a:latin typeface="Avenir Next LT Pro" panose="020B0504020202020204" pitchFamily="34" charset="0"/>
              </a:rPr>
              <a:t>Assurer une visibilité la plus large possible</a:t>
            </a:r>
            <a:br>
              <a:rPr lang="fr-FR" altLang="fr-FR" sz="2800" b="0" dirty="0">
                <a:latin typeface="Avenir Next LT Pro" panose="020B0504020202020204" pitchFamily="34" charset="0"/>
              </a:rPr>
            </a:br>
            <a:r>
              <a:rPr lang="fr-FR" altLang="fr-FR" sz="2800" b="0" dirty="0">
                <a:latin typeface="Avenir Next LT Pro" panose="020B0504020202020204" pitchFamily="34" charset="0"/>
                <a:sym typeface="Wingdings" panose="05000000000000000000" pitchFamily="2" charset="2"/>
              </a:rPr>
              <a:t>  </a:t>
            </a:r>
            <a:r>
              <a:rPr lang="fr-FR" altLang="fr-FR" sz="2800" b="0" dirty="0">
                <a:latin typeface="Avenir Next LT Pro" panose="020B0504020202020204" pitchFamily="34" charset="0"/>
              </a:rPr>
              <a:t>Déployer un dispositif léger pour démultiplier les actions.</a:t>
            </a:r>
            <a:br>
              <a:rPr lang="fr-FR" altLang="fr-FR" sz="2800" b="0" dirty="0">
                <a:latin typeface="Avenir Next LT Pro" panose="020B0504020202020204" pitchFamily="34" charset="0"/>
              </a:rPr>
            </a:br>
            <a:br>
              <a:rPr lang="fr-FR" altLang="fr-FR" sz="1800" b="0" dirty="0">
                <a:latin typeface="Avenir Next LT Pro" panose="020B0504020202020204" pitchFamily="34" charset="0"/>
              </a:rPr>
            </a:br>
            <a:r>
              <a:rPr lang="fr-FR" altLang="fr-FR" sz="1800" dirty="0">
                <a:latin typeface="Avenir Next LT Pro" panose="020B0504020202020204" pitchFamily="34" charset="0"/>
              </a:rPr>
              <a:t>Concept : </a:t>
            </a:r>
            <a:r>
              <a:rPr lang="fr-FR" altLang="fr-FR" sz="1800" b="0" dirty="0">
                <a:latin typeface="Avenir Next LT Pro" panose="020B0504020202020204" pitchFamily="34" charset="0"/>
              </a:rPr>
              <a:t>Corner de d</a:t>
            </a:r>
            <a:r>
              <a:rPr kumimoji="0" lang="fr-FR" altLang="fr-FR" sz="1800" b="0" i="0" u="none" strike="noStrike" cap="none" normalizeH="0" baseline="0" dirty="0">
                <a:ln>
                  <a:noFill/>
                </a:ln>
                <a:solidFill>
                  <a:schemeClr val="tx1"/>
                </a:solidFill>
                <a:effectLst/>
                <a:latin typeface="Avenir Next LT Pro" panose="020B0504020202020204" pitchFamily="34" charset="0"/>
              </a:rPr>
              <a:t>égustation des produits stars PPNP de Noël  avec  foie gras et saumon . Ces corners sont placés au cœur de la ville avec des hôtesses aux couleurs de Supermarché Match qui font déguster les produits au passant en leur remettant l’offre catégorie associée.</a:t>
            </a:r>
            <a:br>
              <a:rPr kumimoji="0" lang="fr-FR" altLang="fr-FR" sz="1800" b="0" i="0" u="none" strike="noStrike" cap="none" normalizeH="0" baseline="0" dirty="0">
                <a:ln>
                  <a:noFill/>
                </a:ln>
                <a:solidFill>
                  <a:schemeClr val="tx1"/>
                </a:solidFill>
                <a:effectLst/>
                <a:latin typeface="Avenir Next LT Pro" panose="020B0504020202020204" pitchFamily="34" charset="0"/>
              </a:rPr>
            </a:b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i="0" u="none" strike="noStrike" cap="none" normalizeH="0" baseline="0" dirty="0">
                <a:ln>
                  <a:noFill/>
                </a:ln>
                <a:solidFill>
                  <a:schemeClr val="tx1"/>
                </a:solidFill>
                <a:effectLst/>
                <a:latin typeface="Avenir Next LT Pro" panose="020B0504020202020204" pitchFamily="34" charset="0"/>
              </a:rPr>
              <a:t>Principe : </a:t>
            </a:r>
            <a:br>
              <a:rPr kumimoji="0" lang="fr-FR" altLang="fr-FR" sz="180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Mini stand avec un </a:t>
            </a:r>
            <a:r>
              <a:rPr kumimoji="0" lang="fr-FR" altLang="fr-FR" sz="1800" b="0" i="0" u="none" strike="noStrike" cap="none" normalizeH="0" baseline="0" dirty="0" err="1">
                <a:ln>
                  <a:noFill/>
                </a:ln>
                <a:solidFill>
                  <a:schemeClr val="tx1"/>
                </a:solidFill>
                <a:effectLst/>
                <a:latin typeface="Avenir Next LT Pro" panose="020B0504020202020204" pitchFamily="34" charset="0"/>
              </a:rPr>
              <a:t>squad</a:t>
            </a:r>
            <a:r>
              <a:rPr kumimoji="0" lang="fr-FR" altLang="fr-FR" sz="1800" b="0" i="0" u="none" strike="noStrike" cap="none" normalizeH="0" baseline="0" dirty="0">
                <a:ln>
                  <a:noFill/>
                </a:ln>
                <a:solidFill>
                  <a:schemeClr val="tx1"/>
                </a:solidFill>
                <a:effectLst/>
                <a:latin typeface="Avenir Next LT Pro" panose="020B0504020202020204" pitchFamily="34" charset="0"/>
              </a:rPr>
              <a:t> d’hôtesses aux couleurs de Noel</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~40 lieux sur 3 semaines </a:t>
            </a:r>
            <a:br>
              <a:rPr kumimoji="0" lang="fr-FR" altLang="fr-FR" sz="1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r>
              <a:rPr kumimoji="0" lang="fr-FR" altLang="fr-FR" sz="2800" b="0" i="0" u="none" strike="noStrike" cap="none" normalizeH="0" baseline="0" dirty="0">
                <a:ln>
                  <a:noFill/>
                </a:ln>
                <a:solidFill>
                  <a:schemeClr val="tx1"/>
                </a:solidFill>
                <a:effectLst/>
                <a:latin typeface="Avenir Next LT Pro" panose="020B0504020202020204" pitchFamily="34" charset="0"/>
              </a:rPr>
              <a:t> </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EVENEMENT AVEC RELAIS RS</a:t>
            </a:r>
          </a:p>
        </p:txBody>
      </p:sp>
      <p:sp>
        <p:nvSpPr>
          <p:cNvPr id="2" name="AutoShape 2" descr="Create a visual for a street event during the Christmas season, featuring tasting corners for Supermarché Match's star products like foie gras and smoked salmon. The scene should be set in a bustling city center with festive decorations, and the tasting corners should be prominently displayed. Hôtesses dressed in Supermarché Match colors are offering samples to passersby, who are visibly enjoying the experience. Include elements like holiday decorations, promotional banners, and a festive atmosphere to emphasize the Christmas theme and the gourmet nature of the event.">
            <a:extLst>
              <a:ext uri="{FF2B5EF4-FFF2-40B4-BE49-F238E27FC236}">
                <a16:creationId xmlns:a16="http://schemas.microsoft.com/office/drawing/2014/main" id="{8345BE5B-B825-05FD-DA74-E8A82153D46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8" name="Image 7">
            <a:extLst>
              <a:ext uri="{FF2B5EF4-FFF2-40B4-BE49-F238E27FC236}">
                <a16:creationId xmlns:a16="http://schemas.microsoft.com/office/drawing/2014/main" id="{981F67E3-0C1E-DC4F-236A-6EDF54EBC9DD}"/>
              </a:ext>
            </a:extLst>
          </p:cNvPr>
          <p:cNvPicPr>
            <a:picLocks noChangeAspect="1"/>
          </p:cNvPicPr>
          <p:nvPr/>
        </p:nvPicPr>
        <p:blipFill>
          <a:blip r:embed="rId2"/>
          <a:stretch>
            <a:fillRect/>
          </a:stretch>
        </p:blipFill>
        <p:spPr>
          <a:xfrm>
            <a:off x="7776210" y="2812867"/>
            <a:ext cx="4137660" cy="2364377"/>
          </a:xfrm>
          <a:prstGeom prst="rect">
            <a:avLst/>
          </a:prstGeom>
        </p:spPr>
      </p:pic>
    </p:spTree>
    <p:extLst>
      <p:ext uri="{BB962C8B-B14F-4D97-AF65-F5344CB8AC3E}">
        <p14:creationId xmlns:p14="http://schemas.microsoft.com/office/powerpoint/2010/main" val="4079509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Street Event </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8" y="1594514"/>
            <a:ext cx="6904699"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lang="fr-FR" altLang="fr-FR" sz="2800" b="0" dirty="0">
                <a:latin typeface="Avenir Next LT Pro" panose="020B0504020202020204" pitchFamily="34" charset="0"/>
              </a:rPr>
              <a:t>Assurer une visibilité la plus large possible</a:t>
            </a:r>
            <a:br>
              <a:rPr lang="fr-FR" altLang="fr-FR" sz="2800" b="0" dirty="0">
                <a:latin typeface="Avenir Next LT Pro" panose="020B0504020202020204" pitchFamily="34" charset="0"/>
              </a:rPr>
            </a:br>
            <a:r>
              <a:rPr lang="fr-FR" altLang="fr-FR" sz="2800" b="0" dirty="0">
                <a:latin typeface="Avenir Next LT Pro" panose="020B0504020202020204" pitchFamily="34" charset="0"/>
                <a:sym typeface="Wingdings" panose="05000000000000000000" pitchFamily="2" charset="2"/>
              </a:rPr>
              <a:t>  </a:t>
            </a:r>
            <a:r>
              <a:rPr lang="fr-FR" altLang="fr-FR" sz="2800" b="0" dirty="0">
                <a:latin typeface="Avenir Next LT Pro" panose="020B0504020202020204" pitchFamily="34" charset="0"/>
              </a:rPr>
              <a:t>Déployer un dispositif léger pour démultiplier les actions.</a:t>
            </a:r>
            <a:br>
              <a:rPr lang="fr-FR" altLang="fr-FR" sz="2800" b="0" dirty="0">
                <a:latin typeface="Avenir Next LT Pro" panose="020B0504020202020204" pitchFamily="34" charset="0"/>
              </a:rPr>
            </a:br>
            <a:br>
              <a:rPr lang="fr-FR" altLang="fr-FR" sz="2400" b="0" dirty="0">
                <a:latin typeface="Avenir Next LT Pro" panose="020B0504020202020204" pitchFamily="34" charset="0"/>
              </a:rPr>
            </a:br>
            <a:r>
              <a:rPr lang="fr-FR" altLang="fr-FR" sz="2400" b="0" dirty="0">
                <a:latin typeface="Avenir Next LT Pro" panose="020B0504020202020204" pitchFamily="34" charset="0"/>
              </a:rPr>
              <a:t>Relais RS :</a:t>
            </a:r>
            <a:br>
              <a:rPr lang="fr-FR" altLang="fr-FR" sz="2400" b="0" dirty="0">
                <a:latin typeface="Avenir Next LT Pro" panose="020B0504020202020204" pitchFamily="34" charset="0"/>
              </a:rPr>
            </a:br>
            <a:r>
              <a:rPr kumimoji="0" lang="fr-FR" altLang="fr-FR" sz="1800" b="1" i="0" u="none" strike="noStrike" cap="none" normalizeH="0" baseline="0" dirty="0">
                <a:ln>
                  <a:noFill/>
                </a:ln>
                <a:solidFill>
                  <a:schemeClr val="tx1"/>
                </a:solidFill>
                <a:effectLst/>
                <a:latin typeface="Avenir Next LT Pro" panose="020B0504020202020204" pitchFamily="34" charset="0"/>
              </a:rPr>
              <a:t>Stories en Direct:</a:t>
            </a:r>
            <a:r>
              <a:rPr kumimoji="0" lang="fr-FR" altLang="fr-FR" sz="1800" b="0" i="0" u="none" strike="noStrike" cap="none" normalizeH="0" baseline="0" dirty="0">
                <a:ln>
                  <a:noFill/>
                </a:ln>
                <a:solidFill>
                  <a:schemeClr val="tx1"/>
                </a:solidFill>
                <a:effectLst/>
                <a:latin typeface="Avenir Next LT Pro" panose="020B0504020202020204" pitchFamily="34" charset="0"/>
              </a:rPr>
              <a:t> Publiez des stories en direct depuis les corners de dégustation pour montrer l'engagement et l'interaction avec les passants en temps réel.</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1" i="0" u="none" strike="noStrike" cap="none" normalizeH="0" baseline="0" dirty="0" err="1">
                <a:ln>
                  <a:noFill/>
                </a:ln>
                <a:solidFill>
                  <a:schemeClr val="tx1"/>
                </a:solidFill>
                <a:effectLst/>
                <a:latin typeface="Avenir Next LT Pro" panose="020B0504020202020204" pitchFamily="34" charset="0"/>
              </a:rPr>
              <a:t>Posts</a:t>
            </a:r>
            <a:r>
              <a:rPr kumimoji="0" lang="fr-FR" altLang="fr-FR" sz="1800" b="1" i="0" u="none" strike="noStrike" cap="none" normalizeH="0" baseline="0" dirty="0">
                <a:ln>
                  <a:noFill/>
                </a:ln>
                <a:solidFill>
                  <a:schemeClr val="tx1"/>
                </a:solidFill>
                <a:effectLst/>
                <a:latin typeface="Avenir Next LT Pro" panose="020B0504020202020204" pitchFamily="34" charset="0"/>
              </a:rPr>
              <a:t> et </a:t>
            </a:r>
            <a:r>
              <a:rPr kumimoji="0" lang="fr-FR" altLang="fr-FR" sz="1800" b="1" i="0" u="none" strike="noStrike" cap="none" normalizeH="0" baseline="0" dirty="0" err="1">
                <a:ln>
                  <a:noFill/>
                </a:ln>
                <a:solidFill>
                  <a:schemeClr val="tx1"/>
                </a:solidFill>
                <a:effectLst/>
                <a:latin typeface="Avenir Next LT Pro" panose="020B0504020202020204" pitchFamily="34" charset="0"/>
              </a:rPr>
              <a:t>Reels</a:t>
            </a:r>
            <a:r>
              <a:rPr kumimoji="0" lang="fr-FR" altLang="fr-FR" sz="1800" b="1" i="0" u="none" strike="noStrike" cap="none" normalizeH="0" baseline="0" dirty="0">
                <a:ln>
                  <a:noFill/>
                </a:ln>
                <a:solidFill>
                  <a:schemeClr val="tx1"/>
                </a:solidFill>
                <a:effectLst/>
                <a:latin typeface="Avenir Next LT Pro" panose="020B0504020202020204" pitchFamily="34" charset="0"/>
              </a:rPr>
              <a:t>:</a:t>
            </a:r>
            <a:r>
              <a:rPr kumimoji="0" lang="fr-FR" altLang="fr-FR" sz="1800" b="0" i="0" u="none" strike="noStrike" cap="none" normalizeH="0" baseline="0" dirty="0">
                <a:ln>
                  <a:noFill/>
                </a:ln>
                <a:solidFill>
                  <a:schemeClr val="tx1"/>
                </a:solidFill>
                <a:effectLst/>
                <a:latin typeface="Avenir Next LT Pro" panose="020B0504020202020204" pitchFamily="34" charset="0"/>
              </a:rPr>
              <a:t> Partagez des vidéos courtes et des photos des dégustations, mettant en avant les réactions des passants, les produits stars et l’ambiance festive</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i="0" u="none" strike="noStrike" cap="none" normalizeH="0" baseline="0" dirty="0">
                <a:ln>
                  <a:noFill/>
                </a:ln>
                <a:solidFill>
                  <a:schemeClr val="tx1"/>
                </a:solidFill>
                <a:effectLst/>
                <a:latin typeface="Avenir Next LT Pro" panose="020B0504020202020204" pitchFamily="34" charset="0"/>
              </a:rPr>
              <a:t>Collaboration avec Influenceurs</a:t>
            </a:r>
            <a:r>
              <a:rPr kumimoji="0" lang="fr-FR" altLang="fr-FR" sz="1800" b="0" i="0" u="none" strike="noStrike" cap="none" normalizeH="0" baseline="0" dirty="0">
                <a:ln>
                  <a:noFill/>
                </a:ln>
                <a:solidFill>
                  <a:schemeClr val="tx1"/>
                </a:solidFill>
                <a:effectLst/>
                <a:latin typeface="Avenir Next LT Pro" panose="020B0504020202020204" pitchFamily="34" charset="0"/>
              </a:rPr>
              <a:t>: Invitez des influenceurs locaux à participer aux dégustations et à partager leur expérience sur leurs réseaux sociaux, amplifiant ainsi la portée des événements</a:t>
            </a:r>
            <a:r>
              <a:rPr lang="fr-FR" altLang="fr-FR" sz="1800" b="0" dirty="0">
                <a:latin typeface="Avenir Next LT Pro" panose="020B0504020202020204" pitchFamily="34" charset="0"/>
              </a:rPr>
              <a:t>.</a:t>
            </a: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r>
              <a:rPr kumimoji="0" lang="fr-FR" altLang="fr-FR" sz="2800" b="0" i="0" u="none" strike="noStrike" cap="none" normalizeH="0" baseline="0" dirty="0">
                <a:ln>
                  <a:noFill/>
                </a:ln>
                <a:solidFill>
                  <a:schemeClr val="tx1"/>
                </a:solidFill>
                <a:effectLst/>
                <a:latin typeface="Avenir Next LT Pro" panose="020B0504020202020204" pitchFamily="34" charset="0"/>
              </a:rPr>
              <a:t> </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EVENEMENT AVEC RELAIS RS</a:t>
            </a:r>
          </a:p>
        </p:txBody>
      </p:sp>
      <p:sp>
        <p:nvSpPr>
          <p:cNvPr id="2" name="AutoShape 2" descr="Create a visual for a street event during the Christmas season, featuring tasting corners for Supermarché Match's star products like foie gras and smoked salmon. The scene should be set in a bustling city center with festive decorations, and the tasting corners should be prominently displayed. Hôtesses dressed in Supermarché Match colors are offering samples to passersby, who are visibly enjoying the experience. Include elements like holiday decorations, promotional banners, and a festive atmosphere to emphasize the Christmas theme and the gourmet nature of the event.">
            <a:extLst>
              <a:ext uri="{FF2B5EF4-FFF2-40B4-BE49-F238E27FC236}">
                <a16:creationId xmlns:a16="http://schemas.microsoft.com/office/drawing/2014/main" id="{8345BE5B-B825-05FD-DA74-E8A82153D46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6" name="Rectangle 1">
            <a:extLst>
              <a:ext uri="{FF2B5EF4-FFF2-40B4-BE49-F238E27FC236}">
                <a16:creationId xmlns:a16="http://schemas.microsoft.com/office/drawing/2014/main" id="{73EB4947-E317-EB07-BBB1-08262610E48D}"/>
              </a:ext>
            </a:extLst>
          </p:cNvPr>
          <p:cNvSpPr>
            <a:spLocks noChangeArrowheads="1"/>
          </p:cNvSpPr>
          <p:nvPr/>
        </p:nvSpPr>
        <p:spPr bwMode="auto">
          <a:xfrm>
            <a:off x="0" y="-184666"/>
            <a:ext cx="24878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1800" b="0" i="0" u="none" strike="noStrike" cap="none" normalizeH="0" baseline="0" dirty="0">
                <a:ln>
                  <a:noFill/>
                </a:ln>
                <a:solidFill>
                  <a:schemeClr val="tx1"/>
                </a:solidFill>
                <a:effectLst/>
                <a:latin typeface="Arial" panose="020B0604020202020204" pitchFamily="34" charset="0"/>
              </a:rPr>
              <a:t> </a:t>
            </a:r>
          </a:p>
        </p:txBody>
      </p:sp>
      <p:pic>
        <p:nvPicPr>
          <p:cNvPr id="8" name="Image 7">
            <a:extLst>
              <a:ext uri="{FF2B5EF4-FFF2-40B4-BE49-F238E27FC236}">
                <a16:creationId xmlns:a16="http://schemas.microsoft.com/office/drawing/2014/main" id="{CEE16B08-C1FC-456E-EFCD-85D5AB15CDD1}"/>
              </a:ext>
            </a:extLst>
          </p:cNvPr>
          <p:cNvPicPr>
            <a:picLocks noChangeAspect="1"/>
          </p:cNvPicPr>
          <p:nvPr/>
        </p:nvPicPr>
        <p:blipFill>
          <a:blip r:embed="rId2"/>
          <a:stretch>
            <a:fillRect/>
          </a:stretch>
        </p:blipFill>
        <p:spPr>
          <a:xfrm>
            <a:off x="7985760" y="2932610"/>
            <a:ext cx="3928110" cy="2244634"/>
          </a:xfrm>
          <a:prstGeom prst="rect">
            <a:avLst/>
          </a:prstGeom>
        </p:spPr>
      </p:pic>
    </p:spTree>
    <p:extLst>
      <p:ext uri="{BB962C8B-B14F-4D97-AF65-F5344CB8AC3E}">
        <p14:creationId xmlns:p14="http://schemas.microsoft.com/office/powerpoint/2010/main" val="28944356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Goodies de Noël</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8" y="1594514"/>
            <a:ext cx="6904699"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lang="fr-FR" altLang="fr-FR" sz="2800" b="0" dirty="0">
                <a:latin typeface="Avenir Next LT Pro" panose="020B0504020202020204" pitchFamily="34" charset="0"/>
              </a:rPr>
              <a:t>Créer des goodies de Noël pour faire vivre la thématique ‘Casse-noisette’ </a:t>
            </a:r>
            <a:br>
              <a:rPr lang="fr-FR" altLang="fr-FR" sz="2800" b="0" dirty="0">
                <a:latin typeface="Avenir Next LT Pro" panose="020B0504020202020204" pitchFamily="34" charset="0"/>
              </a:rPr>
            </a:br>
            <a:r>
              <a:rPr lang="fr-FR" altLang="fr-FR" sz="2800" b="0" dirty="0">
                <a:latin typeface="Avenir Next LT Pro" panose="020B0504020202020204" pitchFamily="34" charset="0"/>
              </a:rPr>
              <a:t>A télécharger sur le site supermarchesmatch.fr</a:t>
            </a:r>
            <a:br>
              <a:rPr lang="fr-FR" altLang="fr-FR" sz="2800" b="0" dirty="0">
                <a:latin typeface="Avenir Next LT Pro" panose="020B0504020202020204" pitchFamily="34" charset="0"/>
              </a:rPr>
            </a:br>
            <a:br>
              <a:rPr lang="fr-FR" altLang="fr-FR" sz="2400" b="0" dirty="0">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r>
              <a:rPr kumimoji="0" lang="fr-FR" altLang="fr-FR" sz="2800" b="0" i="0" u="none" strike="noStrike" cap="none" normalizeH="0" baseline="0" dirty="0">
                <a:ln>
                  <a:noFill/>
                </a:ln>
                <a:solidFill>
                  <a:schemeClr val="tx1"/>
                </a:solidFill>
                <a:effectLst/>
                <a:latin typeface="Avenir Next LT Pro" panose="020B0504020202020204" pitchFamily="34" charset="0"/>
              </a:rPr>
              <a:t> </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A télécharger En ligne</a:t>
            </a:r>
          </a:p>
        </p:txBody>
      </p:sp>
      <p:sp>
        <p:nvSpPr>
          <p:cNvPr id="2" name="AutoShape 2" descr="Create a visual for a street event during the Christmas season, featuring tasting corners for Supermarché Match's star products like foie gras and smoked salmon. The scene should be set in a bustling city center with festive decorations, and the tasting corners should be prominently displayed. Hôtesses dressed in Supermarché Match colors are offering samples to passersby, who are visibly enjoying the experience. Include elements like holiday decorations, promotional banners, and a festive atmosphere to emphasize the Christmas theme and the gourmet nature of the event.">
            <a:extLst>
              <a:ext uri="{FF2B5EF4-FFF2-40B4-BE49-F238E27FC236}">
                <a16:creationId xmlns:a16="http://schemas.microsoft.com/office/drawing/2014/main" id="{8345BE5B-B825-05FD-DA74-E8A82153D46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grpSp>
        <p:nvGrpSpPr>
          <p:cNvPr id="139" name="object 10">
            <a:extLst>
              <a:ext uri="{FF2B5EF4-FFF2-40B4-BE49-F238E27FC236}">
                <a16:creationId xmlns:a16="http://schemas.microsoft.com/office/drawing/2014/main" id="{C8E47865-A775-0ACE-FFE5-89D07DF1AF66}"/>
              </a:ext>
            </a:extLst>
          </p:cNvPr>
          <p:cNvGrpSpPr/>
          <p:nvPr/>
        </p:nvGrpSpPr>
        <p:grpSpPr>
          <a:xfrm>
            <a:off x="3924783" y="3165651"/>
            <a:ext cx="3876992" cy="3458352"/>
            <a:chOff x="2216950" y="1646244"/>
            <a:chExt cx="9978390" cy="9046210"/>
          </a:xfrm>
        </p:grpSpPr>
        <p:sp>
          <p:nvSpPr>
            <p:cNvPr id="140" name="object 11">
              <a:extLst>
                <a:ext uri="{FF2B5EF4-FFF2-40B4-BE49-F238E27FC236}">
                  <a16:creationId xmlns:a16="http://schemas.microsoft.com/office/drawing/2014/main" id="{72D7E5DA-DD99-88CA-D040-2048C83F2A54}"/>
                </a:ext>
              </a:extLst>
            </p:cNvPr>
            <p:cNvSpPr/>
            <p:nvPr/>
          </p:nvSpPr>
          <p:spPr>
            <a:xfrm>
              <a:off x="2256142" y="5019281"/>
              <a:ext cx="7370445" cy="5673090"/>
            </a:xfrm>
            <a:custGeom>
              <a:avLst/>
              <a:gdLst/>
              <a:ahLst/>
              <a:cxnLst/>
              <a:rect l="l" t="t" r="r" b="b"/>
              <a:pathLst>
                <a:path w="7370445" h="5673090">
                  <a:moveTo>
                    <a:pt x="7370064" y="0"/>
                  </a:moveTo>
                  <a:lnTo>
                    <a:pt x="0" y="0"/>
                  </a:lnTo>
                  <a:lnTo>
                    <a:pt x="0" y="5672721"/>
                  </a:lnTo>
                  <a:lnTo>
                    <a:pt x="7370063" y="5672721"/>
                  </a:lnTo>
                  <a:lnTo>
                    <a:pt x="7370064" y="0"/>
                  </a:lnTo>
                  <a:close/>
                </a:path>
              </a:pathLst>
            </a:custGeom>
            <a:solidFill>
              <a:srgbClr val="231F20">
                <a:alpha val="9999"/>
              </a:srgbClr>
            </a:solidFill>
          </p:spPr>
          <p:txBody>
            <a:bodyPr wrap="square" lIns="0" tIns="0" rIns="0" bIns="0" rtlCol="0"/>
            <a:lstStyle/>
            <a:p>
              <a:endParaRPr/>
            </a:p>
          </p:txBody>
        </p:sp>
        <p:pic>
          <p:nvPicPr>
            <p:cNvPr id="141" name="object 12">
              <a:extLst>
                <a:ext uri="{FF2B5EF4-FFF2-40B4-BE49-F238E27FC236}">
                  <a16:creationId xmlns:a16="http://schemas.microsoft.com/office/drawing/2014/main" id="{29BD27E2-3E2A-259C-FCE1-45089134F3E0}"/>
                </a:ext>
              </a:extLst>
            </p:cNvPr>
            <p:cNvPicPr/>
            <p:nvPr/>
          </p:nvPicPr>
          <p:blipFill>
            <a:blip r:embed="rId2" cstate="print"/>
            <a:stretch>
              <a:fillRect/>
            </a:stretch>
          </p:blipFill>
          <p:spPr>
            <a:xfrm>
              <a:off x="2216950" y="4983143"/>
              <a:ext cx="7173061" cy="5708860"/>
            </a:xfrm>
            <a:prstGeom prst="rect">
              <a:avLst/>
            </a:prstGeom>
          </p:spPr>
        </p:pic>
        <p:sp>
          <p:nvSpPr>
            <p:cNvPr id="142" name="object 13">
              <a:extLst>
                <a:ext uri="{FF2B5EF4-FFF2-40B4-BE49-F238E27FC236}">
                  <a16:creationId xmlns:a16="http://schemas.microsoft.com/office/drawing/2014/main" id="{468E148B-3F53-E350-5891-BA8DA7FE1A21}"/>
                </a:ext>
              </a:extLst>
            </p:cNvPr>
            <p:cNvSpPr/>
            <p:nvPr/>
          </p:nvSpPr>
          <p:spPr>
            <a:xfrm>
              <a:off x="4111510" y="1689760"/>
              <a:ext cx="8083550" cy="6995159"/>
            </a:xfrm>
            <a:custGeom>
              <a:avLst/>
              <a:gdLst/>
              <a:ahLst/>
              <a:cxnLst/>
              <a:rect l="l" t="t" r="r" b="b"/>
              <a:pathLst>
                <a:path w="8083550" h="6995159">
                  <a:moveTo>
                    <a:pt x="8083296" y="0"/>
                  </a:moveTo>
                  <a:lnTo>
                    <a:pt x="0" y="0"/>
                  </a:lnTo>
                  <a:lnTo>
                    <a:pt x="0" y="6995159"/>
                  </a:lnTo>
                  <a:lnTo>
                    <a:pt x="8083296" y="6995159"/>
                  </a:lnTo>
                  <a:lnTo>
                    <a:pt x="8083296" y="0"/>
                  </a:lnTo>
                  <a:close/>
                </a:path>
              </a:pathLst>
            </a:custGeom>
            <a:solidFill>
              <a:srgbClr val="231F20">
                <a:alpha val="19999"/>
              </a:srgbClr>
            </a:solidFill>
          </p:spPr>
          <p:txBody>
            <a:bodyPr wrap="square" lIns="0" tIns="0" rIns="0" bIns="0" rtlCol="0"/>
            <a:lstStyle/>
            <a:p>
              <a:endParaRPr dirty="0"/>
            </a:p>
          </p:txBody>
        </p:sp>
        <p:sp>
          <p:nvSpPr>
            <p:cNvPr id="143" name="object 14">
              <a:extLst>
                <a:ext uri="{FF2B5EF4-FFF2-40B4-BE49-F238E27FC236}">
                  <a16:creationId xmlns:a16="http://schemas.microsoft.com/office/drawing/2014/main" id="{CEB2C545-A92A-828F-F1AC-C272242AE276}"/>
                </a:ext>
              </a:extLst>
            </p:cNvPr>
            <p:cNvSpPr/>
            <p:nvPr/>
          </p:nvSpPr>
          <p:spPr>
            <a:xfrm>
              <a:off x="4067999" y="1646244"/>
              <a:ext cx="7867650" cy="6777990"/>
            </a:xfrm>
            <a:custGeom>
              <a:avLst/>
              <a:gdLst/>
              <a:ahLst/>
              <a:cxnLst/>
              <a:rect l="l" t="t" r="r" b="b"/>
              <a:pathLst>
                <a:path w="7867650" h="6777990">
                  <a:moveTo>
                    <a:pt x="6392456" y="0"/>
                  </a:moveTo>
                  <a:lnTo>
                    <a:pt x="0" y="1954364"/>
                  </a:lnTo>
                  <a:lnTo>
                    <a:pt x="1474660" y="6777761"/>
                  </a:lnTo>
                  <a:lnTo>
                    <a:pt x="7867116" y="4823396"/>
                  </a:lnTo>
                  <a:lnTo>
                    <a:pt x="6392456" y="0"/>
                  </a:lnTo>
                  <a:close/>
                </a:path>
              </a:pathLst>
            </a:custGeom>
            <a:solidFill>
              <a:srgbClr val="FFFFFF"/>
            </a:solidFill>
          </p:spPr>
          <p:txBody>
            <a:bodyPr wrap="square" lIns="0" tIns="0" rIns="0" bIns="0" rtlCol="0"/>
            <a:lstStyle/>
            <a:p>
              <a:endParaRPr dirty="0"/>
            </a:p>
          </p:txBody>
        </p:sp>
      </p:grpSp>
      <p:sp>
        <p:nvSpPr>
          <p:cNvPr id="10" name="ZoneTexte 9">
            <a:extLst>
              <a:ext uri="{FF2B5EF4-FFF2-40B4-BE49-F238E27FC236}">
                <a16:creationId xmlns:a16="http://schemas.microsoft.com/office/drawing/2014/main" id="{1372EB65-50D9-BBF8-88E4-A5080754F060}"/>
              </a:ext>
            </a:extLst>
          </p:cNvPr>
          <p:cNvSpPr txBox="1"/>
          <p:nvPr/>
        </p:nvSpPr>
        <p:spPr>
          <a:xfrm>
            <a:off x="604128" y="3958026"/>
            <a:ext cx="2787013" cy="1200329"/>
          </a:xfrm>
          <a:prstGeom prst="rect">
            <a:avLst/>
          </a:prstGeom>
          <a:noFill/>
        </p:spPr>
        <p:txBody>
          <a:bodyPr wrap="square">
            <a:spAutoFit/>
          </a:bodyPr>
          <a:lstStyle/>
          <a:p>
            <a:r>
              <a:rPr kumimoji="0" lang="fr-FR" altLang="fr-FR" sz="1800" b="0" i="0" u="none" strike="noStrike" cap="none" normalizeH="0" baseline="0" dirty="0">
                <a:ln>
                  <a:noFill/>
                </a:ln>
                <a:solidFill>
                  <a:schemeClr val="tx1"/>
                </a:solidFill>
                <a:effectLst/>
                <a:latin typeface="Avenir Next LT Pro" panose="020B0504020202020204" pitchFamily="34" charset="0"/>
              </a:rPr>
              <a:t>Casse-noisette en origami à réaliser en famille pour décorer les fêtes</a:t>
            </a:r>
            <a:endParaRPr lang="fr-FR" dirty="0"/>
          </a:p>
        </p:txBody>
      </p:sp>
      <p:pic>
        <p:nvPicPr>
          <p:cNvPr id="17" name="object 2"/>
          <p:cNvPicPr/>
          <p:nvPr/>
        </p:nvPicPr>
        <p:blipFill>
          <a:blip r:embed="rId3" cstate="print"/>
          <a:stretch>
            <a:fillRect/>
          </a:stretch>
        </p:blipFill>
        <p:spPr>
          <a:xfrm>
            <a:off x="8059785" y="517316"/>
            <a:ext cx="3093478" cy="5823367"/>
          </a:xfrm>
          <a:prstGeom prst="rect">
            <a:avLst/>
          </a:prstGeom>
        </p:spPr>
      </p:pic>
      <p:grpSp>
        <p:nvGrpSpPr>
          <p:cNvPr id="18" name="object 31"/>
          <p:cNvGrpSpPr/>
          <p:nvPr/>
        </p:nvGrpSpPr>
        <p:grpSpPr>
          <a:xfrm rot="21302366">
            <a:off x="4744954" y="3346975"/>
            <a:ext cx="2725072" cy="1763006"/>
            <a:chOff x="5856829" y="2876461"/>
            <a:chExt cx="4859020" cy="3496310"/>
          </a:xfrm>
        </p:grpSpPr>
        <p:sp>
          <p:nvSpPr>
            <p:cNvPr id="19" name="object 32"/>
            <p:cNvSpPr/>
            <p:nvPr/>
          </p:nvSpPr>
          <p:spPr>
            <a:xfrm>
              <a:off x="6210853" y="5014492"/>
              <a:ext cx="323850" cy="699770"/>
            </a:xfrm>
            <a:custGeom>
              <a:avLst/>
              <a:gdLst/>
              <a:ahLst/>
              <a:cxnLst/>
              <a:rect l="l" t="t" r="r" b="b"/>
              <a:pathLst>
                <a:path w="323850" h="699770">
                  <a:moveTo>
                    <a:pt x="124548" y="0"/>
                  </a:moveTo>
                  <a:lnTo>
                    <a:pt x="116154" y="3213"/>
                  </a:lnTo>
                  <a:lnTo>
                    <a:pt x="0" y="26504"/>
                  </a:lnTo>
                  <a:lnTo>
                    <a:pt x="205676" y="699223"/>
                  </a:lnTo>
                  <a:lnTo>
                    <a:pt x="314998" y="653643"/>
                  </a:lnTo>
                  <a:lnTo>
                    <a:pt x="323761" y="651573"/>
                  </a:lnTo>
                  <a:lnTo>
                    <a:pt x="124548" y="0"/>
                  </a:lnTo>
                  <a:close/>
                </a:path>
              </a:pathLst>
            </a:custGeom>
            <a:solidFill>
              <a:srgbClr val="020303"/>
            </a:solidFill>
          </p:spPr>
          <p:txBody>
            <a:bodyPr wrap="square" lIns="0" tIns="0" rIns="0" bIns="0" rtlCol="0"/>
            <a:lstStyle/>
            <a:p>
              <a:endParaRPr/>
            </a:p>
          </p:txBody>
        </p:sp>
        <p:sp>
          <p:nvSpPr>
            <p:cNvPr id="20" name="object 33"/>
            <p:cNvSpPr/>
            <p:nvPr/>
          </p:nvSpPr>
          <p:spPr>
            <a:xfrm>
              <a:off x="7415174" y="4659858"/>
              <a:ext cx="812165" cy="647065"/>
            </a:xfrm>
            <a:custGeom>
              <a:avLst/>
              <a:gdLst/>
              <a:ahLst/>
              <a:cxnLst/>
              <a:rect l="l" t="t" r="r" b="b"/>
              <a:pathLst>
                <a:path w="812165" h="647064">
                  <a:moveTo>
                    <a:pt x="812126" y="308089"/>
                  </a:moveTo>
                  <a:lnTo>
                    <a:pt x="776198" y="190601"/>
                  </a:lnTo>
                  <a:lnTo>
                    <a:pt x="688060" y="177584"/>
                  </a:lnTo>
                  <a:lnTo>
                    <a:pt x="753846" y="117487"/>
                  </a:lnTo>
                  <a:lnTo>
                    <a:pt x="717931" y="0"/>
                  </a:lnTo>
                  <a:lnTo>
                    <a:pt x="549643" y="157111"/>
                  </a:lnTo>
                  <a:lnTo>
                    <a:pt x="0" y="75844"/>
                  </a:lnTo>
                  <a:lnTo>
                    <a:pt x="33134" y="184251"/>
                  </a:lnTo>
                  <a:lnTo>
                    <a:pt x="449630" y="250469"/>
                  </a:lnTo>
                  <a:lnTo>
                    <a:pt x="141363" y="538264"/>
                  </a:lnTo>
                  <a:lnTo>
                    <a:pt x="174510" y="646671"/>
                  </a:lnTo>
                  <a:lnTo>
                    <a:pt x="584746" y="271945"/>
                  </a:lnTo>
                  <a:lnTo>
                    <a:pt x="812126" y="308089"/>
                  </a:lnTo>
                  <a:close/>
                </a:path>
              </a:pathLst>
            </a:custGeom>
            <a:solidFill>
              <a:srgbClr val="FFFFFF"/>
            </a:solidFill>
          </p:spPr>
          <p:txBody>
            <a:bodyPr wrap="square" lIns="0" tIns="0" rIns="0" bIns="0" rtlCol="0"/>
            <a:lstStyle/>
            <a:p>
              <a:endParaRPr/>
            </a:p>
          </p:txBody>
        </p:sp>
        <p:sp>
          <p:nvSpPr>
            <p:cNvPr id="21" name="object 34"/>
            <p:cNvSpPr/>
            <p:nvPr/>
          </p:nvSpPr>
          <p:spPr>
            <a:xfrm>
              <a:off x="8070317" y="4436383"/>
              <a:ext cx="323850" cy="699770"/>
            </a:xfrm>
            <a:custGeom>
              <a:avLst/>
              <a:gdLst/>
              <a:ahLst/>
              <a:cxnLst/>
              <a:rect l="l" t="t" r="r" b="b"/>
              <a:pathLst>
                <a:path w="323850" h="699770">
                  <a:moveTo>
                    <a:pt x="118059" y="0"/>
                  </a:moveTo>
                  <a:lnTo>
                    <a:pt x="8737" y="45643"/>
                  </a:lnTo>
                  <a:lnTo>
                    <a:pt x="0" y="47663"/>
                  </a:lnTo>
                  <a:lnTo>
                    <a:pt x="199199" y="699249"/>
                  </a:lnTo>
                  <a:lnTo>
                    <a:pt x="207581" y="696061"/>
                  </a:lnTo>
                  <a:lnTo>
                    <a:pt x="323710" y="672706"/>
                  </a:lnTo>
                  <a:lnTo>
                    <a:pt x="118059" y="0"/>
                  </a:lnTo>
                  <a:close/>
                </a:path>
              </a:pathLst>
            </a:custGeom>
            <a:solidFill>
              <a:srgbClr val="020303"/>
            </a:solidFill>
          </p:spPr>
          <p:txBody>
            <a:bodyPr wrap="square" lIns="0" tIns="0" rIns="0" bIns="0" rtlCol="0"/>
            <a:lstStyle/>
            <a:p>
              <a:endParaRPr/>
            </a:p>
          </p:txBody>
        </p:sp>
        <p:sp>
          <p:nvSpPr>
            <p:cNvPr id="22" name="object 35"/>
            <p:cNvSpPr/>
            <p:nvPr/>
          </p:nvSpPr>
          <p:spPr>
            <a:xfrm>
              <a:off x="6525851" y="5525960"/>
              <a:ext cx="605790" cy="142240"/>
            </a:xfrm>
            <a:custGeom>
              <a:avLst/>
              <a:gdLst/>
              <a:ahLst/>
              <a:cxnLst/>
              <a:rect l="l" t="t" r="r" b="b"/>
              <a:pathLst>
                <a:path w="605790" h="142239">
                  <a:moveTo>
                    <a:pt x="605332" y="0"/>
                  </a:moveTo>
                  <a:lnTo>
                    <a:pt x="0" y="142163"/>
                  </a:lnTo>
                </a:path>
              </a:pathLst>
            </a:custGeom>
            <a:ln w="4330">
              <a:solidFill>
                <a:srgbClr val="FFFFFF"/>
              </a:solidFill>
              <a:prstDash val="sysDash"/>
            </a:ln>
          </p:spPr>
          <p:txBody>
            <a:bodyPr wrap="square" lIns="0" tIns="0" rIns="0" bIns="0" rtlCol="0"/>
            <a:lstStyle/>
            <a:p>
              <a:endParaRPr/>
            </a:p>
          </p:txBody>
        </p:sp>
        <p:sp>
          <p:nvSpPr>
            <p:cNvPr id="23" name="object 36"/>
            <p:cNvSpPr/>
            <p:nvPr/>
          </p:nvSpPr>
          <p:spPr>
            <a:xfrm>
              <a:off x="6326998" y="4797074"/>
              <a:ext cx="581660" cy="220979"/>
            </a:xfrm>
            <a:custGeom>
              <a:avLst/>
              <a:gdLst/>
              <a:ahLst/>
              <a:cxnLst/>
              <a:rect l="l" t="t" r="r" b="b"/>
              <a:pathLst>
                <a:path w="581659" h="220979">
                  <a:moveTo>
                    <a:pt x="581342" y="0"/>
                  </a:moveTo>
                  <a:lnTo>
                    <a:pt x="0" y="220611"/>
                  </a:lnTo>
                </a:path>
              </a:pathLst>
            </a:custGeom>
            <a:ln w="4330">
              <a:solidFill>
                <a:srgbClr val="FFFFFF"/>
              </a:solidFill>
              <a:prstDash val="sysDash"/>
            </a:ln>
          </p:spPr>
          <p:txBody>
            <a:bodyPr wrap="square" lIns="0" tIns="0" rIns="0" bIns="0" rtlCol="0"/>
            <a:lstStyle/>
            <a:p>
              <a:endParaRPr/>
            </a:p>
          </p:txBody>
        </p:sp>
        <p:sp>
          <p:nvSpPr>
            <p:cNvPr id="24" name="object 37"/>
            <p:cNvSpPr/>
            <p:nvPr/>
          </p:nvSpPr>
          <p:spPr>
            <a:xfrm>
              <a:off x="7613559" y="5132466"/>
              <a:ext cx="664845" cy="252729"/>
            </a:xfrm>
            <a:custGeom>
              <a:avLst/>
              <a:gdLst/>
              <a:ahLst/>
              <a:cxnLst/>
              <a:rect l="l" t="t" r="r" b="b"/>
              <a:pathLst>
                <a:path w="664845" h="252729">
                  <a:moveTo>
                    <a:pt x="0" y="252133"/>
                  </a:moveTo>
                  <a:lnTo>
                    <a:pt x="664349" y="0"/>
                  </a:lnTo>
                </a:path>
              </a:pathLst>
            </a:custGeom>
            <a:ln w="4330">
              <a:solidFill>
                <a:srgbClr val="FFFFFF"/>
              </a:solidFill>
              <a:prstDash val="sysDash"/>
            </a:ln>
          </p:spPr>
          <p:txBody>
            <a:bodyPr wrap="square" lIns="0" tIns="0" rIns="0" bIns="0" rtlCol="0"/>
            <a:lstStyle/>
            <a:p>
              <a:endParaRPr/>
            </a:p>
          </p:txBody>
        </p:sp>
        <p:sp>
          <p:nvSpPr>
            <p:cNvPr id="25" name="object 38"/>
            <p:cNvSpPr/>
            <p:nvPr/>
          </p:nvSpPr>
          <p:spPr>
            <a:xfrm>
              <a:off x="7043313" y="4644518"/>
              <a:ext cx="344170" cy="105410"/>
            </a:xfrm>
            <a:custGeom>
              <a:avLst/>
              <a:gdLst/>
              <a:ahLst/>
              <a:cxnLst/>
              <a:rect l="l" t="t" r="r" b="b"/>
              <a:pathLst>
                <a:path w="344170" h="105410">
                  <a:moveTo>
                    <a:pt x="343979" y="0"/>
                  </a:moveTo>
                  <a:lnTo>
                    <a:pt x="0" y="105168"/>
                  </a:lnTo>
                </a:path>
              </a:pathLst>
            </a:custGeom>
            <a:ln w="4330">
              <a:solidFill>
                <a:srgbClr val="FFFFFF"/>
              </a:solidFill>
              <a:prstDash val="sysDash"/>
            </a:ln>
          </p:spPr>
          <p:txBody>
            <a:bodyPr wrap="square" lIns="0" tIns="0" rIns="0" bIns="0" rtlCol="0"/>
            <a:lstStyle/>
            <a:p>
              <a:endParaRPr/>
            </a:p>
          </p:txBody>
        </p:sp>
        <p:sp>
          <p:nvSpPr>
            <p:cNvPr id="26" name="object 39"/>
            <p:cNvSpPr/>
            <p:nvPr/>
          </p:nvSpPr>
          <p:spPr>
            <a:xfrm>
              <a:off x="7269580" y="5384599"/>
              <a:ext cx="344170" cy="105410"/>
            </a:xfrm>
            <a:custGeom>
              <a:avLst/>
              <a:gdLst/>
              <a:ahLst/>
              <a:cxnLst/>
              <a:rect l="l" t="t" r="r" b="b"/>
              <a:pathLst>
                <a:path w="344170" h="105410">
                  <a:moveTo>
                    <a:pt x="343979" y="0"/>
                  </a:moveTo>
                  <a:lnTo>
                    <a:pt x="0" y="105168"/>
                  </a:lnTo>
                </a:path>
              </a:pathLst>
            </a:custGeom>
            <a:ln w="4330">
              <a:solidFill>
                <a:srgbClr val="FFFFFF"/>
              </a:solidFill>
              <a:prstDash val="sysDash"/>
            </a:ln>
          </p:spPr>
          <p:txBody>
            <a:bodyPr wrap="square" lIns="0" tIns="0" rIns="0" bIns="0" rtlCol="0"/>
            <a:lstStyle/>
            <a:p>
              <a:endParaRPr/>
            </a:p>
          </p:txBody>
        </p:sp>
        <p:sp>
          <p:nvSpPr>
            <p:cNvPr id="27" name="object 40"/>
            <p:cNvSpPr/>
            <p:nvPr/>
          </p:nvSpPr>
          <p:spPr>
            <a:xfrm>
              <a:off x="8277918" y="5038382"/>
              <a:ext cx="468630" cy="94615"/>
            </a:xfrm>
            <a:custGeom>
              <a:avLst/>
              <a:gdLst/>
              <a:ahLst/>
              <a:cxnLst/>
              <a:rect l="l" t="t" r="r" b="b"/>
              <a:pathLst>
                <a:path w="468629" h="94614">
                  <a:moveTo>
                    <a:pt x="0" y="94081"/>
                  </a:moveTo>
                  <a:lnTo>
                    <a:pt x="468045" y="0"/>
                  </a:lnTo>
                </a:path>
              </a:pathLst>
            </a:custGeom>
            <a:ln w="4330">
              <a:solidFill>
                <a:srgbClr val="FFFFFF"/>
              </a:solidFill>
              <a:prstDash val="sysDash"/>
            </a:ln>
          </p:spPr>
          <p:txBody>
            <a:bodyPr wrap="square" lIns="0" tIns="0" rIns="0" bIns="0" rtlCol="0"/>
            <a:lstStyle/>
            <a:p>
              <a:endParaRPr/>
            </a:p>
          </p:txBody>
        </p:sp>
        <p:sp>
          <p:nvSpPr>
            <p:cNvPr id="28" name="object 41"/>
            <p:cNvSpPr/>
            <p:nvPr/>
          </p:nvSpPr>
          <p:spPr>
            <a:xfrm>
              <a:off x="8079060" y="4298308"/>
              <a:ext cx="440690" cy="184150"/>
            </a:xfrm>
            <a:custGeom>
              <a:avLst/>
              <a:gdLst/>
              <a:ahLst/>
              <a:cxnLst/>
              <a:rect l="l" t="t" r="r" b="b"/>
              <a:pathLst>
                <a:path w="440690" h="184150">
                  <a:moveTo>
                    <a:pt x="0" y="183718"/>
                  </a:moveTo>
                  <a:lnTo>
                    <a:pt x="440639" y="0"/>
                  </a:lnTo>
                </a:path>
              </a:pathLst>
            </a:custGeom>
            <a:ln w="4330">
              <a:solidFill>
                <a:srgbClr val="FFFFFF"/>
              </a:solidFill>
              <a:prstDash val="sysDash"/>
            </a:ln>
          </p:spPr>
          <p:txBody>
            <a:bodyPr wrap="square" lIns="0" tIns="0" rIns="0" bIns="0" rtlCol="0"/>
            <a:lstStyle/>
            <a:p>
              <a:endParaRPr/>
            </a:p>
          </p:txBody>
        </p:sp>
        <p:sp>
          <p:nvSpPr>
            <p:cNvPr id="29" name="object 42"/>
            <p:cNvSpPr/>
            <p:nvPr/>
          </p:nvSpPr>
          <p:spPr>
            <a:xfrm>
              <a:off x="5861023" y="5017686"/>
              <a:ext cx="466090" cy="93980"/>
            </a:xfrm>
            <a:custGeom>
              <a:avLst/>
              <a:gdLst/>
              <a:ahLst/>
              <a:cxnLst/>
              <a:rect l="l" t="t" r="r" b="b"/>
              <a:pathLst>
                <a:path w="466089" h="93979">
                  <a:moveTo>
                    <a:pt x="465975" y="0"/>
                  </a:moveTo>
                  <a:lnTo>
                    <a:pt x="0" y="93548"/>
                  </a:lnTo>
                </a:path>
              </a:pathLst>
            </a:custGeom>
            <a:ln w="4330">
              <a:solidFill>
                <a:srgbClr val="FFFFFF"/>
              </a:solidFill>
              <a:prstDash val="sysDash"/>
            </a:ln>
          </p:spPr>
          <p:txBody>
            <a:bodyPr wrap="square" lIns="0" tIns="0" rIns="0" bIns="0" rtlCol="0"/>
            <a:lstStyle/>
            <a:p>
              <a:endParaRPr/>
            </a:p>
          </p:txBody>
        </p:sp>
        <p:sp>
          <p:nvSpPr>
            <p:cNvPr id="30" name="object 43"/>
            <p:cNvSpPr/>
            <p:nvPr/>
          </p:nvSpPr>
          <p:spPr>
            <a:xfrm>
              <a:off x="6087224" y="5668123"/>
              <a:ext cx="438784" cy="183515"/>
            </a:xfrm>
            <a:custGeom>
              <a:avLst/>
              <a:gdLst/>
              <a:ahLst/>
              <a:cxnLst/>
              <a:rect l="l" t="t" r="r" b="b"/>
              <a:pathLst>
                <a:path w="438784" h="183514">
                  <a:moveTo>
                    <a:pt x="438632" y="0"/>
                  </a:moveTo>
                  <a:lnTo>
                    <a:pt x="0" y="183019"/>
                  </a:lnTo>
                </a:path>
              </a:pathLst>
            </a:custGeom>
            <a:ln w="4330">
              <a:solidFill>
                <a:srgbClr val="FFFFFF"/>
              </a:solidFill>
              <a:prstDash val="sysDash"/>
            </a:ln>
          </p:spPr>
          <p:txBody>
            <a:bodyPr wrap="square" lIns="0" tIns="0" rIns="0" bIns="0" rtlCol="0"/>
            <a:lstStyle/>
            <a:p>
              <a:endParaRPr/>
            </a:p>
          </p:txBody>
        </p:sp>
        <p:sp>
          <p:nvSpPr>
            <p:cNvPr id="71" name="object 44"/>
            <p:cNvSpPr/>
            <p:nvPr/>
          </p:nvSpPr>
          <p:spPr>
            <a:xfrm>
              <a:off x="7387292" y="4482034"/>
              <a:ext cx="692150" cy="162560"/>
            </a:xfrm>
            <a:custGeom>
              <a:avLst/>
              <a:gdLst/>
              <a:ahLst/>
              <a:cxnLst/>
              <a:rect l="l" t="t" r="r" b="b"/>
              <a:pathLst>
                <a:path w="692150" h="162560">
                  <a:moveTo>
                    <a:pt x="0" y="162483"/>
                  </a:moveTo>
                  <a:lnTo>
                    <a:pt x="691769" y="0"/>
                  </a:lnTo>
                </a:path>
              </a:pathLst>
            </a:custGeom>
            <a:ln w="4330">
              <a:solidFill>
                <a:srgbClr val="FFFFFF"/>
              </a:solidFill>
              <a:prstDash val="sysDash"/>
            </a:ln>
          </p:spPr>
          <p:txBody>
            <a:bodyPr wrap="square" lIns="0" tIns="0" rIns="0" bIns="0" rtlCol="0"/>
            <a:lstStyle/>
            <a:p>
              <a:endParaRPr/>
            </a:p>
          </p:txBody>
        </p:sp>
        <p:sp>
          <p:nvSpPr>
            <p:cNvPr id="72" name="object 45"/>
            <p:cNvSpPr/>
            <p:nvPr/>
          </p:nvSpPr>
          <p:spPr>
            <a:xfrm>
              <a:off x="6908337" y="4797069"/>
              <a:ext cx="222885" cy="728980"/>
            </a:xfrm>
            <a:custGeom>
              <a:avLst/>
              <a:gdLst/>
              <a:ahLst/>
              <a:cxnLst/>
              <a:rect l="l" t="t" r="r" b="b"/>
              <a:pathLst>
                <a:path w="222884" h="728979">
                  <a:moveTo>
                    <a:pt x="222846" y="728891"/>
                  </a:moveTo>
                  <a:lnTo>
                    <a:pt x="0" y="0"/>
                  </a:lnTo>
                </a:path>
              </a:pathLst>
            </a:custGeom>
            <a:ln w="4330">
              <a:solidFill>
                <a:srgbClr val="FFFFFF"/>
              </a:solidFill>
              <a:prstDash val="sysDash"/>
            </a:ln>
          </p:spPr>
          <p:txBody>
            <a:bodyPr wrap="square" lIns="0" tIns="0" rIns="0" bIns="0" rtlCol="0"/>
            <a:lstStyle/>
            <a:p>
              <a:endParaRPr/>
            </a:p>
          </p:txBody>
        </p:sp>
        <p:sp>
          <p:nvSpPr>
            <p:cNvPr id="73" name="object 46"/>
            <p:cNvSpPr/>
            <p:nvPr/>
          </p:nvSpPr>
          <p:spPr>
            <a:xfrm>
              <a:off x="6908341" y="4749678"/>
              <a:ext cx="135255" cy="47625"/>
            </a:xfrm>
            <a:custGeom>
              <a:avLst/>
              <a:gdLst/>
              <a:ahLst/>
              <a:cxnLst/>
              <a:rect l="l" t="t" r="r" b="b"/>
              <a:pathLst>
                <a:path w="135254" h="47625">
                  <a:moveTo>
                    <a:pt x="0" y="47396"/>
                  </a:moveTo>
                  <a:lnTo>
                    <a:pt x="134975" y="0"/>
                  </a:lnTo>
                </a:path>
              </a:pathLst>
            </a:custGeom>
            <a:ln w="4330">
              <a:solidFill>
                <a:srgbClr val="FFFFFF"/>
              </a:solidFill>
              <a:prstDash val="sysDash"/>
            </a:ln>
          </p:spPr>
          <p:txBody>
            <a:bodyPr wrap="square" lIns="0" tIns="0" rIns="0" bIns="0" rtlCol="0"/>
            <a:lstStyle/>
            <a:p>
              <a:endParaRPr/>
            </a:p>
          </p:txBody>
        </p:sp>
        <p:sp>
          <p:nvSpPr>
            <p:cNvPr id="74" name="object 47"/>
            <p:cNvSpPr/>
            <p:nvPr/>
          </p:nvSpPr>
          <p:spPr>
            <a:xfrm>
              <a:off x="7387292" y="4644518"/>
              <a:ext cx="226695" cy="740410"/>
            </a:xfrm>
            <a:custGeom>
              <a:avLst/>
              <a:gdLst/>
              <a:ahLst/>
              <a:cxnLst/>
              <a:rect l="l" t="t" r="r" b="b"/>
              <a:pathLst>
                <a:path w="226695" h="740410">
                  <a:moveTo>
                    <a:pt x="0" y="0"/>
                  </a:moveTo>
                  <a:lnTo>
                    <a:pt x="226263" y="740079"/>
                  </a:lnTo>
                </a:path>
              </a:pathLst>
            </a:custGeom>
            <a:ln w="4330">
              <a:solidFill>
                <a:srgbClr val="FFFFFF"/>
              </a:solidFill>
              <a:prstDash val="sysDash"/>
            </a:ln>
          </p:spPr>
          <p:txBody>
            <a:bodyPr wrap="square" lIns="0" tIns="0" rIns="0" bIns="0" rtlCol="0"/>
            <a:lstStyle/>
            <a:p>
              <a:endParaRPr/>
            </a:p>
          </p:txBody>
        </p:sp>
        <p:sp>
          <p:nvSpPr>
            <p:cNvPr id="75" name="object 48"/>
            <p:cNvSpPr/>
            <p:nvPr/>
          </p:nvSpPr>
          <p:spPr>
            <a:xfrm>
              <a:off x="7131180" y="5489762"/>
              <a:ext cx="138430" cy="36195"/>
            </a:xfrm>
            <a:custGeom>
              <a:avLst/>
              <a:gdLst/>
              <a:ahLst/>
              <a:cxnLst/>
              <a:rect l="l" t="t" r="r" b="b"/>
              <a:pathLst>
                <a:path w="138429" h="36195">
                  <a:moveTo>
                    <a:pt x="138404" y="0"/>
                  </a:moveTo>
                  <a:lnTo>
                    <a:pt x="0" y="36195"/>
                  </a:lnTo>
                </a:path>
              </a:pathLst>
            </a:custGeom>
            <a:ln w="4330">
              <a:solidFill>
                <a:srgbClr val="FFFFFF"/>
              </a:solidFill>
              <a:prstDash val="sysDash"/>
            </a:ln>
          </p:spPr>
          <p:txBody>
            <a:bodyPr wrap="square" lIns="0" tIns="0" rIns="0" bIns="0" rtlCol="0"/>
            <a:lstStyle/>
            <a:p>
              <a:endParaRPr/>
            </a:p>
          </p:txBody>
        </p:sp>
        <p:sp>
          <p:nvSpPr>
            <p:cNvPr id="76" name="object 49"/>
            <p:cNvSpPr/>
            <p:nvPr/>
          </p:nvSpPr>
          <p:spPr>
            <a:xfrm>
              <a:off x="6873788" y="6106381"/>
              <a:ext cx="391795" cy="266700"/>
            </a:xfrm>
            <a:custGeom>
              <a:avLst/>
              <a:gdLst/>
              <a:ahLst/>
              <a:cxnLst/>
              <a:rect l="l" t="t" r="r" b="b"/>
              <a:pathLst>
                <a:path w="391795" h="266700">
                  <a:moveTo>
                    <a:pt x="60833" y="0"/>
                  </a:moveTo>
                  <a:lnTo>
                    <a:pt x="57797" y="8432"/>
                  </a:lnTo>
                  <a:lnTo>
                    <a:pt x="0" y="111836"/>
                  </a:lnTo>
                  <a:lnTo>
                    <a:pt x="354012" y="266242"/>
                  </a:lnTo>
                  <a:lnTo>
                    <a:pt x="387464" y="152234"/>
                  </a:lnTo>
                  <a:lnTo>
                    <a:pt x="391629" y="144284"/>
                  </a:lnTo>
                  <a:lnTo>
                    <a:pt x="60833" y="0"/>
                  </a:lnTo>
                  <a:close/>
                </a:path>
              </a:pathLst>
            </a:custGeom>
            <a:solidFill>
              <a:srgbClr val="020303"/>
            </a:solidFill>
          </p:spPr>
          <p:txBody>
            <a:bodyPr wrap="square" lIns="0" tIns="0" rIns="0" bIns="0" rtlCol="0"/>
            <a:lstStyle/>
            <a:p>
              <a:endParaRPr/>
            </a:p>
          </p:txBody>
        </p:sp>
        <p:sp>
          <p:nvSpPr>
            <p:cNvPr id="77" name="object 50"/>
            <p:cNvSpPr/>
            <p:nvPr/>
          </p:nvSpPr>
          <p:spPr>
            <a:xfrm>
              <a:off x="6931550" y="6114812"/>
              <a:ext cx="330200" cy="144145"/>
            </a:xfrm>
            <a:custGeom>
              <a:avLst/>
              <a:gdLst/>
              <a:ahLst/>
              <a:cxnLst/>
              <a:rect l="l" t="t" r="r" b="b"/>
              <a:pathLst>
                <a:path w="330200" h="144145">
                  <a:moveTo>
                    <a:pt x="329704" y="143802"/>
                  </a:moveTo>
                  <a:lnTo>
                    <a:pt x="0" y="0"/>
                  </a:lnTo>
                </a:path>
              </a:pathLst>
            </a:custGeom>
            <a:ln w="4330">
              <a:solidFill>
                <a:srgbClr val="FFFFFF"/>
              </a:solidFill>
              <a:prstDash val="sysDash"/>
            </a:ln>
          </p:spPr>
          <p:txBody>
            <a:bodyPr wrap="square" lIns="0" tIns="0" rIns="0" bIns="0" rtlCol="0"/>
            <a:lstStyle/>
            <a:p>
              <a:endParaRPr dirty="0"/>
            </a:p>
          </p:txBody>
        </p:sp>
        <p:sp>
          <p:nvSpPr>
            <p:cNvPr id="78" name="object 51"/>
            <p:cNvSpPr/>
            <p:nvPr/>
          </p:nvSpPr>
          <p:spPr>
            <a:xfrm>
              <a:off x="8079060" y="4482026"/>
              <a:ext cx="199390" cy="650875"/>
            </a:xfrm>
            <a:custGeom>
              <a:avLst/>
              <a:gdLst/>
              <a:ahLst/>
              <a:cxnLst/>
              <a:rect l="l" t="t" r="r" b="b"/>
              <a:pathLst>
                <a:path w="199390" h="650875">
                  <a:moveTo>
                    <a:pt x="0" y="0"/>
                  </a:moveTo>
                  <a:lnTo>
                    <a:pt x="198856" y="650443"/>
                  </a:lnTo>
                </a:path>
              </a:pathLst>
            </a:custGeom>
            <a:ln w="4330">
              <a:solidFill>
                <a:srgbClr val="FFFFFF"/>
              </a:solidFill>
              <a:prstDash val="sysDash"/>
            </a:ln>
          </p:spPr>
          <p:txBody>
            <a:bodyPr wrap="square" lIns="0" tIns="0" rIns="0" bIns="0" rtlCol="0"/>
            <a:lstStyle/>
            <a:p>
              <a:endParaRPr/>
            </a:p>
          </p:txBody>
        </p:sp>
        <p:sp>
          <p:nvSpPr>
            <p:cNvPr id="79" name="object 52"/>
            <p:cNvSpPr/>
            <p:nvPr/>
          </p:nvSpPr>
          <p:spPr>
            <a:xfrm>
              <a:off x="7043319" y="4749681"/>
              <a:ext cx="226695" cy="740410"/>
            </a:xfrm>
            <a:custGeom>
              <a:avLst/>
              <a:gdLst/>
              <a:ahLst/>
              <a:cxnLst/>
              <a:rect l="l" t="t" r="r" b="b"/>
              <a:pathLst>
                <a:path w="226695" h="740410">
                  <a:moveTo>
                    <a:pt x="0" y="0"/>
                  </a:moveTo>
                  <a:lnTo>
                    <a:pt x="226263" y="740079"/>
                  </a:lnTo>
                </a:path>
              </a:pathLst>
            </a:custGeom>
            <a:ln w="4330">
              <a:solidFill>
                <a:srgbClr val="FFFFFF"/>
              </a:solidFill>
              <a:prstDash val="sysDash"/>
            </a:ln>
          </p:spPr>
          <p:txBody>
            <a:bodyPr wrap="square" lIns="0" tIns="0" rIns="0" bIns="0" rtlCol="0"/>
            <a:lstStyle/>
            <a:p>
              <a:endParaRPr/>
            </a:p>
          </p:txBody>
        </p:sp>
        <p:sp>
          <p:nvSpPr>
            <p:cNvPr id="80" name="object 53"/>
            <p:cNvSpPr/>
            <p:nvPr/>
          </p:nvSpPr>
          <p:spPr>
            <a:xfrm>
              <a:off x="8519697" y="4298310"/>
              <a:ext cx="226695" cy="740410"/>
            </a:xfrm>
            <a:custGeom>
              <a:avLst/>
              <a:gdLst/>
              <a:ahLst/>
              <a:cxnLst/>
              <a:rect l="l" t="t" r="r" b="b"/>
              <a:pathLst>
                <a:path w="226695" h="740410">
                  <a:moveTo>
                    <a:pt x="226263" y="740079"/>
                  </a:moveTo>
                  <a:lnTo>
                    <a:pt x="0" y="0"/>
                  </a:lnTo>
                </a:path>
              </a:pathLst>
            </a:custGeom>
            <a:ln w="4330">
              <a:solidFill>
                <a:srgbClr val="FFFFFF"/>
              </a:solidFill>
              <a:prstDash val="sysDash"/>
            </a:ln>
          </p:spPr>
          <p:txBody>
            <a:bodyPr wrap="square" lIns="0" tIns="0" rIns="0" bIns="0" rtlCol="0"/>
            <a:lstStyle/>
            <a:p>
              <a:endParaRPr/>
            </a:p>
          </p:txBody>
        </p:sp>
        <p:sp>
          <p:nvSpPr>
            <p:cNvPr id="81" name="object 54"/>
            <p:cNvSpPr/>
            <p:nvPr/>
          </p:nvSpPr>
          <p:spPr>
            <a:xfrm>
              <a:off x="6502908" y="4971249"/>
              <a:ext cx="478790" cy="487680"/>
            </a:xfrm>
            <a:custGeom>
              <a:avLst/>
              <a:gdLst/>
              <a:ahLst/>
              <a:cxnLst/>
              <a:rect l="l" t="t" r="r" b="b"/>
              <a:pathLst>
                <a:path w="478790" h="487679">
                  <a:moveTo>
                    <a:pt x="166484" y="427990"/>
                  </a:moveTo>
                  <a:lnTo>
                    <a:pt x="149542" y="382282"/>
                  </a:lnTo>
                  <a:lnTo>
                    <a:pt x="125717" y="369023"/>
                  </a:lnTo>
                  <a:lnTo>
                    <a:pt x="96634" y="273900"/>
                  </a:lnTo>
                  <a:lnTo>
                    <a:pt x="104305" y="262509"/>
                  </a:lnTo>
                  <a:lnTo>
                    <a:pt x="108978" y="249593"/>
                  </a:lnTo>
                  <a:lnTo>
                    <a:pt x="110286" y="235750"/>
                  </a:lnTo>
                  <a:lnTo>
                    <a:pt x="107911" y="221538"/>
                  </a:lnTo>
                  <a:lnTo>
                    <a:pt x="97459" y="202222"/>
                  </a:lnTo>
                  <a:lnTo>
                    <a:pt x="80987" y="188887"/>
                  </a:lnTo>
                  <a:lnTo>
                    <a:pt x="60706" y="182689"/>
                  </a:lnTo>
                  <a:lnTo>
                    <a:pt x="38849" y="184823"/>
                  </a:lnTo>
                  <a:lnTo>
                    <a:pt x="19545" y="195275"/>
                  </a:lnTo>
                  <a:lnTo>
                    <a:pt x="6210" y="211747"/>
                  </a:lnTo>
                  <a:lnTo>
                    <a:pt x="0" y="232016"/>
                  </a:lnTo>
                  <a:lnTo>
                    <a:pt x="2133" y="253873"/>
                  </a:lnTo>
                  <a:lnTo>
                    <a:pt x="8115" y="266979"/>
                  </a:lnTo>
                  <a:lnTo>
                    <a:pt x="16941" y="277723"/>
                  </a:lnTo>
                  <a:lnTo>
                    <a:pt x="28041" y="285826"/>
                  </a:lnTo>
                  <a:lnTo>
                    <a:pt x="40767" y="290982"/>
                  </a:lnTo>
                  <a:lnTo>
                    <a:pt x="69850" y="386105"/>
                  </a:lnTo>
                  <a:lnTo>
                    <a:pt x="62179" y="397497"/>
                  </a:lnTo>
                  <a:lnTo>
                    <a:pt x="57518" y="410413"/>
                  </a:lnTo>
                  <a:lnTo>
                    <a:pt x="56197" y="424268"/>
                  </a:lnTo>
                  <a:lnTo>
                    <a:pt x="58572" y="438467"/>
                  </a:lnTo>
                  <a:lnTo>
                    <a:pt x="69024" y="457784"/>
                  </a:lnTo>
                  <a:lnTo>
                    <a:pt x="85496" y="471119"/>
                  </a:lnTo>
                  <a:lnTo>
                    <a:pt x="105778" y="477316"/>
                  </a:lnTo>
                  <a:lnTo>
                    <a:pt x="127622" y="475170"/>
                  </a:lnTo>
                  <a:lnTo>
                    <a:pt x="146939" y="464731"/>
                  </a:lnTo>
                  <a:lnTo>
                    <a:pt x="160286" y="448259"/>
                  </a:lnTo>
                  <a:lnTo>
                    <a:pt x="166484" y="427990"/>
                  </a:lnTo>
                  <a:close/>
                </a:path>
                <a:path w="478790" h="487679">
                  <a:moveTo>
                    <a:pt x="325843" y="437083"/>
                  </a:moveTo>
                  <a:lnTo>
                    <a:pt x="308902" y="391375"/>
                  </a:lnTo>
                  <a:lnTo>
                    <a:pt x="285089" y="378129"/>
                  </a:lnTo>
                  <a:lnTo>
                    <a:pt x="223672" y="177241"/>
                  </a:lnTo>
                  <a:lnTo>
                    <a:pt x="231343" y="165849"/>
                  </a:lnTo>
                  <a:lnTo>
                    <a:pt x="236004" y="152946"/>
                  </a:lnTo>
                  <a:lnTo>
                    <a:pt x="237312" y="139090"/>
                  </a:lnTo>
                  <a:lnTo>
                    <a:pt x="234937" y="124879"/>
                  </a:lnTo>
                  <a:lnTo>
                    <a:pt x="224485" y="105562"/>
                  </a:lnTo>
                  <a:lnTo>
                    <a:pt x="208013" y="92227"/>
                  </a:lnTo>
                  <a:lnTo>
                    <a:pt x="187744" y="86042"/>
                  </a:lnTo>
                  <a:lnTo>
                    <a:pt x="165887" y="88176"/>
                  </a:lnTo>
                  <a:lnTo>
                    <a:pt x="146583" y="98628"/>
                  </a:lnTo>
                  <a:lnTo>
                    <a:pt x="133235" y="115087"/>
                  </a:lnTo>
                  <a:lnTo>
                    <a:pt x="127050" y="135356"/>
                  </a:lnTo>
                  <a:lnTo>
                    <a:pt x="129184" y="157213"/>
                  </a:lnTo>
                  <a:lnTo>
                    <a:pt x="135153" y="170319"/>
                  </a:lnTo>
                  <a:lnTo>
                    <a:pt x="143992" y="181076"/>
                  </a:lnTo>
                  <a:lnTo>
                    <a:pt x="155067" y="189166"/>
                  </a:lnTo>
                  <a:lnTo>
                    <a:pt x="167792" y="194322"/>
                  </a:lnTo>
                  <a:lnTo>
                    <a:pt x="229222" y="395211"/>
                  </a:lnTo>
                  <a:lnTo>
                    <a:pt x="221551" y="406603"/>
                  </a:lnTo>
                  <a:lnTo>
                    <a:pt x="216890" y="419506"/>
                  </a:lnTo>
                  <a:lnTo>
                    <a:pt x="215569" y="433362"/>
                  </a:lnTo>
                  <a:lnTo>
                    <a:pt x="217944" y="447560"/>
                  </a:lnTo>
                  <a:lnTo>
                    <a:pt x="228396" y="466877"/>
                  </a:lnTo>
                  <a:lnTo>
                    <a:pt x="244868" y="480225"/>
                  </a:lnTo>
                  <a:lnTo>
                    <a:pt x="265137" y="486422"/>
                  </a:lnTo>
                  <a:lnTo>
                    <a:pt x="286994" y="484289"/>
                  </a:lnTo>
                  <a:lnTo>
                    <a:pt x="306311" y="473837"/>
                  </a:lnTo>
                  <a:lnTo>
                    <a:pt x="319646" y="457365"/>
                  </a:lnTo>
                  <a:lnTo>
                    <a:pt x="325843" y="437083"/>
                  </a:lnTo>
                  <a:close/>
                </a:path>
                <a:path w="478790" h="487679">
                  <a:moveTo>
                    <a:pt x="478624" y="437845"/>
                  </a:moveTo>
                  <a:lnTo>
                    <a:pt x="461683" y="392125"/>
                  </a:lnTo>
                  <a:lnTo>
                    <a:pt x="437883" y="378891"/>
                  </a:lnTo>
                  <a:lnTo>
                    <a:pt x="349923" y="91186"/>
                  </a:lnTo>
                  <a:lnTo>
                    <a:pt x="357581" y="79794"/>
                  </a:lnTo>
                  <a:lnTo>
                    <a:pt x="362242" y="66878"/>
                  </a:lnTo>
                  <a:lnTo>
                    <a:pt x="363550" y="53022"/>
                  </a:lnTo>
                  <a:lnTo>
                    <a:pt x="361175" y="38823"/>
                  </a:lnTo>
                  <a:lnTo>
                    <a:pt x="350723" y="19519"/>
                  </a:lnTo>
                  <a:lnTo>
                    <a:pt x="334251" y="6184"/>
                  </a:lnTo>
                  <a:lnTo>
                    <a:pt x="313982" y="0"/>
                  </a:lnTo>
                  <a:lnTo>
                    <a:pt x="292138" y="2146"/>
                  </a:lnTo>
                  <a:lnTo>
                    <a:pt x="272821" y="12585"/>
                  </a:lnTo>
                  <a:lnTo>
                    <a:pt x="259473" y="29044"/>
                  </a:lnTo>
                  <a:lnTo>
                    <a:pt x="253276" y="49314"/>
                  </a:lnTo>
                  <a:lnTo>
                    <a:pt x="255409" y="71158"/>
                  </a:lnTo>
                  <a:lnTo>
                    <a:pt x="261378" y="84264"/>
                  </a:lnTo>
                  <a:lnTo>
                    <a:pt x="270217" y="95021"/>
                  </a:lnTo>
                  <a:lnTo>
                    <a:pt x="281305" y="103111"/>
                  </a:lnTo>
                  <a:lnTo>
                    <a:pt x="294030" y="108267"/>
                  </a:lnTo>
                  <a:lnTo>
                    <a:pt x="381990" y="395973"/>
                  </a:lnTo>
                  <a:lnTo>
                    <a:pt x="374319" y="407352"/>
                  </a:lnTo>
                  <a:lnTo>
                    <a:pt x="369658" y="420255"/>
                  </a:lnTo>
                  <a:lnTo>
                    <a:pt x="368350" y="434111"/>
                  </a:lnTo>
                  <a:lnTo>
                    <a:pt x="370725" y="448322"/>
                  </a:lnTo>
                  <a:lnTo>
                    <a:pt x="381165" y="467626"/>
                  </a:lnTo>
                  <a:lnTo>
                    <a:pt x="397637" y="480974"/>
                  </a:lnTo>
                  <a:lnTo>
                    <a:pt x="417906" y="487172"/>
                  </a:lnTo>
                  <a:lnTo>
                    <a:pt x="439762" y="485038"/>
                  </a:lnTo>
                  <a:lnTo>
                    <a:pt x="459079" y="474586"/>
                  </a:lnTo>
                  <a:lnTo>
                    <a:pt x="472427" y="458114"/>
                  </a:lnTo>
                  <a:lnTo>
                    <a:pt x="478624" y="437845"/>
                  </a:lnTo>
                  <a:close/>
                </a:path>
              </a:pathLst>
            </a:custGeom>
            <a:solidFill>
              <a:srgbClr val="FCD708"/>
            </a:solidFill>
          </p:spPr>
          <p:txBody>
            <a:bodyPr wrap="square" lIns="0" tIns="0" rIns="0" bIns="0" rtlCol="0"/>
            <a:lstStyle/>
            <a:p>
              <a:endParaRPr/>
            </a:p>
          </p:txBody>
        </p:sp>
        <p:pic>
          <p:nvPicPr>
            <p:cNvPr id="82" name="object 55"/>
            <p:cNvPicPr/>
            <p:nvPr/>
          </p:nvPicPr>
          <p:blipFill>
            <a:blip r:embed="rId4" cstate="print"/>
            <a:stretch>
              <a:fillRect/>
            </a:stretch>
          </p:blipFill>
          <p:spPr>
            <a:xfrm>
              <a:off x="6283187" y="5250811"/>
              <a:ext cx="186270" cy="229158"/>
            </a:xfrm>
            <a:prstGeom prst="rect">
              <a:avLst/>
            </a:prstGeom>
          </p:spPr>
        </p:pic>
        <p:sp>
          <p:nvSpPr>
            <p:cNvPr id="83" name="object 56"/>
            <p:cNvSpPr/>
            <p:nvPr/>
          </p:nvSpPr>
          <p:spPr>
            <a:xfrm>
              <a:off x="6496164" y="5050840"/>
              <a:ext cx="250825" cy="219075"/>
            </a:xfrm>
            <a:custGeom>
              <a:avLst/>
              <a:gdLst/>
              <a:ahLst/>
              <a:cxnLst/>
              <a:rect l="l" t="t" r="r" b="b"/>
              <a:pathLst>
                <a:path w="250825" h="219075">
                  <a:moveTo>
                    <a:pt x="122910" y="163436"/>
                  </a:moveTo>
                  <a:lnTo>
                    <a:pt x="120523" y="139026"/>
                  </a:lnTo>
                  <a:lnTo>
                    <a:pt x="108851" y="117449"/>
                  </a:lnTo>
                  <a:lnTo>
                    <a:pt x="90449" y="102539"/>
                  </a:lnTo>
                  <a:lnTo>
                    <a:pt x="67805" y="95618"/>
                  </a:lnTo>
                  <a:lnTo>
                    <a:pt x="43395" y="98005"/>
                  </a:lnTo>
                  <a:lnTo>
                    <a:pt x="21818" y="109677"/>
                  </a:lnTo>
                  <a:lnTo>
                    <a:pt x="6921" y="128079"/>
                  </a:lnTo>
                  <a:lnTo>
                    <a:pt x="0" y="150723"/>
                  </a:lnTo>
                  <a:lnTo>
                    <a:pt x="2387" y="175145"/>
                  </a:lnTo>
                  <a:lnTo>
                    <a:pt x="14058" y="196710"/>
                  </a:lnTo>
                  <a:lnTo>
                    <a:pt x="32461" y="211620"/>
                  </a:lnTo>
                  <a:lnTo>
                    <a:pt x="55105" y="218541"/>
                  </a:lnTo>
                  <a:lnTo>
                    <a:pt x="79514" y="216166"/>
                  </a:lnTo>
                  <a:lnTo>
                    <a:pt x="101092" y="204482"/>
                  </a:lnTo>
                  <a:lnTo>
                    <a:pt x="115989" y="186080"/>
                  </a:lnTo>
                  <a:lnTo>
                    <a:pt x="122910" y="163436"/>
                  </a:lnTo>
                  <a:close/>
                </a:path>
                <a:path w="250825" h="219075">
                  <a:moveTo>
                    <a:pt x="250253" y="67818"/>
                  </a:moveTo>
                  <a:lnTo>
                    <a:pt x="247865" y="43395"/>
                  </a:lnTo>
                  <a:lnTo>
                    <a:pt x="236194" y="21831"/>
                  </a:lnTo>
                  <a:lnTo>
                    <a:pt x="217792" y="6921"/>
                  </a:lnTo>
                  <a:lnTo>
                    <a:pt x="195148" y="0"/>
                  </a:lnTo>
                  <a:lnTo>
                    <a:pt x="170751" y="2387"/>
                  </a:lnTo>
                  <a:lnTo>
                    <a:pt x="149161" y="14071"/>
                  </a:lnTo>
                  <a:lnTo>
                    <a:pt x="134264" y="32461"/>
                  </a:lnTo>
                  <a:lnTo>
                    <a:pt x="127342" y="55105"/>
                  </a:lnTo>
                  <a:lnTo>
                    <a:pt x="129730" y="79514"/>
                  </a:lnTo>
                  <a:lnTo>
                    <a:pt x="141401" y="101092"/>
                  </a:lnTo>
                  <a:lnTo>
                    <a:pt x="159791" y="116001"/>
                  </a:lnTo>
                  <a:lnTo>
                    <a:pt x="182448" y="122923"/>
                  </a:lnTo>
                  <a:lnTo>
                    <a:pt x="206870" y="120523"/>
                  </a:lnTo>
                  <a:lnTo>
                    <a:pt x="228434" y="108851"/>
                  </a:lnTo>
                  <a:lnTo>
                    <a:pt x="243332" y="90462"/>
                  </a:lnTo>
                  <a:lnTo>
                    <a:pt x="250253" y="67818"/>
                  </a:lnTo>
                  <a:close/>
                </a:path>
              </a:pathLst>
            </a:custGeom>
            <a:solidFill>
              <a:srgbClr val="E39F28"/>
            </a:solidFill>
          </p:spPr>
          <p:txBody>
            <a:bodyPr wrap="square" lIns="0" tIns="0" rIns="0" bIns="0" rtlCol="0"/>
            <a:lstStyle/>
            <a:p>
              <a:endParaRPr/>
            </a:p>
          </p:txBody>
        </p:sp>
        <p:pic>
          <p:nvPicPr>
            <p:cNvPr id="84" name="object 57"/>
            <p:cNvPicPr/>
            <p:nvPr/>
          </p:nvPicPr>
          <p:blipFill>
            <a:blip r:embed="rId5" cstate="print"/>
            <a:stretch>
              <a:fillRect/>
            </a:stretch>
          </p:blipFill>
          <p:spPr>
            <a:xfrm>
              <a:off x="6712277" y="5341183"/>
              <a:ext cx="122908" cy="122913"/>
            </a:xfrm>
            <a:prstGeom prst="rect">
              <a:avLst/>
            </a:prstGeom>
          </p:spPr>
        </p:pic>
        <p:sp>
          <p:nvSpPr>
            <p:cNvPr id="85" name="object 58"/>
            <p:cNvSpPr/>
            <p:nvPr/>
          </p:nvSpPr>
          <p:spPr>
            <a:xfrm>
              <a:off x="6749833" y="4965007"/>
              <a:ext cx="123189" cy="123189"/>
            </a:xfrm>
            <a:custGeom>
              <a:avLst/>
              <a:gdLst/>
              <a:ahLst/>
              <a:cxnLst/>
              <a:rect l="l" t="t" r="r" b="b"/>
              <a:pathLst>
                <a:path w="123190" h="123189">
                  <a:moveTo>
                    <a:pt x="67802" y="0"/>
                  </a:moveTo>
                  <a:lnTo>
                    <a:pt x="43394" y="2384"/>
                  </a:lnTo>
                  <a:lnTo>
                    <a:pt x="21820" y="14060"/>
                  </a:lnTo>
                  <a:lnTo>
                    <a:pt x="6917" y="32462"/>
                  </a:lnTo>
                  <a:lnTo>
                    <a:pt x="0" y="55110"/>
                  </a:lnTo>
                  <a:lnTo>
                    <a:pt x="2386" y="79524"/>
                  </a:lnTo>
                  <a:lnTo>
                    <a:pt x="14055" y="101094"/>
                  </a:lnTo>
                  <a:lnTo>
                    <a:pt x="32453" y="116001"/>
                  </a:lnTo>
                  <a:lnTo>
                    <a:pt x="55100" y="122922"/>
                  </a:lnTo>
                  <a:lnTo>
                    <a:pt x="79513" y="120532"/>
                  </a:lnTo>
                  <a:lnTo>
                    <a:pt x="101087" y="108861"/>
                  </a:lnTo>
                  <a:lnTo>
                    <a:pt x="115991" y="90460"/>
                  </a:lnTo>
                  <a:lnTo>
                    <a:pt x="122908" y="67813"/>
                  </a:lnTo>
                  <a:lnTo>
                    <a:pt x="120521" y="43405"/>
                  </a:lnTo>
                  <a:lnTo>
                    <a:pt x="108851" y="21829"/>
                  </a:lnTo>
                  <a:lnTo>
                    <a:pt x="90449" y="6921"/>
                  </a:lnTo>
                  <a:lnTo>
                    <a:pt x="67802" y="0"/>
                  </a:lnTo>
                  <a:close/>
                </a:path>
              </a:pathLst>
            </a:custGeom>
            <a:solidFill>
              <a:srgbClr val="E39F28"/>
            </a:solidFill>
          </p:spPr>
          <p:txBody>
            <a:bodyPr wrap="square" lIns="0" tIns="0" rIns="0" bIns="0" rtlCol="0"/>
            <a:lstStyle/>
            <a:p>
              <a:endParaRPr/>
            </a:p>
          </p:txBody>
        </p:sp>
        <p:pic>
          <p:nvPicPr>
            <p:cNvPr id="86" name="object 59"/>
            <p:cNvPicPr/>
            <p:nvPr/>
          </p:nvPicPr>
          <p:blipFill>
            <a:blip r:embed="rId6" cstate="print"/>
            <a:stretch>
              <a:fillRect/>
            </a:stretch>
          </p:blipFill>
          <p:spPr>
            <a:xfrm>
              <a:off x="6552602" y="5331030"/>
              <a:ext cx="122908" cy="122927"/>
            </a:xfrm>
            <a:prstGeom prst="rect">
              <a:avLst/>
            </a:prstGeom>
          </p:spPr>
        </p:pic>
        <p:pic>
          <p:nvPicPr>
            <p:cNvPr id="87" name="object 60"/>
            <p:cNvPicPr/>
            <p:nvPr/>
          </p:nvPicPr>
          <p:blipFill>
            <a:blip r:embed="rId7" cstate="print"/>
            <a:stretch>
              <a:fillRect/>
            </a:stretch>
          </p:blipFill>
          <p:spPr>
            <a:xfrm>
              <a:off x="6865129" y="5342118"/>
              <a:ext cx="122908" cy="122926"/>
            </a:xfrm>
            <a:prstGeom prst="rect">
              <a:avLst/>
            </a:prstGeom>
          </p:spPr>
        </p:pic>
        <p:sp>
          <p:nvSpPr>
            <p:cNvPr id="88" name="object 61"/>
            <p:cNvSpPr/>
            <p:nvPr/>
          </p:nvSpPr>
          <p:spPr>
            <a:xfrm>
              <a:off x="6326974" y="5017720"/>
              <a:ext cx="3810" cy="12700"/>
            </a:xfrm>
            <a:custGeom>
              <a:avLst/>
              <a:gdLst/>
              <a:ahLst/>
              <a:cxnLst/>
              <a:rect l="l" t="t" r="r" b="b"/>
              <a:pathLst>
                <a:path w="3810" h="12700">
                  <a:moveTo>
                    <a:pt x="0" y="0"/>
                  </a:moveTo>
                  <a:lnTo>
                    <a:pt x="3797" y="12420"/>
                  </a:lnTo>
                </a:path>
              </a:pathLst>
            </a:custGeom>
            <a:ln w="4330">
              <a:solidFill>
                <a:srgbClr val="FFFFFF"/>
              </a:solidFill>
            </a:ln>
          </p:spPr>
          <p:txBody>
            <a:bodyPr wrap="square" lIns="0" tIns="0" rIns="0" bIns="0" rtlCol="0"/>
            <a:lstStyle/>
            <a:p>
              <a:endParaRPr/>
            </a:p>
          </p:txBody>
        </p:sp>
        <p:sp>
          <p:nvSpPr>
            <p:cNvPr id="89" name="object 62"/>
            <p:cNvSpPr/>
            <p:nvPr/>
          </p:nvSpPr>
          <p:spPr>
            <a:xfrm>
              <a:off x="6335742" y="5046400"/>
              <a:ext cx="184150" cy="601980"/>
            </a:xfrm>
            <a:custGeom>
              <a:avLst/>
              <a:gdLst/>
              <a:ahLst/>
              <a:cxnLst/>
              <a:rect l="l" t="t" r="r" b="b"/>
              <a:pathLst>
                <a:path w="184150" h="601979">
                  <a:moveTo>
                    <a:pt x="0" y="0"/>
                  </a:moveTo>
                  <a:lnTo>
                    <a:pt x="183972" y="601751"/>
                  </a:lnTo>
                </a:path>
              </a:pathLst>
            </a:custGeom>
            <a:ln w="4330">
              <a:solidFill>
                <a:srgbClr val="FFFFFF"/>
              </a:solidFill>
              <a:prstDash val="sysDash"/>
            </a:ln>
          </p:spPr>
          <p:txBody>
            <a:bodyPr wrap="square" lIns="0" tIns="0" rIns="0" bIns="0" rtlCol="0"/>
            <a:lstStyle/>
            <a:p>
              <a:endParaRPr/>
            </a:p>
          </p:txBody>
        </p:sp>
        <p:sp>
          <p:nvSpPr>
            <p:cNvPr id="90" name="object 63"/>
            <p:cNvSpPr/>
            <p:nvPr/>
          </p:nvSpPr>
          <p:spPr>
            <a:xfrm>
              <a:off x="6522201" y="5656281"/>
              <a:ext cx="3810" cy="12700"/>
            </a:xfrm>
            <a:custGeom>
              <a:avLst/>
              <a:gdLst/>
              <a:ahLst/>
              <a:cxnLst/>
              <a:rect l="l" t="t" r="r" b="b"/>
              <a:pathLst>
                <a:path w="3809" h="12700">
                  <a:moveTo>
                    <a:pt x="0" y="0"/>
                  </a:moveTo>
                  <a:lnTo>
                    <a:pt x="3797" y="12420"/>
                  </a:lnTo>
                </a:path>
              </a:pathLst>
            </a:custGeom>
            <a:ln w="4330">
              <a:solidFill>
                <a:srgbClr val="FFFFFF"/>
              </a:solidFill>
            </a:ln>
          </p:spPr>
          <p:txBody>
            <a:bodyPr wrap="square" lIns="0" tIns="0" rIns="0" bIns="0" rtlCol="0"/>
            <a:lstStyle/>
            <a:p>
              <a:endParaRPr/>
            </a:p>
          </p:txBody>
        </p:sp>
        <p:sp>
          <p:nvSpPr>
            <p:cNvPr id="91" name="object 64"/>
            <p:cNvSpPr/>
            <p:nvPr/>
          </p:nvSpPr>
          <p:spPr>
            <a:xfrm>
              <a:off x="5858995" y="5111767"/>
              <a:ext cx="226695" cy="740410"/>
            </a:xfrm>
            <a:custGeom>
              <a:avLst/>
              <a:gdLst/>
              <a:ahLst/>
              <a:cxnLst/>
              <a:rect l="l" t="t" r="r" b="b"/>
              <a:pathLst>
                <a:path w="226695" h="740410">
                  <a:moveTo>
                    <a:pt x="226263" y="740079"/>
                  </a:moveTo>
                  <a:lnTo>
                    <a:pt x="0" y="0"/>
                  </a:lnTo>
                </a:path>
              </a:pathLst>
            </a:custGeom>
            <a:ln w="4330">
              <a:solidFill>
                <a:srgbClr val="939598"/>
              </a:solidFill>
              <a:prstDash val="sysDash"/>
            </a:ln>
          </p:spPr>
          <p:txBody>
            <a:bodyPr wrap="square" lIns="0" tIns="0" rIns="0" bIns="0" rtlCol="0"/>
            <a:lstStyle/>
            <a:p>
              <a:endParaRPr/>
            </a:p>
          </p:txBody>
        </p:sp>
        <p:sp>
          <p:nvSpPr>
            <p:cNvPr id="92" name="object 65"/>
            <p:cNvSpPr/>
            <p:nvPr/>
          </p:nvSpPr>
          <p:spPr>
            <a:xfrm>
              <a:off x="6307840" y="4041098"/>
              <a:ext cx="306705" cy="384810"/>
            </a:xfrm>
            <a:custGeom>
              <a:avLst/>
              <a:gdLst/>
              <a:ahLst/>
              <a:cxnLst/>
              <a:rect l="l" t="t" r="r" b="b"/>
              <a:pathLst>
                <a:path w="306704" h="384810">
                  <a:moveTo>
                    <a:pt x="207149" y="0"/>
                  </a:moveTo>
                  <a:lnTo>
                    <a:pt x="0" y="325983"/>
                  </a:lnTo>
                  <a:lnTo>
                    <a:pt x="105727" y="379387"/>
                  </a:lnTo>
                  <a:lnTo>
                    <a:pt x="112966" y="384695"/>
                  </a:lnTo>
                  <a:lnTo>
                    <a:pt x="306539" y="80098"/>
                  </a:lnTo>
                  <a:lnTo>
                    <a:pt x="298627" y="75818"/>
                  </a:lnTo>
                  <a:lnTo>
                    <a:pt x="207149" y="0"/>
                  </a:lnTo>
                  <a:close/>
                </a:path>
              </a:pathLst>
            </a:custGeom>
            <a:solidFill>
              <a:srgbClr val="020303"/>
            </a:solidFill>
          </p:spPr>
          <p:txBody>
            <a:bodyPr wrap="square" lIns="0" tIns="0" rIns="0" bIns="0" rtlCol="0"/>
            <a:lstStyle/>
            <a:p>
              <a:endParaRPr/>
            </a:p>
          </p:txBody>
        </p:sp>
        <p:sp>
          <p:nvSpPr>
            <p:cNvPr id="93" name="object 66"/>
            <p:cNvSpPr/>
            <p:nvPr/>
          </p:nvSpPr>
          <p:spPr>
            <a:xfrm>
              <a:off x="6413553" y="4116914"/>
              <a:ext cx="193040" cy="304165"/>
            </a:xfrm>
            <a:custGeom>
              <a:avLst/>
              <a:gdLst/>
              <a:ahLst/>
              <a:cxnLst/>
              <a:rect l="l" t="t" r="r" b="b"/>
              <a:pathLst>
                <a:path w="193040" h="304164">
                  <a:moveTo>
                    <a:pt x="0" y="303593"/>
                  </a:moveTo>
                  <a:lnTo>
                    <a:pt x="192913" y="0"/>
                  </a:lnTo>
                </a:path>
              </a:pathLst>
            </a:custGeom>
            <a:ln w="4330">
              <a:solidFill>
                <a:srgbClr val="FFFFFF"/>
              </a:solidFill>
              <a:prstDash val="sysDash"/>
            </a:ln>
          </p:spPr>
          <p:txBody>
            <a:bodyPr wrap="square" lIns="0" tIns="0" rIns="0" bIns="0" rtlCol="0"/>
            <a:lstStyle/>
            <a:p>
              <a:endParaRPr/>
            </a:p>
          </p:txBody>
        </p:sp>
        <p:sp>
          <p:nvSpPr>
            <p:cNvPr id="94" name="object 67"/>
            <p:cNvSpPr/>
            <p:nvPr/>
          </p:nvSpPr>
          <p:spPr>
            <a:xfrm>
              <a:off x="9049712" y="5806248"/>
              <a:ext cx="353060" cy="386080"/>
            </a:xfrm>
            <a:custGeom>
              <a:avLst/>
              <a:gdLst/>
              <a:ahLst/>
              <a:cxnLst/>
              <a:rect l="l" t="t" r="r" b="b"/>
              <a:pathLst>
                <a:path w="353059" h="386079">
                  <a:moveTo>
                    <a:pt x="265950" y="0"/>
                  </a:moveTo>
                  <a:lnTo>
                    <a:pt x="0" y="56692"/>
                  </a:lnTo>
                  <a:lnTo>
                    <a:pt x="100710" y="386079"/>
                  </a:lnTo>
                  <a:lnTo>
                    <a:pt x="352869" y="284327"/>
                  </a:lnTo>
                  <a:lnTo>
                    <a:pt x="265950" y="0"/>
                  </a:lnTo>
                  <a:close/>
                </a:path>
              </a:pathLst>
            </a:custGeom>
            <a:solidFill>
              <a:srgbClr val="F7A29B"/>
            </a:solidFill>
          </p:spPr>
          <p:txBody>
            <a:bodyPr wrap="square" lIns="0" tIns="0" rIns="0" bIns="0" rtlCol="0"/>
            <a:lstStyle/>
            <a:p>
              <a:endParaRPr/>
            </a:p>
          </p:txBody>
        </p:sp>
        <p:pic>
          <p:nvPicPr>
            <p:cNvPr id="95" name="object 68"/>
            <p:cNvPicPr/>
            <p:nvPr/>
          </p:nvPicPr>
          <p:blipFill>
            <a:blip r:embed="rId8" cstate="print"/>
            <a:stretch>
              <a:fillRect/>
            </a:stretch>
          </p:blipFill>
          <p:spPr>
            <a:xfrm>
              <a:off x="8936034" y="2876461"/>
              <a:ext cx="1779531" cy="2664275"/>
            </a:xfrm>
            <a:prstGeom prst="rect">
              <a:avLst/>
            </a:prstGeom>
          </p:spPr>
        </p:pic>
        <p:sp>
          <p:nvSpPr>
            <p:cNvPr id="96" name="object 69"/>
            <p:cNvSpPr/>
            <p:nvPr/>
          </p:nvSpPr>
          <p:spPr>
            <a:xfrm>
              <a:off x="9512152" y="3305177"/>
              <a:ext cx="655320" cy="2141855"/>
            </a:xfrm>
            <a:custGeom>
              <a:avLst/>
              <a:gdLst/>
              <a:ahLst/>
              <a:cxnLst/>
              <a:rect l="l" t="t" r="r" b="b"/>
              <a:pathLst>
                <a:path w="655320" h="2141854">
                  <a:moveTo>
                    <a:pt x="0" y="0"/>
                  </a:moveTo>
                  <a:lnTo>
                    <a:pt x="654824" y="2141855"/>
                  </a:lnTo>
                </a:path>
              </a:pathLst>
            </a:custGeom>
            <a:ln w="4330">
              <a:solidFill>
                <a:srgbClr val="939598"/>
              </a:solidFill>
              <a:prstDash val="sysDash"/>
            </a:ln>
          </p:spPr>
          <p:txBody>
            <a:bodyPr wrap="square" lIns="0" tIns="0" rIns="0" bIns="0" rtlCol="0"/>
            <a:lstStyle/>
            <a:p>
              <a:endParaRPr/>
            </a:p>
          </p:txBody>
        </p:sp>
        <p:sp>
          <p:nvSpPr>
            <p:cNvPr id="97" name="object 70"/>
            <p:cNvSpPr/>
            <p:nvPr/>
          </p:nvSpPr>
          <p:spPr>
            <a:xfrm>
              <a:off x="7104346" y="4896702"/>
              <a:ext cx="280670" cy="407034"/>
            </a:xfrm>
            <a:custGeom>
              <a:avLst/>
              <a:gdLst/>
              <a:ahLst/>
              <a:cxnLst/>
              <a:rect l="l" t="t" r="r" b="b"/>
              <a:pathLst>
                <a:path w="280670" h="407035">
                  <a:moveTo>
                    <a:pt x="171958" y="0"/>
                  </a:moveTo>
                  <a:lnTo>
                    <a:pt x="0" y="52565"/>
                  </a:lnTo>
                  <a:lnTo>
                    <a:pt x="108229" y="406577"/>
                  </a:lnTo>
                  <a:lnTo>
                    <a:pt x="280187" y="353999"/>
                  </a:lnTo>
                  <a:lnTo>
                    <a:pt x="171958" y="0"/>
                  </a:lnTo>
                  <a:close/>
                </a:path>
              </a:pathLst>
            </a:custGeom>
            <a:solidFill>
              <a:srgbClr val="E8353C"/>
            </a:solidFill>
          </p:spPr>
          <p:txBody>
            <a:bodyPr wrap="square" lIns="0" tIns="0" rIns="0" bIns="0" rtlCol="0"/>
            <a:lstStyle/>
            <a:p>
              <a:endParaRPr/>
            </a:p>
          </p:txBody>
        </p:sp>
      </p:grpSp>
      <p:grpSp>
        <p:nvGrpSpPr>
          <p:cNvPr id="144" name="object 19"/>
          <p:cNvGrpSpPr/>
          <p:nvPr/>
        </p:nvGrpSpPr>
        <p:grpSpPr>
          <a:xfrm>
            <a:off x="5382868" y="3766868"/>
            <a:ext cx="1197656" cy="1273977"/>
            <a:chOff x="5396831" y="3812292"/>
            <a:chExt cx="3422650" cy="2904490"/>
          </a:xfrm>
        </p:grpSpPr>
        <p:sp>
          <p:nvSpPr>
            <p:cNvPr id="145" name="object 20"/>
            <p:cNvSpPr/>
            <p:nvPr/>
          </p:nvSpPr>
          <p:spPr>
            <a:xfrm>
              <a:off x="5400281" y="4277753"/>
              <a:ext cx="3419475" cy="1764664"/>
            </a:xfrm>
            <a:custGeom>
              <a:avLst/>
              <a:gdLst/>
              <a:ahLst/>
              <a:cxnLst/>
              <a:rect l="l" t="t" r="r" b="b"/>
              <a:pathLst>
                <a:path w="3419475" h="1764664">
                  <a:moveTo>
                    <a:pt x="458635" y="834034"/>
                  </a:moveTo>
                  <a:lnTo>
                    <a:pt x="395693" y="778802"/>
                  </a:lnTo>
                  <a:lnTo>
                    <a:pt x="32080" y="892416"/>
                  </a:lnTo>
                  <a:lnTo>
                    <a:pt x="0" y="974255"/>
                  </a:lnTo>
                  <a:lnTo>
                    <a:pt x="458635" y="834034"/>
                  </a:lnTo>
                  <a:close/>
                </a:path>
                <a:path w="3419475" h="1764664">
                  <a:moveTo>
                    <a:pt x="684898" y="1574126"/>
                  </a:moveTo>
                  <a:lnTo>
                    <a:pt x="226263" y="1714347"/>
                  </a:lnTo>
                  <a:lnTo>
                    <a:pt x="298627" y="1764258"/>
                  </a:lnTo>
                  <a:lnTo>
                    <a:pt x="663613" y="1655127"/>
                  </a:lnTo>
                  <a:lnTo>
                    <a:pt x="684898" y="1574126"/>
                  </a:lnTo>
                  <a:close/>
                </a:path>
                <a:path w="3419475" h="1764664">
                  <a:moveTo>
                    <a:pt x="926680" y="739940"/>
                  </a:moveTo>
                  <a:lnTo>
                    <a:pt x="854786" y="676275"/>
                  </a:lnTo>
                  <a:lnTo>
                    <a:pt x="531482" y="716775"/>
                  </a:lnTo>
                  <a:lnTo>
                    <a:pt x="458673" y="834021"/>
                  </a:lnTo>
                  <a:lnTo>
                    <a:pt x="926680" y="739940"/>
                  </a:lnTo>
                  <a:close/>
                </a:path>
                <a:path w="3419475" h="1764664">
                  <a:moveTo>
                    <a:pt x="1125537" y="1390370"/>
                  </a:moveTo>
                  <a:lnTo>
                    <a:pt x="684936" y="1574101"/>
                  </a:lnTo>
                  <a:lnTo>
                    <a:pt x="810856" y="1630591"/>
                  </a:lnTo>
                  <a:lnTo>
                    <a:pt x="1101534" y="1483372"/>
                  </a:lnTo>
                  <a:lnTo>
                    <a:pt x="1125537" y="1390370"/>
                  </a:lnTo>
                  <a:close/>
                </a:path>
                <a:path w="3419475" h="1764664">
                  <a:moveTo>
                    <a:pt x="1508036" y="519341"/>
                  </a:moveTo>
                  <a:lnTo>
                    <a:pt x="1290434" y="519023"/>
                  </a:lnTo>
                  <a:lnTo>
                    <a:pt x="986218" y="636130"/>
                  </a:lnTo>
                  <a:lnTo>
                    <a:pt x="926693" y="739965"/>
                  </a:lnTo>
                  <a:lnTo>
                    <a:pt x="1508036" y="519341"/>
                  </a:lnTo>
                  <a:close/>
                </a:path>
                <a:path w="3419475" h="1764664">
                  <a:moveTo>
                    <a:pt x="1730870" y="1248219"/>
                  </a:moveTo>
                  <a:lnTo>
                    <a:pt x="1125537" y="1390383"/>
                  </a:lnTo>
                  <a:lnTo>
                    <a:pt x="1232954" y="1443202"/>
                  </a:lnTo>
                  <a:lnTo>
                    <a:pt x="1550657" y="1370164"/>
                  </a:lnTo>
                  <a:lnTo>
                    <a:pt x="1730870" y="1248219"/>
                  </a:lnTo>
                  <a:close/>
                </a:path>
                <a:path w="3419475" h="1764664">
                  <a:moveTo>
                    <a:pt x="1986978" y="366763"/>
                  </a:moveTo>
                  <a:lnTo>
                    <a:pt x="1902955" y="320446"/>
                  </a:lnTo>
                  <a:lnTo>
                    <a:pt x="1769186" y="361340"/>
                  </a:lnTo>
                  <a:lnTo>
                    <a:pt x="1643011" y="471919"/>
                  </a:lnTo>
                  <a:lnTo>
                    <a:pt x="1986978" y="366763"/>
                  </a:lnTo>
                  <a:close/>
                </a:path>
                <a:path w="3419475" h="1764664">
                  <a:moveTo>
                    <a:pt x="2213241" y="1106868"/>
                  </a:moveTo>
                  <a:lnTo>
                    <a:pt x="1869274" y="1212024"/>
                  </a:lnTo>
                  <a:lnTo>
                    <a:pt x="2035733" y="1233144"/>
                  </a:lnTo>
                  <a:lnTo>
                    <a:pt x="2169477" y="1192250"/>
                  </a:lnTo>
                  <a:lnTo>
                    <a:pt x="2213241" y="1106868"/>
                  </a:lnTo>
                  <a:close/>
                </a:path>
                <a:path w="3419475" h="1764664">
                  <a:moveTo>
                    <a:pt x="2678747" y="204292"/>
                  </a:moveTo>
                  <a:lnTo>
                    <a:pt x="2543035" y="173774"/>
                  </a:lnTo>
                  <a:lnTo>
                    <a:pt x="2093937" y="276669"/>
                  </a:lnTo>
                  <a:lnTo>
                    <a:pt x="1986978" y="366763"/>
                  </a:lnTo>
                  <a:lnTo>
                    <a:pt x="2678747" y="204292"/>
                  </a:lnTo>
                  <a:close/>
                </a:path>
                <a:path w="3419475" h="1764664">
                  <a:moveTo>
                    <a:pt x="2877604" y="854722"/>
                  </a:moveTo>
                  <a:lnTo>
                    <a:pt x="2213254" y="1106855"/>
                  </a:lnTo>
                  <a:lnTo>
                    <a:pt x="2352294" y="1121727"/>
                  </a:lnTo>
                  <a:lnTo>
                    <a:pt x="2782151" y="955903"/>
                  </a:lnTo>
                  <a:lnTo>
                    <a:pt x="2877604" y="854722"/>
                  </a:lnTo>
                  <a:close/>
                </a:path>
                <a:path w="3419475" h="1764664">
                  <a:moveTo>
                    <a:pt x="3345624" y="760653"/>
                  </a:moveTo>
                  <a:lnTo>
                    <a:pt x="2877604" y="854735"/>
                  </a:lnTo>
                  <a:lnTo>
                    <a:pt x="2970542" y="898347"/>
                  </a:lnTo>
                  <a:lnTo>
                    <a:pt x="3257258" y="845083"/>
                  </a:lnTo>
                  <a:lnTo>
                    <a:pt x="3345624" y="760653"/>
                  </a:lnTo>
                  <a:close/>
                </a:path>
                <a:path w="3419475" h="1764664">
                  <a:moveTo>
                    <a:pt x="3419157" y="622363"/>
                  </a:moveTo>
                  <a:lnTo>
                    <a:pt x="3257639" y="94094"/>
                  </a:lnTo>
                  <a:lnTo>
                    <a:pt x="3119386" y="20574"/>
                  </a:lnTo>
                  <a:lnTo>
                    <a:pt x="2998876" y="0"/>
                  </a:lnTo>
                  <a:lnTo>
                    <a:pt x="2731401" y="116192"/>
                  </a:lnTo>
                  <a:lnTo>
                    <a:pt x="2678747" y="204292"/>
                  </a:lnTo>
                  <a:lnTo>
                    <a:pt x="3119374" y="20586"/>
                  </a:lnTo>
                  <a:lnTo>
                    <a:pt x="3345624" y="760653"/>
                  </a:lnTo>
                  <a:lnTo>
                    <a:pt x="3419157" y="622363"/>
                  </a:lnTo>
                  <a:close/>
                </a:path>
              </a:pathLst>
            </a:custGeom>
            <a:solidFill>
              <a:srgbClr val="BCBEC0"/>
            </a:solidFill>
          </p:spPr>
          <p:txBody>
            <a:bodyPr wrap="square" lIns="0" tIns="0" rIns="0" bIns="0" rtlCol="0"/>
            <a:lstStyle/>
            <a:p>
              <a:endParaRPr/>
            </a:p>
          </p:txBody>
        </p:sp>
        <p:sp>
          <p:nvSpPr>
            <p:cNvPr id="146" name="object 21"/>
            <p:cNvSpPr/>
            <p:nvPr/>
          </p:nvSpPr>
          <p:spPr>
            <a:xfrm>
              <a:off x="5858992" y="4749698"/>
              <a:ext cx="1410970" cy="1102360"/>
            </a:xfrm>
            <a:custGeom>
              <a:avLst/>
              <a:gdLst/>
              <a:ahLst/>
              <a:cxnLst/>
              <a:rect l="l" t="t" r="r" b="b"/>
              <a:pathLst>
                <a:path w="1410970" h="1102360">
                  <a:moveTo>
                    <a:pt x="1410589" y="740079"/>
                  </a:moveTo>
                  <a:lnTo>
                    <a:pt x="1184325" y="0"/>
                  </a:lnTo>
                  <a:lnTo>
                    <a:pt x="1049350" y="47383"/>
                  </a:lnTo>
                  <a:lnTo>
                    <a:pt x="467995" y="267995"/>
                  </a:lnTo>
                  <a:lnTo>
                    <a:pt x="2019" y="361530"/>
                  </a:lnTo>
                  <a:lnTo>
                    <a:pt x="0" y="362064"/>
                  </a:lnTo>
                  <a:lnTo>
                    <a:pt x="226250" y="1102144"/>
                  </a:lnTo>
                  <a:lnTo>
                    <a:pt x="666851" y="918425"/>
                  </a:lnTo>
                  <a:lnTo>
                    <a:pt x="1272184" y="776274"/>
                  </a:lnTo>
                  <a:lnTo>
                    <a:pt x="1410589" y="740079"/>
                  </a:lnTo>
                  <a:close/>
                </a:path>
              </a:pathLst>
            </a:custGeom>
            <a:solidFill>
              <a:srgbClr val="E8353C"/>
            </a:solidFill>
          </p:spPr>
          <p:txBody>
            <a:bodyPr wrap="square" lIns="0" tIns="0" rIns="0" bIns="0" rtlCol="0"/>
            <a:lstStyle/>
            <a:p>
              <a:endParaRPr/>
            </a:p>
          </p:txBody>
        </p:sp>
        <p:sp>
          <p:nvSpPr>
            <p:cNvPr id="147" name="object 22"/>
            <p:cNvSpPr/>
            <p:nvPr/>
          </p:nvSpPr>
          <p:spPr>
            <a:xfrm>
              <a:off x="6389916" y="4840871"/>
              <a:ext cx="855980" cy="660400"/>
            </a:xfrm>
            <a:custGeom>
              <a:avLst/>
              <a:gdLst/>
              <a:ahLst/>
              <a:cxnLst/>
              <a:rect l="l" t="t" r="r" b="b"/>
              <a:pathLst>
                <a:path w="855979" h="660400">
                  <a:moveTo>
                    <a:pt x="855802" y="570839"/>
                  </a:moveTo>
                  <a:lnTo>
                    <a:pt x="822655" y="462419"/>
                  </a:lnTo>
                  <a:lnTo>
                    <a:pt x="382765" y="403352"/>
                  </a:lnTo>
                  <a:lnTo>
                    <a:pt x="714413" y="108394"/>
                  </a:lnTo>
                  <a:lnTo>
                    <a:pt x="681266" y="0"/>
                  </a:lnTo>
                  <a:lnTo>
                    <a:pt x="240093" y="384187"/>
                  </a:lnTo>
                  <a:lnTo>
                    <a:pt x="0" y="351942"/>
                  </a:lnTo>
                  <a:lnTo>
                    <a:pt x="35915" y="469430"/>
                  </a:lnTo>
                  <a:lnTo>
                    <a:pt x="128981" y="480949"/>
                  </a:lnTo>
                  <a:lnTo>
                    <a:pt x="58267" y="542531"/>
                  </a:lnTo>
                  <a:lnTo>
                    <a:pt x="94183" y="660019"/>
                  </a:lnTo>
                  <a:lnTo>
                    <a:pt x="275196" y="499033"/>
                  </a:lnTo>
                  <a:lnTo>
                    <a:pt x="855802" y="570839"/>
                  </a:lnTo>
                  <a:close/>
                </a:path>
              </a:pathLst>
            </a:custGeom>
            <a:solidFill>
              <a:srgbClr val="FFFFFF"/>
            </a:solidFill>
          </p:spPr>
          <p:txBody>
            <a:bodyPr wrap="square" lIns="0" tIns="0" rIns="0" bIns="0" rtlCol="0"/>
            <a:lstStyle/>
            <a:p>
              <a:endParaRPr/>
            </a:p>
          </p:txBody>
        </p:sp>
        <p:sp>
          <p:nvSpPr>
            <p:cNvPr id="148" name="object 23"/>
            <p:cNvSpPr/>
            <p:nvPr/>
          </p:nvSpPr>
          <p:spPr>
            <a:xfrm>
              <a:off x="6931545" y="4644516"/>
              <a:ext cx="682625" cy="1614170"/>
            </a:xfrm>
            <a:custGeom>
              <a:avLst/>
              <a:gdLst/>
              <a:ahLst/>
              <a:cxnLst/>
              <a:rect l="l" t="t" r="r" b="b"/>
              <a:pathLst>
                <a:path w="682625" h="1614170">
                  <a:moveTo>
                    <a:pt x="667727" y="989076"/>
                  </a:moveTo>
                  <a:lnTo>
                    <a:pt x="338035" y="845261"/>
                  </a:lnTo>
                  <a:lnTo>
                    <a:pt x="199631" y="881456"/>
                  </a:lnTo>
                  <a:lnTo>
                    <a:pt x="0" y="1470291"/>
                  </a:lnTo>
                  <a:lnTo>
                    <a:pt x="329704" y="1614106"/>
                  </a:lnTo>
                  <a:lnTo>
                    <a:pt x="667727" y="989076"/>
                  </a:lnTo>
                  <a:close/>
                </a:path>
                <a:path w="682625" h="1614170">
                  <a:moveTo>
                    <a:pt x="682002" y="740079"/>
                  </a:moveTo>
                  <a:lnTo>
                    <a:pt x="455739" y="0"/>
                  </a:lnTo>
                  <a:lnTo>
                    <a:pt x="111760" y="105168"/>
                  </a:lnTo>
                  <a:lnTo>
                    <a:pt x="338023" y="845248"/>
                  </a:lnTo>
                  <a:lnTo>
                    <a:pt x="682002" y="740079"/>
                  </a:lnTo>
                  <a:close/>
                </a:path>
              </a:pathLst>
            </a:custGeom>
            <a:solidFill>
              <a:srgbClr val="E8353C"/>
            </a:solidFill>
          </p:spPr>
          <p:txBody>
            <a:bodyPr wrap="square" lIns="0" tIns="0" rIns="0" bIns="0" rtlCol="0"/>
            <a:lstStyle/>
            <a:p>
              <a:endParaRPr/>
            </a:p>
          </p:txBody>
        </p:sp>
        <p:sp>
          <p:nvSpPr>
            <p:cNvPr id="149" name="object 24"/>
            <p:cNvSpPr/>
            <p:nvPr/>
          </p:nvSpPr>
          <p:spPr>
            <a:xfrm>
              <a:off x="7071182" y="4735715"/>
              <a:ext cx="518795" cy="676275"/>
            </a:xfrm>
            <a:custGeom>
              <a:avLst/>
              <a:gdLst/>
              <a:ahLst/>
              <a:cxnLst/>
              <a:rect l="l" t="t" r="r" b="b"/>
              <a:pathLst>
                <a:path w="518795" h="676275">
                  <a:moveTo>
                    <a:pt x="377126" y="108407"/>
                  </a:moveTo>
                  <a:lnTo>
                    <a:pt x="343979" y="0"/>
                  </a:lnTo>
                  <a:lnTo>
                    <a:pt x="0" y="105156"/>
                  </a:lnTo>
                  <a:lnTo>
                    <a:pt x="33147" y="213563"/>
                  </a:lnTo>
                  <a:lnTo>
                    <a:pt x="377126" y="108407"/>
                  </a:lnTo>
                  <a:close/>
                </a:path>
                <a:path w="518795" h="676275">
                  <a:moveTo>
                    <a:pt x="518490" y="570801"/>
                  </a:moveTo>
                  <a:lnTo>
                    <a:pt x="485355" y="462394"/>
                  </a:lnTo>
                  <a:lnTo>
                    <a:pt x="141376" y="567563"/>
                  </a:lnTo>
                  <a:lnTo>
                    <a:pt x="174510" y="675970"/>
                  </a:lnTo>
                  <a:lnTo>
                    <a:pt x="518490" y="570801"/>
                  </a:lnTo>
                  <a:close/>
                </a:path>
              </a:pathLst>
            </a:custGeom>
            <a:solidFill>
              <a:srgbClr val="FFFFFF"/>
            </a:solidFill>
          </p:spPr>
          <p:txBody>
            <a:bodyPr wrap="square" lIns="0" tIns="0" rIns="0" bIns="0" rtlCol="0"/>
            <a:lstStyle/>
            <a:p>
              <a:endParaRPr/>
            </a:p>
          </p:txBody>
        </p:sp>
        <p:sp>
          <p:nvSpPr>
            <p:cNvPr id="150" name="object 25"/>
            <p:cNvSpPr/>
            <p:nvPr/>
          </p:nvSpPr>
          <p:spPr>
            <a:xfrm>
              <a:off x="5981662" y="3812298"/>
              <a:ext cx="2764790" cy="2904490"/>
            </a:xfrm>
            <a:custGeom>
              <a:avLst/>
              <a:gdLst/>
              <a:ahLst/>
              <a:cxnLst/>
              <a:rect l="l" t="t" r="r" b="b"/>
              <a:pathLst>
                <a:path w="2764790" h="2904490">
                  <a:moveTo>
                    <a:pt x="1254556" y="633793"/>
                  </a:moveTo>
                  <a:lnTo>
                    <a:pt x="624801" y="304622"/>
                  </a:lnTo>
                  <a:lnTo>
                    <a:pt x="257238" y="0"/>
                  </a:lnTo>
                  <a:lnTo>
                    <a:pt x="0" y="404787"/>
                  </a:lnTo>
                  <a:lnTo>
                    <a:pt x="431888" y="608203"/>
                  </a:lnTo>
                  <a:lnTo>
                    <a:pt x="926668" y="984770"/>
                  </a:lnTo>
                  <a:lnTo>
                    <a:pt x="1061656" y="937387"/>
                  </a:lnTo>
                  <a:lnTo>
                    <a:pt x="1254556" y="633793"/>
                  </a:lnTo>
                  <a:close/>
                </a:path>
                <a:path w="2764790" h="2904490">
                  <a:moveTo>
                    <a:pt x="1279575" y="2446324"/>
                  </a:moveTo>
                  <a:lnTo>
                    <a:pt x="949883" y="2302510"/>
                  </a:lnTo>
                  <a:lnTo>
                    <a:pt x="705586" y="2712669"/>
                  </a:lnTo>
                  <a:lnTo>
                    <a:pt x="1145209" y="2904413"/>
                  </a:lnTo>
                  <a:lnTo>
                    <a:pt x="1279575" y="2446324"/>
                  </a:lnTo>
                  <a:close/>
                </a:path>
                <a:path w="2764790" h="2904490">
                  <a:moveTo>
                    <a:pt x="2764294" y="1226096"/>
                  </a:moveTo>
                  <a:lnTo>
                    <a:pt x="2538044" y="486016"/>
                  </a:lnTo>
                  <a:lnTo>
                    <a:pt x="2097392" y="669734"/>
                  </a:lnTo>
                  <a:lnTo>
                    <a:pt x="1405636" y="832218"/>
                  </a:lnTo>
                  <a:lnTo>
                    <a:pt x="1631899" y="1572298"/>
                  </a:lnTo>
                  <a:lnTo>
                    <a:pt x="2296249" y="1320165"/>
                  </a:lnTo>
                  <a:lnTo>
                    <a:pt x="2764294" y="1226096"/>
                  </a:lnTo>
                  <a:close/>
                </a:path>
              </a:pathLst>
            </a:custGeom>
            <a:solidFill>
              <a:srgbClr val="E8353C"/>
            </a:solidFill>
          </p:spPr>
          <p:txBody>
            <a:bodyPr wrap="square" lIns="0" tIns="0" rIns="0" bIns="0" rtlCol="0"/>
            <a:lstStyle/>
            <a:p>
              <a:endParaRPr/>
            </a:p>
          </p:txBody>
        </p:sp>
        <p:sp>
          <p:nvSpPr>
            <p:cNvPr id="151" name="object 26"/>
            <p:cNvSpPr/>
            <p:nvPr/>
          </p:nvSpPr>
          <p:spPr>
            <a:xfrm>
              <a:off x="5400324" y="5111775"/>
              <a:ext cx="459105" cy="140335"/>
            </a:xfrm>
            <a:custGeom>
              <a:avLst/>
              <a:gdLst/>
              <a:ahLst/>
              <a:cxnLst/>
              <a:rect l="l" t="t" r="r" b="b"/>
              <a:pathLst>
                <a:path w="459104" h="140335">
                  <a:moveTo>
                    <a:pt x="0" y="140220"/>
                  </a:moveTo>
                  <a:lnTo>
                    <a:pt x="458635" y="0"/>
                  </a:lnTo>
                </a:path>
              </a:pathLst>
            </a:custGeom>
            <a:ln w="4330">
              <a:solidFill>
                <a:srgbClr val="939598"/>
              </a:solidFill>
              <a:prstDash val="sysDash"/>
            </a:ln>
          </p:spPr>
          <p:txBody>
            <a:bodyPr wrap="square" lIns="0" tIns="0" rIns="0" bIns="0" rtlCol="0"/>
            <a:lstStyle/>
            <a:p>
              <a:endParaRPr/>
            </a:p>
          </p:txBody>
        </p:sp>
        <p:sp>
          <p:nvSpPr>
            <p:cNvPr id="152" name="object 27"/>
            <p:cNvSpPr/>
            <p:nvPr/>
          </p:nvSpPr>
          <p:spPr>
            <a:xfrm>
              <a:off x="5626588" y="5851856"/>
              <a:ext cx="459105" cy="140335"/>
            </a:xfrm>
            <a:custGeom>
              <a:avLst/>
              <a:gdLst/>
              <a:ahLst/>
              <a:cxnLst/>
              <a:rect l="l" t="t" r="r" b="b"/>
              <a:pathLst>
                <a:path w="459104" h="140335">
                  <a:moveTo>
                    <a:pt x="0" y="140220"/>
                  </a:moveTo>
                  <a:lnTo>
                    <a:pt x="458635" y="0"/>
                  </a:lnTo>
                </a:path>
              </a:pathLst>
            </a:custGeom>
            <a:ln w="4330">
              <a:solidFill>
                <a:srgbClr val="939598"/>
              </a:solidFill>
              <a:prstDash val="sysDash"/>
            </a:ln>
          </p:spPr>
          <p:txBody>
            <a:bodyPr wrap="square" lIns="0" tIns="0" rIns="0" bIns="0" rtlCol="0"/>
            <a:lstStyle/>
            <a:p>
              <a:endParaRPr/>
            </a:p>
          </p:txBody>
        </p:sp>
        <p:sp>
          <p:nvSpPr>
            <p:cNvPr id="153" name="object 28"/>
            <p:cNvSpPr/>
            <p:nvPr/>
          </p:nvSpPr>
          <p:spPr>
            <a:xfrm>
              <a:off x="5400325" y="5251998"/>
              <a:ext cx="226695" cy="740410"/>
            </a:xfrm>
            <a:custGeom>
              <a:avLst/>
              <a:gdLst/>
              <a:ahLst/>
              <a:cxnLst/>
              <a:rect l="l" t="t" r="r" b="b"/>
              <a:pathLst>
                <a:path w="226695" h="740410">
                  <a:moveTo>
                    <a:pt x="0" y="0"/>
                  </a:moveTo>
                  <a:lnTo>
                    <a:pt x="226263" y="740079"/>
                  </a:lnTo>
                </a:path>
              </a:pathLst>
            </a:custGeom>
            <a:solidFill>
              <a:srgbClr val="FFFFFF"/>
            </a:solidFill>
          </p:spPr>
          <p:txBody>
            <a:bodyPr wrap="square" lIns="0" tIns="0" rIns="0" bIns="0" rtlCol="0"/>
            <a:lstStyle/>
            <a:p>
              <a:endParaRPr/>
            </a:p>
          </p:txBody>
        </p:sp>
        <p:sp>
          <p:nvSpPr>
            <p:cNvPr id="154" name="object 29"/>
            <p:cNvSpPr/>
            <p:nvPr/>
          </p:nvSpPr>
          <p:spPr>
            <a:xfrm>
              <a:off x="5400324" y="5251996"/>
              <a:ext cx="226695" cy="740410"/>
            </a:xfrm>
            <a:custGeom>
              <a:avLst/>
              <a:gdLst/>
              <a:ahLst/>
              <a:cxnLst/>
              <a:rect l="l" t="t" r="r" b="b"/>
              <a:pathLst>
                <a:path w="226695" h="740410">
                  <a:moveTo>
                    <a:pt x="0" y="0"/>
                  </a:moveTo>
                  <a:lnTo>
                    <a:pt x="226263" y="740079"/>
                  </a:lnTo>
                </a:path>
              </a:pathLst>
            </a:custGeom>
            <a:ln w="6489">
              <a:solidFill>
                <a:srgbClr val="D1D3D4"/>
              </a:solidFill>
            </a:ln>
          </p:spPr>
          <p:txBody>
            <a:bodyPr wrap="square" lIns="0" tIns="0" rIns="0" bIns="0" rtlCol="0"/>
            <a:lstStyle/>
            <a:p>
              <a:endParaRPr/>
            </a:p>
          </p:txBody>
        </p:sp>
      </p:grpSp>
    </p:spTree>
    <p:extLst>
      <p:ext uri="{BB962C8B-B14F-4D97-AF65-F5344CB8AC3E}">
        <p14:creationId xmlns:p14="http://schemas.microsoft.com/office/powerpoint/2010/main" val="13362198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Goodies de Noël</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8" y="1594514"/>
            <a:ext cx="6904699"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lang="fr-FR" altLang="fr-FR" sz="2800" b="0" dirty="0">
                <a:latin typeface="Avenir Next LT Pro" panose="020B0504020202020204" pitchFamily="34" charset="0"/>
              </a:rPr>
              <a:t>Créer des goodies de Noël pour faire vivre la thématique ‘Casse-noisette’ </a:t>
            </a:r>
            <a:br>
              <a:rPr lang="fr-FR" altLang="fr-FR" sz="2800" b="0" dirty="0">
                <a:latin typeface="Avenir Next LT Pro" panose="020B0504020202020204" pitchFamily="34" charset="0"/>
              </a:rPr>
            </a:br>
            <a:r>
              <a:rPr lang="fr-FR" altLang="fr-FR" sz="2800" b="0" dirty="0">
                <a:latin typeface="Avenir Next LT Pro" panose="020B0504020202020204" pitchFamily="34" charset="0"/>
              </a:rPr>
              <a:t>A télécharger sur le site supermarchesmatch.fr</a:t>
            </a:r>
            <a:br>
              <a:rPr lang="fr-FR" altLang="fr-FR" sz="2800" b="0" dirty="0">
                <a:latin typeface="Avenir Next LT Pro" panose="020B0504020202020204" pitchFamily="34" charset="0"/>
              </a:rPr>
            </a:br>
            <a:br>
              <a:rPr lang="fr-FR" altLang="fr-FR" sz="2400" b="0" dirty="0">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r>
              <a:rPr kumimoji="0" lang="fr-FR" altLang="fr-FR" sz="2800" b="0" i="0" u="none" strike="noStrike" cap="none" normalizeH="0" baseline="0" dirty="0">
                <a:ln>
                  <a:noFill/>
                </a:ln>
                <a:solidFill>
                  <a:schemeClr val="tx1"/>
                </a:solidFill>
                <a:effectLst/>
                <a:latin typeface="Avenir Next LT Pro" panose="020B0504020202020204" pitchFamily="34" charset="0"/>
              </a:rPr>
              <a:t> </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A télécharger en ligne </a:t>
            </a:r>
          </a:p>
        </p:txBody>
      </p:sp>
      <p:sp>
        <p:nvSpPr>
          <p:cNvPr id="2" name="AutoShape 2" descr="Create a visual for a street event during the Christmas season, featuring tasting corners for Supermarché Match's star products like foie gras and smoked salmon. The scene should be set in a bustling city center with festive decorations, and the tasting corners should be prominently displayed. Hôtesses dressed in Supermarché Match colors are offering samples to passersby, who are visibly enjoying the experience. Include elements like holiday decorations, promotional banners, and a festive atmosphere to emphasize the Christmas theme and the gourmet nature of the event.">
            <a:extLst>
              <a:ext uri="{FF2B5EF4-FFF2-40B4-BE49-F238E27FC236}">
                <a16:creationId xmlns:a16="http://schemas.microsoft.com/office/drawing/2014/main" id="{8345BE5B-B825-05FD-DA74-E8A82153D46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6" name="Rectangle 1">
            <a:extLst>
              <a:ext uri="{FF2B5EF4-FFF2-40B4-BE49-F238E27FC236}">
                <a16:creationId xmlns:a16="http://schemas.microsoft.com/office/drawing/2014/main" id="{73EB4947-E317-EB07-BBB1-08262610E48D}"/>
              </a:ext>
            </a:extLst>
          </p:cNvPr>
          <p:cNvSpPr>
            <a:spLocks noChangeArrowheads="1"/>
          </p:cNvSpPr>
          <p:nvPr/>
        </p:nvSpPr>
        <p:spPr bwMode="auto">
          <a:xfrm>
            <a:off x="0" y="-184666"/>
            <a:ext cx="24878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1800" b="0" i="0" u="none" strike="noStrike" cap="none" normalizeH="0" baseline="0" dirty="0">
                <a:ln>
                  <a:noFill/>
                </a:ln>
                <a:solidFill>
                  <a:schemeClr val="tx1"/>
                </a:solidFill>
                <a:effectLst/>
                <a:latin typeface="Arial" panose="020B0604020202020204" pitchFamily="34" charset="0"/>
              </a:rPr>
              <a:t> </a:t>
            </a:r>
          </a:p>
        </p:txBody>
      </p:sp>
      <p:sp>
        <p:nvSpPr>
          <p:cNvPr id="10" name="ZoneTexte 9">
            <a:extLst>
              <a:ext uri="{FF2B5EF4-FFF2-40B4-BE49-F238E27FC236}">
                <a16:creationId xmlns:a16="http://schemas.microsoft.com/office/drawing/2014/main" id="{1372EB65-50D9-BBF8-88E4-A5080754F060}"/>
              </a:ext>
            </a:extLst>
          </p:cNvPr>
          <p:cNvSpPr txBox="1"/>
          <p:nvPr/>
        </p:nvSpPr>
        <p:spPr>
          <a:xfrm>
            <a:off x="604127" y="3958026"/>
            <a:ext cx="4282503" cy="369332"/>
          </a:xfrm>
          <a:prstGeom prst="rect">
            <a:avLst/>
          </a:prstGeom>
          <a:noFill/>
        </p:spPr>
        <p:txBody>
          <a:bodyPr wrap="square">
            <a:spAutoFit/>
          </a:bodyPr>
          <a:lstStyle/>
          <a:p>
            <a:r>
              <a:rPr kumimoji="0" lang="fr-FR" altLang="fr-FR" sz="1800" b="0" i="0" u="none" strike="noStrike" cap="none" normalizeH="0" baseline="0" dirty="0">
                <a:ln>
                  <a:noFill/>
                </a:ln>
                <a:solidFill>
                  <a:schemeClr val="tx1"/>
                </a:solidFill>
                <a:effectLst/>
                <a:latin typeface="Avenir Next LT Pro" panose="020B0504020202020204" pitchFamily="34" charset="0"/>
              </a:rPr>
              <a:t>Le marque place casse-noisette</a:t>
            </a:r>
            <a:endParaRPr lang="fr-FR" dirty="0"/>
          </a:p>
        </p:txBody>
      </p:sp>
      <p:pic>
        <p:nvPicPr>
          <p:cNvPr id="8" name="object 5">
            <a:extLst>
              <a:ext uri="{FF2B5EF4-FFF2-40B4-BE49-F238E27FC236}">
                <a16:creationId xmlns:a16="http://schemas.microsoft.com/office/drawing/2014/main" id="{B6A9652D-3247-02B3-6AE3-BE8B1AD1FEA9}"/>
              </a:ext>
            </a:extLst>
          </p:cNvPr>
          <p:cNvPicPr/>
          <p:nvPr/>
        </p:nvPicPr>
        <p:blipFill>
          <a:blip r:embed="rId2" cstate="print"/>
          <a:stretch>
            <a:fillRect/>
          </a:stretch>
        </p:blipFill>
        <p:spPr>
          <a:xfrm>
            <a:off x="6311854" y="2119702"/>
            <a:ext cx="4522667" cy="4357320"/>
          </a:xfrm>
          <a:prstGeom prst="rect">
            <a:avLst/>
          </a:prstGeom>
        </p:spPr>
      </p:pic>
    </p:spTree>
    <p:extLst>
      <p:ext uri="{BB962C8B-B14F-4D97-AF65-F5344CB8AC3E}">
        <p14:creationId xmlns:p14="http://schemas.microsoft.com/office/powerpoint/2010/main" val="33495581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Goodies de Noël</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8" y="1594514"/>
            <a:ext cx="6904699"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lang="fr-FR" altLang="fr-FR" sz="2800" b="0" dirty="0">
                <a:latin typeface="Avenir Next LT Pro" panose="020B0504020202020204" pitchFamily="34" charset="0"/>
              </a:rPr>
              <a:t>Créer des goodies de Noël pour faire vivre la thématique ‘Casse-noisette’ et récompenser les meilleurs </a:t>
            </a:r>
            <a:br>
              <a:rPr lang="fr-FR" altLang="fr-FR" sz="2800" b="0" dirty="0">
                <a:latin typeface="Avenir Next LT Pro" panose="020B0504020202020204" pitchFamily="34" charset="0"/>
              </a:rPr>
            </a:br>
            <a:r>
              <a:rPr lang="fr-FR" altLang="fr-FR" sz="2800" b="0" dirty="0">
                <a:latin typeface="Avenir Next LT Pro" panose="020B0504020202020204" pitchFamily="34" charset="0"/>
              </a:rPr>
              <a:t>clients</a:t>
            </a:r>
            <a:br>
              <a:rPr lang="fr-FR" altLang="fr-FR" sz="2800" b="0" dirty="0">
                <a:latin typeface="Avenir Next LT Pro" panose="020B0504020202020204" pitchFamily="34" charset="0"/>
              </a:rPr>
            </a:br>
            <a:br>
              <a:rPr lang="fr-FR" altLang="fr-FR" sz="2400" b="0" dirty="0">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r>
              <a:rPr kumimoji="0" lang="fr-FR" altLang="fr-FR" sz="2800" b="0" i="0" u="none" strike="noStrike" cap="none" normalizeH="0" baseline="0" dirty="0">
                <a:ln>
                  <a:noFill/>
                </a:ln>
                <a:solidFill>
                  <a:schemeClr val="tx1"/>
                </a:solidFill>
                <a:effectLst/>
                <a:latin typeface="Avenir Next LT Pro" panose="020B0504020202020204" pitchFamily="34" charset="0"/>
              </a:rPr>
              <a:t> </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Remis en magasin </a:t>
            </a:r>
          </a:p>
        </p:txBody>
      </p:sp>
      <p:sp>
        <p:nvSpPr>
          <p:cNvPr id="2" name="AutoShape 2" descr="Create a visual for a street event during the Christmas season, featuring tasting corners for Supermarché Match's star products like foie gras and smoked salmon. The scene should be set in a bustling city center with festive decorations, and the tasting corners should be prominently displayed. Hôtesses dressed in Supermarché Match colors are offering samples to passersby, who are visibly enjoying the experience. Include elements like holiday decorations, promotional banners, and a festive atmosphere to emphasize the Christmas theme and the gourmet nature of the event.">
            <a:extLst>
              <a:ext uri="{FF2B5EF4-FFF2-40B4-BE49-F238E27FC236}">
                <a16:creationId xmlns:a16="http://schemas.microsoft.com/office/drawing/2014/main" id="{8345BE5B-B825-05FD-DA74-E8A82153D46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6" name="Rectangle 1">
            <a:extLst>
              <a:ext uri="{FF2B5EF4-FFF2-40B4-BE49-F238E27FC236}">
                <a16:creationId xmlns:a16="http://schemas.microsoft.com/office/drawing/2014/main" id="{73EB4947-E317-EB07-BBB1-08262610E48D}"/>
              </a:ext>
            </a:extLst>
          </p:cNvPr>
          <p:cNvSpPr>
            <a:spLocks noChangeArrowheads="1"/>
          </p:cNvSpPr>
          <p:nvPr/>
        </p:nvSpPr>
        <p:spPr bwMode="auto">
          <a:xfrm>
            <a:off x="0" y="-184666"/>
            <a:ext cx="24878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1800" b="0" i="0" u="none" strike="noStrike" cap="none" normalizeH="0" baseline="0" dirty="0">
                <a:ln>
                  <a:noFill/>
                </a:ln>
                <a:solidFill>
                  <a:schemeClr val="tx1"/>
                </a:solidFill>
                <a:effectLst/>
                <a:latin typeface="Arial" panose="020B0604020202020204" pitchFamily="34" charset="0"/>
              </a:rPr>
              <a:t> </a:t>
            </a:r>
          </a:p>
        </p:txBody>
      </p:sp>
      <p:sp>
        <p:nvSpPr>
          <p:cNvPr id="10" name="ZoneTexte 9">
            <a:extLst>
              <a:ext uri="{FF2B5EF4-FFF2-40B4-BE49-F238E27FC236}">
                <a16:creationId xmlns:a16="http://schemas.microsoft.com/office/drawing/2014/main" id="{1372EB65-50D9-BBF8-88E4-A5080754F060}"/>
              </a:ext>
            </a:extLst>
          </p:cNvPr>
          <p:cNvSpPr txBox="1"/>
          <p:nvPr/>
        </p:nvSpPr>
        <p:spPr>
          <a:xfrm>
            <a:off x="604127" y="3958026"/>
            <a:ext cx="4282503" cy="1754326"/>
          </a:xfrm>
          <a:prstGeom prst="rect">
            <a:avLst/>
          </a:prstGeom>
          <a:noFill/>
        </p:spPr>
        <p:txBody>
          <a:bodyPr wrap="square">
            <a:spAutoFit/>
          </a:bodyPr>
          <a:lstStyle/>
          <a:p>
            <a:r>
              <a:rPr kumimoji="0" lang="fr-FR" altLang="fr-FR" sz="1800" b="0" i="0" u="none" strike="noStrike" cap="none" normalizeH="0" baseline="0" dirty="0">
                <a:ln>
                  <a:noFill/>
                </a:ln>
                <a:solidFill>
                  <a:schemeClr val="tx1"/>
                </a:solidFill>
                <a:effectLst/>
                <a:latin typeface="Avenir Next LT Pro" panose="020B0504020202020204" pitchFamily="34" charset="0"/>
              </a:rPr>
              <a:t>Le planning / calendrier de Noël prérempli avec les offres principales à ne pas manquer et à personnaliser .</a:t>
            </a:r>
          </a:p>
          <a:p>
            <a:endParaRPr kumimoji="0" lang="fr-FR" altLang="fr-FR" sz="1800" b="0" i="0" u="none" strike="noStrike" cap="none" normalizeH="0" baseline="0" dirty="0">
              <a:ln>
                <a:noFill/>
              </a:ln>
              <a:solidFill>
                <a:schemeClr val="tx1"/>
              </a:solidFill>
              <a:effectLst/>
              <a:latin typeface="Avenir Next LT Pro" panose="020B0504020202020204" pitchFamily="34" charset="0"/>
            </a:endParaRPr>
          </a:p>
          <a:p>
            <a:r>
              <a:rPr lang="fr-FR" dirty="0">
                <a:latin typeface="Avenir Next LT Pro" panose="020B0504020202020204" pitchFamily="34" charset="0"/>
              </a:rPr>
              <a:t>Remis en magasin ou en drive, pour les cartés, à partir de 100 € d’achat.</a:t>
            </a:r>
            <a:endParaRPr lang="fr-FR" dirty="0"/>
          </a:p>
        </p:txBody>
      </p:sp>
      <p:grpSp>
        <p:nvGrpSpPr>
          <p:cNvPr id="3" name="object 147">
            <a:extLst>
              <a:ext uri="{FF2B5EF4-FFF2-40B4-BE49-F238E27FC236}">
                <a16:creationId xmlns:a16="http://schemas.microsoft.com/office/drawing/2014/main" id="{C3AD7C8F-E2F2-1CBB-570C-6495B98C1EBA}"/>
              </a:ext>
            </a:extLst>
          </p:cNvPr>
          <p:cNvGrpSpPr/>
          <p:nvPr/>
        </p:nvGrpSpPr>
        <p:grpSpPr>
          <a:xfrm>
            <a:off x="3270356" y="2556520"/>
            <a:ext cx="7612455" cy="5413931"/>
            <a:chOff x="6394094" y="3505594"/>
            <a:chExt cx="9883396" cy="6250558"/>
          </a:xfrm>
        </p:grpSpPr>
        <p:pic>
          <p:nvPicPr>
            <p:cNvPr id="9" name="object 149">
              <a:extLst>
                <a:ext uri="{FF2B5EF4-FFF2-40B4-BE49-F238E27FC236}">
                  <a16:creationId xmlns:a16="http://schemas.microsoft.com/office/drawing/2014/main" id="{A320702F-0B47-76A8-4C73-04EC3EA152C0}"/>
                </a:ext>
              </a:extLst>
            </p:cNvPr>
            <p:cNvPicPr/>
            <p:nvPr/>
          </p:nvPicPr>
          <p:blipFill>
            <a:blip r:embed="rId2" cstate="print"/>
            <a:stretch>
              <a:fillRect/>
            </a:stretch>
          </p:blipFill>
          <p:spPr>
            <a:xfrm>
              <a:off x="9419568" y="3505594"/>
              <a:ext cx="6857922" cy="4755769"/>
            </a:xfrm>
            <a:prstGeom prst="rect">
              <a:avLst/>
            </a:prstGeom>
          </p:spPr>
        </p:pic>
        <p:sp>
          <p:nvSpPr>
            <p:cNvPr id="11" name="object 150">
              <a:extLst>
                <a:ext uri="{FF2B5EF4-FFF2-40B4-BE49-F238E27FC236}">
                  <a16:creationId xmlns:a16="http://schemas.microsoft.com/office/drawing/2014/main" id="{B254C794-53DF-155B-3276-6476AAB7D50B}"/>
                </a:ext>
              </a:extLst>
            </p:cNvPr>
            <p:cNvSpPr/>
            <p:nvPr/>
          </p:nvSpPr>
          <p:spPr>
            <a:xfrm>
              <a:off x="7937611" y="5062432"/>
              <a:ext cx="0" cy="190500"/>
            </a:xfrm>
            <a:custGeom>
              <a:avLst/>
              <a:gdLst/>
              <a:ahLst/>
              <a:cxnLst/>
              <a:rect l="l" t="t" r="r" b="b"/>
              <a:pathLst>
                <a:path h="190500">
                  <a:moveTo>
                    <a:pt x="0" y="190131"/>
                  </a:moveTo>
                  <a:lnTo>
                    <a:pt x="0" y="0"/>
                  </a:lnTo>
                </a:path>
              </a:pathLst>
            </a:custGeom>
            <a:ln w="16675">
              <a:solidFill>
                <a:srgbClr val="FFFFFF"/>
              </a:solidFill>
              <a:prstDash val="dot"/>
            </a:ln>
          </p:spPr>
          <p:txBody>
            <a:bodyPr wrap="square" lIns="0" tIns="0" rIns="0" bIns="0" rtlCol="0"/>
            <a:lstStyle/>
            <a:p>
              <a:endParaRPr/>
            </a:p>
          </p:txBody>
        </p:sp>
        <p:sp>
          <p:nvSpPr>
            <p:cNvPr id="12" name="object 151">
              <a:extLst>
                <a:ext uri="{FF2B5EF4-FFF2-40B4-BE49-F238E27FC236}">
                  <a16:creationId xmlns:a16="http://schemas.microsoft.com/office/drawing/2014/main" id="{EAD7385D-A164-675A-F69B-17CB929F6660}"/>
                </a:ext>
              </a:extLst>
            </p:cNvPr>
            <p:cNvSpPr/>
            <p:nvPr/>
          </p:nvSpPr>
          <p:spPr>
            <a:xfrm>
              <a:off x="7937611" y="5045147"/>
              <a:ext cx="0" cy="242570"/>
            </a:xfrm>
            <a:custGeom>
              <a:avLst/>
              <a:gdLst/>
              <a:ahLst/>
              <a:cxnLst/>
              <a:rect l="l" t="t" r="r" b="b"/>
              <a:pathLst>
                <a:path h="242570">
                  <a:moveTo>
                    <a:pt x="0" y="241985"/>
                  </a:moveTo>
                  <a:lnTo>
                    <a:pt x="0" y="241985"/>
                  </a:lnTo>
                </a:path>
                <a:path h="242570">
                  <a:moveTo>
                    <a:pt x="0" y="0"/>
                  </a:moveTo>
                  <a:lnTo>
                    <a:pt x="0" y="0"/>
                  </a:lnTo>
                </a:path>
              </a:pathLst>
            </a:custGeom>
            <a:ln w="16675">
              <a:solidFill>
                <a:srgbClr val="FFFFFF"/>
              </a:solidFill>
            </a:ln>
          </p:spPr>
          <p:txBody>
            <a:bodyPr wrap="square" lIns="0" tIns="0" rIns="0" bIns="0" rtlCol="0"/>
            <a:lstStyle/>
            <a:p>
              <a:endParaRPr/>
            </a:p>
          </p:txBody>
        </p:sp>
        <p:sp>
          <p:nvSpPr>
            <p:cNvPr id="13" name="object 152">
              <a:extLst>
                <a:ext uri="{FF2B5EF4-FFF2-40B4-BE49-F238E27FC236}">
                  <a16:creationId xmlns:a16="http://schemas.microsoft.com/office/drawing/2014/main" id="{A1A6E3E5-86DF-60EF-403D-7C4B7C080AD5}"/>
                </a:ext>
              </a:extLst>
            </p:cNvPr>
            <p:cNvSpPr/>
            <p:nvPr/>
          </p:nvSpPr>
          <p:spPr>
            <a:xfrm>
              <a:off x="6394094" y="6766572"/>
              <a:ext cx="1263650" cy="2989580"/>
            </a:xfrm>
            <a:custGeom>
              <a:avLst/>
              <a:gdLst/>
              <a:ahLst/>
              <a:cxnLst/>
              <a:rect l="l" t="t" r="r" b="b"/>
              <a:pathLst>
                <a:path w="1263650" h="2989579">
                  <a:moveTo>
                    <a:pt x="1070508" y="2979394"/>
                  </a:moveTo>
                  <a:lnTo>
                    <a:pt x="0" y="2979394"/>
                  </a:lnTo>
                  <a:lnTo>
                    <a:pt x="0" y="2989084"/>
                  </a:lnTo>
                  <a:lnTo>
                    <a:pt x="1070508" y="2989084"/>
                  </a:lnTo>
                  <a:lnTo>
                    <a:pt x="1070508" y="2979394"/>
                  </a:lnTo>
                  <a:close/>
                </a:path>
                <a:path w="1263650" h="2989579">
                  <a:moveTo>
                    <a:pt x="1263345" y="11836"/>
                  </a:moveTo>
                  <a:lnTo>
                    <a:pt x="1251623" y="0"/>
                  </a:lnTo>
                  <a:lnTo>
                    <a:pt x="1239786" y="11836"/>
                  </a:lnTo>
                  <a:lnTo>
                    <a:pt x="1251623" y="23660"/>
                  </a:lnTo>
                  <a:lnTo>
                    <a:pt x="1263345" y="11836"/>
                  </a:lnTo>
                  <a:close/>
                </a:path>
              </a:pathLst>
            </a:custGeom>
            <a:solidFill>
              <a:srgbClr val="FFFFFF"/>
            </a:solidFill>
          </p:spPr>
          <p:txBody>
            <a:bodyPr wrap="square" lIns="0" tIns="0" rIns="0" bIns="0" rtlCol="0"/>
            <a:lstStyle/>
            <a:p>
              <a:endParaRPr/>
            </a:p>
          </p:txBody>
        </p:sp>
      </p:grpSp>
    </p:spTree>
    <p:extLst>
      <p:ext uri="{BB962C8B-B14F-4D97-AF65-F5344CB8AC3E}">
        <p14:creationId xmlns:p14="http://schemas.microsoft.com/office/powerpoint/2010/main" val="28819421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Campagne d’influence</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9" y="1594514"/>
            <a:ext cx="9347200"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2800" b="0" i="0" u="none" strike="noStrike" cap="none" normalizeH="0" baseline="0" dirty="0">
                <a:ln>
                  <a:noFill/>
                </a:ln>
                <a:solidFill>
                  <a:schemeClr val="tx1"/>
                </a:solidFill>
                <a:effectLst/>
                <a:latin typeface="Avenir Next LT Pro" panose="020B0504020202020204" pitchFamily="34" charset="0"/>
              </a:rPr>
              <a:t>Ces dispositifs influenceurs sont conçus pour maximiser la visibilité de Supermarché Match et engager de manière authentique et créative avec un large public. </a:t>
            </a: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r>
              <a:rPr kumimoji="0" lang="fr-FR" altLang="fr-FR" sz="2800" b="0" i="0" u="none" strike="noStrike" cap="none" normalizeH="0" baseline="0" dirty="0">
                <a:ln>
                  <a:noFill/>
                </a:ln>
                <a:solidFill>
                  <a:schemeClr val="tx1"/>
                </a:solidFill>
                <a:effectLst/>
                <a:latin typeface="Avenir Next LT Pro" panose="020B0504020202020204" pitchFamily="34" charset="0"/>
              </a:rPr>
              <a:t> </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Instant Match</a:t>
            </a:r>
          </a:p>
        </p:txBody>
      </p:sp>
      <p:sp>
        <p:nvSpPr>
          <p:cNvPr id="3" name="ZoneTexte 2">
            <a:extLst>
              <a:ext uri="{FF2B5EF4-FFF2-40B4-BE49-F238E27FC236}">
                <a16:creationId xmlns:a16="http://schemas.microsoft.com/office/drawing/2014/main" id="{2787C575-9C33-B329-4FE8-310AA8879517}"/>
              </a:ext>
            </a:extLst>
          </p:cNvPr>
          <p:cNvSpPr txBox="1"/>
          <p:nvPr/>
        </p:nvSpPr>
        <p:spPr>
          <a:xfrm>
            <a:off x="668919" y="3023706"/>
            <a:ext cx="5263691" cy="3831818"/>
          </a:xfrm>
          <a:prstGeom prst="rect">
            <a:avLst/>
          </a:prstGeom>
          <a:noFill/>
        </p:spPr>
        <p:txBody>
          <a:bodyPr wrap="square">
            <a:spAutoFit/>
          </a:bodyPr>
          <a:lstStyle/>
          <a:p>
            <a:pPr marL="1143000" lvl="2" indent="-228600">
              <a:buFont typeface="Arial" panose="020B0604020202020204" pitchFamily="34" charset="0"/>
              <a:buChar char="•"/>
            </a:pPr>
            <a:endParaRPr lang="fr-FR" sz="1500" spc="-35" dirty="0">
              <a:latin typeface="Verdana"/>
            </a:endParaRPr>
          </a:p>
          <a:p>
            <a:r>
              <a:rPr lang="fr-FR" sz="1500" b="1" spc="-35" dirty="0">
                <a:latin typeface="Verdana"/>
              </a:rPr>
              <a:t>CONCEPT</a:t>
            </a:r>
            <a:r>
              <a:rPr lang="fr-FR" sz="1500" spc="-35" dirty="0">
                <a:latin typeface="Verdana"/>
              </a:rPr>
              <a:t> : Collaborer avec des influenceurs pour créer du contenu inspirant autour de Noël, incluant des idées de décoration et des menus de Noël, avec des liens directs vers les produits disponibles sur le Drive. Des vidéos hebdomadaires sur le thème de la décoration de Noël : chaque semaine, un influenceur présente des idées créatives de décoration, y compris des décorations de casse-noisette. Et sur le thème des menus de Chef de Noël : un menu de fête par semaine, avec les produits phares de Match types foie gras, saumon fumé, apéro traiteurs, pain, etc. </a:t>
            </a:r>
          </a:p>
          <a:p>
            <a:endParaRPr lang="fr-FR" sz="1500" spc="-35" dirty="0">
              <a:latin typeface="Verdana"/>
            </a:endParaRPr>
          </a:p>
          <a:p>
            <a:r>
              <a:rPr lang="fr-FR" sz="1500" b="1" spc="-35" dirty="0">
                <a:latin typeface="Verdana"/>
              </a:rPr>
              <a:t>INFLUENCEURS</a:t>
            </a:r>
            <a:r>
              <a:rPr lang="fr-FR" sz="1500" spc="-35" dirty="0">
                <a:latin typeface="Verdana"/>
              </a:rPr>
              <a:t> : @rachelstyliste (507k followers sur Instagram)</a:t>
            </a:r>
          </a:p>
          <a:p>
            <a:endParaRPr lang="fr-FR" dirty="0">
              <a:latin typeface="Avenir Next LT Pro" panose="020B0504020202020204" pitchFamily="34" charset="0"/>
            </a:endParaRPr>
          </a:p>
        </p:txBody>
      </p:sp>
      <p:pic>
        <p:nvPicPr>
          <p:cNvPr id="6" name="Image 5">
            <a:extLst>
              <a:ext uri="{FF2B5EF4-FFF2-40B4-BE49-F238E27FC236}">
                <a16:creationId xmlns:a16="http://schemas.microsoft.com/office/drawing/2014/main" id="{D50D27EF-0347-E6E9-0BB8-41A2FE5AFA60}"/>
              </a:ext>
            </a:extLst>
          </p:cNvPr>
          <p:cNvPicPr>
            <a:picLocks noChangeAspect="1"/>
          </p:cNvPicPr>
          <p:nvPr/>
        </p:nvPicPr>
        <p:blipFill rotWithShape="1">
          <a:blip r:embed="rId2"/>
          <a:srcRect l="11102" t="18545" r="12145" b="15249"/>
          <a:stretch/>
        </p:blipFill>
        <p:spPr>
          <a:xfrm>
            <a:off x="6591905" y="3202577"/>
            <a:ext cx="3424214" cy="2953733"/>
          </a:xfrm>
          <a:prstGeom prst="rect">
            <a:avLst/>
          </a:prstGeom>
        </p:spPr>
      </p:pic>
    </p:spTree>
    <p:extLst>
      <p:ext uri="{BB962C8B-B14F-4D97-AF65-F5344CB8AC3E}">
        <p14:creationId xmlns:p14="http://schemas.microsoft.com/office/powerpoint/2010/main" val="21415977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Campagne d’influence</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9" y="1594514"/>
            <a:ext cx="9347200"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2800" b="0" i="0" u="none" strike="noStrike" cap="none" normalizeH="0" baseline="0" dirty="0">
                <a:ln>
                  <a:noFill/>
                </a:ln>
                <a:solidFill>
                  <a:schemeClr val="tx1"/>
                </a:solidFill>
                <a:effectLst/>
                <a:latin typeface="Avenir Next LT Pro" panose="020B0504020202020204" pitchFamily="34" charset="0"/>
              </a:rPr>
              <a:t>Ces dispositifs influenceurs sont conçus pour maximiser la visibilité de Supermarché Match et engager de manière authentique et créative avec un large public. </a:t>
            </a: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r>
              <a:rPr kumimoji="0" lang="fr-FR" altLang="fr-FR" sz="2800" b="0" i="0" u="none" strike="noStrike" cap="none" normalizeH="0" baseline="0" dirty="0">
                <a:ln>
                  <a:noFill/>
                </a:ln>
                <a:solidFill>
                  <a:schemeClr val="tx1"/>
                </a:solidFill>
                <a:effectLst/>
                <a:latin typeface="Avenir Next LT Pro" panose="020B0504020202020204" pitchFamily="34" charset="0"/>
              </a:rPr>
              <a:t> </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Instant Match</a:t>
            </a:r>
          </a:p>
        </p:txBody>
      </p:sp>
      <p:sp>
        <p:nvSpPr>
          <p:cNvPr id="3" name="ZoneTexte 2">
            <a:extLst>
              <a:ext uri="{FF2B5EF4-FFF2-40B4-BE49-F238E27FC236}">
                <a16:creationId xmlns:a16="http://schemas.microsoft.com/office/drawing/2014/main" id="{2787C575-9C33-B329-4FE8-310AA8879517}"/>
              </a:ext>
            </a:extLst>
          </p:cNvPr>
          <p:cNvSpPr txBox="1"/>
          <p:nvPr/>
        </p:nvSpPr>
        <p:spPr>
          <a:xfrm>
            <a:off x="668919" y="3023706"/>
            <a:ext cx="5263691" cy="2862322"/>
          </a:xfrm>
          <a:prstGeom prst="rect">
            <a:avLst/>
          </a:prstGeom>
          <a:noFill/>
        </p:spPr>
        <p:txBody>
          <a:bodyPr wrap="square">
            <a:spAutoFit/>
          </a:bodyPr>
          <a:lstStyle/>
          <a:p>
            <a:r>
              <a:rPr lang="fr-FR" b="1" dirty="0">
                <a:latin typeface="Avenir Next LT Pro" panose="020B0504020202020204" pitchFamily="34" charset="0"/>
              </a:rPr>
              <a:t>Calendrier de l’Avent Virtuel</a:t>
            </a:r>
            <a:r>
              <a:rPr lang="fr-FR" dirty="0">
                <a:latin typeface="Avenir Next LT Pro" panose="020B0504020202020204" pitchFamily="34" charset="0"/>
              </a:rPr>
              <a:t> :</a:t>
            </a:r>
          </a:p>
          <a:p>
            <a:r>
              <a:rPr lang="fr-FR" b="1" dirty="0">
                <a:latin typeface="Avenir Next LT Pro" panose="020B0504020202020204" pitchFamily="34" charset="0"/>
              </a:rPr>
              <a:t>Concept</a:t>
            </a:r>
            <a:r>
              <a:rPr lang="fr-FR" dirty="0">
                <a:latin typeface="Avenir Next LT Pro" panose="020B0504020202020204" pitchFamily="34" charset="0"/>
              </a:rPr>
              <a:t> : Créer un calendrier de l’Avent en ligne où chaque jour, un influenceur différent partage une astuce, une recette ou un produit coup de cœur de Supermarché Match.</a:t>
            </a:r>
          </a:p>
          <a:p>
            <a:r>
              <a:rPr lang="fr-FR" b="1" dirty="0">
                <a:latin typeface="Avenir Next LT Pro" panose="020B0504020202020204" pitchFamily="34" charset="0"/>
              </a:rPr>
              <a:t>Plateformes</a:t>
            </a:r>
            <a:r>
              <a:rPr lang="fr-FR" dirty="0">
                <a:latin typeface="Avenir Next LT Pro" panose="020B0504020202020204" pitchFamily="34" charset="0"/>
              </a:rPr>
              <a:t> : Instagram, YouTube, blogs.</a:t>
            </a:r>
          </a:p>
          <a:p>
            <a:r>
              <a:rPr lang="fr-FR" b="1" dirty="0">
                <a:latin typeface="Avenir Next LT Pro" panose="020B0504020202020204" pitchFamily="34" charset="0"/>
              </a:rPr>
              <a:t>Avantage</a:t>
            </a:r>
            <a:r>
              <a:rPr lang="fr-FR" dirty="0">
                <a:latin typeface="Avenir Next LT Pro" panose="020B0504020202020204" pitchFamily="34" charset="0"/>
              </a:rPr>
              <a:t> : Maintenir l’intérêt et l’engagement des followers tout au long de la période précédant Noël, avec un contenu frais et varié chaque jour.</a:t>
            </a:r>
          </a:p>
        </p:txBody>
      </p:sp>
      <p:pic>
        <p:nvPicPr>
          <p:cNvPr id="6" name="Image 5">
            <a:extLst>
              <a:ext uri="{FF2B5EF4-FFF2-40B4-BE49-F238E27FC236}">
                <a16:creationId xmlns:a16="http://schemas.microsoft.com/office/drawing/2014/main" id="{D50D27EF-0347-E6E9-0BB8-41A2FE5AFA60}"/>
              </a:ext>
            </a:extLst>
          </p:cNvPr>
          <p:cNvPicPr>
            <a:picLocks noChangeAspect="1"/>
          </p:cNvPicPr>
          <p:nvPr/>
        </p:nvPicPr>
        <p:blipFill rotWithShape="1">
          <a:blip r:embed="rId2"/>
          <a:srcRect l="11102" t="18545" r="12145" b="15249"/>
          <a:stretch/>
        </p:blipFill>
        <p:spPr>
          <a:xfrm>
            <a:off x="6591905" y="3202577"/>
            <a:ext cx="3424214" cy="2953733"/>
          </a:xfrm>
          <a:prstGeom prst="rect">
            <a:avLst/>
          </a:prstGeom>
        </p:spPr>
      </p:pic>
    </p:spTree>
    <p:extLst>
      <p:ext uri="{BB962C8B-B14F-4D97-AF65-F5344CB8AC3E}">
        <p14:creationId xmlns:p14="http://schemas.microsoft.com/office/powerpoint/2010/main" val="1799923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Campagne d’influence</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9" y="1594514"/>
            <a:ext cx="9347200"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2800" b="0" i="0" u="none" strike="noStrike" cap="none" normalizeH="0" baseline="0" dirty="0">
                <a:ln>
                  <a:noFill/>
                </a:ln>
                <a:solidFill>
                  <a:schemeClr val="tx1"/>
                </a:solidFill>
                <a:effectLst/>
                <a:latin typeface="Avenir Next LT Pro" panose="020B0504020202020204" pitchFamily="34" charset="0"/>
              </a:rPr>
              <a:t>Ces dispositifs influenceurs sont conçus pour maximiser la visibilité de Supermarché Match et engager de manière authentique et créative avec un large public.</a:t>
            </a: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r>
              <a:rPr kumimoji="0" lang="fr-FR" altLang="fr-FR" sz="2800" b="0" i="0" u="none" strike="noStrike" cap="none" normalizeH="0" baseline="0" dirty="0">
                <a:ln>
                  <a:noFill/>
                </a:ln>
                <a:solidFill>
                  <a:schemeClr val="tx1"/>
                </a:solidFill>
                <a:effectLst/>
                <a:latin typeface="Avenir Next LT Pro" panose="020B0504020202020204" pitchFamily="34" charset="0"/>
              </a:rPr>
              <a:t> </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Instant Match</a:t>
            </a:r>
          </a:p>
        </p:txBody>
      </p:sp>
      <p:sp>
        <p:nvSpPr>
          <p:cNvPr id="10" name="ZoneTexte 9">
            <a:extLst>
              <a:ext uri="{FF2B5EF4-FFF2-40B4-BE49-F238E27FC236}">
                <a16:creationId xmlns:a16="http://schemas.microsoft.com/office/drawing/2014/main" id="{D61E36CB-27C7-2C5E-84A7-CE0B96DE1675}"/>
              </a:ext>
            </a:extLst>
          </p:cNvPr>
          <p:cNvSpPr txBox="1"/>
          <p:nvPr/>
        </p:nvSpPr>
        <p:spPr>
          <a:xfrm>
            <a:off x="604128" y="3021821"/>
            <a:ext cx="6132786" cy="2585323"/>
          </a:xfrm>
          <a:prstGeom prst="rect">
            <a:avLst/>
          </a:prstGeom>
          <a:noFill/>
        </p:spPr>
        <p:txBody>
          <a:bodyPr wrap="square">
            <a:spAutoFit/>
          </a:bodyPr>
          <a:lstStyle/>
          <a:p>
            <a:r>
              <a:rPr lang="fr-FR" b="1" dirty="0">
                <a:latin typeface="Avenir Next LT Pro" panose="020B0504020202020204" pitchFamily="34" charset="0"/>
              </a:rPr>
              <a:t>Live Shopping Événement:</a:t>
            </a:r>
            <a:br>
              <a:rPr lang="fr-FR" dirty="0">
                <a:latin typeface="Avenir Next LT Pro" panose="020B0504020202020204" pitchFamily="34" charset="0"/>
              </a:rPr>
            </a:br>
            <a:r>
              <a:rPr lang="fr-FR" b="1" dirty="0">
                <a:latin typeface="Avenir Next LT Pro" panose="020B0504020202020204" pitchFamily="34" charset="0"/>
              </a:rPr>
              <a:t>Concept : </a:t>
            </a:r>
            <a:r>
              <a:rPr lang="fr-FR" dirty="0">
                <a:latin typeface="Avenir Next LT Pro" panose="020B0504020202020204" pitchFamily="34" charset="0"/>
              </a:rPr>
              <a:t>Organiser des sessions de shopping en direct où les influenceurs présentent en temps réel les produits disponibles chez Supermarché Match, donnent des idées de menus et répondent aux questions des spectateurs. </a:t>
            </a:r>
          </a:p>
          <a:p>
            <a:r>
              <a:rPr lang="fr-FR" b="1" dirty="0">
                <a:latin typeface="Avenir Next LT Pro" panose="020B0504020202020204" pitchFamily="34" charset="0"/>
              </a:rPr>
              <a:t>Plateformes : </a:t>
            </a:r>
            <a:r>
              <a:rPr lang="fr-FR" dirty="0">
                <a:latin typeface="Avenir Next LT Pro" panose="020B0504020202020204" pitchFamily="34" charset="0"/>
              </a:rPr>
              <a:t>Instagram, Facebook…</a:t>
            </a:r>
          </a:p>
          <a:p>
            <a:r>
              <a:rPr lang="fr-FR" b="1" dirty="0">
                <a:latin typeface="Avenir Next LT Pro" panose="020B0504020202020204" pitchFamily="34" charset="0"/>
              </a:rPr>
              <a:t>Avantages : </a:t>
            </a:r>
            <a:r>
              <a:rPr lang="fr-FR" dirty="0">
                <a:latin typeface="Avenir Next LT Pro" panose="020B0504020202020204" pitchFamily="34" charset="0"/>
              </a:rPr>
              <a:t>Montrer l’envers du décor et la qualité des produits, tout en humanisant la marque.</a:t>
            </a:r>
          </a:p>
        </p:txBody>
      </p:sp>
      <p:pic>
        <p:nvPicPr>
          <p:cNvPr id="11" name="Image 10">
            <a:extLst>
              <a:ext uri="{FF2B5EF4-FFF2-40B4-BE49-F238E27FC236}">
                <a16:creationId xmlns:a16="http://schemas.microsoft.com/office/drawing/2014/main" id="{ABB6E05A-A3B3-B5DF-5FB9-6E4A4207CB0B}"/>
              </a:ext>
            </a:extLst>
          </p:cNvPr>
          <p:cNvPicPr>
            <a:picLocks noChangeAspect="1"/>
          </p:cNvPicPr>
          <p:nvPr/>
        </p:nvPicPr>
        <p:blipFill rotWithShape="1">
          <a:blip r:embed="rId2"/>
          <a:srcRect l="25325" t="26207" r="31609" b="34559"/>
          <a:stretch/>
        </p:blipFill>
        <p:spPr>
          <a:xfrm>
            <a:off x="7069703" y="3021821"/>
            <a:ext cx="3613412" cy="3291935"/>
          </a:xfrm>
          <a:prstGeom prst="rect">
            <a:avLst/>
          </a:prstGeom>
        </p:spPr>
      </p:pic>
    </p:spTree>
    <p:extLst>
      <p:ext uri="{BB962C8B-B14F-4D97-AF65-F5344CB8AC3E}">
        <p14:creationId xmlns:p14="http://schemas.microsoft.com/office/powerpoint/2010/main" val="3842900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Animation réseaux sociaux</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9" y="1594514"/>
            <a:ext cx="9347200" cy="850445"/>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lang="fr-FR" sz="2800" b="0" dirty="0">
                <a:latin typeface="Avenir Next LT Pro" panose="020B0504020202020204" pitchFamily="34" charset="0"/>
              </a:rPr>
              <a:t>Créer du contenu généré par les utilisateurs, renforcer l'engagement</a:t>
            </a:r>
            <a:r>
              <a:rPr kumimoji="0" lang="fr-FR" altLang="fr-FR" sz="24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Facebook – </a:t>
            </a:r>
            <a:r>
              <a:rPr lang="fr-FR" dirty="0" err="1"/>
              <a:t>instagram</a:t>
            </a:r>
            <a:r>
              <a:rPr lang="fr-FR" dirty="0"/>
              <a:t> – </a:t>
            </a:r>
            <a:r>
              <a:rPr lang="fr-FR" dirty="0" err="1"/>
              <a:t>tiktok</a:t>
            </a:r>
            <a:endParaRPr lang="fr-FR" dirty="0"/>
          </a:p>
        </p:txBody>
      </p:sp>
      <p:sp>
        <p:nvSpPr>
          <p:cNvPr id="10" name="ZoneTexte 9">
            <a:extLst>
              <a:ext uri="{FF2B5EF4-FFF2-40B4-BE49-F238E27FC236}">
                <a16:creationId xmlns:a16="http://schemas.microsoft.com/office/drawing/2014/main" id="{D61E36CB-27C7-2C5E-84A7-CE0B96DE1675}"/>
              </a:ext>
            </a:extLst>
          </p:cNvPr>
          <p:cNvSpPr txBox="1"/>
          <p:nvPr/>
        </p:nvSpPr>
        <p:spPr>
          <a:xfrm>
            <a:off x="604128" y="2764193"/>
            <a:ext cx="6132786" cy="2862322"/>
          </a:xfrm>
          <a:prstGeom prst="rect">
            <a:avLst/>
          </a:prstGeom>
          <a:noFill/>
        </p:spPr>
        <p:txBody>
          <a:bodyPr wrap="square">
            <a:spAutoFit/>
          </a:bodyPr>
          <a:lstStyle/>
          <a:p>
            <a:br>
              <a:rPr lang="fr-FR" b="1" dirty="0">
                <a:latin typeface="Avenir Next LT Pro" panose="020B0504020202020204" pitchFamily="34" charset="0"/>
              </a:rPr>
            </a:br>
            <a:r>
              <a:rPr lang="fr-FR" b="1" dirty="0">
                <a:latin typeface="Avenir Next LT Pro" panose="020B0504020202020204" pitchFamily="34" charset="0"/>
              </a:rPr>
              <a:t>Concept : </a:t>
            </a:r>
            <a:r>
              <a:rPr lang="fr-FR" dirty="0">
                <a:latin typeface="Avenir Next LT Pro" panose="020B0504020202020204" pitchFamily="34" charset="0"/>
              </a:rPr>
              <a:t>Inviter les clients à partager des photos de leur décoration de Noël ou de leur table festive avec une mise en scène impliquant un casse-noisette. </a:t>
            </a:r>
          </a:p>
          <a:p>
            <a:endParaRPr lang="fr-FR" dirty="0">
              <a:latin typeface="Avenir Next LT Pro" panose="020B0504020202020204" pitchFamily="34" charset="0"/>
            </a:endParaRPr>
          </a:p>
          <a:p>
            <a:r>
              <a:rPr lang="fr-FR" dirty="0">
                <a:latin typeface="Avenir Next LT Pro" panose="020B0504020202020204" pitchFamily="34" charset="0"/>
              </a:rPr>
              <a:t>Les participants postent leurs photos avec un hashtag dédié, par exemple, #NoelCasseNoisetteMatch.</a:t>
            </a:r>
          </a:p>
          <a:p>
            <a:endParaRPr lang="fr-FR" dirty="0">
              <a:latin typeface="Avenir Next LT Pro" panose="020B0504020202020204" pitchFamily="34" charset="0"/>
            </a:endParaRPr>
          </a:p>
          <a:p>
            <a:r>
              <a:rPr lang="fr-FR" dirty="0">
                <a:latin typeface="Avenir Next LT Pro" panose="020B0504020202020204" pitchFamily="34" charset="0"/>
              </a:rPr>
              <a:t>Chaque semaine, une sélection des meilleures photos est réalisée et les gagnant reçoivent des bons d’achat.</a:t>
            </a:r>
          </a:p>
        </p:txBody>
      </p:sp>
      <p:pic>
        <p:nvPicPr>
          <p:cNvPr id="3" name="Image 2">
            <a:extLst>
              <a:ext uri="{FF2B5EF4-FFF2-40B4-BE49-F238E27FC236}">
                <a16:creationId xmlns:a16="http://schemas.microsoft.com/office/drawing/2014/main" id="{28C06039-5EB6-00A5-8B84-5EEBAEBFBE86}"/>
              </a:ext>
            </a:extLst>
          </p:cNvPr>
          <p:cNvPicPr>
            <a:picLocks noChangeAspect="1"/>
          </p:cNvPicPr>
          <p:nvPr/>
        </p:nvPicPr>
        <p:blipFill>
          <a:blip r:embed="rId3"/>
          <a:stretch>
            <a:fillRect/>
          </a:stretch>
        </p:blipFill>
        <p:spPr>
          <a:xfrm>
            <a:off x="6961010" y="2415064"/>
            <a:ext cx="3921801" cy="3480796"/>
          </a:xfrm>
          <a:prstGeom prst="rect">
            <a:avLst/>
          </a:prstGeom>
        </p:spPr>
      </p:pic>
    </p:spTree>
    <p:extLst>
      <p:ext uri="{BB962C8B-B14F-4D97-AF65-F5344CB8AC3E}">
        <p14:creationId xmlns:p14="http://schemas.microsoft.com/office/powerpoint/2010/main" val="5996767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Vidéo de noël</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9" y="1594514"/>
            <a:ext cx="9347200"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lang="fr-FR" sz="2800" dirty="0"/>
              <a:t>Le Pro Toujours là </a:t>
            </a: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r>
              <a:rPr kumimoji="0" lang="fr-FR" altLang="fr-FR" sz="2800" b="0" i="0" u="none" strike="noStrike" cap="none" normalizeH="0" baseline="0" dirty="0">
                <a:ln>
                  <a:noFill/>
                </a:ln>
                <a:solidFill>
                  <a:schemeClr val="tx1"/>
                </a:solidFill>
                <a:effectLst/>
                <a:latin typeface="Avenir Next LT Pro" panose="020B0504020202020204" pitchFamily="34" charset="0"/>
              </a:rPr>
              <a:t> </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Instant Match – CAPSULES VIDEO</a:t>
            </a:r>
          </a:p>
        </p:txBody>
      </p:sp>
      <p:pic>
        <p:nvPicPr>
          <p:cNvPr id="3" name="Image 2">
            <a:extLst>
              <a:ext uri="{FF2B5EF4-FFF2-40B4-BE49-F238E27FC236}">
                <a16:creationId xmlns:a16="http://schemas.microsoft.com/office/drawing/2014/main" id="{CBF6DE40-656C-94A3-3310-FBF189DF7515}"/>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8052040" y="2187331"/>
            <a:ext cx="3702269" cy="3702269"/>
          </a:xfrm>
          <a:prstGeom prst="rect">
            <a:avLst/>
          </a:prstGeom>
        </p:spPr>
      </p:pic>
      <p:sp>
        <p:nvSpPr>
          <p:cNvPr id="6" name="ZoneTexte 5">
            <a:extLst>
              <a:ext uri="{FF2B5EF4-FFF2-40B4-BE49-F238E27FC236}">
                <a16:creationId xmlns:a16="http://schemas.microsoft.com/office/drawing/2014/main" id="{188DCA51-5767-88FB-632C-A983729DE5AD}"/>
              </a:ext>
            </a:extLst>
          </p:cNvPr>
          <p:cNvSpPr txBox="1"/>
          <p:nvPr/>
        </p:nvSpPr>
        <p:spPr>
          <a:xfrm>
            <a:off x="604128" y="2187331"/>
            <a:ext cx="7129757" cy="3970318"/>
          </a:xfrm>
          <a:prstGeom prst="rect">
            <a:avLst/>
          </a:prstGeom>
          <a:noFill/>
        </p:spPr>
        <p:txBody>
          <a:bodyPr wrap="square">
            <a:spAutoFit/>
          </a:bodyPr>
          <a:lstStyle/>
          <a:p>
            <a:r>
              <a:rPr lang="fr-FR" sz="1400" dirty="0">
                <a:latin typeface="Avenir Next LT Pro" panose="020B0504020202020204" pitchFamily="34" charset="0"/>
              </a:rPr>
              <a:t>Une salle à manger joliment décorée pour un dîner de Noël en famille. La table est élégamment dressée avec des bougies allumées et des assiettes bien présentées. Une famille, souriante et visiblement </a:t>
            </a:r>
            <a:r>
              <a:rPr lang="fr-FR" sz="1400" dirty="0" err="1">
                <a:latin typeface="Avenir Next LT Pro" panose="020B0504020202020204" pitchFamily="34" charset="0"/>
              </a:rPr>
              <a:t>heureuxe</a:t>
            </a:r>
            <a:r>
              <a:rPr lang="fr-FR" sz="1400" dirty="0">
                <a:latin typeface="Avenir Next LT Pro" panose="020B0504020202020204" pitchFamily="34" charset="0"/>
              </a:rPr>
              <a:t>, est assis à table et commence à déguster leur repas.</a:t>
            </a:r>
            <a:br>
              <a:rPr lang="fr-FR" sz="1400" dirty="0">
                <a:latin typeface="Avenir Next LT Pro" panose="020B0504020202020204" pitchFamily="34" charset="0"/>
              </a:rPr>
            </a:br>
            <a:r>
              <a:rPr lang="fr-FR" sz="1400" dirty="0">
                <a:latin typeface="Avenir Next LT Pro" panose="020B0504020202020204" pitchFamily="34" charset="0"/>
              </a:rPr>
              <a:t>Un chef, habillé en uniforme de Supermarché Match, apparaît soudainement à côté de la table.</a:t>
            </a:r>
            <a:br>
              <a:rPr lang="fr-FR" sz="1400" dirty="0">
                <a:latin typeface="Avenir Next LT Pro" panose="020B0504020202020204" pitchFamily="34" charset="0"/>
              </a:rPr>
            </a:br>
            <a:r>
              <a:rPr lang="fr-FR" sz="1400" dirty="0">
                <a:latin typeface="Avenir Next LT Pro" panose="020B0504020202020204" pitchFamily="34" charset="0"/>
              </a:rPr>
              <a:t>Chef : </a:t>
            </a:r>
            <a:r>
              <a:rPr lang="fr-FR" sz="1400" b="1" i="1" dirty="0">
                <a:latin typeface="Avenir Next LT Pro" panose="020B0504020202020204" pitchFamily="34" charset="0"/>
              </a:rPr>
              <a:t>"Faites comme si j'étais pas là."</a:t>
            </a:r>
          </a:p>
          <a:p>
            <a:r>
              <a:rPr lang="fr-FR" sz="1400" dirty="0">
                <a:latin typeface="Avenir Next LT Pro" panose="020B0504020202020204" pitchFamily="34" charset="0"/>
              </a:rPr>
              <a:t>Le chef ajoute une touche finale au plat situé au milieu de la table, comme une garniture ou une sauce.</a:t>
            </a:r>
            <a:br>
              <a:rPr lang="fr-FR" sz="1400" dirty="0">
                <a:latin typeface="Avenir Next LT Pro" panose="020B0504020202020204" pitchFamily="34" charset="0"/>
              </a:rPr>
            </a:br>
            <a:r>
              <a:rPr lang="fr-FR" sz="1400" dirty="0">
                <a:latin typeface="Avenir Next LT Pro" panose="020B0504020202020204" pitchFamily="34" charset="0"/>
              </a:rPr>
              <a:t>La famille réagit avec une surprise positive et sourit au chef, puis entre eux.</a:t>
            </a:r>
            <a:br>
              <a:rPr lang="fr-FR" sz="1400" dirty="0">
                <a:latin typeface="Avenir Next LT Pro" panose="020B0504020202020204" pitchFamily="34" charset="0"/>
              </a:rPr>
            </a:br>
            <a:br>
              <a:rPr lang="fr-FR" sz="1400" dirty="0">
                <a:latin typeface="Avenir Next LT Pro" panose="020B0504020202020204" pitchFamily="34" charset="0"/>
              </a:rPr>
            </a:br>
            <a:r>
              <a:rPr lang="fr-FR" sz="1400" dirty="0">
                <a:latin typeface="Avenir Next LT Pro" panose="020B0504020202020204" pitchFamily="34" charset="0"/>
              </a:rPr>
              <a:t>Plan de coupe : </a:t>
            </a:r>
            <a:br>
              <a:rPr lang="fr-FR" sz="1400" dirty="0">
                <a:latin typeface="Avenir Next LT Pro" panose="020B0504020202020204" pitchFamily="34" charset="0"/>
              </a:rPr>
            </a:br>
            <a:r>
              <a:rPr lang="fr-FR" sz="1400" dirty="0">
                <a:latin typeface="Avenir Next LT Pro" panose="020B0504020202020204" pitchFamily="34" charset="0"/>
              </a:rPr>
              <a:t>Focus avec un beau plan sur le plat Le logo de Match et un packshot du produit.</a:t>
            </a:r>
            <a:br>
              <a:rPr lang="fr-FR" sz="1400" dirty="0">
                <a:latin typeface="Avenir Next LT Pro" panose="020B0504020202020204" pitchFamily="34" charset="0"/>
              </a:rPr>
            </a:br>
            <a:r>
              <a:rPr lang="fr-FR" sz="1400" dirty="0">
                <a:latin typeface="Avenir Next LT Pro" panose="020B0504020202020204" pitchFamily="34" charset="0"/>
              </a:rPr>
              <a:t>Voix off : "Derrière chaque instant Match se cache un de nos pros.« </a:t>
            </a:r>
            <a:br>
              <a:rPr lang="fr-FR" sz="1400" dirty="0">
                <a:latin typeface="Avenir Next LT Pro" panose="020B0504020202020204" pitchFamily="34" charset="0"/>
              </a:rPr>
            </a:br>
            <a:br>
              <a:rPr lang="fr-FR" sz="1400" dirty="0">
                <a:latin typeface="Avenir Next LT Pro" panose="020B0504020202020204" pitchFamily="34" charset="0"/>
              </a:rPr>
            </a:br>
            <a:r>
              <a:rPr lang="fr-FR" sz="1400" dirty="0">
                <a:latin typeface="Avenir Next LT Pro" panose="020B0504020202020204" pitchFamily="34" charset="0"/>
              </a:rPr>
              <a:t>Packshot : </a:t>
            </a:r>
            <a:r>
              <a:rPr lang="fr-FR" sz="1400" kern="100" dirty="0">
                <a:effectLst/>
                <a:latin typeface="Avenir Next LT Pro" panose="020B0504020202020204" pitchFamily="34" charset="0"/>
                <a:ea typeface="Aptos" panose="020B0004020202020204" pitchFamily="34" charset="0"/>
                <a:cs typeface="Times New Roman (Corps CS)"/>
              </a:rPr>
              <a:t>produit + </a:t>
            </a:r>
            <a:r>
              <a:rPr lang="fr-FR" sz="1400" kern="100" dirty="0" err="1">
                <a:effectLst/>
                <a:latin typeface="Avenir Next LT Pro" panose="020B0504020202020204" pitchFamily="34" charset="0"/>
                <a:ea typeface="Aptos" panose="020B0004020202020204" pitchFamily="34" charset="0"/>
                <a:cs typeface="Times New Roman (Corps CS)"/>
              </a:rPr>
              <a:t>wording</a:t>
            </a:r>
            <a:r>
              <a:rPr lang="fr-FR" sz="1400" kern="100" dirty="0">
                <a:effectLst/>
                <a:latin typeface="Avenir Next LT Pro" panose="020B0504020202020204" pitchFamily="34" charset="0"/>
                <a:ea typeface="Aptos" panose="020B0004020202020204" pitchFamily="34" charset="0"/>
                <a:cs typeface="Times New Roman (Corps CS)"/>
              </a:rPr>
              <a:t> :</a:t>
            </a:r>
          </a:p>
          <a:p>
            <a:r>
              <a:rPr lang="fr-FR" sz="1400" kern="100" dirty="0">
                <a:latin typeface="Avenir Next LT Pro" panose="020B0504020202020204" pitchFamily="34" charset="0"/>
                <a:ea typeface="Aptos" panose="020B0004020202020204" pitchFamily="34" charset="0"/>
                <a:cs typeface="Times New Roman (Corps CS)"/>
              </a:rPr>
              <a:t>Coquille Saint Jacques </a:t>
            </a:r>
            <a:r>
              <a:rPr lang="fr-FR" sz="1400" kern="100" dirty="0" err="1">
                <a:effectLst/>
                <a:latin typeface="Avenir Next LT Pro" panose="020B0504020202020204" pitchFamily="34" charset="0"/>
                <a:ea typeface="Aptos" panose="020B0004020202020204" pitchFamily="34" charset="0"/>
                <a:cs typeface="Times New Roman (Corps CS)"/>
              </a:rPr>
              <a:t>xxxx</a:t>
            </a:r>
            <a:r>
              <a:rPr lang="fr-FR" sz="1400" kern="100" dirty="0">
                <a:effectLst/>
                <a:latin typeface="Avenir Next LT Pro" panose="020B0504020202020204" pitchFamily="34" charset="0"/>
                <a:ea typeface="Aptos" panose="020B0004020202020204" pitchFamily="34" charset="0"/>
                <a:cs typeface="Times New Roman (Corps CS)"/>
              </a:rPr>
              <a:t> Préparée par nos Pros : XX€ seulement !</a:t>
            </a:r>
          </a:p>
          <a:p>
            <a:endParaRPr lang="fr-FR" sz="1400" dirty="0">
              <a:latin typeface="Avenir Next LT Pro" panose="020B0504020202020204" pitchFamily="34" charset="0"/>
            </a:endParaRPr>
          </a:p>
        </p:txBody>
      </p:sp>
      <p:sp>
        <p:nvSpPr>
          <p:cNvPr id="8" name="ZoneTexte 7">
            <a:extLst>
              <a:ext uri="{FF2B5EF4-FFF2-40B4-BE49-F238E27FC236}">
                <a16:creationId xmlns:a16="http://schemas.microsoft.com/office/drawing/2014/main" id="{4484C366-0FAC-140C-62CC-00FB5E47B16E}"/>
              </a:ext>
            </a:extLst>
          </p:cNvPr>
          <p:cNvSpPr txBox="1"/>
          <p:nvPr/>
        </p:nvSpPr>
        <p:spPr>
          <a:xfrm>
            <a:off x="1921206" y="6278303"/>
            <a:ext cx="6130834" cy="369332"/>
          </a:xfrm>
          <a:prstGeom prst="rect">
            <a:avLst/>
          </a:prstGeom>
          <a:noFill/>
        </p:spPr>
        <p:txBody>
          <a:bodyPr wrap="square">
            <a:spAutoFit/>
          </a:bodyPr>
          <a:lstStyle/>
          <a:p>
            <a:r>
              <a:rPr lang="fr-FR" b="1" dirty="0">
                <a:latin typeface="Avenir Next LT Pro" panose="020B0504020202020204" pitchFamily="34" charset="0"/>
              </a:rPr>
              <a:t>Plateformes</a:t>
            </a:r>
            <a:r>
              <a:rPr lang="fr-FR" dirty="0">
                <a:latin typeface="Avenir Next LT Pro" panose="020B0504020202020204" pitchFamily="34" charset="0"/>
              </a:rPr>
              <a:t> : Instagram, YouTube, blogs.</a:t>
            </a:r>
          </a:p>
        </p:txBody>
      </p:sp>
    </p:spTree>
    <p:extLst>
      <p:ext uri="{BB962C8B-B14F-4D97-AF65-F5344CB8AC3E}">
        <p14:creationId xmlns:p14="http://schemas.microsoft.com/office/powerpoint/2010/main" val="25786362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Les tutos</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9" y="1594514"/>
            <a:ext cx="9347200"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lang="fr-FR" sz="2800" dirty="0"/>
              <a:t>Le Pro Toujours là </a:t>
            </a: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r>
              <a:rPr kumimoji="0" lang="fr-FR" altLang="fr-FR" sz="2800" b="0" i="0" u="none" strike="noStrike" cap="none" normalizeH="0" baseline="0" dirty="0">
                <a:ln>
                  <a:noFill/>
                </a:ln>
                <a:solidFill>
                  <a:schemeClr val="tx1"/>
                </a:solidFill>
                <a:effectLst/>
                <a:latin typeface="Avenir Next LT Pro" panose="020B0504020202020204" pitchFamily="34" charset="0"/>
              </a:rPr>
              <a:t> </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Capsules </a:t>
            </a:r>
            <a:r>
              <a:rPr lang="fr-FR" dirty="0" err="1"/>
              <a:t>videos</a:t>
            </a:r>
            <a:endParaRPr lang="fr-FR" dirty="0"/>
          </a:p>
        </p:txBody>
      </p:sp>
      <p:sp>
        <p:nvSpPr>
          <p:cNvPr id="6" name="ZoneTexte 5">
            <a:extLst>
              <a:ext uri="{FF2B5EF4-FFF2-40B4-BE49-F238E27FC236}">
                <a16:creationId xmlns:a16="http://schemas.microsoft.com/office/drawing/2014/main" id="{188DCA51-5767-88FB-632C-A983729DE5AD}"/>
              </a:ext>
            </a:extLst>
          </p:cNvPr>
          <p:cNvSpPr txBox="1"/>
          <p:nvPr/>
        </p:nvSpPr>
        <p:spPr>
          <a:xfrm>
            <a:off x="604128" y="2187331"/>
            <a:ext cx="7129757" cy="2893100"/>
          </a:xfrm>
          <a:prstGeom prst="rect">
            <a:avLst/>
          </a:prstGeom>
          <a:noFill/>
        </p:spPr>
        <p:txBody>
          <a:bodyPr wrap="square">
            <a:spAutoFit/>
          </a:bodyPr>
          <a:lstStyle/>
          <a:p>
            <a:r>
              <a:rPr lang="fr-FR" sz="1400" spc="-35" dirty="0">
                <a:latin typeface="Verdana"/>
              </a:rPr>
              <a:t>Des tutos en vidéo pratique pour aider les clients à préparer les fêtes : </a:t>
            </a:r>
          </a:p>
          <a:p>
            <a:endParaRPr lang="fr-FR" sz="1400" spc="-35" dirty="0">
              <a:latin typeface="Verdana"/>
            </a:endParaRPr>
          </a:p>
          <a:p>
            <a:r>
              <a:rPr lang="fr-FR" sz="1400" spc="-35" dirty="0">
                <a:latin typeface="Verdana"/>
              </a:rPr>
              <a:t>-ouvrir des huîtres en toute sécurité,</a:t>
            </a:r>
          </a:p>
          <a:p>
            <a:r>
              <a:rPr lang="fr-FR" sz="1400" spc="-35" dirty="0">
                <a:latin typeface="Verdana"/>
              </a:rPr>
              <a:t>-recettes végétariennes </a:t>
            </a:r>
          </a:p>
          <a:p>
            <a:r>
              <a:rPr lang="fr-FR" sz="1400" spc="-35" dirty="0">
                <a:latin typeface="Verdana"/>
              </a:rPr>
              <a:t>-comment choisir son vin</a:t>
            </a:r>
          </a:p>
          <a:p>
            <a:r>
              <a:rPr lang="fr-FR" sz="1400" spc="-35" dirty="0">
                <a:latin typeface="Verdana"/>
              </a:rPr>
              <a:t>-décorer une table festive &amp; fabriquer ses décos</a:t>
            </a:r>
          </a:p>
          <a:p>
            <a:r>
              <a:rPr lang="fr-FR" sz="1400" spc="-35" dirty="0">
                <a:latin typeface="Verdana"/>
              </a:rPr>
              <a:t>-</a:t>
            </a:r>
            <a:r>
              <a:rPr lang="fr-FR" sz="1400" spc="-35" dirty="0" err="1">
                <a:latin typeface="Verdana"/>
              </a:rPr>
              <a:t>noel</a:t>
            </a:r>
            <a:r>
              <a:rPr lang="fr-FR" sz="1400" spc="-35" dirty="0">
                <a:latin typeface="Verdana"/>
              </a:rPr>
              <a:t> 0 déchet : comment emballer ses cadeaux sans papier</a:t>
            </a:r>
          </a:p>
          <a:p>
            <a:r>
              <a:rPr lang="fr-FR" sz="1400" spc="-35" dirty="0">
                <a:latin typeface="Verdana"/>
              </a:rPr>
              <a:t>-...</a:t>
            </a:r>
          </a:p>
          <a:p>
            <a:endParaRPr lang="fr-FR" sz="1400" spc="-35" dirty="0">
              <a:latin typeface="Verdana"/>
            </a:endParaRPr>
          </a:p>
          <a:p>
            <a:r>
              <a:rPr lang="fr-FR" sz="1400" spc="-35" dirty="0">
                <a:latin typeface="Verdana"/>
              </a:rPr>
              <a:t>Des vidéos courtes (2-3 minutes) par exemple pour les huitres :</a:t>
            </a:r>
          </a:p>
          <a:p>
            <a:r>
              <a:rPr lang="fr-FR" sz="1400" spc="-35" dirty="0">
                <a:latin typeface="Verdana"/>
              </a:rPr>
              <a:t>présenter des huîtres disponibles chez Supermarché Match, en montrant les étapes détaillées et pour ouvrir une huître et recommandant des conseils pour choisir les meilleurs outils (couteaux à huîtres, gants de protection).</a:t>
            </a:r>
          </a:p>
        </p:txBody>
      </p:sp>
      <p:sp>
        <p:nvSpPr>
          <p:cNvPr id="8" name="ZoneTexte 7">
            <a:extLst>
              <a:ext uri="{FF2B5EF4-FFF2-40B4-BE49-F238E27FC236}">
                <a16:creationId xmlns:a16="http://schemas.microsoft.com/office/drawing/2014/main" id="{4484C366-0FAC-140C-62CC-00FB5E47B16E}"/>
              </a:ext>
            </a:extLst>
          </p:cNvPr>
          <p:cNvSpPr txBox="1"/>
          <p:nvPr/>
        </p:nvSpPr>
        <p:spPr>
          <a:xfrm>
            <a:off x="1603051" y="6055664"/>
            <a:ext cx="6130834" cy="646331"/>
          </a:xfrm>
          <a:prstGeom prst="rect">
            <a:avLst/>
          </a:prstGeom>
          <a:noFill/>
        </p:spPr>
        <p:txBody>
          <a:bodyPr wrap="square">
            <a:spAutoFit/>
          </a:bodyPr>
          <a:lstStyle/>
          <a:p>
            <a:r>
              <a:rPr lang="fr-FR" b="1" dirty="0">
                <a:latin typeface="Avenir Next LT Pro" panose="020B0504020202020204" pitchFamily="34" charset="0"/>
              </a:rPr>
              <a:t>Plateformes</a:t>
            </a:r>
            <a:r>
              <a:rPr lang="fr-FR" dirty="0">
                <a:latin typeface="Avenir Next LT Pro" panose="020B0504020202020204" pitchFamily="34" charset="0"/>
              </a:rPr>
              <a:t> : Instagram, Facebook, YouTube, </a:t>
            </a:r>
            <a:r>
              <a:rPr lang="fr-FR" dirty="0" err="1">
                <a:latin typeface="Avenir Next LT Pro" panose="020B0504020202020204" pitchFamily="34" charset="0"/>
              </a:rPr>
              <a:t>Tik</a:t>
            </a:r>
            <a:r>
              <a:rPr lang="fr-FR" dirty="0">
                <a:latin typeface="Avenir Next LT Pro" panose="020B0504020202020204" pitchFamily="34" charset="0"/>
              </a:rPr>
              <a:t> </a:t>
            </a:r>
            <a:r>
              <a:rPr lang="fr-FR" dirty="0" err="1">
                <a:latin typeface="Avenir Next LT Pro" panose="020B0504020202020204" pitchFamily="34" charset="0"/>
              </a:rPr>
              <a:t>tok</a:t>
            </a:r>
            <a:r>
              <a:rPr lang="fr-FR" dirty="0">
                <a:latin typeface="Avenir Next LT Pro" panose="020B0504020202020204" pitchFamily="34" charset="0"/>
              </a:rPr>
              <a:t> + QR code sur les bourriches en magasin</a:t>
            </a:r>
          </a:p>
        </p:txBody>
      </p:sp>
      <p:pic>
        <p:nvPicPr>
          <p:cNvPr id="2" name="Image 1" descr="Une image contenant personne, main&#10;&#10;Description générée automatiquement">
            <a:extLst>
              <a:ext uri="{FF2B5EF4-FFF2-40B4-BE49-F238E27FC236}">
                <a16:creationId xmlns:a16="http://schemas.microsoft.com/office/drawing/2014/main" id="{980BD877-8DE9-FCF6-C92A-5976312D32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04253">
            <a:off x="6846047" y="537172"/>
            <a:ext cx="5629507" cy="5629507"/>
          </a:xfrm>
          <a:prstGeom prst="rect">
            <a:avLst/>
          </a:prstGeom>
        </p:spPr>
      </p:pic>
    </p:spTree>
    <p:extLst>
      <p:ext uri="{BB962C8B-B14F-4D97-AF65-F5344CB8AC3E}">
        <p14:creationId xmlns:p14="http://schemas.microsoft.com/office/powerpoint/2010/main" val="35891658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Jeux de Noël</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150758" y="1594514"/>
            <a:ext cx="5427082" cy="4091818"/>
          </a:xfrm>
        </p:spPr>
        <p:txBody>
          <a:bodyPr>
            <a:noAutofit/>
          </a:bodyPr>
          <a:lstStyle/>
          <a:p>
            <a:pPr marL="12700" algn="l"/>
            <a:r>
              <a:rPr lang="fr-FR" altLang="fr-FR" sz="2800" b="0" dirty="0">
                <a:latin typeface="Avenir Next LT Pro" panose="020B0504020202020204" pitchFamily="34" charset="0"/>
              </a:rPr>
              <a:t>Animer la période de fêtes avec un jeu en ligne en lien avec la thématique</a:t>
            </a:r>
            <a:br>
              <a:rPr lang="fr-FR" altLang="fr-FR" sz="1800" b="0" dirty="0">
                <a:latin typeface="Avenir Next LT Pro" panose="020B0504020202020204" pitchFamily="34" charset="0"/>
              </a:rPr>
            </a:br>
            <a:br>
              <a:rPr lang="fr-FR" altLang="fr-FR" sz="1800" b="0" dirty="0">
                <a:latin typeface="Avenir Next LT Pro" panose="020B0504020202020204" pitchFamily="34" charset="0"/>
              </a:rPr>
            </a:br>
            <a:r>
              <a:rPr lang="fr-FR" altLang="fr-FR" sz="1800" b="0" dirty="0">
                <a:latin typeface="Avenir Next LT Pro" panose="020B0504020202020204" pitchFamily="34" charset="0"/>
              </a:rPr>
              <a:t>Concept : Les clients ont rendez-vous sur le drive pour essayer de retrouver des casse-noisettes cachés dans les pages du site. </a:t>
            </a:r>
            <a:br>
              <a:rPr lang="fr-FR" altLang="fr-FR" sz="1800" b="0" dirty="0">
                <a:latin typeface="Avenir Next LT Pro" panose="020B0504020202020204" pitchFamily="34" charset="0"/>
              </a:rPr>
            </a:br>
            <a:r>
              <a:rPr lang="fr-FR" altLang="fr-FR" sz="1800" b="0" dirty="0">
                <a:latin typeface="Avenir Next LT Pro" panose="020B0504020202020204" pitchFamily="34" charset="0"/>
              </a:rPr>
              <a:t>Dès qu’un client trouve un casse-noisette, il clique dessus et au bout de 5 casse-noisettes trouvés, il participe à un tirage au sort pour remporter ses courses de Noël.</a:t>
            </a:r>
            <a:br>
              <a:rPr lang="fr-FR" sz="1800" b="0" dirty="0">
                <a:latin typeface="Avenir Next LT Pro" panose="020B0504020202020204" pitchFamily="34" charset="0"/>
              </a:rPr>
            </a:br>
            <a:br>
              <a:rPr lang="fr-FR" altLang="fr-FR" sz="1800" b="0" dirty="0">
                <a:latin typeface="Avenir Next LT Pro" panose="020B0504020202020204" pitchFamily="34" charset="0"/>
              </a:rPr>
            </a:br>
            <a:r>
              <a:rPr lang="fr-FR" altLang="fr-FR" sz="1800" b="0" dirty="0">
                <a:latin typeface="Avenir Next LT Pro" panose="020B0504020202020204" pitchFamily="34" charset="0"/>
              </a:rPr>
              <a:t>Principe : sur le site drive, jeu facile à réaliser techniquement et peu coûteux</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Jeu en ligne – LE CACHE NOISETTE</a:t>
            </a:r>
          </a:p>
        </p:txBody>
      </p:sp>
      <p:sp>
        <p:nvSpPr>
          <p:cNvPr id="2" name="AutoShape 2" descr="Create a visual for a street event during the Christmas season, featuring tasting corners for Supermarché Match's star products like foie gras and smoked salmon. The scene should be set in a bustling city center with festive decorations, and the tasting corners should be prominently displayed. Hôtesses dressed in Supermarché Match colors are offering samples to passersby, who are visibly enjoying the experience. Include elements like holiday decorations, promotional banners, and a festive atmosphere to emphasize the Christmas theme and the gourmet nature of the event.">
            <a:extLst>
              <a:ext uri="{FF2B5EF4-FFF2-40B4-BE49-F238E27FC236}">
                <a16:creationId xmlns:a16="http://schemas.microsoft.com/office/drawing/2014/main" id="{8345BE5B-B825-05FD-DA74-E8A82153D46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grpSp>
        <p:nvGrpSpPr>
          <p:cNvPr id="3" name="object 5">
            <a:extLst>
              <a:ext uri="{FF2B5EF4-FFF2-40B4-BE49-F238E27FC236}">
                <a16:creationId xmlns:a16="http://schemas.microsoft.com/office/drawing/2014/main" id="{E5F19D2F-6A2A-38BC-D9DF-9479B26CCF3E}"/>
              </a:ext>
            </a:extLst>
          </p:cNvPr>
          <p:cNvGrpSpPr/>
          <p:nvPr/>
        </p:nvGrpSpPr>
        <p:grpSpPr>
          <a:xfrm>
            <a:off x="5743469" y="663836"/>
            <a:ext cx="7775609" cy="5005347"/>
            <a:chOff x="880711" y="126003"/>
            <a:chExt cx="14239875" cy="9072880"/>
          </a:xfrm>
        </p:grpSpPr>
        <p:pic>
          <p:nvPicPr>
            <p:cNvPr id="6" name="object 6">
              <a:extLst>
                <a:ext uri="{FF2B5EF4-FFF2-40B4-BE49-F238E27FC236}">
                  <a16:creationId xmlns:a16="http://schemas.microsoft.com/office/drawing/2014/main" id="{E98B4282-4185-F302-8F2B-95BD28D96EEE}"/>
                </a:ext>
              </a:extLst>
            </p:cNvPr>
            <p:cNvPicPr/>
            <p:nvPr/>
          </p:nvPicPr>
          <p:blipFill>
            <a:blip r:embed="rId2" cstate="print"/>
            <a:stretch>
              <a:fillRect/>
            </a:stretch>
          </p:blipFill>
          <p:spPr>
            <a:xfrm>
              <a:off x="880711" y="3824910"/>
              <a:ext cx="9084641" cy="5373554"/>
            </a:xfrm>
            <a:prstGeom prst="rect">
              <a:avLst/>
            </a:prstGeom>
          </p:spPr>
        </p:pic>
        <p:pic>
          <p:nvPicPr>
            <p:cNvPr id="9" name="object 7">
              <a:extLst>
                <a:ext uri="{FF2B5EF4-FFF2-40B4-BE49-F238E27FC236}">
                  <a16:creationId xmlns:a16="http://schemas.microsoft.com/office/drawing/2014/main" id="{D1884602-D2C5-7FD6-2615-39514978F8D7}"/>
                </a:ext>
              </a:extLst>
            </p:cNvPr>
            <p:cNvPicPr/>
            <p:nvPr/>
          </p:nvPicPr>
          <p:blipFill>
            <a:blip r:embed="rId3" cstate="print"/>
            <a:stretch>
              <a:fillRect/>
            </a:stretch>
          </p:blipFill>
          <p:spPr>
            <a:xfrm>
              <a:off x="1938439" y="4090657"/>
              <a:ext cx="6998106" cy="4371835"/>
            </a:xfrm>
            <a:prstGeom prst="rect">
              <a:avLst/>
            </a:prstGeom>
          </p:spPr>
        </p:pic>
        <p:sp>
          <p:nvSpPr>
            <p:cNvPr id="10" name="object 8">
              <a:extLst>
                <a:ext uri="{FF2B5EF4-FFF2-40B4-BE49-F238E27FC236}">
                  <a16:creationId xmlns:a16="http://schemas.microsoft.com/office/drawing/2014/main" id="{573EB3A5-A274-0399-688F-DBD32BDD0CA7}"/>
                </a:ext>
              </a:extLst>
            </p:cNvPr>
            <p:cNvSpPr/>
            <p:nvPr/>
          </p:nvSpPr>
          <p:spPr>
            <a:xfrm>
              <a:off x="10291736" y="4306785"/>
              <a:ext cx="4828540" cy="4215765"/>
            </a:xfrm>
            <a:custGeom>
              <a:avLst/>
              <a:gdLst/>
              <a:ahLst/>
              <a:cxnLst/>
              <a:rect l="l" t="t" r="r" b="b"/>
              <a:pathLst>
                <a:path w="4828540" h="4215765">
                  <a:moveTo>
                    <a:pt x="4828248" y="0"/>
                  </a:moveTo>
                  <a:lnTo>
                    <a:pt x="0" y="0"/>
                  </a:lnTo>
                  <a:lnTo>
                    <a:pt x="0" y="4215384"/>
                  </a:lnTo>
                  <a:lnTo>
                    <a:pt x="4828248" y="4215384"/>
                  </a:lnTo>
                  <a:lnTo>
                    <a:pt x="4828248" y="0"/>
                  </a:lnTo>
                  <a:close/>
                </a:path>
              </a:pathLst>
            </a:custGeom>
            <a:solidFill>
              <a:srgbClr val="231F20">
                <a:alpha val="75000"/>
              </a:srgbClr>
            </a:solidFill>
          </p:spPr>
          <p:txBody>
            <a:bodyPr wrap="square" lIns="0" tIns="0" rIns="0" bIns="0" rtlCol="0"/>
            <a:lstStyle/>
            <a:p>
              <a:endParaRPr/>
            </a:p>
          </p:txBody>
        </p:sp>
        <p:pic>
          <p:nvPicPr>
            <p:cNvPr id="11" name="object 9">
              <a:extLst>
                <a:ext uri="{FF2B5EF4-FFF2-40B4-BE49-F238E27FC236}">
                  <a16:creationId xmlns:a16="http://schemas.microsoft.com/office/drawing/2014/main" id="{78064CF4-4489-122F-CA8B-FB170CB0A3CB}"/>
                </a:ext>
              </a:extLst>
            </p:cNvPr>
            <p:cNvPicPr/>
            <p:nvPr/>
          </p:nvPicPr>
          <p:blipFill>
            <a:blip r:embed="rId4" cstate="print"/>
            <a:stretch>
              <a:fillRect/>
            </a:stretch>
          </p:blipFill>
          <p:spPr>
            <a:xfrm>
              <a:off x="10268118" y="4283164"/>
              <a:ext cx="4851867" cy="4077408"/>
            </a:xfrm>
            <a:prstGeom prst="rect">
              <a:avLst/>
            </a:prstGeom>
          </p:spPr>
        </p:pic>
        <p:pic>
          <p:nvPicPr>
            <p:cNvPr id="12" name="object 10">
              <a:extLst>
                <a:ext uri="{FF2B5EF4-FFF2-40B4-BE49-F238E27FC236}">
                  <a16:creationId xmlns:a16="http://schemas.microsoft.com/office/drawing/2014/main" id="{75F46240-A2D3-4854-6AAE-66425FC4A6A0}"/>
                </a:ext>
              </a:extLst>
            </p:cNvPr>
            <p:cNvPicPr/>
            <p:nvPr/>
          </p:nvPicPr>
          <p:blipFill>
            <a:blip r:embed="rId5" cstate="print"/>
            <a:stretch>
              <a:fillRect/>
            </a:stretch>
          </p:blipFill>
          <p:spPr>
            <a:xfrm>
              <a:off x="7382236" y="126003"/>
              <a:ext cx="4538090" cy="4529647"/>
            </a:xfrm>
            <a:prstGeom prst="rect">
              <a:avLst/>
            </a:prstGeom>
          </p:spPr>
        </p:pic>
        <p:sp>
          <p:nvSpPr>
            <p:cNvPr id="13" name="object 11">
              <a:extLst>
                <a:ext uri="{FF2B5EF4-FFF2-40B4-BE49-F238E27FC236}">
                  <a16:creationId xmlns:a16="http://schemas.microsoft.com/office/drawing/2014/main" id="{23641057-E320-4F19-0329-19CD68CF9151}"/>
                </a:ext>
              </a:extLst>
            </p:cNvPr>
            <p:cNvSpPr/>
            <p:nvPr/>
          </p:nvSpPr>
          <p:spPr>
            <a:xfrm>
              <a:off x="7383956" y="2543085"/>
              <a:ext cx="1130300" cy="875030"/>
            </a:xfrm>
            <a:custGeom>
              <a:avLst/>
              <a:gdLst/>
              <a:ahLst/>
              <a:cxnLst/>
              <a:rect l="l" t="t" r="r" b="b"/>
              <a:pathLst>
                <a:path w="1130300" h="875029">
                  <a:moveTo>
                    <a:pt x="1094524" y="0"/>
                  </a:moveTo>
                  <a:lnTo>
                    <a:pt x="1050376" y="10122"/>
                  </a:lnTo>
                  <a:lnTo>
                    <a:pt x="1006267" y="21544"/>
                  </a:lnTo>
                  <a:lnTo>
                    <a:pt x="962234" y="34282"/>
                  </a:lnTo>
                  <a:lnTo>
                    <a:pt x="918318" y="48350"/>
                  </a:lnTo>
                  <a:lnTo>
                    <a:pt x="874558" y="63762"/>
                  </a:lnTo>
                  <a:lnTo>
                    <a:pt x="830993" y="80533"/>
                  </a:lnTo>
                  <a:lnTo>
                    <a:pt x="787662" y="98678"/>
                  </a:lnTo>
                  <a:lnTo>
                    <a:pt x="744605" y="118211"/>
                  </a:lnTo>
                  <a:lnTo>
                    <a:pt x="701862" y="139148"/>
                  </a:lnTo>
                  <a:lnTo>
                    <a:pt x="659471" y="161502"/>
                  </a:lnTo>
                  <a:lnTo>
                    <a:pt x="617473" y="185289"/>
                  </a:lnTo>
                  <a:lnTo>
                    <a:pt x="575906" y="210523"/>
                  </a:lnTo>
                  <a:lnTo>
                    <a:pt x="534809" y="237219"/>
                  </a:lnTo>
                  <a:lnTo>
                    <a:pt x="494223" y="265391"/>
                  </a:lnTo>
                  <a:lnTo>
                    <a:pt x="454187" y="295055"/>
                  </a:lnTo>
                  <a:lnTo>
                    <a:pt x="414739" y="326224"/>
                  </a:lnTo>
                  <a:lnTo>
                    <a:pt x="375920" y="358914"/>
                  </a:lnTo>
                  <a:lnTo>
                    <a:pt x="337769" y="393139"/>
                  </a:lnTo>
                  <a:lnTo>
                    <a:pt x="300325" y="428914"/>
                  </a:lnTo>
                  <a:lnTo>
                    <a:pt x="263627" y="466254"/>
                  </a:lnTo>
                  <a:lnTo>
                    <a:pt x="227715" y="505172"/>
                  </a:lnTo>
                  <a:lnTo>
                    <a:pt x="192629" y="545685"/>
                  </a:lnTo>
                  <a:lnTo>
                    <a:pt x="158407" y="587806"/>
                  </a:lnTo>
                  <a:lnTo>
                    <a:pt x="171323" y="537316"/>
                  </a:lnTo>
                  <a:lnTo>
                    <a:pt x="185331" y="487034"/>
                  </a:lnTo>
                  <a:lnTo>
                    <a:pt x="200507" y="436951"/>
                  </a:lnTo>
                  <a:lnTo>
                    <a:pt x="216932" y="387059"/>
                  </a:lnTo>
                  <a:lnTo>
                    <a:pt x="234683" y="337350"/>
                  </a:lnTo>
                  <a:lnTo>
                    <a:pt x="236608" y="316208"/>
                  </a:lnTo>
                  <a:lnTo>
                    <a:pt x="227965" y="301931"/>
                  </a:lnTo>
                  <a:lnTo>
                    <a:pt x="213102" y="299543"/>
                  </a:lnTo>
                  <a:lnTo>
                    <a:pt x="196367" y="314071"/>
                  </a:lnTo>
                  <a:lnTo>
                    <a:pt x="169162" y="357692"/>
                  </a:lnTo>
                  <a:lnTo>
                    <a:pt x="143436" y="402294"/>
                  </a:lnTo>
                  <a:lnTo>
                    <a:pt x="119266" y="447856"/>
                  </a:lnTo>
                  <a:lnTo>
                    <a:pt x="96727" y="494360"/>
                  </a:lnTo>
                  <a:lnTo>
                    <a:pt x="75895" y="541786"/>
                  </a:lnTo>
                  <a:lnTo>
                    <a:pt x="56846" y="590116"/>
                  </a:lnTo>
                  <a:lnTo>
                    <a:pt x="39656" y="639330"/>
                  </a:lnTo>
                  <a:lnTo>
                    <a:pt x="24401" y="689409"/>
                  </a:lnTo>
                  <a:lnTo>
                    <a:pt x="11157" y="740334"/>
                  </a:lnTo>
                  <a:lnTo>
                    <a:pt x="0" y="792086"/>
                  </a:lnTo>
                  <a:lnTo>
                    <a:pt x="450" y="829315"/>
                  </a:lnTo>
                  <a:lnTo>
                    <a:pt x="14052" y="858250"/>
                  </a:lnTo>
                  <a:lnTo>
                    <a:pt x="36208" y="874693"/>
                  </a:lnTo>
                  <a:lnTo>
                    <a:pt x="62318" y="874445"/>
                  </a:lnTo>
                  <a:lnTo>
                    <a:pt x="109270" y="858275"/>
                  </a:lnTo>
                  <a:lnTo>
                    <a:pt x="156400" y="843185"/>
                  </a:lnTo>
                  <a:lnTo>
                    <a:pt x="297510" y="800506"/>
                  </a:lnTo>
                  <a:lnTo>
                    <a:pt x="345103" y="788080"/>
                  </a:lnTo>
                  <a:lnTo>
                    <a:pt x="391609" y="775358"/>
                  </a:lnTo>
                  <a:lnTo>
                    <a:pt x="435093" y="756395"/>
                  </a:lnTo>
                  <a:lnTo>
                    <a:pt x="473621" y="725246"/>
                  </a:lnTo>
                  <a:lnTo>
                    <a:pt x="483851" y="707299"/>
                  </a:lnTo>
                  <a:lnTo>
                    <a:pt x="485611" y="687651"/>
                  </a:lnTo>
                  <a:lnTo>
                    <a:pt x="479648" y="669264"/>
                  </a:lnTo>
                  <a:lnTo>
                    <a:pt x="466712" y="655104"/>
                  </a:lnTo>
                  <a:lnTo>
                    <a:pt x="427193" y="638254"/>
                  </a:lnTo>
                  <a:lnTo>
                    <a:pt x="383582" y="635101"/>
                  </a:lnTo>
                  <a:lnTo>
                    <a:pt x="337855" y="641216"/>
                  </a:lnTo>
                  <a:lnTo>
                    <a:pt x="291985" y="652170"/>
                  </a:lnTo>
                  <a:lnTo>
                    <a:pt x="327451" y="610142"/>
                  </a:lnTo>
                  <a:lnTo>
                    <a:pt x="363687" y="569438"/>
                  </a:lnTo>
                  <a:lnTo>
                    <a:pt x="400659" y="530060"/>
                  </a:lnTo>
                  <a:lnTo>
                    <a:pt x="438332" y="492008"/>
                  </a:lnTo>
                  <a:lnTo>
                    <a:pt x="476671" y="455285"/>
                  </a:lnTo>
                  <a:lnTo>
                    <a:pt x="515641" y="419891"/>
                  </a:lnTo>
                  <a:lnTo>
                    <a:pt x="555208" y="385829"/>
                  </a:lnTo>
                  <a:lnTo>
                    <a:pt x="595337" y="353101"/>
                  </a:lnTo>
                  <a:lnTo>
                    <a:pt x="635994" y="321707"/>
                  </a:lnTo>
                  <a:lnTo>
                    <a:pt x="677143" y="291649"/>
                  </a:lnTo>
                  <a:lnTo>
                    <a:pt x="718750" y="262928"/>
                  </a:lnTo>
                  <a:lnTo>
                    <a:pt x="760780" y="235547"/>
                  </a:lnTo>
                  <a:lnTo>
                    <a:pt x="803198" y="209507"/>
                  </a:lnTo>
                  <a:lnTo>
                    <a:pt x="845970" y="184809"/>
                  </a:lnTo>
                  <a:lnTo>
                    <a:pt x="889062" y="161455"/>
                  </a:lnTo>
                  <a:lnTo>
                    <a:pt x="932437" y="139446"/>
                  </a:lnTo>
                  <a:lnTo>
                    <a:pt x="976062" y="118785"/>
                  </a:lnTo>
                  <a:lnTo>
                    <a:pt x="1019902" y="99471"/>
                  </a:lnTo>
                  <a:lnTo>
                    <a:pt x="1063922" y="81508"/>
                  </a:lnTo>
                  <a:lnTo>
                    <a:pt x="1108087" y="64897"/>
                  </a:lnTo>
                  <a:lnTo>
                    <a:pt x="1126976" y="48229"/>
                  </a:lnTo>
                  <a:lnTo>
                    <a:pt x="1130238" y="24576"/>
                  </a:lnTo>
                  <a:lnTo>
                    <a:pt x="1119033" y="4859"/>
                  </a:lnTo>
                  <a:lnTo>
                    <a:pt x="1094524" y="0"/>
                  </a:lnTo>
                  <a:close/>
                </a:path>
              </a:pathLst>
            </a:custGeom>
            <a:solidFill>
              <a:srgbClr val="19161D"/>
            </a:solidFill>
          </p:spPr>
          <p:txBody>
            <a:bodyPr wrap="square" lIns="0" tIns="0" rIns="0" bIns="0" rtlCol="0"/>
            <a:lstStyle/>
            <a:p>
              <a:endParaRPr/>
            </a:p>
          </p:txBody>
        </p:sp>
        <p:sp>
          <p:nvSpPr>
            <p:cNvPr id="14" name="object 12">
              <a:extLst>
                <a:ext uri="{FF2B5EF4-FFF2-40B4-BE49-F238E27FC236}">
                  <a16:creationId xmlns:a16="http://schemas.microsoft.com/office/drawing/2014/main" id="{3FD320DC-9805-1467-FB32-0CA863043005}"/>
                </a:ext>
              </a:extLst>
            </p:cNvPr>
            <p:cNvSpPr/>
            <p:nvPr/>
          </p:nvSpPr>
          <p:spPr>
            <a:xfrm>
              <a:off x="7533398" y="2698965"/>
              <a:ext cx="804545" cy="713740"/>
            </a:xfrm>
            <a:custGeom>
              <a:avLst/>
              <a:gdLst/>
              <a:ahLst/>
              <a:cxnLst/>
              <a:rect l="l" t="t" r="r" b="b"/>
              <a:pathLst>
                <a:path w="804545" h="713739">
                  <a:moveTo>
                    <a:pt x="171577" y="664083"/>
                  </a:moveTo>
                  <a:lnTo>
                    <a:pt x="133388" y="667042"/>
                  </a:lnTo>
                  <a:lnTo>
                    <a:pt x="87630" y="677926"/>
                  </a:lnTo>
                  <a:lnTo>
                    <a:pt x="21259" y="698512"/>
                  </a:lnTo>
                  <a:lnTo>
                    <a:pt x="0" y="712736"/>
                  </a:lnTo>
                  <a:lnTo>
                    <a:pt x="850" y="713511"/>
                  </a:lnTo>
                  <a:lnTo>
                    <a:pt x="11861" y="712939"/>
                  </a:lnTo>
                  <a:lnTo>
                    <a:pt x="39954" y="705167"/>
                  </a:lnTo>
                  <a:lnTo>
                    <a:pt x="88036" y="690587"/>
                  </a:lnTo>
                  <a:lnTo>
                    <a:pt x="166293" y="667486"/>
                  </a:lnTo>
                  <a:lnTo>
                    <a:pt x="171577" y="664083"/>
                  </a:lnTo>
                  <a:close/>
                </a:path>
                <a:path w="804545" h="713739">
                  <a:moveTo>
                    <a:pt x="804367" y="4559"/>
                  </a:moveTo>
                  <a:lnTo>
                    <a:pt x="747229" y="26784"/>
                  </a:lnTo>
                  <a:lnTo>
                    <a:pt x="708926" y="46659"/>
                  </a:lnTo>
                  <a:lnTo>
                    <a:pt x="643343" y="84988"/>
                  </a:lnTo>
                  <a:lnTo>
                    <a:pt x="553224" y="143929"/>
                  </a:lnTo>
                  <a:lnTo>
                    <a:pt x="532650" y="157137"/>
                  </a:lnTo>
                  <a:lnTo>
                    <a:pt x="521741" y="165938"/>
                  </a:lnTo>
                  <a:lnTo>
                    <a:pt x="497382" y="189522"/>
                  </a:lnTo>
                  <a:lnTo>
                    <a:pt x="498602" y="197142"/>
                  </a:lnTo>
                  <a:lnTo>
                    <a:pt x="500710" y="198183"/>
                  </a:lnTo>
                  <a:lnTo>
                    <a:pt x="509689" y="196875"/>
                  </a:lnTo>
                  <a:lnTo>
                    <a:pt x="527507" y="187934"/>
                  </a:lnTo>
                  <a:lnTo>
                    <a:pt x="555320" y="171183"/>
                  </a:lnTo>
                  <a:lnTo>
                    <a:pt x="594233" y="146469"/>
                  </a:lnTo>
                  <a:lnTo>
                    <a:pt x="709841" y="72478"/>
                  </a:lnTo>
                  <a:lnTo>
                    <a:pt x="788797" y="22885"/>
                  </a:lnTo>
                  <a:lnTo>
                    <a:pt x="797560" y="16573"/>
                  </a:lnTo>
                  <a:lnTo>
                    <a:pt x="803211" y="10261"/>
                  </a:lnTo>
                  <a:lnTo>
                    <a:pt x="804367" y="4559"/>
                  </a:lnTo>
                  <a:close/>
                </a:path>
              </a:pathLst>
            </a:custGeom>
            <a:solidFill>
              <a:srgbClr val="231F20"/>
            </a:solidFill>
          </p:spPr>
          <p:txBody>
            <a:bodyPr wrap="square" lIns="0" tIns="0" rIns="0" bIns="0" rtlCol="0"/>
            <a:lstStyle/>
            <a:p>
              <a:endParaRPr/>
            </a:p>
          </p:txBody>
        </p:sp>
        <p:sp>
          <p:nvSpPr>
            <p:cNvPr id="15" name="object 13">
              <a:extLst>
                <a:ext uri="{FF2B5EF4-FFF2-40B4-BE49-F238E27FC236}">
                  <a16:creationId xmlns:a16="http://schemas.microsoft.com/office/drawing/2014/main" id="{F8C4B5F0-179C-8E1F-54CA-7A3B152C9274}"/>
                </a:ext>
              </a:extLst>
            </p:cNvPr>
            <p:cNvSpPr/>
            <p:nvPr/>
          </p:nvSpPr>
          <p:spPr>
            <a:xfrm>
              <a:off x="9705112" y="5346172"/>
              <a:ext cx="570230" cy="1304290"/>
            </a:xfrm>
            <a:custGeom>
              <a:avLst/>
              <a:gdLst/>
              <a:ahLst/>
              <a:cxnLst/>
              <a:rect l="l" t="t" r="r" b="b"/>
              <a:pathLst>
                <a:path w="570229" h="1304290">
                  <a:moveTo>
                    <a:pt x="36053" y="0"/>
                  </a:moveTo>
                  <a:lnTo>
                    <a:pt x="14058" y="5529"/>
                  </a:lnTo>
                  <a:lnTo>
                    <a:pt x="2821" y="27846"/>
                  </a:lnTo>
                  <a:lnTo>
                    <a:pt x="779" y="73093"/>
                  </a:lnTo>
                  <a:lnTo>
                    <a:pt x="0" y="118652"/>
                  </a:lnTo>
                  <a:lnTo>
                    <a:pt x="508" y="164488"/>
                  </a:lnTo>
                  <a:lnTo>
                    <a:pt x="2329" y="210566"/>
                  </a:lnTo>
                  <a:lnTo>
                    <a:pt x="5487" y="256854"/>
                  </a:lnTo>
                  <a:lnTo>
                    <a:pt x="10007" y="303317"/>
                  </a:lnTo>
                  <a:lnTo>
                    <a:pt x="15913" y="349921"/>
                  </a:lnTo>
                  <a:lnTo>
                    <a:pt x="23230" y="396632"/>
                  </a:lnTo>
                  <a:lnTo>
                    <a:pt x="31983" y="443416"/>
                  </a:lnTo>
                  <a:lnTo>
                    <a:pt x="42197" y="490238"/>
                  </a:lnTo>
                  <a:lnTo>
                    <a:pt x="53895" y="537066"/>
                  </a:lnTo>
                  <a:lnTo>
                    <a:pt x="67103" y="583865"/>
                  </a:lnTo>
                  <a:lnTo>
                    <a:pt x="81845" y="630600"/>
                  </a:lnTo>
                  <a:lnTo>
                    <a:pt x="98147" y="677239"/>
                  </a:lnTo>
                  <a:lnTo>
                    <a:pt x="116032" y="723746"/>
                  </a:lnTo>
                  <a:lnTo>
                    <a:pt x="135526" y="770088"/>
                  </a:lnTo>
                  <a:lnTo>
                    <a:pt x="156653" y="816231"/>
                  </a:lnTo>
                  <a:lnTo>
                    <a:pt x="179437" y="862141"/>
                  </a:lnTo>
                  <a:lnTo>
                    <a:pt x="203904" y="907783"/>
                  </a:lnTo>
                  <a:lnTo>
                    <a:pt x="230078" y="953124"/>
                  </a:lnTo>
                  <a:lnTo>
                    <a:pt x="257983" y="998130"/>
                  </a:lnTo>
                  <a:lnTo>
                    <a:pt x="287646" y="1042767"/>
                  </a:lnTo>
                  <a:lnTo>
                    <a:pt x="319089" y="1087000"/>
                  </a:lnTo>
                  <a:lnTo>
                    <a:pt x="273886" y="1061063"/>
                  </a:lnTo>
                  <a:lnTo>
                    <a:pt x="229176" y="1034129"/>
                  </a:lnTo>
                  <a:lnTo>
                    <a:pt x="184971" y="1006120"/>
                  </a:lnTo>
                  <a:lnTo>
                    <a:pt x="141282" y="976958"/>
                  </a:lnTo>
                  <a:lnTo>
                    <a:pt x="98121" y="946564"/>
                  </a:lnTo>
                  <a:lnTo>
                    <a:pt x="78268" y="939060"/>
                  </a:lnTo>
                  <a:lnTo>
                    <a:pt x="62203" y="943571"/>
                  </a:lnTo>
                  <a:lnTo>
                    <a:pt x="55934" y="957253"/>
                  </a:lnTo>
                  <a:lnTo>
                    <a:pt x="65470" y="977260"/>
                  </a:lnTo>
                  <a:lnTo>
                    <a:pt x="100231" y="1015135"/>
                  </a:lnTo>
                  <a:lnTo>
                    <a:pt x="136333" y="1051847"/>
                  </a:lnTo>
                  <a:lnTo>
                    <a:pt x="173778" y="1087316"/>
                  </a:lnTo>
                  <a:lnTo>
                    <a:pt x="212566" y="1121464"/>
                  </a:lnTo>
                  <a:lnTo>
                    <a:pt x="252699" y="1154214"/>
                  </a:lnTo>
                  <a:lnTo>
                    <a:pt x="294180" y="1185486"/>
                  </a:lnTo>
                  <a:lnTo>
                    <a:pt x="337010" y="1215203"/>
                  </a:lnTo>
                  <a:lnTo>
                    <a:pt x="381190" y="1243286"/>
                  </a:lnTo>
                  <a:lnTo>
                    <a:pt x="426723" y="1269658"/>
                  </a:lnTo>
                  <a:lnTo>
                    <a:pt x="473610" y="1294239"/>
                  </a:lnTo>
                  <a:lnTo>
                    <a:pt x="509607" y="1303756"/>
                  </a:lnTo>
                  <a:lnTo>
                    <a:pt x="541124" y="1298379"/>
                  </a:lnTo>
                  <a:lnTo>
                    <a:pt x="562890" y="1281420"/>
                  </a:lnTo>
                  <a:lnTo>
                    <a:pt x="569634" y="1256190"/>
                  </a:lnTo>
                  <a:lnTo>
                    <a:pt x="566597" y="1206626"/>
                  </a:lnTo>
                  <a:lnTo>
                    <a:pt x="564649" y="1157179"/>
                  </a:lnTo>
                  <a:lnTo>
                    <a:pt x="563381" y="1107875"/>
                  </a:lnTo>
                  <a:lnTo>
                    <a:pt x="561240" y="1009797"/>
                  </a:lnTo>
                  <a:lnTo>
                    <a:pt x="561978" y="960615"/>
                  </a:lnTo>
                  <a:lnTo>
                    <a:pt x="562143" y="912404"/>
                  </a:lnTo>
                  <a:lnTo>
                    <a:pt x="555491" y="865436"/>
                  </a:lnTo>
                  <a:lnTo>
                    <a:pt x="535776" y="819983"/>
                  </a:lnTo>
                  <a:lnTo>
                    <a:pt x="521213" y="805326"/>
                  </a:lnTo>
                  <a:lnTo>
                    <a:pt x="502745" y="798379"/>
                  </a:lnTo>
                  <a:lnTo>
                    <a:pt x="483432" y="799211"/>
                  </a:lnTo>
                  <a:lnTo>
                    <a:pt x="439534" y="841471"/>
                  </a:lnTo>
                  <a:lnTo>
                    <a:pt x="424843" y="882654"/>
                  </a:lnTo>
                  <a:lnTo>
                    <a:pt x="418518" y="928358"/>
                  </a:lnTo>
                  <a:lnTo>
                    <a:pt x="416815" y="975494"/>
                  </a:lnTo>
                  <a:lnTo>
                    <a:pt x="385793" y="930085"/>
                  </a:lnTo>
                  <a:lnTo>
                    <a:pt x="356252" y="884288"/>
                  </a:lnTo>
                  <a:lnTo>
                    <a:pt x="328185" y="838136"/>
                  </a:lnTo>
                  <a:lnTo>
                    <a:pt x="301583" y="791663"/>
                  </a:lnTo>
                  <a:lnTo>
                    <a:pt x="276440" y="744904"/>
                  </a:lnTo>
                  <a:lnTo>
                    <a:pt x="252748" y="697892"/>
                  </a:lnTo>
                  <a:lnTo>
                    <a:pt x="230498" y="650660"/>
                  </a:lnTo>
                  <a:lnTo>
                    <a:pt x="209683" y="603244"/>
                  </a:lnTo>
                  <a:lnTo>
                    <a:pt x="190296" y="555676"/>
                  </a:lnTo>
                  <a:lnTo>
                    <a:pt x="172327" y="507990"/>
                  </a:lnTo>
                  <a:lnTo>
                    <a:pt x="155771" y="460221"/>
                  </a:lnTo>
                  <a:lnTo>
                    <a:pt x="140618" y="412401"/>
                  </a:lnTo>
                  <a:lnTo>
                    <a:pt x="126861" y="364566"/>
                  </a:lnTo>
                  <a:lnTo>
                    <a:pt x="114493" y="316749"/>
                  </a:lnTo>
                  <a:lnTo>
                    <a:pt x="103505" y="268983"/>
                  </a:lnTo>
                  <a:lnTo>
                    <a:pt x="93889" y="221303"/>
                  </a:lnTo>
                  <a:lnTo>
                    <a:pt x="85639" y="173742"/>
                  </a:lnTo>
                  <a:lnTo>
                    <a:pt x="78746" y="126334"/>
                  </a:lnTo>
                  <a:lnTo>
                    <a:pt x="73202" y="79113"/>
                  </a:lnTo>
                  <a:lnTo>
                    <a:pt x="69000" y="32113"/>
                  </a:lnTo>
                  <a:lnTo>
                    <a:pt x="57977" y="9460"/>
                  </a:lnTo>
                  <a:lnTo>
                    <a:pt x="36053" y="0"/>
                  </a:lnTo>
                  <a:close/>
                </a:path>
              </a:pathLst>
            </a:custGeom>
            <a:solidFill>
              <a:srgbClr val="19161D"/>
            </a:solidFill>
          </p:spPr>
          <p:txBody>
            <a:bodyPr wrap="square" lIns="0" tIns="0" rIns="0" bIns="0" rtlCol="0"/>
            <a:lstStyle/>
            <a:p>
              <a:endParaRPr/>
            </a:p>
          </p:txBody>
        </p:sp>
        <p:sp>
          <p:nvSpPr>
            <p:cNvPr id="16" name="object 14">
              <a:extLst>
                <a:ext uri="{FF2B5EF4-FFF2-40B4-BE49-F238E27FC236}">
                  <a16:creationId xmlns:a16="http://schemas.microsoft.com/office/drawing/2014/main" id="{7F1177B9-F974-25E7-593C-5A156E87861E}"/>
                </a:ext>
              </a:extLst>
            </p:cNvPr>
            <p:cNvSpPr/>
            <p:nvPr/>
          </p:nvSpPr>
          <p:spPr>
            <a:xfrm>
              <a:off x="9819290" y="5552487"/>
              <a:ext cx="112395" cy="346710"/>
            </a:xfrm>
            <a:custGeom>
              <a:avLst/>
              <a:gdLst/>
              <a:ahLst/>
              <a:cxnLst/>
              <a:rect l="l" t="t" r="r" b="b"/>
              <a:pathLst>
                <a:path w="112395" h="346710">
                  <a:moveTo>
                    <a:pt x="5640" y="0"/>
                  </a:moveTo>
                  <a:lnTo>
                    <a:pt x="11801" y="60999"/>
                  </a:lnTo>
                  <a:lnTo>
                    <a:pt x="20717" y="103218"/>
                  </a:lnTo>
                  <a:lnTo>
                    <a:pt x="40122" y="176655"/>
                  </a:lnTo>
                  <a:lnTo>
                    <a:pt x="72836" y="279252"/>
                  </a:lnTo>
                  <a:lnTo>
                    <a:pt x="80062" y="302601"/>
                  </a:lnTo>
                  <a:lnTo>
                    <a:pt x="85633" y="315468"/>
                  </a:lnTo>
                  <a:lnTo>
                    <a:pt x="101854" y="345238"/>
                  </a:lnTo>
                  <a:lnTo>
                    <a:pt x="109512" y="346102"/>
                  </a:lnTo>
                  <a:lnTo>
                    <a:pt x="111086" y="344362"/>
                  </a:lnTo>
                  <a:lnTo>
                    <a:pt x="112221" y="335367"/>
                  </a:lnTo>
                  <a:lnTo>
                    <a:pt x="108362" y="315796"/>
                  </a:lnTo>
                  <a:lnTo>
                    <a:pt x="99652" y="284522"/>
                  </a:lnTo>
                  <a:lnTo>
                    <a:pt x="86233" y="240421"/>
                  </a:lnTo>
                  <a:lnTo>
                    <a:pt x="45840" y="109230"/>
                  </a:lnTo>
                  <a:lnTo>
                    <a:pt x="19151" y="19889"/>
                  </a:lnTo>
                  <a:lnTo>
                    <a:pt x="15403" y="9767"/>
                  </a:lnTo>
                  <a:lnTo>
                    <a:pt x="10837" y="2641"/>
                  </a:lnTo>
                  <a:lnTo>
                    <a:pt x="5640" y="0"/>
                  </a:lnTo>
                  <a:close/>
                </a:path>
              </a:pathLst>
            </a:custGeom>
            <a:solidFill>
              <a:srgbClr val="231F20"/>
            </a:solidFill>
          </p:spPr>
          <p:txBody>
            <a:bodyPr wrap="square" lIns="0" tIns="0" rIns="0" bIns="0" rtlCol="0"/>
            <a:lstStyle/>
            <a:p>
              <a:endParaRPr/>
            </a:p>
          </p:txBody>
        </p:sp>
      </p:grpSp>
    </p:spTree>
    <p:extLst>
      <p:ext uri="{BB962C8B-B14F-4D97-AF65-F5344CB8AC3E}">
        <p14:creationId xmlns:p14="http://schemas.microsoft.com/office/powerpoint/2010/main" val="30704956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Jeux de Noël</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8" y="1594514"/>
            <a:ext cx="5427082" cy="4091818"/>
          </a:xfrm>
        </p:spPr>
        <p:txBody>
          <a:bodyPr>
            <a:noAutofit/>
          </a:bodyPr>
          <a:lstStyle/>
          <a:p>
            <a:pPr marL="12700" algn="l"/>
            <a:r>
              <a:rPr lang="fr-FR" altLang="fr-FR" sz="2800" b="0" dirty="0">
                <a:latin typeface="Avenir Next LT Pro" panose="020B0504020202020204" pitchFamily="34" charset="0"/>
              </a:rPr>
              <a:t>Animer la période de fêtes avec un jeu en ligne en lien avec la thématique</a:t>
            </a:r>
            <a:br>
              <a:rPr lang="fr-FR" altLang="fr-FR" sz="1800" b="0" dirty="0">
                <a:latin typeface="Avenir Next LT Pro" panose="020B0504020202020204" pitchFamily="34" charset="0"/>
              </a:rPr>
            </a:br>
            <a:br>
              <a:rPr lang="fr-FR" altLang="fr-FR" sz="1800" b="0" dirty="0">
                <a:latin typeface="Avenir Next LT Pro" panose="020B0504020202020204" pitchFamily="34" charset="0"/>
              </a:rPr>
            </a:br>
            <a:r>
              <a:rPr lang="fr-FR" altLang="fr-FR" sz="1800" b="0" dirty="0">
                <a:latin typeface="Avenir Next LT Pro" panose="020B0504020202020204" pitchFamily="34" charset="0"/>
              </a:rPr>
              <a:t>Concept : Un jeu ‘instant-gagnant’ développé sur un mini-site dédié accessible via un QR code (relai dans la gazette et les prospectus + via le site match via une bannière).</a:t>
            </a:r>
            <a:br>
              <a:rPr lang="fr-FR" altLang="fr-FR" sz="1800" b="0" dirty="0">
                <a:latin typeface="Avenir Next LT Pro" panose="020B0504020202020204" pitchFamily="34" charset="0"/>
              </a:rPr>
            </a:br>
            <a:r>
              <a:rPr lang="fr-FR" altLang="fr-FR" sz="1800" b="0" dirty="0">
                <a:latin typeface="Avenir Next LT Pro" panose="020B0504020202020204" pitchFamily="34" charset="0"/>
              </a:rPr>
              <a:t>Une petite animation de casse-noisette en scène sur laquelle il faut cliquer pour activer le personnage qui cassera une noisette, révélant instantanément si elle contient une surprise.</a:t>
            </a:r>
            <a:br>
              <a:rPr lang="fr-FR" altLang="fr-FR" sz="1800" b="0" dirty="0">
                <a:latin typeface="Avenir Next LT Pro" panose="020B0504020202020204" pitchFamily="34" charset="0"/>
              </a:rPr>
            </a:br>
            <a:br>
              <a:rPr lang="fr-FR" altLang="fr-FR" sz="1800" b="0" dirty="0">
                <a:latin typeface="Avenir Next LT Pro" panose="020B0504020202020204" pitchFamily="34" charset="0"/>
              </a:rPr>
            </a:br>
            <a:br>
              <a:rPr lang="fr-FR" altLang="fr-FR" sz="1800" b="0" dirty="0">
                <a:latin typeface="Avenir Next LT Pro" panose="020B0504020202020204" pitchFamily="34" charset="0"/>
              </a:rPr>
            </a:br>
            <a:endParaRPr lang="fr-FR" altLang="fr-FR" sz="1800" b="0" dirty="0">
              <a:latin typeface="Avenir Next LT Pro" panose="020B0504020202020204" pitchFamily="34" charset="0"/>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Jeu en ligne – la noisette gagnante  </a:t>
            </a:r>
          </a:p>
        </p:txBody>
      </p:sp>
      <p:sp>
        <p:nvSpPr>
          <p:cNvPr id="2" name="AutoShape 2" descr="Create a visual for a street event during the Christmas season, featuring tasting corners for Supermarché Match's star products like foie gras and smoked salmon. The scene should be set in a bustling city center with festive decorations, and the tasting corners should be prominently displayed. Hôtesses dressed in Supermarché Match colors are offering samples to passersby, who are visibly enjoying the experience. Include elements like holiday decorations, promotional banners, and a festive atmosphere to emphasize the Christmas theme and the gourmet nature of the event.">
            <a:extLst>
              <a:ext uri="{FF2B5EF4-FFF2-40B4-BE49-F238E27FC236}">
                <a16:creationId xmlns:a16="http://schemas.microsoft.com/office/drawing/2014/main" id="{8345BE5B-B825-05FD-DA74-E8A82153D46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grpSp>
        <p:nvGrpSpPr>
          <p:cNvPr id="24" name="Groupe 23">
            <a:extLst>
              <a:ext uri="{FF2B5EF4-FFF2-40B4-BE49-F238E27FC236}">
                <a16:creationId xmlns:a16="http://schemas.microsoft.com/office/drawing/2014/main" id="{A3CF13D8-AD35-644A-B034-5EEFF238CFCD}"/>
              </a:ext>
            </a:extLst>
          </p:cNvPr>
          <p:cNvGrpSpPr/>
          <p:nvPr/>
        </p:nvGrpSpPr>
        <p:grpSpPr>
          <a:xfrm>
            <a:off x="5471096" y="1072794"/>
            <a:ext cx="6370384" cy="5017211"/>
            <a:chOff x="274256" y="1651692"/>
            <a:chExt cx="10309741" cy="8119790"/>
          </a:xfrm>
        </p:grpSpPr>
        <p:pic>
          <p:nvPicPr>
            <p:cNvPr id="25" name="object 2">
              <a:extLst>
                <a:ext uri="{FF2B5EF4-FFF2-40B4-BE49-F238E27FC236}">
                  <a16:creationId xmlns:a16="http://schemas.microsoft.com/office/drawing/2014/main" id="{AED143AF-03C8-0B97-70E5-5C494B2441F0}"/>
                </a:ext>
              </a:extLst>
            </p:cNvPr>
            <p:cNvPicPr/>
            <p:nvPr/>
          </p:nvPicPr>
          <p:blipFill>
            <a:blip r:embed="rId2" cstate="print"/>
            <a:stretch>
              <a:fillRect/>
            </a:stretch>
          </p:blipFill>
          <p:spPr>
            <a:xfrm>
              <a:off x="7376207" y="1651692"/>
              <a:ext cx="3023443" cy="3535478"/>
            </a:xfrm>
            <a:prstGeom prst="rect">
              <a:avLst/>
            </a:prstGeom>
          </p:spPr>
        </p:pic>
        <p:grpSp>
          <p:nvGrpSpPr>
            <p:cNvPr id="26" name="object 8">
              <a:extLst>
                <a:ext uri="{FF2B5EF4-FFF2-40B4-BE49-F238E27FC236}">
                  <a16:creationId xmlns:a16="http://schemas.microsoft.com/office/drawing/2014/main" id="{E3070D89-37ED-FAB1-E889-3B4504A6F021}"/>
                </a:ext>
              </a:extLst>
            </p:cNvPr>
            <p:cNvGrpSpPr/>
            <p:nvPr/>
          </p:nvGrpSpPr>
          <p:grpSpPr>
            <a:xfrm>
              <a:off x="274256" y="2898329"/>
              <a:ext cx="10309741" cy="6873153"/>
              <a:chOff x="274256" y="2898329"/>
              <a:chExt cx="10309741" cy="6873153"/>
            </a:xfrm>
          </p:grpSpPr>
          <p:pic>
            <p:nvPicPr>
              <p:cNvPr id="33" name="object 9">
                <a:extLst>
                  <a:ext uri="{FF2B5EF4-FFF2-40B4-BE49-F238E27FC236}">
                    <a16:creationId xmlns:a16="http://schemas.microsoft.com/office/drawing/2014/main" id="{45E470CA-D480-CFC5-C89D-59BCAFAB1D4A}"/>
                  </a:ext>
                </a:extLst>
              </p:cNvPr>
              <p:cNvPicPr/>
              <p:nvPr/>
            </p:nvPicPr>
            <p:blipFill>
              <a:blip r:embed="rId3" cstate="print"/>
              <a:stretch>
                <a:fillRect/>
              </a:stretch>
            </p:blipFill>
            <p:spPr>
              <a:xfrm>
                <a:off x="274256" y="2898329"/>
                <a:ext cx="10309741" cy="6873153"/>
              </a:xfrm>
              <a:prstGeom prst="rect">
                <a:avLst/>
              </a:prstGeom>
            </p:spPr>
          </p:pic>
          <p:pic>
            <p:nvPicPr>
              <p:cNvPr id="34" name="object 10">
                <a:extLst>
                  <a:ext uri="{FF2B5EF4-FFF2-40B4-BE49-F238E27FC236}">
                    <a16:creationId xmlns:a16="http://schemas.microsoft.com/office/drawing/2014/main" id="{22E3DA92-D304-14C2-CCFA-8B00D8DB2380}"/>
                  </a:ext>
                </a:extLst>
              </p:cNvPr>
              <p:cNvPicPr/>
              <p:nvPr/>
            </p:nvPicPr>
            <p:blipFill>
              <a:blip r:embed="rId4" cstate="print"/>
              <a:stretch>
                <a:fillRect/>
              </a:stretch>
            </p:blipFill>
            <p:spPr>
              <a:xfrm>
                <a:off x="1879549" y="4056342"/>
                <a:ext cx="7075449" cy="4403661"/>
              </a:xfrm>
              <a:prstGeom prst="rect">
                <a:avLst/>
              </a:prstGeom>
            </p:spPr>
          </p:pic>
          <p:pic>
            <p:nvPicPr>
              <p:cNvPr id="35" name="object 11">
                <a:extLst>
                  <a:ext uri="{FF2B5EF4-FFF2-40B4-BE49-F238E27FC236}">
                    <a16:creationId xmlns:a16="http://schemas.microsoft.com/office/drawing/2014/main" id="{13C1952B-B70D-12EC-7D13-AA8D979309A8}"/>
                  </a:ext>
                </a:extLst>
              </p:cNvPr>
              <p:cNvPicPr/>
              <p:nvPr/>
            </p:nvPicPr>
            <p:blipFill>
              <a:blip r:embed="rId5" cstate="print"/>
              <a:stretch>
                <a:fillRect/>
              </a:stretch>
            </p:blipFill>
            <p:spPr>
              <a:xfrm>
                <a:off x="6088804" y="4884348"/>
                <a:ext cx="1256781" cy="532618"/>
              </a:xfrm>
              <a:prstGeom prst="rect">
                <a:avLst/>
              </a:prstGeom>
            </p:spPr>
          </p:pic>
          <p:sp>
            <p:nvSpPr>
              <p:cNvPr id="36" name="object 12">
                <a:extLst>
                  <a:ext uri="{FF2B5EF4-FFF2-40B4-BE49-F238E27FC236}">
                    <a16:creationId xmlns:a16="http://schemas.microsoft.com/office/drawing/2014/main" id="{72614BA1-5DDB-0890-F236-D6ABCC611126}"/>
                  </a:ext>
                </a:extLst>
              </p:cNvPr>
              <p:cNvSpPr/>
              <p:nvPr/>
            </p:nvSpPr>
            <p:spPr>
              <a:xfrm>
                <a:off x="5446038" y="7709654"/>
                <a:ext cx="2341245" cy="417195"/>
              </a:xfrm>
              <a:custGeom>
                <a:avLst/>
                <a:gdLst/>
                <a:ahLst/>
                <a:cxnLst/>
                <a:rect l="l" t="t" r="r" b="b"/>
                <a:pathLst>
                  <a:path w="2341245" h="417195">
                    <a:moveTo>
                      <a:pt x="2132152" y="0"/>
                    </a:moveTo>
                    <a:lnTo>
                      <a:pt x="208584" y="0"/>
                    </a:lnTo>
                    <a:lnTo>
                      <a:pt x="160761" y="5508"/>
                    </a:lnTo>
                    <a:lnTo>
                      <a:pt x="116858" y="21200"/>
                    </a:lnTo>
                    <a:lnTo>
                      <a:pt x="78129" y="45822"/>
                    </a:lnTo>
                    <a:lnTo>
                      <a:pt x="45826" y="78124"/>
                    </a:lnTo>
                    <a:lnTo>
                      <a:pt x="21202" y="116852"/>
                    </a:lnTo>
                    <a:lnTo>
                      <a:pt x="5509" y="160757"/>
                    </a:lnTo>
                    <a:lnTo>
                      <a:pt x="0" y="208584"/>
                    </a:lnTo>
                    <a:lnTo>
                      <a:pt x="5509" y="256407"/>
                    </a:lnTo>
                    <a:lnTo>
                      <a:pt x="21202" y="300308"/>
                    </a:lnTo>
                    <a:lnTo>
                      <a:pt x="45826" y="339035"/>
                    </a:lnTo>
                    <a:lnTo>
                      <a:pt x="78129" y="371335"/>
                    </a:lnTo>
                    <a:lnTo>
                      <a:pt x="116858" y="395957"/>
                    </a:lnTo>
                    <a:lnTo>
                      <a:pt x="160761" y="411648"/>
                    </a:lnTo>
                    <a:lnTo>
                      <a:pt x="208584" y="417156"/>
                    </a:lnTo>
                    <a:lnTo>
                      <a:pt x="2132152" y="417156"/>
                    </a:lnTo>
                    <a:lnTo>
                      <a:pt x="2179975" y="411648"/>
                    </a:lnTo>
                    <a:lnTo>
                      <a:pt x="2223875" y="395957"/>
                    </a:lnTo>
                    <a:lnTo>
                      <a:pt x="2262602" y="371335"/>
                    </a:lnTo>
                    <a:lnTo>
                      <a:pt x="2294902" y="339035"/>
                    </a:lnTo>
                    <a:lnTo>
                      <a:pt x="2319524" y="300308"/>
                    </a:lnTo>
                    <a:lnTo>
                      <a:pt x="2335215" y="256407"/>
                    </a:lnTo>
                    <a:lnTo>
                      <a:pt x="2340724" y="208584"/>
                    </a:lnTo>
                    <a:lnTo>
                      <a:pt x="2335215" y="160757"/>
                    </a:lnTo>
                    <a:lnTo>
                      <a:pt x="2319524" y="116852"/>
                    </a:lnTo>
                    <a:lnTo>
                      <a:pt x="2294902" y="78124"/>
                    </a:lnTo>
                    <a:lnTo>
                      <a:pt x="2262602" y="45822"/>
                    </a:lnTo>
                    <a:lnTo>
                      <a:pt x="2223875" y="21200"/>
                    </a:lnTo>
                    <a:lnTo>
                      <a:pt x="2179975" y="5508"/>
                    </a:lnTo>
                    <a:lnTo>
                      <a:pt x="2132152" y="0"/>
                    </a:lnTo>
                    <a:close/>
                  </a:path>
                </a:pathLst>
              </a:custGeom>
              <a:solidFill>
                <a:srgbClr val="FFFFFF"/>
              </a:solidFill>
            </p:spPr>
            <p:txBody>
              <a:bodyPr wrap="square" lIns="0" tIns="0" rIns="0" bIns="0" rtlCol="0"/>
              <a:lstStyle/>
              <a:p>
                <a:endParaRPr/>
              </a:p>
            </p:txBody>
          </p:sp>
          <p:sp>
            <p:nvSpPr>
              <p:cNvPr id="37" name="object 13">
                <a:extLst>
                  <a:ext uri="{FF2B5EF4-FFF2-40B4-BE49-F238E27FC236}">
                    <a16:creationId xmlns:a16="http://schemas.microsoft.com/office/drawing/2014/main" id="{5941EB78-7D28-46D3-5BDD-74A47CC49222}"/>
                  </a:ext>
                </a:extLst>
              </p:cNvPr>
              <p:cNvSpPr/>
              <p:nvPr/>
            </p:nvSpPr>
            <p:spPr>
              <a:xfrm>
                <a:off x="5446038" y="7709654"/>
                <a:ext cx="2341245" cy="417195"/>
              </a:xfrm>
              <a:custGeom>
                <a:avLst/>
                <a:gdLst/>
                <a:ahLst/>
                <a:cxnLst/>
                <a:rect l="l" t="t" r="r" b="b"/>
                <a:pathLst>
                  <a:path w="2341245" h="417195">
                    <a:moveTo>
                      <a:pt x="208584" y="0"/>
                    </a:moveTo>
                    <a:lnTo>
                      <a:pt x="160761" y="5508"/>
                    </a:lnTo>
                    <a:lnTo>
                      <a:pt x="116858" y="21200"/>
                    </a:lnTo>
                    <a:lnTo>
                      <a:pt x="78129" y="45822"/>
                    </a:lnTo>
                    <a:lnTo>
                      <a:pt x="45826" y="78124"/>
                    </a:lnTo>
                    <a:lnTo>
                      <a:pt x="21202" y="116852"/>
                    </a:lnTo>
                    <a:lnTo>
                      <a:pt x="5509" y="160757"/>
                    </a:lnTo>
                    <a:lnTo>
                      <a:pt x="0" y="208584"/>
                    </a:lnTo>
                    <a:lnTo>
                      <a:pt x="5509" y="256407"/>
                    </a:lnTo>
                    <a:lnTo>
                      <a:pt x="21202" y="300308"/>
                    </a:lnTo>
                    <a:lnTo>
                      <a:pt x="45826" y="339035"/>
                    </a:lnTo>
                    <a:lnTo>
                      <a:pt x="78129" y="371335"/>
                    </a:lnTo>
                    <a:lnTo>
                      <a:pt x="116858" y="395957"/>
                    </a:lnTo>
                    <a:lnTo>
                      <a:pt x="160761" y="411648"/>
                    </a:lnTo>
                    <a:lnTo>
                      <a:pt x="208584" y="417156"/>
                    </a:lnTo>
                    <a:lnTo>
                      <a:pt x="2132152" y="417156"/>
                    </a:lnTo>
                    <a:lnTo>
                      <a:pt x="2179975" y="411648"/>
                    </a:lnTo>
                    <a:lnTo>
                      <a:pt x="2223875" y="395957"/>
                    </a:lnTo>
                    <a:lnTo>
                      <a:pt x="2262602" y="371335"/>
                    </a:lnTo>
                    <a:lnTo>
                      <a:pt x="2294902" y="339035"/>
                    </a:lnTo>
                    <a:lnTo>
                      <a:pt x="2319524" y="300308"/>
                    </a:lnTo>
                    <a:lnTo>
                      <a:pt x="2335215" y="256407"/>
                    </a:lnTo>
                    <a:lnTo>
                      <a:pt x="2340724" y="208584"/>
                    </a:lnTo>
                    <a:lnTo>
                      <a:pt x="2335215" y="160757"/>
                    </a:lnTo>
                    <a:lnTo>
                      <a:pt x="2319524" y="116852"/>
                    </a:lnTo>
                    <a:lnTo>
                      <a:pt x="2294902" y="78124"/>
                    </a:lnTo>
                    <a:lnTo>
                      <a:pt x="2262602" y="45822"/>
                    </a:lnTo>
                    <a:lnTo>
                      <a:pt x="2223875" y="21200"/>
                    </a:lnTo>
                    <a:lnTo>
                      <a:pt x="2179975" y="5508"/>
                    </a:lnTo>
                    <a:lnTo>
                      <a:pt x="2132152" y="0"/>
                    </a:lnTo>
                    <a:lnTo>
                      <a:pt x="208584" y="0"/>
                    </a:lnTo>
                    <a:close/>
                  </a:path>
                </a:pathLst>
              </a:custGeom>
              <a:ln w="11582">
                <a:solidFill>
                  <a:srgbClr val="ED1C24"/>
                </a:solidFill>
              </a:ln>
            </p:spPr>
            <p:txBody>
              <a:bodyPr wrap="square" lIns="0" tIns="0" rIns="0" bIns="0" rtlCol="0"/>
              <a:lstStyle/>
              <a:p>
                <a:endParaRPr/>
              </a:p>
            </p:txBody>
          </p:sp>
        </p:grpSp>
        <p:sp>
          <p:nvSpPr>
            <p:cNvPr id="27" name="object 14">
              <a:extLst>
                <a:ext uri="{FF2B5EF4-FFF2-40B4-BE49-F238E27FC236}">
                  <a16:creationId xmlns:a16="http://schemas.microsoft.com/office/drawing/2014/main" id="{C2C90812-DCD9-3B98-87FC-20D8F1C0BA64}"/>
                </a:ext>
              </a:extLst>
            </p:cNvPr>
            <p:cNvSpPr txBox="1"/>
            <p:nvPr/>
          </p:nvSpPr>
          <p:spPr>
            <a:xfrm>
              <a:off x="4891414" y="5292260"/>
              <a:ext cx="5177292" cy="1122805"/>
            </a:xfrm>
            <a:prstGeom prst="rect">
              <a:avLst/>
            </a:prstGeom>
          </p:spPr>
          <p:txBody>
            <a:bodyPr vert="horz" wrap="square" lIns="0" tIns="16510" rIns="0" bIns="0" rtlCol="0">
              <a:spAutoFit/>
            </a:bodyPr>
            <a:lstStyle/>
            <a:p>
              <a:pPr marL="12700">
                <a:lnSpc>
                  <a:spcPct val="100000"/>
                </a:lnSpc>
                <a:spcBef>
                  <a:spcPts val="130"/>
                </a:spcBef>
              </a:pPr>
              <a:endParaRPr sz="4400" dirty="0">
                <a:latin typeface="Trebuchet MS"/>
                <a:cs typeface="Trebuchet MS"/>
              </a:endParaRPr>
            </a:p>
          </p:txBody>
        </p:sp>
        <p:grpSp>
          <p:nvGrpSpPr>
            <p:cNvPr id="29" name="object 16">
              <a:extLst>
                <a:ext uri="{FF2B5EF4-FFF2-40B4-BE49-F238E27FC236}">
                  <a16:creationId xmlns:a16="http://schemas.microsoft.com/office/drawing/2014/main" id="{0D201389-811D-5300-86FA-45702A2343A6}"/>
                </a:ext>
              </a:extLst>
            </p:cNvPr>
            <p:cNvGrpSpPr/>
            <p:nvPr/>
          </p:nvGrpSpPr>
          <p:grpSpPr>
            <a:xfrm>
              <a:off x="4904114" y="5522120"/>
              <a:ext cx="3626485" cy="882015"/>
              <a:chOff x="4904114" y="5522120"/>
              <a:chExt cx="3626485" cy="882015"/>
            </a:xfrm>
          </p:grpSpPr>
          <p:sp>
            <p:nvSpPr>
              <p:cNvPr id="30" name="object 17">
                <a:extLst>
                  <a:ext uri="{FF2B5EF4-FFF2-40B4-BE49-F238E27FC236}">
                    <a16:creationId xmlns:a16="http://schemas.microsoft.com/office/drawing/2014/main" id="{EDC60ABD-6422-26D9-236B-6ED3527F9C78}"/>
                  </a:ext>
                </a:extLst>
              </p:cNvPr>
              <p:cNvSpPr/>
              <p:nvPr/>
            </p:nvSpPr>
            <p:spPr>
              <a:xfrm>
                <a:off x="4904114" y="6381503"/>
                <a:ext cx="3626485" cy="0"/>
              </a:xfrm>
              <a:custGeom>
                <a:avLst/>
                <a:gdLst/>
                <a:ahLst/>
                <a:cxnLst/>
                <a:rect l="l" t="t" r="r" b="b"/>
                <a:pathLst>
                  <a:path w="3626484">
                    <a:moveTo>
                      <a:pt x="0" y="0"/>
                    </a:moveTo>
                    <a:lnTo>
                      <a:pt x="0" y="0"/>
                    </a:lnTo>
                  </a:path>
                  <a:path w="3626484">
                    <a:moveTo>
                      <a:pt x="3626167" y="0"/>
                    </a:moveTo>
                    <a:lnTo>
                      <a:pt x="3626167" y="0"/>
                    </a:lnTo>
                  </a:path>
                </a:pathLst>
              </a:custGeom>
              <a:ln w="45212">
                <a:solidFill>
                  <a:srgbClr val="FFFFFF"/>
                </a:solidFill>
              </a:ln>
            </p:spPr>
            <p:txBody>
              <a:bodyPr wrap="square" lIns="0" tIns="0" rIns="0" bIns="0" rtlCol="0"/>
              <a:lstStyle/>
              <a:p>
                <a:endParaRPr/>
              </a:p>
            </p:txBody>
          </p:sp>
          <p:sp>
            <p:nvSpPr>
              <p:cNvPr id="31" name="object 18">
                <a:extLst>
                  <a:ext uri="{FF2B5EF4-FFF2-40B4-BE49-F238E27FC236}">
                    <a16:creationId xmlns:a16="http://schemas.microsoft.com/office/drawing/2014/main" id="{6FEFD35E-662C-DDF9-70B7-BECCE7943F43}"/>
                  </a:ext>
                </a:extLst>
              </p:cNvPr>
              <p:cNvSpPr/>
              <p:nvPr/>
            </p:nvSpPr>
            <p:spPr>
              <a:xfrm>
                <a:off x="5038417" y="5544726"/>
                <a:ext cx="3425190" cy="0"/>
              </a:xfrm>
              <a:custGeom>
                <a:avLst/>
                <a:gdLst/>
                <a:ahLst/>
                <a:cxnLst/>
                <a:rect l="l" t="t" r="r" b="b"/>
                <a:pathLst>
                  <a:path w="3425190">
                    <a:moveTo>
                      <a:pt x="0" y="0"/>
                    </a:moveTo>
                    <a:lnTo>
                      <a:pt x="3424707" y="0"/>
                    </a:lnTo>
                  </a:path>
                </a:pathLst>
              </a:custGeom>
              <a:ln w="45212">
                <a:solidFill>
                  <a:srgbClr val="FFFFFF"/>
                </a:solidFill>
                <a:prstDash val="dot"/>
              </a:ln>
            </p:spPr>
            <p:txBody>
              <a:bodyPr wrap="square" lIns="0" tIns="0" rIns="0" bIns="0" rtlCol="0"/>
              <a:lstStyle/>
              <a:p>
                <a:endParaRPr/>
              </a:p>
            </p:txBody>
          </p:sp>
          <p:sp>
            <p:nvSpPr>
              <p:cNvPr id="32" name="object 19">
                <a:extLst>
                  <a:ext uri="{FF2B5EF4-FFF2-40B4-BE49-F238E27FC236}">
                    <a16:creationId xmlns:a16="http://schemas.microsoft.com/office/drawing/2014/main" id="{C0256473-FEA0-0FB1-83CB-203EB70C0A79}"/>
                  </a:ext>
                </a:extLst>
              </p:cNvPr>
              <p:cNvSpPr/>
              <p:nvPr/>
            </p:nvSpPr>
            <p:spPr>
              <a:xfrm>
                <a:off x="4904114" y="5544726"/>
                <a:ext cx="3626485" cy="0"/>
              </a:xfrm>
              <a:custGeom>
                <a:avLst/>
                <a:gdLst/>
                <a:ahLst/>
                <a:cxnLst/>
                <a:rect l="l" t="t" r="r" b="b"/>
                <a:pathLst>
                  <a:path w="3626484">
                    <a:moveTo>
                      <a:pt x="0" y="0"/>
                    </a:moveTo>
                    <a:lnTo>
                      <a:pt x="0" y="0"/>
                    </a:lnTo>
                  </a:path>
                  <a:path w="3626484">
                    <a:moveTo>
                      <a:pt x="3626167" y="0"/>
                    </a:moveTo>
                    <a:lnTo>
                      <a:pt x="3626167" y="0"/>
                    </a:lnTo>
                  </a:path>
                </a:pathLst>
              </a:custGeom>
              <a:ln w="45212">
                <a:solidFill>
                  <a:srgbClr val="FFFFFF"/>
                </a:solidFill>
              </a:ln>
            </p:spPr>
            <p:txBody>
              <a:bodyPr wrap="square" lIns="0" tIns="0" rIns="0" bIns="0" rtlCol="0"/>
              <a:lstStyle/>
              <a:p>
                <a:endParaRPr/>
              </a:p>
            </p:txBody>
          </p:sp>
        </p:grpSp>
      </p:grpSp>
      <p:sp>
        <p:nvSpPr>
          <p:cNvPr id="38" name="object 14">
            <a:extLst>
              <a:ext uri="{FF2B5EF4-FFF2-40B4-BE49-F238E27FC236}">
                <a16:creationId xmlns:a16="http://schemas.microsoft.com/office/drawing/2014/main" id="{81B74A90-7E6B-82BB-0A48-F18CB5EC764B}"/>
              </a:ext>
            </a:extLst>
          </p:cNvPr>
          <p:cNvSpPr txBox="1"/>
          <p:nvPr/>
        </p:nvSpPr>
        <p:spPr>
          <a:xfrm>
            <a:off x="8187690" y="3516211"/>
            <a:ext cx="3699510" cy="847668"/>
          </a:xfrm>
          <a:prstGeom prst="rect">
            <a:avLst/>
          </a:prstGeom>
        </p:spPr>
        <p:txBody>
          <a:bodyPr vert="horz" wrap="square" lIns="0" tIns="16510" rIns="0" bIns="0" rtlCol="0">
            <a:spAutoFit/>
          </a:bodyPr>
          <a:lstStyle/>
          <a:p>
            <a:pPr marL="12700">
              <a:lnSpc>
                <a:spcPct val="100000"/>
              </a:lnSpc>
              <a:spcBef>
                <a:spcPts val="130"/>
              </a:spcBef>
            </a:pPr>
            <a:r>
              <a:rPr sz="5400" spc="-2140" dirty="0">
                <a:solidFill>
                  <a:srgbClr val="FFFFFF"/>
                </a:solidFill>
                <a:latin typeface="Bodoni MT" panose="02070603080606020203" pitchFamily="18" charset="0"/>
                <a:cs typeface="Trebuchet MS"/>
              </a:rPr>
              <a:t>G</a:t>
            </a:r>
            <a:r>
              <a:rPr sz="5400" u="heavy" spc="-1310" dirty="0">
                <a:solidFill>
                  <a:srgbClr val="FFFFFF"/>
                </a:solidFill>
                <a:uFill>
                  <a:solidFill>
                    <a:srgbClr val="FFFFFF"/>
                  </a:solidFill>
                </a:uFill>
                <a:latin typeface="Bodoni MT" panose="02070603080606020203" pitchFamily="18" charset="0"/>
                <a:cs typeface="Trebuchet MS"/>
              </a:rPr>
              <a:t>R</a:t>
            </a:r>
            <a:r>
              <a:rPr sz="5400" u="heavy" spc="-1510" dirty="0">
                <a:solidFill>
                  <a:srgbClr val="FFFFFF"/>
                </a:solidFill>
                <a:uFill>
                  <a:solidFill>
                    <a:srgbClr val="FFFFFF"/>
                  </a:solidFill>
                </a:uFill>
                <a:latin typeface="Bodoni MT" panose="02070603080606020203" pitchFamily="18" charset="0"/>
                <a:cs typeface="Trebuchet MS"/>
              </a:rPr>
              <a:t>AND</a:t>
            </a:r>
            <a:r>
              <a:rPr lang="fr-FR" sz="5400" u="heavy" spc="-869" dirty="0">
                <a:solidFill>
                  <a:srgbClr val="FFFFFF"/>
                </a:solidFill>
                <a:uFill>
                  <a:solidFill>
                    <a:srgbClr val="FFFFFF"/>
                  </a:solidFill>
                </a:uFill>
                <a:latin typeface="Bodoni MT" panose="02070603080606020203" pitchFamily="18" charset="0"/>
                <a:cs typeface="Trebuchet MS"/>
              </a:rPr>
              <a:t>   </a:t>
            </a:r>
            <a:r>
              <a:rPr sz="5400" u="heavy" spc="-1385" dirty="0">
                <a:solidFill>
                  <a:srgbClr val="FFFFFF"/>
                </a:solidFill>
                <a:uFill>
                  <a:solidFill>
                    <a:srgbClr val="FFFFFF"/>
                  </a:solidFill>
                </a:uFill>
                <a:latin typeface="Bodoni MT" panose="02070603080606020203" pitchFamily="18" charset="0"/>
                <a:cs typeface="Trebuchet MS"/>
              </a:rPr>
              <a:t>J</a:t>
            </a:r>
            <a:r>
              <a:rPr sz="5400" u="heavy" spc="-1555" dirty="0">
                <a:solidFill>
                  <a:srgbClr val="FFFFFF"/>
                </a:solidFill>
                <a:uFill>
                  <a:solidFill>
                    <a:srgbClr val="FFFFFF"/>
                  </a:solidFill>
                </a:uFill>
                <a:latin typeface="Bodoni MT" panose="02070603080606020203" pitchFamily="18" charset="0"/>
                <a:cs typeface="Trebuchet MS"/>
              </a:rPr>
              <a:t>E</a:t>
            </a:r>
            <a:r>
              <a:rPr sz="5400" u="heavy" spc="-1914" dirty="0">
                <a:solidFill>
                  <a:srgbClr val="FFFFFF"/>
                </a:solidFill>
                <a:uFill>
                  <a:solidFill>
                    <a:srgbClr val="FFFFFF"/>
                  </a:solidFill>
                </a:uFill>
                <a:latin typeface="Bodoni MT" panose="02070603080606020203" pitchFamily="18" charset="0"/>
                <a:cs typeface="Trebuchet MS"/>
              </a:rPr>
              <a:t>U</a:t>
            </a:r>
            <a:endParaRPr sz="5400" dirty="0">
              <a:latin typeface="Bodoni MT" panose="02070603080606020203" pitchFamily="18" charset="0"/>
              <a:cs typeface="Trebuchet MS"/>
            </a:endParaRPr>
          </a:p>
        </p:txBody>
      </p:sp>
      <p:sp>
        <p:nvSpPr>
          <p:cNvPr id="39" name="object 15">
            <a:extLst>
              <a:ext uri="{FF2B5EF4-FFF2-40B4-BE49-F238E27FC236}">
                <a16:creationId xmlns:a16="http://schemas.microsoft.com/office/drawing/2014/main" id="{321421BE-69DE-E253-409E-8E4274849FB2}"/>
              </a:ext>
            </a:extLst>
          </p:cNvPr>
          <p:cNvSpPr txBox="1"/>
          <p:nvPr/>
        </p:nvSpPr>
        <p:spPr>
          <a:xfrm>
            <a:off x="8670811" y="4184418"/>
            <a:ext cx="3199046" cy="907941"/>
          </a:xfrm>
          <a:prstGeom prst="rect">
            <a:avLst/>
          </a:prstGeom>
        </p:spPr>
        <p:txBody>
          <a:bodyPr vert="horz" wrap="square" lIns="0" tIns="15240" rIns="0" bIns="0" rtlCol="0">
            <a:spAutoFit/>
          </a:bodyPr>
          <a:lstStyle/>
          <a:p>
            <a:pPr marL="12700">
              <a:spcBef>
                <a:spcPts val="120"/>
              </a:spcBef>
            </a:pPr>
            <a:r>
              <a:rPr spc="265" dirty="0">
                <a:solidFill>
                  <a:srgbClr val="FFFFFF"/>
                </a:solidFill>
                <a:latin typeface="Georgia"/>
                <a:cs typeface="Georgia"/>
              </a:rPr>
              <a:t>LA</a:t>
            </a:r>
            <a:r>
              <a:rPr spc="-75" dirty="0">
                <a:solidFill>
                  <a:srgbClr val="FFFFFF"/>
                </a:solidFill>
                <a:latin typeface="Georgia"/>
                <a:cs typeface="Georgia"/>
              </a:rPr>
              <a:t> </a:t>
            </a:r>
            <a:r>
              <a:rPr spc="165" dirty="0">
                <a:solidFill>
                  <a:srgbClr val="FFFFFF"/>
                </a:solidFill>
                <a:latin typeface="Georgia"/>
                <a:cs typeface="Georgia"/>
              </a:rPr>
              <a:t>NOISETTE</a:t>
            </a:r>
            <a:endParaRPr dirty="0">
              <a:latin typeface="Georgia"/>
              <a:cs typeface="Georgia"/>
            </a:endParaRPr>
          </a:p>
          <a:p>
            <a:pPr marL="12700"/>
            <a:r>
              <a:rPr sz="2400" spc="145" dirty="0">
                <a:solidFill>
                  <a:srgbClr val="FFFFFF"/>
                </a:solidFill>
                <a:latin typeface="Georgia"/>
                <a:cs typeface="Georgia"/>
              </a:rPr>
              <a:t>GAGNAN</a:t>
            </a:r>
            <a:r>
              <a:rPr lang="fr-FR" sz="2400" spc="145" dirty="0">
                <a:solidFill>
                  <a:srgbClr val="FFFFFF"/>
                </a:solidFill>
                <a:latin typeface="Georgia"/>
                <a:cs typeface="Georgia"/>
              </a:rPr>
              <a:t>TE</a:t>
            </a:r>
          </a:p>
          <a:p>
            <a:pPr marL="12700"/>
            <a:r>
              <a:rPr lang="fr-FR" sz="1400" spc="145" dirty="0">
                <a:solidFill>
                  <a:srgbClr val="FF0000"/>
                </a:solidFill>
                <a:latin typeface="Georgia"/>
                <a:cs typeface="Tahoma"/>
              </a:rPr>
              <a:t>    JE JOUE</a:t>
            </a:r>
            <a:endParaRPr sz="400" dirty="0">
              <a:solidFill>
                <a:srgbClr val="FF0000"/>
              </a:solidFill>
              <a:latin typeface="Tahoma"/>
              <a:cs typeface="Tahoma"/>
            </a:endParaRPr>
          </a:p>
        </p:txBody>
      </p:sp>
    </p:spTree>
    <p:extLst>
      <p:ext uri="{BB962C8B-B14F-4D97-AF65-F5344CB8AC3E}">
        <p14:creationId xmlns:p14="http://schemas.microsoft.com/office/powerpoint/2010/main" val="2284651891"/>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23245</TotalTime>
  <Words>1473</Words>
  <Application>Microsoft Office PowerPoint</Application>
  <PresentationFormat>Grand écran</PresentationFormat>
  <Paragraphs>90</Paragraphs>
  <Slides>15</Slides>
  <Notes>1</Notes>
  <HiddenSlides>0</HiddenSlides>
  <MMClips>0</MMClips>
  <ScaleCrop>false</ScaleCrop>
  <HeadingPairs>
    <vt:vector size="6" baseType="variant">
      <vt:variant>
        <vt:lpstr>Polices utilisées</vt:lpstr>
      </vt:variant>
      <vt:variant>
        <vt:i4>11</vt:i4>
      </vt:variant>
      <vt:variant>
        <vt:lpstr>Thème</vt:lpstr>
      </vt:variant>
      <vt:variant>
        <vt:i4>1</vt:i4>
      </vt:variant>
      <vt:variant>
        <vt:lpstr>Titres des diapositives</vt:lpstr>
      </vt:variant>
      <vt:variant>
        <vt:i4>15</vt:i4>
      </vt:variant>
    </vt:vector>
  </HeadingPairs>
  <TitlesOfParts>
    <vt:vector size="27" baseType="lpstr">
      <vt:lpstr>Tahoma</vt:lpstr>
      <vt:lpstr>Playfair Display</vt:lpstr>
      <vt:lpstr>Verdana</vt:lpstr>
      <vt:lpstr>Trebuchet MS</vt:lpstr>
      <vt:lpstr>Wingdings</vt:lpstr>
      <vt:lpstr>Bodoni MT</vt:lpstr>
      <vt:lpstr>Calibri</vt:lpstr>
      <vt:lpstr>Georgia</vt:lpstr>
      <vt:lpstr>Avenir Next LT Pro</vt:lpstr>
      <vt:lpstr>Police système Courant</vt:lpstr>
      <vt:lpstr>Arial</vt:lpstr>
      <vt:lpstr>1_Thème LNB</vt:lpstr>
      <vt:lpstr>Dispositif   Noël 2024</vt:lpstr>
      <vt:lpstr>Ces dispositifs influenceurs sont conçus pour maximiser la visibilité de Supermarché Match et engager de manière authentique et créative avec un large public.        </vt:lpstr>
      <vt:lpstr>Ces dispositifs influenceurs sont conçus pour maximiser la visibilité de Supermarché Match et engager de manière authentique et créative avec un large public.        </vt:lpstr>
      <vt:lpstr>Ces dispositifs influenceurs sont conçus pour maximiser la visibilité de Supermarché Match et engager de manière authentique et créative avec un large public.       </vt:lpstr>
      <vt:lpstr>Créer du contenu généré par les utilisateurs, renforcer l'engagement </vt:lpstr>
      <vt:lpstr>Le Pro Toujours là        </vt:lpstr>
      <vt:lpstr>Le Pro Toujours là        </vt:lpstr>
      <vt:lpstr>Animer la période de fêtes avec un jeu en ligne en lien avec la thématique  Concept : Les clients ont rendez-vous sur le drive pour essayer de retrouver des casse-noisettes cachés dans les pages du site.  Dès qu’un client trouve un casse-noisette, il clique dessus et au bout de 5 casse-noisettes trouvés, il participe à un tirage au sort pour remporter ses courses de Noël.  Principe : sur le site drive, jeu facile à réaliser techniquement et peu coûteux</vt:lpstr>
      <vt:lpstr>Animer la période de fêtes avec un jeu en ligne en lien avec la thématique  Concept : Un jeu ‘instant-gagnant’ développé sur un mini-site dédié accessible via un QR code (relai dans la gazette et les prospectus + via le site match via une bannière). Une petite animation de casse-noisette en scène sur laquelle il faut cliquer pour activer le personnage qui cassera une noisette, révélant instantanément si elle contient une surprise.   </vt:lpstr>
      <vt:lpstr>Animer la période de fêtes avec un jeu uniquement dédié au drive et en lien avec la thématique  Concept:  des casse-noisettes en ‘or’ caché au hasard dans les sacs du drive. Tous les clients passant une commande au drive participent automatiquement au jeu, sans besoin d’inscription spécifique. Lorsqu'un client découvre un casse-noisette en or dans son sac, il remporte instantanément une dotation (exemples : bons d'achat, produits exclusifs, paniers gourmands, ou un an de courses gratuites)</vt:lpstr>
      <vt:lpstr>Assurer une visibilité la plus large possible   Déployer un dispositif léger pour démultiplier les actions.  Concept : Corner de dégustation des produits stars PPNP de Noël  avec  foie gras et saumon . Ces corners sont placés au cœur de la ville avec des hôtesses aux couleurs de Supermarché Match qui font déguster les produits au passant en leur remettant l’offre catégorie associée.  Principe :  Mini stand avec un squad d’hôtesses aux couleurs de Noel ~40 lieux sur 3 semaines        </vt:lpstr>
      <vt:lpstr>Assurer une visibilité la plus large possible   Déployer un dispositif léger pour démultiplier les actions.  Relais RS : Stories en Direct: Publiez des stories en direct depuis les corners de dégustation pour montrer l'engagement et l'interaction avec les passants en temps réel. Posts et Reels: Partagez des vidéos courtes et des photos des dégustations, mettant en avant les réactions des passants, les produits stars et l’ambiance festive Collaboration avec Influenceurs: Invitez des influenceurs locaux à participer aux dégustations et à partager leur expérience sur leurs réseaux sociaux, amplifiant ainsi la portée des événements.     </vt:lpstr>
      <vt:lpstr>Créer des goodies de Noël pour faire vivre la thématique ‘Casse-noisette’  A télécharger sur le site supermarchesmatch.fr       </vt:lpstr>
      <vt:lpstr>Créer des goodies de Noël pour faire vivre la thématique ‘Casse-noisette’  A télécharger sur le site supermarchesmatch.fr       </vt:lpstr>
      <vt:lpstr>Créer des goodies de Noël pour faire vivre la thématique ‘Casse-noisette’ et récompenser les meilleurs  clients       </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Antoine Jubert</dc:creator>
  <cp:keywords/>
  <dc:description/>
  <cp:lastModifiedBy>Aude Alario</cp:lastModifiedBy>
  <cp:revision>192</cp:revision>
  <cp:lastPrinted>2022-07-05T07:32:58Z</cp:lastPrinted>
  <dcterms:created xsi:type="dcterms:W3CDTF">2023-04-17T13:19:25Z</dcterms:created>
  <dcterms:modified xsi:type="dcterms:W3CDTF">2024-09-25T08:48:24Z</dcterms:modified>
  <cp:category/>
</cp:coreProperties>
</file>