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54"/>
  </p:notesMasterIdLst>
  <p:sldIdLst>
    <p:sldId id="2147480051" r:id="rId2"/>
    <p:sldId id="2147480056" r:id="rId3"/>
    <p:sldId id="2147480092" r:id="rId4"/>
    <p:sldId id="2147480071" r:id="rId5"/>
    <p:sldId id="2147480065" r:id="rId6"/>
    <p:sldId id="2147480067" r:id="rId7"/>
    <p:sldId id="2147480066" r:id="rId8"/>
    <p:sldId id="2147480069" r:id="rId9"/>
    <p:sldId id="2147480070" r:id="rId10"/>
    <p:sldId id="2147480116" r:id="rId11"/>
    <p:sldId id="2147480072" r:id="rId12"/>
    <p:sldId id="2147480068" r:id="rId13"/>
    <p:sldId id="2147480073" r:id="rId14"/>
    <p:sldId id="2147480074" r:id="rId15"/>
    <p:sldId id="2147480075" r:id="rId16"/>
    <p:sldId id="2147480087" r:id="rId17"/>
    <p:sldId id="2147480076" r:id="rId18"/>
    <p:sldId id="2147480079" r:id="rId19"/>
    <p:sldId id="2147480077" r:id="rId20"/>
    <p:sldId id="2147480078" r:id="rId21"/>
    <p:sldId id="2147480080" r:id="rId22"/>
    <p:sldId id="2147480088" r:id="rId23"/>
    <p:sldId id="2147480113" r:id="rId24"/>
    <p:sldId id="2147480089" r:id="rId25"/>
    <p:sldId id="2147480081" r:id="rId26"/>
    <p:sldId id="2147480064" r:id="rId27"/>
    <p:sldId id="2147480083" r:id="rId28"/>
    <p:sldId id="2147480084" r:id="rId29"/>
    <p:sldId id="2147480082" r:id="rId30"/>
    <p:sldId id="2147480085" r:id="rId31"/>
    <p:sldId id="2147480091" r:id="rId32"/>
    <p:sldId id="2147480059" r:id="rId33"/>
    <p:sldId id="2147480093" r:id="rId34"/>
    <p:sldId id="2147480100" r:id="rId35"/>
    <p:sldId id="2147480097" r:id="rId36"/>
    <p:sldId id="2147480111" r:id="rId37"/>
    <p:sldId id="2147480110" r:id="rId38"/>
    <p:sldId id="2147480109" r:id="rId39"/>
    <p:sldId id="2147480102" r:id="rId40"/>
    <p:sldId id="2147480112" r:id="rId41"/>
    <p:sldId id="2147480104" r:id="rId42"/>
    <p:sldId id="2147480107" r:id="rId43"/>
    <p:sldId id="2147480105" r:id="rId44"/>
    <p:sldId id="2147480108" r:id="rId45"/>
    <p:sldId id="2147480106" r:id="rId46"/>
    <p:sldId id="2147480101" r:id="rId47"/>
    <p:sldId id="2147480094" r:id="rId48"/>
    <p:sldId id="2147480096" r:id="rId49"/>
    <p:sldId id="2147480098" r:id="rId50"/>
    <p:sldId id="2147480099" r:id="rId51"/>
    <p:sldId id="2147480114" r:id="rId52"/>
    <p:sldId id="2147480115" r:id="rId53"/>
  </p:sldIdLst>
  <p:sldSz cx="12192000" cy="6858000"/>
  <p:notesSz cx="9869488" cy="6738938"/>
  <p:embeddedFontLst>
    <p:embeddedFont>
      <p:font typeface="Avenir Next LT Pro" panose="020B0504020202020204" pitchFamily="34" charset="0"/>
      <p:regular r:id="rId55"/>
      <p:bold r:id="rId56"/>
      <p:italic r:id="rId57"/>
      <p:boldItalic r:id="rId58"/>
    </p:embeddedFont>
    <p:embeddedFont>
      <p:font typeface="Georgia" panose="02040502050405020303" pitchFamily="18" charset="0"/>
      <p:regular r:id="rId59"/>
      <p:bold r:id="rId60"/>
      <p:italic r:id="rId61"/>
      <p:boldItalic r:id="rId62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4E4A"/>
    <a:srgbClr val="D9117E"/>
    <a:srgbClr val="627124"/>
    <a:srgbClr val="404D49"/>
    <a:srgbClr val="FFFFFF"/>
    <a:srgbClr val="DEE7AF"/>
    <a:srgbClr val="B6CA4A"/>
    <a:srgbClr val="154194"/>
    <a:srgbClr val="000000"/>
    <a:srgbClr val="A20D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5706" autoAdjust="0"/>
  </p:normalViewPr>
  <p:slideViewPr>
    <p:cSldViewPr snapToGrid="0">
      <p:cViewPr>
        <p:scale>
          <a:sx n="76" d="100"/>
          <a:sy n="76" d="100"/>
        </p:scale>
        <p:origin x="826" y="413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94" d="100"/>
        <a:sy n="94" d="100"/>
      </p:scale>
      <p:origin x="0" y="-10560"/>
    </p:cViewPr>
  </p:sorterViewPr>
  <p:notesViewPr>
    <p:cSldViewPr snapToGrid="0">
      <p:cViewPr varScale="1">
        <p:scale>
          <a:sx n="78" d="100"/>
          <a:sy n="78" d="100"/>
        </p:scale>
        <p:origin x="431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1.fntdata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4.fntdata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font" Target="fonts/font7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2.fntdata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5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62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3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6.fntdata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6777" cy="338118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l">
              <a:defRPr sz="1200" b="0" i="0">
                <a:latin typeface="Avenir Next LT Pro" panose="020B05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590428" y="0"/>
            <a:ext cx="4276777" cy="338118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r">
              <a:defRPr sz="1200" b="0" i="0">
                <a:latin typeface="Avenir Next LT Pro" panose="020B050402020202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20/01/2025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914650" y="842963"/>
            <a:ext cx="4040188" cy="2273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895" tIns="47448" rIns="94895" bIns="47448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86949" y="3243114"/>
            <a:ext cx="7895590" cy="2653457"/>
          </a:xfrm>
          <a:prstGeom prst="rect">
            <a:avLst/>
          </a:prstGeom>
        </p:spPr>
        <p:txBody>
          <a:bodyPr vert="horz" lIns="94895" tIns="47448" rIns="94895" bIns="47448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6400823"/>
            <a:ext cx="4276777" cy="338116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l">
              <a:defRPr sz="1200" b="0" i="0">
                <a:latin typeface="Avenir Next LT Pro" panose="020B05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590428" y="6400823"/>
            <a:ext cx="4276777" cy="338116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r">
              <a:defRPr sz="1200" b="0" i="0">
                <a:latin typeface="Avenir Next LT Pro" panose="020B050402020202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emf"/><Relationship Id="rId4" Type="http://schemas.openxmlformats.org/officeDocument/2006/relationships/image" Target="../media/image1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4.jpe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/>
            </a:lvl2pPr>
            <a:lvl3pPr>
              <a:defRPr>
                <a:latin typeface="Avenir Next LT Pro" panose="020B0504020202020204" pitchFamily="34" charset="0"/>
              </a:defRPr>
            </a:lvl3pPr>
            <a:lvl4pPr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pic>
        <p:nvPicPr>
          <p:cNvPr id="2" name="Picture 2" descr="Notre Pôle Jardin &amp; Terroir | Groupe LORCA">
            <a:extLst>
              <a:ext uri="{FF2B5EF4-FFF2-40B4-BE49-F238E27FC236}">
                <a16:creationId xmlns:a16="http://schemas.microsoft.com/office/drawing/2014/main" id="{99AB7391-FEA5-AEEB-84A9-DE38B8BD65E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49678" y="6330134"/>
            <a:ext cx="824774" cy="384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BCF4070A-C9F4-533F-8233-B8B37A62184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85589" y="6330134"/>
            <a:ext cx="717335" cy="387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4064400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2760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3480654" cy="3305296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/>
            </a:lvl2pPr>
            <a:lvl3pPr>
              <a:defRPr>
                <a:latin typeface="Avenir Next LT Pro" panose="020B0504020202020204" pitchFamily="34" charset="0"/>
              </a:defRPr>
            </a:lvl3pPr>
            <a:lvl4pPr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9400234-655F-726B-9909-4A5C1E6C0A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21569" y="1004180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9EDF0AA0-32EB-B9D4-A71B-0D8FF857DEE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21569" y="223140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76FDA99B-BAF6-80FC-A430-B25A35DC21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21569" y="344589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78078AA6-F9F6-FD4F-1560-512EC57424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21569" y="4686761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347947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nde phr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48" y="1856014"/>
            <a:ext cx="11574415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7" y="1621832"/>
            <a:ext cx="11574415" cy="257628"/>
          </a:xfrm>
        </p:spPr>
        <p:txBody>
          <a:bodyPr anchor="b"/>
          <a:lstStyle>
            <a:lvl1pPr algn="ctr">
              <a:defRPr sz="1600" cap="all" spc="100" baseline="0">
                <a:solidFill>
                  <a:srgbClr val="FBEC13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5E798F7-B640-2217-60E8-8FE4F30AB5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>
            <a:off x="4994947" y="4763588"/>
            <a:ext cx="2202105" cy="2094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679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320" y="1986643"/>
            <a:ext cx="10532870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6244289-1483-36ED-51C5-4E8DDA67671D}"/>
              </a:ext>
            </a:extLst>
          </p:cNvPr>
          <p:cNvSpPr txBox="1"/>
          <p:nvPr userDrawn="1"/>
        </p:nvSpPr>
        <p:spPr>
          <a:xfrm>
            <a:off x="5635000" y="937804"/>
            <a:ext cx="29951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0" b="1" i="0" dirty="0">
                <a:solidFill>
                  <a:srgbClr val="FBEC13"/>
                </a:solidFill>
                <a:latin typeface="Georgia" panose="02040502050405020303" pitchFamily="18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626208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472466" y="773723"/>
            <a:ext cx="5312664" cy="5312664"/>
          </a:xfrm>
          <a:prstGeom prst="ellipse">
            <a:avLst/>
          </a:pr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4445698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4445698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4445698" cy="3305296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/>
            </a:lvl2pPr>
            <a:lvl3pPr>
              <a:defRPr>
                <a:latin typeface="Avenir Next LT Pro" panose="020B0504020202020204" pitchFamily="34" charset="0"/>
              </a:defRPr>
            </a:lvl3pPr>
            <a:lvl4pPr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483204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support d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83154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>
                <a:latin typeface="Avenir Next LT Pro" panose="020B0504020202020204" pitchFamily="34" charset="0"/>
              </a:defRPr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7904847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"/>
          <a:stretch/>
        </p:blipFill>
        <p:spPr>
          <a:xfrm>
            <a:off x="0" y="321"/>
            <a:ext cx="12191999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76641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8050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9DF8D99-FA9F-7465-2CEE-E2B44BEAC96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9D4FEB8-E390-4AB2-A383-D27EB227BC1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540A4D40-5128-3D7A-7E03-43453E1029E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17188" y="1621832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1" name="Espace réservé du texte 3">
            <a:extLst>
              <a:ext uri="{FF2B5EF4-FFF2-40B4-BE49-F238E27FC236}">
                <a16:creationId xmlns:a16="http://schemas.microsoft.com/office/drawing/2014/main" id="{F25DE10F-1B31-7EDE-5019-892471605DC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17188" y="2953588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31C48914-5972-AD88-1646-5F0DE8CE0C0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17188" y="4262483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E9BCD0CB-FBF0-B13A-0584-4B683AEA2F6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416925" y="187960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24" name="Espace réservé du texte 22">
            <a:extLst>
              <a:ext uri="{FF2B5EF4-FFF2-40B4-BE49-F238E27FC236}">
                <a16:creationId xmlns:a16="http://schemas.microsoft.com/office/drawing/2014/main" id="{0AB6A861-B609-F50D-F10D-5470D0B85A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16925" y="322072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25" name="Espace réservé du texte 22">
            <a:extLst>
              <a:ext uri="{FF2B5EF4-FFF2-40B4-BE49-F238E27FC236}">
                <a16:creationId xmlns:a16="http://schemas.microsoft.com/office/drawing/2014/main" id="{88DF90AB-158E-8C62-1B29-FEF607BEDB4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416925" y="456184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F399A9A0-D309-10E5-7F78-CCBD7151D1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 rot="10800000">
            <a:off x="9428874" y="1"/>
            <a:ext cx="1451139" cy="138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0715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8456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>
                <a:latin typeface="Avenir Next LT Pro" panose="020B0504020202020204" pitchFamily="34" charset="0"/>
              </a:defRPr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6511654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04270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DAA9EBA3-3004-CDE0-EF55-E572ADC437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19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E9A4490-F09B-5049-E625-BCA244F5F19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7333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2 couvert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26">
            <a:extLst>
              <a:ext uri="{FF2B5EF4-FFF2-40B4-BE49-F238E27FC236}">
                <a16:creationId xmlns:a16="http://schemas.microsoft.com/office/drawing/2014/main" id="{FB0DDDAC-1AAF-4C2C-E5A2-E2FF22294E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95248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1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9233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C20A5C7E-FD04-652A-CAC9-7609A550094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95248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3" name="Espace réservé du texte 5">
            <a:extLst>
              <a:ext uri="{FF2B5EF4-FFF2-40B4-BE49-F238E27FC236}">
                <a16:creationId xmlns:a16="http://schemas.microsoft.com/office/drawing/2014/main" id="{35A6A481-A135-7836-9B1C-3FA549288E2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>
                <a:latin typeface="Avenir Next LT Pro" panose="020B0504020202020204" pitchFamily="34" charset="0"/>
              </a:defRPr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4" name="Espace réservé du texte 12">
            <a:extLst>
              <a:ext uri="{FF2B5EF4-FFF2-40B4-BE49-F238E27FC236}">
                <a16:creationId xmlns:a16="http://schemas.microsoft.com/office/drawing/2014/main" id="{E5896762-F5A0-5F75-662F-59D21CF199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5" name="Espace réservé du texte 12">
            <a:extLst>
              <a:ext uri="{FF2B5EF4-FFF2-40B4-BE49-F238E27FC236}">
                <a16:creationId xmlns:a16="http://schemas.microsoft.com/office/drawing/2014/main" id="{518C6E6D-27E5-CA4E-4EFD-50347834DE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6DF51B22-0124-9A75-9FE8-DA5BC3497F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725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</p:spTree>
    <p:extLst>
      <p:ext uri="{BB962C8B-B14F-4D97-AF65-F5344CB8AC3E}">
        <p14:creationId xmlns:p14="http://schemas.microsoft.com/office/powerpoint/2010/main" val="27164784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34038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72000" y="875654"/>
            <a:ext cx="3221999" cy="5067946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>
                <a:latin typeface="Avenir Next LT Pro" panose="020B0504020202020204" pitchFamily="34" charset="0"/>
              </a:defRPr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009638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Logo client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>
                <a:latin typeface="Avenir Next LT Pro" panose="020B0504020202020204" pitchFamily="34" charset="0"/>
              </a:defRPr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95523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1441716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Selection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>
                <a:latin typeface="Avenir Next LT Pro" panose="020B0504020202020204" pitchFamily="34" charset="0"/>
              </a:defRPr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pour une image  3">
            <a:extLst>
              <a:ext uri="{FF2B5EF4-FFF2-40B4-BE49-F238E27FC236}">
                <a16:creationId xmlns:a16="http://schemas.microsoft.com/office/drawing/2014/main" id="{4CDE07B7-04E8-52B4-096E-F2E05783956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261989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835297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6033670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867494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pour une image  3">
            <a:extLst>
              <a:ext uri="{FF2B5EF4-FFF2-40B4-BE49-F238E27FC236}">
                <a16:creationId xmlns:a16="http://schemas.microsoft.com/office/drawing/2014/main" id="{FB48B976-B273-4FC2-6476-8D13B4878F8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875654"/>
            <a:ext cx="3221999" cy="5068800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5C63F3D4-EEB9-5414-1726-6658271F44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2696" y="6121400"/>
            <a:ext cx="5133593" cy="181429"/>
          </a:xfrm>
        </p:spPr>
        <p:txBody>
          <a:bodyPr/>
          <a:lstStyle>
            <a:lvl1pPr algn="ctr">
              <a:defRPr sz="900" b="1" i="0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00DEFBF-48A4-7A83-DA38-9970B4110C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7604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14400" y="882000"/>
            <a:ext cx="3564000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FD217E5-A4ED-0094-7153-696AA8D894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407C7ADF-923B-8C19-33FF-3CEBF99703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913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8D94E9F1-F10C-25D9-AA29-CE461E0116E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>
                <a:latin typeface="Avenir Next LT Pro" panose="020B0504020202020204" pitchFamily="34" charset="0"/>
              </a:defRPr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508C3A92-EF6D-0CDB-FCDA-EB6142D4B4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25265C38-4B32-75BA-8548-74594E3496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507807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01068" y="875654"/>
            <a:ext cx="3394774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064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738394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193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541846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9114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58DB85C6-64E1-5873-EB26-B59408B6227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</p:spTree>
    <p:extLst>
      <p:ext uri="{BB962C8B-B14F-4D97-AF65-F5344CB8AC3E}">
        <p14:creationId xmlns:p14="http://schemas.microsoft.com/office/powerpoint/2010/main" val="25526175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90247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37397" y="1337381"/>
            <a:ext cx="3460092" cy="258276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1023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m2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129562" y="718900"/>
            <a:ext cx="3325786" cy="490689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794750" y="1908313"/>
            <a:ext cx="2237685" cy="32699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9534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016402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81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144" t="19518" r="27990" b="19425"/>
          <a:stretch/>
        </p:blipFill>
        <p:spPr>
          <a:xfrm>
            <a:off x="7565571" y="1"/>
            <a:ext cx="4626429" cy="524397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 dirty="0"/>
              <a:t>Titre de </a:t>
            </a:r>
            <a:br>
              <a:rPr lang="fr-FR" dirty="0"/>
            </a:br>
            <a:r>
              <a:rPr lang="fr-FR" dirty="0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port divers + M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191F46D1-BCCD-572B-6D00-F352E08E96D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61332" y="5158692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3" name="Espace réservé pour une image  3">
            <a:extLst>
              <a:ext uri="{FF2B5EF4-FFF2-40B4-BE49-F238E27FC236}">
                <a16:creationId xmlns:a16="http://schemas.microsoft.com/office/drawing/2014/main" id="{EFE32981-017F-40F8-BE59-470D6553675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252528" y="1259858"/>
            <a:ext cx="3625758" cy="367982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13373459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Smart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8580F2A-F5DD-EEB0-FF99-7A3968E3AC8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16829" y="0"/>
            <a:ext cx="81934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>
                <a:latin typeface="Avenir Next LT Pro" panose="020B0504020202020204" pitchFamily="34" charset="0"/>
              </a:defRPr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62595CD2-B0AF-7882-529B-B33A55865ED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auto">
          <a:xfrm>
            <a:off x="6885433" y="936702"/>
            <a:ext cx="2263698" cy="4824018"/>
          </a:xfrm>
          <a:custGeom>
            <a:avLst/>
            <a:gdLst>
              <a:gd name="connsiteX0" fmla="*/ 0 w 2256504"/>
              <a:gd name="connsiteY0" fmla="*/ 376092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76092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34841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6699" h="4911725">
                <a:moveTo>
                  <a:pt x="195" y="348591"/>
                </a:moveTo>
                <a:cubicBezTo>
                  <a:pt x="195" y="140881"/>
                  <a:pt x="168577" y="0"/>
                  <a:pt x="376287" y="0"/>
                </a:cubicBezTo>
                <a:lnTo>
                  <a:pt x="1880607" y="0"/>
                </a:lnTo>
                <a:cubicBezTo>
                  <a:pt x="2088317" y="0"/>
                  <a:pt x="2256699" y="127131"/>
                  <a:pt x="2256699" y="334841"/>
                </a:cubicBezTo>
                <a:lnTo>
                  <a:pt x="2256699" y="4535633"/>
                </a:lnTo>
                <a:cubicBezTo>
                  <a:pt x="2256699" y="4791469"/>
                  <a:pt x="2088317" y="4911725"/>
                  <a:pt x="1880607" y="4911725"/>
                </a:cubicBezTo>
                <a:lnTo>
                  <a:pt x="376287" y="4911725"/>
                </a:lnTo>
                <a:cubicBezTo>
                  <a:pt x="168577" y="4911725"/>
                  <a:pt x="-6680" y="4818970"/>
                  <a:pt x="195" y="4535633"/>
                </a:cubicBezTo>
                <a:lnTo>
                  <a:pt x="195" y="348591"/>
                </a:lnTo>
                <a:close/>
              </a:path>
            </a:pathLst>
          </a:cu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  <a:effectLst>
            <a:softEdge rad="12700"/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Image </a:t>
            </a:r>
            <a:br>
              <a:rPr lang="fr-FR" dirty="0"/>
            </a:br>
            <a:r>
              <a:rPr lang="fr-FR" dirty="0"/>
              <a:t>à insérer</a:t>
            </a:r>
          </a:p>
        </p:txBody>
      </p:sp>
    </p:spTree>
    <p:extLst>
      <p:ext uri="{BB962C8B-B14F-4D97-AF65-F5344CB8AC3E}">
        <p14:creationId xmlns:p14="http://schemas.microsoft.com/office/powerpoint/2010/main" val="28340467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e web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11A16C4-089F-FE48-047F-F9AF2F3D20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073" y="-236858"/>
            <a:ext cx="11273848" cy="7046155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17785" y="865162"/>
            <a:ext cx="8950569" cy="521911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Site web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6312548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6107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lein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1999" cy="584140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2" name="Espace réservé du texte 8">
            <a:extLst>
              <a:ext uri="{FF2B5EF4-FFF2-40B4-BE49-F238E27FC236}">
                <a16:creationId xmlns:a16="http://schemas.microsoft.com/office/drawing/2014/main" id="{7A8C3047-58F4-AE54-1FBF-CABBD9DDD9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83153" y="6390341"/>
            <a:ext cx="3208149" cy="221735"/>
          </a:xfrm>
        </p:spPr>
        <p:txBody>
          <a:bodyPr/>
          <a:lstStyle>
            <a:lvl1pPr algn="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Description courte 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3714154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Mast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3313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 d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Merci !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E914160F-37F6-A360-9437-209BFC9B5700}"/>
              </a:ext>
            </a:extLst>
          </p:cNvPr>
          <p:cNvSpPr/>
          <p:nvPr userDrawn="1"/>
        </p:nvSpPr>
        <p:spPr>
          <a:xfrm>
            <a:off x="3696042" y="684991"/>
            <a:ext cx="4799912" cy="4799912"/>
          </a:xfrm>
          <a:prstGeom prst="ellipse">
            <a:avLst/>
          </a:prstGeom>
          <a:noFill/>
          <a:ln w="76200">
            <a:solidFill>
              <a:srgbClr val="D911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F12B403-1086-DB8B-5002-B8AAFC2969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10434009" y="3592286"/>
            <a:ext cx="1757991" cy="3265714"/>
          </a:xfrm>
          <a:prstGeom prst="rect">
            <a:avLst/>
          </a:prstGeom>
        </p:spPr>
      </p:pic>
      <p:pic>
        <p:nvPicPr>
          <p:cNvPr id="3" name="Picture 2" descr="Notre Pôle Jardin &amp; Terroir | Groupe LORCA">
            <a:extLst>
              <a:ext uri="{FF2B5EF4-FFF2-40B4-BE49-F238E27FC236}">
                <a16:creationId xmlns:a16="http://schemas.microsoft.com/office/drawing/2014/main" id="{833D02B8-AA59-AA36-30B0-526F23694E6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49678" y="6330134"/>
            <a:ext cx="824774" cy="384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6C18CCF0-894E-A7DC-F0C3-4274AAABD5F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85589" y="6330134"/>
            <a:ext cx="717335" cy="387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19017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94C63D6-50B9-3230-E5BD-5925DB3C89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E6D75EC-97EB-61AF-FE98-64CD1F1EE9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C247C28-D181-7C58-4419-899E22EE94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EB308-73AE-459C-8D17-D78E78C4D45C}" type="datetimeFigureOut">
              <a:rPr lang="fr-FR" smtClean="0"/>
              <a:t>20/01/2025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3E44021-2CB8-EF06-AA42-A3879C32F4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E5DA934-15B7-27D8-DF1E-820D0433B4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47239-D0AC-4FBB-9BD0-71D0CC65295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4197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2367062-BAAF-03C1-2F8E-D2954B192B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8853" y="1513115"/>
            <a:ext cx="9854293" cy="2089482"/>
          </a:xfrm>
        </p:spPr>
        <p:txBody>
          <a:bodyPr/>
          <a:lstStyle>
            <a:lvl1pPr algn="ctr">
              <a:defRPr>
                <a:latin typeface="Avenir Next LT Pro" panose="020B0504020202020204" pitchFamily="34" charset="0"/>
              </a:defRPr>
            </a:lvl1pPr>
            <a:lvl2pPr algn="ctr">
              <a:defRPr/>
            </a:lvl2pPr>
            <a:lvl3pPr algn="ctr">
              <a:defRPr>
                <a:latin typeface="Avenir Next LT Pro" panose="020B0504020202020204" pitchFamily="34" charset="0"/>
              </a:defRPr>
            </a:lvl3pPr>
            <a:lvl4pPr algn="ctr">
              <a:defRPr>
                <a:latin typeface="Avenir Next LT Pro" panose="020B0504020202020204" pitchFamily="34" charset="0"/>
              </a:defRPr>
            </a:lvl4pPr>
            <a:lvl5pPr algn="ctr"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6C80F1-D077-AC5A-5E2F-8FCB310327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76C9212-A613-781D-3DAA-D81A5DFCD2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ED342DB-11A0-9C43-3B77-3246F540E3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038" y="4598377"/>
            <a:ext cx="3692037" cy="1243623"/>
          </a:xfrm>
        </p:spPr>
        <p:txBody>
          <a:bodyPr/>
          <a:lstStyle>
            <a:lvl1pPr algn="ctr">
              <a:defRPr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160EF6EC-07C5-50B3-EBAD-23F6AD691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56026" y="4598377"/>
            <a:ext cx="3692037" cy="1243623"/>
          </a:xfrm>
        </p:spPr>
        <p:txBody>
          <a:bodyPr/>
          <a:lstStyle>
            <a:lvl1pPr algn="ctr">
              <a:defRPr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26FC5C49-184D-0FE3-D477-33E827ED24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12015" y="4598377"/>
            <a:ext cx="3692037" cy="1243623"/>
          </a:xfrm>
        </p:spPr>
        <p:txBody>
          <a:bodyPr/>
          <a:lstStyle>
            <a:lvl1pPr algn="ctr">
              <a:defRPr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pic>
        <p:nvPicPr>
          <p:cNvPr id="3" name="Picture 2" descr="Notre Pôle Jardin &amp; Terroir | Groupe LORCA">
            <a:extLst>
              <a:ext uri="{FF2B5EF4-FFF2-40B4-BE49-F238E27FC236}">
                <a16:creationId xmlns:a16="http://schemas.microsoft.com/office/drawing/2014/main" id="{4DC17BC8-98E1-D210-96AE-C7EE494EE0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49678" y="6330134"/>
            <a:ext cx="824774" cy="384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20168F1A-D7B1-932F-CD88-96A5633A378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85589" y="6330134"/>
            <a:ext cx="717335" cy="387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0952ADC7-2B26-6D46-4112-7C02C800697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50382" y="1376363"/>
            <a:ext cx="1069123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Cliquez sur l'icône pour ajouter un graphique</a:t>
            </a:r>
          </a:p>
        </p:txBody>
      </p:sp>
      <p:pic>
        <p:nvPicPr>
          <p:cNvPr id="2" name="Picture 2" descr="Notre Pôle Jardin &amp; Terroir | Groupe LORCA">
            <a:extLst>
              <a:ext uri="{FF2B5EF4-FFF2-40B4-BE49-F238E27FC236}">
                <a16:creationId xmlns:a16="http://schemas.microsoft.com/office/drawing/2014/main" id="{B54C2548-EBC3-8912-253F-0800DC18FF6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49678" y="6330134"/>
            <a:ext cx="824774" cy="384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1FC8331E-704F-D119-563A-4D387067951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85589" y="6330134"/>
            <a:ext cx="717335" cy="387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421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8" name="Espace réservé du tableau 5">
            <a:extLst>
              <a:ext uri="{FF2B5EF4-FFF2-40B4-BE49-F238E27FC236}">
                <a16:creationId xmlns:a16="http://schemas.microsoft.com/office/drawing/2014/main" id="{AB914D5F-A063-789C-B4B0-88D93B39F12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50888" y="1376363"/>
            <a:ext cx="1069022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Cliquez sur l'icône pour ajouter un tableau</a:t>
            </a:r>
          </a:p>
        </p:txBody>
      </p:sp>
      <p:pic>
        <p:nvPicPr>
          <p:cNvPr id="2" name="Picture 2" descr="Notre Pôle Jardin &amp; Terroir | Groupe LORCA">
            <a:extLst>
              <a:ext uri="{FF2B5EF4-FFF2-40B4-BE49-F238E27FC236}">
                <a16:creationId xmlns:a16="http://schemas.microsoft.com/office/drawing/2014/main" id="{1F514BBA-E2D7-B287-8885-9E1D1701935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49678" y="6330134"/>
            <a:ext cx="824774" cy="384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57D38AEA-E11A-A395-8108-1E4DB7698A0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85589" y="6330134"/>
            <a:ext cx="717335" cy="387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8514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FCCC2473-4A4B-B9E1-B78C-666559A605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219985" y="128929"/>
            <a:ext cx="2090058" cy="1853971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2599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EE0BB363-6214-1183-DD20-6D8DFBBFB23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90486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7" name="Espace réservé pour une image  4">
            <a:extLst>
              <a:ext uri="{FF2B5EF4-FFF2-40B4-BE49-F238E27FC236}">
                <a16:creationId xmlns:a16="http://schemas.microsoft.com/office/drawing/2014/main" id="{FB126137-739F-961C-C625-5221CC78DEE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68373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8" name="Espace réservé pour une image  4">
            <a:extLst>
              <a:ext uri="{FF2B5EF4-FFF2-40B4-BE49-F238E27FC236}">
                <a16:creationId xmlns:a16="http://schemas.microsoft.com/office/drawing/2014/main" id="{4016B80F-F35A-43F1-9FFA-CE866D0EB36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046260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37C910B-F47D-09C7-636F-F78CCACE59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2825" y="4757056"/>
            <a:ext cx="2100263" cy="1084943"/>
          </a:xfrm>
        </p:spPr>
        <p:txBody>
          <a:bodyPr/>
          <a:lstStyle>
            <a:lvl1pPr algn="ctr">
              <a:defRPr>
                <a:latin typeface="Avenir Next LT Pro" panose="020B0504020202020204" pitchFamily="34" charset="0"/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12" name="Espace réservé du texte 10">
            <a:extLst>
              <a:ext uri="{FF2B5EF4-FFF2-40B4-BE49-F238E27FC236}">
                <a16:creationId xmlns:a16="http://schemas.microsoft.com/office/drawing/2014/main" id="{C5F66780-5F66-40C6-F0CD-DBD9CB19B5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90485" y="4757057"/>
            <a:ext cx="2100263" cy="1084943"/>
          </a:xfrm>
        </p:spPr>
        <p:txBody>
          <a:bodyPr/>
          <a:lstStyle>
            <a:lvl1pPr algn="ctr">
              <a:defRPr>
                <a:latin typeface="Avenir Next LT Pro" panose="020B0504020202020204" pitchFamily="34" charset="0"/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F68F82DE-2693-AD98-B95F-D0F0742EE3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46599" y="4757057"/>
            <a:ext cx="2100263" cy="1084943"/>
          </a:xfrm>
        </p:spPr>
        <p:txBody>
          <a:bodyPr/>
          <a:lstStyle>
            <a:lvl1pPr algn="ctr">
              <a:defRPr>
                <a:latin typeface="Avenir Next LT Pro" panose="020B0504020202020204" pitchFamily="34" charset="0"/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14" name="Espace réservé du texte 10">
            <a:extLst>
              <a:ext uri="{FF2B5EF4-FFF2-40B4-BE49-F238E27FC236}">
                <a16:creationId xmlns:a16="http://schemas.microsoft.com/office/drawing/2014/main" id="{F8606E93-09A0-BB0F-FCE3-69F1A1CE46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46256" y="4757057"/>
            <a:ext cx="2100263" cy="1084943"/>
          </a:xfrm>
        </p:spPr>
        <p:txBody>
          <a:bodyPr/>
          <a:lstStyle>
            <a:lvl1pPr algn="ctr">
              <a:defRPr>
                <a:latin typeface="Avenir Next LT Pro" panose="020B0504020202020204" pitchFamily="34" charset="0"/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299087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8F31489-C00C-9C7E-4DA8-0D22ED6339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5570" b="22378"/>
          <a:stretch/>
        </p:blipFill>
        <p:spPr>
          <a:xfrm rot="10800000">
            <a:off x="7938356" y="0"/>
            <a:ext cx="3953607" cy="3429000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3354" y="1233804"/>
            <a:ext cx="7038609" cy="529544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3354" y="1752461"/>
            <a:ext cx="7038609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3354" y="2145935"/>
            <a:ext cx="7038609" cy="4254500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/>
            </a:lvl2pPr>
            <a:lvl3pPr>
              <a:defRPr>
                <a:latin typeface="Avenir Next LT Pro" panose="020B0504020202020204" pitchFamily="34" charset="0"/>
              </a:defRPr>
            </a:lvl3pPr>
            <a:lvl4pPr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866469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8CBAF926-0A1D-A047-D854-D5A5FD4F6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360230" y="109649"/>
            <a:ext cx="1941417" cy="1722120"/>
          </a:xfrm>
          <a:prstGeom prst="rect">
            <a:avLst/>
          </a:prstGeom>
        </p:spPr>
      </p:pic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0039" y="476249"/>
            <a:ext cx="11591264" cy="379977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724F389-276E-D8C5-0909-D1D88EA6EF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70248" y="4522762"/>
            <a:ext cx="7621715" cy="1648421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/>
            </a:lvl2pPr>
            <a:lvl3pPr>
              <a:defRPr>
                <a:latin typeface="Avenir Next LT Pro" panose="020B0504020202020204" pitchFamily="34" charset="0"/>
              </a:defRPr>
            </a:lvl3pPr>
            <a:lvl4pPr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227B422-4B47-9BCE-E498-D6A9B3FFD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52276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011DCF7F-388F-91C7-8F04-B4DE58FCF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550150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4425AD-6CEF-9CFB-91FF-75DC7DCD0BCA}"/>
              </a:ext>
            </a:extLst>
          </p:cNvPr>
          <p:cNvSpPr/>
          <p:nvPr userDrawn="1"/>
        </p:nvSpPr>
        <p:spPr>
          <a:xfrm>
            <a:off x="296864" y="4278815"/>
            <a:ext cx="11591264" cy="45719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0899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image" Target="../media/image2.png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theme" Target="../theme/theme1.xml"/><Relationship Id="rId40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Texte du masque (pour passer aux autres styles de texte de la présentation (</a:t>
            </a:r>
            <a:r>
              <a:rPr lang="fr-FR" altLang="fr-FR" dirty="0" err="1"/>
              <a:t>pomme+Y</a:t>
            </a:r>
            <a:r>
              <a:rPr lang="fr-FR" altLang="fr-FR" dirty="0"/>
              <a:t>)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3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2" name="Picture 2" descr="Notre Pôle Jardin &amp; Terroir | Groupe LORCA">
            <a:extLst>
              <a:ext uri="{FF2B5EF4-FFF2-40B4-BE49-F238E27FC236}">
                <a16:creationId xmlns:a16="http://schemas.microsoft.com/office/drawing/2014/main" id="{62DF08AC-33FB-42AA-207D-4494E9C713F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49678" y="6330134"/>
            <a:ext cx="824774" cy="384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id="{4FCF19BA-6032-FC63-0CCE-C3A370A2395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85589" y="6330134"/>
            <a:ext cx="717335" cy="387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62" r:id="rId2"/>
    <p:sldLayoutId id="2147483663" r:id="rId3"/>
    <p:sldLayoutId id="2147483661" r:id="rId4"/>
    <p:sldLayoutId id="2147483705" r:id="rId5"/>
    <p:sldLayoutId id="2147483706" r:id="rId6"/>
    <p:sldLayoutId id="2147483688" r:id="rId7"/>
    <p:sldLayoutId id="2147483689" r:id="rId8"/>
    <p:sldLayoutId id="2147483697" r:id="rId9"/>
    <p:sldLayoutId id="2147483690" r:id="rId10"/>
    <p:sldLayoutId id="2147483701" r:id="rId11"/>
    <p:sldLayoutId id="2147483702" r:id="rId12"/>
    <p:sldLayoutId id="2147483698" r:id="rId13"/>
    <p:sldLayoutId id="2147483694" r:id="rId14"/>
    <p:sldLayoutId id="2147483704" r:id="rId15"/>
    <p:sldLayoutId id="2147483679" r:id="rId16"/>
    <p:sldLayoutId id="2147483682" r:id="rId17"/>
    <p:sldLayoutId id="2147483678" r:id="rId18"/>
    <p:sldLayoutId id="2147483680" r:id="rId19"/>
    <p:sldLayoutId id="2147483708" r:id="rId20"/>
    <p:sldLayoutId id="2147483707" r:id="rId21"/>
    <p:sldLayoutId id="2147483681" r:id="rId22"/>
    <p:sldLayoutId id="2147483683" r:id="rId23"/>
    <p:sldLayoutId id="2147483684" r:id="rId24"/>
    <p:sldLayoutId id="2147483691" r:id="rId25"/>
    <p:sldLayoutId id="2147483692" r:id="rId26"/>
    <p:sldLayoutId id="2147483685" r:id="rId27"/>
    <p:sldLayoutId id="2147483699" r:id="rId28"/>
    <p:sldLayoutId id="2147483693" r:id="rId29"/>
    <p:sldLayoutId id="2147483686" r:id="rId30"/>
    <p:sldLayoutId id="2147483696" r:id="rId31"/>
    <p:sldLayoutId id="2147483695" r:id="rId32"/>
    <p:sldLayoutId id="2147483677" r:id="rId33"/>
    <p:sldLayoutId id="2147483676" r:id="rId34"/>
    <p:sldLayoutId id="2147483703" r:id="rId35"/>
    <p:sldLayoutId id="2147483709" r:id="rId36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Avenir Next LT Pro" panose="020B050402020202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Avenir Next LT Pro" panose="020B050402020202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Avenir Next LT Pro" panose="020B050402020202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Avenir Next LT Pro" panose="020B050402020202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6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6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36.xml"/><Relationship Id="rId1" Type="http://schemas.openxmlformats.org/officeDocument/2006/relationships/vmlDrawing" Target="../drawings/vmlDrawing1.v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32.png"/><Relationship Id="rId4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32.png"/><Relationship Id="rId4" Type="http://schemas.openxmlformats.org/officeDocument/2006/relationships/image" Target="../media/image4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32.png"/><Relationship Id="rId4" Type="http://schemas.openxmlformats.org/officeDocument/2006/relationships/image" Target="../media/image43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32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44.png"/><Relationship Id="rId5" Type="http://schemas.openxmlformats.org/officeDocument/2006/relationships/image" Target="../media/image3.png"/><Relationship Id="rId10" Type="http://schemas.openxmlformats.org/officeDocument/2006/relationships/image" Target="../media/image43.png"/><Relationship Id="rId4" Type="http://schemas.openxmlformats.org/officeDocument/2006/relationships/image" Target="../media/image2.png"/><Relationship Id="rId9" Type="http://schemas.openxmlformats.org/officeDocument/2006/relationships/image" Target="../media/image42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4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36.png"/><Relationship Id="rId5" Type="http://schemas.openxmlformats.org/officeDocument/2006/relationships/image" Target="../media/image3.png"/><Relationship Id="rId4" Type="http://schemas.openxmlformats.org/officeDocument/2006/relationships/image" Target="../media/image32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32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44.png"/><Relationship Id="rId5" Type="http://schemas.openxmlformats.org/officeDocument/2006/relationships/image" Target="../media/image3.png"/><Relationship Id="rId10" Type="http://schemas.openxmlformats.org/officeDocument/2006/relationships/image" Target="../media/image43.png"/><Relationship Id="rId4" Type="http://schemas.openxmlformats.org/officeDocument/2006/relationships/image" Target="../media/image2.png"/><Relationship Id="rId9" Type="http://schemas.openxmlformats.org/officeDocument/2006/relationships/image" Target="../media/image4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3F2BD45-179A-08DB-34AF-71AD0223BC9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sz="4400" dirty="0"/>
              <a:t>Architecture de marque</a:t>
            </a:r>
            <a:br>
              <a:rPr lang="fr-FR" sz="4400" dirty="0"/>
            </a:br>
            <a:r>
              <a:rPr lang="fr-FR" sz="4400" dirty="0" err="1"/>
              <a:t>Eureden</a:t>
            </a:r>
            <a:endParaRPr lang="fr-FR" sz="4400" dirty="0"/>
          </a:p>
        </p:txBody>
      </p:sp>
    </p:spTree>
    <p:extLst>
      <p:ext uri="{BB962C8B-B14F-4D97-AF65-F5344CB8AC3E}">
        <p14:creationId xmlns:p14="http://schemas.microsoft.com/office/powerpoint/2010/main" val="19439633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6CE480-4C74-41A5-DB6D-3ECBD717C2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E8093CAC-731D-DBD4-75A4-3BED9EDE12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9722" y="302135"/>
            <a:ext cx="11305591" cy="1354056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fr-FR" sz="3600" b="1" dirty="0">
                <a:latin typeface="Georgia" panose="02040502050405020303" pitchFamily="18" charset="0"/>
              </a:rPr>
              <a:t>Enseignement #2 étude notoriété PV/MV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5BB5611-06DD-38E1-5FF5-67076C1188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1351" y="2062489"/>
            <a:ext cx="8628611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fr-FR" sz="1800" b="1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br>
              <a:rPr lang="fr-FR" sz="18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fr-FR" sz="1800" b="1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 la nécessité de progresser en image prix</a:t>
            </a:r>
            <a:r>
              <a:rPr lang="fr-FR" sz="18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sachant que les prix et les promotions restent un driver fort de fréquentation.</a:t>
            </a:r>
            <a:br>
              <a:rPr lang="fr-FR" sz="18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fr-FR" dirty="0">
                <a:latin typeface="Avenir Next LT Pro" panose="020B0504020202020204" pitchFamily="34" charset="0"/>
              </a:rPr>
              <a:t>Pour rappel, après la proximité, les 3 raisons de fréquentation des enseignes ex-aequo : choix, qualité, prix &amp; promotions.</a:t>
            </a:r>
            <a:br>
              <a:rPr lang="fr-FR" dirty="0">
                <a:latin typeface="Avenir Next LT Pro" panose="020B0504020202020204" pitchFamily="34" charset="0"/>
              </a:rPr>
            </a:br>
            <a:br>
              <a:rPr lang="fr-FR" sz="18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fr-FR" dirty="0">
                <a:latin typeface="Avenir Next LT Pro" panose="020B0504020202020204" pitchFamily="34" charset="0"/>
              </a:rPr>
              <a:t>Il s’agit de renforcer </a:t>
            </a:r>
            <a:r>
              <a:rPr lang="fr-FR" b="1" dirty="0">
                <a:latin typeface="Avenir Next LT Pro" panose="020B0504020202020204" pitchFamily="34" charset="0"/>
              </a:rPr>
              <a:t>l’expression de la dimension commerciale </a:t>
            </a:r>
            <a:r>
              <a:rPr lang="fr-FR" dirty="0">
                <a:latin typeface="Avenir Next LT Pro" panose="020B0504020202020204" pitchFamily="34" charset="0"/>
              </a:rPr>
              <a:t>des enseignes.</a:t>
            </a:r>
            <a:endParaRPr lang="fr-FR" sz="1800" dirty="0">
              <a:effectLst/>
              <a:latin typeface="Avenir Next LT Pro" panose="020B05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fr-FR" sz="1800" b="1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 les marques propres à booster </a:t>
            </a:r>
            <a:r>
              <a:rPr lang="fr-FR" sz="18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car elles jouent un rôle faible dans la fréquentation et la </a:t>
            </a:r>
            <a:r>
              <a:rPr lang="fr-FR" sz="1800" dirty="0" err="1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fid</a:t>
            </a:r>
            <a:r>
              <a:rPr lang="fr-FR" sz="18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dirty="0">
                <a:latin typeface="Avenir Next LT Pro" panose="020B0504020202020204" pitchFamily="34" charset="0"/>
              </a:rPr>
              <a:t>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dirty="0">
                <a:latin typeface="Avenir Next LT Pro" panose="020B0504020202020204" pitchFamily="34" charset="0"/>
              </a:rPr>
              <a:t>&gt; Nous devons également </a:t>
            </a:r>
            <a:r>
              <a:rPr lang="fr-FR" b="1" dirty="0">
                <a:latin typeface="Avenir Next LT Pro" panose="020B0504020202020204" pitchFamily="34" charset="0"/>
              </a:rPr>
              <a:t>adresser les 35-49 ans</a:t>
            </a:r>
            <a:r>
              <a:rPr lang="fr-FR" dirty="0">
                <a:latin typeface="Avenir Next LT Pro" panose="020B0504020202020204" pitchFamily="34" charset="0"/>
              </a:rPr>
              <a:t>, une cible sous représentée vs les profils âgés (majorité retraités) des connaisseurs de MV/PV.</a:t>
            </a:r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430FE5E6-7A4C-2BB0-17AD-A69FF41A85E2}"/>
              </a:ext>
            </a:extLst>
          </p:cNvPr>
          <p:cNvSpPr/>
          <p:nvPr/>
        </p:nvSpPr>
        <p:spPr>
          <a:xfrm rot="5400000">
            <a:off x="1026622" y="3029988"/>
            <a:ext cx="1554480" cy="798022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34940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D7C2C4-0D16-C0F9-14AE-F5EBE9F9BE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86E77400-FE24-BF9C-1347-58BF78947156}"/>
              </a:ext>
            </a:extLst>
          </p:cNvPr>
          <p:cNvSpPr txBox="1">
            <a:spLocks/>
          </p:cNvSpPr>
          <p:nvPr/>
        </p:nvSpPr>
        <p:spPr bwMode="auto">
          <a:xfrm>
            <a:off x="300038" y="2824970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i="0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4000" dirty="0"/>
              <a:t>Etat des lieux marques enseignes </a:t>
            </a:r>
            <a:r>
              <a:rPr lang="fr-FR" sz="4000" dirty="0" err="1"/>
              <a:t>Eureden</a:t>
            </a:r>
            <a:endParaRPr lang="fr-FR" sz="4000" dirty="0"/>
          </a:p>
          <a:p>
            <a:pPr algn="l"/>
            <a:r>
              <a:rPr lang="fr-FR" sz="4000" dirty="0"/>
              <a:t>POSITIONNEMENT </a:t>
            </a:r>
          </a:p>
        </p:txBody>
      </p:sp>
    </p:spTree>
    <p:extLst>
      <p:ext uri="{BB962C8B-B14F-4D97-AF65-F5344CB8AC3E}">
        <p14:creationId xmlns:p14="http://schemas.microsoft.com/office/powerpoint/2010/main" val="38478351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04C56A-68C6-6CB0-211D-4838B69239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583706F3-24C2-DE3F-E29E-1A3D9B8E7F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559" y="366790"/>
            <a:ext cx="8738146" cy="89859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fr-FR" sz="4000" b="1" dirty="0">
                <a:latin typeface="Georgia" panose="02040502050405020303" pitchFamily="18" charset="0"/>
              </a:rPr>
              <a:t>Magasin Vert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31C34174-0E3A-E38A-B159-05F161CCC270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444268" y="1820592"/>
            <a:ext cx="5651731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Positionnement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: Magasin Vert est l'enseigne de jardinerie </a:t>
            </a: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grand public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qui se positionne dans les secteurs du </a:t>
            </a: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jardinage, bricolage, animalerie et produits pour la maison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Cible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: </a:t>
            </a: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Particuliers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, principalement dans les zones rurales et suburbaines, recherchant une offre </a:t>
            </a: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diversifiée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, </a:t>
            </a: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accessible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et </a:t>
            </a: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naturelle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Rôle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: Offrir une expérience agréable et conviviale avec des </a:t>
            </a: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produits variés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, des conseils experts et une approche axée sur le </a:t>
            </a: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bien-être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. </a:t>
            </a:r>
          </a:p>
        </p:txBody>
      </p:sp>
      <p:pic>
        <p:nvPicPr>
          <p:cNvPr id="5123" name="Picture 3" descr="Expert de la jardinerie, l'animalerie et partenaire de la déco de votre  maison">
            <a:extLst>
              <a:ext uri="{FF2B5EF4-FFF2-40B4-BE49-F238E27FC236}">
                <a16:creationId xmlns:a16="http://schemas.microsoft.com/office/drawing/2014/main" id="{19E6A0B6-4C3E-C022-DC1B-AAE51347D1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977" y="0"/>
            <a:ext cx="67691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66805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ACE6CE-97AE-8D33-F82D-0A83D5C27B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6DFA0A69-52B5-7871-B1A5-442D59BD3A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9723" y="366790"/>
            <a:ext cx="8738146" cy="89859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fr-FR" sz="4000" b="1" dirty="0">
                <a:latin typeface="Georgia" panose="02040502050405020303" pitchFamily="18" charset="0"/>
              </a:rPr>
              <a:t>Point Vert</a:t>
            </a:r>
            <a:endParaRPr lang="fr-FR" sz="4000" b="1" i="1" dirty="0">
              <a:latin typeface="Georgia" panose="02040502050405020303" pitchFamily="18" charset="0"/>
            </a:endParaRP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1A7D9095-379E-A233-8D1C-9EE18BC50E21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444268" y="1543594"/>
            <a:ext cx="5651731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Positionnement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: Point Vert s'adresse à particuliers et professionnels avec une offre plus technique et spécialisée dans le jardinage, le bricolage et les conseils professionnels.</a:t>
            </a:r>
            <a:b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</a:b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Cible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: </a:t>
            </a: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Particuliers </a:t>
            </a:r>
            <a:r>
              <a:rPr kumimoji="0" lang="fr-FR" altLang="fr-FR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à la recherche de produits plus techniques (jardinage, aménagement extérieur) et </a:t>
            </a: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professionnels</a:t>
            </a:r>
            <a:r>
              <a:rPr kumimoji="0" lang="fr-FR" altLang="fr-FR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dans le domaine des services paysagers et artisans</a:t>
            </a: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.</a:t>
            </a:r>
            <a:b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</a:b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Rôle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: Fournir des produits spécialisés pour des projets extérieurs (jardin &amp; potager) et des services techniques (conseils personnalisés, produits en gros…).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027E3AC-6C96-E2A9-D229-14BC03DF8C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l="40839" r="7460"/>
          <a:stretch/>
        </p:blipFill>
        <p:spPr>
          <a:xfrm>
            <a:off x="6645434" y="0"/>
            <a:ext cx="63100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5213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AE9000-AA0E-9B61-1C4B-D88639C75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5974CB21-5A7C-C1C5-05FB-EAA57CC158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9723" y="246717"/>
            <a:ext cx="8738146" cy="89859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fr-FR" sz="4000" b="1" dirty="0" err="1">
                <a:latin typeface="Georgia" panose="02040502050405020303" pitchFamily="18" charset="0"/>
              </a:rPr>
              <a:t>Cultivert</a:t>
            </a:r>
            <a:endParaRPr lang="fr-FR" sz="4000" b="1" i="1" dirty="0">
              <a:latin typeface="Georgia" panose="02040502050405020303" pitchFamily="18" charset="0"/>
            </a:endParaRP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AF0BB70D-A2EC-188E-C105-A081E27F318F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444268" y="1959092"/>
            <a:ext cx="5651731" cy="3139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Positionnement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: </a:t>
            </a:r>
            <a:r>
              <a:rPr kumimoji="0" lang="fr-FR" altLang="fr-FR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Cultivert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se spécialise dans l’offre pour les </a:t>
            </a: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professionnels, 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en particulier dans l’agriculture, l’horticulture et le paysagisme.</a:t>
            </a:r>
            <a:b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</a:b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Cible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: </a:t>
            </a: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Professionnels </a:t>
            </a:r>
            <a:r>
              <a:rPr kumimoji="0" lang="fr-FR" altLang="fr-FR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tels que agriculteurs, horticulteurs, paysagistes et collectivités.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fr-FR" altLang="fr-FR" b="1" dirty="0">
                <a:latin typeface="Avenir Next LT Pro" panose="020B0504020202020204" pitchFamily="34" charset="0"/>
              </a:rPr>
              <a:t>Mais qui vend aussi au particulier.</a:t>
            </a:r>
            <a:b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</a:b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Rôle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: Fournir des </a:t>
            </a: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produits techniques et des services spécialisés 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pour les professionnels de l'agriculture et de l'horticulture.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C7439397-FF0D-F873-2916-1DC51A09DCD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5804" r="35642"/>
          <a:stretch/>
        </p:blipFill>
        <p:spPr>
          <a:xfrm>
            <a:off x="6315762" y="0"/>
            <a:ext cx="5919781" cy="684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4601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B8BAAF-2A09-DC83-8539-BD85B84BB7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D653174F-7A93-546A-3792-9C8FFE696B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8196" y="198689"/>
            <a:ext cx="7757244" cy="52451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fr-FR" sz="4000" b="1" dirty="0" err="1">
                <a:latin typeface="Georgia" panose="02040502050405020303" pitchFamily="18" charset="0"/>
              </a:rPr>
              <a:t>Eureden</a:t>
            </a:r>
            <a:endParaRPr lang="fr-FR" sz="4000" b="1" dirty="0">
              <a:latin typeface="Georgia" panose="02040502050405020303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1CC91A4-A27D-879B-3A36-4D3541407EC5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482096" y="1205345"/>
            <a:ext cx="5613904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Positionnement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: </a:t>
            </a:r>
            <a:r>
              <a:rPr kumimoji="0" lang="fr-FR" altLang="fr-FR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Eureden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est une marque </a:t>
            </a:r>
            <a:r>
              <a:rPr kumimoji="0" lang="fr-FR" altLang="fr-FR" sz="1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corporate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, qui regroupe toutes les activités agricoles et alimentaires, notamment en lien avec l’agriculture durable et les produits du terroir. C'est la </a:t>
            </a: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marque-mère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, avec un rôle institutionnel.</a:t>
            </a:r>
            <a:b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</a:b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Cible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: </a:t>
            </a: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Professionnels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de l'agriculture, </a:t>
            </a: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particuliers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intéressés par des produits du terroir, mais aussi des acteurs de la grande distribution.</a:t>
            </a:r>
            <a:b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</a:b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Rôle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: Rassembler toutes les activités agricoles sous une seule identité forte, gérer les </a:t>
            </a: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partenariats avec les producteurs locaux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et promouvoir les valeurs de durabilité et de qualité des produits agricoles. Cette enseigne est aussi un acteur clé dans l’approvisionnement en produits frais. </a:t>
            </a:r>
          </a:p>
        </p:txBody>
      </p:sp>
      <p:pic>
        <p:nvPicPr>
          <p:cNvPr id="6147" name="Picture 3">
            <a:extLst>
              <a:ext uri="{FF2B5EF4-FFF2-40B4-BE49-F238E27FC236}">
                <a16:creationId xmlns:a16="http://schemas.microsoft.com/office/drawing/2014/main" id="{BF81B48B-A479-0FC0-890F-B0B5047E92B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351" r="33451"/>
          <a:stretch/>
        </p:blipFill>
        <p:spPr bwMode="auto">
          <a:xfrm>
            <a:off x="7097484" y="0"/>
            <a:ext cx="509451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84830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712EC2-D9D0-9D7C-C29A-48EB1A53F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0B4F7FAB-A17F-5435-8088-75F84A21BC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9723" y="134033"/>
            <a:ext cx="7757244" cy="52451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fr-FR" sz="4000" b="1" dirty="0">
                <a:latin typeface="Georgia" panose="02040502050405020303" pitchFamily="18" charset="0"/>
              </a:rPr>
              <a:t>Monmagasinvert.fr</a:t>
            </a:r>
            <a:endParaRPr lang="fr-FR" sz="4000" b="1" i="1" dirty="0">
              <a:latin typeface="Georgia" panose="02040502050405020303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1C9BFD2-EF51-0480-305F-F7DA6D0D3052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482096" y="1085737"/>
            <a:ext cx="5613904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fr-FR" dirty="0">
                <a:latin typeface="Avenir Next LT Pro" panose="020B0504020202020204" pitchFamily="34" charset="0"/>
              </a:rPr>
              <a:t>Le site sert de </a:t>
            </a:r>
            <a:r>
              <a:rPr lang="fr-FR" b="1" dirty="0">
                <a:latin typeface="Avenir Next LT Pro" panose="020B0504020202020204" pitchFamily="34" charset="0"/>
              </a:rPr>
              <a:t>vitrine numérique</a:t>
            </a:r>
            <a:r>
              <a:rPr lang="fr-FR" dirty="0">
                <a:latin typeface="Avenir Next LT Pro" panose="020B0504020202020204" pitchFamily="34" charset="0"/>
              </a:rPr>
              <a:t> pour l’ensemble des produits et services destinés aux </a:t>
            </a:r>
            <a:r>
              <a:rPr lang="fr-FR" b="1" dirty="0">
                <a:latin typeface="Avenir Next LT Pro" panose="020B0504020202020204" pitchFamily="34" charset="0"/>
              </a:rPr>
              <a:t>particuliers</a:t>
            </a:r>
            <a:r>
              <a:rPr lang="fr-FR" dirty="0">
                <a:latin typeface="Avenir Next LT Pro" panose="020B0504020202020204" pitchFamily="34" charset="0"/>
              </a:rPr>
              <a:t>. Il permet de </a:t>
            </a:r>
            <a:r>
              <a:rPr lang="fr-FR" b="1" dirty="0">
                <a:latin typeface="Avenir Next LT Pro" panose="020B0504020202020204" pitchFamily="34" charset="0"/>
              </a:rPr>
              <a:t>compléter l'expérience en magasin</a:t>
            </a:r>
            <a:r>
              <a:rPr lang="fr-FR" dirty="0">
                <a:latin typeface="Avenir Next LT Pro" panose="020B0504020202020204" pitchFamily="34" charset="0"/>
              </a:rPr>
              <a:t>, avec la possibilité de commander des produits spécifiques ou de consulter des conseils d'experts en ligne.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DBC6B94-648F-F98D-8FE2-0629FD9EAF59}"/>
              </a:ext>
            </a:extLst>
          </p:cNvPr>
          <p:cNvSpPr txBox="1"/>
          <p:nvPr/>
        </p:nvSpPr>
        <p:spPr>
          <a:xfrm>
            <a:off x="482096" y="2953210"/>
            <a:ext cx="6097384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>
                <a:latin typeface="Avenir Next LT Pro" panose="020B0504020202020204" pitchFamily="34" charset="0"/>
              </a:rPr>
              <a:t>Unification numérique</a:t>
            </a:r>
            <a:r>
              <a:rPr lang="fr-FR" dirty="0">
                <a:latin typeface="Avenir Next LT Pro" panose="020B0504020202020204" pitchFamily="34" charset="0"/>
              </a:rPr>
              <a:t> : En tant que plateforme numérique centralisée, </a:t>
            </a:r>
            <a:r>
              <a:rPr lang="fr-FR" b="1" dirty="0">
                <a:latin typeface="Avenir Next LT Pro" panose="020B0504020202020204" pitchFamily="34" charset="0"/>
              </a:rPr>
              <a:t>Monmagasinvert.fr</a:t>
            </a:r>
            <a:r>
              <a:rPr lang="fr-FR" dirty="0">
                <a:latin typeface="Avenir Next LT Pro" panose="020B0504020202020204" pitchFamily="34" charset="0"/>
              </a:rPr>
              <a:t> </a:t>
            </a:r>
            <a:r>
              <a:rPr lang="fr-FR" b="1" dirty="0">
                <a:latin typeface="Avenir Next LT Pro" panose="020B0504020202020204" pitchFamily="34" charset="0"/>
              </a:rPr>
              <a:t>complète l’offre physique</a:t>
            </a:r>
            <a:r>
              <a:rPr lang="fr-FR" dirty="0">
                <a:latin typeface="Avenir Next LT Pro" panose="020B0504020202020204" pitchFamily="34" charset="0"/>
              </a:rPr>
              <a:t> des magasins en ligne, en offrant aux clients un accès aux produits des enseignes </a:t>
            </a:r>
            <a:r>
              <a:rPr lang="fr-FR" b="1" dirty="0">
                <a:latin typeface="Avenir Next LT Pro" panose="020B0504020202020204" pitchFamily="34" charset="0"/>
              </a:rPr>
              <a:t>Magasin Vert et</a:t>
            </a:r>
            <a:r>
              <a:rPr lang="fr-FR" dirty="0">
                <a:latin typeface="Avenir Next LT Pro" panose="020B0504020202020204" pitchFamily="34" charset="0"/>
              </a:rPr>
              <a:t> </a:t>
            </a:r>
            <a:r>
              <a:rPr lang="fr-FR" b="1" dirty="0">
                <a:latin typeface="Avenir Next LT Pro" panose="020B0504020202020204" pitchFamily="34" charset="0"/>
              </a:rPr>
              <a:t>Point Vert</a:t>
            </a:r>
            <a:r>
              <a:rPr lang="fr-FR" dirty="0">
                <a:latin typeface="Avenir Next LT Pro" panose="020B0504020202020204" pitchFamily="34" charset="0"/>
              </a:rPr>
              <a:t> tout en mettant en avant les services associés (conseils, livraison, services en magasin, etc.).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6F47446-6696-F7D4-446F-FCF0E60E24DC}"/>
              </a:ext>
            </a:extLst>
          </p:cNvPr>
          <p:cNvSpPr txBox="1"/>
          <p:nvPr/>
        </p:nvSpPr>
        <p:spPr>
          <a:xfrm>
            <a:off x="482096" y="4707536"/>
            <a:ext cx="609738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Le site peut aussi répondre aux besoins des professionnels en termes de </a:t>
            </a:r>
            <a:r>
              <a:rPr lang="fr-FR" b="1" dirty="0">
                <a:latin typeface="Avenir Next LT Pro" panose="020B0504020202020204" pitchFamily="34" charset="0"/>
              </a:rPr>
              <a:t>produits de qualité</a:t>
            </a:r>
            <a:r>
              <a:rPr lang="fr-FR" dirty="0">
                <a:latin typeface="Avenir Next LT Pro" panose="020B0504020202020204" pitchFamily="34" charset="0"/>
              </a:rPr>
              <a:t>, avec une offre en ligne qui soutient l'approvisionnement des </a:t>
            </a:r>
            <a:r>
              <a:rPr lang="fr-FR" b="1" dirty="0">
                <a:latin typeface="Avenir Next LT Pro" panose="020B0504020202020204" pitchFamily="34" charset="0"/>
              </a:rPr>
              <a:t>professionnels du jardinage</a:t>
            </a:r>
            <a:r>
              <a:rPr lang="fr-FR" dirty="0">
                <a:latin typeface="Avenir Next LT Pro" panose="020B0504020202020204" pitchFamily="34" charset="0"/>
              </a:rPr>
              <a:t> et de l'horticulture.</a:t>
            </a:r>
          </a:p>
        </p:txBody>
      </p:sp>
      <p:pic>
        <p:nvPicPr>
          <p:cNvPr id="22530" name="Picture 2" descr="Mon Magasin Vert">
            <a:extLst>
              <a:ext uri="{FF2B5EF4-FFF2-40B4-BE49-F238E27FC236}">
                <a16:creationId xmlns:a16="http://schemas.microsoft.com/office/drawing/2014/main" id="{CFE3E9AC-F7EF-2079-517F-09FBC7DE73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3075" y="2571750"/>
            <a:ext cx="3810000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57475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8C10CB-E585-4306-F208-DE911E4BF1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2BCF969B-2775-3AE0-795B-B4EEC416920A}"/>
              </a:ext>
            </a:extLst>
          </p:cNvPr>
          <p:cNvSpPr txBox="1">
            <a:spLocks/>
          </p:cNvSpPr>
          <p:nvPr/>
        </p:nvSpPr>
        <p:spPr bwMode="auto">
          <a:xfrm>
            <a:off x="300038" y="2824970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i="0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dirty="0"/>
              <a:t>Architecture de marque actuelle</a:t>
            </a:r>
          </a:p>
        </p:txBody>
      </p:sp>
    </p:spTree>
    <p:extLst>
      <p:ext uri="{BB962C8B-B14F-4D97-AF65-F5344CB8AC3E}">
        <p14:creationId xmlns:p14="http://schemas.microsoft.com/office/powerpoint/2010/main" val="33377895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E57155-079A-92E2-F35C-F77E18473B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C218C588-60F0-3EAF-86C7-99A1B769AF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6177" y="207925"/>
            <a:ext cx="7757244" cy="524519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1" dirty="0">
                <a:latin typeface="Georgia" panose="02040502050405020303" pitchFamily="18" charset="0"/>
              </a:rPr>
              <a:t>Les profils clients </a:t>
            </a:r>
            <a:br>
              <a:rPr lang="fr-FR" sz="4000" b="1" dirty="0">
                <a:latin typeface="Georgia" panose="02040502050405020303" pitchFamily="18" charset="0"/>
              </a:rPr>
            </a:br>
            <a:r>
              <a:rPr lang="fr-FR" sz="4000" b="1" dirty="0">
                <a:latin typeface="Georgia" panose="02040502050405020303" pitchFamily="18" charset="0"/>
              </a:rPr>
              <a:t>au cœur de la stratégie</a:t>
            </a:r>
            <a:endParaRPr lang="fr-FR" sz="4000" dirty="0">
              <a:latin typeface="Georgia" panose="02040502050405020303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9E6E28B-1161-9B53-E0FA-C2FF3CEB5C72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8409632" y="4047695"/>
            <a:ext cx="3550267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highlight>
                  <a:srgbClr val="414E4A"/>
                </a:highlight>
                <a:latin typeface="Avenir Next LT Pro" panose="020B0504020202020204" pitchFamily="34" charset="0"/>
              </a:rPr>
              <a:t>Ruraux traditionnels </a:t>
            </a:r>
            <a:r>
              <a:rPr lang="fr-FR" dirty="0">
                <a:latin typeface="Avenir Next LT Pro" panose="020B0504020202020204" pitchFamily="34" charset="0"/>
              </a:rPr>
              <a:t>Population historique, très attachée au conseil.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FFAC2DE-A8F4-9734-F1D9-D408BC631C11}"/>
              </a:ext>
            </a:extLst>
          </p:cNvPr>
          <p:cNvSpPr txBox="1"/>
          <p:nvPr/>
        </p:nvSpPr>
        <p:spPr>
          <a:xfrm>
            <a:off x="895776" y="2228671"/>
            <a:ext cx="347887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fr-FR" b="1" dirty="0">
                <a:solidFill>
                  <a:schemeClr val="bg1"/>
                </a:solidFill>
                <a:highlight>
                  <a:srgbClr val="414E4A"/>
                </a:highlight>
                <a:latin typeface="Avenir Next LT Pro" panose="020B0504020202020204" pitchFamily="34" charset="0"/>
              </a:rPr>
              <a:t>Urbains</a:t>
            </a:r>
            <a:br>
              <a:rPr lang="fr-FR" b="1" dirty="0">
                <a:solidFill>
                  <a:schemeClr val="bg1"/>
                </a:solidFill>
                <a:highlight>
                  <a:srgbClr val="414E4A"/>
                </a:highlight>
                <a:latin typeface="Avenir Next LT Pro" panose="020B0504020202020204" pitchFamily="34" charset="0"/>
              </a:rPr>
            </a:br>
            <a:r>
              <a:rPr lang="fr-FR" dirty="0">
                <a:latin typeface="Avenir Next LT Pro" panose="020B0504020202020204" pitchFamily="34" charset="0"/>
              </a:rPr>
              <a:t>Habitent en grandes agglomérations. Priorité : offre moderne, pédagogique.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AC6FBC4-E7BF-6C6D-7FB0-A0FACDD6F230}"/>
              </a:ext>
            </a:extLst>
          </p:cNvPr>
          <p:cNvSpPr txBox="1"/>
          <p:nvPr/>
        </p:nvSpPr>
        <p:spPr>
          <a:xfrm>
            <a:off x="4430682" y="2236656"/>
            <a:ext cx="395477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highlight>
                  <a:srgbClr val="414E4A"/>
                </a:highlight>
                <a:latin typeface="Avenir Next LT Pro" panose="020B0504020202020204" pitchFamily="34" charset="0"/>
              </a:rPr>
              <a:t>Rurbains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En périphérie de villes moyennes. Attentes : modernité, diversité de l’offre.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676D4F0E-9C97-9C34-D0B3-329216CE86F3}"/>
              </a:ext>
            </a:extLst>
          </p:cNvPr>
          <p:cNvSpPr txBox="1"/>
          <p:nvPr/>
        </p:nvSpPr>
        <p:spPr>
          <a:xfrm>
            <a:off x="895776" y="4047695"/>
            <a:ext cx="288659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fr-FR" b="1" dirty="0">
                <a:solidFill>
                  <a:schemeClr val="bg1"/>
                </a:solidFill>
                <a:highlight>
                  <a:srgbClr val="414E4A"/>
                </a:highlight>
                <a:latin typeface="Avenir Next LT Pro" panose="020B0504020202020204" pitchFamily="34" charset="0"/>
              </a:rPr>
              <a:t>Néo-ruraux </a:t>
            </a:r>
            <a:br>
              <a:rPr lang="fr-FR" b="1" dirty="0">
                <a:solidFill>
                  <a:schemeClr val="bg1"/>
                </a:solidFill>
                <a:highlight>
                  <a:srgbClr val="414E4A"/>
                </a:highlight>
                <a:latin typeface="Avenir Next LT Pro" panose="020B0504020202020204" pitchFamily="34" charset="0"/>
              </a:rPr>
            </a:br>
            <a:r>
              <a:rPr lang="fr-FR" dirty="0">
                <a:latin typeface="Avenir Next LT Pro" panose="020B0504020202020204" pitchFamily="34" charset="0"/>
              </a:rPr>
              <a:t>Nouveaux habitants des zones rurales. Priorité : solutions locales, qualité.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1A5980A1-0983-364B-9963-7FE6EC8A5E0F}"/>
              </a:ext>
            </a:extLst>
          </p:cNvPr>
          <p:cNvSpPr txBox="1"/>
          <p:nvPr/>
        </p:nvSpPr>
        <p:spPr>
          <a:xfrm>
            <a:off x="4430682" y="4024506"/>
            <a:ext cx="356273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fr-FR" b="1" dirty="0">
                <a:solidFill>
                  <a:schemeClr val="bg1"/>
                </a:solidFill>
                <a:highlight>
                  <a:srgbClr val="414E4A"/>
                </a:highlight>
                <a:latin typeface="Avenir Next LT Pro" panose="020B0504020202020204" pitchFamily="34" charset="0"/>
              </a:rPr>
              <a:t>Ruraux modernes</a:t>
            </a:r>
            <a:br>
              <a:rPr lang="fr-FR" b="1" dirty="0">
                <a:solidFill>
                  <a:schemeClr val="bg1"/>
                </a:solidFill>
                <a:highlight>
                  <a:srgbClr val="414E4A"/>
                </a:highlight>
                <a:latin typeface="Avenir Next LT Pro" panose="020B0504020202020204" pitchFamily="34" charset="0"/>
              </a:rPr>
            </a:br>
            <a:r>
              <a:rPr lang="fr-FR" dirty="0">
                <a:latin typeface="Avenir Next LT Pro" panose="020B0504020202020204" pitchFamily="34" charset="0"/>
              </a:rPr>
              <a:t>Héritage agricole, mais ouverts à la modernité.</a:t>
            </a:r>
          </a:p>
        </p:txBody>
      </p:sp>
    </p:spTree>
    <p:extLst>
      <p:ext uri="{BB962C8B-B14F-4D97-AF65-F5344CB8AC3E}">
        <p14:creationId xmlns:p14="http://schemas.microsoft.com/office/powerpoint/2010/main" val="35786791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C199DD85-2621-5530-D4C9-ED85105BE38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140"/>
          <a:stretch/>
        </p:blipFill>
        <p:spPr>
          <a:xfrm>
            <a:off x="1595544" y="832228"/>
            <a:ext cx="8391311" cy="5917234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22769256-4A05-A3AB-D2B4-AEEBE8C019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6177" y="207925"/>
            <a:ext cx="7757244" cy="524519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1" dirty="0">
                <a:latin typeface="Georgia" panose="02040502050405020303" pitchFamily="18" charset="0"/>
              </a:rPr>
              <a:t>Mapping marque &amp; formats</a:t>
            </a:r>
            <a:endParaRPr lang="fr-FR" sz="40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59090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E16698-29CF-07E3-86FB-B4C658EE75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0FA134BA-E211-FA51-9BA2-D8BC234C85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9724" y="680826"/>
            <a:ext cx="4905978" cy="58270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fr-FR" sz="4000" b="1" dirty="0">
                <a:latin typeface="Georgia" panose="02040502050405020303" pitchFamily="18" charset="0"/>
              </a:rPr>
              <a:t>Contexte</a:t>
            </a:r>
            <a:endParaRPr lang="fr-FR" sz="4000" b="1" i="1" dirty="0">
              <a:latin typeface="Georgia" panose="02040502050405020303" pitchFamily="18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E3AAA1B-7903-8909-7A09-5F9E6BEB6ECC}"/>
              </a:ext>
            </a:extLst>
          </p:cNvPr>
          <p:cNvSpPr txBox="1"/>
          <p:nvPr/>
        </p:nvSpPr>
        <p:spPr>
          <a:xfrm>
            <a:off x="577000" y="1894892"/>
            <a:ext cx="963592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dirty="0">
                <a:latin typeface="Avenir Next LT Pro" panose="020B0504020202020204" pitchFamily="34" charset="0"/>
              </a:rPr>
              <a:t>Actuellement, l'ensemble des enseignes – </a:t>
            </a:r>
            <a:r>
              <a:rPr lang="fr-FR" sz="2000" b="1" dirty="0">
                <a:latin typeface="Avenir Next LT Pro" panose="020B0504020202020204" pitchFamily="34" charset="0"/>
              </a:rPr>
              <a:t>Magasin Vert</a:t>
            </a:r>
            <a:r>
              <a:rPr lang="fr-FR" sz="2000" dirty="0">
                <a:latin typeface="Avenir Next LT Pro" panose="020B0504020202020204" pitchFamily="34" charset="0"/>
              </a:rPr>
              <a:t>, </a:t>
            </a:r>
            <a:r>
              <a:rPr lang="fr-FR" sz="2000" b="1" dirty="0">
                <a:latin typeface="Avenir Next LT Pro" panose="020B0504020202020204" pitchFamily="34" charset="0"/>
              </a:rPr>
              <a:t>Point Vert</a:t>
            </a:r>
            <a:r>
              <a:rPr lang="fr-FR" sz="2000" dirty="0">
                <a:latin typeface="Avenir Next LT Pro" panose="020B0504020202020204" pitchFamily="34" charset="0"/>
              </a:rPr>
              <a:t>, </a:t>
            </a:r>
            <a:r>
              <a:rPr lang="fr-FR" sz="2000" b="1" dirty="0" err="1">
                <a:latin typeface="Avenir Next LT Pro" panose="020B0504020202020204" pitchFamily="34" charset="0"/>
              </a:rPr>
              <a:t>Cultivert</a:t>
            </a:r>
            <a:r>
              <a:rPr lang="fr-FR" sz="2000" dirty="0">
                <a:latin typeface="Avenir Next LT Pro" panose="020B0504020202020204" pitchFamily="34" charset="0"/>
              </a:rPr>
              <a:t>, </a:t>
            </a:r>
            <a:r>
              <a:rPr lang="fr-FR" sz="2000" b="1" dirty="0" err="1">
                <a:latin typeface="Avenir Next LT Pro" panose="020B0504020202020204" pitchFamily="34" charset="0"/>
              </a:rPr>
              <a:t>Eureden</a:t>
            </a:r>
            <a:r>
              <a:rPr lang="fr-FR" sz="2000" dirty="0">
                <a:latin typeface="Avenir Next LT Pro" panose="020B0504020202020204" pitchFamily="34" charset="0"/>
              </a:rPr>
              <a:t>, etc. – sont perçues comme une entité fragmentée, avec des rôles et des cibles parfois flous. </a:t>
            </a:r>
            <a:br>
              <a:rPr lang="fr-FR" sz="2000" dirty="0">
                <a:latin typeface="Avenir Next LT Pro" panose="020B0504020202020204" pitchFamily="34" charset="0"/>
              </a:rPr>
            </a:br>
            <a:br>
              <a:rPr lang="fr-FR" sz="2000" dirty="0">
                <a:latin typeface="Avenir Next LT Pro" panose="020B0504020202020204" pitchFamily="34" charset="0"/>
              </a:rPr>
            </a:br>
            <a:r>
              <a:rPr lang="fr-FR" sz="2000" dirty="0">
                <a:latin typeface="Avenir Next LT Pro" panose="020B0504020202020204" pitchFamily="34" charset="0"/>
              </a:rPr>
              <a:t>Cela crée non seulement une complexité dans l’engagement des consommateurs, mais aussi dans l’optimisation des investissements marketing. </a:t>
            </a:r>
            <a:br>
              <a:rPr lang="fr-FR" sz="2000" dirty="0">
                <a:latin typeface="Avenir Next LT Pro" panose="020B0504020202020204" pitchFamily="34" charset="0"/>
              </a:rPr>
            </a:br>
            <a:br>
              <a:rPr lang="fr-FR" sz="2000" dirty="0">
                <a:latin typeface="Avenir Next LT Pro" panose="020B0504020202020204" pitchFamily="34" charset="0"/>
              </a:rPr>
            </a:br>
            <a:r>
              <a:rPr lang="fr-FR" sz="2000" dirty="0">
                <a:latin typeface="Avenir Next LT Pro" panose="020B0504020202020204" pitchFamily="34" charset="0"/>
              </a:rPr>
              <a:t>En outre, une telle fragmentation génère des coûts supplémentaires en termes de gestion, de communication et de notoriété.</a:t>
            </a:r>
            <a:endParaRPr lang="fr-FR" sz="2000" b="0" i="0" dirty="0">
              <a:effectLst/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66821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EB7155-FF2E-DE09-9FBC-E528227C50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FF763C43-5689-2822-10F2-122EAFC34B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4607" y="616385"/>
            <a:ext cx="10089931" cy="5625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989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B607EF-D378-8498-F3C2-4C50531282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E9C27D53-891B-86AB-79AF-CF78D800B3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9722" y="448070"/>
            <a:ext cx="11697477" cy="524519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fr-FR" sz="4000" b="1" dirty="0">
                <a:latin typeface="Georgia" panose="02040502050405020303" pitchFamily="18" charset="0"/>
              </a:rPr>
              <a:t>Les enseignes Point Vert &amp; Magasin Vert </a:t>
            </a:r>
            <a:endParaRPr lang="fr-FR" sz="4000" dirty="0">
              <a:latin typeface="Georgia" panose="02040502050405020303" pitchFamily="18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3338008-B98A-F112-668D-6248AF7F407F}"/>
              </a:ext>
            </a:extLst>
          </p:cNvPr>
          <p:cNvSpPr txBox="1"/>
          <p:nvPr/>
        </p:nvSpPr>
        <p:spPr>
          <a:xfrm>
            <a:off x="1434055" y="5197248"/>
            <a:ext cx="2836717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 dirty="0">
                <a:latin typeface="Avenir Next LT Pro" panose="020B0504020202020204" pitchFamily="34" charset="0"/>
              </a:rPr>
              <a:t>POINT VERT </a:t>
            </a:r>
            <a:endParaRPr lang="fr-FR" sz="1600" dirty="0">
              <a:latin typeface="Avenir Next LT Pro" panose="020B05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fr-FR" sz="1600" b="1" dirty="0">
                <a:latin typeface="Avenir Next LT Pro" panose="020B0504020202020204" pitchFamily="34" charset="0"/>
              </a:rPr>
              <a:t>Positionnement offre :</a:t>
            </a:r>
            <a:r>
              <a:rPr lang="fr-FR" sz="1600" dirty="0">
                <a:latin typeface="Avenir Next LT Pro" panose="020B0504020202020204" pitchFamily="34" charset="0"/>
              </a:rPr>
              <a:t> Solutions pratiques pour la vie rurale et semi-rurale.</a:t>
            </a:r>
          </a:p>
          <a:p>
            <a:endParaRPr lang="fr-FR" sz="1600" dirty="0">
              <a:latin typeface="Avenir Next LT Pro" panose="020B0504020202020204" pitchFamily="34" charset="0"/>
            </a:endParaRPr>
          </a:p>
        </p:txBody>
      </p: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DEDAC692-0344-49B4-9E3F-2D8F2764D616}"/>
              </a:ext>
            </a:extLst>
          </p:cNvPr>
          <p:cNvCxnSpPr/>
          <p:nvPr/>
        </p:nvCxnSpPr>
        <p:spPr>
          <a:xfrm>
            <a:off x="2011680" y="2677854"/>
            <a:ext cx="7090756" cy="0"/>
          </a:xfrm>
          <a:prstGeom prst="straightConnector1">
            <a:avLst/>
          </a:prstGeom>
          <a:ln w="76200"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ZoneTexte 12">
            <a:extLst>
              <a:ext uri="{FF2B5EF4-FFF2-40B4-BE49-F238E27FC236}">
                <a16:creationId xmlns:a16="http://schemas.microsoft.com/office/drawing/2014/main" id="{8C25227C-C952-AE45-7C65-6FB824E96578}"/>
              </a:ext>
            </a:extLst>
          </p:cNvPr>
          <p:cNvSpPr txBox="1"/>
          <p:nvPr/>
        </p:nvSpPr>
        <p:spPr>
          <a:xfrm>
            <a:off x="7896290" y="5197247"/>
            <a:ext cx="316887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 dirty="0">
                <a:latin typeface="Avenir Next LT Pro" panose="020B0504020202020204" pitchFamily="34" charset="0"/>
              </a:rPr>
              <a:t>MAGASIN VERT</a:t>
            </a:r>
            <a:endParaRPr lang="fr-FR" sz="1600" dirty="0">
              <a:latin typeface="Avenir Next LT Pro" panose="020B05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fr-FR" sz="1600" b="1" dirty="0">
                <a:latin typeface="Avenir Next LT Pro" panose="020B0504020202020204" pitchFamily="34" charset="0"/>
              </a:rPr>
              <a:t>Positionnement offre :</a:t>
            </a:r>
            <a:r>
              <a:rPr lang="fr-FR" sz="1600" dirty="0">
                <a:latin typeface="Avenir Next LT Pro" panose="020B0504020202020204" pitchFamily="34" charset="0"/>
              </a:rPr>
              <a:t> </a:t>
            </a:r>
            <a:br>
              <a:rPr lang="fr-FR" sz="1600" dirty="0">
                <a:latin typeface="Avenir Next LT Pro" panose="020B0504020202020204" pitchFamily="34" charset="0"/>
              </a:rPr>
            </a:br>
            <a:r>
              <a:rPr lang="fr-FR" sz="1600" dirty="0">
                <a:latin typeface="Avenir Next LT Pro" panose="020B0504020202020204" pitchFamily="34" charset="0"/>
              </a:rPr>
              <a:t>Jardin et nature comme sources de plaisir et bien-être.</a:t>
            </a:r>
          </a:p>
          <a:p>
            <a:pPr>
              <a:buFont typeface="Arial" panose="020B0604020202020204" pitchFamily="34" charset="0"/>
              <a:buChar char="•"/>
            </a:pPr>
            <a:endParaRPr lang="fr-FR" sz="1600" dirty="0">
              <a:latin typeface="Avenir Next LT Pro" panose="020B05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B08AA04-273D-B999-648D-85CEDD418F1F}"/>
              </a:ext>
            </a:extLst>
          </p:cNvPr>
          <p:cNvSpPr/>
          <p:nvPr/>
        </p:nvSpPr>
        <p:spPr>
          <a:xfrm>
            <a:off x="1479665" y="1919815"/>
            <a:ext cx="1828800" cy="4947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latin typeface="Avenir Next LT Pro" panose="020B0504020202020204" pitchFamily="34" charset="0"/>
              </a:rPr>
              <a:t>Fonctionnel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B59E4C3-20F3-3078-A5A3-46009CA2F2D7}"/>
              </a:ext>
            </a:extLst>
          </p:cNvPr>
          <p:cNvSpPr/>
          <p:nvPr/>
        </p:nvSpPr>
        <p:spPr>
          <a:xfrm>
            <a:off x="7946967" y="1928104"/>
            <a:ext cx="1828800" cy="4947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latin typeface="Avenir Next LT Pro" panose="020B0504020202020204" pitchFamily="34" charset="0"/>
              </a:rPr>
              <a:t>Emotionnel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B654EDD5-FF5B-DE5F-CF19-4895AF79A6D9}"/>
              </a:ext>
            </a:extLst>
          </p:cNvPr>
          <p:cNvSpPr txBox="1"/>
          <p:nvPr/>
        </p:nvSpPr>
        <p:spPr>
          <a:xfrm>
            <a:off x="4822691" y="2197050"/>
            <a:ext cx="13894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Orientation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1B0E6C4C-9F0F-0421-901C-4DBBD866F08D}"/>
              </a:ext>
            </a:extLst>
          </p:cNvPr>
          <p:cNvSpPr txBox="1"/>
          <p:nvPr/>
        </p:nvSpPr>
        <p:spPr>
          <a:xfrm>
            <a:off x="5020887" y="3105189"/>
            <a:ext cx="1029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Formats</a:t>
            </a:r>
          </a:p>
        </p:txBody>
      </p:sp>
      <p:cxnSp>
        <p:nvCxnSpPr>
          <p:cNvPr id="19" name="Connecteur droit avec flèche 18">
            <a:extLst>
              <a:ext uri="{FF2B5EF4-FFF2-40B4-BE49-F238E27FC236}">
                <a16:creationId xmlns:a16="http://schemas.microsoft.com/office/drawing/2014/main" id="{B2D1DB12-E8B3-32F1-FC7B-7E22B1F6D607}"/>
              </a:ext>
            </a:extLst>
          </p:cNvPr>
          <p:cNvCxnSpPr/>
          <p:nvPr/>
        </p:nvCxnSpPr>
        <p:spPr>
          <a:xfrm>
            <a:off x="2011680" y="3625940"/>
            <a:ext cx="7090756" cy="0"/>
          </a:xfrm>
          <a:prstGeom prst="straightConnector1">
            <a:avLst/>
          </a:prstGeom>
          <a:ln w="76200"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6786FA92-99DE-F102-7CF4-CDC78DCC2756}"/>
              </a:ext>
            </a:extLst>
          </p:cNvPr>
          <p:cNvSpPr/>
          <p:nvPr/>
        </p:nvSpPr>
        <p:spPr>
          <a:xfrm>
            <a:off x="1479665" y="2956090"/>
            <a:ext cx="1828800" cy="4947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latin typeface="Avenir Next LT Pro" panose="020B0504020202020204" pitchFamily="34" charset="0"/>
              </a:rPr>
              <a:t>LISA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58A880B-47D4-96E8-D9CE-A62C0AAD1939}"/>
              </a:ext>
            </a:extLst>
          </p:cNvPr>
          <p:cNvSpPr/>
          <p:nvPr/>
        </p:nvSpPr>
        <p:spPr>
          <a:xfrm>
            <a:off x="7946967" y="2952763"/>
            <a:ext cx="1828800" cy="4947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latin typeface="Avenir Next LT Pro" panose="020B0504020202020204" pitchFamily="34" charset="0"/>
              </a:rPr>
              <a:t>Jardinerie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483CBBEC-4061-B28A-2374-72146DB8F47E}"/>
              </a:ext>
            </a:extLst>
          </p:cNvPr>
          <p:cNvSpPr txBox="1"/>
          <p:nvPr/>
        </p:nvSpPr>
        <p:spPr>
          <a:xfrm>
            <a:off x="5079076" y="4143555"/>
            <a:ext cx="8239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Offres</a:t>
            </a:r>
          </a:p>
        </p:txBody>
      </p:sp>
      <p:cxnSp>
        <p:nvCxnSpPr>
          <p:cNvPr id="23" name="Connecteur droit avec flèche 22">
            <a:extLst>
              <a:ext uri="{FF2B5EF4-FFF2-40B4-BE49-F238E27FC236}">
                <a16:creationId xmlns:a16="http://schemas.microsoft.com/office/drawing/2014/main" id="{CA1EAA0A-2825-97CE-F54E-ACB91E34CFC8}"/>
              </a:ext>
            </a:extLst>
          </p:cNvPr>
          <p:cNvCxnSpPr/>
          <p:nvPr/>
        </p:nvCxnSpPr>
        <p:spPr>
          <a:xfrm>
            <a:off x="2011680" y="4664306"/>
            <a:ext cx="7090756" cy="0"/>
          </a:xfrm>
          <a:prstGeom prst="straightConnector1">
            <a:avLst/>
          </a:prstGeom>
          <a:ln w="76200"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6BDD7EF2-AACD-0F20-1677-B1E393DA5831}"/>
              </a:ext>
            </a:extLst>
          </p:cNvPr>
          <p:cNvSpPr/>
          <p:nvPr/>
        </p:nvSpPr>
        <p:spPr>
          <a:xfrm>
            <a:off x="1479665" y="4000387"/>
            <a:ext cx="1828800" cy="4947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latin typeface="Avenir Next LT Pro" panose="020B0504020202020204" pitchFamily="34" charset="0"/>
              </a:rPr>
              <a:t>Courte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B99E2A4-68E8-0963-7531-8E70FADA7BB2}"/>
              </a:ext>
            </a:extLst>
          </p:cNvPr>
          <p:cNvSpPr/>
          <p:nvPr/>
        </p:nvSpPr>
        <p:spPr>
          <a:xfrm>
            <a:off x="7946967" y="4000387"/>
            <a:ext cx="1828800" cy="4947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latin typeface="Avenir Next LT Pro" panose="020B0504020202020204" pitchFamily="34" charset="0"/>
              </a:rPr>
              <a:t>Large &amp; profonde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4E6E98D2-0F7D-2D5B-A5F7-094C0F5E10F1}"/>
              </a:ext>
            </a:extLst>
          </p:cNvPr>
          <p:cNvSpPr txBox="1"/>
          <p:nvPr/>
        </p:nvSpPr>
        <p:spPr>
          <a:xfrm>
            <a:off x="4145453" y="3702107"/>
            <a:ext cx="282320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50" dirty="0">
                <a:latin typeface="Avenir Next LT Pro" panose="020B0504020202020204" pitchFamily="34" charset="0"/>
              </a:rPr>
              <a:t>Des formats différents  qui se chevauchent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94EA6EE4-D4D2-B0AC-3573-448816E8178F}"/>
              </a:ext>
            </a:extLst>
          </p:cNvPr>
          <p:cNvSpPr txBox="1"/>
          <p:nvPr/>
        </p:nvSpPr>
        <p:spPr>
          <a:xfrm>
            <a:off x="3140996" y="2710248"/>
            <a:ext cx="499848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50" dirty="0">
                <a:latin typeface="Avenir Next LT Pro" panose="020B0504020202020204" pitchFamily="34" charset="0"/>
              </a:rPr>
              <a:t>Une expression davantage perçue dans la théâtralisation et l’expérience vécue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52141DB7-563F-C617-7DBA-B60E7DBC33C0}"/>
              </a:ext>
            </a:extLst>
          </p:cNvPr>
          <p:cNvSpPr txBox="1"/>
          <p:nvPr/>
        </p:nvSpPr>
        <p:spPr>
          <a:xfrm>
            <a:off x="2144684" y="3708242"/>
            <a:ext cx="125547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50" dirty="0">
                <a:latin typeface="Avenir Next LT Pro" panose="020B0504020202020204" pitchFamily="34" charset="0"/>
              </a:rPr>
              <a:t>De 500 à 3000m²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39BC24BB-835E-4A10-BB14-48B04A6E18D8}"/>
              </a:ext>
            </a:extLst>
          </p:cNvPr>
          <p:cNvSpPr txBox="1"/>
          <p:nvPr/>
        </p:nvSpPr>
        <p:spPr>
          <a:xfrm>
            <a:off x="7946967" y="3702107"/>
            <a:ext cx="136768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50" dirty="0">
                <a:latin typeface="Avenir Next LT Pro" panose="020B0504020202020204" pitchFamily="34" charset="0"/>
              </a:rPr>
              <a:t>De 1500 à 6000 m²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5487858F-6655-C8FA-3DDB-35FADF4A9325}"/>
              </a:ext>
            </a:extLst>
          </p:cNvPr>
          <p:cNvSpPr txBox="1"/>
          <p:nvPr/>
        </p:nvSpPr>
        <p:spPr>
          <a:xfrm>
            <a:off x="3140996" y="4726725"/>
            <a:ext cx="505939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50" dirty="0">
                <a:latin typeface="Avenir Next LT Pro" panose="020B0504020202020204" pitchFamily="34" charset="0"/>
              </a:rPr>
              <a:t>Un cœur d’offre commun avec une extension des offres métiers liés aux formats</a:t>
            </a:r>
          </a:p>
        </p:txBody>
      </p:sp>
      <p:pic>
        <p:nvPicPr>
          <p:cNvPr id="31" name="Picture 2" descr="Notre Pôle Jardin &amp; Terroir | Groupe LORCA">
            <a:extLst>
              <a:ext uri="{FF2B5EF4-FFF2-40B4-BE49-F238E27FC236}">
                <a16:creationId xmlns:a16="http://schemas.microsoft.com/office/drawing/2014/main" id="{69CEBFAA-5B43-C2D8-9D7E-F178370A43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43424" y="1386461"/>
            <a:ext cx="824774" cy="384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4">
            <a:extLst>
              <a:ext uri="{FF2B5EF4-FFF2-40B4-BE49-F238E27FC236}">
                <a16:creationId xmlns:a16="http://schemas.microsoft.com/office/drawing/2014/main" id="{8445DF3D-AD4E-C807-4039-68EB2FC27E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5085" y="1345126"/>
            <a:ext cx="717335" cy="387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70037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FFFFA5-623A-82E0-8394-6AFF280131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AD6CCD3F-AC5D-ED86-BD73-9522148A26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7650" y="432007"/>
            <a:ext cx="11564473" cy="768720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1" dirty="0">
                <a:latin typeface="Georgia" panose="02040502050405020303" pitchFamily="18" charset="0"/>
              </a:rPr>
              <a:t>Une socle commun </a:t>
            </a:r>
            <a:br>
              <a:rPr lang="fr-FR" sz="4000" b="1" dirty="0">
                <a:latin typeface="Georgia" panose="02040502050405020303" pitchFamily="18" charset="0"/>
              </a:rPr>
            </a:br>
            <a:r>
              <a:rPr lang="fr-FR" sz="4000" b="1" dirty="0">
                <a:latin typeface="Georgia" panose="02040502050405020303" pitchFamily="18" charset="0"/>
              </a:rPr>
              <a:t>qui transcende les différences</a:t>
            </a:r>
            <a:endParaRPr lang="fr-FR" sz="4000" dirty="0">
              <a:latin typeface="Georgia" panose="02040502050405020303" pitchFamily="18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0E4DC1AA-B3BC-107D-FF8F-A1884190D086}"/>
              </a:ext>
            </a:extLst>
          </p:cNvPr>
          <p:cNvSpPr txBox="1"/>
          <p:nvPr/>
        </p:nvSpPr>
        <p:spPr>
          <a:xfrm>
            <a:off x="425749" y="2412013"/>
            <a:ext cx="11248274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latin typeface="Avenir Next LT Pro" panose="020B0504020202020204" pitchFamily="34" charset="0"/>
              </a:rPr>
              <a:t>Les enseignes </a:t>
            </a:r>
            <a:r>
              <a:rPr lang="fr-FR" sz="2400" b="1" dirty="0">
                <a:latin typeface="Avenir Next LT Pro" panose="020B0504020202020204" pitchFamily="34" charset="0"/>
              </a:rPr>
              <a:t>Magasin Vert</a:t>
            </a:r>
            <a:r>
              <a:rPr lang="fr-FR" sz="2400" dirty="0">
                <a:latin typeface="Avenir Next LT Pro" panose="020B0504020202020204" pitchFamily="34" charset="0"/>
              </a:rPr>
              <a:t>, </a:t>
            </a:r>
            <a:r>
              <a:rPr lang="fr-FR" sz="2400" b="1" dirty="0">
                <a:latin typeface="Avenir Next LT Pro" panose="020B0504020202020204" pitchFamily="34" charset="0"/>
              </a:rPr>
              <a:t>Point Vert</a:t>
            </a:r>
            <a:r>
              <a:rPr lang="fr-FR" sz="2400" dirty="0">
                <a:latin typeface="Avenir Next LT Pro" panose="020B0504020202020204" pitchFamily="34" charset="0"/>
              </a:rPr>
              <a:t> et </a:t>
            </a:r>
            <a:r>
              <a:rPr lang="fr-FR" sz="2400" b="1" dirty="0" err="1">
                <a:latin typeface="Avenir Next LT Pro" panose="020B0504020202020204" pitchFamily="34" charset="0"/>
              </a:rPr>
              <a:t>Cultivert</a:t>
            </a:r>
            <a:r>
              <a:rPr lang="fr-FR" sz="2400" dirty="0">
                <a:latin typeface="Avenir Next LT Pro" panose="020B0504020202020204" pitchFamily="34" charset="0"/>
              </a:rPr>
              <a:t> partagent un socle commun solide, fait de valeurs, d’approches client et d’offres complémentaires.</a:t>
            </a:r>
            <a:br>
              <a:rPr lang="fr-FR" sz="2400" dirty="0">
                <a:latin typeface="Avenir Next LT Pro" panose="020B0504020202020204" pitchFamily="34" charset="0"/>
              </a:rPr>
            </a:br>
            <a:r>
              <a:rPr lang="fr-FR" sz="2400" dirty="0">
                <a:latin typeface="Avenir Next LT Pro" panose="020B0504020202020204" pitchFamily="34" charset="0"/>
              </a:rPr>
              <a:t> Ces fondations dépassent les différences de cible ou de positionnement, en mettant en avant </a:t>
            </a:r>
            <a:r>
              <a:rPr lang="fr-FR" sz="2400" b="1" dirty="0">
                <a:latin typeface="Avenir Next LT Pro" panose="020B0504020202020204" pitchFamily="34" charset="0"/>
              </a:rPr>
              <a:t>l’authenticité</a:t>
            </a:r>
            <a:r>
              <a:rPr lang="fr-FR" sz="2400" dirty="0">
                <a:latin typeface="Avenir Next LT Pro" panose="020B0504020202020204" pitchFamily="34" charset="0"/>
              </a:rPr>
              <a:t>, </a:t>
            </a:r>
            <a:r>
              <a:rPr lang="fr-FR" sz="2400" b="1" dirty="0">
                <a:latin typeface="Avenir Next LT Pro" panose="020B0504020202020204" pitchFamily="34" charset="0"/>
              </a:rPr>
              <a:t>la personnalisation</a:t>
            </a:r>
            <a:r>
              <a:rPr lang="fr-FR" sz="2400" dirty="0">
                <a:latin typeface="Avenir Next LT Pro" panose="020B0504020202020204" pitchFamily="34" charset="0"/>
              </a:rPr>
              <a:t> et </a:t>
            </a:r>
            <a:r>
              <a:rPr lang="fr-FR" sz="2400" b="1" dirty="0">
                <a:latin typeface="Avenir Next LT Pro" panose="020B0504020202020204" pitchFamily="34" charset="0"/>
              </a:rPr>
              <a:t>le service client</a:t>
            </a:r>
            <a:r>
              <a:rPr lang="fr-FR" sz="2400" dirty="0">
                <a:latin typeface="Avenir Next LT Pro" panose="020B0504020202020204" pitchFamily="34" charset="0"/>
              </a:rPr>
              <a:t>.</a:t>
            </a:r>
            <a:br>
              <a:rPr lang="fr-FR" sz="2400" dirty="0">
                <a:latin typeface="Avenir Next LT Pro" panose="020B0504020202020204" pitchFamily="34" charset="0"/>
              </a:rPr>
            </a:br>
            <a:br>
              <a:rPr lang="fr-FR" sz="2400" dirty="0">
                <a:latin typeface="Avenir Next LT Pro" panose="020B0504020202020204" pitchFamily="34" charset="0"/>
              </a:rPr>
            </a:br>
            <a:r>
              <a:rPr lang="fr-FR" sz="2400" dirty="0">
                <a:latin typeface="Avenir Next LT Pro" panose="020B0504020202020204" pitchFamily="34" charset="0"/>
              </a:rPr>
              <a:t>Les enseignes se différencient dans leurs </a:t>
            </a:r>
            <a:r>
              <a:rPr lang="fr-FR" sz="2400" b="1" dirty="0">
                <a:latin typeface="Avenir Next LT Pro" panose="020B0504020202020204" pitchFamily="34" charset="0"/>
              </a:rPr>
              <a:t>approches segmentées</a:t>
            </a:r>
            <a:r>
              <a:rPr lang="fr-FR" sz="2400" dirty="0">
                <a:latin typeface="Avenir Next LT Pro" panose="020B0504020202020204" pitchFamily="34" charset="0"/>
              </a:rPr>
              <a:t> pour mieux répondre aux besoins spécifiques de leurs publics.</a:t>
            </a:r>
          </a:p>
          <a:p>
            <a:endParaRPr lang="fr-FR" sz="24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32368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FBA807-9226-470E-89D7-6BE5951F3F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535F7B4B-C86C-E450-D7A3-2684A29647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7650" y="432007"/>
            <a:ext cx="11564473" cy="768720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1" dirty="0">
                <a:latin typeface="Georgia" panose="02040502050405020303" pitchFamily="18" charset="0"/>
              </a:rPr>
              <a:t>Une socle commun </a:t>
            </a:r>
            <a:br>
              <a:rPr lang="fr-FR" sz="4000" b="1" dirty="0">
                <a:latin typeface="Georgia" panose="02040502050405020303" pitchFamily="18" charset="0"/>
              </a:rPr>
            </a:br>
            <a:r>
              <a:rPr lang="fr-FR" sz="4000" b="1" dirty="0">
                <a:latin typeface="Georgia" panose="02040502050405020303" pitchFamily="18" charset="0"/>
              </a:rPr>
              <a:t>qui transcende les différences</a:t>
            </a:r>
            <a:endParaRPr lang="fr-FR" sz="4000" dirty="0">
              <a:latin typeface="Georgia" panose="02040502050405020303" pitchFamily="18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2B58389-6239-B87A-02F5-02547D772A91}"/>
              </a:ext>
            </a:extLst>
          </p:cNvPr>
          <p:cNvSpPr txBox="1"/>
          <p:nvPr/>
        </p:nvSpPr>
        <p:spPr>
          <a:xfrm>
            <a:off x="425749" y="1980316"/>
            <a:ext cx="1124827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latin typeface="Avenir Next LT Pro" panose="020B0504020202020204" pitchFamily="34" charset="0"/>
              </a:rPr>
              <a:t>Magasin Vert, Point vert, </a:t>
            </a:r>
            <a:r>
              <a:rPr lang="fr-FR" sz="2400" dirty="0" err="1">
                <a:latin typeface="Avenir Next LT Pro" panose="020B0504020202020204" pitchFamily="34" charset="0"/>
              </a:rPr>
              <a:t>Cultivert</a:t>
            </a:r>
            <a:r>
              <a:rPr lang="fr-FR" sz="2400" dirty="0">
                <a:latin typeface="Avenir Next LT Pro" panose="020B0504020202020204" pitchFamily="34" charset="0"/>
              </a:rPr>
              <a:t> &amp; </a:t>
            </a:r>
            <a:r>
              <a:rPr lang="fr-FR" sz="2400" dirty="0" err="1">
                <a:latin typeface="Avenir Next LT Pro" panose="020B0504020202020204" pitchFamily="34" charset="0"/>
              </a:rPr>
              <a:t>Eureden</a:t>
            </a:r>
            <a:endParaRPr lang="fr-FR" sz="2400" dirty="0">
              <a:latin typeface="Avenir Next LT Pro" panose="020B0504020202020204" pitchFamily="34" charset="0"/>
            </a:endParaRPr>
          </a:p>
          <a:p>
            <a:r>
              <a:rPr lang="fr-FR" sz="2400" dirty="0">
                <a:latin typeface="Avenir Next LT Pro" panose="020B0504020202020204" pitchFamily="34" charset="0"/>
              </a:rPr>
              <a:t>C’est une vision partagée autour de :</a:t>
            </a: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3143E0B5-0168-B49D-4B06-1AFED8AA7B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49778" y="2948118"/>
            <a:ext cx="9482665" cy="34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Offre commune</a:t>
            </a:r>
            <a:r>
              <a:rPr kumimoji="0" lang="fr-FR" alt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: Les produits couvrent des domaines similaires : jardinage, bricolage, et équipements complémentaires (outils, semences, etc.) avec un 20/80 commun (TBC)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br>
              <a:rPr kumimoji="0" lang="fr-FR" altLang="fr-FR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</a:br>
            <a:r>
              <a:rPr kumimoji="0" lang="fr-FR" altLang="fr-FR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Relation client </a:t>
            </a:r>
            <a:r>
              <a:rPr kumimoji="0" lang="fr-FR" alt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: Les enseignes s'appuient sur des conseillers experts qui offrent un accompagnement </a:t>
            </a:r>
            <a:r>
              <a:rPr lang="fr-FR" altLang="fr-FR" sz="2000" dirty="0">
                <a:latin typeface="Avenir Next LT Pro" panose="020B0504020202020204" pitchFamily="34" charset="0"/>
              </a:rPr>
              <a:t>« ultra-</a:t>
            </a:r>
            <a:r>
              <a:rPr kumimoji="0" lang="fr-FR" alt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personnalisé ».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fr-FR" altLang="fr-FR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fr-FR" altLang="fr-FR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Expérience</a:t>
            </a:r>
            <a:r>
              <a:rPr kumimoji="0" lang="fr-FR" alt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: Une expérience client sincère, valorisant les rapports humains. </a:t>
            </a:r>
            <a:endParaRPr lang="fr-FR" altLang="fr-FR" sz="2000" dirty="0">
              <a:latin typeface="Avenir Next LT Pro" panose="020B0504020202020204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altLang="fr-FR" sz="2000" b="1" dirty="0">
              <a:latin typeface="Avenir Next LT Pro" panose="020B0504020202020204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fr-FR" sz="2000" b="1" dirty="0">
                <a:latin typeface="Avenir Next LT Pro" panose="020B0504020202020204" pitchFamily="34" charset="0"/>
              </a:rPr>
              <a:t>Services </a:t>
            </a:r>
            <a:r>
              <a:rPr kumimoji="0" lang="fr-FR" alt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: Une approche servicielle commune et cohérente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fr-FR" altLang="fr-F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</p:txBody>
      </p:sp>
      <p:sp>
        <p:nvSpPr>
          <p:cNvPr id="2" name="Triangle isocèle 1">
            <a:extLst>
              <a:ext uri="{FF2B5EF4-FFF2-40B4-BE49-F238E27FC236}">
                <a16:creationId xmlns:a16="http://schemas.microsoft.com/office/drawing/2014/main" id="{E4A6E8D0-72AE-56E3-8E3E-27FD9A1E2D8D}"/>
              </a:ext>
            </a:extLst>
          </p:cNvPr>
          <p:cNvSpPr/>
          <p:nvPr/>
        </p:nvSpPr>
        <p:spPr>
          <a:xfrm rot="5400000">
            <a:off x="914605" y="3078868"/>
            <a:ext cx="516060" cy="426156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Triangle isocèle 3">
            <a:extLst>
              <a:ext uri="{FF2B5EF4-FFF2-40B4-BE49-F238E27FC236}">
                <a16:creationId xmlns:a16="http://schemas.microsoft.com/office/drawing/2014/main" id="{B3EA8917-ABAD-74E8-D028-403E8DB20F84}"/>
              </a:ext>
            </a:extLst>
          </p:cNvPr>
          <p:cNvSpPr/>
          <p:nvPr/>
        </p:nvSpPr>
        <p:spPr>
          <a:xfrm rot="5400000">
            <a:off x="914606" y="4258846"/>
            <a:ext cx="516060" cy="426156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riangle isocèle 7">
            <a:extLst>
              <a:ext uri="{FF2B5EF4-FFF2-40B4-BE49-F238E27FC236}">
                <a16:creationId xmlns:a16="http://schemas.microsoft.com/office/drawing/2014/main" id="{6EB9024B-99C6-AD8A-DE79-D5E09136B66B}"/>
              </a:ext>
            </a:extLst>
          </p:cNvPr>
          <p:cNvSpPr/>
          <p:nvPr/>
        </p:nvSpPr>
        <p:spPr>
          <a:xfrm rot="5400000">
            <a:off x="906139" y="5081320"/>
            <a:ext cx="516060" cy="426156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riangle isocèle 8">
            <a:extLst>
              <a:ext uri="{FF2B5EF4-FFF2-40B4-BE49-F238E27FC236}">
                <a16:creationId xmlns:a16="http://schemas.microsoft.com/office/drawing/2014/main" id="{C181C6EB-37B4-985E-E749-189352BBA116}"/>
              </a:ext>
            </a:extLst>
          </p:cNvPr>
          <p:cNvSpPr/>
          <p:nvPr/>
        </p:nvSpPr>
        <p:spPr>
          <a:xfrm rot="5400000">
            <a:off x="914605" y="5731732"/>
            <a:ext cx="516060" cy="426156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08028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34C955-5F15-220A-C573-F36125BB0C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01DB4CB-2A7F-73D9-47B7-7AB8D2CBA4F5}"/>
              </a:ext>
            </a:extLst>
          </p:cNvPr>
          <p:cNvSpPr/>
          <p:nvPr/>
        </p:nvSpPr>
        <p:spPr>
          <a:xfrm>
            <a:off x="4232068" y="1829791"/>
            <a:ext cx="2269483" cy="9295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latin typeface="Avenir Next LT Pro" panose="020B0504020202020204" pitchFamily="34" charset="0"/>
              </a:rPr>
              <a:t>Tronc commun  des enseignes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90DAC39B-FEA9-8B4C-A26E-217F8ABE6D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7650" y="432007"/>
            <a:ext cx="11564473" cy="768720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1" dirty="0">
                <a:latin typeface="Georgia" panose="02040502050405020303" pitchFamily="18" charset="0"/>
              </a:rPr>
              <a:t>Une socle commun </a:t>
            </a:r>
            <a:br>
              <a:rPr lang="fr-FR" sz="4000" b="1" dirty="0">
                <a:latin typeface="Georgia" panose="02040502050405020303" pitchFamily="18" charset="0"/>
              </a:rPr>
            </a:br>
            <a:r>
              <a:rPr lang="fr-FR" sz="4000" b="1" dirty="0">
                <a:latin typeface="Georgia" panose="02040502050405020303" pitchFamily="18" charset="0"/>
              </a:rPr>
              <a:t>qui transcende les différences</a:t>
            </a:r>
            <a:endParaRPr lang="fr-FR" sz="4000" dirty="0">
              <a:latin typeface="Georgia" panose="02040502050405020303" pitchFamily="18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DFCCF7B-75C6-2F7B-E8A8-A603218A6A88}"/>
              </a:ext>
            </a:extLst>
          </p:cNvPr>
          <p:cNvSpPr txBox="1"/>
          <p:nvPr/>
        </p:nvSpPr>
        <p:spPr>
          <a:xfrm>
            <a:off x="1203865" y="2762239"/>
            <a:ext cx="809028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200" dirty="0">
                <a:latin typeface="Avenir Next LT Pro" panose="020B0504020202020204" pitchFamily="34" charset="0"/>
              </a:rPr>
              <a:t>1. un </a:t>
            </a:r>
            <a:r>
              <a:rPr lang="fr-FR" sz="1200" dirty="0" err="1">
                <a:latin typeface="Avenir Next LT Pro" panose="020B0504020202020204" pitchFamily="34" charset="0"/>
              </a:rPr>
              <a:t>sourcing</a:t>
            </a:r>
            <a:r>
              <a:rPr lang="fr-FR" sz="1200" dirty="0">
                <a:latin typeface="Avenir Next LT Pro" panose="020B0504020202020204" pitchFamily="34" charset="0"/>
              </a:rPr>
              <a:t>/un socle commun avec des offres complémentaires </a:t>
            </a:r>
            <a:br>
              <a:rPr lang="fr-FR" sz="1200" dirty="0">
                <a:latin typeface="Avenir Next LT Pro" panose="020B0504020202020204" pitchFamily="34" charset="0"/>
              </a:rPr>
            </a:br>
            <a:r>
              <a:rPr lang="fr-FR" sz="1200" dirty="0">
                <a:latin typeface="Avenir Next LT Pro" panose="020B0504020202020204" pitchFamily="34" charset="0"/>
              </a:rPr>
              <a:t>2. Approche relationnelle basée sur l’authenticité</a:t>
            </a:r>
          </a:p>
          <a:p>
            <a:pPr algn="ctr"/>
            <a:r>
              <a:rPr lang="fr-FR" sz="1200" dirty="0">
                <a:latin typeface="Avenir Next LT Pro" panose="020B0504020202020204" pitchFamily="34" charset="0"/>
              </a:rPr>
              <a:t>3. Personnalisation et conseils </a:t>
            </a:r>
            <a:br>
              <a:rPr lang="fr-FR" sz="1200" dirty="0">
                <a:latin typeface="Avenir Next LT Pro" panose="020B0504020202020204" pitchFamily="34" charset="0"/>
              </a:rPr>
            </a:br>
            <a:r>
              <a:rPr lang="fr-FR" sz="1200" dirty="0">
                <a:latin typeface="Avenir Next LT Pro" panose="020B0504020202020204" pitchFamily="34" charset="0"/>
              </a:rPr>
              <a:t>4. Proximité locale</a:t>
            </a:r>
          </a:p>
        </p:txBody>
      </p:sp>
      <p:pic>
        <p:nvPicPr>
          <p:cNvPr id="14339" name="Picture 3">
            <a:extLst>
              <a:ext uri="{FF2B5EF4-FFF2-40B4-BE49-F238E27FC236}">
                <a16:creationId xmlns:a16="http://schemas.microsoft.com/office/drawing/2014/main" id="{EF5038CD-9917-F887-D222-B4B3FEE591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0356" y="4052267"/>
            <a:ext cx="1749778" cy="43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B9E9E886-E8D3-51BB-3D9D-4D84CA299A3D}"/>
              </a:ext>
            </a:extLst>
          </p:cNvPr>
          <p:cNvSpPr txBox="1"/>
          <p:nvPr/>
        </p:nvSpPr>
        <p:spPr>
          <a:xfrm>
            <a:off x="7524671" y="4490167"/>
            <a:ext cx="15854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600" dirty="0">
                <a:latin typeface="Avenir Next LT Pro" panose="020B0504020202020204" pitchFamily="34" charset="0"/>
              </a:rPr>
              <a:t>Professionnels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DD2ECFF3-817E-687F-271E-F590812BDEDB}"/>
              </a:ext>
            </a:extLst>
          </p:cNvPr>
          <p:cNvSpPr txBox="1"/>
          <p:nvPr/>
        </p:nvSpPr>
        <p:spPr>
          <a:xfrm>
            <a:off x="7530395" y="5183055"/>
            <a:ext cx="158546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600" dirty="0">
                <a:latin typeface="Avenir Next LT Pro" panose="020B0504020202020204" pitchFamily="34" charset="0"/>
              </a:rPr>
              <a:t>Agricole, </a:t>
            </a:r>
            <a:r>
              <a:rPr lang="fr-FR" sz="1600" dirty="0" err="1">
                <a:latin typeface="Avenir Next LT Pro" panose="020B0504020202020204" pitchFamily="34" charset="0"/>
              </a:rPr>
              <a:t>Horti</a:t>
            </a:r>
            <a:r>
              <a:rPr lang="fr-FR" sz="1600" dirty="0">
                <a:latin typeface="Avenir Next LT Pro" panose="020B0504020202020204" pitchFamily="34" charset="0"/>
              </a:rPr>
              <a:t>, Equipements…</a:t>
            </a:r>
          </a:p>
        </p:txBody>
      </p:sp>
      <p:pic>
        <p:nvPicPr>
          <p:cNvPr id="14341" name="Picture 5">
            <a:extLst>
              <a:ext uri="{FF2B5EF4-FFF2-40B4-BE49-F238E27FC236}">
                <a16:creationId xmlns:a16="http://schemas.microsoft.com/office/drawing/2014/main" id="{34695EDF-A6DD-DB3D-2880-E9625FC2EE2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25"/>
          <a:stretch/>
        </p:blipFill>
        <p:spPr bwMode="auto">
          <a:xfrm>
            <a:off x="7610646" y="3291566"/>
            <a:ext cx="1194688" cy="6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95C052C7-DCFD-4741-3EE9-47818CD320E5}"/>
              </a:ext>
            </a:extLst>
          </p:cNvPr>
          <p:cNvCxnSpPr/>
          <p:nvPr/>
        </p:nvCxnSpPr>
        <p:spPr>
          <a:xfrm>
            <a:off x="7857067" y="5183055"/>
            <a:ext cx="94826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ZoneTexte 15">
            <a:extLst>
              <a:ext uri="{FF2B5EF4-FFF2-40B4-BE49-F238E27FC236}">
                <a16:creationId xmlns:a16="http://schemas.microsoft.com/office/drawing/2014/main" id="{383C38D5-C6F1-5E9F-1698-F03EF13D46CD}"/>
              </a:ext>
            </a:extLst>
          </p:cNvPr>
          <p:cNvSpPr txBox="1"/>
          <p:nvPr/>
        </p:nvSpPr>
        <p:spPr>
          <a:xfrm>
            <a:off x="4692618" y="4490167"/>
            <a:ext cx="158546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600" dirty="0">
                <a:latin typeface="Avenir Next LT Pro" panose="020B0504020202020204" pitchFamily="34" charset="0"/>
              </a:rPr>
              <a:t>Particuliers &amp; professionnels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CB938125-34B2-DADD-8F75-65DD8D633629}"/>
              </a:ext>
            </a:extLst>
          </p:cNvPr>
          <p:cNvSpPr txBox="1"/>
          <p:nvPr/>
        </p:nvSpPr>
        <p:spPr>
          <a:xfrm>
            <a:off x="4698342" y="5183055"/>
            <a:ext cx="158546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600" dirty="0">
                <a:latin typeface="Avenir Next LT Pro" panose="020B0504020202020204" pitchFamily="34" charset="0"/>
              </a:rPr>
              <a:t>Jardin, bricolage, animaux</a:t>
            </a:r>
            <a:br>
              <a:rPr lang="fr-FR" sz="1600" dirty="0">
                <a:latin typeface="Avenir Next LT Pro" panose="020B0504020202020204" pitchFamily="34" charset="0"/>
              </a:rPr>
            </a:br>
            <a:r>
              <a:rPr lang="fr-FR" sz="1600" dirty="0">
                <a:latin typeface="Avenir Next LT Pro" panose="020B0504020202020204" pitchFamily="34" charset="0"/>
              </a:rPr>
              <a:t>…</a:t>
            </a:r>
          </a:p>
        </p:txBody>
      </p: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DFFC536D-1640-3CB6-6DEE-21E52F49F8AB}"/>
              </a:ext>
            </a:extLst>
          </p:cNvPr>
          <p:cNvCxnSpPr/>
          <p:nvPr/>
        </p:nvCxnSpPr>
        <p:spPr>
          <a:xfrm>
            <a:off x="5025014" y="5183055"/>
            <a:ext cx="94826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ZoneTexte 18">
            <a:extLst>
              <a:ext uri="{FF2B5EF4-FFF2-40B4-BE49-F238E27FC236}">
                <a16:creationId xmlns:a16="http://schemas.microsoft.com/office/drawing/2014/main" id="{C956CFE5-F7D9-77FA-C148-8116D60BB32E}"/>
              </a:ext>
            </a:extLst>
          </p:cNvPr>
          <p:cNvSpPr txBox="1"/>
          <p:nvPr/>
        </p:nvSpPr>
        <p:spPr>
          <a:xfrm>
            <a:off x="2004508" y="4490167"/>
            <a:ext cx="15854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600" dirty="0">
                <a:latin typeface="Avenir Next LT Pro" panose="020B0504020202020204" pitchFamily="34" charset="0"/>
              </a:rPr>
              <a:t>Particuliers  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BF7EBCCA-2F57-DCD2-02FE-ACC851D8EF35}"/>
              </a:ext>
            </a:extLst>
          </p:cNvPr>
          <p:cNvSpPr txBox="1"/>
          <p:nvPr/>
        </p:nvSpPr>
        <p:spPr>
          <a:xfrm>
            <a:off x="2010232" y="5183055"/>
            <a:ext cx="158546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600" dirty="0">
                <a:latin typeface="Avenir Next LT Pro" panose="020B0504020202020204" pitchFamily="34" charset="0"/>
              </a:rPr>
              <a:t>Jardinage, maison, animalerie</a:t>
            </a:r>
            <a:br>
              <a:rPr lang="fr-FR" sz="1600" dirty="0">
                <a:latin typeface="Avenir Next LT Pro" panose="020B0504020202020204" pitchFamily="34" charset="0"/>
              </a:rPr>
            </a:br>
            <a:r>
              <a:rPr lang="fr-FR" sz="1600" dirty="0">
                <a:latin typeface="Avenir Next LT Pro" panose="020B0504020202020204" pitchFamily="34" charset="0"/>
              </a:rPr>
              <a:t>…</a:t>
            </a:r>
          </a:p>
        </p:txBody>
      </p: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6218F9E7-E3E4-8ADF-0E55-008CB70EDC7E}"/>
              </a:ext>
            </a:extLst>
          </p:cNvPr>
          <p:cNvCxnSpPr/>
          <p:nvPr/>
        </p:nvCxnSpPr>
        <p:spPr>
          <a:xfrm>
            <a:off x="2336904" y="5183055"/>
            <a:ext cx="94826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" descr="Notre Pôle Jardin &amp; Terroir | Groupe LORCA">
            <a:extLst>
              <a:ext uri="{FF2B5EF4-FFF2-40B4-BE49-F238E27FC236}">
                <a16:creationId xmlns:a16="http://schemas.microsoft.com/office/drawing/2014/main" id="{AA7658C5-D043-8885-0BF9-40EB8BFBBA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27826" y="3870626"/>
            <a:ext cx="1138825" cy="530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>
            <a:extLst>
              <a:ext uri="{FF2B5EF4-FFF2-40B4-BE49-F238E27FC236}">
                <a16:creationId xmlns:a16="http://schemas.microsoft.com/office/drawing/2014/main" id="{7A7478E1-5331-46A0-B38B-02222D9412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25014" y="3944667"/>
            <a:ext cx="877135" cy="473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ctangle : coins arrondis 23">
            <a:extLst>
              <a:ext uri="{FF2B5EF4-FFF2-40B4-BE49-F238E27FC236}">
                <a16:creationId xmlns:a16="http://schemas.microsoft.com/office/drawing/2014/main" id="{396C8369-6F5E-1947-0705-2D7466E3CF6F}"/>
              </a:ext>
            </a:extLst>
          </p:cNvPr>
          <p:cNvSpPr/>
          <p:nvPr/>
        </p:nvSpPr>
        <p:spPr>
          <a:xfrm>
            <a:off x="1567543" y="2562330"/>
            <a:ext cx="7958294" cy="3697943"/>
          </a:xfrm>
          <a:prstGeom prst="roundRect">
            <a:avLst/>
          </a:prstGeom>
          <a:noFill/>
          <a:ln w="6350">
            <a:solidFill>
              <a:srgbClr val="D9117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757924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1D7C18-5C8E-E0CA-309D-674C0110CA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289A80C1-885B-250F-0068-BEA6AD425D86}"/>
              </a:ext>
            </a:extLst>
          </p:cNvPr>
          <p:cNvSpPr txBox="1">
            <a:spLocks/>
          </p:cNvSpPr>
          <p:nvPr/>
        </p:nvSpPr>
        <p:spPr bwMode="auto">
          <a:xfrm>
            <a:off x="300038" y="2824970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i="0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dirty="0"/>
              <a:t>Le cas Gamm Vert</a:t>
            </a:r>
          </a:p>
        </p:txBody>
      </p:sp>
    </p:spTree>
    <p:extLst>
      <p:ext uri="{BB962C8B-B14F-4D97-AF65-F5344CB8AC3E}">
        <p14:creationId xmlns:p14="http://schemas.microsoft.com/office/powerpoint/2010/main" val="1302873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C60A8E44-C3E1-2726-0190-03287F6105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FE061425-E92A-E7EA-B199-7E91E8C3F931}"/>
              </a:ext>
            </a:extLst>
          </p:cNvPr>
          <p:cNvSpPr txBox="1"/>
          <p:nvPr/>
        </p:nvSpPr>
        <p:spPr>
          <a:xfrm>
            <a:off x="3065318" y="2728657"/>
            <a:ext cx="851431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Gamm Vert a adopté une stratégie de segmentation claire en déclinant son concept en trois formats principaux : </a:t>
            </a:r>
            <a:br>
              <a:rPr lang="fr-FR" dirty="0">
                <a:latin typeface="Avenir Next LT Pro" panose="020B0504020202020204" pitchFamily="34" charset="0"/>
              </a:rPr>
            </a:br>
            <a:r>
              <a:rPr lang="fr-FR" b="1" dirty="0">
                <a:latin typeface="Avenir Next LT Pro" panose="020B0504020202020204" pitchFamily="34" charset="0"/>
              </a:rPr>
              <a:t>Gamm Vert</a:t>
            </a:r>
            <a:r>
              <a:rPr lang="fr-FR" dirty="0">
                <a:latin typeface="Avenir Next LT Pro" panose="020B0504020202020204" pitchFamily="34" charset="0"/>
              </a:rPr>
              <a:t>, </a:t>
            </a:r>
            <a:r>
              <a:rPr lang="fr-FR" b="1" dirty="0">
                <a:latin typeface="Avenir Next LT Pro" panose="020B0504020202020204" pitchFamily="34" charset="0"/>
              </a:rPr>
              <a:t>Gamm Vert Nature</a:t>
            </a:r>
            <a:r>
              <a:rPr lang="fr-FR" dirty="0">
                <a:latin typeface="Avenir Next LT Pro" panose="020B0504020202020204" pitchFamily="34" charset="0"/>
              </a:rPr>
              <a:t> et </a:t>
            </a:r>
            <a:r>
              <a:rPr lang="fr-FR" b="1" dirty="0">
                <a:latin typeface="Avenir Next LT Pro" panose="020B0504020202020204" pitchFamily="34" charset="0"/>
              </a:rPr>
              <a:t>Gamm Vert Village</a:t>
            </a:r>
            <a:r>
              <a:rPr lang="fr-FR" dirty="0">
                <a:latin typeface="Avenir Next LT Pro" panose="020B0504020202020204" pitchFamily="34" charset="0"/>
              </a:rPr>
              <a:t>. </a:t>
            </a:r>
            <a:br>
              <a:rPr lang="fr-FR" dirty="0">
                <a:latin typeface="Avenir Next LT Pro" panose="020B0504020202020204" pitchFamily="34" charset="0"/>
              </a:rPr>
            </a:br>
            <a:r>
              <a:rPr lang="fr-FR" dirty="0">
                <a:latin typeface="Avenir Next LT Pro" panose="020B0504020202020204" pitchFamily="34" charset="0"/>
              </a:rPr>
              <a:t>Chacun de ces formats est conçu pour répondre aux besoins spécifiques de ses zones de chalandise et des profils clients. </a:t>
            </a:r>
          </a:p>
        </p:txBody>
      </p:sp>
      <p:pic>
        <p:nvPicPr>
          <p:cNvPr id="9229" name="Picture 13" descr="GammVert - Handball Meximieux">
            <a:extLst>
              <a:ext uri="{FF2B5EF4-FFF2-40B4-BE49-F238E27FC236}">
                <a16:creationId xmlns:a16="http://schemas.microsoft.com/office/drawing/2014/main" id="{F168AD4F-BFF9-8DAE-AD1B-B8DAD7144B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372" y="2619703"/>
            <a:ext cx="2127359" cy="1418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541117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4762AF-9439-24DE-2567-1CE81A729A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Franchise Gamm vert dans Franchise Bricolage - jardinage">
            <a:extLst>
              <a:ext uri="{FF2B5EF4-FFF2-40B4-BE49-F238E27FC236}">
                <a16:creationId xmlns:a16="http://schemas.microsoft.com/office/drawing/2014/main" id="{A43CEC23-E552-F621-D457-0197040438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234" y="1933903"/>
            <a:ext cx="5049728" cy="315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9C82D48F-1936-D56E-59C4-3571D93AA727}"/>
              </a:ext>
            </a:extLst>
          </p:cNvPr>
          <p:cNvSpPr txBox="1"/>
          <p:nvPr/>
        </p:nvSpPr>
        <p:spPr>
          <a:xfrm>
            <a:off x="300038" y="1088972"/>
            <a:ext cx="6096000" cy="4144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fr-FR" sz="1400" b="1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Positionnement :</a:t>
            </a:r>
            <a:b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Le format principal de l'enseigne. Ces magasins offrent une large gamme de produits pour le jardin, la maison, et l'animalerie, tout en mettant l'accent sur la qualité et le conseil expert.</a:t>
            </a:r>
          </a:p>
          <a:p>
            <a:pPr>
              <a:spcAft>
                <a:spcPts val="800"/>
              </a:spcAft>
            </a:pPr>
            <a:r>
              <a:rPr lang="fr-FR" sz="1400" b="1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Caractéristiques :</a:t>
            </a:r>
            <a:endParaRPr lang="fr-FR" sz="1400" kern="100" dirty="0">
              <a:effectLst/>
              <a:latin typeface="Avenir Next LT Pro" panose="020B05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fr-FR" sz="1400" b="1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Surface moyenne à grande :</a:t>
            </a:r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1 500 m² à 3 000 m².</a:t>
            </a:r>
          </a:p>
          <a:p>
            <a:pPr marL="342900" lvl="0" indent="-342900"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fr-FR" sz="1400" b="1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Localisation :</a:t>
            </a:r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Zones périurbaines ou grandes communes rurales.</a:t>
            </a:r>
          </a:p>
          <a:p>
            <a:pPr marL="342900" lvl="0" indent="-342900"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fr-FR" sz="1400" b="1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Offre produits :</a:t>
            </a:r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Très large, incluant végétaux, outillage, produits terroirs, et solutions pour animaux.</a:t>
            </a:r>
          </a:p>
          <a:p>
            <a:pPr marL="342900" lvl="0" indent="-342900"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fr-FR" sz="1400" b="1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Clientèle cible :</a:t>
            </a:r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Une mixité entre amateurs de jardinage et clients néophytes recherchant des conseils.</a:t>
            </a:r>
          </a:p>
          <a:p>
            <a:pPr>
              <a:spcAft>
                <a:spcPts val="800"/>
              </a:spcAft>
            </a:pPr>
            <a:r>
              <a:rPr lang="fr-FR" sz="1400" b="1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Atouts :</a:t>
            </a:r>
            <a:endParaRPr lang="fr-FR" sz="1400" kern="100" dirty="0">
              <a:effectLst/>
              <a:latin typeface="Avenir Next LT Pro" panose="020B05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Forte expertise en conseil.</a:t>
            </a:r>
            <a:endParaRPr lang="fr-FR" sz="1400" kern="100" dirty="0">
              <a:latin typeface="Avenir Next LT Pro" panose="020B05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Large profondeur d'offre, y compris des produits haut de gamme (ex. motoculture).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9B13178-53AA-31D3-51BC-6A47A0E14814}"/>
              </a:ext>
            </a:extLst>
          </p:cNvPr>
          <p:cNvSpPr txBox="1"/>
          <p:nvPr/>
        </p:nvSpPr>
        <p:spPr>
          <a:xfrm>
            <a:off x="646315" y="466674"/>
            <a:ext cx="1040961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fr-FR" sz="4000" b="1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Gamm Vert : Le format généraliste  </a:t>
            </a:r>
          </a:p>
        </p:txBody>
      </p:sp>
    </p:spTree>
    <p:extLst>
      <p:ext uri="{BB962C8B-B14F-4D97-AF65-F5344CB8AC3E}">
        <p14:creationId xmlns:p14="http://schemas.microsoft.com/office/powerpoint/2010/main" val="398117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3A8FB3-CDC8-FFE7-D1EC-D25A01D94F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B0162DDC-EB4B-4B77-40A7-28B7A5EF575A}"/>
              </a:ext>
            </a:extLst>
          </p:cNvPr>
          <p:cNvSpPr txBox="1"/>
          <p:nvPr/>
        </p:nvSpPr>
        <p:spPr>
          <a:xfrm>
            <a:off x="221446" y="1012954"/>
            <a:ext cx="6644867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1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Positionnement :</a:t>
            </a:r>
            <a:b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Un concept orienté sur l’émotion, le bien-être et la mise en scène autour du jardin et de la nature. Gamm Vert Nature est pensé comme un lieu d’inspiration.</a:t>
            </a:r>
            <a:b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endParaRPr lang="fr-FR" sz="1400" kern="100" dirty="0">
              <a:effectLst/>
              <a:latin typeface="Avenir Next LT Pro" panose="020B05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fr-FR" sz="1400" b="1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Caractéristiques :</a:t>
            </a:r>
            <a:endParaRPr lang="fr-FR" sz="1400" kern="100" dirty="0">
              <a:effectLst/>
              <a:latin typeface="Avenir Next LT Pro" panose="020B05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fr-FR" sz="1400" b="1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Surface importante :</a:t>
            </a:r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2 500 m² à 6 000 m².</a:t>
            </a: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fr-FR" sz="1400" b="1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Localisation :</a:t>
            </a:r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Zones proches des grandes agglomérations ou pôles attractifs.</a:t>
            </a: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fr-FR" sz="1400" b="1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Offre produits :</a:t>
            </a:r>
            <a:br>
              <a:rPr lang="fr-FR" sz="1400" b="1" kern="100" dirty="0"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Une très forte présence de végétaux (environ 50% du chiffre d’affaires).</a:t>
            </a:r>
            <a:b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Produits bio et écoresponsables mis en avant (engrais, semences, etc.).</a:t>
            </a:r>
            <a:b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Décoration intérieure et extérieure (espace "dedans/dehors").</a:t>
            </a:r>
            <a:b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Animalerie haut de gamme, accessoires, et soins pour animaux domestiques.</a:t>
            </a: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fr-FR" sz="1400" b="1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Clientèle cible :</a:t>
            </a:r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Grand public urbain ou néo-rural, amateurs de nature et de design.</a:t>
            </a:r>
            <a:b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endParaRPr lang="fr-FR" sz="1400" kern="100" dirty="0">
              <a:effectLst/>
              <a:latin typeface="Avenir Next LT Pro" panose="020B05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fr-FR" sz="1400" b="1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Atouts :</a:t>
            </a:r>
            <a:endParaRPr lang="fr-FR" sz="1400" kern="100" dirty="0">
              <a:effectLst/>
              <a:latin typeface="Avenir Next LT Pro" panose="020B05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Une offre bio et locale qui attire les consommateurs soucieux de l’environnement.</a:t>
            </a: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Mise en avant d’une expérience immersive et apaisante (scénographie travaillée).</a:t>
            </a:r>
          </a:p>
        </p:txBody>
      </p:sp>
      <p:pic>
        <p:nvPicPr>
          <p:cNvPr id="5" name="Picture 11" descr="Gamm vert, l'autoproduction est l'avenir - Groupe Terres du Sud">
            <a:extLst>
              <a:ext uri="{FF2B5EF4-FFF2-40B4-BE49-F238E27FC236}">
                <a16:creationId xmlns:a16="http://schemas.microsoft.com/office/drawing/2014/main" id="{E6E1C832-AAE5-6B94-8EA9-831B8819B1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4486" y="2053244"/>
            <a:ext cx="4711000" cy="2078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E4AC2CC1-7119-9CA8-2D62-10B9DB37C9CD}"/>
              </a:ext>
            </a:extLst>
          </p:cNvPr>
          <p:cNvSpPr txBox="1"/>
          <p:nvPr/>
        </p:nvSpPr>
        <p:spPr>
          <a:xfrm>
            <a:off x="119843" y="161874"/>
            <a:ext cx="12543212" cy="984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000" b="1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Gamm Vert Nature : L’expérience immersive  </a:t>
            </a:r>
            <a:br>
              <a:rPr lang="fr-FR" sz="1800" b="1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endParaRPr lang="fr-FR" sz="1800" kern="100" dirty="0">
              <a:effectLst/>
              <a:latin typeface="Avenir Next LT Pro" panose="020B05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190838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186358-0E8E-8D68-0D2B-74F129D0B5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Manifestation/Commerce. Saint-Yan : mobilisation contre la fermeture de  Gamm Vert village">
            <a:extLst>
              <a:ext uri="{FF2B5EF4-FFF2-40B4-BE49-F238E27FC236}">
                <a16:creationId xmlns:a16="http://schemas.microsoft.com/office/drawing/2014/main" id="{D14A1CD8-B5F1-2E53-28A0-50E7A5849A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6210" y="1491186"/>
            <a:ext cx="5255519" cy="3504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263CC8FC-F1F7-95AF-A7E2-63CB057C8BD5}"/>
              </a:ext>
            </a:extLst>
          </p:cNvPr>
          <p:cNvSpPr txBox="1"/>
          <p:nvPr/>
        </p:nvSpPr>
        <p:spPr>
          <a:xfrm>
            <a:off x="221446" y="1316297"/>
            <a:ext cx="6410263" cy="4431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fr-FR" sz="1600" kern="100" dirty="0">
              <a:effectLst/>
              <a:latin typeface="Avenir Next LT Pro" panose="020B05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fr-FR" sz="1400" b="1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Positionnement :</a:t>
            </a:r>
            <a:b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Ce format cible les zones rurales avec une forte orientation utilitaire et locale. Il répond aux besoins du quotidien en mettant l’accent sur la fonctionnalité.</a:t>
            </a:r>
          </a:p>
          <a:p>
            <a:r>
              <a:rPr lang="fr-FR" sz="1400" b="1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Caractéristiques :</a:t>
            </a:r>
            <a:endParaRPr lang="fr-FR" sz="1400" kern="100" dirty="0">
              <a:effectLst/>
              <a:latin typeface="Avenir Next LT Pro" panose="020B05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fr-FR" sz="1400" b="1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Petite surface :</a:t>
            </a:r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300 m² à 800 m².</a:t>
            </a: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fr-FR" sz="1400" b="1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Localisation :</a:t>
            </a:r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Communes rurales ou petites villes isolées.</a:t>
            </a: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fr-FR" sz="1400" b="1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Offre produits :</a:t>
            </a:r>
            <a:endParaRPr lang="fr-FR" sz="1400" b="1" kern="100" dirty="0">
              <a:latin typeface="Avenir Next LT Pro" panose="020B05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lvl="0">
              <a:buSzPts val="1000"/>
              <a:tabLst>
                <a:tab pos="457200" algn="l"/>
              </a:tabLst>
            </a:pPr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Produits essentiels pour le jardinage (semences, engrais, outils). Animalerie de base (alimentation pour animaux de ferme et de compagnie).</a:t>
            </a:r>
          </a:p>
          <a:p>
            <a:pPr lvl="0">
              <a:buSzPts val="1000"/>
              <a:tabLst>
                <a:tab pos="457200" algn="l"/>
              </a:tabLst>
            </a:pPr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Produits multi-services : bricolage, vêtements techniques, produits d’entretien.</a:t>
            </a:r>
          </a:p>
          <a:p>
            <a:pPr lvl="0">
              <a:buSzPts val="1000"/>
              <a:tabLst>
                <a:tab pos="457200" algn="l"/>
              </a:tabLst>
            </a:pPr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Faible présence de végétaux en intérieur, mais offre de dépannage saisonnière (plants, fleurs).</a:t>
            </a: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fr-FR" sz="1400" b="1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Clientèle cible :</a:t>
            </a:r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Agriculteurs, retraités, familles rurales.</a:t>
            </a:r>
            <a:b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endParaRPr lang="fr-FR" sz="1400" kern="100" dirty="0">
              <a:effectLst/>
              <a:latin typeface="Avenir Next LT Pro" panose="020B05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fr-FR" sz="1400" b="1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Atouts :</a:t>
            </a:r>
            <a:endParaRPr lang="fr-FR" sz="1400" kern="100" dirty="0">
              <a:effectLst/>
              <a:latin typeface="Avenir Next LT Pro" panose="020B05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Répond parfaitement aux besoins de proximité.</a:t>
            </a: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Offre adaptée à un usage professionnel ou semi-professionnel (petit outillage, quincaillerie).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33E90D4-B421-80D1-C423-FB55006D7962}"/>
              </a:ext>
            </a:extLst>
          </p:cNvPr>
          <p:cNvSpPr txBox="1"/>
          <p:nvPr/>
        </p:nvSpPr>
        <p:spPr>
          <a:xfrm>
            <a:off x="320271" y="167747"/>
            <a:ext cx="896319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000" b="1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Gamm Vert Village : </a:t>
            </a:r>
            <a:br>
              <a:rPr lang="fr-FR" sz="4000" b="1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4000" b="1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Le magasin de proximité utile</a:t>
            </a:r>
          </a:p>
        </p:txBody>
      </p:sp>
    </p:spTree>
    <p:extLst>
      <p:ext uri="{BB962C8B-B14F-4D97-AF65-F5344CB8AC3E}">
        <p14:creationId xmlns:p14="http://schemas.microsoft.com/office/powerpoint/2010/main" val="21077640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F75809-7AE5-A13E-4D2D-91F388F3D7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8D976567-9D26-8572-90D9-A3354D5F26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9724" y="680826"/>
            <a:ext cx="4905978" cy="58270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fr-FR" sz="4000" b="1" dirty="0">
                <a:latin typeface="Georgia" panose="02040502050405020303" pitchFamily="18" charset="0"/>
              </a:rPr>
              <a:t>Enjeu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09BF2BB-98AF-2917-CA2A-D436A4505D26}"/>
              </a:ext>
            </a:extLst>
          </p:cNvPr>
          <p:cNvSpPr txBox="1"/>
          <p:nvPr/>
        </p:nvSpPr>
        <p:spPr>
          <a:xfrm>
            <a:off x="577000" y="1894892"/>
            <a:ext cx="963592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dirty="0">
                <a:latin typeface="Avenir Next LT Pro" panose="020B0504020202020204" pitchFamily="34" charset="0"/>
              </a:rPr>
              <a:t>Optimiser l’architecture de marques d’</a:t>
            </a:r>
            <a:r>
              <a:rPr lang="fr-FR" sz="3200" dirty="0" err="1">
                <a:latin typeface="Avenir Next LT Pro" panose="020B0504020202020204" pitchFamily="34" charset="0"/>
              </a:rPr>
              <a:t>Eureden</a:t>
            </a:r>
            <a:r>
              <a:rPr lang="fr-FR" sz="3200" dirty="0">
                <a:latin typeface="Avenir Next LT Pro" panose="020B0504020202020204" pitchFamily="34" charset="0"/>
              </a:rPr>
              <a:t> tout en maximisant la lisibilité et l’efficacité des investissements, afin d’améliorer le positionnement, la notoriété et d’accélérer la croissance du chiffre d'affaires</a:t>
            </a:r>
            <a:endParaRPr lang="fr-FR" sz="3200" b="0" i="0" dirty="0">
              <a:effectLst/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554545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D1BD0C-5CC8-1F2B-4543-5B691DAF96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09D5F72B-A4C2-85CF-7FA6-47255E6027ED}"/>
              </a:ext>
            </a:extLst>
          </p:cNvPr>
          <p:cNvSpPr txBox="1"/>
          <p:nvPr/>
        </p:nvSpPr>
        <p:spPr>
          <a:xfrm>
            <a:off x="465861" y="1558470"/>
            <a:ext cx="6458292" cy="3958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fr-FR" sz="1600" b="1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Différenciation réussie :</a:t>
            </a:r>
            <a:r>
              <a:rPr lang="fr-FR" sz="16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Chaque format répond à des attentes spécifiques en termes de localisation, taille du point de vente, et profondeur d’offre.</a:t>
            </a:r>
            <a:br>
              <a:rPr lang="fr-FR" sz="16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fr-FR" sz="16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Si les formats semblent bien différenciés sur le papier, les frontières entre eux sont parfois floues. </a:t>
            </a: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fr-FR" sz="1600" b="1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Adaptation locale :</a:t>
            </a:r>
            <a:r>
              <a:rPr lang="fr-FR" sz="16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Gamm Vert Village s’appuie sur une clientèle rurale fidèle, tandis que Gamm Vert Nature capte des consommateurs urbains sensibles à la durabilité. Le format Gamm Vert classique agit comme une référence complète pour les amateurs de jardinage.</a:t>
            </a: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fr-FR" sz="1600" b="1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Complémentarité :</a:t>
            </a:r>
            <a:r>
              <a:rPr lang="fr-FR" sz="16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Ces formats permettent d’optimiser la couverture géographique et de répondre aux spécificités de chaque zone de chalandise.</a:t>
            </a:r>
          </a:p>
        </p:txBody>
      </p:sp>
      <p:pic>
        <p:nvPicPr>
          <p:cNvPr id="17" name="Picture 13" descr="GammVert - Handball Meximieux">
            <a:extLst>
              <a:ext uri="{FF2B5EF4-FFF2-40B4-BE49-F238E27FC236}">
                <a16:creationId xmlns:a16="http://schemas.microsoft.com/office/drawing/2014/main" id="{1676F2B5-FFBC-5B42-2CEA-25116BD713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004" y="2619703"/>
            <a:ext cx="2127359" cy="1418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ZoneTexte 18">
            <a:extLst>
              <a:ext uri="{FF2B5EF4-FFF2-40B4-BE49-F238E27FC236}">
                <a16:creationId xmlns:a16="http://schemas.microsoft.com/office/drawing/2014/main" id="{3A1E4941-629C-2060-F40F-98977A304B4B}"/>
              </a:ext>
            </a:extLst>
          </p:cNvPr>
          <p:cNvSpPr txBox="1"/>
          <p:nvPr/>
        </p:nvSpPr>
        <p:spPr>
          <a:xfrm>
            <a:off x="646315" y="466674"/>
            <a:ext cx="6097384" cy="486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fr-FR" sz="2400" b="1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Analyse stratégique des formats</a:t>
            </a:r>
            <a:endParaRPr lang="fr-FR" sz="2400" kern="100" dirty="0">
              <a:effectLst/>
              <a:latin typeface="Avenir Next LT Pro" panose="020B05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296357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3EA626-28FF-994C-E15B-7BA3BC9FCB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62AAA4E9-BA63-DFDD-454A-5521695F3D56}"/>
              </a:ext>
            </a:extLst>
          </p:cNvPr>
          <p:cNvSpPr txBox="1">
            <a:spLocks/>
          </p:cNvSpPr>
          <p:nvPr/>
        </p:nvSpPr>
        <p:spPr bwMode="auto">
          <a:xfrm>
            <a:off x="300038" y="2824970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i="0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dirty="0"/>
              <a:t>Problématique stratégique</a:t>
            </a:r>
          </a:p>
        </p:txBody>
      </p:sp>
    </p:spTree>
    <p:extLst>
      <p:ext uri="{BB962C8B-B14F-4D97-AF65-F5344CB8AC3E}">
        <p14:creationId xmlns:p14="http://schemas.microsoft.com/office/powerpoint/2010/main" val="200470883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C45A45-6CFD-AFD6-13FD-1FFAE878DB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9F2E20A4-6A69-071D-2BA3-0F5440BB14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9724" y="165436"/>
            <a:ext cx="10392378" cy="159686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fr-FR" sz="4000" b="1" dirty="0">
                <a:latin typeface="Georgia" panose="02040502050405020303" pitchFamily="18" charset="0"/>
              </a:rPr>
              <a:t>Problématique stratégique – Architecture de marque</a:t>
            </a:r>
            <a:br>
              <a:rPr lang="fr-FR" sz="4000" dirty="0">
                <a:latin typeface="Georgia" panose="02040502050405020303" pitchFamily="18" charset="0"/>
              </a:rPr>
            </a:br>
            <a:r>
              <a:rPr lang="fr-FR" sz="4000" dirty="0">
                <a:latin typeface="Georgia" panose="02040502050405020303" pitchFamily="18" charset="0"/>
              </a:rPr>
              <a:t> </a:t>
            </a:r>
            <a:endParaRPr lang="fr-FR" sz="4000" b="1" i="1" dirty="0">
              <a:latin typeface="Georgia" panose="02040502050405020303" pitchFamily="18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C4AE2DD-0BC0-6FBD-61B8-D50689D8D93F}"/>
              </a:ext>
            </a:extLst>
          </p:cNvPr>
          <p:cNvSpPr txBox="1"/>
          <p:nvPr/>
        </p:nvSpPr>
        <p:spPr>
          <a:xfrm>
            <a:off x="1732931" y="1924177"/>
            <a:ext cx="9169531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Actuellement, le groupe opère plusieurs enseignes : </a:t>
            </a:r>
            <a:r>
              <a:rPr lang="fr-FR" b="1" dirty="0">
                <a:latin typeface="Avenir Next LT Pro" panose="020B0504020202020204" pitchFamily="34" charset="0"/>
              </a:rPr>
              <a:t>Magasin Vert</a:t>
            </a:r>
            <a:r>
              <a:rPr lang="fr-FR" dirty="0">
                <a:latin typeface="Avenir Next LT Pro" panose="020B0504020202020204" pitchFamily="34" charset="0"/>
              </a:rPr>
              <a:t>, </a:t>
            </a:r>
            <a:r>
              <a:rPr lang="fr-FR" b="1" dirty="0">
                <a:latin typeface="Avenir Next LT Pro" panose="020B0504020202020204" pitchFamily="34" charset="0"/>
              </a:rPr>
              <a:t>Point Vert</a:t>
            </a:r>
            <a:r>
              <a:rPr lang="fr-FR" dirty="0">
                <a:latin typeface="Avenir Next LT Pro" panose="020B0504020202020204" pitchFamily="34" charset="0"/>
              </a:rPr>
              <a:t>, </a:t>
            </a:r>
            <a:r>
              <a:rPr lang="fr-FR" b="1" dirty="0" err="1">
                <a:latin typeface="Avenir Next LT Pro" panose="020B0504020202020204" pitchFamily="34" charset="0"/>
              </a:rPr>
              <a:t>Cultivert</a:t>
            </a:r>
            <a:r>
              <a:rPr lang="fr-FR" dirty="0">
                <a:latin typeface="Avenir Next LT Pro" panose="020B0504020202020204" pitchFamily="34" charset="0"/>
              </a:rPr>
              <a:t>, et </a:t>
            </a:r>
            <a:r>
              <a:rPr lang="fr-FR" b="1" dirty="0" err="1">
                <a:latin typeface="Avenir Next LT Pro" panose="020B0504020202020204" pitchFamily="34" charset="0"/>
              </a:rPr>
              <a:t>Eureden</a:t>
            </a:r>
            <a:r>
              <a:rPr lang="fr-FR" dirty="0">
                <a:latin typeface="Avenir Next LT Pro" panose="020B0504020202020204" pitchFamily="34" charset="0"/>
              </a:rPr>
              <a:t>. Cependant, l’étude de notoriété réalisée en novembre 2024 met en lumière plusieurs défis 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b="1" dirty="0">
                <a:latin typeface="Avenir Next LT Pro" panose="020B0504020202020204" pitchFamily="34" charset="0"/>
              </a:rPr>
              <a:t>Fragmentation de l'image de marque</a:t>
            </a:r>
            <a:r>
              <a:rPr lang="fr-FR" dirty="0">
                <a:latin typeface="Avenir Next LT Pro" panose="020B0504020202020204" pitchFamily="34" charset="0"/>
              </a:rPr>
              <a:t> : Les consommateurs ont une vision floue de l'offre, ne sachant pas bien différencier chaque enseigne. Elles manquent également d’aspérité d’image.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b="1" dirty="0">
                <a:latin typeface="Avenir Next LT Pro" panose="020B0504020202020204" pitchFamily="34" charset="0"/>
              </a:rPr>
              <a:t>Difficulté à soutenir plusieurs marques</a:t>
            </a:r>
            <a:r>
              <a:rPr lang="fr-FR" dirty="0">
                <a:latin typeface="Avenir Next LT Pro" panose="020B0504020202020204" pitchFamily="34" charset="0"/>
              </a:rPr>
              <a:t> : L'étude révèle une difficulté à maintenir la visibilité de toutes les marques à cause des </a:t>
            </a:r>
            <a:r>
              <a:rPr lang="fr-FR" b="1" dirty="0">
                <a:latin typeface="Avenir Next LT Pro" panose="020B0504020202020204" pitchFamily="34" charset="0"/>
              </a:rPr>
              <a:t>investissements marketing</a:t>
            </a:r>
            <a:r>
              <a:rPr lang="fr-FR" dirty="0">
                <a:latin typeface="Avenir Next LT Pro" panose="020B0504020202020204" pitchFamily="34" charset="0"/>
              </a:rPr>
              <a:t> importants nécessaires pour chaque entité.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b="1" dirty="0">
                <a:latin typeface="Avenir Next LT Pro" panose="020B0504020202020204" pitchFamily="34" charset="0"/>
              </a:rPr>
              <a:t>Manque de clarté dans la proposition</a:t>
            </a:r>
            <a:r>
              <a:rPr lang="fr-FR" dirty="0">
                <a:latin typeface="Avenir Next LT Pro" panose="020B0504020202020204" pitchFamily="34" charset="0"/>
              </a:rPr>
              <a:t> : Le public trouve complexe le fait que certaines enseignes ciblent à la fois les particuliers et les professionnels.</a:t>
            </a:r>
            <a:br>
              <a:rPr lang="fr-FR" dirty="0">
                <a:latin typeface="Avenir Next LT Pro" panose="020B0504020202020204" pitchFamily="34" charset="0"/>
              </a:rPr>
            </a:br>
            <a:endParaRPr lang="fr-FR" dirty="0">
              <a:latin typeface="Avenir Next LT Pro" panose="020B0504020202020204" pitchFamily="34" charset="0"/>
            </a:endParaRPr>
          </a:p>
          <a:p>
            <a:r>
              <a:rPr lang="fr-FR" dirty="0">
                <a:latin typeface="Avenir Next LT Pro" panose="020B0504020202020204" pitchFamily="34" charset="0"/>
              </a:rPr>
              <a:t>L'objectif est de </a:t>
            </a:r>
            <a:r>
              <a:rPr lang="fr-FR" b="1" dirty="0">
                <a:latin typeface="Avenir Next LT Pro" panose="020B0504020202020204" pitchFamily="34" charset="0"/>
              </a:rPr>
              <a:t>rationaliser l'architecture de marques</a:t>
            </a:r>
            <a:r>
              <a:rPr lang="fr-FR" dirty="0">
                <a:latin typeface="Avenir Next LT Pro" panose="020B0504020202020204" pitchFamily="34" charset="0"/>
              </a:rPr>
              <a:t> pour réduire cette complexité, tout en </a:t>
            </a:r>
            <a:r>
              <a:rPr lang="fr-FR" b="1" dirty="0">
                <a:latin typeface="Avenir Next LT Pro" panose="020B0504020202020204" pitchFamily="34" charset="0"/>
              </a:rPr>
              <a:t>renforçant l’impact global</a:t>
            </a:r>
            <a:r>
              <a:rPr lang="fr-FR" dirty="0">
                <a:latin typeface="Avenir Next LT Pro" panose="020B0504020202020204" pitchFamily="34" charset="0"/>
              </a:rPr>
              <a:t> et en </a:t>
            </a:r>
            <a:r>
              <a:rPr lang="fr-FR" b="1" dirty="0">
                <a:latin typeface="Avenir Next LT Pro" panose="020B0504020202020204" pitchFamily="34" charset="0"/>
              </a:rPr>
              <a:t>optimisant les coûts</a:t>
            </a:r>
            <a:r>
              <a:rPr lang="fr-FR" dirty="0">
                <a:latin typeface="Avenir Next LT Pro" panose="020B05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9545798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A109A-DC99-8D46-A87F-6839AD81AA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1CD28DD7-D49A-2170-71A7-C60150E3ED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9724" y="165436"/>
            <a:ext cx="10392378" cy="159686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fr-FR" sz="4000" b="1" dirty="0">
                <a:latin typeface="Georgia" panose="02040502050405020303" pitchFamily="18" charset="0"/>
              </a:rPr>
              <a:t>Objectif </a:t>
            </a:r>
            <a:br>
              <a:rPr lang="fr-FR" sz="4000" b="1" dirty="0">
                <a:latin typeface="Georgia" panose="02040502050405020303" pitchFamily="18" charset="0"/>
              </a:rPr>
            </a:br>
            <a:r>
              <a:rPr lang="fr-FR" sz="4000" b="1" dirty="0">
                <a:latin typeface="Georgia" panose="02040502050405020303" pitchFamily="18" charset="0"/>
              </a:rPr>
              <a:t>optimiser l’architecture de marque</a:t>
            </a:r>
            <a:br>
              <a:rPr lang="fr-FR" sz="4000" dirty="0">
                <a:latin typeface="Georgia" panose="02040502050405020303" pitchFamily="18" charset="0"/>
              </a:rPr>
            </a:br>
            <a:r>
              <a:rPr lang="fr-FR" sz="4000" dirty="0">
                <a:latin typeface="Georgia" panose="02040502050405020303" pitchFamily="18" charset="0"/>
              </a:rPr>
              <a:t> </a:t>
            </a:r>
            <a:endParaRPr lang="fr-FR" sz="4000" b="1" i="1" dirty="0">
              <a:latin typeface="Georgia" panose="02040502050405020303" pitchFamily="18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EEBB58B-DFBB-D7C1-ECA1-BB675BB29D02}"/>
              </a:ext>
            </a:extLst>
          </p:cNvPr>
          <p:cNvSpPr txBox="1"/>
          <p:nvPr/>
        </p:nvSpPr>
        <p:spPr>
          <a:xfrm>
            <a:off x="1446604" y="2274838"/>
            <a:ext cx="10006487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dirty="0">
                <a:latin typeface="Avenir Next LT Pro" panose="020B0504020202020204" pitchFamily="34" charset="0"/>
              </a:rPr>
              <a:t>L’objectif est de </a:t>
            </a:r>
            <a:r>
              <a:rPr lang="fr-FR" sz="2000" b="1" dirty="0">
                <a:latin typeface="Avenir Next LT Pro" panose="020B0504020202020204" pitchFamily="34" charset="0"/>
              </a:rPr>
              <a:t>réduire la complexité</a:t>
            </a:r>
            <a:r>
              <a:rPr lang="fr-FR" sz="2000" dirty="0">
                <a:latin typeface="Avenir Next LT Pro" panose="020B0504020202020204" pitchFamily="34" charset="0"/>
              </a:rPr>
              <a:t> et de </a:t>
            </a:r>
            <a:r>
              <a:rPr lang="fr-FR" sz="2000" b="1" dirty="0">
                <a:latin typeface="Avenir Next LT Pro" panose="020B0504020202020204" pitchFamily="34" charset="0"/>
              </a:rPr>
              <a:t>gagner en clarté</a:t>
            </a:r>
            <a:r>
              <a:rPr lang="fr-FR" sz="2000" dirty="0">
                <a:latin typeface="Avenir Next LT Pro" panose="020B0504020202020204" pitchFamily="34" charset="0"/>
              </a:rPr>
              <a:t> tout en </a:t>
            </a:r>
            <a:r>
              <a:rPr lang="fr-FR" sz="2000" b="1" dirty="0">
                <a:latin typeface="Avenir Next LT Pro" panose="020B0504020202020204" pitchFamily="34" charset="0"/>
              </a:rPr>
              <a:t>consolidant les investissements</a:t>
            </a:r>
            <a:r>
              <a:rPr lang="fr-FR" sz="2000" dirty="0">
                <a:latin typeface="Avenir Next LT Pro" panose="020B0504020202020204" pitchFamily="34" charset="0"/>
              </a:rPr>
              <a:t> marketing et en maximisant la portée de l’enseigne. </a:t>
            </a:r>
            <a:br>
              <a:rPr lang="fr-FR" sz="2000" dirty="0">
                <a:latin typeface="Avenir Next LT Pro" panose="020B0504020202020204" pitchFamily="34" charset="0"/>
              </a:rPr>
            </a:br>
            <a:br>
              <a:rPr lang="fr-FR" sz="2000" dirty="0">
                <a:latin typeface="Avenir Next LT Pro" panose="020B0504020202020204" pitchFamily="34" charset="0"/>
              </a:rPr>
            </a:br>
            <a:br>
              <a:rPr lang="fr-FR" sz="2000" dirty="0">
                <a:latin typeface="Avenir Next LT Pro" panose="020B0504020202020204" pitchFamily="34" charset="0"/>
              </a:rPr>
            </a:br>
            <a:r>
              <a:rPr lang="fr-FR" sz="2800" dirty="0">
                <a:solidFill>
                  <a:schemeClr val="bg1"/>
                </a:solidFill>
                <a:highlight>
                  <a:srgbClr val="414E4A"/>
                </a:highlight>
                <a:latin typeface="Avenir Next LT Pro" panose="020B0504020202020204" pitchFamily="34" charset="0"/>
              </a:rPr>
              <a:t>Une approche basée sur </a:t>
            </a:r>
            <a:r>
              <a:rPr lang="fr-FR" sz="2800" b="1" dirty="0">
                <a:solidFill>
                  <a:schemeClr val="bg1"/>
                </a:solidFill>
                <a:highlight>
                  <a:srgbClr val="414E4A"/>
                </a:highlight>
                <a:latin typeface="Avenir Next LT Pro" panose="020B0504020202020204" pitchFamily="34" charset="0"/>
              </a:rPr>
              <a:t>deux marques distinctes</a:t>
            </a:r>
            <a:r>
              <a:rPr lang="fr-FR" sz="2800" dirty="0">
                <a:solidFill>
                  <a:schemeClr val="bg1"/>
                </a:solidFill>
                <a:highlight>
                  <a:srgbClr val="414E4A"/>
                </a:highlight>
                <a:latin typeface="Avenir Next LT Pro" panose="020B0504020202020204" pitchFamily="34" charset="0"/>
              </a:rPr>
              <a:t> ou </a:t>
            </a:r>
            <a:r>
              <a:rPr lang="fr-FR" sz="2800" b="1" dirty="0">
                <a:solidFill>
                  <a:schemeClr val="bg1"/>
                </a:solidFill>
                <a:highlight>
                  <a:srgbClr val="414E4A"/>
                </a:highlight>
                <a:latin typeface="Avenir Next LT Pro" panose="020B0504020202020204" pitchFamily="34" charset="0"/>
              </a:rPr>
              <a:t>une marque unique</a:t>
            </a:r>
            <a:r>
              <a:rPr lang="fr-FR" sz="2800" dirty="0">
                <a:solidFill>
                  <a:schemeClr val="bg1"/>
                </a:solidFill>
                <a:highlight>
                  <a:srgbClr val="414E4A"/>
                </a:highlight>
                <a:latin typeface="Avenir Next LT Pro" panose="020B0504020202020204" pitchFamily="34" charset="0"/>
              </a:rPr>
              <a:t> permettrait d’atteindre ces objectifs en réduisant les coûts et en renforçant la </a:t>
            </a:r>
            <a:r>
              <a:rPr lang="fr-FR" sz="2800" b="1" dirty="0">
                <a:solidFill>
                  <a:schemeClr val="bg1"/>
                </a:solidFill>
                <a:highlight>
                  <a:srgbClr val="414E4A"/>
                </a:highlight>
                <a:latin typeface="Avenir Next LT Pro" panose="020B0504020202020204" pitchFamily="34" charset="0"/>
              </a:rPr>
              <a:t>notoriété</a:t>
            </a:r>
            <a:r>
              <a:rPr lang="fr-FR" sz="2800" dirty="0">
                <a:solidFill>
                  <a:schemeClr val="bg1"/>
                </a:solidFill>
                <a:highlight>
                  <a:srgbClr val="414E4A"/>
                </a:highlight>
                <a:latin typeface="Avenir Next LT Pro" panose="020B0504020202020204" pitchFamily="34" charset="0"/>
              </a:rPr>
              <a:t> d’une marque centrale forte.</a:t>
            </a:r>
            <a:endParaRPr lang="fr-FR" sz="2000" dirty="0">
              <a:solidFill>
                <a:schemeClr val="bg1"/>
              </a:solidFill>
              <a:highlight>
                <a:srgbClr val="414E4A"/>
              </a:highlight>
              <a:latin typeface="Avenir Next LT Pro" panose="020B0504020202020204" pitchFamily="34" charset="0"/>
            </a:endParaRPr>
          </a:p>
        </p:txBody>
      </p:sp>
      <p:sp>
        <p:nvSpPr>
          <p:cNvPr id="2" name="Triangle isocèle 1">
            <a:extLst>
              <a:ext uri="{FF2B5EF4-FFF2-40B4-BE49-F238E27FC236}">
                <a16:creationId xmlns:a16="http://schemas.microsoft.com/office/drawing/2014/main" id="{6036B5A4-F6DA-C3DE-798A-B3F75907F110}"/>
              </a:ext>
            </a:extLst>
          </p:cNvPr>
          <p:cNvSpPr/>
          <p:nvPr/>
        </p:nvSpPr>
        <p:spPr>
          <a:xfrm rot="5400000">
            <a:off x="292771" y="3828834"/>
            <a:ext cx="1034472" cy="973468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217657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48A304-9AA2-4797-826D-9896FD9EF1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724F28FF-776D-C645-09C9-2F01121CDE7E}"/>
              </a:ext>
            </a:extLst>
          </p:cNvPr>
          <p:cNvSpPr txBox="1">
            <a:spLocks/>
          </p:cNvSpPr>
          <p:nvPr/>
        </p:nvSpPr>
        <p:spPr bwMode="auto">
          <a:xfrm>
            <a:off x="300038" y="2824970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i="0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dirty="0"/>
              <a:t>Notre conviction…</a:t>
            </a:r>
          </a:p>
        </p:txBody>
      </p:sp>
    </p:spTree>
    <p:extLst>
      <p:ext uri="{BB962C8B-B14F-4D97-AF65-F5344CB8AC3E}">
        <p14:creationId xmlns:p14="http://schemas.microsoft.com/office/powerpoint/2010/main" val="119697286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A291ED-6AB7-9B49-DB57-5D27A79867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1D58B4E1-D711-B419-B8E2-91D3E74D6FB9}"/>
              </a:ext>
            </a:extLst>
          </p:cNvPr>
          <p:cNvSpPr txBox="1"/>
          <p:nvPr/>
        </p:nvSpPr>
        <p:spPr>
          <a:xfrm>
            <a:off x="1024595" y="2136338"/>
            <a:ext cx="10114459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b="1" dirty="0">
                <a:latin typeface="Georgia" panose="02040502050405020303" pitchFamily="18" charset="0"/>
              </a:rPr>
            </a:br>
            <a:endParaRPr lang="fr-FR" dirty="0">
              <a:latin typeface="Georgia" panose="02040502050405020303" pitchFamily="18" charset="0"/>
            </a:endParaRPr>
          </a:p>
          <a:p>
            <a:r>
              <a:rPr lang="fr-FR" dirty="0">
                <a:latin typeface="Avenir Next LT Pro" panose="020B0504020202020204" pitchFamily="34" charset="0"/>
              </a:rPr>
              <a:t>Depuis ses débuts, </a:t>
            </a:r>
            <a:r>
              <a:rPr lang="fr-FR" dirty="0" err="1">
                <a:latin typeface="Avenir Next LT Pro" panose="020B0504020202020204" pitchFamily="34" charset="0"/>
              </a:rPr>
              <a:t>Eureden</a:t>
            </a:r>
            <a:r>
              <a:rPr lang="fr-FR" dirty="0">
                <a:latin typeface="Avenir Next LT Pro" panose="020B0504020202020204" pitchFamily="34" charset="0"/>
              </a:rPr>
              <a:t> a construit un réseau d’enseignes autour de valeurs fortes : l’expertise, la proximité, et l’authenticité dans la relation avec les clients. </a:t>
            </a:r>
            <a:br>
              <a:rPr lang="fr-FR" dirty="0">
                <a:latin typeface="Avenir Next LT Pro" panose="020B0504020202020204" pitchFamily="34" charset="0"/>
              </a:rPr>
            </a:br>
            <a:r>
              <a:rPr lang="fr-FR" b="1" dirty="0">
                <a:latin typeface="Avenir Next LT Pro" panose="020B0504020202020204" pitchFamily="34" charset="0"/>
              </a:rPr>
              <a:t>Magasin Vert, Point Vert , </a:t>
            </a:r>
            <a:r>
              <a:rPr lang="fr-FR" b="1" dirty="0" err="1">
                <a:latin typeface="Avenir Next LT Pro" panose="020B0504020202020204" pitchFamily="34" charset="0"/>
              </a:rPr>
              <a:t>Cultivert</a:t>
            </a:r>
            <a:r>
              <a:rPr lang="fr-FR" b="1" dirty="0">
                <a:latin typeface="Avenir Next LT Pro" panose="020B0504020202020204" pitchFamily="34" charset="0"/>
              </a:rPr>
              <a:t>, </a:t>
            </a:r>
            <a:r>
              <a:rPr lang="fr-FR" b="1" dirty="0" err="1">
                <a:latin typeface="Avenir Next LT Pro" panose="020B0504020202020204" pitchFamily="34" charset="0"/>
              </a:rPr>
              <a:t>Eureden</a:t>
            </a:r>
            <a:r>
              <a:rPr lang="fr-FR" b="1" dirty="0">
                <a:latin typeface="Avenir Next LT Pro" panose="020B0504020202020204" pitchFamily="34" charset="0"/>
              </a:rPr>
              <a:t> et monmagasinvert.fr </a:t>
            </a:r>
            <a:r>
              <a:rPr lang="fr-FR" dirty="0">
                <a:latin typeface="Avenir Next LT Pro" panose="020B0504020202020204" pitchFamily="34" charset="0"/>
              </a:rPr>
              <a:t>sont des noms bien établis dans leurs domaines respectifs, représentant des offres complémentaires pour les particuliers, les professionnels, et les passionnés. Mais à l’heure où les attentes des consommateurs évoluent, où la lisibilité et la simplicité sont devenues des enjeux essentiels, une question s’impose :</a:t>
            </a:r>
            <a:br>
              <a:rPr lang="fr-FR" dirty="0">
                <a:latin typeface="Avenir Next LT Pro" panose="020B0504020202020204" pitchFamily="34" charset="0"/>
              </a:rPr>
            </a:br>
            <a:r>
              <a:rPr lang="fr-FR" b="1" dirty="0">
                <a:latin typeface="Avenir Next LT Pro" panose="020B0504020202020204" pitchFamily="34" charset="0"/>
              </a:rPr>
              <a:t>et si nos enseignes, au-delà de leurs différences, partageaient une mission commune ?</a:t>
            </a:r>
            <a:endParaRPr lang="fr-FR" dirty="0">
              <a:latin typeface="Avenir Next LT Pro" panose="020B0504020202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D1BC0B0A-D991-5AA9-2835-32117210AC4A}"/>
              </a:ext>
            </a:extLst>
          </p:cNvPr>
          <p:cNvSpPr txBox="1"/>
          <p:nvPr/>
        </p:nvSpPr>
        <p:spPr>
          <a:xfrm>
            <a:off x="1136072" y="741738"/>
            <a:ext cx="841432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b="1" dirty="0">
                <a:latin typeface="Georgia" panose="02040502050405020303" pitchFamily="18" charset="0"/>
              </a:rPr>
              <a:t>Simplifier, ce n’est pas renoncer : </a:t>
            </a:r>
            <a:br>
              <a:rPr lang="fr-FR" sz="3600" b="1" dirty="0">
                <a:latin typeface="Georgia" panose="02040502050405020303" pitchFamily="18" charset="0"/>
              </a:rPr>
            </a:br>
            <a:r>
              <a:rPr lang="fr-FR" sz="3600" b="1" dirty="0">
                <a:latin typeface="Georgia" panose="02040502050405020303" pitchFamily="18" charset="0"/>
              </a:rPr>
              <a:t>c’est renforcer.</a:t>
            </a: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176857701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188E13-D22F-1630-E856-94E5143294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540C4194-B68B-3908-6521-1735BFA16FF1}"/>
              </a:ext>
            </a:extLst>
          </p:cNvPr>
          <p:cNvSpPr txBox="1"/>
          <p:nvPr/>
        </p:nvSpPr>
        <p:spPr>
          <a:xfrm>
            <a:off x="969177" y="1905307"/>
            <a:ext cx="10114459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>
                <a:latin typeface="Avenir Next LT Pro" panose="020B0504020202020204" pitchFamily="34" charset="0"/>
              </a:rPr>
              <a:t>Point Vert, Magasin Vert, </a:t>
            </a:r>
            <a:r>
              <a:rPr lang="fr-FR" b="1" dirty="0" err="1">
                <a:latin typeface="Avenir Next LT Pro" panose="020B0504020202020204" pitchFamily="34" charset="0"/>
              </a:rPr>
              <a:t>Cultivert</a:t>
            </a:r>
            <a:r>
              <a:rPr lang="fr-FR" b="1" dirty="0">
                <a:latin typeface="Avenir Next LT Pro" panose="020B0504020202020204" pitchFamily="34" charset="0"/>
              </a:rPr>
              <a:t>, monmagasinvert.fr</a:t>
            </a:r>
            <a:br>
              <a:rPr lang="fr-FR" dirty="0">
                <a:latin typeface="Avenir Next LT Pro" panose="020B0504020202020204" pitchFamily="34" charset="0"/>
              </a:rPr>
            </a:br>
            <a:r>
              <a:rPr lang="fr-FR" dirty="0">
                <a:latin typeface="Avenir Next LT Pro" panose="020B0504020202020204" pitchFamily="34" charset="0"/>
              </a:rPr>
              <a:t>Trois enseignes, trois publics, un site mais un socle identitaire partagé 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dirty="0">
                <a:latin typeface="Avenir Next LT Pro" panose="020B0504020202020204" pitchFamily="34" charset="0"/>
              </a:rPr>
              <a:t>Une offre centrée sur les besoins essentiels des clients, qu’ils soient particuliers ou professionnels.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dirty="0">
                <a:latin typeface="Avenir Next LT Pro" panose="020B0504020202020204" pitchFamily="34" charset="0"/>
              </a:rPr>
              <a:t>Une relation client fondée sur l’authenticité, où les conseillers incarnent un véritable rôle d’accompagnateurs.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dirty="0">
                <a:latin typeface="Avenir Next LT Pro" panose="020B0504020202020204" pitchFamily="34" charset="0"/>
              </a:rPr>
              <a:t>Une expertise reconnue dans des domaines complémentaires : le jardinage, l’aménagement extérieur,  l’agriculture et les solutions techniques.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Pourtant, ce maillage d’identités crée une complexité croissante pour le consommateur. Les frontières entre les enseignes sont parfois floues, rendant la navigation confuse. Les clients veulent une réponse simple et évidente à leurs attentes. Or, trop souvent, le poids d’une architecture éclatée peut freiner cette clarté.</a:t>
            </a:r>
          </a:p>
          <a:p>
            <a:r>
              <a:rPr lang="fr-FR" b="1" dirty="0">
                <a:latin typeface="Avenir Next LT Pro" panose="020B0504020202020204" pitchFamily="34" charset="0"/>
              </a:rPr>
              <a:t>Ce constat nous a poussés à une recommandation ambitieuse : regrouper ces forces sous une seule bannière, une seule enseigne, capable d’incarner à la fois notre expertise, notre proximité, et notre vision d’avenir.</a:t>
            </a:r>
            <a:endParaRPr lang="fr-FR" dirty="0">
              <a:latin typeface="Avenir Next LT Pro" panose="020B050402020202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E1BE67EF-F916-06B1-3859-47DC03A82188}"/>
              </a:ext>
            </a:extLst>
          </p:cNvPr>
          <p:cNvSpPr txBox="1"/>
          <p:nvPr/>
        </p:nvSpPr>
        <p:spPr>
          <a:xfrm>
            <a:off x="1038770" y="392654"/>
            <a:ext cx="1011445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b="1" dirty="0">
                <a:latin typeface="Georgia" panose="02040502050405020303" pitchFamily="18" charset="0"/>
              </a:rPr>
              <a:t>Un constat clair : ce qui nous rassemble est plus fort que ce qui nous sépare</a:t>
            </a: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269545736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47DD29-A458-DA8A-8161-F94DCD7911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7B7A54A4-E103-3EE8-4CB5-75F2AC9F692E}"/>
              </a:ext>
            </a:extLst>
          </p:cNvPr>
          <p:cNvSpPr txBox="1"/>
          <p:nvPr/>
        </p:nvSpPr>
        <p:spPr>
          <a:xfrm>
            <a:off x="387285" y="1602220"/>
            <a:ext cx="11564567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b="1" dirty="0">
                <a:latin typeface="Georgia" panose="02040502050405020303" pitchFamily="18" charset="0"/>
              </a:rPr>
              <a:t> </a:t>
            </a:r>
          </a:p>
          <a:p>
            <a:r>
              <a:rPr lang="fr-FR" sz="3600" dirty="0">
                <a:latin typeface="Georgia" panose="02040502050405020303" pitchFamily="18" charset="0"/>
              </a:rPr>
              <a:t>Ce constat nous pousse à une recommandation ambitieuse : </a:t>
            </a:r>
            <a:r>
              <a:rPr lang="fr-FR" sz="3600" b="1" dirty="0">
                <a:latin typeface="Georgia" panose="02040502050405020303" pitchFamily="18" charset="0"/>
              </a:rPr>
              <a:t>regrouper ces forces sous une seule bannière, une seule enseigne, capable d’incarner à la fois notre expertise, notre proximité, et notre vision d’avenir.</a:t>
            </a:r>
          </a:p>
        </p:txBody>
      </p:sp>
    </p:spTree>
    <p:extLst>
      <p:ext uri="{BB962C8B-B14F-4D97-AF65-F5344CB8AC3E}">
        <p14:creationId xmlns:p14="http://schemas.microsoft.com/office/powerpoint/2010/main" val="427807164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F8F6C8-43AC-1D12-6320-D0656FF556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14B6FD8B-343E-2834-AF30-E91F0988E932}"/>
              </a:ext>
            </a:extLst>
          </p:cNvPr>
          <p:cNvSpPr txBox="1"/>
          <p:nvPr/>
        </p:nvSpPr>
        <p:spPr>
          <a:xfrm>
            <a:off x="1126196" y="1536174"/>
            <a:ext cx="8722633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dirty="0">
                <a:latin typeface="Georgia" panose="02040502050405020303" pitchFamily="18" charset="0"/>
              </a:rPr>
              <a:t>Ainsi il s’agirait de conserver </a:t>
            </a:r>
            <a:r>
              <a:rPr lang="fr-FR" sz="3600" b="1" dirty="0">
                <a:latin typeface="Georgia" panose="02040502050405020303" pitchFamily="18" charset="0"/>
              </a:rPr>
              <a:t>Magasin Vert</a:t>
            </a:r>
            <a:r>
              <a:rPr lang="fr-FR" sz="3600" dirty="0">
                <a:latin typeface="Georgia" panose="02040502050405020303" pitchFamily="18" charset="0"/>
              </a:rPr>
              <a:t> comme </a:t>
            </a:r>
            <a:r>
              <a:rPr lang="fr-FR" sz="3600" b="1" dirty="0">
                <a:latin typeface="Georgia" panose="02040502050405020303" pitchFamily="18" charset="0"/>
              </a:rPr>
              <a:t>la seule marque</a:t>
            </a:r>
            <a:r>
              <a:rPr lang="fr-FR" sz="3600" dirty="0">
                <a:latin typeface="Georgia" panose="02040502050405020303" pitchFamily="18" charset="0"/>
              </a:rPr>
              <a:t> principale, tout en différenciant les formats de magasins (grand public vs professionnel) à l’intérieur de cette même identité.</a:t>
            </a:r>
          </a:p>
        </p:txBody>
      </p:sp>
    </p:spTree>
    <p:extLst>
      <p:ext uri="{BB962C8B-B14F-4D97-AF65-F5344CB8AC3E}">
        <p14:creationId xmlns:p14="http://schemas.microsoft.com/office/powerpoint/2010/main" val="426200377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C59725-3402-17DC-89AD-184461C316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Jardinerie &amp; animalerie, magasin de jardinage &amp; outils ...">
            <a:extLst>
              <a:ext uri="{FF2B5EF4-FFF2-40B4-BE49-F238E27FC236}">
                <a16:creationId xmlns:a16="http://schemas.microsoft.com/office/drawing/2014/main" id="{EF89C485-E6ED-61CD-9EDF-FD2210E123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960" y="2624407"/>
            <a:ext cx="2030963" cy="1523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961096BA-6C2F-78E1-56C8-39A68C598EE8}"/>
              </a:ext>
            </a:extLst>
          </p:cNvPr>
          <p:cNvSpPr txBox="1"/>
          <p:nvPr/>
        </p:nvSpPr>
        <p:spPr>
          <a:xfrm>
            <a:off x="794884" y="4058050"/>
            <a:ext cx="276111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Pour les particuliers, avec une offre classique de jardinage, bricolage, animalerie, etc.</a:t>
            </a:r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72D6719D-8FF2-1DEC-07E2-4019934735C5}"/>
              </a:ext>
            </a:extLst>
          </p:cNvPr>
          <p:cNvSpPr txBox="1"/>
          <p:nvPr/>
        </p:nvSpPr>
        <p:spPr>
          <a:xfrm>
            <a:off x="8143022" y="4261828"/>
            <a:ext cx="3519053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Pour les professionnels (et les particuliers amateurs), avec une gamme dédiée plus complète, des services spécialisés et des conseillers experts.</a:t>
            </a: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4E760413-5E5E-4484-1D7E-08C6358DAD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1361" y="2995777"/>
            <a:ext cx="1859251" cy="1231606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8FACFAD9-B884-F85F-E6DA-0DE052C1BE90}"/>
              </a:ext>
            </a:extLst>
          </p:cNvPr>
          <p:cNvSpPr txBox="1"/>
          <p:nvPr/>
        </p:nvSpPr>
        <p:spPr>
          <a:xfrm>
            <a:off x="3965480" y="4261828"/>
            <a:ext cx="3519053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Pour les petits &amp; moyens formats en zones semi-urbaines ou rurales, avec un assortiment plus restreint mais adapté =&gt;Offres </a:t>
            </a:r>
            <a:r>
              <a:rPr lang="fr-FR" i="1" dirty="0">
                <a:latin typeface="Avenir Next LT Pro" panose="020B0504020202020204" pitchFamily="34" charset="0"/>
              </a:rPr>
              <a:t>« LISA »</a:t>
            </a:r>
            <a:endParaRPr lang="fr-FR" i="1" dirty="0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6CD3FF0C-87A9-90A8-4ECB-E1B30E7AF74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22259"/>
          <a:stretch/>
        </p:blipFill>
        <p:spPr>
          <a:xfrm>
            <a:off x="4645285" y="3027054"/>
            <a:ext cx="2030962" cy="1200329"/>
          </a:xfrm>
          <a:prstGeom prst="rect">
            <a:avLst/>
          </a:prstGeom>
        </p:spPr>
      </p:pic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A58FAEFF-1CDF-D6D5-9864-9912465C7D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9723" y="165436"/>
            <a:ext cx="11577403" cy="159686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fr-FR" sz="4000" b="1" dirty="0">
                <a:latin typeface="Georgia" panose="02040502050405020303" pitchFamily="18" charset="0"/>
              </a:rPr>
              <a:t>Une seule marque – Magasin Vert</a:t>
            </a:r>
            <a:br>
              <a:rPr lang="fr-FR" sz="4000" b="1" dirty="0">
                <a:latin typeface="Georgia" panose="02040502050405020303" pitchFamily="18" charset="0"/>
              </a:rPr>
            </a:br>
            <a:r>
              <a:rPr lang="fr-FR" sz="2800" b="1" dirty="0">
                <a:latin typeface="Georgia" panose="02040502050405020303" pitchFamily="18" charset="0"/>
              </a:rPr>
              <a:t>déclinaison selon le format de magasin &amp; les cibles</a:t>
            </a:r>
            <a:br>
              <a:rPr lang="fr-FR" sz="1600" dirty="0"/>
            </a:br>
            <a:r>
              <a:rPr lang="fr-FR" sz="1600" dirty="0"/>
              <a:t> </a:t>
            </a:r>
            <a:endParaRPr lang="fr-FR" sz="2400" b="1" i="1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07657BA-BA6A-C25C-46EF-8B97E4ECD387}"/>
              </a:ext>
            </a:extLst>
          </p:cNvPr>
          <p:cNvSpPr txBox="1"/>
          <p:nvPr/>
        </p:nvSpPr>
        <p:spPr>
          <a:xfrm>
            <a:off x="283968" y="1401363"/>
            <a:ext cx="872263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Conserver </a:t>
            </a:r>
            <a:r>
              <a:rPr lang="fr-FR" b="1" dirty="0">
                <a:latin typeface="Avenir Next LT Pro" panose="020B0504020202020204" pitchFamily="34" charset="0"/>
              </a:rPr>
              <a:t>Magasin Vert</a:t>
            </a:r>
            <a:r>
              <a:rPr lang="fr-FR" dirty="0">
                <a:latin typeface="Avenir Next LT Pro" panose="020B0504020202020204" pitchFamily="34" charset="0"/>
              </a:rPr>
              <a:t> comme la marque principale et intégrer les déclinaisons par format de magasin en ajustant l’offre et les services selon la cible.</a:t>
            </a:r>
            <a:br>
              <a:rPr lang="fr-FR" dirty="0">
                <a:latin typeface="Avenir Next LT Pro" panose="020B0504020202020204" pitchFamily="34" charset="0"/>
              </a:rPr>
            </a:br>
            <a:r>
              <a:rPr lang="fr-FR" dirty="0">
                <a:latin typeface="Avenir Next LT Pro" panose="020B0504020202020204" pitchFamily="34" charset="0"/>
              </a:rPr>
              <a:t> </a:t>
            </a:r>
          </a:p>
        </p:txBody>
      </p:sp>
      <p:pic>
        <p:nvPicPr>
          <p:cNvPr id="15364" name="Picture 4" descr="Mon Magasin Vert">
            <a:extLst>
              <a:ext uri="{FF2B5EF4-FFF2-40B4-BE49-F238E27FC236}">
                <a16:creationId xmlns:a16="http://schemas.microsoft.com/office/drawing/2014/main" id="{59A22ECB-17C4-364F-FD3B-4E00D5A263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2385" y="6130629"/>
            <a:ext cx="3122148" cy="702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80F1E56F-BC55-CDCA-5B6E-459C203AB160}"/>
              </a:ext>
            </a:extLst>
          </p:cNvPr>
          <p:cNvSpPr/>
          <p:nvPr/>
        </p:nvSpPr>
        <p:spPr>
          <a:xfrm>
            <a:off x="4155198" y="2589962"/>
            <a:ext cx="6975645" cy="2333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latin typeface="Avenir Next LT Pro" panose="020B0504020202020204" pitchFamily="34" charset="0"/>
              </a:rPr>
              <a:t>LISA – Part &amp; Pro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6F3A958-45E6-968F-609A-7CAC9E338481}"/>
              </a:ext>
            </a:extLst>
          </p:cNvPr>
          <p:cNvSpPr/>
          <p:nvPr/>
        </p:nvSpPr>
        <p:spPr>
          <a:xfrm>
            <a:off x="654756" y="2589963"/>
            <a:ext cx="3248154" cy="2333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latin typeface="Avenir Next LT Pro" panose="020B0504020202020204" pitchFamily="34" charset="0"/>
              </a:rPr>
              <a:t>Jardinerie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B3BD02EC-CD91-B04A-0869-826364E3187C}"/>
              </a:ext>
            </a:extLst>
          </p:cNvPr>
          <p:cNvSpPr txBox="1"/>
          <p:nvPr/>
        </p:nvSpPr>
        <p:spPr>
          <a:xfrm>
            <a:off x="283968" y="2133007"/>
            <a:ext cx="14173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highlight>
                  <a:srgbClr val="414E4A"/>
                </a:highlight>
                <a:latin typeface="Avenir Next LT Pro" panose="020B0504020202020204" pitchFamily="34" charset="0"/>
              </a:rPr>
              <a:t>Scénario 1 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82C597A-59AC-8D20-2D94-EDD3DABCD621}"/>
              </a:ext>
            </a:extLst>
          </p:cNvPr>
          <p:cNvSpPr/>
          <p:nvPr/>
        </p:nvSpPr>
        <p:spPr>
          <a:xfrm>
            <a:off x="1159960" y="5884093"/>
            <a:ext cx="10343418" cy="1166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000" b="1" dirty="0">
              <a:latin typeface="Avenir Next LT Pro" panose="020B0504020202020204" pitchFamily="34" charset="0"/>
            </a:endParaRPr>
          </a:p>
        </p:txBody>
      </p:sp>
      <p:sp>
        <p:nvSpPr>
          <p:cNvPr id="23" name="Triangle isocèle 22">
            <a:extLst>
              <a:ext uri="{FF2B5EF4-FFF2-40B4-BE49-F238E27FC236}">
                <a16:creationId xmlns:a16="http://schemas.microsoft.com/office/drawing/2014/main" id="{3FCB68A4-C634-5BD5-2D4F-FD655EE32F94}"/>
              </a:ext>
            </a:extLst>
          </p:cNvPr>
          <p:cNvSpPr/>
          <p:nvPr/>
        </p:nvSpPr>
        <p:spPr>
          <a:xfrm>
            <a:off x="1479535" y="5657765"/>
            <a:ext cx="1391812" cy="24520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Triangle isocèle 23">
            <a:extLst>
              <a:ext uri="{FF2B5EF4-FFF2-40B4-BE49-F238E27FC236}">
                <a16:creationId xmlns:a16="http://schemas.microsoft.com/office/drawing/2014/main" id="{3E73F7E9-DAC3-E6B2-5FDB-2F912712515A}"/>
              </a:ext>
            </a:extLst>
          </p:cNvPr>
          <p:cNvSpPr/>
          <p:nvPr/>
        </p:nvSpPr>
        <p:spPr>
          <a:xfrm>
            <a:off x="5099644" y="5665933"/>
            <a:ext cx="1391812" cy="24520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Triangle isocèle 24">
            <a:extLst>
              <a:ext uri="{FF2B5EF4-FFF2-40B4-BE49-F238E27FC236}">
                <a16:creationId xmlns:a16="http://schemas.microsoft.com/office/drawing/2014/main" id="{D68BF229-244A-80E8-70C0-F9F5B5343187}"/>
              </a:ext>
            </a:extLst>
          </p:cNvPr>
          <p:cNvSpPr/>
          <p:nvPr/>
        </p:nvSpPr>
        <p:spPr>
          <a:xfrm>
            <a:off x="9206643" y="5665934"/>
            <a:ext cx="1391812" cy="24520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Forme libre : forme 29">
            <a:extLst>
              <a:ext uri="{FF2B5EF4-FFF2-40B4-BE49-F238E27FC236}">
                <a16:creationId xmlns:a16="http://schemas.microsoft.com/office/drawing/2014/main" id="{A5F12D92-B076-C138-DB63-A3DED23D580A}"/>
              </a:ext>
            </a:extLst>
          </p:cNvPr>
          <p:cNvSpPr/>
          <p:nvPr/>
        </p:nvSpPr>
        <p:spPr>
          <a:xfrm>
            <a:off x="3306991" y="4864692"/>
            <a:ext cx="1367044" cy="401000"/>
          </a:xfrm>
          <a:custGeom>
            <a:avLst/>
            <a:gdLst>
              <a:gd name="connsiteX0" fmla="*/ 0 w 1367044"/>
              <a:gd name="connsiteY0" fmla="*/ 54682 h 401000"/>
              <a:gd name="connsiteX1" fmla="*/ 631878 w 1367044"/>
              <a:gd name="connsiteY1" fmla="*/ 112402 h 401000"/>
              <a:gd name="connsiteX2" fmla="*/ 707825 w 1367044"/>
              <a:gd name="connsiteY2" fmla="*/ 45568 h 401000"/>
              <a:gd name="connsiteX3" fmla="*/ 1354892 w 1367044"/>
              <a:gd name="connsiteY3" fmla="*/ 0 h 401000"/>
              <a:gd name="connsiteX4" fmla="*/ 1367044 w 1367044"/>
              <a:gd name="connsiteY4" fmla="*/ 276447 h 401000"/>
              <a:gd name="connsiteX5" fmla="*/ 1151355 w 1367044"/>
              <a:gd name="connsiteY5" fmla="*/ 401000 h 401000"/>
              <a:gd name="connsiteX6" fmla="*/ 39493 w 1367044"/>
              <a:gd name="connsiteY6" fmla="*/ 388848 h 401000"/>
              <a:gd name="connsiteX7" fmla="*/ 0 w 1367044"/>
              <a:gd name="connsiteY7" fmla="*/ 54682 h 40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67044" h="401000">
                <a:moveTo>
                  <a:pt x="0" y="54682"/>
                </a:moveTo>
                <a:lnTo>
                  <a:pt x="631878" y="112402"/>
                </a:lnTo>
                <a:lnTo>
                  <a:pt x="707825" y="45568"/>
                </a:lnTo>
                <a:lnTo>
                  <a:pt x="1354892" y="0"/>
                </a:lnTo>
                <a:lnTo>
                  <a:pt x="1367044" y="276447"/>
                </a:lnTo>
                <a:lnTo>
                  <a:pt x="1151355" y="401000"/>
                </a:lnTo>
                <a:lnTo>
                  <a:pt x="39493" y="388848"/>
                </a:lnTo>
                <a:lnTo>
                  <a:pt x="0" y="546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450271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F11749-9D14-9C41-BA88-11C944020B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D4043914-F897-B131-DA6D-F23ABB345177}"/>
              </a:ext>
            </a:extLst>
          </p:cNvPr>
          <p:cNvSpPr txBox="1">
            <a:spLocks/>
          </p:cNvSpPr>
          <p:nvPr/>
        </p:nvSpPr>
        <p:spPr bwMode="auto">
          <a:xfrm>
            <a:off x="300038" y="2824970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i="0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dirty="0"/>
              <a:t>Focus notoriété PV/MV</a:t>
            </a:r>
          </a:p>
        </p:txBody>
      </p:sp>
    </p:spTree>
    <p:extLst>
      <p:ext uri="{BB962C8B-B14F-4D97-AF65-F5344CB8AC3E}">
        <p14:creationId xmlns:p14="http://schemas.microsoft.com/office/powerpoint/2010/main" val="354001577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8B1C3C-364A-519B-99AA-951EBAC9DB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Jardinerie &amp; animalerie, magasin de jardinage &amp; outils ...">
            <a:extLst>
              <a:ext uri="{FF2B5EF4-FFF2-40B4-BE49-F238E27FC236}">
                <a16:creationId xmlns:a16="http://schemas.microsoft.com/office/drawing/2014/main" id="{78741C4D-0605-F936-AC25-695E6078EC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960" y="2624407"/>
            <a:ext cx="2030963" cy="1523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59AF34E0-9C16-E719-02BB-80840E539D45}"/>
              </a:ext>
            </a:extLst>
          </p:cNvPr>
          <p:cNvSpPr txBox="1"/>
          <p:nvPr/>
        </p:nvSpPr>
        <p:spPr>
          <a:xfrm>
            <a:off x="794884" y="4058050"/>
            <a:ext cx="276111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Pour les particuliers, avec une offre classique de jardinage, bricolage, animalerie, etc.</a:t>
            </a:r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3575D90-8C23-860B-BB73-599D9C788C00}"/>
              </a:ext>
            </a:extLst>
          </p:cNvPr>
          <p:cNvSpPr txBox="1"/>
          <p:nvPr/>
        </p:nvSpPr>
        <p:spPr>
          <a:xfrm>
            <a:off x="8143022" y="4261828"/>
            <a:ext cx="3519053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Pour les professionnels (et les particuliers amateurs), avec une gamme dédiée plus complète, des services spécialisés et des conseillers experts.</a:t>
            </a: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55300E7C-20D2-2811-73FC-7F9840DDC1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1361" y="2995777"/>
            <a:ext cx="1859251" cy="1231606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76DE5F8F-53E0-8ECB-57C3-667291B7AA80}"/>
              </a:ext>
            </a:extLst>
          </p:cNvPr>
          <p:cNvSpPr txBox="1"/>
          <p:nvPr/>
        </p:nvSpPr>
        <p:spPr>
          <a:xfrm>
            <a:off x="4036023" y="4261828"/>
            <a:ext cx="3519053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Pour les petits &amp; moyens formats en zones semi-urbaines, avec un assortiment plus restreint mais adapté.</a:t>
            </a:r>
            <a:br>
              <a:rPr lang="fr-FR" dirty="0">
                <a:latin typeface="Avenir Next LT Pro" panose="020B0504020202020204" pitchFamily="34" charset="0"/>
              </a:rPr>
            </a:br>
            <a:r>
              <a:rPr lang="fr-FR" dirty="0">
                <a:latin typeface="Avenir Next LT Pro" panose="020B0504020202020204" pitchFamily="34" charset="0"/>
              </a:rPr>
              <a:t>=&gt;Offre </a:t>
            </a:r>
            <a:r>
              <a:rPr lang="fr-FR" i="1" dirty="0">
                <a:latin typeface="Avenir Next LT Pro" panose="020B0504020202020204" pitchFamily="34" charset="0"/>
              </a:rPr>
              <a:t>« Jardineries »</a:t>
            </a:r>
            <a:endParaRPr lang="fr-FR" i="1" dirty="0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242B4AD-16D5-4BC5-E02F-C1A6F707D8F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22259"/>
          <a:stretch/>
        </p:blipFill>
        <p:spPr>
          <a:xfrm>
            <a:off x="4645285" y="3027054"/>
            <a:ext cx="2030962" cy="1200329"/>
          </a:xfrm>
          <a:prstGeom prst="rect">
            <a:avLst/>
          </a:prstGeom>
        </p:spPr>
      </p:pic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92726369-74D3-5694-F960-6E11AC3806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9723" y="165436"/>
            <a:ext cx="11577403" cy="159686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fr-FR" sz="4000" b="1" dirty="0">
                <a:latin typeface="Georgia" panose="02040502050405020303" pitchFamily="18" charset="0"/>
              </a:rPr>
              <a:t>Une seule marque – Magasin Vert</a:t>
            </a:r>
            <a:br>
              <a:rPr lang="fr-FR" sz="4000" b="1" dirty="0">
                <a:latin typeface="Georgia" panose="02040502050405020303" pitchFamily="18" charset="0"/>
              </a:rPr>
            </a:br>
            <a:r>
              <a:rPr lang="fr-FR" sz="2800" b="1" dirty="0">
                <a:latin typeface="Georgia" panose="02040502050405020303" pitchFamily="18" charset="0"/>
              </a:rPr>
              <a:t>déclinaison selon le format de magasin &amp; les cibles</a:t>
            </a:r>
            <a:br>
              <a:rPr lang="fr-FR" sz="1600" dirty="0"/>
            </a:br>
            <a:r>
              <a:rPr lang="fr-FR" sz="1600" dirty="0"/>
              <a:t> </a:t>
            </a:r>
            <a:endParaRPr lang="fr-FR" sz="2400" b="1" i="1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D2D9A22-0A87-0767-1CEF-1EB1D1FFD3DE}"/>
              </a:ext>
            </a:extLst>
          </p:cNvPr>
          <p:cNvSpPr txBox="1"/>
          <p:nvPr/>
        </p:nvSpPr>
        <p:spPr>
          <a:xfrm>
            <a:off x="283968" y="1401363"/>
            <a:ext cx="872263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Conserver </a:t>
            </a:r>
            <a:r>
              <a:rPr lang="fr-FR" b="1" dirty="0">
                <a:latin typeface="Avenir Next LT Pro" panose="020B0504020202020204" pitchFamily="34" charset="0"/>
              </a:rPr>
              <a:t>Magasin Vert</a:t>
            </a:r>
            <a:r>
              <a:rPr lang="fr-FR" dirty="0">
                <a:latin typeface="Avenir Next LT Pro" panose="020B0504020202020204" pitchFamily="34" charset="0"/>
              </a:rPr>
              <a:t> comme la marque principale et intégrer les déclinaisons par format de magasin en ajustant l’offre et les services selon la cible.</a:t>
            </a:r>
            <a:br>
              <a:rPr lang="fr-FR" dirty="0">
                <a:latin typeface="Avenir Next LT Pro" panose="020B0504020202020204" pitchFamily="34" charset="0"/>
              </a:rPr>
            </a:br>
            <a:r>
              <a:rPr lang="fr-FR" dirty="0">
                <a:latin typeface="Avenir Next LT Pro" panose="020B0504020202020204" pitchFamily="34" charset="0"/>
              </a:rPr>
              <a:t> 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47F03A0-A54F-A68D-B772-57E3DED233B2}"/>
              </a:ext>
            </a:extLst>
          </p:cNvPr>
          <p:cNvSpPr/>
          <p:nvPr/>
        </p:nvSpPr>
        <p:spPr>
          <a:xfrm>
            <a:off x="8289092" y="2589962"/>
            <a:ext cx="3135264" cy="2333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latin typeface="Avenir Next LT Pro" panose="020B0504020202020204" pitchFamily="34" charset="0"/>
              </a:rPr>
              <a:t>LISA – Part &amp; Pro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0B5E584-718D-889E-BD86-EF951C06A3B6}"/>
              </a:ext>
            </a:extLst>
          </p:cNvPr>
          <p:cNvSpPr/>
          <p:nvPr/>
        </p:nvSpPr>
        <p:spPr>
          <a:xfrm>
            <a:off x="654756" y="2589963"/>
            <a:ext cx="7019496" cy="2319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latin typeface="Avenir Next LT Pro" panose="020B0504020202020204" pitchFamily="34" charset="0"/>
              </a:rPr>
              <a:t>Jardineries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0992C145-39BF-525F-1165-AAF8065D73C9}"/>
              </a:ext>
            </a:extLst>
          </p:cNvPr>
          <p:cNvSpPr txBox="1"/>
          <p:nvPr/>
        </p:nvSpPr>
        <p:spPr>
          <a:xfrm>
            <a:off x="283968" y="2133007"/>
            <a:ext cx="14173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highlight>
                  <a:srgbClr val="414E4A"/>
                </a:highlight>
                <a:latin typeface="Avenir Next LT Pro" panose="020B0504020202020204" pitchFamily="34" charset="0"/>
              </a:rPr>
              <a:t>Scénario 2 </a:t>
            </a:r>
          </a:p>
        </p:txBody>
      </p:sp>
      <p:pic>
        <p:nvPicPr>
          <p:cNvPr id="2" name="Picture 4" descr="Mon Magasin Vert">
            <a:extLst>
              <a:ext uri="{FF2B5EF4-FFF2-40B4-BE49-F238E27FC236}">
                <a16:creationId xmlns:a16="http://schemas.microsoft.com/office/drawing/2014/main" id="{BDF51B39-F4CB-59B2-9942-30ACD5C0E9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2385" y="6130629"/>
            <a:ext cx="3122148" cy="702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7A30083-E77B-03E2-D8C1-03C650A7459A}"/>
              </a:ext>
            </a:extLst>
          </p:cNvPr>
          <p:cNvSpPr/>
          <p:nvPr/>
        </p:nvSpPr>
        <p:spPr>
          <a:xfrm>
            <a:off x="1159960" y="5884093"/>
            <a:ext cx="10343418" cy="1166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000" b="1" dirty="0">
              <a:latin typeface="Avenir Next LT Pro" panose="020B0504020202020204" pitchFamily="34" charset="0"/>
            </a:endParaRPr>
          </a:p>
        </p:txBody>
      </p:sp>
      <p:sp>
        <p:nvSpPr>
          <p:cNvPr id="6" name="Triangle isocèle 5">
            <a:extLst>
              <a:ext uri="{FF2B5EF4-FFF2-40B4-BE49-F238E27FC236}">
                <a16:creationId xmlns:a16="http://schemas.microsoft.com/office/drawing/2014/main" id="{52C53082-2DB9-20FE-2015-4E1F874F5633}"/>
              </a:ext>
            </a:extLst>
          </p:cNvPr>
          <p:cNvSpPr/>
          <p:nvPr/>
        </p:nvSpPr>
        <p:spPr>
          <a:xfrm>
            <a:off x="1479535" y="5657765"/>
            <a:ext cx="1391812" cy="24520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E4B2C48B-7FCB-3CE6-80EC-9D519746BF32}"/>
              </a:ext>
            </a:extLst>
          </p:cNvPr>
          <p:cNvSpPr/>
          <p:nvPr/>
        </p:nvSpPr>
        <p:spPr>
          <a:xfrm>
            <a:off x="5099644" y="5665933"/>
            <a:ext cx="1391812" cy="24520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riangle isocèle 8">
            <a:extLst>
              <a:ext uri="{FF2B5EF4-FFF2-40B4-BE49-F238E27FC236}">
                <a16:creationId xmlns:a16="http://schemas.microsoft.com/office/drawing/2014/main" id="{6D831389-0C9D-CD7F-8D1A-F41C091266C5}"/>
              </a:ext>
            </a:extLst>
          </p:cNvPr>
          <p:cNvSpPr/>
          <p:nvPr/>
        </p:nvSpPr>
        <p:spPr>
          <a:xfrm>
            <a:off x="9206643" y="5665934"/>
            <a:ext cx="1391812" cy="24520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31382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EBA0C7-DA04-834E-2706-BFD35C96A3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Jardinerie &amp; animalerie, magasin de jardinage &amp; outils ...">
            <a:extLst>
              <a:ext uri="{FF2B5EF4-FFF2-40B4-BE49-F238E27FC236}">
                <a16:creationId xmlns:a16="http://schemas.microsoft.com/office/drawing/2014/main" id="{67C496D4-ABDF-B318-3C7E-ADB6441717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260" y="2231699"/>
            <a:ext cx="1553074" cy="1164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988E1DDE-E9D8-2BC7-F9D6-199A39C238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4234" y="2433736"/>
            <a:ext cx="1421766" cy="941807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5DA9BEA8-149E-EF3F-F50A-FD2CAFA7E4E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22259"/>
          <a:stretch/>
        </p:blipFill>
        <p:spPr>
          <a:xfrm>
            <a:off x="2617510" y="2465013"/>
            <a:ext cx="1553073" cy="917889"/>
          </a:xfrm>
          <a:prstGeom prst="rect">
            <a:avLst/>
          </a:prstGeom>
        </p:spPr>
      </p:pic>
      <p:pic>
        <p:nvPicPr>
          <p:cNvPr id="15364" name="Picture 4" descr="Mon Magasin Vert">
            <a:extLst>
              <a:ext uri="{FF2B5EF4-FFF2-40B4-BE49-F238E27FC236}">
                <a16:creationId xmlns:a16="http://schemas.microsoft.com/office/drawing/2014/main" id="{BD8772D3-8577-9AF3-02FF-5DCD47BBB7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990" y="2576870"/>
            <a:ext cx="2913500" cy="655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D69E9C14-C77C-6E65-BAD9-F9BD35FFDD07}"/>
              </a:ext>
            </a:extLst>
          </p:cNvPr>
          <p:cNvSpPr txBox="1"/>
          <p:nvPr/>
        </p:nvSpPr>
        <p:spPr>
          <a:xfrm>
            <a:off x="424214" y="4099219"/>
            <a:ext cx="1015788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  <a:sym typeface="Wingdings" panose="05000000000000000000" pitchFamily="2" charset="2"/>
              </a:rPr>
              <a:t> </a:t>
            </a:r>
            <a:r>
              <a:rPr lang="fr-FR" dirty="0">
                <a:latin typeface="Avenir Next LT Pro" panose="020B0504020202020204" pitchFamily="34" charset="0"/>
              </a:rPr>
              <a:t>une </a:t>
            </a:r>
            <a:r>
              <a:rPr lang="fr-FR" b="1" dirty="0">
                <a:latin typeface="Avenir Next LT Pro" panose="020B0504020202020204" pitchFamily="34" charset="0"/>
              </a:rPr>
              <a:t>cohésion totale</a:t>
            </a:r>
            <a:r>
              <a:rPr lang="fr-FR" dirty="0">
                <a:latin typeface="Avenir Next LT Pro" panose="020B0504020202020204" pitchFamily="34" charset="0"/>
              </a:rPr>
              <a:t> de la marque à travers tous les formats. </a:t>
            </a:r>
            <a:br>
              <a:rPr lang="fr-FR" dirty="0">
                <a:latin typeface="Avenir Next LT Pro" panose="020B0504020202020204" pitchFamily="34" charset="0"/>
              </a:rPr>
            </a:br>
            <a:r>
              <a:rPr lang="fr-FR" dirty="0">
                <a:latin typeface="Avenir Next LT Pro" panose="020B0504020202020204" pitchFamily="34" charset="0"/>
              </a:rPr>
              <a:t>Le </a:t>
            </a:r>
            <a:r>
              <a:rPr lang="fr-FR" b="1" dirty="0">
                <a:latin typeface="Avenir Next LT Pro" panose="020B0504020202020204" pitchFamily="34" charset="0"/>
              </a:rPr>
              <a:t>format du magasin, sa cible, </a:t>
            </a:r>
            <a:r>
              <a:rPr lang="fr-FR" dirty="0">
                <a:latin typeface="Avenir Next LT Pro" panose="020B0504020202020204" pitchFamily="34" charset="0"/>
              </a:rPr>
              <a:t>détermine sa promesse en fonction du contexte, </a:t>
            </a:r>
            <a:br>
              <a:rPr lang="fr-FR" dirty="0">
                <a:latin typeface="Avenir Next LT Pro" panose="020B0504020202020204" pitchFamily="34" charset="0"/>
              </a:rPr>
            </a:br>
            <a:r>
              <a:rPr lang="fr-FR" dirty="0">
                <a:latin typeface="Avenir Next LT Pro" panose="020B0504020202020204" pitchFamily="34" charset="0"/>
              </a:rPr>
              <a:t>ce qui permet de simplifier le message tout en couvrant tous les segments de marché.</a:t>
            </a:r>
            <a:br>
              <a:rPr lang="fr-FR" dirty="0">
                <a:latin typeface="Avenir Next LT Pro" panose="020B0504020202020204" pitchFamily="34" charset="0"/>
              </a:rPr>
            </a:br>
            <a:r>
              <a:rPr lang="fr-FR" dirty="0">
                <a:latin typeface="Avenir Next LT Pro" panose="020B0504020202020204" pitchFamily="34" charset="0"/>
              </a:rPr>
              <a:t> 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FF716922-07C0-6FE8-B8DE-9A580B82C1E6}"/>
              </a:ext>
            </a:extLst>
          </p:cNvPr>
          <p:cNvSpPr txBox="1">
            <a:spLocks/>
          </p:cNvSpPr>
          <p:nvPr/>
        </p:nvSpPr>
        <p:spPr bwMode="auto">
          <a:xfrm>
            <a:off x="189723" y="165436"/>
            <a:ext cx="11577403" cy="15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0" kern="1200">
                <a:solidFill>
                  <a:schemeClr val="tx1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1" kern="1200">
                <a:solidFill>
                  <a:srgbClr val="D9117E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584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Wingdings" pitchFamily="2" charset="2"/>
              <a:buChar char="§"/>
              <a:defRPr sz="1300" b="0" i="0" kern="1200">
                <a:solidFill>
                  <a:schemeClr val="tx1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32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D9117E"/>
              </a:buClr>
              <a:buSzPct val="60000"/>
              <a:buFont typeface="Police système Courant"/>
              <a:buChar char="►"/>
              <a:defRPr sz="1300" b="0" i="0" kern="1200">
                <a:solidFill>
                  <a:schemeClr val="tx1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50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Police système Courant"/>
              <a:buChar char="•"/>
              <a:defRPr sz="1300" b="0" i="0" kern="1200">
                <a:solidFill>
                  <a:schemeClr val="tx1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fr-FR" sz="4000" b="1" dirty="0">
                <a:latin typeface="Georgia" panose="02040502050405020303" pitchFamily="18" charset="0"/>
              </a:rPr>
              <a:t>Une seule marque – Magasin Vert</a:t>
            </a:r>
            <a:br>
              <a:rPr lang="fr-FR" sz="4000" b="1" dirty="0">
                <a:latin typeface="Georgia" panose="02040502050405020303" pitchFamily="18" charset="0"/>
              </a:rPr>
            </a:br>
            <a:r>
              <a:rPr lang="fr-FR" sz="2800" b="1" dirty="0">
                <a:latin typeface="Georgia" panose="02040502050405020303" pitchFamily="18" charset="0"/>
              </a:rPr>
              <a:t>déclinaison selon le format de magasin &amp; les cibles</a:t>
            </a:r>
            <a:br>
              <a:rPr lang="fr-FR" sz="1600" dirty="0"/>
            </a:br>
            <a:r>
              <a:rPr lang="fr-FR" sz="1600" dirty="0"/>
              <a:t> </a:t>
            </a:r>
            <a:endParaRPr lang="fr-FR" sz="2400" b="1" i="1" dirty="0"/>
          </a:p>
        </p:txBody>
      </p:sp>
    </p:spTree>
    <p:extLst>
      <p:ext uri="{BB962C8B-B14F-4D97-AF65-F5344CB8AC3E}">
        <p14:creationId xmlns:p14="http://schemas.microsoft.com/office/powerpoint/2010/main" val="206651711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C530B3-7C55-F133-95C0-F03ECB87A5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5CCFDDF1-3BF6-FAF5-99CD-D954335B27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9724" y="165436"/>
            <a:ext cx="12002276" cy="159686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fr-FR" sz="4000" b="1" dirty="0">
                <a:latin typeface="Georgia" panose="02040502050405020303" pitchFamily="18" charset="0"/>
              </a:rPr>
              <a:t>Une seule marque – Magasin Vert</a:t>
            </a:r>
            <a:br>
              <a:rPr lang="fr-FR" sz="4000" b="1" dirty="0">
                <a:latin typeface="Georgia" panose="02040502050405020303" pitchFamily="18" charset="0"/>
              </a:rPr>
            </a:br>
            <a:r>
              <a:rPr lang="fr-FR" sz="2800" b="1" dirty="0">
                <a:latin typeface="Georgia" panose="02040502050405020303" pitchFamily="18" charset="0"/>
              </a:rPr>
              <a:t>Renforcement de la notoriété et réduction des investissements</a:t>
            </a:r>
            <a:br>
              <a:rPr lang="fr-FR" sz="2800" dirty="0">
                <a:latin typeface="Georgia" panose="02040502050405020303" pitchFamily="18" charset="0"/>
              </a:rPr>
            </a:br>
            <a:r>
              <a:rPr lang="fr-FR" sz="2800" dirty="0">
                <a:latin typeface="Georgia" panose="02040502050405020303" pitchFamily="18" charset="0"/>
              </a:rPr>
              <a:t> </a:t>
            </a:r>
            <a:endParaRPr lang="fr-FR" sz="4000" b="1" i="1" dirty="0">
              <a:latin typeface="Georgia" panose="02040502050405020303" pitchFamily="18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2512A1A-6B12-ECB0-6BE7-4A5C78AF3888}"/>
              </a:ext>
            </a:extLst>
          </p:cNvPr>
          <p:cNvSpPr txBox="1"/>
          <p:nvPr/>
        </p:nvSpPr>
        <p:spPr>
          <a:xfrm>
            <a:off x="1172378" y="1762298"/>
            <a:ext cx="9661877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L’un des principaux objectifs de cette simplification est de </a:t>
            </a:r>
            <a:r>
              <a:rPr lang="fr-FR" b="1" dirty="0">
                <a:latin typeface="Avenir Next LT Pro" panose="020B0504020202020204" pitchFamily="34" charset="0"/>
              </a:rPr>
              <a:t>renforcer la notoriété</a:t>
            </a:r>
            <a:r>
              <a:rPr lang="fr-FR" dirty="0">
                <a:latin typeface="Avenir Next LT Pro" panose="020B0504020202020204" pitchFamily="34" charset="0"/>
              </a:rPr>
              <a:t> de la marque sans multiplier les investissements marketing. </a:t>
            </a:r>
            <a:br>
              <a:rPr lang="fr-FR" dirty="0">
                <a:latin typeface="Avenir Next LT Pro" panose="020B0504020202020204" pitchFamily="34" charset="0"/>
              </a:rPr>
            </a:br>
            <a:r>
              <a:rPr lang="fr-FR" dirty="0">
                <a:latin typeface="Avenir Next LT Pro" panose="020B0504020202020204" pitchFamily="34" charset="0"/>
              </a:rPr>
              <a:t>La communication et le positionnement/promesse doivent être </a:t>
            </a:r>
            <a:r>
              <a:rPr lang="fr-FR" b="1" dirty="0">
                <a:latin typeface="Avenir Next LT Pro" panose="020B0504020202020204" pitchFamily="34" charset="0"/>
              </a:rPr>
              <a:t>unifiés</a:t>
            </a:r>
            <a:r>
              <a:rPr lang="fr-FR" dirty="0">
                <a:latin typeface="Avenir Next LT Pro" panose="020B0504020202020204" pitchFamily="34" charset="0"/>
              </a:rPr>
              <a:t> autour d’une identité forte. </a:t>
            </a:r>
            <a:br>
              <a:rPr lang="fr-FR" dirty="0">
                <a:latin typeface="Avenir Next LT Pro" panose="020B0504020202020204" pitchFamily="34" charset="0"/>
              </a:rPr>
            </a:br>
            <a:r>
              <a:rPr lang="fr-FR" b="1" dirty="0">
                <a:latin typeface="Avenir Next LT Pro" panose="020B0504020202020204" pitchFamily="34" charset="0"/>
              </a:rPr>
              <a:t>Magasin Vert</a:t>
            </a:r>
            <a:r>
              <a:rPr lang="fr-FR" dirty="0">
                <a:latin typeface="Avenir Next LT Pro" panose="020B0504020202020204" pitchFamily="34" charset="0"/>
              </a:rPr>
              <a:t> est déjà un acteur référent dans l’esprit du consommateur, et une consolidation sous cette marque éviterait une multiplication des codes visuels. Il est donc possible de garder une </a:t>
            </a:r>
            <a:r>
              <a:rPr lang="fr-FR" b="1" dirty="0">
                <a:latin typeface="Avenir Next LT Pro" panose="020B0504020202020204" pitchFamily="34" charset="0"/>
              </a:rPr>
              <a:t>ligne directrice cohérente</a:t>
            </a:r>
            <a:r>
              <a:rPr lang="fr-FR" dirty="0">
                <a:latin typeface="Avenir Next LT Pro" panose="020B0504020202020204" pitchFamily="34" charset="0"/>
              </a:rPr>
              <a:t> tout en offrant des variations adaptées à chaque segment.</a:t>
            </a:r>
            <a:br>
              <a:rPr lang="fr-FR" dirty="0">
                <a:latin typeface="Avenir Next LT Pro" panose="020B0504020202020204" pitchFamily="34" charset="0"/>
              </a:rPr>
            </a:br>
            <a:endParaRPr lang="fr-FR" dirty="0">
              <a:latin typeface="Avenir Next LT Pro" panose="020B0504020202020204" pitchFamily="34" charset="0"/>
            </a:endParaRPr>
          </a:p>
          <a:p>
            <a:br>
              <a:rPr lang="fr-FR" dirty="0">
                <a:latin typeface="Avenir Next LT Pro" panose="020B0504020202020204" pitchFamily="34" charset="0"/>
              </a:rPr>
            </a:br>
            <a:r>
              <a:rPr lang="fr-FR" b="1" dirty="0">
                <a:latin typeface="Avenir Next LT Pro" panose="020B0504020202020204" pitchFamily="34" charset="0"/>
              </a:rPr>
              <a:t>Concentration des efforts marketing</a:t>
            </a:r>
            <a:r>
              <a:rPr lang="fr-FR" dirty="0">
                <a:latin typeface="Avenir Next LT Pro" panose="020B0504020202020204" pitchFamily="34" charset="0"/>
              </a:rPr>
              <a:t> : L’étude de notoriété montre que la multiplication des marques </a:t>
            </a:r>
            <a:r>
              <a:rPr lang="fr-FR" b="1" dirty="0">
                <a:latin typeface="Avenir Next LT Pro" panose="020B0504020202020204" pitchFamily="34" charset="0"/>
              </a:rPr>
              <a:t>fragmente l’investissement</a:t>
            </a:r>
            <a:r>
              <a:rPr lang="fr-FR" dirty="0">
                <a:latin typeface="Avenir Next LT Pro" panose="020B0504020202020204" pitchFamily="34" charset="0"/>
              </a:rPr>
              <a:t> en communication. Avec une ou deux marques principales, vous pourrez concentrer vos efforts pour renforcer une image cohérente et une visibilité accrue à moindre coût.</a:t>
            </a:r>
            <a:br>
              <a:rPr lang="fr-FR" dirty="0"/>
            </a:br>
            <a:r>
              <a:rPr lang="fr-FR" dirty="0"/>
              <a:t> </a:t>
            </a:r>
            <a:endParaRPr lang="fr-FR" dirty="0">
              <a:latin typeface="Avenir Next LT Pro" panose="020B0504020202020204" pitchFamily="34" charset="0"/>
            </a:endParaRPr>
          </a:p>
        </p:txBody>
      </p:sp>
      <p:sp>
        <p:nvSpPr>
          <p:cNvPr id="3" name="Triangle isocèle 2">
            <a:extLst>
              <a:ext uri="{FF2B5EF4-FFF2-40B4-BE49-F238E27FC236}">
                <a16:creationId xmlns:a16="http://schemas.microsoft.com/office/drawing/2014/main" id="{109E84C3-8F4E-9531-C254-455158ADEB36}"/>
              </a:ext>
            </a:extLst>
          </p:cNvPr>
          <p:cNvSpPr/>
          <p:nvPr/>
        </p:nvSpPr>
        <p:spPr>
          <a:xfrm rot="5400000">
            <a:off x="159222" y="4608969"/>
            <a:ext cx="1034472" cy="973468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0209316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1643A0-883A-1848-E9DB-9A975D7A0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B87CA6FB-008F-E2BC-99A0-43A19C2AAB7D}"/>
              </a:ext>
            </a:extLst>
          </p:cNvPr>
          <p:cNvSpPr txBox="1"/>
          <p:nvPr/>
        </p:nvSpPr>
        <p:spPr>
          <a:xfrm>
            <a:off x="1412523" y="1951672"/>
            <a:ext cx="8922967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>
                <a:latin typeface="Avenir Next LT Pro" panose="020B0504020202020204" pitchFamily="34" charset="0"/>
              </a:rPr>
              <a:t>Économies d'échelle</a:t>
            </a:r>
            <a:r>
              <a:rPr lang="fr-FR" dirty="0">
                <a:latin typeface="Avenir Next LT Pro" panose="020B0504020202020204" pitchFamily="34" charset="0"/>
              </a:rPr>
              <a:t> : Moins de marques signifient moins de coûts pour chaque action marketing, notamment en termes de </a:t>
            </a:r>
            <a:r>
              <a:rPr lang="fr-FR" b="1" dirty="0">
                <a:latin typeface="Avenir Next LT Pro" panose="020B0504020202020204" pitchFamily="34" charset="0"/>
              </a:rPr>
              <a:t>création de supports</a:t>
            </a:r>
            <a:r>
              <a:rPr lang="fr-FR" dirty="0">
                <a:latin typeface="Avenir Next LT Pro" panose="020B0504020202020204" pitchFamily="34" charset="0"/>
              </a:rPr>
              <a:t>, de </a:t>
            </a:r>
            <a:r>
              <a:rPr lang="fr-FR" b="1" dirty="0">
                <a:latin typeface="Avenir Next LT Pro" panose="020B0504020202020204" pitchFamily="34" charset="0"/>
              </a:rPr>
              <a:t>publicité</a:t>
            </a:r>
            <a:r>
              <a:rPr lang="fr-FR" dirty="0">
                <a:latin typeface="Avenir Next LT Pro" panose="020B0504020202020204" pitchFamily="34" charset="0"/>
              </a:rPr>
              <a:t> et de </a:t>
            </a:r>
            <a:r>
              <a:rPr lang="fr-FR" b="1" dirty="0">
                <a:latin typeface="Avenir Next LT Pro" panose="020B0504020202020204" pitchFamily="34" charset="0"/>
              </a:rPr>
              <a:t>gestion de la communication</a:t>
            </a:r>
            <a:r>
              <a:rPr lang="fr-FR" dirty="0">
                <a:latin typeface="Avenir Next LT Pro" panose="020B0504020202020204" pitchFamily="34" charset="0"/>
              </a:rPr>
              <a:t>. Le budget dédié à l’image de marque et à la fidélisation pourrait être réaffecté de manière plus stratégique.</a:t>
            </a:r>
            <a:br>
              <a:rPr lang="fr-FR" dirty="0">
                <a:latin typeface="Avenir Next LT Pro" panose="020B0504020202020204" pitchFamily="34" charset="0"/>
              </a:rPr>
            </a:br>
            <a:r>
              <a:rPr lang="fr-FR" dirty="0">
                <a:latin typeface="Avenir Next LT Pro" panose="020B0504020202020204" pitchFamily="34" charset="0"/>
              </a:rPr>
              <a:t> </a:t>
            </a:r>
          </a:p>
        </p:txBody>
      </p:sp>
      <p:sp>
        <p:nvSpPr>
          <p:cNvPr id="3" name="Triangle isocèle 2">
            <a:extLst>
              <a:ext uri="{FF2B5EF4-FFF2-40B4-BE49-F238E27FC236}">
                <a16:creationId xmlns:a16="http://schemas.microsoft.com/office/drawing/2014/main" id="{87B01F6A-DF04-EFC4-9B1B-754F617EFC57}"/>
              </a:ext>
            </a:extLst>
          </p:cNvPr>
          <p:cNvSpPr/>
          <p:nvPr/>
        </p:nvSpPr>
        <p:spPr>
          <a:xfrm rot="5400000">
            <a:off x="168408" y="1982174"/>
            <a:ext cx="1034472" cy="973468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C6A9DDB7-170A-5317-6528-7EE726E63B99}"/>
              </a:ext>
            </a:extLst>
          </p:cNvPr>
          <p:cNvSpPr txBox="1"/>
          <p:nvPr/>
        </p:nvSpPr>
        <p:spPr>
          <a:xfrm>
            <a:off x="1412523" y="3752272"/>
            <a:ext cx="8922967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>
                <a:latin typeface="Avenir Next LT Pro" panose="020B0504020202020204" pitchFamily="34" charset="0"/>
              </a:rPr>
              <a:t>Clarté du message</a:t>
            </a:r>
            <a:r>
              <a:rPr lang="fr-FR" dirty="0">
                <a:latin typeface="Avenir Next LT Pro" panose="020B0504020202020204" pitchFamily="34" charset="0"/>
              </a:rPr>
              <a:t> : L'architecture à une seule marque permet de </a:t>
            </a:r>
            <a:r>
              <a:rPr lang="fr-FR" b="1" dirty="0">
                <a:latin typeface="Avenir Next LT Pro" panose="020B0504020202020204" pitchFamily="34" charset="0"/>
              </a:rPr>
              <a:t>clarifier l’offre</a:t>
            </a:r>
            <a:r>
              <a:rPr lang="fr-FR" dirty="0">
                <a:latin typeface="Avenir Next LT Pro" panose="020B0504020202020204" pitchFamily="34" charset="0"/>
              </a:rPr>
              <a:t>. Une seule </a:t>
            </a:r>
            <a:r>
              <a:rPr lang="fr-FR" dirty="0" err="1">
                <a:latin typeface="Avenir Next LT Pro" panose="020B0504020202020204" pitchFamily="34" charset="0"/>
              </a:rPr>
              <a:t>enseign</a:t>
            </a:r>
            <a:r>
              <a:rPr lang="fr-FR" dirty="0">
                <a:latin typeface="Avenir Next LT Pro" panose="020B0504020202020204" pitchFamily="34" charset="0"/>
              </a:rPr>
              <a:t> mais en marquant les </a:t>
            </a:r>
            <a:r>
              <a:rPr lang="fr-FR" dirty="0" err="1">
                <a:latin typeface="Avenir Next LT Pro" panose="020B0504020202020204" pitchFamily="34" charset="0"/>
              </a:rPr>
              <a:t>spécifités</a:t>
            </a:r>
            <a:r>
              <a:rPr lang="fr-FR" dirty="0">
                <a:latin typeface="Avenir Next LT Pro" panose="020B0504020202020204" pitchFamily="34" charset="0"/>
              </a:rPr>
              <a:t> de chaque format /offre </a:t>
            </a:r>
            <a:r>
              <a:rPr lang="fr-FR" b="1" dirty="0">
                <a:latin typeface="Avenir Next LT Pro" panose="020B0504020202020204" pitchFamily="34" charset="0"/>
              </a:rPr>
              <a:t> : </a:t>
            </a:r>
          </a:p>
          <a:p>
            <a:r>
              <a:rPr lang="fr-FR" b="1" dirty="0">
                <a:latin typeface="Avenir Next LT Pro" panose="020B0504020202020204" pitchFamily="34" charset="0"/>
              </a:rPr>
              <a:t>Magasin Vert = Jardinerie</a:t>
            </a:r>
          </a:p>
          <a:p>
            <a:r>
              <a:rPr lang="fr-FR" b="1" dirty="0">
                <a:latin typeface="Avenir Next LT Pro" panose="020B0504020202020204" pitchFamily="34" charset="0"/>
              </a:rPr>
              <a:t>Magasin Pro &amp; Compact = LISA part &amp; Pro</a:t>
            </a:r>
            <a:r>
              <a:rPr lang="fr-FR" dirty="0">
                <a:latin typeface="Avenir Next LT Pro" panose="020B0504020202020204" pitchFamily="34" charset="0"/>
              </a:rPr>
              <a:t> </a:t>
            </a:r>
            <a:br>
              <a:rPr lang="fr-FR" dirty="0">
                <a:latin typeface="Avenir Next LT Pro" panose="020B0504020202020204" pitchFamily="34" charset="0"/>
              </a:rPr>
            </a:br>
            <a:r>
              <a:rPr lang="fr-FR" dirty="0">
                <a:latin typeface="Avenir Next LT Pro" panose="020B0504020202020204" pitchFamily="34" charset="0"/>
              </a:rPr>
              <a:t> </a:t>
            </a:r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0DFF2432-4FBB-869E-6A5C-06792B4F2B5C}"/>
              </a:ext>
            </a:extLst>
          </p:cNvPr>
          <p:cNvSpPr/>
          <p:nvPr/>
        </p:nvSpPr>
        <p:spPr>
          <a:xfrm rot="5400000">
            <a:off x="168408" y="3782774"/>
            <a:ext cx="1034472" cy="973468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4DAA71BA-8E63-D18B-0C77-D131262726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9724" y="165436"/>
            <a:ext cx="12002276" cy="159686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fr-FR" sz="4000" b="1" dirty="0">
                <a:latin typeface="Georgia" panose="02040502050405020303" pitchFamily="18" charset="0"/>
              </a:rPr>
              <a:t>Une seule marque – Magasin Vert</a:t>
            </a:r>
            <a:br>
              <a:rPr lang="fr-FR" sz="4000" b="1" dirty="0">
                <a:latin typeface="Georgia" panose="02040502050405020303" pitchFamily="18" charset="0"/>
              </a:rPr>
            </a:br>
            <a:r>
              <a:rPr lang="fr-FR" sz="2800" b="1" dirty="0">
                <a:latin typeface="Georgia" panose="02040502050405020303" pitchFamily="18" charset="0"/>
              </a:rPr>
              <a:t>Renforcement de la notoriété et réduction des investissements</a:t>
            </a:r>
            <a:br>
              <a:rPr lang="fr-FR" sz="2800" dirty="0">
                <a:latin typeface="Georgia" panose="02040502050405020303" pitchFamily="18" charset="0"/>
              </a:rPr>
            </a:br>
            <a:r>
              <a:rPr lang="fr-FR" sz="2800" dirty="0">
                <a:latin typeface="Georgia" panose="02040502050405020303" pitchFamily="18" charset="0"/>
              </a:rPr>
              <a:t> </a:t>
            </a:r>
            <a:endParaRPr lang="fr-FR" sz="4000" b="1" i="1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220877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9C0192-C724-D67F-9906-FA9ED1FDD2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05AF2CC0-F427-69BA-F974-CD477C225DC8}"/>
              </a:ext>
            </a:extLst>
          </p:cNvPr>
          <p:cNvSpPr txBox="1"/>
          <p:nvPr/>
        </p:nvSpPr>
        <p:spPr>
          <a:xfrm>
            <a:off x="1301687" y="2551837"/>
            <a:ext cx="8922967" cy="21544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dirty="0"/>
            </a:br>
            <a:r>
              <a:rPr lang="fr-FR" sz="2000" dirty="0">
                <a:latin typeface="Avenir Next LT Pro" panose="020B0504020202020204" pitchFamily="34" charset="0"/>
              </a:rPr>
              <a:t>Le site </a:t>
            </a:r>
            <a:r>
              <a:rPr lang="fr-FR" sz="2000" b="1" dirty="0">
                <a:latin typeface="Avenir Next LT Pro" panose="020B0504020202020204" pitchFamily="34" charset="0"/>
              </a:rPr>
              <a:t>Monmagasinvert.fr</a:t>
            </a:r>
            <a:r>
              <a:rPr lang="fr-FR" sz="2000" dirty="0">
                <a:latin typeface="Avenir Next LT Pro" panose="020B0504020202020204" pitchFamily="34" charset="0"/>
              </a:rPr>
              <a:t> devient le </a:t>
            </a:r>
            <a:r>
              <a:rPr lang="fr-FR" sz="2000" b="1" dirty="0">
                <a:latin typeface="Avenir Next LT Pro" panose="020B0504020202020204" pitchFamily="34" charset="0"/>
              </a:rPr>
              <a:t>portail central</a:t>
            </a:r>
            <a:r>
              <a:rPr lang="fr-FR" sz="2000" dirty="0">
                <a:latin typeface="Avenir Next LT Pro" panose="020B0504020202020204" pitchFamily="34" charset="0"/>
              </a:rPr>
              <a:t> pour l’ensemble des offres, mettant en avant les </a:t>
            </a:r>
            <a:r>
              <a:rPr lang="fr-FR" sz="2000" b="1" dirty="0">
                <a:latin typeface="Avenir Next LT Pro" panose="020B0504020202020204" pitchFamily="34" charset="0"/>
              </a:rPr>
              <a:t>différents formats de magasins</a:t>
            </a:r>
            <a:r>
              <a:rPr lang="fr-FR" sz="2000" dirty="0">
                <a:latin typeface="Avenir Next LT Pro" panose="020B0504020202020204" pitchFamily="34" charset="0"/>
              </a:rPr>
              <a:t>, ce qui renforcerait l’intégration digitale et l’efficacité de l’interface entre l’online et l’offline.</a:t>
            </a:r>
          </a:p>
          <a:p>
            <a:br>
              <a:rPr lang="fr-FR" dirty="0">
                <a:latin typeface="Avenir Next LT Pro" panose="020B0504020202020204" pitchFamily="34" charset="0"/>
              </a:rPr>
            </a:br>
            <a:r>
              <a:rPr lang="fr-FR" dirty="0">
                <a:latin typeface="Avenir Next LT Pro" panose="020B0504020202020204" pitchFamily="34" charset="0"/>
              </a:rPr>
              <a:t> </a:t>
            </a:r>
          </a:p>
        </p:txBody>
      </p:sp>
      <p:sp>
        <p:nvSpPr>
          <p:cNvPr id="3" name="Triangle isocèle 2">
            <a:extLst>
              <a:ext uri="{FF2B5EF4-FFF2-40B4-BE49-F238E27FC236}">
                <a16:creationId xmlns:a16="http://schemas.microsoft.com/office/drawing/2014/main" id="{5A1C61F2-D453-325C-1A14-BB96BFE025BE}"/>
              </a:ext>
            </a:extLst>
          </p:cNvPr>
          <p:cNvSpPr/>
          <p:nvPr/>
        </p:nvSpPr>
        <p:spPr>
          <a:xfrm rot="5400000">
            <a:off x="168408" y="2794483"/>
            <a:ext cx="1034472" cy="973468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C7429C9B-7249-AEF0-C5DA-A79768FB37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9724" y="165436"/>
            <a:ext cx="12002276" cy="159686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fr-FR" sz="4000" b="1" dirty="0">
                <a:latin typeface="Georgia" panose="02040502050405020303" pitchFamily="18" charset="0"/>
              </a:rPr>
              <a:t>Une seule marque – Magasin Vert</a:t>
            </a:r>
            <a:br>
              <a:rPr lang="fr-FR" sz="4000" b="1" dirty="0">
                <a:latin typeface="Georgia" panose="02040502050405020303" pitchFamily="18" charset="0"/>
              </a:rPr>
            </a:br>
            <a:r>
              <a:rPr lang="fr-FR" sz="2800" b="1" dirty="0">
                <a:latin typeface="Georgia" panose="02040502050405020303" pitchFamily="18" charset="0"/>
              </a:rPr>
              <a:t>Renforcement de la notoriété et réduction des investissements</a:t>
            </a:r>
            <a:br>
              <a:rPr lang="fr-FR" sz="2800" dirty="0">
                <a:latin typeface="Georgia" panose="02040502050405020303" pitchFamily="18" charset="0"/>
              </a:rPr>
            </a:br>
            <a:r>
              <a:rPr lang="fr-FR" sz="2800" dirty="0">
                <a:latin typeface="Georgia" panose="02040502050405020303" pitchFamily="18" charset="0"/>
              </a:rPr>
              <a:t> </a:t>
            </a:r>
            <a:endParaRPr lang="fr-FR" sz="4000" b="1" i="1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900103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A2C2E5-B530-9C09-80B1-4867EBFE7E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514B27F8-3D2D-C7A5-FAFB-DB5C52037FCD}"/>
              </a:ext>
            </a:extLst>
          </p:cNvPr>
          <p:cNvSpPr txBox="1"/>
          <p:nvPr/>
        </p:nvSpPr>
        <p:spPr>
          <a:xfrm>
            <a:off x="1190851" y="2126631"/>
            <a:ext cx="8922967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Les consommateurs, qu’ils soient professionnels ou particuliers, seraient exposés à une </a:t>
            </a:r>
            <a:r>
              <a:rPr lang="fr-FR" b="1" dirty="0">
                <a:latin typeface="Avenir Next LT Pro" panose="020B0504020202020204" pitchFamily="34" charset="0"/>
              </a:rPr>
              <a:t>identité de marque plus claire</a:t>
            </a:r>
            <a:r>
              <a:rPr lang="fr-FR" dirty="0">
                <a:latin typeface="Avenir Next LT Pro" panose="020B0504020202020204" pitchFamily="34" charset="0"/>
              </a:rPr>
              <a:t>, ce qui simplifie leur parcours d'achat, leur permet de mieux comprendre les valeurs et l'offre de l’enseigne, et facilite la fidélisation. </a:t>
            </a:r>
            <a:br>
              <a:rPr lang="fr-FR" dirty="0">
                <a:latin typeface="Avenir Next LT Pro" panose="020B0504020202020204" pitchFamily="34" charset="0"/>
              </a:rPr>
            </a:br>
            <a:br>
              <a:rPr lang="fr-FR" dirty="0">
                <a:latin typeface="Avenir Next LT Pro" panose="020B0504020202020204" pitchFamily="34" charset="0"/>
              </a:rPr>
            </a:br>
            <a:r>
              <a:rPr lang="fr-FR" dirty="0">
                <a:latin typeface="Avenir Next LT Pro" panose="020B0504020202020204" pitchFamily="34" charset="0"/>
              </a:rPr>
              <a:t>Ce processus permet également de répondre à la problématique de </a:t>
            </a:r>
            <a:r>
              <a:rPr lang="fr-FR" b="1" dirty="0">
                <a:latin typeface="Avenir Next LT Pro" panose="020B0504020202020204" pitchFamily="34" charset="0"/>
              </a:rPr>
              <a:t>mauvaise lisibilité</a:t>
            </a:r>
            <a:r>
              <a:rPr lang="fr-FR" dirty="0">
                <a:latin typeface="Avenir Next LT Pro" panose="020B0504020202020204" pitchFamily="34" charset="0"/>
              </a:rPr>
              <a:t> actuelle et d’</a:t>
            </a:r>
            <a:r>
              <a:rPr lang="fr-FR" b="1" dirty="0">
                <a:latin typeface="Avenir Next LT Pro" panose="020B0504020202020204" pitchFamily="34" charset="0"/>
              </a:rPr>
              <a:t>incertitude</a:t>
            </a:r>
            <a:r>
              <a:rPr lang="fr-FR" dirty="0">
                <a:latin typeface="Avenir Next LT Pro" panose="020B0504020202020204" pitchFamily="34" charset="0"/>
              </a:rPr>
              <a:t> dans les choix d’enseignes.</a:t>
            </a:r>
            <a:br>
              <a:rPr lang="fr-FR" dirty="0">
                <a:latin typeface="Avenir Next LT Pro" panose="020B0504020202020204" pitchFamily="34" charset="0"/>
              </a:rPr>
            </a:br>
            <a:r>
              <a:rPr lang="fr-FR" dirty="0">
                <a:latin typeface="Avenir Next LT Pro" panose="020B0504020202020204" pitchFamily="34" charset="0"/>
              </a:rPr>
              <a:t>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72C5636-5499-93D0-7906-9FFC039C20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9724" y="165436"/>
            <a:ext cx="12002276" cy="159686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fr-FR" sz="4000" b="1" dirty="0">
                <a:latin typeface="Georgia" panose="02040502050405020303" pitchFamily="18" charset="0"/>
              </a:rPr>
              <a:t>Une seule marque – Magasin Vert</a:t>
            </a:r>
            <a:br>
              <a:rPr lang="fr-FR" sz="4000" b="1" dirty="0">
                <a:latin typeface="Georgia" panose="02040502050405020303" pitchFamily="18" charset="0"/>
              </a:rPr>
            </a:br>
            <a:r>
              <a:rPr lang="fr-FR" sz="2800" b="1" dirty="0">
                <a:latin typeface="Georgia" panose="02040502050405020303" pitchFamily="18" charset="0"/>
              </a:rPr>
              <a:t>Renforcement de la notoriété et réduction des investissements</a:t>
            </a:r>
            <a:br>
              <a:rPr lang="fr-FR" sz="2800" dirty="0">
                <a:latin typeface="Georgia" panose="02040502050405020303" pitchFamily="18" charset="0"/>
              </a:rPr>
            </a:br>
            <a:r>
              <a:rPr lang="fr-FR" sz="2800" dirty="0">
                <a:latin typeface="Georgia" panose="02040502050405020303" pitchFamily="18" charset="0"/>
              </a:rPr>
              <a:t> </a:t>
            </a:r>
            <a:endParaRPr lang="fr-FR" sz="4000" b="1" i="1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452105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69A4AC-1DCF-C480-DD73-7383E669BD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riangle isocèle 5">
            <a:extLst>
              <a:ext uri="{FF2B5EF4-FFF2-40B4-BE49-F238E27FC236}">
                <a16:creationId xmlns:a16="http://schemas.microsoft.com/office/drawing/2014/main" id="{33D77EAE-6926-CE8C-A868-C980BD20ABEE}"/>
              </a:ext>
            </a:extLst>
          </p:cNvPr>
          <p:cNvSpPr/>
          <p:nvPr/>
        </p:nvSpPr>
        <p:spPr>
          <a:xfrm rot="5400000">
            <a:off x="4365295" y="3508773"/>
            <a:ext cx="1560945" cy="480291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Picture 3">
            <a:extLst>
              <a:ext uri="{FF2B5EF4-FFF2-40B4-BE49-F238E27FC236}">
                <a16:creationId xmlns:a16="http://schemas.microsoft.com/office/drawing/2014/main" id="{3C489112-1049-094E-1C33-6C0F5190BA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2743" y="3797861"/>
            <a:ext cx="1749778" cy="43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>
            <a:extLst>
              <a:ext uri="{FF2B5EF4-FFF2-40B4-BE49-F238E27FC236}">
                <a16:creationId xmlns:a16="http://schemas.microsoft.com/office/drawing/2014/main" id="{A07E65FA-B182-C0A8-AA6D-6692EC9C9A7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25"/>
          <a:stretch/>
        </p:blipFill>
        <p:spPr bwMode="auto">
          <a:xfrm>
            <a:off x="3443093" y="3247995"/>
            <a:ext cx="976010" cy="533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Notre Pôle Jardin &amp; Terroir | Groupe LORCA">
            <a:extLst>
              <a:ext uri="{FF2B5EF4-FFF2-40B4-BE49-F238E27FC236}">
                <a16:creationId xmlns:a16="http://schemas.microsoft.com/office/drawing/2014/main" id="{E9B7D6D2-833F-B043-8D7D-C3A806DF5B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9676" y="3761980"/>
            <a:ext cx="1138825" cy="530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>
            <a:extLst>
              <a:ext uri="{FF2B5EF4-FFF2-40B4-BE49-F238E27FC236}">
                <a16:creationId xmlns:a16="http://schemas.microsoft.com/office/drawing/2014/main" id="{91EDDC24-ABA9-6E56-9560-2F88AC4030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97760" y="3779920"/>
            <a:ext cx="877135" cy="473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>
            <a:extLst>
              <a:ext uri="{FF2B5EF4-FFF2-40B4-BE49-F238E27FC236}">
                <a16:creationId xmlns:a16="http://schemas.microsoft.com/office/drawing/2014/main" id="{FA0C2AE2-ACB1-C130-E8BA-8D07C574926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25"/>
          <a:stretch/>
        </p:blipFill>
        <p:spPr bwMode="auto">
          <a:xfrm>
            <a:off x="2052508" y="1782508"/>
            <a:ext cx="1194688" cy="6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6DF2B00B-90E4-C2FB-1743-EAC8BCE52DD3}"/>
              </a:ext>
            </a:extLst>
          </p:cNvPr>
          <p:cNvCxnSpPr>
            <a:cxnSpLocks/>
          </p:cNvCxnSpPr>
          <p:nvPr/>
        </p:nvCxnSpPr>
        <p:spPr>
          <a:xfrm>
            <a:off x="2983110" y="2741808"/>
            <a:ext cx="371720" cy="3205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5C46E605-CFF8-E398-0DAC-433FD414ED3E}"/>
              </a:ext>
            </a:extLst>
          </p:cNvPr>
          <p:cNvCxnSpPr>
            <a:cxnSpLocks/>
          </p:cNvCxnSpPr>
          <p:nvPr/>
        </p:nvCxnSpPr>
        <p:spPr>
          <a:xfrm>
            <a:off x="2491075" y="2655050"/>
            <a:ext cx="0" cy="4409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5A63A5B2-D40D-9594-BC8A-E811F2B02D79}"/>
              </a:ext>
            </a:extLst>
          </p:cNvPr>
          <p:cNvCxnSpPr>
            <a:cxnSpLocks/>
          </p:cNvCxnSpPr>
          <p:nvPr/>
        </p:nvCxnSpPr>
        <p:spPr>
          <a:xfrm flipH="1">
            <a:off x="1535052" y="2654471"/>
            <a:ext cx="463989" cy="42304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602" name="Picture 2" descr="Animalerie en Ligne Chien et Chat, Croquettes, Accessoires | Terranimo">
            <a:extLst>
              <a:ext uri="{FF2B5EF4-FFF2-40B4-BE49-F238E27FC236}">
                <a16:creationId xmlns:a16="http://schemas.microsoft.com/office/drawing/2014/main" id="{4072E78E-5AD9-D1AE-1714-AFF6D1D2DE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374"/>
          <a:stretch/>
        </p:blipFill>
        <p:spPr bwMode="auto">
          <a:xfrm>
            <a:off x="925205" y="5127763"/>
            <a:ext cx="1151478" cy="281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Mon Magasin Vert">
            <a:extLst>
              <a:ext uri="{FF2B5EF4-FFF2-40B4-BE49-F238E27FC236}">
                <a16:creationId xmlns:a16="http://schemas.microsoft.com/office/drawing/2014/main" id="{E516C091-3993-2946-CCA0-158CBD7C77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215" y="5109613"/>
            <a:ext cx="1485756" cy="334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ZoneTexte 25">
            <a:extLst>
              <a:ext uri="{FF2B5EF4-FFF2-40B4-BE49-F238E27FC236}">
                <a16:creationId xmlns:a16="http://schemas.microsoft.com/office/drawing/2014/main" id="{15343359-FE21-F446-9C90-17D87B3C4048}"/>
              </a:ext>
            </a:extLst>
          </p:cNvPr>
          <p:cNvSpPr txBox="1"/>
          <p:nvPr/>
        </p:nvSpPr>
        <p:spPr>
          <a:xfrm>
            <a:off x="3484227" y="4367701"/>
            <a:ext cx="893741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800" dirty="0">
                <a:latin typeface="Avenir Next LT Pro" panose="020B0504020202020204" pitchFamily="34" charset="0"/>
              </a:rPr>
              <a:t>Professionnels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A4AC6614-7D07-932B-5A17-86C9F49DDBB7}"/>
              </a:ext>
            </a:extLst>
          </p:cNvPr>
          <p:cNvSpPr txBox="1"/>
          <p:nvPr/>
        </p:nvSpPr>
        <p:spPr>
          <a:xfrm>
            <a:off x="3484227" y="4609911"/>
            <a:ext cx="89374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800" dirty="0">
                <a:latin typeface="Avenir Next LT Pro" panose="020B0504020202020204" pitchFamily="34" charset="0"/>
              </a:rPr>
              <a:t>Agricole, </a:t>
            </a:r>
            <a:r>
              <a:rPr lang="fr-FR" sz="800" dirty="0" err="1">
                <a:latin typeface="Avenir Next LT Pro" panose="020B0504020202020204" pitchFamily="34" charset="0"/>
              </a:rPr>
              <a:t>Horti</a:t>
            </a:r>
            <a:r>
              <a:rPr lang="fr-FR" sz="800" dirty="0">
                <a:latin typeface="Avenir Next LT Pro" panose="020B0504020202020204" pitchFamily="34" charset="0"/>
              </a:rPr>
              <a:t>, Equipements…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97F37D6C-1C58-4877-E7E6-BF9103012D53}"/>
              </a:ext>
            </a:extLst>
          </p:cNvPr>
          <p:cNvSpPr txBox="1"/>
          <p:nvPr/>
        </p:nvSpPr>
        <p:spPr>
          <a:xfrm>
            <a:off x="1931288" y="4322444"/>
            <a:ext cx="89374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800" dirty="0">
                <a:latin typeface="Avenir Next LT Pro" panose="020B0504020202020204" pitchFamily="34" charset="0"/>
              </a:rPr>
              <a:t>Particuliers &amp; professionnels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DDC38215-8749-EDBB-F8F0-45B088F06C29}"/>
              </a:ext>
            </a:extLst>
          </p:cNvPr>
          <p:cNvSpPr txBox="1"/>
          <p:nvPr/>
        </p:nvSpPr>
        <p:spPr>
          <a:xfrm>
            <a:off x="1947815" y="4583145"/>
            <a:ext cx="89374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800" dirty="0">
                <a:latin typeface="Avenir Next LT Pro" panose="020B0504020202020204" pitchFamily="34" charset="0"/>
              </a:rPr>
              <a:t>Jardin, bricolage, animaux</a:t>
            </a:r>
            <a:br>
              <a:rPr lang="fr-FR" sz="800" dirty="0">
                <a:latin typeface="Avenir Next LT Pro" panose="020B0504020202020204" pitchFamily="34" charset="0"/>
              </a:rPr>
            </a:br>
            <a:r>
              <a:rPr lang="fr-FR" sz="800" dirty="0">
                <a:latin typeface="Avenir Next LT Pro" panose="020B0504020202020204" pitchFamily="34" charset="0"/>
              </a:rPr>
              <a:t>…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D6183EB0-3232-FBCA-8335-A2F3FE9B5B79}"/>
              </a:ext>
            </a:extLst>
          </p:cNvPr>
          <p:cNvSpPr txBox="1"/>
          <p:nvPr/>
        </p:nvSpPr>
        <p:spPr>
          <a:xfrm>
            <a:off x="744436" y="4331192"/>
            <a:ext cx="893741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800" dirty="0">
                <a:latin typeface="Avenir Next LT Pro" panose="020B0504020202020204" pitchFamily="34" charset="0"/>
              </a:rPr>
              <a:t>Particuliers  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4B8D9436-9904-BF1B-E9EC-9EF93F154F44}"/>
              </a:ext>
            </a:extLst>
          </p:cNvPr>
          <p:cNvSpPr txBox="1"/>
          <p:nvPr/>
        </p:nvSpPr>
        <p:spPr>
          <a:xfrm>
            <a:off x="744436" y="4486801"/>
            <a:ext cx="89374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800" dirty="0">
                <a:latin typeface="Avenir Next LT Pro" panose="020B0504020202020204" pitchFamily="34" charset="0"/>
              </a:rPr>
              <a:t>Jardinage, maison, animalerie</a:t>
            </a:r>
            <a:br>
              <a:rPr lang="fr-FR" sz="800" dirty="0">
                <a:latin typeface="Avenir Next LT Pro" panose="020B0504020202020204" pitchFamily="34" charset="0"/>
              </a:rPr>
            </a:br>
            <a:r>
              <a:rPr lang="fr-FR" sz="800" dirty="0">
                <a:latin typeface="Avenir Next LT Pro" panose="020B0504020202020204" pitchFamily="34" charset="0"/>
              </a:rPr>
              <a:t>…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BC0FBEC4-B577-D63D-AC62-1B1E17519645}"/>
              </a:ext>
            </a:extLst>
          </p:cNvPr>
          <p:cNvSpPr txBox="1"/>
          <p:nvPr/>
        </p:nvSpPr>
        <p:spPr>
          <a:xfrm>
            <a:off x="2958785" y="5562636"/>
            <a:ext cx="893741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800" dirty="0">
                <a:latin typeface="Avenir Next LT Pro" panose="020B0504020202020204" pitchFamily="34" charset="0"/>
              </a:rPr>
              <a:t>Site centralisé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77C28D12-7D1E-86D7-AFD6-D4085EFEB935}"/>
              </a:ext>
            </a:extLst>
          </p:cNvPr>
          <p:cNvSpPr txBox="1"/>
          <p:nvPr/>
        </p:nvSpPr>
        <p:spPr>
          <a:xfrm>
            <a:off x="2907959" y="5414174"/>
            <a:ext cx="893741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800" dirty="0">
                <a:latin typeface="Avenir Next LT Pro" panose="020B0504020202020204" pitchFamily="34" charset="0"/>
              </a:rPr>
              <a:t>Particuliers  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BB0DD126-CB64-0D63-5677-4034232999E2}"/>
              </a:ext>
            </a:extLst>
          </p:cNvPr>
          <p:cNvSpPr txBox="1"/>
          <p:nvPr/>
        </p:nvSpPr>
        <p:spPr>
          <a:xfrm>
            <a:off x="1037547" y="5465034"/>
            <a:ext cx="893741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800" dirty="0">
                <a:latin typeface="Avenir Next LT Pro" panose="020B0504020202020204" pitchFamily="34" charset="0"/>
              </a:rPr>
              <a:t>Particuliers  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95C15317-93D8-4DB6-29A3-C317420C460B}"/>
              </a:ext>
            </a:extLst>
          </p:cNvPr>
          <p:cNvSpPr txBox="1"/>
          <p:nvPr/>
        </p:nvSpPr>
        <p:spPr>
          <a:xfrm>
            <a:off x="1054074" y="5620643"/>
            <a:ext cx="89374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800" dirty="0">
                <a:latin typeface="Avenir Next LT Pro" panose="020B0504020202020204" pitchFamily="34" charset="0"/>
              </a:rPr>
              <a:t>Animalerie</a:t>
            </a:r>
            <a:br>
              <a:rPr lang="fr-FR" sz="800" dirty="0">
                <a:latin typeface="Avenir Next LT Pro" panose="020B0504020202020204" pitchFamily="34" charset="0"/>
              </a:rPr>
            </a:br>
            <a:endParaRPr lang="fr-FR" sz="800" dirty="0">
              <a:latin typeface="Avenir Next LT Pro" panose="020B0504020202020204" pitchFamily="34" charset="0"/>
            </a:endParaRPr>
          </a:p>
        </p:txBody>
      </p:sp>
      <p:pic>
        <p:nvPicPr>
          <p:cNvPr id="42" name="Picture 2" descr="Jardinerie &amp; animalerie, magasin de jardinage &amp; outils ...">
            <a:extLst>
              <a:ext uri="{FF2B5EF4-FFF2-40B4-BE49-F238E27FC236}">
                <a16:creationId xmlns:a16="http://schemas.microsoft.com/office/drawing/2014/main" id="{C25F150C-8617-7A3D-8E52-D2124EE150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446" y="3785962"/>
            <a:ext cx="1199463" cy="899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D6AF16A3-E369-6D45-5868-52563642AE2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83152" y="5390209"/>
            <a:ext cx="1098052" cy="727372"/>
          </a:xfrm>
          <a:prstGeom prst="rect">
            <a:avLst/>
          </a:prstGeom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053A1EBF-F90E-2766-DAF6-859F6183FC1F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t="22259"/>
          <a:stretch/>
        </p:blipFill>
        <p:spPr>
          <a:xfrm>
            <a:off x="6748486" y="4589092"/>
            <a:ext cx="1199463" cy="708900"/>
          </a:xfrm>
          <a:prstGeom prst="rect">
            <a:avLst/>
          </a:prstGeom>
        </p:spPr>
      </p:pic>
      <p:pic>
        <p:nvPicPr>
          <p:cNvPr id="45" name="Picture 4" descr="Mon Magasin Vert">
            <a:extLst>
              <a:ext uri="{FF2B5EF4-FFF2-40B4-BE49-F238E27FC236}">
                <a16:creationId xmlns:a16="http://schemas.microsoft.com/office/drawing/2014/main" id="{3C6606AE-78CC-F513-A421-575C8077D5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354" y="3472912"/>
            <a:ext cx="2250141" cy="506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5">
            <a:extLst>
              <a:ext uri="{FF2B5EF4-FFF2-40B4-BE49-F238E27FC236}">
                <a16:creationId xmlns:a16="http://schemas.microsoft.com/office/drawing/2014/main" id="{2730966B-2C4C-C62E-B5C0-298D783DBBF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25"/>
          <a:stretch/>
        </p:blipFill>
        <p:spPr bwMode="auto">
          <a:xfrm>
            <a:off x="8160596" y="1852045"/>
            <a:ext cx="1194688" cy="6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Animalerie en Ligne Chien et Chat, Croquettes, Accessoires | Terranimo">
            <a:extLst>
              <a:ext uri="{FF2B5EF4-FFF2-40B4-BE49-F238E27FC236}">
                <a16:creationId xmlns:a16="http://schemas.microsoft.com/office/drawing/2014/main" id="{648C6F30-15ED-6B4F-2897-432907DDA7B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374"/>
          <a:stretch/>
        </p:blipFill>
        <p:spPr bwMode="auto">
          <a:xfrm>
            <a:off x="9618704" y="3464680"/>
            <a:ext cx="1151478" cy="281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8" name="Connecteur droit 47">
            <a:extLst>
              <a:ext uri="{FF2B5EF4-FFF2-40B4-BE49-F238E27FC236}">
                <a16:creationId xmlns:a16="http://schemas.microsoft.com/office/drawing/2014/main" id="{EBDF3BD8-5840-464B-28E0-79EF3B64D4B3}"/>
              </a:ext>
            </a:extLst>
          </p:cNvPr>
          <p:cNvCxnSpPr>
            <a:cxnSpLocks/>
          </p:cNvCxnSpPr>
          <p:nvPr/>
        </p:nvCxnSpPr>
        <p:spPr>
          <a:xfrm>
            <a:off x="9289182" y="2720508"/>
            <a:ext cx="371720" cy="3205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cteur droit 48">
            <a:extLst>
              <a:ext uri="{FF2B5EF4-FFF2-40B4-BE49-F238E27FC236}">
                <a16:creationId xmlns:a16="http://schemas.microsoft.com/office/drawing/2014/main" id="{034D51A2-62CB-2AB2-C87F-18B92A3E13E5}"/>
              </a:ext>
            </a:extLst>
          </p:cNvPr>
          <p:cNvCxnSpPr>
            <a:cxnSpLocks/>
          </p:cNvCxnSpPr>
          <p:nvPr/>
        </p:nvCxnSpPr>
        <p:spPr>
          <a:xfrm flipH="1">
            <a:off x="7841124" y="2633171"/>
            <a:ext cx="463989" cy="42304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Espace réservé du contenu 2">
            <a:extLst>
              <a:ext uri="{FF2B5EF4-FFF2-40B4-BE49-F238E27FC236}">
                <a16:creationId xmlns:a16="http://schemas.microsoft.com/office/drawing/2014/main" id="{7F4B4BDB-3DC8-DE32-3C1E-0E7AB0A3E1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9724" y="165436"/>
            <a:ext cx="12002276" cy="159686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fr-FR" sz="4000" b="1" dirty="0">
                <a:latin typeface="Georgia" panose="02040502050405020303" pitchFamily="18" charset="0"/>
              </a:rPr>
              <a:t>Une seule marque – Magasin Vert</a:t>
            </a:r>
            <a:br>
              <a:rPr lang="fr-FR" sz="4000" b="1" dirty="0">
                <a:latin typeface="Georgia" panose="02040502050405020303" pitchFamily="18" charset="0"/>
              </a:rPr>
            </a:br>
            <a:r>
              <a:rPr lang="fr-FR" sz="2800" b="1" dirty="0">
                <a:latin typeface="Georgia" panose="02040502050405020303" pitchFamily="18" charset="0"/>
              </a:rPr>
              <a:t>Renforcement de la notoriété et réduction des investissements</a:t>
            </a:r>
            <a:br>
              <a:rPr lang="fr-FR" sz="2800" dirty="0">
                <a:latin typeface="Georgia" panose="02040502050405020303" pitchFamily="18" charset="0"/>
              </a:rPr>
            </a:br>
            <a:r>
              <a:rPr lang="fr-FR" sz="2800" dirty="0">
                <a:latin typeface="Georgia" panose="02040502050405020303" pitchFamily="18" charset="0"/>
              </a:rPr>
              <a:t> </a:t>
            </a:r>
            <a:endParaRPr lang="fr-FR" sz="4000" b="1" i="1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287374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F8C966-D3E3-6D19-45B7-08E848D5BE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5A5A92B2-B67E-1B26-80F8-D10CFC52C1F3}"/>
              </a:ext>
            </a:extLst>
          </p:cNvPr>
          <p:cNvSpPr txBox="1">
            <a:spLocks/>
          </p:cNvSpPr>
          <p:nvPr/>
        </p:nvSpPr>
        <p:spPr bwMode="auto">
          <a:xfrm>
            <a:off x="300038" y="2824970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i="0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dirty="0"/>
              <a:t>Hypothèse 1 - 2 marques enseignes</a:t>
            </a:r>
          </a:p>
        </p:txBody>
      </p:sp>
    </p:spTree>
    <p:extLst>
      <p:ext uri="{BB962C8B-B14F-4D97-AF65-F5344CB8AC3E}">
        <p14:creationId xmlns:p14="http://schemas.microsoft.com/office/powerpoint/2010/main" val="188242297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E0894F-5B56-2F52-BE90-4692C8D7FC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F4CD4882-39F3-52F2-2AA3-A26BD05D7BCE}"/>
              </a:ext>
            </a:extLst>
          </p:cNvPr>
          <p:cNvSpPr txBox="1"/>
          <p:nvPr/>
        </p:nvSpPr>
        <p:spPr>
          <a:xfrm>
            <a:off x="633804" y="1951672"/>
            <a:ext cx="8722633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L’idée centrale de cette approche reste de rationaliser l’architecture tout en maintenant une différenciation claire entre les cibles </a:t>
            </a:r>
            <a:r>
              <a:rPr lang="fr-FR" b="1" dirty="0">
                <a:latin typeface="Avenir Next LT Pro" panose="020B0504020202020204" pitchFamily="34" charset="0"/>
              </a:rPr>
              <a:t>grand public</a:t>
            </a:r>
            <a:r>
              <a:rPr lang="fr-FR" dirty="0">
                <a:latin typeface="Avenir Next LT Pro" panose="020B0504020202020204" pitchFamily="34" charset="0"/>
              </a:rPr>
              <a:t> et </a:t>
            </a:r>
            <a:r>
              <a:rPr lang="fr-FR" b="1" dirty="0">
                <a:latin typeface="Avenir Next LT Pro" panose="020B0504020202020204" pitchFamily="34" charset="0"/>
              </a:rPr>
              <a:t>professionnels</a:t>
            </a:r>
            <a:r>
              <a:rPr lang="fr-FR" dirty="0">
                <a:latin typeface="Avenir Next LT Pro" panose="020B0504020202020204" pitchFamily="34" charset="0"/>
              </a:rPr>
              <a:t>. </a:t>
            </a:r>
            <a:br>
              <a:rPr lang="fr-FR" dirty="0">
                <a:latin typeface="Avenir Next LT Pro" panose="020B0504020202020204" pitchFamily="34" charset="0"/>
              </a:rPr>
            </a:br>
            <a:r>
              <a:rPr lang="fr-FR" dirty="0">
                <a:latin typeface="Avenir Next LT Pro" panose="020B0504020202020204" pitchFamily="34" charset="0"/>
              </a:rPr>
              <a:t>Cela permet de conserver des identités fortes pour chaque segment tout en simplifiant l’offre et en réduisant les coûts associés à plusieurs marques distinctes.</a:t>
            </a: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73B7F60D-F938-047F-33BE-C0287AA479B7}"/>
              </a:ext>
            </a:extLst>
          </p:cNvPr>
          <p:cNvSpPr txBox="1">
            <a:spLocks/>
          </p:cNvSpPr>
          <p:nvPr/>
        </p:nvSpPr>
        <p:spPr bwMode="auto">
          <a:xfrm>
            <a:off x="429348" y="654425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i="0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dirty="0"/>
              <a:t>Hypothèse 2 - 2 marques enseignes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3B602CD-A81B-48BC-001B-D1C2C098F4AB}"/>
              </a:ext>
            </a:extLst>
          </p:cNvPr>
          <p:cNvSpPr txBox="1"/>
          <p:nvPr/>
        </p:nvSpPr>
        <p:spPr>
          <a:xfrm>
            <a:off x="1136074" y="4391952"/>
            <a:ext cx="315883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b="1" dirty="0">
                <a:solidFill>
                  <a:schemeClr val="bg1"/>
                </a:solidFill>
                <a:highlight>
                  <a:srgbClr val="404D49"/>
                </a:highlight>
                <a:latin typeface="Avenir Next LT Pro" panose="020B0504020202020204" pitchFamily="34" charset="0"/>
              </a:rPr>
              <a:t>Marque Grand Public – Magasin Vert</a:t>
            </a:r>
            <a:endParaRPr lang="fr-FR" sz="2000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423DE383-B858-DA99-E2E7-D99D7D15F0BE}"/>
              </a:ext>
            </a:extLst>
          </p:cNvPr>
          <p:cNvSpPr txBox="1"/>
          <p:nvPr/>
        </p:nvSpPr>
        <p:spPr>
          <a:xfrm>
            <a:off x="5063805" y="4391951"/>
            <a:ext cx="647241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b="1" dirty="0">
                <a:solidFill>
                  <a:schemeClr val="bg1"/>
                </a:solidFill>
                <a:highlight>
                  <a:srgbClr val="404D49"/>
                </a:highlight>
                <a:latin typeface="Avenir Next LT Pro" panose="020B0504020202020204" pitchFamily="34" charset="0"/>
              </a:rPr>
              <a:t>Marque Professionnel &amp; semi-professionnel</a:t>
            </a:r>
          </a:p>
          <a:p>
            <a:r>
              <a:rPr lang="fr-FR" sz="2000" b="1" dirty="0">
                <a:solidFill>
                  <a:schemeClr val="bg1"/>
                </a:solidFill>
                <a:highlight>
                  <a:srgbClr val="404D49"/>
                </a:highlight>
                <a:latin typeface="Avenir Next LT Pro" panose="020B0504020202020204" pitchFamily="34" charset="0"/>
              </a:rPr>
              <a:t>Point Vert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58714967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B6E0DD-434E-DA5D-1F8D-F5A57CECED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B85D4BAB-BDCE-E08E-AE8E-D7F81EE529DA}"/>
              </a:ext>
            </a:extLst>
          </p:cNvPr>
          <p:cNvSpPr txBox="1">
            <a:spLocks/>
          </p:cNvSpPr>
          <p:nvPr/>
        </p:nvSpPr>
        <p:spPr bwMode="auto">
          <a:xfrm>
            <a:off x="429348" y="654425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i="0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dirty="0"/>
              <a:t>Hypothèse 2 - 2 marques enseignes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B5DE62B-E16C-0758-07A6-C8315F6FB401}"/>
              </a:ext>
            </a:extLst>
          </p:cNvPr>
          <p:cNvSpPr txBox="1"/>
          <p:nvPr/>
        </p:nvSpPr>
        <p:spPr>
          <a:xfrm>
            <a:off x="942109" y="1412864"/>
            <a:ext cx="9236364" cy="4278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b="1" dirty="0">
                <a:solidFill>
                  <a:schemeClr val="bg1"/>
                </a:solidFill>
                <a:highlight>
                  <a:srgbClr val="404D49"/>
                </a:highlight>
                <a:latin typeface="Avenir Next LT Pro" panose="020B0504020202020204" pitchFamily="34" charset="0"/>
              </a:rPr>
              <a:t>Marque Grand Public – Magasin Vert</a:t>
            </a:r>
            <a:br>
              <a:rPr lang="fr-FR" sz="2000" b="1" dirty="0">
                <a:solidFill>
                  <a:schemeClr val="bg1"/>
                </a:solidFill>
                <a:highlight>
                  <a:srgbClr val="404D49"/>
                </a:highlight>
                <a:latin typeface="Avenir Next LT Pro" panose="020B0504020202020204" pitchFamily="34" charset="0"/>
              </a:rPr>
            </a:br>
            <a:endParaRPr lang="fr-FR" sz="2000" b="1" dirty="0">
              <a:solidFill>
                <a:schemeClr val="bg1"/>
              </a:solidFill>
              <a:highlight>
                <a:srgbClr val="404D49"/>
              </a:highlight>
              <a:latin typeface="Avenir Next LT Pro" panose="020B0504020202020204" pitchFamily="34" charset="0"/>
            </a:endParaRPr>
          </a:p>
          <a:p>
            <a:r>
              <a:rPr lang="fr-FR" sz="1600" dirty="0">
                <a:latin typeface="Avenir Next LT Pro" panose="020B0504020202020204" pitchFamily="34" charset="0"/>
              </a:rPr>
              <a:t>La première marque serait </a:t>
            </a:r>
            <a:r>
              <a:rPr lang="fr-FR" sz="1600" b="1" dirty="0">
                <a:latin typeface="Avenir Next LT Pro" panose="020B0504020202020204" pitchFamily="34" charset="0"/>
              </a:rPr>
              <a:t>Magasin Vert</a:t>
            </a:r>
            <a:r>
              <a:rPr lang="fr-FR" sz="1600" dirty="0">
                <a:latin typeface="Avenir Next LT Pro" panose="020B0504020202020204" pitchFamily="34" charset="0"/>
              </a:rPr>
              <a:t>, qui se positionne comme l’enseigne de jardinage pour </a:t>
            </a:r>
            <a:r>
              <a:rPr lang="fr-FR" sz="1600" b="1" dirty="0">
                <a:latin typeface="Avenir Next LT Pro" panose="020B0504020202020204" pitchFamily="34" charset="0"/>
              </a:rPr>
              <a:t>les particuliers</a:t>
            </a:r>
            <a:r>
              <a:rPr lang="fr-FR" sz="1600" dirty="0">
                <a:latin typeface="Avenir Next LT Pro" panose="020B0504020202020204" pitchFamily="34" charset="0"/>
              </a:rPr>
              <a:t>. L’idée est de décliner cette marque en fonction des formats de magasins, afin de répondre à la diversité des besoins des clients tout en préservant une identité commune.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sz="2000" b="1" dirty="0">
                <a:latin typeface="Avenir Next LT Pro" panose="020B0504020202020204" pitchFamily="34" charset="0"/>
              </a:rPr>
              <a:t>Magasin Vert</a:t>
            </a:r>
            <a:r>
              <a:rPr lang="fr-FR" sz="2000" dirty="0">
                <a:latin typeface="Avenir Next LT Pro" panose="020B0504020202020204" pitchFamily="34" charset="0"/>
              </a:rPr>
              <a:t> </a:t>
            </a:r>
            <a:r>
              <a:rPr lang="fr-FR" sz="1600" dirty="0">
                <a:latin typeface="Avenir Next LT Pro" panose="020B0504020202020204" pitchFamily="34" charset="0"/>
              </a:rPr>
              <a:t>: Le format classique destiné aux magasins de taille moyenne à grande, offrant une large gamme de produits pour le jardinage, l’animalerie, le bricolage, et la maison, ainsi que des services associés (conseils, accompagnement personnalisé, location de matériel, etc.).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sz="2000" b="1" dirty="0">
                <a:latin typeface="Avenir Next LT Pro" panose="020B0504020202020204" pitchFamily="34" charset="0"/>
              </a:rPr>
              <a:t>Magasin Vert « Compact »</a:t>
            </a:r>
            <a:r>
              <a:rPr lang="fr-FR" sz="2000" dirty="0">
                <a:latin typeface="Avenir Next LT Pro" panose="020B0504020202020204" pitchFamily="34" charset="0"/>
              </a:rPr>
              <a:t> </a:t>
            </a:r>
            <a:r>
              <a:rPr lang="fr-FR" sz="1600" dirty="0">
                <a:latin typeface="Avenir Next LT Pro" panose="020B0504020202020204" pitchFamily="34" charset="0"/>
              </a:rPr>
              <a:t>: Format adapté aux points de vente de taille moyenne ou petite taille, notamment en zones urbaines ou semi-urbaines. Ce format serait plus axé sur l’essentiel, avec une offre restreinte mais de qualité, tout en mettant en avant des solutions pratiques pour les clients citadins. </a:t>
            </a:r>
            <a:br>
              <a:rPr lang="fr-FR" sz="1600" dirty="0">
                <a:latin typeface="Avenir Next LT Pro" panose="020B0504020202020204" pitchFamily="34" charset="0"/>
              </a:rPr>
            </a:br>
            <a:endParaRPr lang="fr-FR" sz="1600" dirty="0">
              <a:latin typeface="Avenir Next LT Pro" panose="020B0504020202020204" pitchFamily="34" charset="0"/>
            </a:endParaRPr>
          </a:p>
          <a:p>
            <a:r>
              <a:rPr lang="fr-FR" sz="1600" dirty="0">
                <a:latin typeface="Avenir Next LT Pro" panose="020B0504020202020204" pitchFamily="34" charset="0"/>
              </a:rPr>
              <a:t>Atout </a:t>
            </a:r>
            <a:r>
              <a:rPr lang="fr-FR" sz="1600" dirty="0">
                <a:latin typeface="Avenir Next LT Pro" panose="020B0504020202020204" pitchFamily="34" charset="0"/>
                <a:sym typeface="Wingdings" panose="05000000000000000000" pitchFamily="2" charset="2"/>
              </a:rPr>
              <a:t> </a:t>
            </a:r>
            <a:r>
              <a:rPr lang="fr-FR" sz="1600" dirty="0">
                <a:latin typeface="Avenir Next LT Pro" panose="020B0504020202020204" pitchFamily="34" charset="0"/>
              </a:rPr>
              <a:t>garder la </a:t>
            </a:r>
            <a:r>
              <a:rPr lang="fr-FR" sz="1600" b="1" dirty="0">
                <a:latin typeface="Avenir Next LT Pro" panose="020B0504020202020204" pitchFamily="34" charset="0"/>
              </a:rPr>
              <a:t>notoriété existante</a:t>
            </a:r>
            <a:r>
              <a:rPr lang="fr-FR" sz="1600" dirty="0">
                <a:latin typeface="Avenir Next LT Pro" panose="020B0504020202020204" pitchFamily="34" charset="0"/>
              </a:rPr>
              <a:t> de la marque </a:t>
            </a:r>
            <a:r>
              <a:rPr lang="fr-FR" sz="1600" b="1" dirty="0">
                <a:latin typeface="Avenir Next LT Pro" panose="020B0504020202020204" pitchFamily="34" charset="0"/>
              </a:rPr>
              <a:t>Magasin Vert</a:t>
            </a:r>
            <a:r>
              <a:rPr lang="fr-FR" sz="1600" dirty="0">
                <a:latin typeface="Avenir Next LT Pro" panose="020B0504020202020204" pitchFamily="34" charset="0"/>
              </a:rPr>
              <a:t>, déjà bien implantée, et d’ajuster la taille du magasin aux besoins spécifiques des clients tout en conservant une identité forte et unifiée.</a:t>
            </a:r>
          </a:p>
        </p:txBody>
      </p:sp>
    </p:spTree>
    <p:extLst>
      <p:ext uri="{BB962C8B-B14F-4D97-AF65-F5344CB8AC3E}">
        <p14:creationId xmlns:p14="http://schemas.microsoft.com/office/powerpoint/2010/main" val="27568850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D30D5C-C2E5-66EE-BCCB-6CB2E31970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AAD2FD6F-E04B-B912-F13C-8F581AE5F0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9723" y="166472"/>
            <a:ext cx="11475804" cy="898592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600" b="1" dirty="0">
                <a:latin typeface="Georgia" panose="02040502050405020303" pitchFamily="18" charset="0"/>
              </a:rPr>
              <a:t>Focus analyse notoriété </a:t>
            </a:r>
            <a:br>
              <a:rPr lang="fr-FR" sz="3600" b="1" dirty="0">
                <a:latin typeface="Georgia" panose="02040502050405020303" pitchFamily="18" charset="0"/>
              </a:rPr>
            </a:br>
            <a:r>
              <a:rPr lang="fr-FR" sz="3600" b="1" dirty="0">
                <a:latin typeface="Georgia" panose="02040502050405020303" pitchFamily="18" charset="0"/>
              </a:rPr>
              <a:t>Point Vert – Magasin Vert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4A8516C-68E9-29B6-E9BD-2D8A4CE9E9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9173" y="1545621"/>
            <a:ext cx="9713653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fr-FR" b="1" dirty="0">
                <a:latin typeface="Avenir Next LT Pro" panose="020B0504020202020204" pitchFamily="34" charset="0"/>
              </a:rPr>
              <a:t>Magasin Vert</a:t>
            </a:r>
            <a:r>
              <a:rPr lang="fr-FR" altLang="fr-FR" dirty="0">
                <a:latin typeface="Avenir Next LT Pro" panose="020B0504020202020204" pitchFamily="34" charset="0"/>
              </a:rPr>
              <a:t> bénéficie d’une notoriété plus forte que </a:t>
            </a:r>
            <a:r>
              <a:rPr lang="fr-FR" altLang="fr-FR" b="1" dirty="0">
                <a:latin typeface="Avenir Next LT Pro" panose="020B0504020202020204" pitchFamily="34" charset="0"/>
              </a:rPr>
              <a:t>Point Vert</a:t>
            </a:r>
            <a:r>
              <a:rPr lang="fr-FR" altLang="fr-FR" dirty="0">
                <a:latin typeface="Avenir Next LT Pro" panose="020B0504020202020204" pitchFamily="34" charset="0"/>
              </a:rPr>
              <a:t>, notamment auprès des particuliers. </a:t>
            </a:r>
            <a:br>
              <a:rPr lang="fr-FR" altLang="fr-FR" dirty="0">
                <a:latin typeface="Avenir Next LT Pro" panose="020B0504020202020204" pitchFamily="34" charset="0"/>
              </a:rPr>
            </a:br>
            <a:endParaRPr lang="fr-FR" altLang="fr-FR" dirty="0">
              <a:latin typeface="Avenir Next LT Pro" panose="020B05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fr-FR" altLang="fr-FR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Notoriété spontanée</a:t>
            </a:r>
            <a:r>
              <a:rPr kumimoji="0" lang="fr-FR" altLang="fr-FR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</a:t>
            </a:r>
            <a:r>
              <a:rPr kumimoji="0" lang="fr-FR" altLang="fr-FR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TOM</a:t>
            </a:r>
            <a:b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</a:b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Magasin Vert arrive sur la 3ème marche du podium 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avec une notoriété spontané TOM de 10%. Point Vert est cité par seulement 2% des personnes.</a:t>
            </a:r>
            <a:b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</a:br>
            <a:b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</a:br>
            <a:r>
              <a:rPr kumimoji="0" lang="fr-FR" altLang="fr-FR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Notoriété spontanée</a:t>
            </a:r>
            <a:r>
              <a:rPr kumimoji="0" lang="fr-FR" altLang="fr-FR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:</a:t>
            </a:r>
            <a:b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</a:b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Magasin Vert arrive à la 5ème place 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avec une notoriété spontanée de 24% derrière Leroy Merlin (30%).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Point Vert arrive à la 8ème place avec 12% des citations spontanées.</a:t>
            </a:r>
            <a:b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</a:b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Notoriété assistée</a:t>
            </a:r>
            <a:r>
              <a:rPr kumimoji="0" lang="fr-FR" altLang="fr-FR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</a:t>
            </a:r>
            <a:b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</a:b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Magasin Vert est connu de 70% des répondants et Point Vert de 66%.</a:t>
            </a:r>
            <a:b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</a:b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</a:t>
            </a:r>
            <a:endParaRPr kumimoji="0" lang="fr-FR" altLang="fr-F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798469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E579F5-DF79-1A29-C485-60FC25F40B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163ED23B-AB3E-D2E8-44DA-CF8EF40ED904}"/>
              </a:ext>
            </a:extLst>
          </p:cNvPr>
          <p:cNvSpPr txBox="1">
            <a:spLocks/>
          </p:cNvSpPr>
          <p:nvPr/>
        </p:nvSpPr>
        <p:spPr bwMode="auto">
          <a:xfrm>
            <a:off x="429348" y="531713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i="0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dirty="0"/>
              <a:t>Hypothèse 2- 2 marques enseignes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17A41FA-310A-150B-BEC9-277D573472EF}"/>
              </a:ext>
            </a:extLst>
          </p:cNvPr>
          <p:cNvSpPr txBox="1"/>
          <p:nvPr/>
        </p:nvSpPr>
        <p:spPr>
          <a:xfrm>
            <a:off x="942109" y="1643773"/>
            <a:ext cx="9236364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b="1" dirty="0">
                <a:solidFill>
                  <a:schemeClr val="bg1"/>
                </a:solidFill>
                <a:highlight>
                  <a:srgbClr val="404D49"/>
                </a:highlight>
                <a:latin typeface="Avenir Next LT Pro" panose="020B0504020202020204" pitchFamily="34" charset="0"/>
              </a:rPr>
              <a:t>Marque professionnelle ou semi- professionnelle Point Vert</a:t>
            </a:r>
            <a:br>
              <a:rPr lang="fr-FR" sz="2000" b="1" dirty="0">
                <a:solidFill>
                  <a:schemeClr val="bg1"/>
                </a:solidFill>
                <a:highlight>
                  <a:srgbClr val="404D49"/>
                </a:highlight>
                <a:latin typeface="Avenir Next LT Pro" panose="020B0504020202020204" pitchFamily="34" charset="0"/>
              </a:rPr>
            </a:br>
            <a:endParaRPr lang="fr-FR" sz="2000" b="1" dirty="0">
              <a:solidFill>
                <a:schemeClr val="bg1"/>
              </a:solidFill>
              <a:highlight>
                <a:srgbClr val="404D49"/>
              </a:highlight>
              <a:latin typeface="Avenir Next LT Pro" panose="020B0504020202020204" pitchFamily="34" charset="0"/>
            </a:endParaRPr>
          </a:p>
          <a:p>
            <a:r>
              <a:rPr lang="fr-FR" sz="1600" dirty="0">
                <a:latin typeface="Avenir Next LT Pro" panose="020B0504020202020204" pitchFamily="34" charset="0"/>
              </a:rPr>
              <a:t>La seconde marque serait dédiée aux </a:t>
            </a:r>
            <a:r>
              <a:rPr lang="fr-FR" sz="1600" b="1" dirty="0">
                <a:latin typeface="Avenir Next LT Pro" panose="020B0504020202020204" pitchFamily="34" charset="0"/>
              </a:rPr>
              <a:t>professionnels (ouverts aux particuliers experts) </a:t>
            </a:r>
            <a:br>
              <a:rPr lang="fr-FR" sz="1600" dirty="0">
                <a:latin typeface="Avenir Next LT Pro" panose="020B0504020202020204" pitchFamily="34" charset="0"/>
              </a:rPr>
            </a:br>
            <a:r>
              <a:rPr lang="fr-FR" sz="1600" dirty="0">
                <a:latin typeface="Avenir Next LT Pro" panose="020B0504020202020204" pitchFamily="34" charset="0"/>
              </a:rPr>
              <a:t>Il s’agit d’avoir une offre claire pour les professionnels, incluant des produits spécifiques, des outils spécialisés et des services sur-mesure (conseils personnalisés, livraison de gros volumes, etc.).</a:t>
            </a:r>
            <a:br>
              <a:rPr lang="fr-FR" sz="1600" dirty="0">
                <a:latin typeface="Avenir Next LT Pro" panose="020B0504020202020204" pitchFamily="34" charset="0"/>
              </a:rPr>
            </a:br>
            <a:endParaRPr lang="fr-FR" sz="1600" dirty="0">
              <a:latin typeface="Avenir Next LT Pro" panose="020B05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fr-FR" sz="2800" b="1" dirty="0">
                <a:latin typeface="Avenir Next LT Pro" panose="020B0504020202020204" pitchFamily="34" charset="0"/>
              </a:rPr>
              <a:t>Point Vert (Pro) </a:t>
            </a:r>
            <a:r>
              <a:rPr lang="fr-FR" sz="1600" dirty="0">
                <a:latin typeface="Avenir Next LT Pro" panose="020B0504020202020204" pitchFamily="34" charset="0"/>
              </a:rPr>
              <a:t>: L’option la plus logique serait d’intégrer </a:t>
            </a:r>
            <a:r>
              <a:rPr lang="fr-FR" sz="1600" b="1" dirty="0">
                <a:latin typeface="Avenir Next LT Pro" panose="020B0504020202020204" pitchFamily="34" charset="0"/>
              </a:rPr>
              <a:t>Point Vert et </a:t>
            </a:r>
            <a:r>
              <a:rPr lang="fr-FR" sz="1600" b="1" dirty="0" err="1">
                <a:latin typeface="Avenir Next LT Pro" panose="020B0504020202020204" pitchFamily="34" charset="0"/>
              </a:rPr>
              <a:t>Cultivert</a:t>
            </a:r>
            <a:r>
              <a:rPr lang="fr-FR" sz="1600" dirty="0">
                <a:latin typeface="Avenir Next LT Pro" panose="020B0504020202020204" pitchFamily="34" charset="0"/>
              </a:rPr>
              <a:t> sous une même enseigne adressant les professionnelles offrant des solutions spécialisées (outils, matériaux, etc.), mais également quelques références grand public pour les professionnels qui désirent un service plus complet.</a:t>
            </a:r>
          </a:p>
        </p:txBody>
      </p:sp>
    </p:spTree>
    <p:extLst>
      <p:ext uri="{BB962C8B-B14F-4D97-AF65-F5344CB8AC3E}">
        <p14:creationId xmlns:p14="http://schemas.microsoft.com/office/powerpoint/2010/main" val="238618492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C68D5E-BCE9-523D-1036-8BB7A420D5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4EBF4BB4-4930-26C1-3CAF-DC4321C246C0}"/>
              </a:ext>
            </a:extLst>
          </p:cNvPr>
          <p:cNvSpPr txBox="1">
            <a:spLocks/>
          </p:cNvSpPr>
          <p:nvPr/>
        </p:nvSpPr>
        <p:spPr bwMode="auto">
          <a:xfrm>
            <a:off x="307298" y="162108"/>
            <a:ext cx="11577403" cy="15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0" kern="1200">
                <a:solidFill>
                  <a:schemeClr val="tx1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1" kern="1200">
                <a:solidFill>
                  <a:srgbClr val="D9117E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584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Wingdings" pitchFamily="2" charset="2"/>
              <a:buChar char="§"/>
              <a:defRPr sz="1300" b="0" i="0" kern="1200">
                <a:solidFill>
                  <a:schemeClr val="tx1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32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D9117E"/>
              </a:buClr>
              <a:buSzPct val="60000"/>
              <a:buFont typeface="Police système Courant"/>
              <a:buChar char="►"/>
              <a:defRPr sz="1300" b="0" i="0" kern="1200">
                <a:solidFill>
                  <a:schemeClr val="tx1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50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Police système Courant"/>
              <a:buChar char="•"/>
              <a:defRPr sz="1300" b="0" i="0" kern="1200">
                <a:solidFill>
                  <a:schemeClr val="tx1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fr-FR" sz="4000" b="1" dirty="0">
                <a:latin typeface="Georgia" panose="02040502050405020303" pitchFamily="18" charset="0"/>
              </a:rPr>
              <a:t>2 marques – Magasin Vert &amp; Point Vert</a:t>
            </a:r>
            <a:br>
              <a:rPr lang="fr-FR" sz="4000" b="1" dirty="0">
                <a:latin typeface="Georgia" panose="02040502050405020303" pitchFamily="18" charset="0"/>
              </a:rPr>
            </a:br>
            <a:br>
              <a:rPr lang="fr-FR" sz="1600" dirty="0"/>
            </a:br>
            <a:r>
              <a:rPr lang="fr-FR" sz="1600" dirty="0"/>
              <a:t> </a:t>
            </a:r>
            <a:endParaRPr lang="fr-FR" sz="2400" b="1" i="1" dirty="0"/>
          </a:p>
        </p:txBody>
      </p:sp>
      <p:pic>
        <p:nvPicPr>
          <p:cNvPr id="8" name="Picture 2" descr="Jardinerie &amp; animalerie, magasin de jardinage &amp; outils ...">
            <a:extLst>
              <a:ext uri="{FF2B5EF4-FFF2-40B4-BE49-F238E27FC236}">
                <a16:creationId xmlns:a16="http://schemas.microsoft.com/office/drawing/2014/main" id="{E51CF9B4-BBFE-4F6B-C7EE-D40EE499E0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1205" y="2852700"/>
            <a:ext cx="1371474" cy="1028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FA7947FF-0600-67E0-2515-84968ABCDF7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2259"/>
          <a:stretch/>
        </p:blipFill>
        <p:spPr>
          <a:xfrm>
            <a:off x="2300041" y="3845905"/>
            <a:ext cx="1297270" cy="766706"/>
          </a:xfrm>
          <a:prstGeom prst="rect">
            <a:avLst/>
          </a:prstGeom>
        </p:spPr>
      </p:pic>
      <p:pic>
        <p:nvPicPr>
          <p:cNvPr id="15364" name="Picture 4" descr="Mon Magasin Vert">
            <a:extLst>
              <a:ext uri="{FF2B5EF4-FFF2-40B4-BE49-F238E27FC236}">
                <a16:creationId xmlns:a16="http://schemas.microsoft.com/office/drawing/2014/main" id="{1B68A5C7-F8C1-B8A5-1283-D823C7ABDE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2107" y="2492254"/>
            <a:ext cx="2310407" cy="519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7E1FF82F-D87F-6687-BE31-87E896DFE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71331" y="3128446"/>
            <a:ext cx="962410" cy="519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>
            <a:extLst>
              <a:ext uri="{FF2B5EF4-FFF2-40B4-BE49-F238E27FC236}">
                <a16:creationId xmlns:a16="http://schemas.microsoft.com/office/drawing/2014/main" id="{76C0A9C5-BD72-71F2-9C5F-9656D31453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25"/>
          <a:stretch/>
        </p:blipFill>
        <p:spPr bwMode="auto">
          <a:xfrm>
            <a:off x="5498655" y="1374288"/>
            <a:ext cx="1194688" cy="6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2057D6E1-24E1-ACE9-F00F-8EABA1792A2B}"/>
              </a:ext>
            </a:extLst>
          </p:cNvPr>
          <p:cNvCxnSpPr>
            <a:cxnSpLocks/>
          </p:cNvCxnSpPr>
          <p:nvPr/>
        </p:nvCxnSpPr>
        <p:spPr>
          <a:xfrm>
            <a:off x="6845934" y="2191049"/>
            <a:ext cx="651824" cy="3012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B80B203B-9A39-584A-7511-E3C6BD97A95B}"/>
              </a:ext>
            </a:extLst>
          </p:cNvPr>
          <p:cNvCxnSpPr>
            <a:cxnSpLocks/>
          </p:cNvCxnSpPr>
          <p:nvPr/>
        </p:nvCxnSpPr>
        <p:spPr>
          <a:xfrm flipH="1">
            <a:off x="4686202" y="2150347"/>
            <a:ext cx="591937" cy="2852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2" descr="Animalerie en Ligne Chien et Chat, Croquettes, Accessoires | Terranimo">
            <a:extLst>
              <a:ext uri="{FF2B5EF4-FFF2-40B4-BE49-F238E27FC236}">
                <a16:creationId xmlns:a16="http://schemas.microsoft.com/office/drawing/2014/main" id="{F031BAD0-3C11-A230-EE0A-30F4605D545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374"/>
          <a:stretch/>
        </p:blipFill>
        <p:spPr bwMode="auto">
          <a:xfrm>
            <a:off x="7513490" y="2585255"/>
            <a:ext cx="1451652" cy="354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958717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D94E2A-F676-8863-84C0-8EB6771377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riangle isocèle 5">
            <a:extLst>
              <a:ext uri="{FF2B5EF4-FFF2-40B4-BE49-F238E27FC236}">
                <a16:creationId xmlns:a16="http://schemas.microsoft.com/office/drawing/2014/main" id="{10CDA629-0DD3-33EA-A04A-0C28BFB47689}"/>
              </a:ext>
            </a:extLst>
          </p:cNvPr>
          <p:cNvSpPr/>
          <p:nvPr/>
        </p:nvSpPr>
        <p:spPr>
          <a:xfrm rot="5400000">
            <a:off x="4365295" y="3508773"/>
            <a:ext cx="1560945" cy="480291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Picture 3">
            <a:extLst>
              <a:ext uri="{FF2B5EF4-FFF2-40B4-BE49-F238E27FC236}">
                <a16:creationId xmlns:a16="http://schemas.microsoft.com/office/drawing/2014/main" id="{7DE71980-258E-2075-7AA0-06872AA515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2743" y="3797861"/>
            <a:ext cx="1749778" cy="43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>
            <a:extLst>
              <a:ext uri="{FF2B5EF4-FFF2-40B4-BE49-F238E27FC236}">
                <a16:creationId xmlns:a16="http://schemas.microsoft.com/office/drawing/2014/main" id="{CC154406-D4B1-54E8-9110-8A8F8E5E31A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25"/>
          <a:stretch/>
        </p:blipFill>
        <p:spPr bwMode="auto">
          <a:xfrm>
            <a:off x="3443093" y="3247995"/>
            <a:ext cx="976010" cy="533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Notre Pôle Jardin &amp; Terroir | Groupe LORCA">
            <a:extLst>
              <a:ext uri="{FF2B5EF4-FFF2-40B4-BE49-F238E27FC236}">
                <a16:creationId xmlns:a16="http://schemas.microsoft.com/office/drawing/2014/main" id="{014EFCDE-461E-572D-4D09-73E914B876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9676" y="3761980"/>
            <a:ext cx="1138825" cy="530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>
            <a:extLst>
              <a:ext uri="{FF2B5EF4-FFF2-40B4-BE49-F238E27FC236}">
                <a16:creationId xmlns:a16="http://schemas.microsoft.com/office/drawing/2014/main" id="{DE0F7E06-A446-D077-687C-DD3F51256E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97760" y="3779920"/>
            <a:ext cx="877135" cy="473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>
            <a:extLst>
              <a:ext uri="{FF2B5EF4-FFF2-40B4-BE49-F238E27FC236}">
                <a16:creationId xmlns:a16="http://schemas.microsoft.com/office/drawing/2014/main" id="{2E1B251C-2D55-F86B-D112-8071B1330A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25"/>
          <a:stretch/>
        </p:blipFill>
        <p:spPr bwMode="auto">
          <a:xfrm>
            <a:off x="2052508" y="1782508"/>
            <a:ext cx="1194688" cy="6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28CBF0A9-0894-94A0-7494-B83852D6D608}"/>
              </a:ext>
            </a:extLst>
          </p:cNvPr>
          <p:cNvCxnSpPr>
            <a:cxnSpLocks/>
          </p:cNvCxnSpPr>
          <p:nvPr/>
        </p:nvCxnSpPr>
        <p:spPr>
          <a:xfrm>
            <a:off x="2983110" y="2741808"/>
            <a:ext cx="371720" cy="3205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016EBB41-2899-469D-E842-A596741970CF}"/>
              </a:ext>
            </a:extLst>
          </p:cNvPr>
          <p:cNvCxnSpPr>
            <a:cxnSpLocks/>
          </p:cNvCxnSpPr>
          <p:nvPr/>
        </p:nvCxnSpPr>
        <p:spPr>
          <a:xfrm>
            <a:off x="2491075" y="2655050"/>
            <a:ext cx="0" cy="4409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827F0503-AE5B-4AD4-0304-9650FE478815}"/>
              </a:ext>
            </a:extLst>
          </p:cNvPr>
          <p:cNvCxnSpPr>
            <a:cxnSpLocks/>
          </p:cNvCxnSpPr>
          <p:nvPr/>
        </p:nvCxnSpPr>
        <p:spPr>
          <a:xfrm flipH="1">
            <a:off x="1535052" y="2654471"/>
            <a:ext cx="463989" cy="42304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602" name="Picture 2" descr="Animalerie en Ligne Chien et Chat, Croquettes, Accessoires | Terranimo">
            <a:extLst>
              <a:ext uri="{FF2B5EF4-FFF2-40B4-BE49-F238E27FC236}">
                <a16:creationId xmlns:a16="http://schemas.microsoft.com/office/drawing/2014/main" id="{9B79FFA7-ECBA-2605-2591-EAF8728F600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374"/>
          <a:stretch/>
        </p:blipFill>
        <p:spPr bwMode="auto">
          <a:xfrm>
            <a:off x="925205" y="5127763"/>
            <a:ext cx="1151478" cy="281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Mon Magasin Vert">
            <a:extLst>
              <a:ext uri="{FF2B5EF4-FFF2-40B4-BE49-F238E27FC236}">
                <a16:creationId xmlns:a16="http://schemas.microsoft.com/office/drawing/2014/main" id="{E404CDCC-48D1-E85E-5560-94C6BACF74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215" y="5109613"/>
            <a:ext cx="1485756" cy="334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ZoneTexte 25">
            <a:extLst>
              <a:ext uri="{FF2B5EF4-FFF2-40B4-BE49-F238E27FC236}">
                <a16:creationId xmlns:a16="http://schemas.microsoft.com/office/drawing/2014/main" id="{843D63D6-EDFC-3CB6-7E4D-DFF623547DDD}"/>
              </a:ext>
            </a:extLst>
          </p:cNvPr>
          <p:cNvSpPr txBox="1"/>
          <p:nvPr/>
        </p:nvSpPr>
        <p:spPr>
          <a:xfrm>
            <a:off x="3484227" y="4367701"/>
            <a:ext cx="893741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800" dirty="0">
                <a:latin typeface="Avenir Next LT Pro" panose="020B0504020202020204" pitchFamily="34" charset="0"/>
              </a:rPr>
              <a:t>Professionnels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65D8A613-F67C-6CF8-B020-DF03A72161AA}"/>
              </a:ext>
            </a:extLst>
          </p:cNvPr>
          <p:cNvSpPr txBox="1"/>
          <p:nvPr/>
        </p:nvSpPr>
        <p:spPr>
          <a:xfrm>
            <a:off x="3484227" y="4609911"/>
            <a:ext cx="89374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800" dirty="0">
                <a:latin typeface="Avenir Next LT Pro" panose="020B0504020202020204" pitchFamily="34" charset="0"/>
              </a:rPr>
              <a:t>Agricole, </a:t>
            </a:r>
            <a:r>
              <a:rPr lang="fr-FR" sz="800" dirty="0" err="1">
                <a:latin typeface="Avenir Next LT Pro" panose="020B0504020202020204" pitchFamily="34" charset="0"/>
              </a:rPr>
              <a:t>Horti</a:t>
            </a:r>
            <a:r>
              <a:rPr lang="fr-FR" sz="800" dirty="0">
                <a:latin typeface="Avenir Next LT Pro" panose="020B0504020202020204" pitchFamily="34" charset="0"/>
              </a:rPr>
              <a:t>, Equipements…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1CD0D863-1F40-FC8F-2FC8-BB236382F530}"/>
              </a:ext>
            </a:extLst>
          </p:cNvPr>
          <p:cNvSpPr txBox="1"/>
          <p:nvPr/>
        </p:nvSpPr>
        <p:spPr>
          <a:xfrm>
            <a:off x="1931288" y="4322444"/>
            <a:ext cx="89374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800" dirty="0">
                <a:latin typeface="Avenir Next LT Pro" panose="020B0504020202020204" pitchFamily="34" charset="0"/>
              </a:rPr>
              <a:t>Particuliers &amp; professionnels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EA192240-DE10-7A12-FE3D-F8EBEC7FA7D9}"/>
              </a:ext>
            </a:extLst>
          </p:cNvPr>
          <p:cNvSpPr txBox="1"/>
          <p:nvPr/>
        </p:nvSpPr>
        <p:spPr>
          <a:xfrm>
            <a:off x="1947815" y="4583145"/>
            <a:ext cx="89374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800" dirty="0">
                <a:latin typeface="Avenir Next LT Pro" panose="020B0504020202020204" pitchFamily="34" charset="0"/>
              </a:rPr>
              <a:t>Jardin, bricolage, animaux</a:t>
            </a:r>
            <a:br>
              <a:rPr lang="fr-FR" sz="800" dirty="0">
                <a:latin typeface="Avenir Next LT Pro" panose="020B0504020202020204" pitchFamily="34" charset="0"/>
              </a:rPr>
            </a:br>
            <a:r>
              <a:rPr lang="fr-FR" sz="800" dirty="0">
                <a:latin typeface="Avenir Next LT Pro" panose="020B0504020202020204" pitchFamily="34" charset="0"/>
              </a:rPr>
              <a:t>…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8DA05B51-2493-7D53-D6B5-4258BF6BACCE}"/>
              </a:ext>
            </a:extLst>
          </p:cNvPr>
          <p:cNvSpPr txBox="1"/>
          <p:nvPr/>
        </p:nvSpPr>
        <p:spPr>
          <a:xfrm>
            <a:off x="744436" y="4331192"/>
            <a:ext cx="893741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800" dirty="0">
                <a:latin typeface="Avenir Next LT Pro" panose="020B0504020202020204" pitchFamily="34" charset="0"/>
              </a:rPr>
              <a:t>Particuliers  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39C6FDD1-5958-53B5-BE05-42DC67F0CCED}"/>
              </a:ext>
            </a:extLst>
          </p:cNvPr>
          <p:cNvSpPr txBox="1"/>
          <p:nvPr/>
        </p:nvSpPr>
        <p:spPr>
          <a:xfrm>
            <a:off x="744436" y="4486801"/>
            <a:ext cx="89374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800" dirty="0">
                <a:latin typeface="Avenir Next LT Pro" panose="020B0504020202020204" pitchFamily="34" charset="0"/>
              </a:rPr>
              <a:t>Jardinage, maison, animalerie</a:t>
            </a:r>
            <a:br>
              <a:rPr lang="fr-FR" sz="800" dirty="0">
                <a:latin typeface="Avenir Next LT Pro" panose="020B0504020202020204" pitchFamily="34" charset="0"/>
              </a:rPr>
            </a:br>
            <a:r>
              <a:rPr lang="fr-FR" sz="800" dirty="0">
                <a:latin typeface="Avenir Next LT Pro" panose="020B0504020202020204" pitchFamily="34" charset="0"/>
              </a:rPr>
              <a:t>…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38B7237D-F831-B883-AD1E-926EDD39D350}"/>
              </a:ext>
            </a:extLst>
          </p:cNvPr>
          <p:cNvSpPr txBox="1"/>
          <p:nvPr/>
        </p:nvSpPr>
        <p:spPr>
          <a:xfrm>
            <a:off x="2958785" y="5562636"/>
            <a:ext cx="893741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800" dirty="0">
                <a:latin typeface="Avenir Next LT Pro" panose="020B0504020202020204" pitchFamily="34" charset="0"/>
              </a:rPr>
              <a:t>Site centralisé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C4879D56-536F-D211-918B-F07DB61AF3AD}"/>
              </a:ext>
            </a:extLst>
          </p:cNvPr>
          <p:cNvSpPr txBox="1"/>
          <p:nvPr/>
        </p:nvSpPr>
        <p:spPr>
          <a:xfrm>
            <a:off x="2907959" y="5414174"/>
            <a:ext cx="893741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800" dirty="0">
                <a:latin typeface="Avenir Next LT Pro" panose="020B0504020202020204" pitchFamily="34" charset="0"/>
              </a:rPr>
              <a:t>Particuliers  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DB80B100-D674-4659-1029-862F111D9C76}"/>
              </a:ext>
            </a:extLst>
          </p:cNvPr>
          <p:cNvSpPr txBox="1"/>
          <p:nvPr/>
        </p:nvSpPr>
        <p:spPr>
          <a:xfrm>
            <a:off x="1037547" y="5465034"/>
            <a:ext cx="893741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800" dirty="0">
                <a:latin typeface="Avenir Next LT Pro" panose="020B0504020202020204" pitchFamily="34" charset="0"/>
              </a:rPr>
              <a:t>Particuliers  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061A5BA7-6668-7DE2-2683-B2A8B7D3FE03}"/>
              </a:ext>
            </a:extLst>
          </p:cNvPr>
          <p:cNvSpPr txBox="1"/>
          <p:nvPr/>
        </p:nvSpPr>
        <p:spPr>
          <a:xfrm>
            <a:off x="1054074" y="5620643"/>
            <a:ext cx="89374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800" dirty="0">
                <a:latin typeface="Avenir Next LT Pro" panose="020B0504020202020204" pitchFamily="34" charset="0"/>
              </a:rPr>
              <a:t>Animalerie</a:t>
            </a:r>
            <a:br>
              <a:rPr lang="fr-FR" sz="800" dirty="0">
                <a:latin typeface="Avenir Next LT Pro" panose="020B0504020202020204" pitchFamily="34" charset="0"/>
              </a:rPr>
            </a:br>
            <a:endParaRPr lang="fr-FR" sz="800" dirty="0">
              <a:latin typeface="Avenir Next LT Pro" panose="020B0504020202020204" pitchFamily="34" charset="0"/>
            </a:endParaRPr>
          </a:p>
        </p:txBody>
      </p:sp>
      <p:pic>
        <p:nvPicPr>
          <p:cNvPr id="42" name="Picture 2" descr="Jardinerie &amp; animalerie, magasin de jardinage &amp; outils ...">
            <a:extLst>
              <a:ext uri="{FF2B5EF4-FFF2-40B4-BE49-F238E27FC236}">
                <a16:creationId xmlns:a16="http://schemas.microsoft.com/office/drawing/2014/main" id="{29814DDE-FE85-FB0F-5B2F-432175A770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446" y="3785962"/>
            <a:ext cx="1199463" cy="899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4C5AE2F6-7960-A14E-6DDF-FB1D6FE4F5E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83152" y="5390209"/>
            <a:ext cx="1098052" cy="727372"/>
          </a:xfrm>
          <a:prstGeom prst="rect">
            <a:avLst/>
          </a:prstGeom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6EFC4F98-ADAA-2472-8BD1-2654ABFF86CC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t="22259"/>
          <a:stretch/>
        </p:blipFill>
        <p:spPr>
          <a:xfrm>
            <a:off x="6748486" y="4589092"/>
            <a:ext cx="1199463" cy="708900"/>
          </a:xfrm>
          <a:prstGeom prst="rect">
            <a:avLst/>
          </a:prstGeom>
        </p:spPr>
      </p:pic>
      <p:pic>
        <p:nvPicPr>
          <p:cNvPr id="45" name="Picture 4" descr="Mon Magasin Vert">
            <a:extLst>
              <a:ext uri="{FF2B5EF4-FFF2-40B4-BE49-F238E27FC236}">
                <a16:creationId xmlns:a16="http://schemas.microsoft.com/office/drawing/2014/main" id="{3EFF4F81-E960-C62B-2119-A0A97F9F04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354" y="3472912"/>
            <a:ext cx="2250141" cy="506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5">
            <a:extLst>
              <a:ext uri="{FF2B5EF4-FFF2-40B4-BE49-F238E27FC236}">
                <a16:creationId xmlns:a16="http://schemas.microsoft.com/office/drawing/2014/main" id="{6361580F-CC61-EEC0-34FD-240B6C9031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25"/>
          <a:stretch/>
        </p:blipFill>
        <p:spPr bwMode="auto">
          <a:xfrm>
            <a:off x="8160596" y="1852045"/>
            <a:ext cx="1194688" cy="6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Animalerie en Ligne Chien et Chat, Croquettes, Accessoires | Terranimo">
            <a:extLst>
              <a:ext uri="{FF2B5EF4-FFF2-40B4-BE49-F238E27FC236}">
                <a16:creationId xmlns:a16="http://schemas.microsoft.com/office/drawing/2014/main" id="{CC77A2BE-8DCE-2A52-839B-034185417AB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374"/>
          <a:stretch/>
        </p:blipFill>
        <p:spPr bwMode="auto">
          <a:xfrm>
            <a:off x="9618704" y="3464680"/>
            <a:ext cx="1151478" cy="281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8" name="Connecteur droit 47">
            <a:extLst>
              <a:ext uri="{FF2B5EF4-FFF2-40B4-BE49-F238E27FC236}">
                <a16:creationId xmlns:a16="http://schemas.microsoft.com/office/drawing/2014/main" id="{1A07289C-3A63-C513-083F-34891CEC1BEA}"/>
              </a:ext>
            </a:extLst>
          </p:cNvPr>
          <p:cNvCxnSpPr>
            <a:cxnSpLocks/>
          </p:cNvCxnSpPr>
          <p:nvPr/>
        </p:nvCxnSpPr>
        <p:spPr>
          <a:xfrm>
            <a:off x="9289182" y="2720508"/>
            <a:ext cx="371720" cy="3205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cteur droit 48">
            <a:extLst>
              <a:ext uri="{FF2B5EF4-FFF2-40B4-BE49-F238E27FC236}">
                <a16:creationId xmlns:a16="http://schemas.microsoft.com/office/drawing/2014/main" id="{1803071E-4E84-4BEC-07FC-01A75C54CA80}"/>
              </a:ext>
            </a:extLst>
          </p:cNvPr>
          <p:cNvCxnSpPr>
            <a:cxnSpLocks/>
          </p:cNvCxnSpPr>
          <p:nvPr/>
        </p:nvCxnSpPr>
        <p:spPr>
          <a:xfrm flipH="1">
            <a:off x="7841124" y="2633171"/>
            <a:ext cx="463989" cy="42304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Espace réservé du contenu 2">
            <a:extLst>
              <a:ext uri="{FF2B5EF4-FFF2-40B4-BE49-F238E27FC236}">
                <a16:creationId xmlns:a16="http://schemas.microsoft.com/office/drawing/2014/main" id="{CD9D5DE1-5D9D-E188-68EF-FB266B4416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9724" y="165436"/>
            <a:ext cx="12002276" cy="159686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fr-FR" sz="4000" b="1" dirty="0">
                <a:latin typeface="Georgia" panose="02040502050405020303" pitchFamily="18" charset="0"/>
              </a:rPr>
              <a:t>Une seule marque – Magasin Vert</a:t>
            </a:r>
            <a:br>
              <a:rPr lang="fr-FR" sz="4000" b="1" dirty="0">
                <a:latin typeface="Georgia" panose="02040502050405020303" pitchFamily="18" charset="0"/>
              </a:rPr>
            </a:br>
            <a:r>
              <a:rPr lang="fr-FR" sz="2800" b="1" dirty="0">
                <a:latin typeface="Georgia" panose="02040502050405020303" pitchFamily="18" charset="0"/>
              </a:rPr>
              <a:t>Renforcement de la notoriété et réduction des investissements</a:t>
            </a:r>
            <a:br>
              <a:rPr lang="fr-FR" sz="2800" dirty="0">
                <a:latin typeface="Georgia" panose="02040502050405020303" pitchFamily="18" charset="0"/>
              </a:rPr>
            </a:br>
            <a:r>
              <a:rPr lang="fr-FR" sz="2800" dirty="0">
                <a:latin typeface="Georgia" panose="02040502050405020303" pitchFamily="18" charset="0"/>
              </a:rPr>
              <a:t> </a:t>
            </a:r>
            <a:endParaRPr lang="fr-FR" sz="4000" b="1" i="1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54184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83111A-61FF-E60A-FE9F-BC9AF633F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064AAFB-0A16-063B-1889-2559EF4AAF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3166" y="1829901"/>
            <a:ext cx="9966383" cy="3323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fr-FR" alt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Les enseignes Magasin Vert et Point Vert sont </a:t>
            </a:r>
            <a:r>
              <a:rPr kumimoji="0" lang="fr-FR" altLang="fr-FR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bien connues par les personnes </a:t>
            </a:r>
            <a:br>
              <a:rPr kumimoji="0" lang="fr-FR" altLang="fr-FR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</a:br>
            <a:r>
              <a:rPr kumimoji="0" lang="fr-FR" altLang="fr-FR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qui les citent </a:t>
            </a:r>
            <a:r>
              <a:rPr kumimoji="0" lang="fr-FR" alt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:</a:t>
            </a:r>
            <a:br>
              <a:rPr kumimoji="0" lang="fr-FR" alt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</a:br>
            <a:endParaRPr kumimoji="0" lang="fr-FR" altLang="fr-F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Magasin Vert : </a:t>
            </a:r>
            <a:r>
              <a:rPr kumimoji="0" lang="fr-FR" alt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54% connaissent bien (très bien + assez bien) l’enseigne sur 70% qui la connaissent </a:t>
            </a:r>
            <a:br>
              <a:rPr kumimoji="0" lang="fr-FR" alt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</a:br>
            <a:r>
              <a:rPr kumimoji="0" lang="fr-FR" alt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➔ soit près de 8 connaisseurs de l’enseigne sur 10 la connaissent bien.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Point Vert</a:t>
            </a:r>
            <a:r>
              <a:rPr kumimoji="0" lang="fr-FR" alt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, 7 connaisseurs de l’enseigne sur 10 déclarent bien la connaître.</a:t>
            </a:r>
            <a:br>
              <a:rPr lang="fr-FR" altLang="fr-FR" dirty="0">
                <a:latin typeface="Avenir Next LT Pro" panose="020B0504020202020204" pitchFamily="34" charset="0"/>
              </a:rPr>
            </a:br>
            <a:endParaRPr lang="fr-FR" altLang="fr-FR" dirty="0">
              <a:latin typeface="Avenir Next LT Pro" panose="020B05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fr-FR" altLang="fr-FR" dirty="0">
                <a:latin typeface="Avenir Next LT Pro" panose="020B0504020202020204" pitchFamily="34" charset="0"/>
              </a:rPr>
              <a:t>Un point important vs notoriété spontanée :</a:t>
            </a:r>
            <a:br>
              <a:rPr lang="fr-FR" altLang="fr-FR" dirty="0">
                <a:latin typeface="Avenir Next LT Pro" panose="020B0504020202020204" pitchFamily="34" charset="0"/>
              </a:rPr>
            </a:br>
            <a:r>
              <a:rPr lang="fr-FR" dirty="0">
                <a:latin typeface="Avenir Next LT Pro" panose="020B0504020202020204" pitchFamily="34" charset="0"/>
              </a:rPr>
              <a:t>Ce qui peut suggérer un manque de visibilité globale ou d'impact dans la mémoire des consommateurs, même s’ils connaissent l'enseigne lorsqu’on la leur présente.</a:t>
            </a:r>
            <a:endParaRPr lang="fr-FR" altLang="fr-FR" dirty="0">
              <a:latin typeface="Avenir Next LT Pro" panose="020B0504020202020204" pitchFamily="34" charset="0"/>
            </a:endParaRP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21A593BF-4B28-A74A-C015-3E1E908673C2}"/>
              </a:ext>
            </a:extLst>
          </p:cNvPr>
          <p:cNvSpPr txBox="1">
            <a:spLocks/>
          </p:cNvSpPr>
          <p:nvPr/>
        </p:nvSpPr>
        <p:spPr bwMode="auto">
          <a:xfrm>
            <a:off x="189723" y="166472"/>
            <a:ext cx="11475804" cy="89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0" kern="1200">
                <a:solidFill>
                  <a:schemeClr val="tx1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1" kern="1200">
                <a:solidFill>
                  <a:srgbClr val="D9117E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584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Wingdings" pitchFamily="2" charset="2"/>
              <a:buChar char="§"/>
              <a:defRPr sz="1300" b="0" i="0" kern="1200">
                <a:solidFill>
                  <a:schemeClr val="tx1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32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D9117E"/>
              </a:buClr>
              <a:buSzPct val="60000"/>
              <a:buFont typeface="Police système Courant"/>
              <a:buChar char="►"/>
              <a:defRPr sz="1300" b="0" i="0" kern="1200">
                <a:solidFill>
                  <a:schemeClr val="tx1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50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Police système Courant"/>
              <a:buChar char="•"/>
              <a:defRPr sz="1300" b="0" i="0" kern="1200">
                <a:solidFill>
                  <a:schemeClr val="tx1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fr-FR" sz="3600" b="1">
                <a:latin typeface="Georgia" panose="02040502050405020303" pitchFamily="18" charset="0"/>
              </a:rPr>
              <a:t>Focus analyse notoriété </a:t>
            </a:r>
            <a:br>
              <a:rPr lang="fr-FR" sz="3600" b="1">
                <a:latin typeface="Georgia" panose="02040502050405020303" pitchFamily="18" charset="0"/>
              </a:rPr>
            </a:br>
            <a:r>
              <a:rPr lang="fr-FR" sz="3600" b="1">
                <a:latin typeface="Georgia" panose="02040502050405020303" pitchFamily="18" charset="0"/>
              </a:rPr>
              <a:t>Point Vert – Magasin Vert</a:t>
            </a:r>
            <a:endParaRPr lang="fr-FR" sz="3600" b="1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52581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A5D57E-CBCE-B3D2-BD8C-012A4E7E9B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>
            <a:extLst>
              <a:ext uri="{FF2B5EF4-FFF2-40B4-BE49-F238E27FC236}">
                <a16:creationId xmlns:a16="http://schemas.microsoft.com/office/drawing/2014/main" id="{8C9E396E-DE44-8244-5FB4-8B3226937BF6}"/>
              </a:ext>
            </a:extLst>
          </p:cNvPr>
          <p:cNvSpPr txBox="1"/>
          <p:nvPr/>
        </p:nvSpPr>
        <p:spPr>
          <a:xfrm>
            <a:off x="586741" y="2999170"/>
            <a:ext cx="609738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</a:t>
            </a: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Point Vert</a:t>
            </a:r>
            <a:r>
              <a:rPr lang="fr-FR" altLang="fr-FR" dirty="0">
                <a:latin typeface="Avenir Next LT Pro" panose="020B0504020202020204" pitchFamily="34" charset="0"/>
              </a:rPr>
              <a:t>, une enseigne ‘sympathique’ , proche, compétente qui propose des produits de qualité .</a:t>
            </a:r>
          </a:p>
          <a:p>
            <a:endParaRPr lang="fr-FR" dirty="0">
              <a:latin typeface="Avenir Next LT Pro" panose="020B0504020202020204" pitchFamily="34" charset="0"/>
            </a:endParaRPr>
          </a:p>
          <a:p>
            <a:r>
              <a:rPr lang="fr-FR" dirty="0">
                <a:latin typeface="Avenir Next LT Pro" panose="020B0504020202020204" pitchFamily="34" charset="0"/>
              </a:rPr>
              <a:t>Le bon rapport qualité prix est situé en dernière position</a:t>
            </a: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3C0290A-8FC4-91F8-CFBF-D325B43ADA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1226" y="1579418"/>
            <a:ext cx="4700774" cy="4340475"/>
          </a:xfrm>
          <a:prstGeom prst="rect">
            <a:avLst/>
          </a:prstGeom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84609DFF-DD2E-FAFD-4BB9-25F75D5246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2459" y="514064"/>
            <a:ext cx="1140539" cy="616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FADC8982-C00E-E38C-7D61-5AB9E2CAF8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9723" y="166472"/>
            <a:ext cx="11475804" cy="898592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600" b="1" dirty="0">
                <a:latin typeface="Georgia" panose="02040502050405020303" pitchFamily="18" charset="0"/>
              </a:rPr>
              <a:t>Focus analyse notoriété </a:t>
            </a:r>
            <a:br>
              <a:rPr lang="fr-FR" sz="3600" b="1" dirty="0">
                <a:latin typeface="Georgia" panose="02040502050405020303" pitchFamily="18" charset="0"/>
              </a:rPr>
            </a:br>
            <a:r>
              <a:rPr lang="fr-FR" sz="3600" b="1" dirty="0">
                <a:latin typeface="Georgia" panose="02040502050405020303" pitchFamily="18" charset="0"/>
              </a:rPr>
              <a:t>Point Vert – Magasin Vert</a:t>
            </a:r>
          </a:p>
        </p:txBody>
      </p:sp>
    </p:spTree>
    <p:extLst>
      <p:ext uri="{BB962C8B-B14F-4D97-AF65-F5344CB8AC3E}">
        <p14:creationId xmlns:p14="http://schemas.microsoft.com/office/powerpoint/2010/main" val="15715721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093694-6E68-5ED6-4B65-D418596CAC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>
            <a:extLst>
              <a:ext uri="{FF2B5EF4-FFF2-40B4-BE49-F238E27FC236}">
                <a16:creationId xmlns:a16="http://schemas.microsoft.com/office/drawing/2014/main" id="{F1B8108B-3818-B847-CBC7-BEB7305B45C6}"/>
              </a:ext>
            </a:extLst>
          </p:cNvPr>
          <p:cNvSpPr txBox="1"/>
          <p:nvPr/>
        </p:nvSpPr>
        <p:spPr>
          <a:xfrm>
            <a:off x="385774" y="2747962"/>
            <a:ext cx="609738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Magasin Vert a davantage d’aspérité et de contenu d’image vs PV</a:t>
            </a:r>
            <a:r>
              <a:rPr lang="fr-FR" altLang="fr-FR" dirty="0">
                <a:latin typeface="Avenir Next LT Pro" panose="020B0504020202020204" pitchFamily="34" charset="0"/>
              </a:rPr>
              <a:t>, une enseigne qui est bien reconnu pour la largeur de choix ; puis elle retrouve les mêmes items d’image que Point Vert mais avec des niveaux plus élevés.</a:t>
            </a:r>
          </a:p>
          <a:p>
            <a:endParaRPr lang="fr-FR" dirty="0">
              <a:latin typeface="Avenir Next LT Pro" panose="020B0504020202020204" pitchFamily="34" charset="0"/>
            </a:endParaRPr>
          </a:p>
          <a:p>
            <a:r>
              <a:rPr lang="fr-FR" dirty="0">
                <a:latin typeface="Avenir Next LT Pro" panose="020B0504020202020204" pitchFamily="34" charset="0"/>
              </a:rPr>
              <a:t>Le bon rapport qualité prix reste une image peu associée à l’enseigne comme l’innovation produits.</a:t>
            </a:r>
            <a:endParaRPr lang="fr-FR" dirty="0"/>
          </a:p>
        </p:txBody>
      </p:sp>
      <p:pic>
        <p:nvPicPr>
          <p:cNvPr id="2" name="Picture 2" descr="Notre Pôle Jardin &amp; Terroir | Groupe LORCA">
            <a:extLst>
              <a:ext uri="{FF2B5EF4-FFF2-40B4-BE49-F238E27FC236}">
                <a16:creationId xmlns:a16="http://schemas.microsoft.com/office/drawing/2014/main" id="{623A2B1C-B093-4A71-04E4-B501FB5980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33725" y="442572"/>
            <a:ext cx="1476204" cy="68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8BA4D558-DE56-95BF-5946-6FC6CC32E0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3164" y="1315520"/>
            <a:ext cx="5141122" cy="4968901"/>
          </a:xfrm>
          <a:prstGeom prst="rect">
            <a:avLst/>
          </a:prstGeom>
        </p:spPr>
      </p:pic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DCF9EF8A-7AF5-FBFD-2706-B3C8D83DC1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9723" y="166472"/>
            <a:ext cx="11475804" cy="898592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600" b="1" dirty="0">
                <a:latin typeface="Georgia" panose="02040502050405020303" pitchFamily="18" charset="0"/>
              </a:rPr>
              <a:t>Focus analyse notoriété </a:t>
            </a:r>
            <a:br>
              <a:rPr lang="fr-FR" sz="3600" b="1" dirty="0">
                <a:latin typeface="Georgia" panose="02040502050405020303" pitchFamily="18" charset="0"/>
              </a:rPr>
            </a:br>
            <a:r>
              <a:rPr lang="fr-FR" sz="3600" b="1" dirty="0">
                <a:latin typeface="Georgia" panose="02040502050405020303" pitchFamily="18" charset="0"/>
              </a:rPr>
              <a:t>Point Vert – Magasin Vert</a:t>
            </a:r>
          </a:p>
        </p:txBody>
      </p:sp>
    </p:spTree>
    <p:extLst>
      <p:ext uri="{BB962C8B-B14F-4D97-AF65-F5344CB8AC3E}">
        <p14:creationId xmlns:p14="http://schemas.microsoft.com/office/powerpoint/2010/main" val="482182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808F5B-D9AA-58FF-FBF7-27F0A37A8C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9B2615C7-B538-9417-0100-988FD2AA82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9722" y="302135"/>
            <a:ext cx="10371095" cy="114482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fr-FR" sz="3600" b="1" dirty="0">
                <a:latin typeface="Georgia" panose="02040502050405020303" pitchFamily="18" charset="0"/>
              </a:rPr>
              <a:t>Enseignement #1 étude notoriété PV/MV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B8FF0D0-5374-05EB-F232-E6887A08E9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1835" y="2317213"/>
            <a:ext cx="8628611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dirty="0">
                <a:latin typeface="Avenir Next LT Pro" panose="020B0504020202020204" pitchFamily="34" charset="0"/>
              </a:rPr>
              <a:t>Magasin Vert bénéficie </a:t>
            </a: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d’une notoriété plus établie </a:t>
            </a:r>
            <a:b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</a:b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et d’un contenu d’image signifiant. 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C’est une marque enseigne qui bénéficie d’un potentiel de personnalité &amp; de différenciation.</a:t>
            </a:r>
            <a:b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</a:b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dirty="0">
                <a:latin typeface="Avenir Next LT Pro" panose="020B0504020202020204" pitchFamily="34" charset="0"/>
              </a:rPr>
              <a:t>Pour Point Vert, il est essentiel de réduire l'écart entre </a:t>
            </a:r>
            <a:r>
              <a:rPr lang="fr-FR" b="1" dirty="0">
                <a:latin typeface="Avenir Next LT Pro" panose="020B0504020202020204" pitchFamily="34" charset="0"/>
              </a:rPr>
              <a:t>notoriété assistée</a:t>
            </a:r>
            <a:r>
              <a:rPr lang="fr-FR" dirty="0">
                <a:latin typeface="Avenir Next LT Pro" panose="020B0504020202020204" pitchFamily="34" charset="0"/>
              </a:rPr>
              <a:t> et </a:t>
            </a:r>
            <a:r>
              <a:rPr lang="fr-FR" b="1" dirty="0">
                <a:latin typeface="Avenir Next LT Pro" panose="020B0504020202020204" pitchFamily="34" charset="0"/>
              </a:rPr>
              <a:t>notoriété spontanée</a:t>
            </a:r>
            <a:r>
              <a:rPr lang="fr-FR" dirty="0">
                <a:latin typeface="Avenir Next LT Pro" panose="020B0504020202020204" pitchFamily="34" charset="0"/>
              </a:rPr>
              <a:t>. Cela peut être accompli par une </a:t>
            </a:r>
            <a:r>
              <a:rPr lang="fr-FR" b="1" dirty="0">
                <a:latin typeface="Avenir Next LT Pro" panose="020B0504020202020204" pitchFamily="34" charset="0"/>
              </a:rPr>
              <a:t>communication plus large</a:t>
            </a:r>
            <a:r>
              <a:rPr lang="fr-FR" dirty="0">
                <a:latin typeface="Avenir Next LT Pro" panose="020B0504020202020204" pitchFamily="34" charset="0"/>
              </a:rPr>
              <a:t> et une </a:t>
            </a:r>
            <a:r>
              <a:rPr lang="fr-FR" b="1" dirty="0">
                <a:latin typeface="Avenir Next LT Pro" panose="020B0504020202020204" pitchFamily="34" charset="0"/>
              </a:rPr>
              <a:t>présence plus marquée</a:t>
            </a:r>
            <a:r>
              <a:rPr lang="fr-FR" dirty="0">
                <a:latin typeface="Avenir Next LT Pro" panose="020B0504020202020204" pitchFamily="34" charset="0"/>
              </a:rPr>
              <a:t> dans les médias, en particulier dans des formats qui augmentent la mémorisation spontanée.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dirty="0">
                <a:latin typeface="Avenir Next LT Pro" panose="020B0504020202020204" pitchFamily="34" charset="0"/>
              </a:rPr>
              <a:t> </a:t>
            </a:r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E7106C64-D893-DED7-2938-AC6D913AFBFE}"/>
              </a:ext>
            </a:extLst>
          </p:cNvPr>
          <p:cNvSpPr/>
          <p:nvPr/>
        </p:nvSpPr>
        <p:spPr>
          <a:xfrm rot="5400000">
            <a:off x="1026622" y="3029988"/>
            <a:ext cx="1554480" cy="798022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4038127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LNB">
  <a:themeElements>
    <a:clrScheme name="Le nouveau belier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D5D5D5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NB_Presentation_template" id="{93AE758A-9B99-3E4F-8DEB-DD88F90A7A3B}" vid="{8BA648CC-0D2E-AA45-B39D-36E46C307F0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LNB_MATCH_point_hebdo_1804</Template>
  <TotalTime>80370</TotalTime>
  <Words>3951</Words>
  <Application>Microsoft Office PowerPoint</Application>
  <PresentationFormat>Grand écran</PresentationFormat>
  <Paragraphs>240</Paragraphs>
  <Slides>52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52</vt:i4>
      </vt:variant>
    </vt:vector>
  </HeadingPairs>
  <TitlesOfParts>
    <vt:vector size="60" baseType="lpstr">
      <vt:lpstr>Georgia</vt:lpstr>
      <vt:lpstr>Calibri</vt:lpstr>
      <vt:lpstr>Wingdings</vt:lpstr>
      <vt:lpstr>Avenir Next LT Pro</vt:lpstr>
      <vt:lpstr>Symbol</vt:lpstr>
      <vt:lpstr>Arial</vt:lpstr>
      <vt:lpstr>Police système Courant</vt:lpstr>
      <vt:lpstr>1_Thème LNB</vt:lpstr>
      <vt:lpstr>Architecture de marque Eureden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LNB x MATCH</dc:title>
  <dc:subject/>
  <dc:creator>Antoine JUBERT</dc:creator>
  <cp:keywords/>
  <dc:description/>
  <cp:lastModifiedBy>Antoine JUBERT</cp:lastModifiedBy>
  <cp:revision>223</cp:revision>
  <cp:lastPrinted>2024-05-23T06:57:44Z</cp:lastPrinted>
  <dcterms:created xsi:type="dcterms:W3CDTF">2023-04-17T13:19:25Z</dcterms:created>
  <dcterms:modified xsi:type="dcterms:W3CDTF">2025-01-23T16:57:42Z</dcterms:modified>
  <cp:category/>
</cp:coreProperties>
</file>