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4"/>
  </p:notesMasterIdLst>
  <p:sldIdLst>
    <p:sldId id="257" r:id="rId2"/>
    <p:sldId id="2147479785" r:id="rId3"/>
    <p:sldId id="2147479786" r:id="rId4"/>
    <p:sldId id="2147479788" r:id="rId5"/>
    <p:sldId id="2147479787" r:id="rId6"/>
    <p:sldId id="2147479790" r:id="rId7"/>
    <p:sldId id="2147479789" r:id="rId8"/>
    <p:sldId id="2147479791" r:id="rId9"/>
    <p:sldId id="2147479792" r:id="rId10"/>
    <p:sldId id="2147479795" r:id="rId11"/>
    <p:sldId id="2147479796" r:id="rId12"/>
    <p:sldId id="2147479797" r:id="rId13"/>
    <p:sldId id="2147479798" r:id="rId14"/>
    <p:sldId id="2147479799" r:id="rId15"/>
    <p:sldId id="2147479800" r:id="rId16"/>
    <p:sldId id="2147479801" r:id="rId17"/>
    <p:sldId id="2147479802" r:id="rId18"/>
    <p:sldId id="2147479803" r:id="rId19"/>
    <p:sldId id="2147479804" r:id="rId20"/>
    <p:sldId id="2147479805" r:id="rId21"/>
    <p:sldId id="2147479806" r:id="rId22"/>
    <p:sldId id="2147479807" r:id="rId23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000000"/>
    <a:srgbClr val="D9117E"/>
    <a:srgbClr val="FFFFFF"/>
    <a:srgbClr val="EDE8E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08/02/2024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08/02/2024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26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jpeg"/><Relationship Id="rId7" Type="http://schemas.openxmlformats.org/officeDocument/2006/relationships/image" Target="../media/image3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27.png"/><Relationship Id="rId5" Type="http://schemas.openxmlformats.org/officeDocument/2006/relationships/image" Target="../media/image33.jpeg"/><Relationship Id="rId10" Type="http://schemas.openxmlformats.org/officeDocument/2006/relationships/image" Target="../media/image26.png"/><Relationship Id="rId4" Type="http://schemas.openxmlformats.org/officeDocument/2006/relationships/image" Target="../media/image31.jpe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A6AFAD4-33CC-963E-0CE0-1F204CB817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077" y="1821136"/>
            <a:ext cx="11591925" cy="893762"/>
          </a:xfrm>
        </p:spPr>
        <p:txBody>
          <a:bodyPr/>
          <a:lstStyle/>
          <a:p>
            <a:r>
              <a:rPr lang="fr-FR" sz="4800" b="1" dirty="0">
                <a:cs typeface="Calibri Light" panose="020F0302020204030204" pitchFamily="34" charset="0"/>
              </a:rPr>
              <a:t>COMMENT AMELIORER LA PERCEPTION </a:t>
            </a:r>
            <a:r>
              <a:rPr lang="fr-FR" altLang="fr-FR" sz="4800" b="1" dirty="0">
                <a:ea typeface="Helvetica" panose="020B0604020202020204" pitchFamily="34" charset="0"/>
                <a:cs typeface="Calibri Light" panose="020F0302020204030204" pitchFamily="34" charset="0"/>
              </a:rPr>
              <a:t>DE COMPETITIVITE PRIX DE L’ENSEIGNE ?</a:t>
            </a:r>
            <a:br>
              <a:rPr lang="fr-FR" altLang="fr-FR" sz="4800" b="1" dirty="0">
                <a:ea typeface="Helvetica" panose="020B0604020202020204" pitchFamily="34" charset="0"/>
                <a:cs typeface="Calibri Light" panose="020F0302020204030204" pitchFamily="34" charset="0"/>
              </a:rPr>
            </a:br>
            <a:endParaRPr lang="fr-FR" sz="4800" b="1" dirty="0"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E04091-8A19-2496-8654-4D7F52D5A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47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AD0517D-C245-8328-75A3-FAF7D9B1D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2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B782A-00CB-69F4-7593-0E72AEEE9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3</a:t>
            </a:r>
          </a:p>
        </p:txBody>
      </p:sp>
    </p:spTree>
    <p:extLst>
      <p:ext uri="{BB962C8B-B14F-4D97-AF65-F5344CB8AC3E}">
        <p14:creationId xmlns:p14="http://schemas.microsoft.com/office/powerpoint/2010/main" val="2576850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ogo, affiche, Police&#10;&#10;Description générée automatiquement">
            <a:extLst>
              <a:ext uri="{FF2B5EF4-FFF2-40B4-BE49-F238E27FC236}">
                <a16:creationId xmlns:a16="http://schemas.microsoft.com/office/drawing/2014/main" id="{03BC6A37-6AF5-1616-ACE0-0C39FDC6B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578" y="0"/>
            <a:ext cx="4848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73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Snack&#10;&#10;Description générée automatiquement">
            <a:extLst>
              <a:ext uri="{FF2B5EF4-FFF2-40B4-BE49-F238E27FC236}">
                <a16:creationId xmlns:a16="http://schemas.microsoft.com/office/drawing/2014/main" id="{8B7D4D4B-FCD6-393E-658B-5158ADFD7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578" y="0"/>
            <a:ext cx="4848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86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B782A-00CB-69F4-7593-0E72AEEE9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4</a:t>
            </a:r>
          </a:p>
        </p:txBody>
      </p:sp>
    </p:spTree>
    <p:extLst>
      <p:ext uri="{BB962C8B-B14F-4D97-AF65-F5344CB8AC3E}">
        <p14:creationId xmlns:p14="http://schemas.microsoft.com/office/powerpoint/2010/main" val="3057237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7576D6D6-1344-C265-577B-401F7456F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379" y="0"/>
            <a:ext cx="4949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495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Snack, nourriture&#10;&#10;Description générée automatiquement">
            <a:extLst>
              <a:ext uri="{FF2B5EF4-FFF2-40B4-BE49-F238E27FC236}">
                <a16:creationId xmlns:a16="http://schemas.microsoft.com/office/drawing/2014/main" id="{E651C5F9-9F0C-A023-88D4-D1E0AF00D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379" y="0"/>
            <a:ext cx="4949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79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B782A-00CB-69F4-7593-0E72AEEE9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5</a:t>
            </a:r>
          </a:p>
        </p:txBody>
      </p:sp>
    </p:spTree>
    <p:extLst>
      <p:ext uri="{BB962C8B-B14F-4D97-AF65-F5344CB8AC3E}">
        <p14:creationId xmlns:p14="http://schemas.microsoft.com/office/powerpoint/2010/main" val="4055519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2197D156-458D-C128-5661-9A316CCEE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595" y="0"/>
            <a:ext cx="4846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98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A6AFAD4-33CC-963E-0CE0-1F204CB81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dirty="0">
                <a:cs typeface="Calibri Light" panose="020F0302020204030204" pitchFamily="34" charset="0"/>
              </a:rPr>
              <a:t>Exploiter la baisse des prix </a:t>
            </a:r>
            <a:br>
              <a:rPr lang="fr-FR" sz="3200" b="1" dirty="0">
                <a:cs typeface="Calibri Light" panose="020F0302020204030204" pitchFamily="34" charset="0"/>
              </a:rPr>
            </a:br>
            <a:r>
              <a:rPr lang="fr-FR" sz="3200" b="1" dirty="0">
                <a:cs typeface="Calibri Light" panose="020F0302020204030204" pitchFamily="34" charset="0"/>
              </a:rPr>
              <a:t>qui permet de faire évoluer </a:t>
            </a:r>
            <a:br>
              <a:rPr lang="fr-FR" sz="3200" b="1" dirty="0">
                <a:cs typeface="Calibri Light" panose="020F0302020204030204" pitchFamily="34" charset="0"/>
              </a:rPr>
            </a:br>
            <a:r>
              <a:rPr lang="fr-FR" sz="3200" b="1" dirty="0">
                <a:cs typeface="Calibri Light" panose="020F0302020204030204" pitchFamily="34" charset="0"/>
              </a:rPr>
              <a:t>l’image prix perçue de l’enseigne</a:t>
            </a:r>
            <a:br>
              <a:rPr lang="fr-FR" sz="3200" b="1" dirty="0">
                <a:cs typeface="Calibri Light" panose="020F0302020204030204" pitchFamily="34" charset="0"/>
              </a:rPr>
            </a:br>
            <a:r>
              <a:rPr lang="fr-FR" sz="3200" b="1" dirty="0">
                <a:cs typeface="Calibri Light" panose="020F0302020204030204" pitchFamily="34" charset="0"/>
              </a:rPr>
              <a:t>en limitant les efforts budgétaires </a:t>
            </a:r>
            <a:br>
              <a:rPr lang="fr-FR" altLang="fr-FR" sz="3200" b="1" dirty="0">
                <a:ea typeface="Helvetica" panose="020B0604020202020204" pitchFamily="34" charset="0"/>
                <a:cs typeface="Calibri Light" panose="020F0302020204030204" pitchFamily="34" charset="0"/>
              </a:rPr>
            </a:br>
            <a:endParaRPr lang="fr-FR" sz="3200" b="1" dirty="0"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45EE77-E0EC-2D7C-8B43-FAFC78C41E35}"/>
              </a:ext>
            </a:extLst>
          </p:cNvPr>
          <p:cNvSpPr txBox="1"/>
          <p:nvPr/>
        </p:nvSpPr>
        <p:spPr>
          <a:xfrm>
            <a:off x="2377441" y="3595692"/>
            <a:ext cx="808155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600" dirty="0">
                <a:latin typeface="Avenir Next LT Pro" panose="020B0504020202020204" pitchFamily="34" charset="0"/>
              </a:rPr>
              <a:t>Il s’agit de trouver le juste équilibre entre l’image d’accessibilité </a:t>
            </a:r>
            <a:br>
              <a:rPr lang="fr-FR" sz="3600" dirty="0">
                <a:latin typeface="Avenir Next LT Pro" panose="020B05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</a:rPr>
              <a:t>vs la valeur réelle de l’effort réalisé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F41C36F-D7BB-D656-1D78-10F734335F9A}"/>
              </a:ext>
            </a:extLst>
          </p:cNvPr>
          <p:cNvSpPr/>
          <p:nvPr/>
        </p:nvSpPr>
        <p:spPr>
          <a:xfrm flipV="1">
            <a:off x="4750525" y="2814547"/>
            <a:ext cx="2690949" cy="52954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1918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Snack, produits de boulangerie&#10;&#10;Description générée automatiquement">
            <a:extLst>
              <a:ext uri="{FF2B5EF4-FFF2-40B4-BE49-F238E27FC236}">
                <a16:creationId xmlns:a16="http://schemas.microsoft.com/office/drawing/2014/main" id="{F0E5D54F-92B3-A1C1-4B41-3E7AA3501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595" y="0"/>
            <a:ext cx="4846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03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B782A-00CB-69F4-7593-0E72AEEE9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Recap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0595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2197D156-458D-C128-5661-9A316CCEE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299" y="3574017"/>
            <a:ext cx="1843928" cy="2609069"/>
          </a:xfrm>
          <a:prstGeom prst="rect">
            <a:avLst/>
          </a:prstGeom>
        </p:spPr>
      </p:pic>
      <p:pic>
        <p:nvPicPr>
          <p:cNvPr id="2" name="Image 1" descr="Une image contenant texte, nourriture, Snack, produits de boulangerie&#10;&#10;Description générée automatiquement">
            <a:extLst>
              <a:ext uri="{FF2B5EF4-FFF2-40B4-BE49-F238E27FC236}">
                <a16:creationId xmlns:a16="http://schemas.microsoft.com/office/drawing/2014/main" id="{B73192C8-5078-1EC7-A293-F6CF5589EF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234" y="3574017"/>
            <a:ext cx="1843928" cy="2609070"/>
          </a:xfrm>
          <a:prstGeom prst="rect">
            <a:avLst/>
          </a:prstGeom>
        </p:spPr>
      </p:pic>
      <p:pic>
        <p:nvPicPr>
          <p:cNvPr id="6" name="Image 5" descr="Une image contenant texte, nourriture, Snack&#10;&#10;Description générée automatiquement">
            <a:extLst>
              <a:ext uri="{FF2B5EF4-FFF2-40B4-BE49-F238E27FC236}">
                <a16:creationId xmlns:a16="http://schemas.microsoft.com/office/drawing/2014/main" id="{8FB0B62A-28A2-3EF9-E77B-7DEA4BB2E3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766" y="3574015"/>
            <a:ext cx="1844701" cy="2609068"/>
          </a:xfrm>
          <a:prstGeom prst="rect">
            <a:avLst/>
          </a:prstGeom>
        </p:spPr>
      </p:pic>
      <p:pic>
        <p:nvPicPr>
          <p:cNvPr id="8" name="Image 7" descr="Une image contenant texte, Snack, nourriture&#10;&#10;Description générée automatiquement">
            <a:extLst>
              <a:ext uri="{FF2B5EF4-FFF2-40B4-BE49-F238E27FC236}">
                <a16:creationId xmlns:a16="http://schemas.microsoft.com/office/drawing/2014/main" id="{582C3557-446F-45EA-F8EA-50F61F0DC1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158" y="3574015"/>
            <a:ext cx="1882896" cy="2609068"/>
          </a:xfrm>
          <a:prstGeom prst="rect">
            <a:avLst/>
          </a:prstGeom>
        </p:spPr>
      </p:pic>
      <p:pic>
        <p:nvPicPr>
          <p:cNvPr id="10" name="Image 9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3384C878-662E-052A-C862-51F2F33B64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711" y="3574015"/>
            <a:ext cx="1882897" cy="2609069"/>
          </a:xfrm>
          <a:prstGeom prst="rect">
            <a:avLst/>
          </a:prstGeom>
        </p:spPr>
      </p:pic>
      <p:pic>
        <p:nvPicPr>
          <p:cNvPr id="12" name="Image 11" descr="Une image contenant texte, logo, affiche, Police&#10;&#10;Description générée automatiquement">
            <a:extLst>
              <a:ext uri="{FF2B5EF4-FFF2-40B4-BE49-F238E27FC236}">
                <a16:creationId xmlns:a16="http://schemas.microsoft.com/office/drawing/2014/main" id="{26189576-70EF-E2E8-29E5-2EE9D5C282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0" y="3574015"/>
            <a:ext cx="1844701" cy="260906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FEE661A-67D8-B8D8-7BE1-1CA7E1D969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8520" y="560848"/>
            <a:ext cx="1844663" cy="260906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DA51D2F-8E97-2518-7361-37A727A113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1963" y="560848"/>
            <a:ext cx="1844662" cy="260906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DC6076D-A3EA-65FC-DBDD-8B213538ED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6037" y="560848"/>
            <a:ext cx="1844662" cy="260906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DB50DF1-B706-D2D9-2B47-4ACF1D4B7EE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71631" y="560848"/>
            <a:ext cx="1844662" cy="260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22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A6AFAD4-33CC-963E-0CE0-1F204CB81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38058"/>
            <a:ext cx="11591925" cy="529544"/>
          </a:xfrm>
        </p:spPr>
        <p:txBody>
          <a:bodyPr/>
          <a:lstStyle/>
          <a:p>
            <a:r>
              <a:rPr lang="fr-FR" sz="4400" b="1" dirty="0">
                <a:cs typeface="Calibri Light" panose="020F0302020204030204" pitchFamily="34" charset="0"/>
              </a:rPr>
              <a:t>2 niveaux de discours</a:t>
            </a:r>
            <a:br>
              <a:rPr lang="fr-FR" altLang="fr-FR" sz="4400" b="1" dirty="0">
                <a:ea typeface="Helvetica" panose="020B0604020202020204" pitchFamily="34" charset="0"/>
                <a:cs typeface="Calibri Light" panose="020F0302020204030204" pitchFamily="34" charset="0"/>
              </a:rPr>
            </a:br>
            <a:endParaRPr lang="fr-FR" sz="4400" b="1" dirty="0"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45EE77-E0EC-2D7C-8B43-FAFC78C41E35}"/>
              </a:ext>
            </a:extLst>
          </p:cNvPr>
          <p:cNvSpPr txBox="1"/>
          <p:nvPr/>
        </p:nvSpPr>
        <p:spPr>
          <a:xfrm>
            <a:off x="108855" y="3697737"/>
            <a:ext cx="573894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Communication générique </a:t>
            </a:r>
            <a:r>
              <a:rPr lang="fr-FR" sz="2800" dirty="0"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Soutenir l’engagement de l’enseigne pour l’accessibilité prix</a:t>
            </a:r>
            <a:endParaRPr lang="fr-FR" sz="2800" dirty="0">
              <a:latin typeface="Avenir Next LT Pro" panose="020B050402020202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F41C36F-D7BB-D656-1D78-10F734335F9A}"/>
              </a:ext>
            </a:extLst>
          </p:cNvPr>
          <p:cNvSpPr/>
          <p:nvPr/>
        </p:nvSpPr>
        <p:spPr>
          <a:xfrm flipV="1">
            <a:off x="1632856" y="2630720"/>
            <a:ext cx="2690949" cy="52954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438ADC4-AD74-47C0-BB8D-5A60E7F171C0}"/>
              </a:ext>
            </a:extLst>
          </p:cNvPr>
          <p:cNvSpPr txBox="1"/>
          <p:nvPr/>
        </p:nvSpPr>
        <p:spPr>
          <a:xfrm>
            <a:off x="6278878" y="3697737"/>
            <a:ext cx="573894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Communication produit</a:t>
            </a:r>
          </a:p>
          <a:p>
            <a:pPr algn="ctr"/>
            <a:r>
              <a:rPr lang="fr-FR" sz="2800" dirty="0"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Choisir 4-5 produits iconiques pour valoriser l’effort budgétaire et donner une dimension tangible à cette baisse</a:t>
            </a:r>
            <a:endParaRPr lang="fr-FR" sz="2800" dirty="0">
              <a:latin typeface="Avenir Next LT Pro" panose="020B0504020202020204" pitchFamily="34" charset="0"/>
            </a:endParaRP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5FE2A739-F122-9783-4AEB-D4103022FB16}"/>
              </a:ext>
            </a:extLst>
          </p:cNvPr>
          <p:cNvSpPr/>
          <p:nvPr/>
        </p:nvSpPr>
        <p:spPr>
          <a:xfrm flipV="1">
            <a:off x="7802879" y="2630720"/>
            <a:ext cx="2690949" cy="52954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3051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B782A-00CB-69F4-7593-0E72AEEE9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1</a:t>
            </a:r>
          </a:p>
        </p:txBody>
      </p:sp>
    </p:spTree>
    <p:extLst>
      <p:ext uri="{BB962C8B-B14F-4D97-AF65-F5344CB8AC3E}">
        <p14:creationId xmlns:p14="http://schemas.microsoft.com/office/powerpoint/2010/main" val="3376724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7265C1-9D9B-3D9E-1A12-82D543150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89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45DE2D4-B8B7-5835-0E6E-CB13C1174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42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29B403-2809-870B-37E6-DE18AEBC6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97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4A81ED-EBC5-25C4-CF13-24659D1E9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C1288CA-C991-2968-1529-84AF5E744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30" y="0"/>
            <a:ext cx="4848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57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B782A-00CB-69F4-7593-0E72AEEE9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2</a:t>
            </a:r>
          </a:p>
        </p:txBody>
      </p:sp>
    </p:spTree>
    <p:extLst>
      <p:ext uri="{BB962C8B-B14F-4D97-AF65-F5344CB8AC3E}">
        <p14:creationId xmlns:p14="http://schemas.microsoft.com/office/powerpoint/2010/main" val="165076117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4125</TotalTime>
  <Words>96</Words>
  <Application>Microsoft Office PowerPoint</Application>
  <PresentationFormat>Grand écran</PresentationFormat>
  <Paragraphs>13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2" baseType="lpstr">
      <vt:lpstr>Arial</vt:lpstr>
      <vt:lpstr>Avenir Next LT Pro</vt:lpstr>
      <vt:lpstr>Calibri</vt:lpstr>
      <vt:lpstr>Calibri Light</vt:lpstr>
      <vt:lpstr>Georgia</vt:lpstr>
      <vt:lpstr>Helvetica</vt:lpstr>
      <vt:lpstr>Police système Courant</vt:lpstr>
      <vt:lpstr>Tahoma</vt:lpstr>
      <vt:lpstr>Wingdings</vt:lpstr>
      <vt:lpstr>1_Thème LNB</vt:lpstr>
      <vt:lpstr>COMMENT AMELIORER LA PERCEPTION DE COMPETITIVITE PRIX DE L’ENSEIGNE ? </vt:lpstr>
      <vt:lpstr>Exploiter la baisse des prix  qui permet de faire évoluer  l’image prix perçue de l’enseigne en limitant les efforts budgétaires  </vt:lpstr>
      <vt:lpstr>2 niveaux de discours </vt:lpstr>
      <vt:lpstr>AXE 1</vt:lpstr>
      <vt:lpstr>Présentation PowerPoint</vt:lpstr>
      <vt:lpstr>Présentation PowerPoint</vt:lpstr>
      <vt:lpstr>Présentation PowerPoint</vt:lpstr>
      <vt:lpstr>Présentation PowerPoint</vt:lpstr>
      <vt:lpstr>AXE 2</vt:lpstr>
      <vt:lpstr>Présentation PowerPoint</vt:lpstr>
      <vt:lpstr>Présentation PowerPoint</vt:lpstr>
      <vt:lpstr>AXE 3</vt:lpstr>
      <vt:lpstr>Présentation PowerPoint</vt:lpstr>
      <vt:lpstr>Présentation PowerPoint</vt:lpstr>
      <vt:lpstr>AXE 4</vt:lpstr>
      <vt:lpstr>Présentation PowerPoint</vt:lpstr>
      <vt:lpstr>Présentation PowerPoint</vt:lpstr>
      <vt:lpstr>AXE 5</vt:lpstr>
      <vt:lpstr>Présentation PowerPoint</vt:lpstr>
      <vt:lpstr>Présentation PowerPoint</vt:lpstr>
      <vt:lpstr>Recap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101</cp:revision>
  <cp:lastPrinted>2022-07-05T07:32:58Z</cp:lastPrinted>
  <dcterms:created xsi:type="dcterms:W3CDTF">2023-04-17T13:19:25Z</dcterms:created>
  <dcterms:modified xsi:type="dcterms:W3CDTF">2024-02-08T16:27:46Z</dcterms:modified>
  <cp:category/>
</cp:coreProperties>
</file>