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74"/>
  </p:notesMasterIdLst>
  <p:sldIdLst>
    <p:sldId id="258" r:id="rId5"/>
    <p:sldId id="1889" r:id="rId6"/>
    <p:sldId id="1888" r:id="rId7"/>
    <p:sldId id="1890" r:id="rId8"/>
    <p:sldId id="1906" r:id="rId9"/>
    <p:sldId id="1891" r:id="rId10"/>
    <p:sldId id="1892" r:id="rId11"/>
    <p:sldId id="1921" r:id="rId12"/>
    <p:sldId id="1901" r:id="rId13"/>
    <p:sldId id="1902" r:id="rId14"/>
    <p:sldId id="1907" r:id="rId15"/>
    <p:sldId id="1908" r:id="rId16"/>
    <p:sldId id="1909" r:id="rId17"/>
    <p:sldId id="1904" r:id="rId18"/>
    <p:sldId id="1898" r:id="rId19"/>
    <p:sldId id="1910" r:id="rId20"/>
    <p:sldId id="1911" r:id="rId21"/>
    <p:sldId id="1914" r:id="rId22"/>
    <p:sldId id="1912" r:id="rId23"/>
    <p:sldId id="1917" r:id="rId24"/>
    <p:sldId id="1913" r:id="rId25"/>
    <p:sldId id="1895" r:id="rId26"/>
    <p:sldId id="1918" r:id="rId27"/>
    <p:sldId id="1916" r:id="rId28"/>
    <p:sldId id="1923" r:id="rId29"/>
    <p:sldId id="1922" r:id="rId30"/>
    <p:sldId id="1919" r:id="rId31"/>
    <p:sldId id="1920" r:id="rId32"/>
    <p:sldId id="1915" r:id="rId33"/>
    <p:sldId id="1924" r:id="rId34"/>
    <p:sldId id="1957" r:id="rId35"/>
    <p:sldId id="1933" r:id="rId36"/>
    <p:sldId id="1925" r:id="rId37"/>
    <p:sldId id="1932" r:id="rId38"/>
    <p:sldId id="1934" r:id="rId39"/>
    <p:sldId id="1935" r:id="rId40"/>
    <p:sldId id="1958" r:id="rId41"/>
    <p:sldId id="1936" r:id="rId42"/>
    <p:sldId id="1926" r:id="rId43"/>
    <p:sldId id="1928" r:id="rId44"/>
    <p:sldId id="1927" r:id="rId45"/>
    <p:sldId id="1929" r:id="rId46"/>
    <p:sldId id="1959" r:id="rId47"/>
    <p:sldId id="1938" r:id="rId48"/>
    <p:sldId id="1939" r:id="rId49"/>
    <p:sldId id="1930" r:id="rId50"/>
    <p:sldId id="1940" r:id="rId51"/>
    <p:sldId id="1937" r:id="rId52"/>
    <p:sldId id="1941" r:id="rId53"/>
    <p:sldId id="1960" r:id="rId54"/>
    <p:sldId id="1942" r:id="rId55"/>
    <p:sldId id="1945" r:id="rId56"/>
    <p:sldId id="1944" r:id="rId57"/>
    <p:sldId id="1946" r:id="rId58"/>
    <p:sldId id="1961" r:id="rId59"/>
    <p:sldId id="1947" r:id="rId60"/>
    <p:sldId id="1948" r:id="rId61"/>
    <p:sldId id="1949" r:id="rId62"/>
    <p:sldId id="1950" r:id="rId63"/>
    <p:sldId id="1951" r:id="rId64"/>
    <p:sldId id="1952" r:id="rId65"/>
    <p:sldId id="1962" r:id="rId66"/>
    <p:sldId id="1943" r:id="rId67"/>
    <p:sldId id="1953" r:id="rId68"/>
    <p:sldId id="1954" r:id="rId69"/>
    <p:sldId id="1955" r:id="rId70"/>
    <p:sldId id="1956" r:id="rId71"/>
    <p:sldId id="1931" r:id="rId72"/>
    <p:sldId id="1963" r:id="rId73"/>
  </p:sldIdLst>
  <p:sldSz cx="12192000" cy="6858000"/>
  <p:notesSz cx="6797675" cy="9926638"/>
  <p:embeddedFontLst>
    <p:embeddedFont>
      <p:font typeface="Avenir Next LT Pro" panose="020B0504020202020204" pitchFamily="34" charset="0"/>
      <p:regular r:id="rId75"/>
      <p:bold r:id="rId76"/>
      <p:italic r:id="rId77"/>
      <p:boldItalic r:id="rId78"/>
    </p:embeddedFont>
    <p:embeddedFont>
      <p:font typeface="CA Metro" panose="020B0604020202020204" charset="0"/>
      <p:regular r:id="rId79"/>
      <p:bold r:id="rId80"/>
    </p:embeddedFont>
    <p:embeddedFont>
      <p:font typeface="Helvetica" panose="020B0604020202020204" pitchFamily="34" charset="0"/>
      <p:regular r:id="rId81"/>
      <p:bold r:id="rId82"/>
      <p:italic r:id="rId83"/>
      <p:boldItalic r:id="rId8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F49900-60F4-451F-B45B-3DD3059493A4}" v="193" dt="2026-03-16T16:58:04.1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5" autoAdjust="0"/>
    <p:restoredTop sz="94576" autoAdjust="0"/>
  </p:normalViewPr>
  <p:slideViewPr>
    <p:cSldViewPr snapToGrid="0">
      <p:cViewPr>
        <p:scale>
          <a:sx n="66" d="100"/>
          <a:sy n="66" d="100"/>
        </p:scale>
        <p:origin x="1637" y="41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font" Target="fonts/font10.fntdata"/><Relationship Id="rId89" Type="http://schemas.microsoft.com/office/2015/10/relationships/revisionInfo" Target="revisionInfo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notesMaster" Target="notesMasters/notesMaster1.xml"/><Relationship Id="rId79" Type="http://schemas.openxmlformats.org/officeDocument/2006/relationships/font" Target="fonts/font5.fntdata"/><Relationship Id="rId5" Type="http://schemas.openxmlformats.org/officeDocument/2006/relationships/slide" Target="slides/slid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font" Target="fonts/font3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font" Target="fonts/font6.fntdata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font" Target="fonts/font2.fntdata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font" Target="fonts/font8.fntdata"/><Relationship Id="rId19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18/03/2026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775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420AF-112C-3709-B424-0B969ACA0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128A23E-9C12-996E-4B89-05A2BC36B6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30E55F6-E422-24C3-9221-8D2E75E51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E1EB29-6472-E903-FA5D-4B4CB6EEC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267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DA135-8EEB-C237-287B-B332FB2D8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334FC15-106F-3E23-D405-575A9205F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7DF7E37-3CDB-EDEA-0478-7AF00CEF0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05F80C-56F3-5829-8F23-FE6DEFE7C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329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D1DE1-18F7-DAAC-385A-1044F06CD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EE5FF2F-79FF-6751-60A5-B72D952FD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ACC68C0-CA42-9529-01FE-E6BD243BDD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A9D2C5-2FD5-CBAF-8E2F-A351C1ECD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914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B8BB4-59AF-407C-E89E-E5E72F8B4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2A1E93D-C0E4-337B-3D9F-3636D5D2D3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BE69AA5-2802-7660-6A68-7D42715F6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5E1C791-E4C9-240E-E486-1A3BB76E7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7884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9444F-E0D0-D39D-EC08-6608673A6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C22F42-4CA1-7044-1730-B291449F35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423C226-D9A9-8CB1-715E-ED56FF8955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ECA419-B149-2906-C830-3F8C71E2C8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195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18/03/2026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18/03/2026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48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18/03/2026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602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18.03.2026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18.03.2026</a:t>
            </a:fld>
            <a:endParaRPr lang="de-DE"/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2" r:id="rId11"/>
    <p:sldLayoutId id="2147483683" r:id="rId12"/>
    <p:sldLayoutId id="2147483684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7" Type="http://schemas.openxmlformats.org/officeDocument/2006/relationships/image" Target="../media/image99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jpg"/><Relationship Id="rId5" Type="http://schemas.openxmlformats.org/officeDocument/2006/relationships/image" Target="../media/image89.jpg"/><Relationship Id="rId4" Type="http://schemas.openxmlformats.org/officeDocument/2006/relationships/image" Target="../media/image8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6148" y="4757655"/>
            <a:ext cx="9419703" cy="2100345"/>
          </a:xfrm>
        </p:spPr>
        <p:txBody>
          <a:bodyPr/>
          <a:lstStyle/>
          <a:p>
            <a:r>
              <a:rPr lang="fr-FR" dirty="0"/>
              <a:t>Guide vin</a:t>
            </a:r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CD39F93-A612-887E-1B00-81AA20850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94523" y="65314"/>
            <a:ext cx="0" cy="0"/>
          </a:xfrm>
        </p:spPr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06E304F-4E25-3216-857F-68CCD3BB1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48468" y="6635651"/>
            <a:ext cx="420143" cy="151200"/>
          </a:xfrm>
        </p:spPr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B9C659-427E-E999-4C6C-FB9D697A9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266" y="1656510"/>
            <a:ext cx="4169851" cy="2927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8346DA4-248E-C081-3160-6ED1EA6C8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63" y="3887424"/>
            <a:ext cx="4132200" cy="2823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712D5EB-A924-B03C-4875-856D38AC4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6545462" y="2911335"/>
            <a:ext cx="2388770" cy="3946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41CE53F-7458-9AA5-DEFF-9C5EF31131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0" y="207363"/>
            <a:ext cx="2389579" cy="3412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174C87E-A989-42A0-BA54-7DD8F8FAA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920" y="72453"/>
            <a:ext cx="2186585" cy="3520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51DED29-F321-34D1-B51E-4F263E354A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0301" y="1158280"/>
            <a:ext cx="2796844" cy="4682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4486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D01E3-09AA-5C00-11D1-976108585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8E7EF5-A3F0-7140-B153-5702E083C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234" y="165216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Lidl </a:t>
            </a:r>
            <a:r>
              <a:rPr lang="fr-FR" sz="3200" b="1" dirty="0">
                <a:latin typeface="Avenir Next LT Pro" panose="020B0504020202020204" pitchFamily="34" charset="0"/>
              </a:rPr>
              <a:t>- </a:t>
            </a:r>
            <a:r>
              <a:rPr lang="fr-FR" sz="3200" dirty="0"/>
              <a:t>DÉMOCRATISATION DU VIN PAR LE PRIX</a:t>
            </a:r>
            <a:br>
              <a:rPr lang="fr-FR" sz="3200" dirty="0"/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FDDFC8-34B1-AC28-1255-DCAC37D7F3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669" y="3231365"/>
            <a:ext cx="2186603" cy="3529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DDE1415-2E82-7061-7DFE-CEB5570BAE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256" y="3231364"/>
            <a:ext cx="2201412" cy="3529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3A9B921-D423-E22B-C9A8-F328C52E0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11" y="1022759"/>
            <a:ext cx="677556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600" b="1" dirty="0"/>
              <a:t>Une majorité de références à prix bas.</a:t>
            </a:r>
            <a:br>
              <a:rPr lang="fr-FR" sz="1600" b="1" dirty="0"/>
            </a:br>
            <a:endParaRPr lang="fr-FR" sz="600" b="1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b="1" dirty="0"/>
              <a:t>Sélection resserrée</a:t>
            </a:r>
            <a:r>
              <a:rPr lang="fr-FR" sz="1600" dirty="0"/>
              <a:t> autour des grandes régions. </a:t>
            </a:r>
            <a:br>
              <a:rPr lang="fr-FR" sz="1600" dirty="0"/>
            </a:br>
            <a:endParaRPr lang="fr-FR" sz="600" b="1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b="1" dirty="0"/>
              <a:t>Mécaniques promotionnelles fortes</a:t>
            </a:r>
            <a:r>
              <a:rPr lang="fr-FR" sz="1600" dirty="0"/>
              <a:t> : </a:t>
            </a:r>
            <a:br>
              <a:rPr lang="fr-FR" sz="1600" dirty="0"/>
            </a:br>
            <a:r>
              <a:rPr lang="fr-FR" sz="1600" dirty="0"/>
              <a:t>offres type </a:t>
            </a:r>
            <a:r>
              <a:rPr lang="fr-FR" sz="1600" i="1" dirty="0"/>
              <a:t>4+2 offertes</a:t>
            </a:r>
            <a:r>
              <a:rPr lang="fr-FR" sz="1600" dirty="0"/>
              <a:t>, remises importantes, prix flash.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5EE3936-83EB-E07A-300E-12E7C0B23D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929" y="3231365"/>
            <a:ext cx="2194756" cy="3529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01E90A92-23A9-8086-FADB-080207B8D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8138" y="1207425"/>
            <a:ext cx="677556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fr-FR" sz="6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dirty="0"/>
              <a:t>Présence de profils aromatiques, conseils d’accords mets-vins et notes de dégustation, médailles, caution d’un Master of </a:t>
            </a:r>
            <a:r>
              <a:rPr lang="fr-FR" sz="1600" dirty="0" err="1"/>
              <a:t>Wine</a:t>
            </a:r>
            <a:r>
              <a:rPr lang="fr-FR" sz="1600" dirty="0"/>
              <a:t>…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fr-FR" sz="8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fr-FR" sz="6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472FFFA-7681-8933-8B09-D2C5E7FB6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2465615"/>
            <a:ext cx="11328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600" dirty="0"/>
              <a:t>=&gt; une foire aux vins pensée comme </a:t>
            </a:r>
            <a:r>
              <a:rPr lang="fr-FR" sz="1600" b="1" dirty="0"/>
              <a:t>une opportunité de bonnes affaires</a:t>
            </a:r>
            <a:r>
              <a:rPr lang="fr-FR" sz="1600" dirty="0"/>
              <a:t>, qui rend le vin accessible </a:t>
            </a:r>
            <a:br>
              <a:rPr lang="fr-FR" sz="1600" dirty="0"/>
            </a:br>
            <a:r>
              <a:rPr lang="fr-FR" sz="1600" dirty="0"/>
              <a:t>tout en rassurant sur la qualité.</a:t>
            </a:r>
          </a:p>
        </p:txBody>
      </p:sp>
    </p:spTree>
    <p:extLst>
      <p:ext uri="{BB962C8B-B14F-4D97-AF65-F5344CB8AC3E}">
        <p14:creationId xmlns:p14="http://schemas.microsoft.com/office/powerpoint/2010/main" val="3613633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CD01F-B4CA-2382-C775-4480DF31C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85658E8-1CE8-99BF-0E7C-BBC05000F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EA04902-8B17-4865-2E51-B944E600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DF81407-7D28-1814-C70F-4D56C759A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09" y="334773"/>
            <a:ext cx="4312581" cy="3489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5D0483-3E0F-0B60-389F-2B756F06D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241" y="3414502"/>
            <a:ext cx="4320202" cy="3443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3099BEA-6F86-A3A5-A181-6F60648EC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2103"/>
            <a:ext cx="4312581" cy="347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A98B2AC-9A2C-40B6-B7D1-2AD984B4CB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07" y="3202438"/>
            <a:ext cx="4322484" cy="3443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8166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F70CC-7F7D-4517-EDDF-810A1AF48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2AD342-D7D6-3C57-9F34-AC7E99E468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228" y="175726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Monoprix - </a:t>
            </a:r>
            <a:r>
              <a:rPr lang="fr-FR" sz="3200" dirty="0"/>
              <a:t>sélection pointue / découverte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3552CC1-226F-84EC-7860-5E869BE1CFF2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7176977" y="3605463"/>
            <a:ext cx="5718626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xxx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47DB9F9-D07D-9740-EFB3-C18812ACB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932935"/>
            <a:ext cx="2876077" cy="4127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B01694-5796-2C24-7C3F-1CAFF59E8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300" y="3429000"/>
            <a:ext cx="4526152" cy="325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3579F8-5EFB-41D3-7270-DCA50550B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7677" y="889846"/>
            <a:ext cx="8129730" cy="262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Sélection resserrée et pointue</a:t>
            </a:r>
            <a:r>
              <a:rPr lang="fr-FR" sz="1600" dirty="0"/>
              <a:t> d’environ 300 cuvées </a:t>
            </a:r>
            <a:br>
              <a:rPr lang="fr-FR" sz="1600" dirty="0"/>
            </a:br>
            <a:r>
              <a:rPr lang="fr-FR" sz="1600" dirty="0"/>
              <a:t>	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Positionnement découverte</a:t>
            </a:r>
            <a:r>
              <a:rPr lang="fr-FR" sz="1600" dirty="0"/>
              <a:t> : mise en avant de vignerons, cuvées signatures et exclusivités.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Approche très éditoriale</a:t>
            </a:r>
            <a:r>
              <a:rPr lang="fr-FR" sz="1600" dirty="0"/>
              <a:t> : storytelling autour des domaines </a:t>
            </a:r>
            <a:br>
              <a:rPr lang="fr-FR" sz="1600" dirty="0"/>
            </a:br>
            <a:r>
              <a:rPr lang="fr-FR" sz="1600" dirty="0"/>
              <a:t>et design très travaillé.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Mécanique promo simple</a:t>
            </a:r>
            <a:r>
              <a:rPr lang="fr-FR" sz="1600" dirty="0"/>
              <a:t> : -30 % dès 3 bouteilles avec la carte Monoprix. </a:t>
            </a:r>
          </a:p>
          <a:p>
            <a:pPr marL="0" indent="0">
              <a:buNone/>
            </a:pPr>
            <a:r>
              <a:rPr lang="fr-FR" sz="1600" dirty="0"/>
              <a:t>=&gt; Une foire aux vins pensée comme </a:t>
            </a:r>
            <a:r>
              <a:rPr lang="fr-FR" sz="1600" b="1" dirty="0"/>
              <a:t>une sélection de connaisseurs accessible</a:t>
            </a:r>
            <a:r>
              <a:rPr lang="fr-FR" sz="1600" dirty="0"/>
              <a:t>.</a:t>
            </a:r>
            <a:r>
              <a:rPr lang="fr-FR" sz="1800" dirty="0">
                <a:latin typeface="Arial" panose="020B0604020202020204" pitchFamily="34" charset="0"/>
              </a:rPr>
              <a:t>	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714213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E4C38-06B7-73E6-90D9-E1F772AA2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0A9E2F9-5592-8AD9-F66F-81854861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06A55E2-7417-25C2-9C57-EF37C8EA5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4CFC515-14C1-727D-FA45-2A64054D8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510" y="357042"/>
            <a:ext cx="5512682" cy="3840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F310137-A9D5-7D6D-1FB3-512E228DF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50" y="2881315"/>
            <a:ext cx="5631444" cy="3840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46C2B-A5CD-C864-E917-39C6C6FF79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25" y="357042"/>
            <a:ext cx="3115825" cy="4562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6210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F8A09-F471-A7BF-8F51-69A27230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3CCF23-78A4-5C8E-2D4C-DDE2D38ABA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0270" y="175731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Nicolas </a:t>
            </a:r>
            <a:r>
              <a:rPr lang="fr-FR" sz="3200" b="1" dirty="0">
                <a:latin typeface="Avenir Next LT Pro" panose="020B0504020202020204" pitchFamily="34" charset="0"/>
              </a:rPr>
              <a:t>– La foire aux vins du caviste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0EBEB3A-6153-4769-220D-39FCE54BE945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4508938" y="1973326"/>
            <a:ext cx="6791781" cy="330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b="1" dirty="0"/>
              <a:t>Sélection experte</a:t>
            </a:r>
            <a:r>
              <a:rPr lang="fr-FR" sz="1600" dirty="0"/>
              <a:t> réalisée par les œnologues Nicolas avec environ </a:t>
            </a:r>
            <a:r>
              <a:rPr lang="fr-FR" sz="1600" b="1" dirty="0"/>
              <a:t>750 vins et spiritueux</a:t>
            </a:r>
            <a:r>
              <a:rPr lang="fr-FR" sz="1600" dirty="0"/>
              <a:t>.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600" b="1" dirty="0"/>
              <a:t>Positionnement caviste</a:t>
            </a:r>
            <a:r>
              <a:rPr lang="fr-FR" sz="1600" dirty="0"/>
              <a:t> : mise en avant des domaines, appellations et du savoir-faire des producteurs. 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1600" b="1" dirty="0"/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1600" b="1" dirty="0"/>
              <a:t>Focus sur les "Petites Récoltes" </a:t>
            </a:r>
            <a:r>
              <a:rPr lang="fr-FR" altLang="fr-FR" sz="1600" dirty="0"/>
              <a:t>(exclusivité)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fr-FR" altLang="fr-FR" sz="1600" dirty="0"/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1600" dirty="0"/>
              <a:t>Développement de l'offre </a:t>
            </a:r>
            <a:r>
              <a:rPr lang="fr-FR" altLang="fr-FR" sz="1600" b="1" dirty="0"/>
              <a:t>"No-Low"</a:t>
            </a:r>
            <a:r>
              <a:rPr lang="fr-FR" altLang="fr-FR" sz="1600" dirty="0"/>
              <a:t> ++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1600" dirty="0"/>
          </a:p>
          <a:p>
            <a:pPr marL="0" indent="0">
              <a:lnSpc>
                <a:spcPct val="100000"/>
              </a:lnSpc>
              <a:buNone/>
            </a:pPr>
            <a:r>
              <a:rPr lang="fr-FR" sz="1600" dirty="0"/>
              <a:t>=&gt; Une foire aux vins positionnée comme </a:t>
            </a:r>
            <a:r>
              <a:rPr lang="fr-FR" sz="1600" b="1" dirty="0"/>
              <a:t>une sélection de caviste accessible</a:t>
            </a:r>
            <a:r>
              <a:rPr lang="fr-FR" sz="1600" dirty="0"/>
              <a:t>, mêlant </a:t>
            </a:r>
            <a:r>
              <a:rPr lang="fr-FR" sz="1600" b="1" dirty="0"/>
              <a:t>expertise, conseil et découvertes</a:t>
            </a:r>
            <a:r>
              <a:rPr lang="fr-FR" sz="1600" dirty="0"/>
              <a:t>.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1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2F50D6-9571-580D-1B8D-B2A81AFFF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10" y="1585118"/>
            <a:ext cx="3021828" cy="4284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843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8C098A2-C223-52D8-4726-C87D44F51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" y="-1"/>
            <a:ext cx="45719" cy="45719"/>
          </a:xfrm>
        </p:spPr>
        <p:txBody>
          <a:bodyPr/>
          <a:lstStyle/>
          <a:p>
            <a:pPr>
              <a:defRPr/>
            </a:pP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AFA854C-8AFB-5CE6-9403-AEED4A5F5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991" y="6570337"/>
            <a:ext cx="337091" cy="122323"/>
          </a:xfrm>
        </p:spPr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DBC605-FC81-DF82-B47F-469108E26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884" y="3426261"/>
            <a:ext cx="2123193" cy="3010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9C93BEA-E836-BA7C-8245-481C13235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861" y="300508"/>
            <a:ext cx="2123191" cy="301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10916C-BCF8-F80B-E308-4D62186A5F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426" y="300508"/>
            <a:ext cx="2123192" cy="3010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4B8179D-2A5B-A616-1B4F-FB96A1CAFD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208" y="300507"/>
            <a:ext cx="2123191" cy="301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CF1E822-1248-F69D-1FA9-6EFFE02A96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130" y="3426261"/>
            <a:ext cx="2115476" cy="2999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0C20A8A-48A9-F8DD-5A8A-53BA5293BC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640" y="3437204"/>
            <a:ext cx="2123191" cy="301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8BE1AA6-C298-2E92-8D32-00E653A5DC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645" y="300507"/>
            <a:ext cx="2123191" cy="301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5676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85AA8-7C2D-335A-080C-6615C69D8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2CC8FAE-36EC-E0D9-3384-881A9C318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108" y="0"/>
            <a:ext cx="3734170" cy="5295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51E5AD2-F6A5-48C9-E24C-B97851299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6" y="0"/>
            <a:ext cx="3629193" cy="5146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7BF1C6E-82F3-D7E4-7210-DE24A97260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488" y="1711842"/>
            <a:ext cx="3629193" cy="5146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4B0B875-3DB3-2167-9D98-3F138A2C1A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717" y="1562985"/>
            <a:ext cx="3734171" cy="5295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614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63745-E717-88EF-97C2-E70FEBADC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259D7C-7D8E-3117-EFE4-7535CC7AA2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Btob</a:t>
            </a:r>
            <a:r>
              <a:rPr lang="fr-FR" dirty="0"/>
              <a:t> et carte des vins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732348A-05FE-BB18-1A3E-4120E28865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2668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4F9CC3-FB93-6603-546C-D8D29E1EC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270" y="188525"/>
            <a:ext cx="11322677" cy="945155"/>
          </a:xfrm>
        </p:spPr>
        <p:txBody>
          <a:bodyPr/>
          <a:lstStyle/>
          <a:p>
            <a:r>
              <a:rPr lang="fr-FR" dirty="0"/>
              <a:t>Promocash – </a:t>
            </a:r>
            <a:r>
              <a:rPr lang="fr-FR" sz="3200" dirty="0" err="1"/>
              <a:t>Fav</a:t>
            </a:r>
            <a:r>
              <a:rPr lang="fr-FR" sz="3200" dirty="0"/>
              <a:t> PENSÉE POUR LES RESTAURATEURS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731C83B-4AF6-70EB-3DA6-12F8B0C9A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4AD716-F170-DEE7-9825-AD835DE9F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14945C0-B614-690F-8B61-3EF50FEB8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53" y="1217759"/>
            <a:ext cx="3154872" cy="4689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52A32A0-A700-45CC-AEB4-81B8D84E0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1826" y="1083410"/>
            <a:ext cx="8650174" cy="364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Offre large (300+ références)</a:t>
            </a:r>
            <a:r>
              <a:rPr lang="fr-FR" sz="1600" dirty="0"/>
              <a:t> couvrant régions françaises, vins du monde, effervescents et formats professionnels.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1600" dirty="0"/>
              <a:t>Indication du </a:t>
            </a:r>
            <a:r>
              <a:rPr lang="fr-FR" sz="1600" b="1" dirty="0"/>
              <a:t>coût au verre</a:t>
            </a:r>
            <a:r>
              <a:rPr lang="fr-FR" sz="1600" dirty="0"/>
              <a:t> </a:t>
            </a:r>
            <a:br>
              <a:rPr lang="fr-FR" sz="1600" dirty="0"/>
            </a:br>
            <a:endParaRPr lang="fr-FR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Accompagnement métier</a:t>
            </a:r>
            <a:r>
              <a:rPr lang="fr-FR" sz="1600" dirty="0"/>
              <a:t> : conseils d’accords mets-vins et collaboration avec un chef partenaire.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Logique promo forte et volumes</a:t>
            </a:r>
            <a:r>
              <a:rPr lang="fr-FR" sz="1600" dirty="0"/>
              <a:t> : offres type -50 %, 3 pour 2, 12 pour 6 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/>
          </a:p>
          <a:p>
            <a:pPr marL="0" indent="0">
              <a:buNone/>
            </a:pPr>
            <a:r>
              <a:rPr lang="fr-FR" sz="1600" dirty="0"/>
              <a:t>=&gt; Une foire aux vins conçue comme </a:t>
            </a:r>
            <a:r>
              <a:rPr lang="fr-FR" sz="1600" b="1" dirty="0"/>
              <a:t>un outil business pour les restaurateurs</a:t>
            </a:r>
            <a:r>
              <a:rPr lang="fr-FR" sz="1600" dirty="0"/>
              <a:t>, mêlant </a:t>
            </a:r>
            <a:r>
              <a:rPr lang="fr-FR" sz="1600" b="1" dirty="0"/>
              <a:t>choix, rentabilité et aide à la construction de la carte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081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91ED08-3370-4BD7-AEC7-F6F8448CF8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BtoC / Zoom grande distribution et enseignes spécialisées </a:t>
            </a:r>
            <a:br>
              <a:rPr lang="fr-FR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A6FC30-4F2A-6745-1EAE-22B52839B1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6147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2D5C6-A735-9824-5E7E-4CD0C1508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E44931-E39F-661D-69F2-7ED573877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270" y="188525"/>
            <a:ext cx="11322677" cy="945155"/>
          </a:xfrm>
        </p:spPr>
        <p:txBody>
          <a:bodyPr/>
          <a:lstStyle/>
          <a:p>
            <a:r>
              <a:rPr lang="fr-FR" dirty="0" err="1"/>
              <a:t>promocash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6BC374-386E-E3FD-4694-56B7311ED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F9DFA96-0DC5-4006-EC38-EC7168686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5869985-50F3-3E9A-4A44-536971112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440" y="1063788"/>
            <a:ext cx="2908560" cy="425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9517969-6DDD-A466-2B07-C30D2355C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047" y="118633"/>
            <a:ext cx="2840037" cy="4254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45B8193-D5F9-3189-192E-98DF08128C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781" y="1133680"/>
            <a:ext cx="3159166" cy="4709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86CF0EA-4B8C-0B66-0C3E-A75646B6A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8285" y="2078835"/>
            <a:ext cx="2967530" cy="425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34EF9AF-7872-F6FF-3FBC-C556F7E483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587" t="74126"/>
          <a:stretch>
            <a:fillRect/>
          </a:stretch>
        </p:blipFill>
        <p:spPr>
          <a:xfrm>
            <a:off x="6345243" y="4251395"/>
            <a:ext cx="4392477" cy="2418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7827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63DCD-8AAD-E17C-AA5E-2F4DC73F9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6689C2-41C2-4F70-3FCB-3049AF3A7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CF89DD-515A-CDF0-6B4A-E7370996D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66C37B2-59F8-FEB6-0013-8FDC55F8E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685" y="1104708"/>
            <a:ext cx="3261349" cy="4784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44A40EC-8E71-C085-DC5F-E89FFB53D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224" y="1104708"/>
            <a:ext cx="3211551" cy="4784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D331922-86DF-3705-31CC-22A425F42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6117" y="1104707"/>
            <a:ext cx="3239521" cy="4784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6332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B8AB5-C233-B3F7-3226-A817646AB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F57DE1-F3A4-149B-B4CC-C797072D5BD7}"/>
              </a:ext>
            </a:extLst>
          </p:cNvPr>
          <p:cNvSpPr txBox="1">
            <a:spLocks/>
          </p:cNvSpPr>
          <p:nvPr/>
        </p:nvSpPr>
        <p:spPr bwMode="auto">
          <a:xfrm>
            <a:off x="352678" y="7099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TRANSGOURMET - </a:t>
            </a:r>
            <a:r>
              <a:rPr lang="fr-FR" sz="3200" b="1" dirty="0">
                <a:latin typeface="Avenir Next LT Pro" panose="020B0504020202020204" pitchFamily="34" charset="0"/>
              </a:rPr>
              <a:t>L’APPROCHE SOMMELIER POUR LES RESTAURATEURS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E766FAC-56AD-4158-40C7-D1F6F53A2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3374" y="5205627"/>
            <a:ext cx="5718626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/>
              <a:t>.</a:t>
            </a:r>
          </a:p>
          <a:p>
            <a:pPr marL="0" indent="0">
              <a:buNone/>
            </a:pPr>
            <a:endParaRPr lang="fr-FR" sz="18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49391E7-53A4-3BA5-70FC-51D104EF7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365" y="1255946"/>
            <a:ext cx="7430813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Catalogue dédié</a:t>
            </a:r>
            <a:r>
              <a:rPr lang="fr-FR" sz="1600" dirty="0">
                <a:latin typeface="Avenir Next LT Pro" panose="020B0504020202020204" pitchFamily="34" charset="0"/>
              </a:rPr>
              <a:t> en 2023 – mise en avant de pages vins dans les guides ‘réussir sa saison’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Une offre en ligne détaillée, </a:t>
            </a:r>
          </a:p>
          <a:p>
            <a:r>
              <a:rPr lang="fr-FR" sz="1600" b="1" dirty="0">
                <a:latin typeface="Avenir Next LT Pro" panose="020B0504020202020204" pitchFamily="34" charset="0"/>
              </a:rPr>
              <a:t>pédagogique et professionnelle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dirty="0">
              <a:latin typeface="Avenir Next LT Pro" panose="020B0504020202020204" pitchFamily="34" charset="0"/>
            </a:endParaRP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=&gt; Une offre vin positionnée comme </a:t>
            </a:r>
            <a:r>
              <a:rPr lang="fr-FR" sz="1600" b="1" dirty="0">
                <a:latin typeface="Avenir Next LT Pro" panose="020B0504020202020204" pitchFamily="34" charset="0"/>
              </a:rPr>
              <a:t>un accompagnement œnologique pour les restaurateurs</a:t>
            </a:r>
            <a:r>
              <a:rPr lang="fr-FR" sz="1600" dirty="0">
                <a:latin typeface="Avenir Next LT Pro" panose="020B0504020202020204" pitchFamily="34" charset="0"/>
              </a:rPr>
              <a:t>, mêlant </a:t>
            </a:r>
            <a:r>
              <a:rPr lang="fr-FR" sz="1600" b="1" dirty="0">
                <a:latin typeface="Avenir Next LT Pro" panose="020B0504020202020204" pitchFamily="34" charset="0"/>
              </a:rPr>
              <a:t>expertise, pédagogie et différenciation produit</a:t>
            </a:r>
            <a:r>
              <a:rPr lang="fr-FR" sz="1600" dirty="0">
                <a:latin typeface="Avenir Next LT Pro" panose="020B0504020202020204" pitchFamily="34" charset="0"/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E0846D4-0077-17FB-31F8-A2A7EB84C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09" y="1748384"/>
            <a:ext cx="2872174" cy="4472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FC7531-D921-A36A-8C2B-6863F92B8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226" y="1594065"/>
            <a:ext cx="4526034" cy="23903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35AEB8A-F1E9-FA79-CD8B-9B54725FA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5365" y="3832841"/>
            <a:ext cx="6043184" cy="161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497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5168D2-7CB6-8FAE-8CDE-911E4ADE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C271692-C618-5CFA-C2EA-AED3C09C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7FBC72-211D-37C8-ABC3-40A4D31F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B4E0F1-1D31-12B8-F738-07DA88D62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051" y="497385"/>
            <a:ext cx="3569712" cy="5688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77EC623-DD76-F9D5-39C8-B312F075E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150" y="497386"/>
            <a:ext cx="3681825" cy="5688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0902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535E7-F39D-787E-B7AC-9E0F0E060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333DAB-D93C-94E6-5A8D-824963A1591E}"/>
              </a:ext>
            </a:extLst>
          </p:cNvPr>
          <p:cNvSpPr txBox="1">
            <a:spLocks/>
          </p:cNvSpPr>
          <p:nvPr/>
        </p:nvSpPr>
        <p:spPr bwMode="auto">
          <a:xfrm>
            <a:off x="310640" y="34441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POMONA/EPISAVEURS - </a:t>
            </a:r>
            <a:r>
              <a:rPr lang="fr-FR" sz="3200" b="1" dirty="0">
                <a:latin typeface="Avenir Next LT Pro" panose="020B0504020202020204" pitchFamily="34" charset="0"/>
              </a:rPr>
              <a:t>LE VIN COMME OUTIL POUR LA CARTE</a:t>
            </a:r>
          </a:p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 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F7136EB-443B-CAD8-C7FE-4DB7A1913BA2}"/>
              </a:ext>
            </a:extLst>
          </p:cNvPr>
          <p:cNvSpPr txBox="1"/>
          <p:nvPr/>
        </p:nvSpPr>
        <p:spPr>
          <a:xfrm>
            <a:off x="5135261" y="1725146"/>
            <a:ext cx="677296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Approche “solution repas”</a:t>
            </a:r>
            <a:r>
              <a:rPr lang="fr-FR" sz="1600" dirty="0">
                <a:latin typeface="Avenir Next LT Pro" panose="020B0504020202020204" pitchFamily="34" charset="0"/>
              </a:rPr>
              <a:t> : esprit de chef &gt; le vin est pensé comme un complément du plat / association idée recette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Gammes nationales</a:t>
            </a:r>
            <a:r>
              <a:rPr lang="fr-FR" sz="1600" dirty="0">
                <a:latin typeface="Avenir Next LT Pro" panose="020B0504020202020204" pitchFamily="34" charset="0"/>
              </a:rPr>
              <a:t> complétées par des sélections régionales + mise en avant des </a:t>
            </a:r>
            <a:r>
              <a:rPr lang="fr-FR" sz="1600" b="1" dirty="0">
                <a:latin typeface="Avenir Next LT Pro" panose="020B0504020202020204" pitchFamily="34" charset="0"/>
              </a:rPr>
              <a:t>labels (Bio, HVE, biodynamie)</a:t>
            </a:r>
            <a:r>
              <a:rPr lang="fr-FR" sz="1600" dirty="0">
                <a:latin typeface="Avenir Next LT Pro" panose="020B0504020202020204" pitchFamily="34" charset="0"/>
              </a:rPr>
              <a:t> et vins sans sulfites ou </a:t>
            </a:r>
            <a:r>
              <a:rPr lang="fr-FR" sz="1600" dirty="0" err="1">
                <a:latin typeface="Avenir Next LT Pro" panose="020B0504020202020204" pitchFamily="34" charset="0"/>
              </a:rPr>
              <a:t>vegan</a:t>
            </a:r>
            <a:r>
              <a:rPr lang="fr-FR" sz="1600" dirty="0">
                <a:latin typeface="Avenir Next LT Pro" panose="020B05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Communication simple </a:t>
            </a:r>
            <a:r>
              <a:rPr lang="fr-FR" sz="1600" dirty="0">
                <a:latin typeface="Avenir Next LT Pro" panose="020B0504020202020204" pitchFamily="34" charset="0"/>
              </a:rPr>
              <a:t>: facile à comprendre et à exploiter pour les restaurateurs – une sélection axée </a:t>
            </a:r>
            <a:r>
              <a:rPr lang="fr-FR" sz="1600" b="1" dirty="0">
                <a:latin typeface="Avenir Next LT Pro" panose="020B0504020202020204" pitchFamily="34" charset="0"/>
              </a:rPr>
              <a:t>rapport qualité-prix</a:t>
            </a:r>
            <a:r>
              <a:rPr lang="fr-FR" sz="1600" dirty="0">
                <a:latin typeface="Avenir Next LT Pro" panose="020B0504020202020204" pitchFamily="34" charset="0"/>
              </a:rPr>
              <a:t>, facile à mettre à la carte, à conserver..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=&gt; Une offre vin pensée comme un levier business pour la restauration mais pas assez aboutie</a:t>
            </a:r>
            <a:endParaRPr lang="fr-FR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F4ED1F-1C6A-32DC-455D-610DE6701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713571"/>
            <a:ext cx="3181047" cy="4482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B97D942-6015-3333-9600-93EB0C9E5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059" y="3756825"/>
            <a:ext cx="2023799" cy="3077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0551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A4FB6D-F011-75B8-7352-D0BF7D977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28FE31CD-B88A-334A-F837-4370785233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9793" y="1485106"/>
            <a:ext cx="3565309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21B984-6BED-0B9B-AB1B-89298DA166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E758B6-F08E-C35C-DA34-6ACE52A6F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C7A760F-D82E-D8E5-471C-DC922A776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806" y="1485106"/>
            <a:ext cx="3590483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F0AC5A6-7941-2A64-E237-07001D44E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4715" y="1485106"/>
            <a:ext cx="3581497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99923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D37982-345F-1323-AC92-BD62907D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295AEB5-116E-5B64-DC57-435FF9A93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63FBA56-B5E3-71B4-23A1-9C1EF6D476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9D26CD-9E5A-73D4-182E-57245EDF8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26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0AA241-59D8-D6F0-D7CB-8A7D9C1F8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70" y="1509711"/>
            <a:ext cx="3435916" cy="4769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DEC4CB7-7E43-DE4A-F590-584BF3398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234" y="1509711"/>
            <a:ext cx="3777891" cy="4769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CD8B358-27D7-E032-95C7-7A1A66153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1315" y="1509711"/>
            <a:ext cx="3777891" cy="4759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50040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D66FCE-6D27-EF83-2329-A3B4E5C0E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CONCLUSION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3D056D1-0A10-152F-FCAA-C6B4FCFE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26E122-E59D-9FB4-85DF-5A2A6D814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67A2809-FCAE-DAE4-EE71-C16BCEB2BDB9}"/>
              </a:ext>
            </a:extLst>
          </p:cNvPr>
          <p:cNvSpPr txBox="1"/>
          <p:nvPr/>
        </p:nvSpPr>
        <p:spPr>
          <a:xfrm>
            <a:off x="321455" y="1666159"/>
            <a:ext cx="6096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“RÉFÉRENCES HISTORIQUES” </a:t>
            </a:r>
            <a:br>
              <a:rPr lang="fr-FR" b="1" dirty="0"/>
            </a:br>
            <a:r>
              <a:rPr lang="fr-FR" b="1" dirty="0"/>
              <a:t>DE LA FOIRE AUX VINS (choix + expertise)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Leclerc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Créateur de la FAV en GMS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Offre très large et structurée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Caution experte (Andreas Larsson)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Carrefour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Expertise vin forte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Partenariat avec </a:t>
            </a:r>
            <a:r>
              <a:rPr lang="fr-FR" i="1" dirty="0"/>
              <a:t>La Revue du Vin de France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Guide des bons plans accessible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8854C5-8AB9-622A-B33F-0873674F43BD}"/>
              </a:ext>
            </a:extLst>
          </p:cNvPr>
          <p:cNvSpPr txBox="1"/>
          <p:nvPr/>
        </p:nvSpPr>
        <p:spPr>
          <a:xfrm>
            <a:off x="5977982" y="1666159"/>
            <a:ext cx="65293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FOIRES AUX VINS “BONS PLANS ACCESSIBLES”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Lidl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courte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Prix très agressifs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Médailles et notes pour rassurer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pPr>
              <a:buNone/>
            </a:pPr>
            <a:r>
              <a:rPr lang="fr-FR" b="1" dirty="0"/>
              <a:t>Intermarché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Positionnement cœur de gamme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60% des vins &lt; 15€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Promotions fortes et outils d’aide au choix</a:t>
            </a:r>
          </a:p>
        </p:txBody>
      </p:sp>
    </p:spTree>
    <p:extLst>
      <p:ext uri="{BB962C8B-B14F-4D97-AF65-F5344CB8AC3E}">
        <p14:creationId xmlns:p14="http://schemas.microsoft.com/office/powerpoint/2010/main" val="344087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9C062-CF4E-2C8F-A611-0B4181B28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24A22A-6D3B-784A-647A-2F0F0C8A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CONCLUSION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C2732C-220B-02A4-0E7E-80C431794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9464E6-D3DA-1651-6778-80DB241FC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383B06-98B2-1B3B-FF4E-6DCFDCF864EB}"/>
              </a:ext>
            </a:extLst>
          </p:cNvPr>
          <p:cNvSpPr txBox="1"/>
          <p:nvPr/>
        </p:nvSpPr>
        <p:spPr>
          <a:xfrm>
            <a:off x="6348913" y="1442541"/>
            <a:ext cx="60960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OFFRES VIN DÉDIÉES AUX RESTAURATEURS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Promocash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Outil pour construire la carte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Indication du coût au verre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Logique rentabilité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Pomona / </a:t>
            </a:r>
            <a:r>
              <a:rPr lang="fr-FR" b="1" dirty="0" err="1"/>
              <a:t>EpiSaveurs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Approche “solution repas”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Vins simples à exploiter en restauration</a:t>
            </a:r>
          </a:p>
          <a:p>
            <a:endParaRPr lang="fr-FR" b="1" dirty="0"/>
          </a:p>
          <a:p>
            <a:r>
              <a:rPr lang="fr-FR" b="1" dirty="0"/>
              <a:t>Transgourmet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Approche sommelier en ligne avec conseils et pédagogie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de vignerons partenaires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F64B14C-4495-340C-1B52-2CA357C8CDF6}"/>
              </a:ext>
            </a:extLst>
          </p:cNvPr>
          <p:cNvSpPr txBox="1"/>
          <p:nvPr/>
        </p:nvSpPr>
        <p:spPr>
          <a:xfrm>
            <a:off x="252913" y="1419159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FOIRES AUX VINS “SÉLECTION / DÉCOUVERTE”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Monoprix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pointue et éditorialisée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Vignerons et cuvées signatures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Positionnement découverte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Nicolas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Logique caviste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Conseil en magasin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qualitative</a:t>
            </a:r>
          </a:p>
          <a:p>
            <a:pPr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46226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0E3334-8896-FEB8-E8F1-6C03044A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 pour METRO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A540B26-AE62-FD20-1418-E6CEB88F8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FAFCC-A35C-6C96-2E30-C20B57E6E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330E83E-75EA-B090-3180-BC6C850BE581}"/>
              </a:ext>
            </a:extLst>
          </p:cNvPr>
          <p:cNvSpPr txBox="1"/>
          <p:nvPr/>
        </p:nvSpPr>
        <p:spPr>
          <a:xfrm>
            <a:off x="205975" y="1653360"/>
            <a:ext cx="1177523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dirty="0"/>
              <a:t>CARTE DES VINS </a:t>
            </a:r>
            <a:r>
              <a:rPr lang="fr-FR" sz="1400" b="1" dirty="0">
                <a:sym typeface="Wingdings" panose="05000000000000000000" pitchFamily="2" charset="2"/>
              </a:rPr>
              <a:t></a:t>
            </a:r>
            <a:r>
              <a:rPr lang="fr-FR" sz="1400" b="1" dirty="0"/>
              <a:t> UN LEVIER DE MARGE CRUCIAL</a:t>
            </a:r>
          </a:p>
          <a:p>
            <a:pPr>
              <a:buNone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Association mets &amp; vins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Raconter sur la couv le prix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Structuration de l’offre par usage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METRO apporteur de solutions : vins au verre, vins ‘valeurs-sures’, vins découverte..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Communiquer / indiquer le prix de revente de la bouteille au client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Discours type ‘Satisfaction de vos clients garantis et marge maximisée pour vous’</a:t>
            </a:r>
          </a:p>
        </p:txBody>
      </p:sp>
    </p:spTree>
    <p:extLst>
      <p:ext uri="{BB962C8B-B14F-4D97-AF65-F5344CB8AC3E}">
        <p14:creationId xmlns:p14="http://schemas.microsoft.com/office/powerpoint/2010/main" val="2799491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233" y="175726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E.Leclerc - </a:t>
            </a:r>
            <a:r>
              <a:rPr lang="fr-FR" sz="3200" dirty="0"/>
              <a:t>référence historique / choix large</a:t>
            </a:r>
            <a:br>
              <a:rPr lang="fr-FR" sz="3600" dirty="0"/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65FAAED-03F8-397D-E987-3C0B59BADFA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5582093" y="1203116"/>
            <a:ext cx="6178107" cy="4085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fr-FR" sz="1800" b="1" dirty="0"/>
              <a:t>E.LECLERC –</a:t>
            </a:r>
            <a:r>
              <a:rPr lang="fr-FR" sz="1600" b="1" dirty="0"/>
              <a:t>Pionnier de la foire aux vins</a:t>
            </a:r>
            <a:r>
              <a:rPr lang="fr-FR" sz="1600" dirty="0"/>
              <a:t> en GMS depuis </a:t>
            </a:r>
            <a:r>
              <a:rPr lang="fr-FR" sz="1600" b="1" dirty="0"/>
              <a:t>1973</a:t>
            </a:r>
            <a:r>
              <a:rPr lang="fr-FR" sz="1600" dirty="0"/>
              <a:t>, avec une opération devenue incontournable du marché.</a:t>
            </a:r>
            <a:br>
              <a:rPr lang="fr-FR" sz="1600" dirty="0"/>
            </a:br>
            <a:r>
              <a:rPr lang="fr-FR" sz="16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Catalogue dense et structuré par régions</a:t>
            </a:r>
            <a:r>
              <a:rPr lang="fr-FR" sz="1600" dirty="0"/>
              <a:t>, avec un </a:t>
            </a:r>
            <a:r>
              <a:rPr lang="fr-FR" sz="1600" b="1" dirty="0"/>
              <a:t>focus important sur Bordeaux</a:t>
            </a:r>
            <a:r>
              <a:rPr lang="fr-FR" sz="1600" dirty="0"/>
              <a:t> et les grandes appellations.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Caution experte</a:t>
            </a:r>
            <a:r>
              <a:rPr lang="fr-FR" sz="1600" dirty="0"/>
              <a:t> avec </a:t>
            </a:r>
            <a:r>
              <a:rPr lang="fr-FR" sz="1600" b="1" dirty="0"/>
              <a:t>Andreas Larsson (meilleur sommelier du monde)</a:t>
            </a:r>
            <a:r>
              <a:rPr lang="fr-FR" sz="1600" dirty="0"/>
              <a:t> qui sélectionne et commente des coups de cœur.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Repères d’achat nombreux</a:t>
            </a:r>
            <a:r>
              <a:rPr lang="fr-FR" sz="1600" dirty="0"/>
              <a:t> : notes, médailles, coups de cœur et </a:t>
            </a:r>
            <a:r>
              <a:rPr lang="fr-FR" sz="1600" b="1" dirty="0"/>
              <a:t>forte mise en avant des labels (Bio, HVE)</a:t>
            </a:r>
            <a:r>
              <a:rPr lang="fr-FR" sz="16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Expérience digitalisée</a:t>
            </a:r>
            <a:r>
              <a:rPr lang="fr-FR" sz="1600" dirty="0"/>
              <a:t> avec l’application </a:t>
            </a:r>
            <a:r>
              <a:rPr lang="fr-FR" sz="1600" b="1" dirty="0"/>
              <a:t>“Ma Cave”</a:t>
            </a:r>
            <a:r>
              <a:rPr lang="fr-FR" sz="1600" dirty="0"/>
              <a:t> permettant de scanner les bouteilles et d’obtenir conseils et informations. </a:t>
            </a:r>
          </a:p>
          <a:p>
            <a:pPr marL="0" indent="0">
              <a:buNone/>
            </a:pPr>
            <a:r>
              <a:rPr lang="fr-FR" sz="1600" dirty="0"/>
              <a:t>=&gt; Une foire aux vins positionnée comme </a:t>
            </a:r>
            <a:r>
              <a:rPr lang="fr-FR" sz="1600" b="1" dirty="0"/>
              <a:t>la référence accessible</a:t>
            </a:r>
            <a:r>
              <a:rPr lang="fr-FR" sz="1600" dirty="0"/>
              <a:t>, mêlant </a:t>
            </a:r>
            <a:r>
              <a:rPr lang="fr-FR" sz="1600" b="1" dirty="0"/>
              <a:t>large choix, caution experte et outils d’aide au choix</a:t>
            </a:r>
            <a:r>
              <a:rPr lang="fr-FR" sz="1600" dirty="0"/>
              <a:t>.</a:t>
            </a:r>
          </a:p>
        </p:txBody>
      </p:sp>
      <p:pic>
        <p:nvPicPr>
          <p:cNvPr id="6" name="Image 5" descr="Une image contenant texte, bouteille, boisson, Bouteille en verre&#10;&#10;Le contenu généré par l’IA peut être incorrect.">
            <a:extLst>
              <a:ext uri="{FF2B5EF4-FFF2-40B4-BE49-F238E27FC236}">
                <a16:creationId xmlns:a16="http://schemas.microsoft.com/office/drawing/2014/main" id="{FDCC92BC-3954-9819-273C-8E6BA1ADA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866" y="1286669"/>
            <a:ext cx="4695825" cy="467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804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2A4FF-6F46-1D44-D325-426E74DF9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85371B-F05B-7A67-5BD1-22B2463D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PROPOSITIONS GRAPHIQUES 2026 - Couv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67DFABF-8660-D05B-D8D6-7FB467ED5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B5A51D-405A-111F-4A6B-68115B505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339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7CD9F-626D-3624-0E23-7FD2F1DBC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B8136D-D7F9-D262-55B7-AF18B59D2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AXE 1 MINERAL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C4D067-6026-633A-EBC7-3F999FD15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D4C8FB-DCB7-4EAB-1E66-665BD8956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1651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D6524-3337-FA4C-9408-5A2A96B83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12CB1F9-B5E3-DAEA-F0CC-64300A250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C47115C-ADBE-9E6E-D9D5-AEA0A7C30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32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BD7EA8-BF88-078C-C60D-DCCE275824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3371C23-F8C6-0CA3-9FD6-539A6E8B4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72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CA49AEB-F1D6-40F0-26C5-42F3E57D7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90B7FA4-1708-5477-7D07-F0938306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35F2D4-DBD3-5C26-BD84-EA3248FC6D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2F06ADA-7FC2-4473-78D6-5B571B262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856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96441-64EF-94BA-352C-CF41914FD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7E4C3FE-FF4E-09C7-ACEE-AA78161EF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98D84A7-6631-9482-7FD7-19A3244E5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297E33-B90B-8045-EC27-6D04C045F9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F6786AF-7502-6C79-9BE0-05671ADE5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58" y="0"/>
            <a:ext cx="96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8084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ED4D7-C677-17B7-A13D-8DC2B3F0B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0977AC5-E2BD-BB84-80EB-CCA3792AD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E4786E2-D4A3-F1BE-49B9-BEFE91DFF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35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A3778C-2EBC-34D4-D84F-E42B4B9413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A2F8164-87F9-12EF-741D-E9453F291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659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3024-ADCC-7F1D-533A-C42ABC14C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0A1638-0BC3-AE24-B19C-EFCA04D9D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B1E96FB-4B5F-4B42-517F-9390CBFC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36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A9876C-3AC6-FC67-23B8-C55F0CC28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E84A13F-730C-14B1-6180-706A7EE84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58" y="0"/>
            <a:ext cx="96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229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7C8F0-87AA-1008-E291-7AA0EA9E2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1F70FB-3956-7A00-8AF2-BF2B829CB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AXE 2 dégustation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E32652-6DCE-9793-19B1-0BE78F16A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58B4F5-EBA7-A486-6425-3CE95631A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5336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60A44-35FC-8923-3C13-C54D579E2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20509C7-F1CA-4D5C-E63F-2CB382717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1AAFFA6-9661-8809-F991-E70995340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38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479AB3-704F-3BA3-7162-D2AB7703F9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495A41D-3878-0962-15EB-4C26279D1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462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83903-854E-3104-1274-9CB354E6A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312605F-964F-78EE-EB61-87B442DE9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3509212-5436-1B18-70CA-87F9B13DB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39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091451-333F-869C-4D50-F5E43010E7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5BF5FD5-254D-580D-4869-5F174F018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40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Prospectus, Publicité, menu&#10;&#10;Le contenu généré par l’IA peut être incorrect.">
            <a:extLst>
              <a:ext uri="{FF2B5EF4-FFF2-40B4-BE49-F238E27FC236}">
                <a16:creationId xmlns:a16="http://schemas.microsoft.com/office/drawing/2014/main" id="{A1E8AF92-6533-73A3-E8DA-65AA7B864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54" y="485184"/>
            <a:ext cx="5817644" cy="2850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 descr="Une image contenant texte, fruit, menu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48897A2-2BA5-C8BD-188B-50EA51DA8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78" y="3131964"/>
            <a:ext cx="2850412" cy="292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 descr="Une image contenant texte, bouteille, boisson, affiche&#10;&#10;Le contenu généré par l’IA peut être incorrect.">
            <a:extLst>
              <a:ext uri="{FF2B5EF4-FFF2-40B4-BE49-F238E27FC236}">
                <a16:creationId xmlns:a16="http://schemas.microsoft.com/office/drawing/2014/main" id="{AB3B3FD2-5820-E114-2CB2-0D2DC86558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782" y="103326"/>
            <a:ext cx="4791075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Une image contenant texte, boisson, Bouteille en verre, bouteille&#10;&#10;Le contenu généré par l’IA peut être incorrect.">
            <a:extLst>
              <a:ext uri="{FF2B5EF4-FFF2-40B4-BE49-F238E27FC236}">
                <a16:creationId xmlns:a16="http://schemas.microsoft.com/office/drawing/2014/main" id="{9BBAB2EB-89C8-B96E-7FCF-5E696F5339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5579" y="3522404"/>
            <a:ext cx="3226609" cy="3246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6583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1EF9A-BE32-F940-34C0-879B5CD74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BDC4BB8-9AEA-5277-820B-DA14C4D9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C9929DF-A0E2-BC79-07CF-ED8AEF12C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40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C95B7F-7522-E0F7-6925-EE59DF6B73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662006D-BF30-B811-5C87-7E68E701E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2367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D2229-BA53-8918-A74A-B6993EB07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65682C-0BE5-8489-CB4A-CBB454265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61E4DB7-CB59-7540-E1C3-A70F43E71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41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844846-3F7E-8C3E-6C2B-57FE40FBBD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FA6D532-65CC-DD15-298E-8E298E7DE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58" y="0"/>
            <a:ext cx="96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470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40AE1-C42A-4850-6695-632F874B9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9F03D4C-12AD-9C04-1B00-B60FCF046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AEC6CBC-8CBE-AEDD-AB6F-FBA573411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42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9846C3-F69B-88A9-55B6-DD3E04A61C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567ABBB-E54C-F656-ECC2-008C1E1A7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58" y="0"/>
            <a:ext cx="9604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53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58F39-0237-CBDF-8435-CD1E263CF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FBD24-20D8-2703-F24E-A5A59C122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AXE 3 #qualité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DE57C92-5ECE-5937-BA1C-B971D41CE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D80FCF7-C14E-EF88-6192-F60D31E72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43737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CA5D8-AF9F-576C-A74F-8C61669B6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3037D13-7FB0-5360-2ADC-FA83F51DC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2074ED7-8DD6-9151-CBB0-3EB388CF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44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F7D80B-ADB5-FFEB-A934-FB2158A48E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F6F9609-83EF-6A1A-1376-961392215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84C69FF-A6A3-DED6-159A-B33BFE650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709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465DA-AC5F-48F2-369C-959B4089F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3A0F87D6-AA83-69C4-03F0-026120508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FD702A2-009D-801F-89E1-58CD90393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45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83A127-E06B-1EAE-C7D5-DD3B90563E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240660E-DBBA-C72D-7DA0-48F2CB209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609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200C1-B124-06A7-9442-CA12765D7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5D3CDB5-4F56-FBA7-69F4-4B1568C51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D6C5FA7-C56C-18DB-18FA-554578F37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46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2146E2-383B-063E-A2E1-80D1F5E083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F050F0B-0056-0732-B78F-A67D1B29F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5499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2CE43-DAA0-A7F8-EDFC-D5727A911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8B90DAE-2E4D-CB74-9161-0F690AC1A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91930C5-1145-5D8B-36AC-5740BAE5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47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6AC2CB-7BCC-5B4A-19A5-742BCDABA2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ADA349-69C5-AF8E-577B-04921BFCD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584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C4445-F3F6-6525-86A3-68589467F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343FBB0C-B1EA-6094-0A12-2B9798C50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D432B4F-045D-D0E1-4DA4-EDB0C6AF2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48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03BBB0-5221-D095-A98D-2FF2A6DDE74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88C6658-BE74-1CC4-B914-85DF1131D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305" y="0"/>
            <a:ext cx="4899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1740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96C4C-F1F1-F42B-79E3-457F02225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13E3F65-FA78-3D83-FB36-6F85187DF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4852B1F-49B9-C34B-6587-95FDD7974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49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FCE883-2D6F-8289-7963-552E10B4C8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1971B5F-8F5C-048F-36A5-128F4AEA8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73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98889-E696-A2AE-56EC-44FF91D5F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BD56D0D-62D5-0840-47BF-B984A6C2B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463" y="1747305"/>
            <a:ext cx="4116714" cy="4083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E87F102-C548-86F8-1198-3EDFF9BBE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63" y="1302564"/>
            <a:ext cx="3084809" cy="4528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05A373-EEDD-6B51-4222-ED92949E6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5092" y="1302564"/>
            <a:ext cx="3755057" cy="452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59049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9C896-8D4B-FCED-FB68-9194BFFBF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B50434-FD90-6945-6ACF-C45DE3D8C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Axe 4 iconique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7A3A966-8DFA-4742-FA43-4E98A4AD2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F54218-FEE6-C4D2-E1EA-87647D99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75644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B7CF2-093F-3DB2-480E-52B664CF3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A1A1787-F176-6B26-6843-830DBD5B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DB63C2A-DEBF-9336-BF12-4E03DA565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51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E65D10-D337-1E10-D3E0-58CF68ED6F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D6E280-9543-8D38-2F7B-2C93C8649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26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AC9CD-0B23-883A-2CFB-B12775DF0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4AA722E-0703-659D-9B39-181904C9B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3CAE5C6-0834-3EBD-89B4-DB27E0B39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52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31537B-9D88-3E3A-7068-D3F613852D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E0FE8BF-DD9F-EB04-97B6-AD9A9FC3E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869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1815A-1C40-F1C0-F13B-AC33FEA0D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17A4C83-1961-7759-D5E4-A91C68403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093D015-1078-BAA1-BEF7-AFBA9FBE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53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182068-E3FC-9D9B-EBD9-E25CF255C0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25D26A7-8AC4-55AB-024C-00DDD5F14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905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EA614-2706-5413-F175-CC23507F0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DD38117-8603-1834-624D-6579C13BE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C2C34AC-D9B9-8BEC-0959-A3AF1A28A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54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B3E347-1223-4577-CABE-15412A03CB4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D710AAB-B3CA-FBAE-75BC-90A38EA4D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0"/>
            <a:ext cx="960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877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44238-A7B3-C722-1BA1-776607494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775672-CF50-03EF-5015-C04657F27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Axe 5 </a:t>
            </a:r>
            <a:r>
              <a:rPr lang="fr-FR" dirty="0" err="1"/>
              <a:t>Illustr</a:t>
            </a:r>
            <a:r>
              <a:rPr lang="fr-FR" dirty="0"/>
              <a:t>’ pop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A5799FF-DB90-9DB8-55C5-861E57AD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44A1816-4726-6D64-8D59-ED59343C3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9432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D84B8-7867-C344-99FF-1E1C52FA8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7DD5166-8918-7640-386B-B2A50A5C8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74C1C5-7C0A-8E36-283A-84676BCA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56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DA6237-B60A-D4DA-6B59-6376EBE2B9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D6E09F-B277-3208-2524-2DA4F46AF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911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743AE-A847-B469-A9FE-9B710710C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50CA337-4EB0-C147-80D1-3CCC2F07C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4F407B-CF2C-40BF-22C7-36354F472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57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4D3016-385B-733B-491A-914ABA7CE5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95389F-EC01-204B-E8DF-2B182AE57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67" y="0"/>
            <a:ext cx="1028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900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7DBB2-7BCA-CCF0-EE3A-D71EFD5C5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E31CF07-5713-0113-A064-3C017BA11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658874A-8279-9C5C-7E97-951221BD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58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381473-2C4E-CFEF-8659-128BAA5140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46C7958-7EA9-5001-8344-95EDB105D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208" y="0"/>
            <a:ext cx="4899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632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89895-5B53-D308-D4BF-F6AF57934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94718C9-2F73-C20B-38E2-FF73AF0CB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D15A3DE-6D52-144D-DB34-C87C00559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59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40502C-9BF7-013D-6EB0-C9EEC4FD4E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73D6BAB-A8A9-615C-0FCA-D47C8B48F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67" y="0"/>
            <a:ext cx="1028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96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9D3C4-9A19-8E0E-2571-66ECC9FE2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A9E98-8EFE-3C9E-A4BF-625407E086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0270" y="163635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Intermarché – </a:t>
            </a:r>
            <a:r>
              <a:rPr lang="fr-FR" sz="3200" b="1" dirty="0">
                <a:latin typeface="Avenir Next LT Pro" panose="020B0504020202020204" pitchFamily="34" charset="0"/>
              </a:rPr>
              <a:t>accessibilité &amp; proximité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2A1CEE3-041E-6560-24F5-CE61DE987D3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440280" y="1431221"/>
            <a:ext cx="7866406" cy="282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Positionnement cœur de gamme</a:t>
            </a:r>
            <a:r>
              <a:rPr lang="fr-FR" sz="1600" dirty="0"/>
              <a:t> : une offre majoritairement accessible avec </a:t>
            </a:r>
            <a:br>
              <a:rPr lang="fr-FR" sz="1600" dirty="0"/>
            </a:br>
            <a:r>
              <a:rPr lang="fr-FR" sz="1600" b="1" dirty="0"/>
              <a:t>60 % des vins à moins de 15 €</a:t>
            </a:r>
            <a:r>
              <a:rPr lang="fr-FR" sz="16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Sélection large et structurée par régions</a:t>
            </a:r>
            <a:r>
              <a:rPr lang="fr-FR" sz="1600" dirty="0"/>
              <a:t>, avec une mise en avant du </a:t>
            </a:r>
            <a:br>
              <a:rPr lang="fr-FR" sz="1600" dirty="0"/>
            </a:br>
            <a:r>
              <a:rPr lang="fr-FR" sz="1600" b="1" dirty="0"/>
              <a:t>“meilleur de nos régions”</a:t>
            </a:r>
            <a:r>
              <a:rPr lang="fr-FR" sz="1600" dirty="0"/>
              <a:t> et des vignerons partenaires.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Logique promotionnelle forte</a:t>
            </a:r>
            <a:r>
              <a:rPr lang="fr-FR" sz="1600" dirty="0"/>
              <a:t> : nombreuses mécaniques type </a:t>
            </a:r>
            <a:br>
              <a:rPr lang="fr-FR" sz="1600" dirty="0"/>
            </a:br>
            <a:r>
              <a:rPr lang="fr-FR" sz="1600" b="1" dirty="0"/>
              <a:t>-50 % sur la 2ᵉ bouteille, 2+1 offertes, avantages carte</a:t>
            </a:r>
            <a:r>
              <a:rPr lang="fr-FR" sz="16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dirty="0"/>
              <a:t>Outil </a:t>
            </a:r>
            <a:r>
              <a:rPr lang="fr-FR" sz="1600" b="1" dirty="0"/>
              <a:t>“Matcha”</a:t>
            </a:r>
            <a:r>
              <a:rPr lang="fr-FR" sz="1600" dirty="0"/>
              <a:t> en ligne qui aide les clients à choisir leur vin selon leurs goûts.</a:t>
            </a:r>
          </a:p>
          <a:p>
            <a:pPr marL="0" indent="0">
              <a:buNone/>
            </a:pPr>
            <a:r>
              <a:rPr lang="fr-FR" sz="1600" dirty="0"/>
              <a:t>=&gt; </a:t>
            </a:r>
            <a:r>
              <a:rPr lang="fr-FR" sz="1600" b="1" dirty="0"/>
              <a:t>Une sélection régionale </a:t>
            </a:r>
            <a:br>
              <a:rPr lang="fr-FR" sz="1600" b="1" dirty="0"/>
            </a:br>
            <a:r>
              <a:rPr lang="fr-FR" sz="1600" b="1" dirty="0"/>
              <a:t>accessible, des prix </a:t>
            </a:r>
            <a:br>
              <a:rPr lang="fr-FR" sz="1600" b="1" dirty="0"/>
            </a:br>
            <a:r>
              <a:rPr lang="fr-FR" sz="1600" b="1" dirty="0"/>
              <a:t>attractifs et des outils d’aide au choix</a:t>
            </a:r>
            <a:r>
              <a:rPr lang="fr-FR" sz="1600" dirty="0"/>
              <a:t>.</a:t>
            </a:r>
          </a:p>
        </p:txBody>
      </p:sp>
      <p:pic>
        <p:nvPicPr>
          <p:cNvPr id="8" name="Image 7" descr="Une image contenant texte, boisson, alcool, nourriture&#10;&#10;Le contenu généré par l’IA peut être incorrect.">
            <a:extLst>
              <a:ext uri="{FF2B5EF4-FFF2-40B4-BE49-F238E27FC236}">
                <a16:creationId xmlns:a16="http://schemas.microsoft.com/office/drawing/2014/main" id="{B19094A2-DC98-5BF9-738F-BDFDCF775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57" y="1233512"/>
            <a:ext cx="3469881" cy="5545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Une image contenant texte, bouteille, boisson, Bouteille en verre&#10;&#10;Le contenu généré par l’IA peut être incorrect.">
            <a:extLst>
              <a:ext uri="{FF2B5EF4-FFF2-40B4-BE49-F238E27FC236}">
                <a16:creationId xmlns:a16="http://schemas.microsoft.com/office/drawing/2014/main" id="{4F417ACF-8560-C503-F2F9-EB4A6986E8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3483" y="3893156"/>
            <a:ext cx="3987428" cy="2886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2981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E06E5-649B-BF5F-E9FE-817295DA6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8367080-DC3F-18B2-8CD3-7BBBD98F8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DDC7DC1-324E-0BC4-9EE9-47365567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60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E9ECA1-7ED9-16AE-74D9-EE060585AE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BD37A2D-FDDA-3CC1-CA7A-BBFDF1E33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691" y="0"/>
            <a:ext cx="49026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997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E8FCC-DF96-8911-B6B4-8C78F1B83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D242E49-FD6B-BC81-010A-108ED698F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87F8F56-E45D-4964-2E4C-FCBCE04A4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61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650D0B-BC08-D3E8-FB25-154303E846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9F2529-3159-8101-C552-36DB8024C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67" y="0"/>
            <a:ext cx="1028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931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1BE2A-0380-53EE-C6C8-C8AB888CE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9A7EA1-0599-97EB-9B5A-4BF4D1AA4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661" y="2580829"/>
            <a:ext cx="11322677" cy="945155"/>
          </a:xfrm>
        </p:spPr>
        <p:txBody>
          <a:bodyPr/>
          <a:lstStyle/>
          <a:p>
            <a:r>
              <a:rPr lang="fr-FR" dirty="0"/>
              <a:t>Axe 6 close-up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9720CC-866A-CC02-D509-3659A7034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A60AFE0-D919-16C2-5A19-489B09C3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68191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A5DAB-0FB0-927B-932B-C765ADFFD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F7C3F42-4808-2C41-6307-1D74B7C84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03D496E-8964-35C8-F369-101CC9EA1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63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364941-FAB6-5196-C303-DA3C3DC6EB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B9B1999-B513-8E1B-147E-ECA54C558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837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014CF-CB73-3C74-1FB0-66BDCE519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A29678-F298-2F19-AF30-E3EDD0778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416C10E-6ABF-0AA4-8989-80027C483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64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12B4DF-07BD-FC86-3A2F-3D18F9F838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FEB877-CEBB-93F7-3D8A-F8DD6637A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67" y="0"/>
            <a:ext cx="1028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377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CB6C1-45B4-437D-5312-40E9E2D27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44DCB84-39C6-F935-14C4-5120B1485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4693539-E370-9650-08FF-B30C5F6D3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65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26F7B0-F82E-CB4F-9A73-F17AA6AFE4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B7C5D9-B566-23F0-0558-3DE30D115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762" y="0"/>
            <a:ext cx="4900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662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77127-EB5C-7014-B2B4-94719CB20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2BC9F66-C9C4-9EA6-A389-6A19D76A3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0E1B836-8CE5-5C01-E37B-8FC51A7F8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66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76E5F3-F90C-06AC-2821-32227B4C5C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6013898-B390-9EBB-87AA-EA9F59C33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67" y="0"/>
            <a:ext cx="1028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7535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98394-9A34-68E6-4201-21979DCA6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0A14080-15EB-571E-0F87-C78D74A8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5D8E2C7-207F-B234-ED82-52C64316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67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62D548-DA20-BBCF-1070-7EB9C9B662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3767D3-A809-F203-F4EB-6439E41AA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019" y="0"/>
            <a:ext cx="48999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2866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DABBE-808C-1CD4-A9FE-F76C09637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BBBF1D4-CC5B-2085-9F2C-1535136F5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43EBFA0-72C7-816B-7B55-96B43752F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68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5E84D4-96EA-57B1-782B-72703A639B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4477F2A-21EE-9C71-FBAC-9BEB95FC8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67" y="0"/>
            <a:ext cx="10289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834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DD2BF-76D5-E14A-8401-DE9B53032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E387BDF-2695-E543-12AD-94E458BAD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5886E66-9814-D735-C333-10E6AB9D5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69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62F8F9-F8A0-ACA2-2D1B-3FFA600CD9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2F87354-26B6-BC3C-FDE3-C16C08F96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70" y="111898"/>
            <a:ext cx="2299105" cy="321874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92D4D02-E8FC-A8FD-D404-4860D14BBA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710" y="136464"/>
            <a:ext cx="2299105" cy="32187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FBF6314-806C-8EB1-9A8F-AB09600F2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050" y="136464"/>
            <a:ext cx="2299104" cy="321874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8D6CC63-3B41-2821-18E2-D0755E5055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587" y="3527354"/>
            <a:ext cx="2299104" cy="321874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0E49BEC-4273-C9E0-13EF-B2A7C7C559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37" y="3527354"/>
            <a:ext cx="2299104" cy="321874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882A01-D494-2142-73CC-CFA179E076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602" y="3527355"/>
            <a:ext cx="2299104" cy="321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3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6F764-B543-498F-B78C-82799F663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09FE172-F482-0FF3-4409-F544D5ED6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28825"/>
            <a:ext cx="5637375" cy="4581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16D91D6-001B-8438-E7B8-0639E171F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75" y="1148012"/>
            <a:ext cx="5572262" cy="456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2682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EB9D1-6F56-13AD-2A7A-19515FA41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CACB198-5E9C-DCB3-B2D5-A3E204F5C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741" y="764773"/>
            <a:ext cx="4302903" cy="354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C279E11-4404-2C77-05B4-DA3583D4B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8" y="923731"/>
            <a:ext cx="3232531" cy="5287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FF19476-6926-65AF-3959-E74566263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693" y="2990461"/>
            <a:ext cx="3973159" cy="3220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223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E97BC-FE26-0281-E0C8-F1F0449E6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E157A-4B4E-DFFA-6F0F-544E2A65A0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2732" y="175833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Carrefour - </a:t>
            </a:r>
            <a:r>
              <a:rPr lang="fr-FR" sz="3200" dirty="0"/>
              <a:t>EXPERTISE ET BONS PLANS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7F73CF2-B913-EC13-7C0E-89EE7FC6A9B3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436766" y="889635"/>
            <a:ext cx="11353012" cy="199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1600" dirty="0"/>
              <a:t>Partenariat avec </a:t>
            </a:r>
            <a:r>
              <a:rPr lang="fr-FR" sz="1600" i="1" dirty="0"/>
              <a:t>La Revue du Vin de France</a:t>
            </a:r>
            <a:r>
              <a:rPr lang="fr-FR" sz="16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Offre très large et structurée</a:t>
            </a:r>
            <a:r>
              <a:rPr lang="fr-FR" sz="1600" dirty="0"/>
              <a:t> par régions et catégories de vins.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Alliance qualité / accessibilité</a:t>
            </a:r>
            <a:r>
              <a:rPr lang="fr-FR" sz="1600" dirty="0"/>
              <a:t> avec des vins notés et des prix attractifs.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Forte mécanique promotionnelle</a:t>
            </a:r>
            <a:r>
              <a:rPr lang="fr-FR" sz="1600" dirty="0"/>
              <a:t> : remises, 2+1, 4+2 bouteilles offertes. </a:t>
            </a:r>
          </a:p>
          <a:p>
            <a:pPr marL="0" indent="0">
              <a:buNone/>
            </a:pPr>
            <a:r>
              <a:rPr lang="fr-FR" sz="1600" dirty="0"/>
              <a:t>=&gt; Une foire aux vins qui combine </a:t>
            </a:r>
            <a:r>
              <a:rPr lang="fr-FR" sz="1600" b="1" dirty="0"/>
              <a:t>expertise vin et logique de bons plans grand public</a:t>
            </a:r>
            <a:r>
              <a:rPr lang="fr-FR" sz="1600" dirty="0"/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4112B87-316F-5ECF-2845-B4FD1E4ED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021" y="2969224"/>
            <a:ext cx="2364864" cy="3923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D1D40E1-EAD7-5C68-0AED-472128CE53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24" y="2969224"/>
            <a:ext cx="2436416" cy="392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93C7922-3023-1CA8-4754-71A43C915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794" y="2969224"/>
            <a:ext cx="2352738" cy="392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B28B4E4-4757-AFE2-7391-93D1C6150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22" y="2969224"/>
            <a:ext cx="2746895" cy="392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2846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4428</TotalTime>
  <Words>1166</Words>
  <Application>Microsoft Office PowerPoint</Application>
  <PresentationFormat>Grand écran</PresentationFormat>
  <Paragraphs>233</Paragraphs>
  <Slides>69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69</vt:i4>
      </vt:variant>
    </vt:vector>
  </HeadingPairs>
  <TitlesOfParts>
    <vt:vector size="76" baseType="lpstr">
      <vt:lpstr>Arial</vt:lpstr>
      <vt:lpstr>Avenir LT Std 45 Book</vt:lpstr>
      <vt:lpstr>Wingdings</vt:lpstr>
      <vt:lpstr>CA Metro</vt:lpstr>
      <vt:lpstr>Helvetica</vt:lpstr>
      <vt:lpstr>Avenir Next LT Pro</vt:lpstr>
      <vt:lpstr>METRO</vt:lpstr>
      <vt:lpstr>Présentation PowerPoint</vt:lpstr>
      <vt:lpstr>BtoC / Zoom grande distribution et enseignes spécialisées  </vt:lpstr>
      <vt:lpstr>E.Leclerc - référence historique / choix large </vt:lpstr>
      <vt:lpstr>Présentation PowerPoint</vt:lpstr>
      <vt:lpstr>Présentation PowerPoint</vt:lpstr>
      <vt:lpstr>Intermarché – accessibilité &amp; proximité</vt:lpstr>
      <vt:lpstr>Présentation PowerPoint</vt:lpstr>
      <vt:lpstr>Présentation PowerPoint</vt:lpstr>
      <vt:lpstr>Carrefour - EXPERTISE ET BONS PLANS</vt:lpstr>
      <vt:lpstr>Présentation PowerPoint</vt:lpstr>
      <vt:lpstr>Lidl - DÉMOCRATISATION DU VIN PAR LE PRIX </vt:lpstr>
      <vt:lpstr>Présentation PowerPoint</vt:lpstr>
      <vt:lpstr>Monoprix - sélection pointue / découverte</vt:lpstr>
      <vt:lpstr>Présentation PowerPoint</vt:lpstr>
      <vt:lpstr>Nicolas – La foire aux vins du caviste</vt:lpstr>
      <vt:lpstr>Présentation PowerPoint</vt:lpstr>
      <vt:lpstr>Présentation PowerPoint</vt:lpstr>
      <vt:lpstr>Btob et carte des vins</vt:lpstr>
      <vt:lpstr>Promocash – Fav PENSÉE POUR LES RESTAURATEURS</vt:lpstr>
      <vt:lpstr>promocash</vt:lpstr>
      <vt:lpstr>Présentation PowerPoint</vt:lpstr>
      <vt:lpstr>Présentation PowerPoint</vt:lpstr>
      <vt:lpstr> </vt:lpstr>
      <vt:lpstr>Présentation PowerPoint</vt:lpstr>
      <vt:lpstr>Présentation PowerPoint</vt:lpstr>
      <vt:lpstr>Présentation PowerPoint</vt:lpstr>
      <vt:lpstr>EN CONCLUSION</vt:lpstr>
      <vt:lpstr>EN CONCLUSION</vt:lpstr>
      <vt:lpstr>et pour METRO ?</vt:lpstr>
      <vt:lpstr>PROPOSITIONS GRAPHIQUES 2026 - Couv</vt:lpstr>
      <vt:lpstr>AXE 1 MINERAL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2 dégustation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3 #qualité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4 iconique </vt:lpstr>
      <vt:lpstr>Présentation PowerPoint</vt:lpstr>
      <vt:lpstr>Présentation PowerPoint</vt:lpstr>
      <vt:lpstr>Présentation PowerPoint</vt:lpstr>
      <vt:lpstr>Présentation PowerPoint</vt:lpstr>
      <vt:lpstr>Axe 5 Illustr’ pop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6 close-up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184</cp:revision>
  <cp:lastPrinted>2024-01-09T15:20:58Z</cp:lastPrinted>
  <dcterms:created xsi:type="dcterms:W3CDTF">2020-11-12T08:20:59Z</dcterms:created>
  <dcterms:modified xsi:type="dcterms:W3CDTF">2026-03-18T20:52:51Z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