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238" r:id="rId2"/>
    <p:sldId id="2166" r:id="rId3"/>
    <p:sldId id="2143" r:id="rId4"/>
    <p:sldId id="2240" r:id="rId5"/>
    <p:sldId id="2239" r:id="rId6"/>
    <p:sldId id="2272" r:id="rId7"/>
    <p:sldId id="2255" r:id="rId8"/>
    <p:sldId id="2274" r:id="rId9"/>
    <p:sldId id="2270" r:id="rId10"/>
    <p:sldId id="2271" r:id="rId11"/>
    <p:sldId id="2241" r:id="rId12"/>
    <p:sldId id="2277" r:id="rId13"/>
    <p:sldId id="2282" r:id="rId14"/>
    <p:sldId id="2280" r:id="rId15"/>
    <p:sldId id="2279" r:id="rId16"/>
    <p:sldId id="2276" r:id="rId17"/>
    <p:sldId id="2278" r:id="rId18"/>
    <p:sldId id="2258" r:id="rId19"/>
    <p:sldId id="2275" r:id="rId20"/>
    <p:sldId id="2243" r:id="rId21"/>
    <p:sldId id="2244" r:id="rId22"/>
    <p:sldId id="2283" r:id="rId23"/>
  </p:sldIdLst>
  <p:sldSz cx="12192000" cy="6858000"/>
  <p:notesSz cx="6811963" cy="9942513"/>
  <p:embeddedFontLst>
    <p:embeddedFont>
      <p:font typeface="Avenir Next LT Pro" panose="020B0504020202020204" pitchFamily="34" charset="0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Helvetica" panose="020B0604020202020204" pitchFamily="34" charset="0"/>
      <p:regular r:id="rId32"/>
      <p:bold r:id="rId33"/>
      <p:italic r:id="rId34"/>
      <p:boldItalic r:id="rId35"/>
    </p:embeddedFont>
    <p:embeddedFont>
      <p:font typeface="Playfair Display" panose="00000500000000000000" pitchFamily="2" charset="0"/>
      <p:regular r:id="rId36"/>
      <p:bold r:id="rId37"/>
      <p:italic r:id="rId38"/>
      <p:boldItalic r:id="rId3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6B892"/>
    <a:srgbClr val="3BBB59"/>
    <a:srgbClr val="000000"/>
    <a:srgbClr val="007C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9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0060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5014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184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991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3146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8823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004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645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2105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7098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6009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308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30/08/2023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1B88512-BCA2-1673-F037-2D78BDEEFE82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122" y="6308725"/>
            <a:ext cx="1141647" cy="53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118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2">
            <a:extLst>
              <a:ext uri="{FF2B5EF4-FFF2-40B4-BE49-F238E27FC236}">
                <a16:creationId xmlns:a16="http://schemas.microsoft.com/office/drawing/2014/main" id="{1503E879-40A6-094A-A96E-B26AC02B24C6}"/>
              </a:ext>
            </a:extLst>
          </p:cNvPr>
          <p:cNvSpPr txBox="1"/>
          <p:nvPr/>
        </p:nvSpPr>
        <p:spPr>
          <a:xfrm>
            <a:off x="701453" y="2202778"/>
            <a:ext cx="10789095" cy="1407895"/>
          </a:xfrm>
          <a:prstGeom prst="rect">
            <a:avLst/>
          </a:prstGeom>
        </p:spPr>
        <p:txBody>
          <a:bodyPr vert="horz" wrap="square" lIns="0" tIns="9979" rIns="0" bIns="0" rtlCol="0">
            <a:spAutoFit/>
          </a:bodyPr>
          <a:lstStyle/>
          <a:p>
            <a:pPr marL="9072">
              <a:spcBef>
                <a:spcPts val="79"/>
              </a:spcBef>
            </a:pPr>
            <a:r>
              <a:rPr lang="fr-FR" sz="5400" b="1" dirty="0">
                <a:solidFill>
                  <a:srgbClr val="231F20"/>
                </a:solidFill>
                <a:latin typeface="Avenir Next LT Pro" panose="020B0504020202020204" pitchFamily="34" charset="0"/>
                <a:cs typeface="Playfair Display"/>
              </a:rPr>
              <a:t>Campagne Recrutement</a:t>
            </a:r>
            <a:endParaRPr lang="fr-FR" sz="5400" b="1" spc="-7" dirty="0">
              <a:solidFill>
                <a:srgbClr val="231F20"/>
              </a:solidFill>
              <a:latin typeface="Avenir Next LT Pro" panose="020B0504020202020204" pitchFamily="34" charset="0"/>
              <a:cs typeface="Playfair Display"/>
            </a:endParaRPr>
          </a:p>
          <a:p>
            <a:pPr marL="9072">
              <a:spcBef>
                <a:spcPts val="79"/>
              </a:spcBef>
            </a:pPr>
            <a:r>
              <a:rPr lang="fr-FR" sz="3600" b="1" spc="-7" dirty="0">
                <a:solidFill>
                  <a:srgbClr val="231F20"/>
                </a:solidFill>
                <a:latin typeface="Playfair Display"/>
                <a:cs typeface="Playfair Display"/>
              </a:rPr>
              <a:t>Rentrée 2023</a:t>
            </a:r>
            <a:endParaRPr sz="3600" dirty="0">
              <a:latin typeface="Playfair Display"/>
              <a:cs typeface="Playfair Display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4C38551-193F-3747-2A0B-0B8C6B78CD0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122" y="6308725"/>
            <a:ext cx="1141647" cy="53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29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E3F36F-9048-FA9A-A495-4EE6B7EF18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3A4524D-1C1D-C885-9251-3F0BD558B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79" y="0"/>
            <a:ext cx="9575642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0D700B8-BD2D-D9D4-5D62-34E8C5367624}"/>
              </a:ext>
            </a:extLst>
          </p:cNvPr>
          <p:cNvSpPr txBox="1"/>
          <p:nvPr/>
        </p:nvSpPr>
        <p:spPr>
          <a:xfrm rot="16200000">
            <a:off x="-91434" y="758757"/>
            <a:ext cx="1121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VISUEL 3</a:t>
            </a:r>
          </a:p>
        </p:txBody>
      </p:sp>
    </p:spTree>
    <p:extLst>
      <p:ext uri="{BB962C8B-B14F-4D97-AF65-F5344CB8AC3E}">
        <p14:creationId xmlns:p14="http://schemas.microsoft.com/office/powerpoint/2010/main" val="2458300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968F284-FE55-060A-2CE0-65523B39480F}"/>
              </a:ext>
            </a:extLst>
          </p:cNvPr>
          <p:cNvSpPr txBox="1"/>
          <p:nvPr/>
        </p:nvSpPr>
        <p:spPr>
          <a:xfrm>
            <a:off x="1468876" y="2736502"/>
            <a:ext cx="907652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CAMPAGNE DIGITALE</a:t>
            </a:r>
            <a:br>
              <a:rPr lang="fr-FR" sz="2800" dirty="0">
                <a:latin typeface="Avenir Next LT Pro" panose="020B050402020202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</a:rPr>
              <a:t>Axe </a:t>
            </a:r>
            <a:r>
              <a:rPr lang="fr-FR" sz="2800" b="1" dirty="0">
                <a:latin typeface="Playfair Display" panose="00000500000000000000" pitchFamily="2" charset="0"/>
              </a:rPr>
              <a:t>SMS</a:t>
            </a:r>
          </a:p>
          <a:p>
            <a:endParaRPr lang="fr-FR" sz="2800" b="1" dirty="0">
              <a:latin typeface="Playfair Display" panose="00000500000000000000" pitchFamily="2" charset="0"/>
            </a:endParaRPr>
          </a:p>
          <a:p>
            <a:r>
              <a:rPr lang="fr-FR" sz="2800" b="1" dirty="0">
                <a:latin typeface="Playfair Display" panose="00000500000000000000" pitchFamily="2" charset="0"/>
              </a:rPr>
              <a:t>Recommandation </a:t>
            </a:r>
            <a:br>
              <a:rPr lang="fr-FR" sz="2800" b="1" dirty="0">
                <a:latin typeface="Playfair Display" panose="00000500000000000000" pitchFamily="2" charset="0"/>
              </a:rPr>
            </a:br>
            <a:r>
              <a:rPr lang="fr-FR" sz="2800" b="1" dirty="0">
                <a:latin typeface="Playfair Display" panose="00000500000000000000" pitchFamily="2" charset="0"/>
              </a:rPr>
              <a:t>2 </a:t>
            </a:r>
            <a:r>
              <a:rPr lang="fr-FR" sz="2800" b="1" dirty="0" err="1">
                <a:latin typeface="Playfair Display" panose="00000500000000000000" pitchFamily="2" charset="0"/>
              </a:rPr>
              <a:t>posts</a:t>
            </a:r>
            <a:r>
              <a:rPr lang="fr-FR" sz="2800" b="1" dirty="0">
                <a:latin typeface="Playfair Display" panose="00000500000000000000" pitchFamily="2" charset="0"/>
              </a:rPr>
              <a:t> pour message générique </a:t>
            </a:r>
          </a:p>
          <a:p>
            <a:r>
              <a:rPr lang="fr-FR" sz="2800" b="1" dirty="0">
                <a:latin typeface="Playfair Display" panose="00000500000000000000" pitchFamily="2" charset="0"/>
              </a:rPr>
              <a:t>1 post métier </a:t>
            </a:r>
            <a:r>
              <a:rPr lang="fr-FR" sz="2800" b="1" dirty="0">
                <a:highlight>
                  <a:srgbClr val="FFFF00"/>
                </a:highlight>
                <a:latin typeface="Playfair Display" panose="00000500000000000000" pitchFamily="2" charset="0"/>
                <a:sym typeface="Wingdings" panose="05000000000000000000" pitchFamily="2" charset="2"/>
              </a:rPr>
              <a:t> choisir parmi les 4 messages proposés</a:t>
            </a:r>
            <a:endParaRPr lang="fr-FR" sz="2800" b="1" dirty="0">
              <a:highlight>
                <a:srgbClr val="FFFF00"/>
              </a:highlight>
              <a:latin typeface="Playfair Display" panose="00000500000000000000" pitchFamily="2" charset="0"/>
            </a:endParaRPr>
          </a:p>
        </p:txBody>
      </p:sp>
      <p:pic>
        <p:nvPicPr>
          <p:cNvPr id="3" name="Picture 14" descr="facebook icon">
            <a:extLst>
              <a:ext uri="{FF2B5EF4-FFF2-40B4-BE49-F238E27FC236}">
                <a16:creationId xmlns:a16="http://schemas.microsoft.com/office/drawing/2014/main" id="{3C36D16B-5AEF-A78A-0F1C-EC5C5688C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914" y="2402732"/>
            <a:ext cx="1780162" cy="178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linkedin icône – PNG, ICO, ICNS Télécharger">
            <a:extLst>
              <a:ext uri="{FF2B5EF4-FFF2-40B4-BE49-F238E27FC236}">
                <a16:creationId xmlns:a16="http://schemas.microsoft.com/office/drawing/2014/main" id="{6EBAEBB0-0211-27B9-7F03-10B9DF7D1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451" y="2402732"/>
            <a:ext cx="1780162" cy="178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120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428081B0-4DA7-B275-6ECC-458B2AAAEB2B}"/>
              </a:ext>
            </a:extLst>
          </p:cNvPr>
          <p:cNvSpPr txBox="1"/>
          <p:nvPr/>
        </p:nvSpPr>
        <p:spPr>
          <a:xfrm>
            <a:off x="74774" y="71123"/>
            <a:ext cx="4915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Post Sponsorisé Générique 1</a:t>
            </a:r>
            <a:endParaRPr lang="fr-FR" sz="2800" b="1" dirty="0">
              <a:latin typeface="Playfair Display" panose="00000500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0AE8CCB-B6EB-60C2-05BC-82AAE2E8899B}"/>
              </a:ext>
            </a:extLst>
          </p:cNvPr>
          <p:cNvSpPr txBox="1"/>
          <p:nvPr/>
        </p:nvSpPr>
        <p:spPr>
          <a:xfrm>
            <a:off x="7232516" y="2559017"/>
            <a:ext cx="3827833" cy="2030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RECRUTEMENT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Boulangers, bouchers, poissonniers, managers de rayon, employés commerciaux, hôte(s) de caisse…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Chez nous, il y a une place pour chaque talent. Rejoignez nos équipes !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D634150-E98B-FB93-198B-33CDDD166462}"/>
              </a:ext>
            </a:extLst>
          </p:cNvPr>
          <p:cNvSpPr txBox="1"/>
          <p:nvPr/>
        </p:nvSpPr>
        <p:spPr>
          <a:xfrm>
            <a:off x="7232516" y="2013413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Texte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D572088-70D0-087F-B27F-63852D7B6A23}"/>
              </a:ext>
            </a:extLst>
          </p:cNvPr>
          <p:cNvSpPr txBox="1"/>
          <p:nvPr/>
        </p:nvSpPr>
        <p:spPr>
          <a:xfrm>
            <a:off x="1266217" y="570038"/>
            <a:ext cx="1302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Visuel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  <p:pic>
        <p:nvPicPr>
          <p:cNvPr id="8" name="Image 7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46F7C957-72AA-4C9B-CD30-29EFE2371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257" y="967410"/>
            <a:ext cx="5214026" cy="521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270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428081B0-4DA7-B275-6ECC-458B2AAAEB2B}"/>
              </a:ext>
            </a:extLst>
          </p:cNvPr>
          <p:cNvSpPr txBox="1"/>
          <p:nvPr/>
        </p:nvSpPr>
        <p:spPr>
          <a:xfrm>
            <a:off x="74774" y="71123"/>
            <a:ext cx="4915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Post Sponsorisé Générique 1</a:t>
            </a:r>
            <a:endParaRPr lang="fr-FR" sz="2800" b="1" dirty="0">
              <a:latin typeface="Playfair Display" panose="00000500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0AE8CCB-B6EB-60C2-05BC-82AAE2E8899B}"/>
              </a:ext>
            </a:extLst>
          </p:cNvPr>
          <p:cNvSpPr txBox="1"/>
          <p:nvPr/>
        </p:nvSpPr>
        <p:spPr>
          <a:xfrm>
            <a:off x="7232516" y="2559017"/>
            <a:ext cx="3827833" cy="2030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RECRUTEMENT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Boulangers, bouchers, poissonniers, managers de rayon, employés commerciaux, hôte(s) de caisse…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Chez nous, il y a une place pour chaque talent. Rejoignez nos équipes !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D634150-E98B-FB93-198B-33CDDD166462}"/>
              </a:ext>
            </a:extLst>
          </p:cNvPr>
          <p:cNvSpPr txBox="1"/>
          <p:nvPr/>
        </p:nvSpPr>
        <p:spPr>
          <a:xfrm>
            <a:off x="7232516" y="2013413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Texte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D572088-70D0-087F-B27F-63852D7B6A23}"/>
              </a:ext>
            </a:extLst>
          </p:cNvPr>
          <p:cNvSpPr txBox="1"/>
          <p:nvPr/>
        </p:nvSpPr>
        <p:spPr>
          <a:xfrm>
            <a:off x="1266217" y="570038"/>
            <a:ext cx="1302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Visuel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  <p:pic>
        <p:nvPicPr>
          <p:cNvPr id="5" name="Image 4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11BE49FD-F595-A4E3-BE7D-96D43A848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51" y="1005837"/>
            <a:ext cx="5496128" cy="549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450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62F1CF5D-B5F9-BF4B-B589-9933D47D2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217" y="939371"/>
            <a:ext cx="5348591" cy="534859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28081B0-4DA7-B275-6ECC-458B2AAAEB2B}"/>
              </a:ext>
            </a:extLst>
          </p:cNvPr>
          <p:cNvSpPr txBox="1"/>
          <p:nvPr/>
        </p:nvSpPr>
        <p:spPr>
          <a:xfrm>
            <a:off x="74774" y="71123"/>
            <a:ext cx="4219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Post Sponsorisé Métier 1</a:t>
            </a:r>
            <a:endParaRPr lang="fr-FR" sz="2800" b="1" dirty="0">
              <a:latin typeface="Playfair Display" panose="00000500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0AE8CCB-B6EB-60C2-05BC-82AAE2E8899B}"/>
              </a:ext>
            </a:extLst>
          </p:cNvPr>
          <p:cNvSpPr txBox="1"/>
          <p:nvPr/>
        </p:nvSpPr>
        <p:spPr>
          <a:xfrm>
            <a:off x="7232516" y="2559017"/>
            <a:ext cx="3827833" cy="2030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RECRUTEMENT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Boulangers, bouchers, poissonniers, managers de rayon, employés commerciaux, hôte(s) de caisse…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Chez nous, il y a une place pour chaque talent. Rejoignez nos équipes !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D634150-E98B-FB93-198B-33CDDD166462}"/>
              </a:ext>
            </a:extLst>
          </p:cNvPr>
          <p:cNvSpPr txBox="1"/>
          <p:nvPr/>
        </p:nvSpPr>
        <p:spPr>
          <a:xfrm>
            <a:off x="7232516" y="2013413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Texte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D572088-70D0-087F-B27F-63852D7B6A23}"/>
              </a:ext>
            </a:extLst>
          </p:cNvPr>
          <p:cNvSpPr txBox="1"/>
          <p:nvPr/>
        </p:nvSpPr>
        <p:spPr>
          <a:xfrm>
            <a:off x="1266217" y="570038"/>
            <a:ext cx="1302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Visuel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021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428081B0-4DA7-B275-6ECC-458B2AAAEB2B}"/>
              </a:ext>
            </a:extLst>
          </p:cNvPr>
          <p:cNvSpPr txBox="1"/>
          <p:nvPr/>
        </p:nvSpPr>
        <p:spPr>
          <a:xfrm>
            <a:off x="74774" y="71123"/>
            <a:ext cx="4377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Post Sponsorisé Métiers 2</a:t>
            </a:r>
            <a:endParaRPr lang="fr-FR" sz="2800" b="1" dirty="0">
              <a:latin typeface="Playfair Display" panose="00000500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0AE8CCB-B6EB-60C2-05BC-82AAE2E8899B}"/>
              </a:ext>
            </a:extLst>
          </p:cNvPr>
          <p:cNvSpPr txBox="1"/>
          <p:nvPr/>
        </p:nvSpPr>
        <p:spPr>
          <a:xfrm>
            <a:off x="7232516" y="2559017"/>
            <a:ext cx="3827833" cy="2030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RECRUTEMENT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Boulangers, bouchers, poissonniers, managers de rayon, employés commerciaux, hôte(s) de caisse…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Chez nous, il y a une place pour chaque talent. Rejoignez nos équipes !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D634150-E98B-FB93-198B-33CDDD166462}"/>
              </a:ext>
            </a:extLst>
          </p:cNvPr>
          <p:cNvSpPr txBox="1"/>
          <p:nvPr/>
        </p:nvSpPr>
        <p:spPr>
          <a:xfrm>
            <a:off x="7232516" y="2013413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Texte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D572088-70D0-087F-B27F-63852D7B6A23}"/>
              </a:ext>
            </a:extLst>
          </p:cNvPr>
          <p:cNvSpPr txBox="1"/>
          <p:nvPr/>
        </p:nvSpPr>
        <p:spPr>
          <a:xfrm>
            <a:off x="1266217" y="570038"/>
            <a:ext cx="1302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Visuel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  <p:pic>
        <p:nvPicPr>
          <p:cNvPr id="5" name="Image 4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5D9B5A66-3309-069D-A684-92E9C7317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51" y="1006706"/>
            <a:ext cx="5540009" cy="554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62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428081B0-4DA7-B275-6ECC-458B2AAAEB2B}"/>
              </a:ext>
            </a:extLst>
          </p:cNvPr>
          <p:cNvSpPr txBox="1"/>
          <p:nvPr/>
        </p:nvSpPr>
        <p:spPr>
          <a:xfrm>
            <a:off x="74774" y="71123"/>
            <a:ext cx="4377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Post Sponsorisé Métiers 3</a:t>
            </a:r>
            <a:endParaRPr lang="fr-FR" sz="2800" b="1" dirty="0">
              <a:latin typeface="Playfair Display" panose="00000500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0AE8CCB-B6EB-60C2-05BC-82AAE2E8899B}"/>
              </a:ext>
            </a:extLst>
          </p:cNvPr>
          <p:cNvSpPr txBox="1"/>
          <p:nvPr/>
        </p:nvSpPr>
        <p:spPr>
          <a:xfrm>
            <a:off x="7232516" y="2559017"/>
            <a:ext cx="3827833" cy="2030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RECRUTEMENT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Boulangers, bouchers, poissonniers, managers de rayon, employés commerciaux, hôte(s) de caisse…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Chez nous, il y a une place pour chaque talent. Rejoignez nos équipes !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D634150-E98B-FB93-198B-33CDDD166462}"/>
              </a:ext>
            </a:extLst>
          </p:cNvPr>
          <p:cNvSpPr txBox="1"/>
          <p:nvPr/>
        </p:nvSpPr>
        <p:spPr>
          <a:xfrm>
            <a:off x="7232516" y="2013413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Texte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D572088-70D0-087F-B27F-63852D7B6A23}"/>
              </a:ext>
            </a:extLst>
          </p:cNvPr>
          <p:cNvSpPr txBox="1"/>
          <p:nvPr/>
        </p:nvSpPr>
        <p:spPr>
          <a:xfrm>
            <a:off x="1266217" y="570038"/>
            <a:ext cx="1302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Visuel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  <p:pic>
        <p:nvPicPr>
          <p:cNvPr id="11" name="Image 10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7A86ED7B-9362-EAFD-6A63-F4D9F80916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217" y="1006706"/>
            <a:ext cx="5540009" cy="554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374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428081B0-4DA7-B275-6ECC-458B2AAAEB2B}"/>
              </a:ext>
            </a:extLst>
          </p:cNvPr>
          <p:cNvSpPr txBox="1"/>
          <p:nvPr/>
        </p:nvSpPr>
        <p:spPr>
          <a:xfrm>
            <a:off x="74774" y="71123"/>
            <a:ext cx="4377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Post Sponsorisé Métiers 4</a:t>
            </a:r>
            <a:endParaRPr lang="fr-FR" sz="2800" b="1" dirty="0">
              <a:latin typeface="Playfair Display" panose="00000500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0AE8CCB-B6EB-60C2-05BC-82AAE2E8899B}"/>
              </a:ext>
            </a:extLst>
          </p:cNvPr>
          <p:cNvSpPr txBox="1"/>
          <p:nvPr/>
        </p:nvSpPr>
        <p:spPr>
          <a:xfrm>
            <a:off x="7232516" y="2559017"/>
            <a:ext cx="3827833" cy="2030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RECRUTEMENT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Boulangers, bouchers, poissonniers, managers de rayon, employés commerciaux, hôte(s) de caisse…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fr-FR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Chez nous, il y a une place pour chaque talent. Rejoignez nos équipes !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D634150-E98B-FB93-198B-33CDDD166462}"/>
              </a:ext>
            </a:extLst>
          </p:cNvPr>
          <p:cNvSpPr txBox="1"/>
          <p:nvPr/>
        </p:nvSpPr>
        <p:spPr>
          <a:xfrm>
            <a:off x="7232516" y="2013413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Texte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D572088-70D0-087F-B27F-63852D7B6A23}"/>
              </a:ext>
            </a:extLst>
          </p:cNvPr>
          <p:cNvSpPr txBox="1"/>
          <p:nvPr/>
        </p:nvSpPr>
        <p:spPr>
          <a:xfrm>
            <a:off x="1266217" y="570038"/>
            <a:ext cx="1302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Visuel Post</a:t>
            </a:r>
            <a:endParaRPr lang="fr-FR" b="1" dirty="0">
              <a:latin typeface="Playfair Display" panose="00000500000000000000" pitchFamily="2" charset="0"/>
            </a:endParaRPr>
          </a:p>
        </p:txBody>
      </p:sp>
      <p:pic>
        <p:nvPicPr>
          <p:cNvPr id="9" name="Image 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59AE39BB-F8B8-BD46-EDD0-8BE94B179A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786" y="922054"/>
            <a:ext cx="5365908" cy="536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46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E3F36F-9048-FA9A-A495-4EE6B7EF18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Image 4" descr="Une image contenant texte, capture d’écran, Page web, Site web&#10;&#10;Description générée automatiquement">
            <a:extLst>
              <a:ext uri="{FF2B5EF4-FFF2-40B4-BE49-F238E27FC236}">
                <a16:creationId xmlns:a16="http://schemas.microsoft.com/office/drawing/2014/main" id="{AB454399-AC08-125E-AD5D-867F657C4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422" y="0"/>
            <a:ext cx="7339156" cy="6858000"/>
          </a:xfrm>
          <a:prstGeom prst="rect">
            <a:avLst/>
          </a:prstGeom>
        </p:spPr>
      </p:pic>
      <p:pic>
        <p:nvPicPr>
          <p:cNvPr id="1038" name="Picture 14" descr="facebook icon">
            <a:extLst>
              <a:ext uri="{FF2B5EF4-FFF2-40B4-BE49-F238E27FC236}">
                <a16:creationId xmlns:a16="http://schemas.microsoft.com/office/drawing/2014/main" id="{3825B555-8544-896E-B5A3-7C08B60C0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74" y="175098"/>
            <a:ext cx="1780162" cy="178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0822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E3F36F-9048-FA9A-A495-4EE6B7EF18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Page web, Site web&#10;&#10;Description générée automatiquement">
            <a:extLst>
              <a:ext uri="{FF2B5EF4-FFF2-40B4-BE49-F238E27FC236}">
                <a16:creationId xmlns:a16="http://schemas.microsoft.com/office/drawing/2014/main" id="{ED157E0C-3D42-FBFE-19B3-8085F89F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882" y="0"/>
            <a:ext cx="4910235" cy="6858000"/>
          </a:xfrm>
          <a:prstGeom prst="rect">
            <a:avLst/>
          </a:prstGeom>
        </p:spPr>
      </p:pic>
      <p:pic>
        <p:nvPicPr>
          <p:cNvPr id="6" name="Picture 12" descr="linkedin icône – PNG, ICO, ICNS Télécharger">
            <a:extLst>
              <a:ext uri="{FF2B5EF4-FFF2-40B4-BE49-F238E27FC236}">
                <a16:creationId xmlns:a16="http://schemas.microsoft.com/office/drawing/2014/main" id="{2B2AD10C-B278-FED2-25FC-390D42DE6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74" y="137809"/>
            <a:ext cx="1780162" cy="178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508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AA64A2C-1FEA-9F1C-79D3-4C5F14B33EA2}"/>
              </a:ext>
            </a:extLst>
          </p:cNvPr>
          <p:cNvSpPr/>
          <p:nvPr/>
        </p:nvSpPr>
        <p:spPr>
          <a:xfrm>
            <a:off x="839376" y="3313385"/>
            <a:ext cx="1809232" cy="1865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B15020-FAD0-E5BE-34FB-E2A2F8B12D58}"/>
              </a:ext>
            </a:extLst>
          </p:cNvPr>
          <p:cNvSpPr/>
          <p:nvPr/>
        </p:nvSpPr>
        <p:spPr>
          <a:xfrm>
            <a:off x="807844" y="1150883"/>
            <a:ext cx="1667343" cy="1734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6AC2442-AE92-9463-29D4-EE8C8B9D5ABB}"/>
              </a:ext>
            </a:extLst>
          </p:cNvPr>
          <p:cNvSpPr txBox="1"/>
          <p:nvPr/>
        </p:nvSpPr>
        <p:spPr bwMode="auto">
          <a:xfrm>
            <a:off x="792078" y="2071835"/>
            <a:ext cx="10972800" cy="19687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2400" b="1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2400" b="1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latin typeface="Avenir Next LT Pro" panose="020B0504020202020204" pitchFamily="34" charset="0"/>
                <a:ea typeface="+mj-ea"/>
                <a:cs typeface="+mj-cs"/>
              </a:rPr>
              <a:t>Constat 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latin typeface="Avenir Next LT Pro" panose="020B0504020202020204" pitchFamily="34" charset="0"/>
                <a:ea typeface="+mj-ea"/>
                <a:cs typeface="+mj-cs"/>
              </a:rPr>
              <a:t>Difficulté d’attirer  de nouveaux candidats </a:t>
            </a:r>
            <a:br>
              <a:rPr lang="fr-FR" sz="3200" dirty="0"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lang="fr-FR" sz="3200" dirty="0">
                <a:latin typeface="Avenir Next LT Pro" panose="020B0504020202020204" pitchFamily="34" charset="0"/>
                <a:ea typeface="+mj-ea"/>
                <a:cs typeface="+mj-cs"/>
              </a:rPr>
              <a:t>et nécessite de stimuler la marque employeur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fr-FR" sz="3200" dirty="0">
              <a:latin typeface="Avenir Next LT Pro" panose="020B0504020202020204" pitchFamily="34" charset="0"/>
              <a:ea typeface="+mj-ea"/>
              <a:cs typeface="+mj-cs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latin typeface="Avenir Next LT Pro" panose="020B0504020202020204" pitchFamily="34" charset="0"/>
                <a:ea typeface="+mj-ea"/>
                <a:cs typeface="+mj-cs"/>
              </a:rPr>
              <a:t>Réponse </a:t>
            </a:r>
          </a:p>
          <a:p>
            <a:pPr lvl="0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fr-FR" sz="3200" dirty="0">
                <a:latin typeface="Avenir Next LT Pro" panose="020B0504020202020204" pitchFamily="34" charset="0"/>
                <a:ea typeface="+mj-ea"/>
                <a:cs typeface="+mj-cs"/>
              </a:rPr>
              <a:t>Déploiement d’une campagne de recrutement visant </a:t>
            </a:r>
            <a:r>
              <a:rPr lang="fr-FR" sz="3200" b="1" dirty="0">
                <a:latin typeface="Avenir Next LT Pro" panose="020B0504020202020204" pitchFamily="34" charset="0"/>
                <a:ea typeface="+mj-ea"/>
                <a:cs typeface="+mj-cs"/>
              </a:rPr>
              <a:t>renforcer </a:t>
            </a:r>
            <a:r>
              <a:rPr lang="fr-FR" sz="3200" b="1" dirty="0">
                <a:latin typeface="Avenir Next LT Pro" panose="020B0504020202020204" pitchFamily="34" charset="0"/>
                <a:ea typeface="+mj-ea"/>
                <a:cs typeface="+mj-cs"/>
                <a:sym typeface="Wingdings" panose="05000000000000000000" pitchFamily="2" charset="2"/>
              </a:rPr>
              <a:t>la désirabilité de l’enseigne </a:t>
            </a:r>
            <a:r>
              <a:rPr lang="fr-FR" sz="3200" dirty="0">
                <a:latin typeface="Avenir Next LT Pro" panose="020B0504020202020204" pitchFamily="34" charset="0"/>
                <a:ea typeface="+mj-ea"/>
                <a:cs typeface="+mj-cs"/>
              </a:rPr>
              <a:t> :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latin typeface="Avenir Next LT Pro" panose="020B0504020202020204" pitchFamily="34" charset="0"/>
                <a:ea typeface="+mj-ea"/>
                <a:cs typeface="+mj-cs"/>
              </a:rPr>
              <a:t>&gt;&gt;attirer de nouveaux talents, </a:t>
            </a:r>
            <a:br>
              <a:rPr lang="fr-FR" sz="3200" b="1" dirty="0"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lang="fr-FR" sz="3200" b="1" dirty="0">
                <a:latin typeface="Avenir Next LT Pro" panose="020B0504020202020204" pitchFamily="34" charset="0"/>
                <a:ea typeface="+mj-ea"/>
                <a:cs typeface="+mj-cs"/>
              </a:rPr>
              <a:t>&gt;&gt;se différencier des concurrents, </a:t>
            </a:r>
            <a:br>
              <a:rPr lang="fr-FR" sz="3200" b="1" dirty="0"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lang="fr-FR" sz="3200" b="1" dirty="0">
                <a:latin typeface="Avenir Next LT Pro" panose="020B0504020202020204" pitchFamily="34" charset="0"/>
                <a:ea typeface="+mj-ea"/>
                <a:cs typeface="+mj-cs"/>
              </a:rPr>
              <a:t>&gt;&gt;valoriser sa marque employeur</a:t>
            </a:r>
          </a:p>
        </p:txBody>
      </p:sp>
    </p:spTree>
    <p:extLst>
      <p:ext uri="{BB962C8B-B14F-4D97-AF65-F5344CB8AC3E}">
        <p14:creationId xmlns:p14="http://schemas.microsoft.com/office/powerpoint/2010/main" val="27694491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968F284-FE55-060A-2CE0-65523B39480F}"/>
              </a:ext>
            </a:extLst>
          </p:cNvPr>
          <p:cNvSpPr txBox="1"/>
          <p:nvPr/>
        </p:nvSpPr>
        <p:spPr>
          <a:xfrm>
            <a:off x="1468876" y="2736502"/>
            <a:ext cx="20674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SAC à PAIN</a:t>
            </a:r>
            <a:br>
              <a:rPr lang="fr-FR" sz="2800" dirty="0">
                <a:latin typeface="Avenir Next LT Pro" panose="020B050402020202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</a:rPr>
              <a:t> </a:t>
            </a:r>
            <a:endParaRPr lang="fr-FR" sz="2800" b="1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0261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E3F36F-9048-FA9A-A495-4EE6B7EF18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A7C9D8-7AF5-3116-9160-3F1C6BE61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486" y="0"/>
            <a:ext cx="3063028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D2431F7-2700-9B8E-A8E3-1DD9310EB771}"/>
              </a:ext>
            </a:extLst>
          </p:cNvPr>
          <p:cNvSpPr txBox="1"/>
          <p:nvPr/>
        </p:nvSpPr>
        <p:spPr>
          <a:xfrm rot="16200000">
            <a:off x="-208805" y="758757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VERSION 1</a:t>
            </a:r>
          </a:p>
        </p:txBody>
      </p:sp>
    </p:spTree>
    <p:extLst>
      <p:ext uri="{BB962C8B-B14F-4D97-AF65-F5344CB8AC3E}">
        <p14:creationId xmlns:p14="http://schemas.microsoft.com/office/powerpoint/2010/main" val="37082039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E3F36F-9048-FA9A-A495-4EE6B7EF18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D32C4AF-DFA9-0A5B-6E6F-1EEF72850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486" y="0"/>
            <a:ext cx="3063028" cy="6858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3B37424-2D1D-30F9-2953-CE05ECF724FB}"/>
              </a:ext>
            </a:extLst>
          </p:cNvPr>
          <p:cNvSpPr txBox="1"/>
          <p:nvPr/>
        </p:nvSpPr>
        <p:spPr>
          <a:xfrm rot="16200000">
            <a:off x="-208805" y="758757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VERSION 2</a:t>
            </a:r>
          </a:p>
        </p:txBody>
      </p:sp>
    </p:spTree>
    <p:extLst>
      <p:ext uri="{BB962C8B-B14F-4D97-AF65-F5344CB8AC3E}">
        <p14:creationId xmlns:p14="http://schemas.microsoft.com/office/powerpoint/2010/main" val="3936031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750787-FAB4-10F5-0264-121C43989C80}"/>
              </a:ext>
            </a:extLst>
          </p:cNvPr>
          <p:cNvSpPr/>
          <p:nvPr/>
        </p:nvSpPr>
        <p:spPr>
          <a:xfrm>
            <a:off x="672663" y="1637057"/>
            <a:ext cx="1960179" cy="2232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6AC2442-AE92-9463-29D4-EE8C8B9D5ABB}"/>
              </a:ext>
            </a:extLst>
          </p:cNvPr>
          <p:cNvSpPr txBox="1"/>
          <p:nvPr/>
        </p:nvSpPr>
        <p:spPr bwMode="auto">
          <a:xfrm>
            <a:off x="609600" y="2629444"/>
            <a:ext cx="10972800" cy="19687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Partis pris</a:t>
            </a:r>
            <a:endParaRPr kumimoji="0" lang="fr-FR" sz="3200" b="1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fr-FR" sz="2400" b="1" dirty="0">
              <a:latin typeface="Avenir Next LT Pro" panose="020B0504020202020204" pitchFamily="34" charset="0"/>
              <a:ea typeface="+mj-ea"/>
              <a:cs typeface="+mj-cs"/>
            </a:endParaRPr>
          </a:p>
          <a:p>
            <a:pPr marR="0" lvl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lang="fr-FR" sz="3600" b="1" dirty="0">
                <a:latin typeface="Playfair Display" panose="00000500000000000000" pitchFamily="2" charset="0"/>
                <a:ea typeface="+mj-ea"/>
                <a:cs typeface="+mj-cs"/>
                <a:sym typeface="Wingdings" panose="05000000000000000000" pitchFamily="2" charset="2"/>
              </a:rPr>
              <a:t>Emergence</a:t>
            </a:r>
            <a:br>
              <a:rPr lang="fr-FR" sz="2400" dirty="0">
                <a:latin typeface="Avenir Next LT Pro" panose="020B0504020202020204" pitchFamily="34" charset="0"/>
                <a:ea typeface="+mj-ea"/>
                <a:cs typeface="+mj-cs"/>
                <a:sym typeface="Wingdings" panose="05000000000000000000" pitchFamily="2" charset="2"/>
              </a:rPr>
            </a:br>
            <a:r>
              <a:rPr lang="fr-FR" sz="2400" dirty="0">
                <a:latin typeface="Avenir Next LT Pro" panose="020B0504020202020204" pitchFamily="34" charset="0"/>
                <a:ea typeface="+mj-ea"/>
                <a:cs typeface="+mj-cs"/>
                <a:sym typeface="Wingdings" panose="05000000000000000000" pitchFamily="2" charset="2"/>
              </a:rPr>
              <a:t>Adopter une prise de parole différenciante qui interpelle</a:t>
            </a:r>
          </a:p>
          <a:p>
            <a:pPr marL="342900" marR="0" lvl="0" indent="-34290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lang="fr-FR" sz="3600" b="1" dirty="0">
                <a:latin typeface="Playfair Display" panose="00000500000000000000" pitchFamily="2" charset="0"/>
                <a:ea typeface="+mj-ea"/>
                <a:cs typeface="+mj-cs"/>
                <a:sym typeface="Wingdings" panose="05000000000000000000" pitchFamily="2" charset="2"/>
              </a:rPr>
              <a:t>Différenciation </a:t>
            </a:r>
            <a:endParaRPr lang="fr-FR" sz="2400" dirty="0">
              <a:latin typeface="Avenir Next LT Pro" panose="020B0504020202020204" pitchFamily="34" charset="0"/>
              <a:ea typeface="+mj-ea"/>
              <a:cs typeface="+mj-cs"/>
              <a:sym typeface="Wingdings" panose="05000000000000000000" pitchFamily="2" charset="2"/>
            </a:endParaRPr>
          </a:p>
          <a:p>
            <a:pPr marR="0" lvl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fr-FR" sz="2400" dirty="0">
                <a:latin typeface="Avenir Next LT Pro" panose="020B0504020202020204" pitchFamily="34" charset="0"/>
                <a:ea typeface="+mj-ea"/>
                <a:cs typeface="+mj-cs"/>
                <a:sym typeface="Wingdings" panose="05000000000000000000" pitchFamily="2" charset="2"/>
              </a:rPr>
              <a:t>Capitaliser sur des messages qui suscite la curiosité et incite à se renseigner</a:t>
            </a:r>
          </a:p>
          <a:p>
            <a:pPr marL="342900" marR="0" lvl="0" indent="-34290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lang="fr-FR" sz="3600" b="1" dirty="0">
                <a:latin typeface="Playfair Display" panose="00000500000000000000" pitchFamily="2" charset="0"/>
                <a:ea typeface="+mj-ea"/>
                <a:cs typeface="+mj-cs"/>
                <a:sym typeface="Wingdings" panose="05000000000000000000" pitchFamily="2" charset="2"/>
              </a:rPr>
              <a:t>Cohérence </a:t>
            </a:r>
            <a:endParaRPr lang="fr-FR" sz="2400" dirty="0">
              <a:latin typeface="Avenir Next LT Pro" panose="020B0504020202020204" pitchFamily="34" charset="0"/>
              <a:ea typeface="+mj-ea"/>
              <a:cs typeface="+mj-cs"/>
              <a:sym typeface="Wingdings" panose="05000000000000000000" pitchFamily="2" charset="2"/>
            </a:endParaRPr>
          </a:p>
          <a:p>
            <a:pPr marR="0" lvl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fr-FR" sz="2400" dirty="0">
                <a:latin typeface="Avenir Next LT Pro" panose="020B0504020202020204" pitchFamily="34" charset="0"/>
                <a:ea typeface="+mj-ea"/>
                <a:cs typeface="+mj-cs"/>
                <a:sym typeface="Wingdings" panose="05000000000000000000" pitchFamily="2" charset="2"/>
              </a:rPr>
              <a:t>Retrouver des signifiants du territoire de marque de l’enseigne</a:t>
            </a:r>
            <a:endParaRPr lang="fr-FR" sz="2400" dirty="0">
              <a:latin typeface="Avenir Next LT Pro" panose="020B0504020202020204" pitchFamily="34" charset="0"/>
              <a:ea typeface="+mj-ea"/>
              <a:cs typeface="+mj-cs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fr-FR" sz="2400" dirty="0">
              <a:latin typeface="Avenir Next LT Pro" panose="020B05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57044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968F284-FE55-060A-2CE0-65523B39480F}"/>
              </a:ext>
            </a:extLst>
          </p:cNvPr>
          <p:cNvSpPr txBox="1"/>
          <p:nvPr/>
        </p:nvSpPr>
        <p:spPr>
          <a:xfrm>
            <a:off x="1468876" y="2736502"/>
            <a:ext cx="56169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PQR – INSERTIONS  ½ PAGE PQR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Format pour les DNA </a:t>
            </a:r>
            <a:endParaRPr lang="fr-FR" sz="1600" b="1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44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E3F36F-9048-FA9A-A495-4EE6B7EF18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306B1DE-569A-F49F-E916-74D19CB51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79" y="0"/>
            <a:ext cx="95756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5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E3F36F-9048-FA9A-A495-4EE6B7EF18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C815905-C39A-3497-B797-DFD9D168D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416" y="0"/>
            <a:ext cx="4487168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6132D24-990B-504A-1F6C-55CBFCF9D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6434" y="3686072"/>
            <a:ext cx="4066162" cy="291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783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E3F36F-9048-FA9A-A495-4EE6B7EF18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1B78FA4-A7E3-EDDA-B4DB-4AE7760A8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79" y="0"/>
            <a:ext cx="9575642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E2959CB-AB8D-1AE7-168E-C00F82C1E873}"/>
              </a:ext>
            </a:extLst>
          </p:cNvPr>
          <p:cNvSpPr txBox="1"/>
          <p:nvPr/>
        </p:nvSpPr>
        <p:spPr>
          <a:xfrm rot="16200000">
            <a:off x="-91434" y="758757"/>
            <a:ext cx="1121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VISUEL 1</a:t>
            </a:r>
          </a:p>
        </p:txBody>
      </p:sp>
    </p:spTree>
    <p:extLst>
      <p:ext uri="{BB962C8B-B14F-4D97-AF65-F5344CB8AC3E}">
        <p14:creationId xmlns:p14="http://schemas.microsoft.com/office/powerpoint/2010/main" val="3676628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E3F36F-9048-FA9A-A495-4EE6B7EF18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C815905-C39A-3497-B797-DFD9D168D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416" y="0"/>
            <a:ext cx="4487168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6132D24-990B-504A-1F6C-55CBFCF9D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6434" y="3686072"/>
            <a:ext cx="4066162" cy="291215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74EB1C5-6EDF-26A1-3A60-A44A1A7E6D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6433" y="3686072"/>
            <a:ext cx="4066163" cy="291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26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E3F36F-9048-FA9A-A495-4EE6B7EF18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1A7380A-D98A-A79A-5B87-1EF813DFF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79" y="0"/>
            <a:ext cx="9575642" cy="6858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E479553-BAF6-0919-89D7-51C5A09C2976}"/>
              </a:ext>
            </a:extLst>
          </p:cNvPr>
          <p:cNvSpPr txBox="1"/>
          <p:nvPr/>
        </p:nvSpPr>
        <p:spPr>
          <a:xfrm rot="16200000">
            <a:off x="-91434" y="758757"/>
            <a:ext cx="1121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VISUEL 2</a:t>
            </a:r>
          </a:p>
        </p:txBody>
      </p:sp>
    </p:spTree>
    <p:extLst>
      <p:ext uri="{BB962C8B-B14F-4D97-AF65-F5344CB8AC3E}">
        <p14:creationId xmlns:p14="http://schemas.microsoft.com/office/powerpoint/2010/main" val="199134809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403</Words>
  <Application>Microsoft Office PowerPoint</Application>
  <PresentationFormat>Grand écran</PresentationFormat>
  <Paragraphs>65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9" baseType="lpstr">
      <vt:lpstr>Wingdings</vt:lpstr>
      <vt:lpstr>Avenir Next LT Pro</vt:lpstr>
      <vt:lpstr>Playfair Display</vt:lpstr>
      <vt:lpstr>Arial</vt:lpstr>
      <vt:lpstr>Calibri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44</cp:revision>
  <cp:lastPrinted>2022-07-12T15:02:27Z</cp:lastPrinted>
  <dcterms:created xsi:type="dcterms:W3CDTF">2021-10-12T05:51:46Z</dcterms:created>
  <dcterms:modified xsi:type="dcterms:W3CDTF">2023-09-01T07:23:24Z</dcterms:modified>
</cp:coreProperties>
</file>