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5"/>
  </p:notesMasterIdLst>
  <p:sldIdLst>
    <p:sldId id="1901" r:id="rId2"/>
    <p:sldId id="284" r:id="rId3"/>
    <p:sldId id="1902" r:id="rId4"/>
  </p:sldIdLst>
  <p:sldSz cx="12192000" cy="6858000"/>
  <p:notesSz cx="9906000" cy="14335125"/>
  <p:embeddedFontLst>
    <p:embeddedFont>
      <p:font typeface="Georgia" panose="02040502050405020303" pitchFamily="18" charset="0"/>
      <p:regular r:id="rId6"/>
      <p:bold r:id="rId7"/>
      <p:italic r:id="rId8"/>
      <p:boldItalic r:id="rId9"/>
    </p:embeddedFont>
    <p:embeddedFont>
      <p:font typeface="Playfair Display" panose="00000500000000000000" pitchFamily="2" charset="0"/>
      <p:regular r:id="rId10"/>
      <p:bold r:id="rId11"/>
      <p:italic r:id="rId12"/>
      <p:boldItalic r:id="rId13"/>
    </p:embeddedFont>
    <p:embeddedFont>
      <p:font typeface="Tahoma" panose="020B0604030504040204" pitchFamily="34" charset="0"/>
      <p:regular r:id="rId14"/>
      <p:bold r:id="rId15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EC13"/>
    <a:srgbClr val="D9117E"/>
    <a:srgbClr val="FFFFFF"/>
    <a:srgbClr val="EDE8E3"/>
    <a:srgbClr val="A27F4A"/>
    <a:srgbClr val="DAA478"/>
    <a:srgbClr val="237756"/>
    <a:srgbClr val="6F8E30"/>
    <a:srgbClr val="4E6489"/>
    <a:srgbClr val="8A81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7259" autoAdjust="0"/>
  </p:normalViewPr>
  <p:slideViewPr>
    <p:cSldViewPr snapToGrid="0">
      <p:cViewPr>
        <p:scale>
          <a:sx n="66" d="100"/>
          <a:sy n="66" d="100"/>
        </p:scale>
        <p:origin x="1210" y="629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4312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5" Type="http://schemas.openxmlformats.org/officeDocument/2006/relationships/notesMaster" Target="notesMasters/notesMaster1.xml"/><Relationship Id="rId15" Type="http://schemas.openxmlformats.org/officeDocument/2006/relationships/font" Target="fonts/font10.fntdata"/><Relationship Id="rId10" Type="http://schemas.openxmlformats.org/officeDocument/2006/relationships/font" Target="fonts/font5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1AF795A4-66A1-43EF-9029-8FAFEFC3FD75}" type="datetimeFigureOut">
              <a:rPr lang="fr-FR" smtClean="0"/>
              <a:pPr/>
              <a:t>17/02/2025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33D9C152-1E26-4F05-B6D8-64339A8ABC7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1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2.jpe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E92AB74B-B116-D016-1197-5DAFFEFECD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513114"/>
            <a:ext cx="11591925" cy="4328886"/>
          </a:xfrm>
        </p:spPr>
        <p:txBody>
          <a:bodyPr numCol="2" spcCol="36000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8544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4064400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2760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3480654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9400234-655F-726B-9909-4A5C1E6C0A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21569" y="1004180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9EDF0AA0-32EB-B9D4-A71B-0D8FF857DEE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21569" y="223140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76FDA99B-BAF6-80FC-A430-B25A35DC21C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21569" y="344589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78078AA6-F9F6-FD4F-1560-512EC57424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521569" y="4686761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347947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nde phr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48" y="1856014"/>
            <a:ext cx="11574415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7" y="1621832"/>
            <a:ext cx="11574415" cy="257628"/>
          </a:xfrm>
        </p:spPr>
        <p:txBody>
          <a:bodyPr anchor="b"/>
          <a:lstStyle>
            <a:lvl1pPr algn="ctr">
              <a:defRPr sz="16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5E798F7-B640-2217-60E8-8FE4F30AB5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>
            <a:off x="4994947" y="4763588"/>
            <a:ext cx="2202105" cy="2094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7679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320" y="1986643"/>
            <a:ext cx="10532870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F6244289-1483-36ED-51C5-4E8DDA67671D}"/>
              </a:ext>
            </a:extLst>
          </p:cNvPr>
          <p:cNvSpPr txBox="1"/>
          <p:nvPr userDrawn="1"/>
        </p:nvSpPr>
        <p:spPr>
          <a:xfrm>
            <a:off x="5635000" y="937804"/>
            <a:ext cx="29951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0" b="1" i="0" dirty="0">
                <a:solidFill>
                  <a:srgbClr val="FBEC13"/>
                </a:solidFill>
                <a:latin typeface="Georgia" panose="02040502050405020303" pitchFamily="18" charset="0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16262082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472466" y="773723"/>
            <a:ext cx="5312664" cy="5312664"/>
          </a:xfrm>
          <a:prstGeom prst="ellipse">
            <a:avLst/>
          </a:pr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4445698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4445698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4445698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483204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support d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83154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7904847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"/>
          <a:stretch/>
        </p:blipFill>
        <p:spPr>
          <a:xfrm>
            <a:off x="0" y="321"/>
            <a:ext cx="12191999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76641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8050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D9DF8D99-FA9F-7465-2CEE-E2B44BEAC96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9D4FEB8-E390-4AB2-A383-D27EB227BC1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540A4D40-5128-3D7A-7E03-43453E1029E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17188" y="1621832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1" name="Espace réservé du texte 3">
            <a:extLst>
              <a:ext uri="{FF2B5EF4-FFF2-40B4-BE49-F238E27FC236}">
                <a16:creationId xmlns:a16="http://schemas.microsoft.com/office/drawing/2014/main" id="{F25DE10F-1B31-7EDE-5019-892471605DC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17188" y="2953588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3" name="Espace réservé du texte 3">
            <a:extLst>
              <a:ext uri="{FF2B5EF4-FFF2-40B4-BE49-F238E27FC236}">
                <a16:creationId xmlns:a16="http://schemas.microsoft.com/office/drawing/2014/main" id="{31C48914-5972-AD88-1646-5F0DE8CE0C0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417188" y="4262483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23" name="Espace réservé du texte 22">
            <a:extLst>
              <a:ext uri="{FF2B5EF4-FFF2-40B4-BE49-F238E27FC236}">
                <a16:creationId xmlns:a16="http://schemas.microsoft.com/office/drawing/2014/main" id="{E9BCD0CB-FBF0-B13A-0584-4B683AEA2F6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416925" y="187960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4" name="Espace réservé du texte 22">
            <a:extLst>
              <a:ext uri="{FF2B5EF4-FFF2-40B4-BE49-F238E27FC236}">
                <a16:creationId xmlns:a16="http://schemas.microsoft.com/office/drawing/2014/main" id="{0AB6A861-B609-F50D-F10D-5470D0B85A7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416925" y="322072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5" name="Espace réservé du texte 22">
            <a:extLst>
              <a:ext uri="{FF2B5EF4-FFF2-40B4-BE49-F238E27FC236}">
                <a16:creationId xmlns:a16="http://schemas.microsoft.com/office/drawing/2014/main" id="{88DF90AB-158E-8C62-1B29-FEF607BEDB4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416925" y="456184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F399A9A0-D309-10E5-7F78-CCBD7151D1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 rot="10800000">
            <a:off x="9428874" y="1"/>
            <a:ext cx="1451139" cy="1380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0715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8456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6511654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04270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DAA9EBA3-3004-CDE0-EF55-E572ADC4379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119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E9A4490-F09B-5049-E625-BCA244F5F19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7333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2 couvert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 26">
            <a:extLst>
              <a:ext uri="{FF2B5EF4-FFF2-40B4-BE49-F238E27FC236}">
                <a16:creationId xmlns:a16="http://schemas.microsoft.com/office/drawing/2014/main" id="{FB0DDDAC-1AAF-4C2C-E5A2-E2FF22294E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95248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1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9233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C20A5C7E-FD04-652A-CAC9-7609A550094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95248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3" name="Espace réservé du texte 5">
            <a:extLst>
              <a:ext uri="{FF2B5EF4-FFF2-40B4-BE49-F238E27FC236}">
                <a16:creationId xmlns:a16="http://schemas.microsoft.com/office/drawing/2014/main" id="{35A6A481-A135-7836-9B1C-3FA549288E2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4" name="Espace réservé du texte 12">
            <a:extLst>
              <a:ext uri="{FF2B5EF4-FFF2-40B4-BE49-F238E27FC236}">
                <a16:creationId xmlns:a16="http://schemas.microsoft.com/office/drawing/2014/main" id="{E5896762-F5A0-5F75-662F-59D21CF199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5" name="Espace réservé du texte 12">
            <a:extLst>
              <a:ext uri="{FF2B5EF4-FFF2-40B4-BE49-F238E27FC236}">
                <a16:creationId xmlns:a16="http://schemas.microsoft.com/office/drawing/2014/main" id="{518C6E6D-27E5-CA4E-4EFD-50347834DE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26" name="Espace réservé du texte 8">
            <a:extLst>
              <a:ext uri="{FF2B5EF4-FFF2-40B4-BE49-F238E27FC236}">
                <a16:creationId xmlns:a16="http://schemas.microsoft.com/office/drawing/2014/main" id="{6DF51B22-0124-9A75-9FE8-DA5BC3497F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725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</p:spTree>
    <p:extLst>
      <p:ext uri="{BB962C8B-B14F-4D97-AF65-F5344CB8AC3E}">
        <p14:creationId xmlns:p14="http://schemas.microsoft.com/office/powerpoint/2010/main" val="27164784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934038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172000" y="875654"/>
            <a:ext cx="3221999" cy="5067946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009638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05C3503-81F6-F908-8148-AA5DB58571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381" b="22705"/>
          <a:stretch/>
        </p:blipFill>
        <p:spPr>
          <a:xfrm rot="10800000">
            <a:off x="6887215" y="-1"/>
            <a:ext cx="5304785" cy="530093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Titre de la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0039" y="2346451"/>
            <a:ext cx="11591924" cy="386916"/>
          </a:xfrm>
        </p:spPr>
        <p:txBody>
          <a:bodyPr/>
          <a:lstStyle>
            <a:lvl1pPr marL="0" indent="0" algn="ctr">
              <a:buNone/>
              <a:defRPr sz="2000" b="1" i="0" cap="all" baseline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SUR-TITRES DU MASQUE</a:t>
            </a: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7CAE4518-7F82-8431-90A1-1A4973FE35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10919" y="3640011"/>
            <a:ext cx="2570162" cy="1535112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Logo client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95523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1441716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Selection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pour une image  3">
            <a:extLst>
              <a:ext uri="{FF2B5EF4-FFF2-40B4-BE49-F238E27FC236}">
                <a16:creationId xmlns:a16="http://schemas.microsoft.com/office/drawing/2014/main" id="{4CDE07B7-04E8-52B4-096E-F2E057839561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261989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835297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6033670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867494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pour une image  3">
            <a:extLst>
              <a:ext uri="{FF2B5EF4-FFF2-40B4-BE49-F238E27FC236}">
                <a16:creationId xmlns:a16="http://schemas.microsoft.com/office/drawing/2014/main" id="{FB48B976-B273-4FC2-6476-8D13B4878F8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875654"/>
            <a:ext cx="3221999" cy="5068800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5C63F3D4-EEB9-5414-1726-6658271F441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2696" y="6121400"/>
            <a:ext cx="5133593" cy="181429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B00DEFBF-48A4-7A83-DA38-9970B4110C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7604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314400" y="882000"/>
            <a:ext cx="3564000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FD217E5-A4ED-0094-7153-696AA8D894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407C7ADF-923B-8C19-33FF-3CEBF99703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913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8D94E9F1-F10C-25D9-AA29-CE461E0116E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508C3A92-EF6D-0CDB-FCDA-EB6142D4B43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25265C38-4B32-75BA-8548-74594E3496D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507807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301068" y="875654"/>
            <a:ext cx="3394774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3064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738394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5193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541846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9114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58DB85C6-64E1-5873-EB26-B59408B6227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</p:spTree>
    <p:extLst>
      <p:ext uri="{BB962C8B-B14F-4D97-AF65-F5344CB8AC3E}">
        <p14:creationId xmlns:p14="http://schemas.microsoft.com/office/powerpoint/2010/main" val="25526175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90247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37397" y="1337381"/>
            <a:ext cx="3460092" cy="258276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10233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m2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129562" y="718900"/>
            <a:ext cx="3325786" cy="490689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794750" y="1908313"/>
            <a:ext cx="2237685" cy="32699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9534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016402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481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DB201569-E60C-97FE-52AC-C68E962EF2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144" t="19518" r="27990" b="19425"/>
          <a:stretch/>
        </p:blipFill>
        <p:spPr>
          <a:xfrm flipV="1">
            <a:off x="8081319" y="2093008"/>
            <a:ext cx="4110681" cy="4764991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00038" y="3429000"/>
            <a:ext cx="11514010" cy="1893385"/>
          </a:xfrm>
        </p:spPr>
        <p:txBody>
          <a:bodyPr lIns="0" tIns="0" rIns="0" bIns="0" anchor="b"/>
          <a:lstStyle>
            <a:lvl1pPr algn="l">
              <a:lnSpc>
                <a:spcPts val="7860"/>
              </a:lnSpc>
              <a:defRPr sz="8800" b="1" cap="none" baseline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fr-FR" dirty="0"/>
              <a:t>Titre de </a:t>
            </a:r>
            <a:br>
              <a:rPr lang="fr-FR" dirty="0"/>
            </a:br>
            <a:r>
              <a:rPr lang="fr-FR" dirty="0"/>
              <a:t>la section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300038" y="5243972"/>
            <a:ext cx="11587162" cy="395073"/>
          </a:xfrm>
        </p:spPr>
        <p:txBody>
          <a:bodyPr lIns="0" tIns="0" rIns="0" bIns="0" anchor="t"/>
          <a:lstStyle>
            <a:lvl1pPr marL="0" indent="0">
              <a:buNone/>
              <a:defRPr sz="1800" b="1" cap="all" baseline="0">
                <a:solidFill>
                  <a:srgbClr val="D9117E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Sous-titre de la section</a:t>
            </a:r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pport divers + M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191F46D1-BCCD-572B-6D00-F352E08E96D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61332" y="5158692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3" name="Espace réservé pour une image  3">
            <a:extLst>
              <a:ext uri="{FF2B5EF4-FFF2-40B4-BE49-F238E27FC236}">
                <a16:creationId xmlns:a16="http://schemas.microsoft.com/office/drawing/2014/main" id="{EFE32981-017F-40F8-BE59-470D6553675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252528" y="1259858"/>
            <a:ext cx="3625758" cy="367982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13373459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Smart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8580F2A-F5DD-EEB0-FF99-7A3968E3AC8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16829" y="0"/>
            <a:ext cx="81934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62595CD2-B0AF-7882-529B-B33A55865ED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auto">
          <a:xfrm>
            <a:off x="6885433" y="936702"/>
            <a:ext cx="2263698" cy="4824018"/>
          </a:xfrm>
          <a:custGeom>
            <a:avLst/>
            <a:gdLst>
              <a:gd name="connsiteX0" fmla="*/ 0 w 2256504"/>
              <a:gd name="connsiteY0" fmla="*/ 376092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76092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34841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6699" h="4911725">
                <a:moveTo>
                  <a:pt x="195" y="348591"/>
                </a:moveTo>
                <a:cubicBezTo>
                  <a:pt x="195" y="140881"/>
                  <a:pt x="168577" y="0"/>
                  <a:pt x="376287" y="0"/>
                </a:cubicBezTo>
                <a:lnTo>
                  <a:pt x="1880607" y="0"/>
                </a:lnTo>
                <a:cubicBezTo>
                  <a:pt x="2088317" y="0"/>
                  <a:pt x="2256699" y="127131"/>
                  <a:pt x="2256699" y="334841"/>
                </a:cubicBezTo>
                <a:lnTo>
                  <a:pt x="2256699" y="4535633"/>
                </a:lnTo>
                <a:cubicBezTo>
                  <a:pt x="2256699" y="4791469"/>
                  <a:pt x="2088317" y="4911725"/>
                  <a:pt x="1880607" y="4911725"/>
                </a:cubicBezTo>
                <a:lnTo>
                  <a:pt x="376287" y="4911725"/>
                </a:lnTo>
                <a:cubicBezTo>
                  <a:pt x="168577" y="4911725"/>
                  <a:pt x="-6680" y="4818970"/>
                  <a:pt x="195" y="4535633"/>
                </a:cubicBezTo>
                <a:lnTo>
                  <a:pt x="195" y="348591"/>
                </a:lnTo>
                <a:close/>
              </a:path>
            </a:pathLst>
          </a:cu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  <a:effectLst>
            <a:softEdge rad="12700"/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Image </a:t>
            </a:r>
            <a:br>
              <a:rPr lang="fr-FR" dirty="0"/>
            </a:br>
            <a:r>
              <a:rPr lang="fr-FR" dirty="0"/>
              <a:t>à insérer</a:t>
            </a:r>
          </a:p>
        </p:txBody>
      </p:sp>
    </p:spTree>
    <p:extLst>
      <p:ext uri="{BB962C8B-B14F-4D97-AF65-F5344CB8AC3E}">
        <p14:creationId xmlns:p14="http://schemas.microsoft.com/office/powerpoint/2010/main" val="28340467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e web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11A16C4-089F-FE48-047F-F9AF2F3D202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073" y="-236858"/>
            <a:ext cx="11273848" cy="7046155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17785" y="865162"/>
            <a:ext cx="8950569" cy="521911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Site web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6312548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6107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plein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1999" cy="584140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2" name="Espace réservé du texte 8">
            <a:extLst>
              <a:ext uri="{FF2B5EF4-FFF2-40B4-BE49-F238E27FC236}">
                <a16:creationId xmlns:a16="http://schemas.microsoft.com/office/drawing/2014/main" id="{7A8C3047-58F4-AE54-1FBF-CABBD9DDD9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83153" y="6390341"/>
            <a:ext cx="3208149" cy="221735"/>
          </a:xfrm>
        </p:spPr>
        <p:txBody>
          <a:bodyPr/>
          <a:lstStyle>
            <a:lvl1pPr algn="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Description courte 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37141542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Master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133130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 d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Merci !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E914160F-37F6-A360-9437-209BFC9B5700}"/>
              </a:ext>
            </a:extLst>
          </p:cNvPr>
          <p:cNvSpPr/>
          <p:nvPr userDrawn="1"/>
        </p:nvSpPr>
        <p:spPr>
          <a:xfrm>
            <a:off x="3696042" y="684991"/>
            <a:ext cx="4799912" cy="4799912"/>
          </a:xfrm>
          <a:prstGeom prst="ellipse">
            <a:avLst/>
          </a:prstGeom>
          <a:noFill/>
          <a:ln w="76200">
            <a:solidFill>
              <a:srgbClr val="D911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F12B403-1086-DB8B-5002-B8AAFC2969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10434009" y="3592286"/>
            <a:ext cx="1757991" cy="326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90171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231F20"/>
                </a:solidFill>
                <a:latin typeface="Playfair Display"/>
                <a:cs typeface="Playfair Display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2/17/2025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1867541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231F20"/>
                </a:solidFill>
                <a:latin typeface="Playfair Display"/>
                <a:cs typeface="Playfair Display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2/17/2025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135807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2367062-BAAF-03C1-2F8E-D2954B192B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68853" y="1513115"/>
            <a:ext cx="9854293" cy="2089482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26C80F1-D077-AC5A-5E2F-8FCB310327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76C9212-A613-781D-3DAA-D81A5DFCD2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ED342DB-11A0-9C43-3B77-3246F540E39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0038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160EF6EC-07C5-50B3-EBAD-23F6AD691C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56026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Espace réservé du texte 6">
            <a:extLst>
              <a:ext uri="{FF2B5EF4-FFF2-40B4-BE49-F238E27FC236}">
                <a16:creationId xmlns:a16="http://schemas.microsoft.com/office/drawing/2014/main" id="{26FC5C49-184D-0FE3-D477-33E827ED24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12015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graphique 6">
            <a:extLst>
              <a:ext uri="{FF2B5EF4-FFF2-40B4-BE49-F238E27FC236}">
                <a16:creationId xmlns:a16="http://schemas.microsoft.com/office/drawing/2014/main" id="{0952ADC7-2B26-6D46-4112-7C02C800697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750382" y="1376363"/>
            <a:ext cx="1069123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graphique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6421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8" name="Espace réservé du tableau 5">
            <a:extLst>
              <a:ext uri="{FF2B5EF4-FFF2-40B4-BE49-F238E27FC236}">
                <a16:creationId xmlns:a16="http://schemas.microsoft.com/office/drawing/2014/main" id="{AB914D5F-A063-789C-B4B0-88D93B39F12F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750888" y="1376363"/>
            <a:ext cx="1069022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tableau</a:t>
            </a:r>
          </a:p>
        </p:txBody>
      </p:sp>
    </p:spTree>
    <p:extLst>
      <p:ext uri="{BB962C8B-B14F-4D97-AF65-F5344CB8AC3E}">
        <p14:creationId xmlns:p14="http://schemas.microsoft.com/office/powerpoint/2010/main" val="3668514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FCCC2473-4A4B-B9E1-B78C-666559A605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219985" y="128929"/>
            <a:ext cx="2090058" cy="1853971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12599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EE0BB363-6214-1183-DD20-6D8DFBBFB23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690486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7" name="Espace réservé pour une image  4">
            <a:extLst>
              <a:ext uri="{FF2B5EF4-FFF2-40B4-BE49-F238E27FC236}">
                <a16:creationId xmlns:a16="http://schemas.microsoft.com/office/drawing/2014/main" id="{FB126137-739F-961C-C625-5221CC78DEE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68373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8" name="Espace réservé pour une image  4">
            <a:extLst>
              <a:ext uri="{FF2B5EF4-FFF2-40B4-BE49-F238E27FC236}">
                <a16:creationId xmlns:a16="http://schemas.microsoft.com/office/drawing/2014/main" id="{4016B80F-F35A-43F1-9FFA-CE866D0EB36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046260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B37C910B-F47D-09C7-636F-F78CCACE59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12825" y="4757056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10">
            <a:extLst>
              <a:ext uri="{FF2B5EF4-FFF2-40B4-BE49-F238E27FC236}">
                <a16:creationId xmlns:a16="http://schemas.microsoft.com/office/drawing/2014/main" id="{C5F66780-5F66-40C6-F0CD-DBD9CB19B5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690485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3" name="Espace réservé du texte 10">
            <a:extLst>
              <a:ext uri="{FF2B5EF4-FFF2-40B4-BE49-F238E27FC236}">
                <a16:creationId xmlns:a16="http://schemas.microsoft.com/office/drawing/2014/main" id="{F68F82DE-2693-AD98-B95F-D0F0742EE38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346599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Espace réservé du texte 10">
            <a:extLst>
              <a:ext uri="{FF2B5EF4-FFF2-40B4-BE49-F238E27FC236}">
                <a16:creationId xmlns:a16="http://schemas.microsoft.com/office/drawing/2014/main" id="{F8606E93-09A0-BB0F-FCE3-69F1A1CE46B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46256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299087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08F31489-C00C-9C7E-4DA8-0D22ED6339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5570" b="22378"/>
          <a:stretch/>
        </p:blipFill>
        <p:spPr>
          <a:xfrm rot="10800000">
            <a:off x="7938356" y="0"/>
            <a:ext cx="3953607" cy="3429000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3354" y="1233804"/>
            <a:ext cx="7038609" cy="529544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3354" y="1752461"/>
            <a:ext cx="7038609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53354" y="2145935"/>
            <a:ext cx="7038609" cy="42545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66469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visuel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8CBAF926-0A1D-A047-D854-D5A5FD4F68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360230" y="109649"/>
            <a:ext cx="1941417" cy="1722120"/>
          </a:xfrm>
          <a:prstGeom prst="rect">
            <a:avLst/>
          </a:prstGeom>
        </p:spPr>
      </p:pic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00039" y="476249"/>
            <a:ext cx="11591264" cy="379977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724F389-276E-D8C5-0909-D1D88EA6EF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70248" y="4522762"/>
            <a:ext cx="7621715" cy="1648421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E227B422-4B47-9BCE-E498-D6A9B3FFD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52276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011DCF7F-388F-91C7-8F04-B4DE58FCF7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550150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C4425AD-6CEF-9CFB-91FF-75DC7DCD0BCA}"/>
              </a:ext>
            </a:extLst>
          </p:cNvPr>
          <p:cNvSpPr/>
          <p:nvPr userDrawn="1"/>
        </p:nvSpPr>
        <p:spPr>
          <a:xfrm>
            <a:off x="296864" y="4278815"/>
            <a:ext cx="11591264" cy="45719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0899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image" Target="../media/image1.emf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300038" y="51126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300037" y="1415143"/>
            <a:ext cx="11591925" cy="4417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Texte du masque (pour passer aux autres styles de texte de la présentation (</a:t>
            </a:r>
            <a:r>
              <a:rPr lang="fr-FR" altLang="fr-FR" dirty="0" err="1"/>
              <a:t>pomme+Y</a:t>
            </a:r>
            <a:r>
              <a:rPr lang="fr-FR" altLang="fr-FR" dirty="0"/>
              <a:t>)</a:t>
            </a:r>
          </a:p>
          <a:p>
            <a:pPr lvl="1"/>
            <a:r>
              <a:rPr lang="fr-FR" altLang="fr-FR" dirty="0"/>
              <a:t>Deuxième niveau</a:t>
            </a:r>
          </a:p>
          <a:p>
            <a:pPr lvl="2"/>
            <a:r>
              <a:rPr lang="fr-FR" altLang="fr-FR" dirty="0"/>
              <a:t>Troisième niveau</a:t>
            </a:r>
          </a:p>
          <a:p>
            <a:pPr lvl="3"/>
            <a:r>
              <a:rPr lang="fr-FR" altLang="fr-FR" dirty="0"/>
              <a:t>Quatrième niveau</a:t>
            </a:r>
          </a:p>
          <a:p>
            <a:pPr lvl="4"/>
            <a:r>
              <a:rPr lang="fr-FR" altLang="fr-FR" dirty="0"/>
              <a:t>Cinquième niveau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B6DDD0-19CC-4715-CC85-F6EB015D3944}"/>
              </a:ext>
            </a:extLst>
          </p:cNvPr>
          <p:cNvPicPr>
            <a:picLocks noChangeAspect="1"/>
          </p:cNvPicPr>
          <p:nvPr userDrawn="1"/>
        </p:nvPicPr>
        <p:blipFill>
          <a:blip r:embed="rId3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62" r:id="rId2"/>
    <p:sldLayoutId id="2147483663" r:id="rId3"/>
    <p:sldLayoutId id="2147483661" r:id="rId4"/>
    <p:sldLayoutId id="2147483705" r:id="rId5"/>
    <p:sldLayoutId id="2147483706" r:id="rId6"/>
    <p:sldLayoutId id="2147483688" r:id="rId7"/>
    <p:sldLayoutId id="2147483689" r:id="rId8"/>
    <p:sldLayoutId id="2147483697" r:id="rId9"/>
    <p:sldLayoutId id="2147483690" r:id="rId10"/>
    <p:sldLayoutId id="2147483701" r:id="rId11"/>
    <p:sldLayoutId id="2147483702" r:id="rId12"/>
    <p:sldLayoutId id="2147483698" r:id="rId13"/>
    <p:sldLayoutId id="2147483694" r:id="rId14"/>
    <p:sldLayoutId id="2147483704" r:id="rId15"/>
    <p:sldLayoutId id="2147483679" r:id="rId16"/>
    <p:sldLayoutId id="2147483682" r:id="rId17"/>
    <p:sldLayoutId id="2147483678" r:id="rId18"/>
    <p:sldLayoutId id="2147483680" r:id="rId19"/>
    <p:sldLayoutId id="2147483708" r:id="rId20"/>
    <p:sldLayoutId id="2147483707" r:id="rId21"/>
    <p:sldLayoutId id="2147483681" r:id="rId22"/>
    <p:sldLayoutId id="2147483683" r:id="rId23"/>
    <p:sldLayoutId id="2147483684" r:id="rId24"/>
    <p:sldLayoutId id="2147483691" r:id="rId25"/>
    <p:sldLayoutId id="2147483692" r:id="rId26"/>
    <p:sldLayoutId id="2147483685" r:id="rId27"/>
    <p:sldLayoutId id="2147483699" r:id="rId28"/>
    <p:sldLayoutId id="2147483693" r:id="rId29"/>
    <p:sldLayoutId id="2147483686" r:id="rId30"/>
    <p:sldLayoutId id="2147483696" r:id="rId31"/>
    <p:sldLayoutId id="2147483695" r:id="rId32"/>
    <p:sldLayoutId id="2147483677" r:id="rId33"/>
    <p:sldLayoutId id="2147483676" r:id="rId34"/>
    <p:sldLayoutId id="2147483703" r:id="rId35"/>
    <p:sldLayoutId id="2147483711" r:id="rId36"/>
    <p:sldLayoutId id="2147483712" r:id="rId37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i="0" kern="1200">
          <a:solidFill>
            <a:schemeClr val="tx1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1" kern="1200">
          <a:solidFill>
            <a:srgbClr val="D9117E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2pPr>
      <a:lvl3pPr marL="1584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Wingdings" pitchFamily="2" charset="2"/>
        <a:buChar char="§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32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D9117E"/>
        </a:buClr>
        <a:buSzPct val="60000"/>
        <a:buFont typeface="Police système Courant"/>
        <a:buChar char="►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50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Police système Courant"/>
        <a:buChar char="•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01" userDrawn="1">
          <p15:clr>
            <a:srgbClr val="F26B43"/>
          </p15:clr>
        </p15:guide>
        <p15:guide id="2" pos="189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300" userDrawn="1">
          <p15:clr>
            <a:srgbClr val="F26B43"/>
          </p15:clr>
        </p15:guide>
        <p15:guide id="5" orient="horz" pos="36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3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personne, Visage humain, capture d’écran, habits&#10;&#10;Le contenu généré par l’IA peut être incorrect.">
            <a:extLst>
              <a:ext uri="{FF2B5EF4-FFF2-40B4-BE49-F238E27FC236}">
                <a16:creationId xmlns:a16="http://schemas.microsoft.com/office/drawing/2014/main" id="{86CEF9FA-4C88-19C9-140E-28F179632F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82" t="11995" r="10589" b="106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00" y="5544648"/>
            <a:ext cx="1516039" cy="1016509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762000" y="2356241"/>
            <a:ext cx="10669578" cy="244618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lang="fr-FR" sz="13150" spc="-610" dirty="0">
                <a:solidFill>
                  <a:srgbClr val="FFFFFF"/>
                </a:solidFill>
              </a:rPr>
              <a:t>Darty Max</a:t>
            </a:r>
            <a:endParaRPr sz="13150" dirty="0"/>
          </a:p>
          <a:p>
            <a:pPr marL="1270" algn="ctr">
              <a:lnSpc>
                <a:spcPct val="100000"/>
              </a:lnSpc>
              <a:spcBef>
                <a:spcPts val="2020"/>
              </a:spcBef>
            </a:pPr>
            <a:r>
              <a:rPr lang="fr-FR" sz="1000" dirty="0">
                <a:solidFill>
                  <a:srgbClr val="FFFFFF"/>
                </a:solidFill>
                <a:latin typeface="Arial"/>
                <a:cs typeface="Arial"/>
              </a:rPr>
              <a:t>Darty</a:t>
            </a:r>
            <a:endParaRPr sz="10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151544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203300" y="1966799"/>
            <a:ext cx="595630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5" dirty="0">
                <a:solidFill>
                  <a:srgbClr val="FFDE00"/>
                </a:solidFill>
                <a:latin typeface="Playfair Display"/>
                <a:cs typeface="Playfair Display"/>
              </a:rPr>
              <a:t>&amp;</a:t>
            </a:r>
            <a:endParaRPr sz="5000">
              <a:latin typeface="Playfair Display"/>
              <a:cs typeface="Playfair Display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80732" y="1795933"/>
            <a:ext cx="4895609" cy="23753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100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Darty Max rejoint l'univers de la saga publicitaire emblématique de Darty Cuisine, grâce à la vision créative de l'agence. Cette nouvelle campagne marque une étape pour Darty Max, avec pour objectif de positionner son offre de réparation d'électroménager et multimédia par abonnement, accessible à partir de 11,99 euros, comme la solution incontournable pour les foyers français.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100" b="1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 Nouveau Bélier donne un nouveau souffle à la communication de Darty Max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100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Accompagné d’un dispositif digital, ce premier film, ancré dans le quotidien de jeunes trentenaires, met en lumière les atouts de l’abonnement Darty Max : une solution simple, pratique et abordable pour la réparation de tous types d'appareils électroménagers et multimédia.</a:t>
            </a:r>
          </a:p>
        </p:txBody>
      </p: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461900" y="645803"/>
            <a:ext cx="4034790" cy="8745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fr-FR" i="1" spc="-20" dirty="0"/>
              <a:t>Et la réparation, </a:t>
            </a:r>
            <a:br>
              <a:rPr lang="fr-FR" i="1" spc="-20" dirty="0"/>
            </a:br>
            <a:r>
              <a:rPr lang="fr-FR" i="1" spc="-20" dirty="0"/>
              <a:t>c’est qui ???  </a:t>
            </a:r>
            <a:endParaRPr lang="fr-FR" i="1" spc="-10" dirty="0"/>
          </a:p>
        </p:txBody>
      </p:sp>
      <p:sp>
        <p:nvSpPr>
          <p:cNvPr id="13" name="object 13"/>
          <p:cNvSpPr/>
          <p:nvPr/>
        </p:nvSpPr>
        <p:spPr>
          <a:xfrm>
            <a:off x="492594" y="1613636"/>
            <a:ext cx="864235" cy="50165"/>
          </a:xfrm>
          <a:custGeom>
            <a:avLst/>
            <a:gdLst/>
            <a:ahLst/>
            <a:cxnLst/>
            <a:rect l="l" t="t" r="r" b="b"/>
            <a:pathLst>
              <a:path w="864235" h="50164">
                <a:moveTo>
                  <a:pt x="864006" y="0"/>
                </a:moveTo>
                <a:lnTo>
                  <a:pt x="0" y="0"/>
                </a:lnTo>
                <a:lnTo>
                  <a:pt x="0" y="49898"/>
                </a:lnTo>
                <a:lnTo>
                  <a:pt x="864006" y="49898"/>
                </a:lnTo>
                <a:lnTo>
                  <a:pt x="864006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92594" y="503999"/>
            <a:ext cx="864235" cy="50165"/>
          </a:xfrm>
          <a:custGeom>
            <a:avLst/>
            <a:gdLst/>
            <a:ahLst/>
            <a:cxnLst/>
            <a:rect l="l" t="t" r="r" b="b"/>
            <a:pathLst>
              <a:path w="864235" h="50165">
                <a:moveTo>
                  <a:pt x="864006" y="0"/>
                </a:moveTo>
                <a:lnTo>
                  <a:pt x="0" y="0"/>
                </a:lnTo>
                <a:lnTo>
                  <a:pt x="0" y="49898"/>
                </a:lnTo>
                <a:lnTo>
                  <a:pt x="864006" y="49898"/>
                </a:lnTo>
                <a:lnTo>
                  <a:pt x="864006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469046" y="302484"/>
            <a:ext cx="65532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-10" dirty="0">
                <a:solidFill>
                  <a:srgbClr val="231F20"/>
                </a:solidFill>
                <a:latin typeface="Arial"/>
                <a:cs typeface="Arial"/>
              </a:rPr>
              <a:t>CONCEPT</a:t>
            </a:r>
            <a:endParaRPr sz="1000">
              <a:latin typeface="Arial"/>
              <a:cs typeface="Arial"/>
            </a:endParaRPr>
          </a:p>
        </p:txBody>
      </p:sp>
      <p:sp>
        <p:nvSpPr>
          <p:cNvPr id="18" name="object 5">
            <a:extLst>
              <a:ext uri="{FF2B5EF4-FFF2-40B4-BE49-F238E27FC236}">
                <a16:creationId xmlns:a16="http://schemas.microsoft.com/office/drawing/2014/main" id="{49339B8B-9699-6312-103E-F25D5DA8EFDE}"/>
              </a:ext>
            </a:extLst>
          </p:cNvPr>
          <p:cNvSpPr/>
          <p:nvPr/>
        </p:nvSpPr>
        <p:spPr>
          <a:xfrm>
            <a:off x="-473929" y="4919783"/>
            <a:ext cx="1598295" cy="1052195"/>
          </a:xfrm>
          <a:custGeom>
            <a:avLst/>
            <a:gdLst/>
            <a:ahLst/>
            <a:cxnLst/>
            <a:rect l="l" t="t" r="r" b="b"/>
            <a:pathLst>
              <a:path w="1598295" h="1052195">
                <a:moveTo>
                  <a:pt x="0" y="191731"/>
                </a:moveTo>
                <a:lnTo>
                  <a:pt x="0" y="832929"/>
                </a:lnTo>
                <a:lnTo>
                  <a:pt x="1073200" y="832929"/>
                </a:lnTo>
                <a:lnTo>
                  <a:pt x="1073200" y="1051839"/>
                </a:lnTo>
                <a:lnTo>
                  <a:pt x="1597774" y="527253"/>
                </a:lnTo>
                <a:lnTo>
                  <a:pt x="1070521" y="0"/>
                </a:lnTo>
                <a:lnTo>
                  <a:pt x="1069187" y="214909"/>
                </a:lnTo>
                <a:lnTo>
                  <a:pt x="0" y="214909"/>
                </a:lnTo>
              </a:path>
            </a:pathLst>
          </a:custGeom>
          <a:ln w="46697">
            <a:solidFill>
              <a:srgbClr val="FFDE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9" name="object 11">
            <a:extLst>
              <a:ext uri="{FF2B5EF4-FFF2-40B4-BE49-F238E27FC236}">
                <a16:creationId xmlns:a16="http://schemas.microsoft.com/office/drawing/2014/main" id="{369C2E98-C1CB-0A5B-05BC-4D6BD80703D9}"/>
              </a:ext>
            </a:extLst>
          </p:cNvPr>
          <p:cNvSpPr txBox="1">
            <a:spLocks/>
          </p:cNvSpPr>
          <p:nvPr/>
        </p:nvSpPr>
        <p:spPr bwMode="auto">
          <a:xfrm>
            <a:off x="1124366" y="5004750"/>
            <a:ext cx="4895609" cy="76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12700" rIns="0" bIns="0" numCol="1" rtlCol="0" anchor="t" anchorCtr="0" compatLnSpc="1">
            <a:prstTxWarp prst="textNoShape">
              <a:avLst/>
            </a:prstTxWarp>
            <a:sp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800" b="1" i="0" kern="1200">
                <a:solidFill>
                  <a:srgbClr val="231F20"/>
                </a:solidFill>
                <a:latin typeface="Playfair Display"/>
                <a:ea typeface="Tahoma" panose="020B0604030504040204" pitchFamily="34" charset="0"/>
                <a:cs typeface="Playfair Display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12700" marR="0" lvl="0" indent="0" algn="l" defTabSz="914400" rtl="0" eaLnBrk="1" fontAlgn="base" latinLnBrk="0" hangingPunct="1">
              <a:lnSpc>
                <a:spcPct val="100000"/>
              </a:lnSpc>
              <a:spcBef>
                <a:spcPts val="1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-1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Playfair Display"/>
                <a:ea typeface="Tahoma" panose="020B0604030504040204" pitchFamily="34" charset="0"/>
              </a:rPr>
              <a:t>Gain en notoriété +12%</a:t>
            </a:r>
            <a:endParaRPr kumimoji="0" lang="fr-FR" sz="1400" b="0" i="0" u="none" strike="noStrike" kern="1200" cap="none" spc="-1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</a:endParaRPr>
          </a:p>
          <a:p>
            <a:pPr marL="12700" marR="0" lvl="0" indent="0" algn="l" defTabSz="914400" rtl="0" eaLnBrk="1" fontAlgn="base" latinLnBrk="0" hangingPunct="1">
              <a:lnSpc>
                <a:spcPct val="100000"/>
              </a:lnSpc>
              <a:spcBef>
                <a:spcPts val="1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2400" spc="-10" dirty="0"/>
              <a:t>Progression d’adhérent +++</a:t>
            </a:r>
            <a:r>
              <a:rPr lang="fr-FR" sz="2400" b="0" spc="-10" dirty="0"/>
              <a:t> </a:t>
            </a:r>
          </a:p>
        </p:txBody>
      </p:sp>
      <p:sp>
        <p:nvSpPr>
          <p:cNvPr id="20" name="object 13">
            <a:extLst>
              <a:ext uri="{FF2B5EF4-FFF2-40B4-BE49-F238E27FC236}">
                <a16:creationId xmlns:a16="http://schemas.microsoft.com/office/drawing/2014/main" id="{13FD0511-B8DB-33B0-BE38-41048CE427F0}"/>
              </a:ext>
            </a:extLst>
          </p:cNvPr>
          <p:cNvSpPr/>
          <p:nvPr/>
        </p:nvSpPr>
        <p:spPr>
          <a:xfrm>
            <a:off x="492594" y="4639578"/>
            <a:ext cx="864235" cy="50165"/>
          </a:xfrm>
          <a:custGeom>
            <a:avLst/>
            <a:gdLst/>
            <a:ahLst/>
            <a:cxnLst/>
            <a:rect l="l" t="t" r="r" b="b"/>
            <a:pathLst>
              <a:path w="864235" h="50165">
                <a:moveTo>
                  <a:pt x="864006" y="0"/>
                </a:moveTo>
                <a:lnTo>
                  <a:pt x="0" y="0"/>
                </a:lnTo>
                <a:lnTo>
                  <a:pt x="0" y="49898"/>
                </a:lnTo>
                <a:lnTo>
                  <a:pt x="864006" y="49898"/>
                </a:lnTo>
                <a:lnTo>
                  <a:pt x="864006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14">
            <a:extLst>
              <a:ext uri="{FF2B5EF4-FFF2-40B4-BE49-F238E27FC236}">
                <a16:creationId xmlns:a16="http://schemas.microsoft.com/office/drawing/2014/main" id="{3C96B430-EB7D-B03B-2161-5645DC46EDCA}"/>
              </a:ext>
            </a:extLst>
          </p:cNvPr>
          <p:cNvSpPr txBox="1"/>
          <p:nvPr/>
        </p:nvSpPr>
        <p:spPr>
          <a:xfrm>
            <a:off x="469045" y="4438064"/>
            <a:ext cx="918477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fr-FR" sz="1000" b="1" spc="-10" dirty="0">
                <a:solidFill>
                  <a:srgbClr val="231F20"/>
                </a:solidFill>
                <a:latin typeface="Arial"/>
                <a:cs typeface="Arial"/>
              </a:rPr>
              <a:t>RESULTATS</a:t>
            </a:r>
            <a:endParaRPr sz="1000" dirty="0">
              <a:latin typeface="Arial"/>
              <a:cs typeface="Arial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B82CB05B-6499-8E72-34F7-25FE4D5DEE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5659" y="2027307"/>
            <a:ext cx="4895609" cy="2093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6597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e Nouveau Bélier pour Darty Max - _Et la réparation c'est qui ____ - Octobre 2024">
            <a:hlinkClick r:id="" action="ppaction://media"/>
            <a:extLst>
              <a:ext uri="{FF2B5EF4-FFF2-40B4-BE49-F238E27FC236}">
                <a16:creationId xmlns:a16="http://schemas.microsoft.com/office/drawing/2014/main" id="{68946E60-7080-CDE7-F314-DFC8F1ADE57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27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7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Thème LNB">
  <a:themeElements>
    <a:clrScheme name="Le nouveau belier">
      <a:dk1>
        <a:srgbClr val="2E2E2E"/>
      </a:dk1>
      <a:lt1>
        <a:srgbClr val="FFFFFF"/>
      </a:lt1>
      <a:dk2>
        <a:srgbClr val="9C896A"/>
      </a:dk2>
      <a:lt2>
        <a:srgbClr val="EDE7E3"/>
      </a:lt2>
      <a:accent1>
        <a:srgbClr val="D8117D"/>
      </a:accent1>
      <a:accent2>
        <a:srgbClr val="FCE828"/>
      </a:accent2>
      <a:accent3>
        <a:srgbClr val="D5D5D5"/>
      </a:accent3>
      <a:accent4>
        <a:srgbClr val="00D06C"/>
      </a:accent4>
      <a:accent5>
        <a:srgbClr val="FD8000"/>
      </a:accent5>
      <a:accent6>
        <a:srgbClr val="B700F2"/>
      </a:accent6>
      <a:hlink>
        <a:srgbClr val="D8117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NB_Presentation_template" id="{93AE758A-9B99-3E4F-8DEB-DD88F90A7A3B}" vid="{8BA648CC-0D2E-AA45-B39D-36E46C307F08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LNB_MATCH_point_hebdo_1804</Template>
  <TotalTime>1436</TotalTime>
  <Words>143</Words>
  <Application>Microsoft Office PowerPoint</Application>
  <PresentationFormat>Grand écran</PresentationFormat>
  <Paragraphs>11</Paragraphs>
  <Slides>3</Slides>
  <Notes>0</Notes>
  <HiddenSlides>0</HiddenSlides>
  <MMClips>1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11" baseType="lpstr">
      <vt:lpstr>Playfair Display</vt:lpstr>
      <vt:lpstr>Wingdings</vt:lpstr>
      <vt:lpstr>Arial</vt:lpstr>
      <vt:lpstr>Police système Courant</vt:lpstr>
      <vt:lpstr>Tahoma</vt:lpstr>
      <vt:lpstr>Calibri</vt:lpstr>
      <vt:lpstr>Georgia</vt:lpstr>
      <vt:lpstr>1_Thème LNB</vt:lpstr>
      <vt:lpstr>Darty Max Darty</vt:lpstr>
      <vt:lpstr>Et la réparation,  c’est qui ???  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LNB x MATCH</dc:title>
  <dc:subject/>
  <dc:creator>Emilie Proteau</dc:creator>
  <cp:keywords/>
  <dc:description/>
  <cp:lastModifiedBy>Antoine JUBERT</cp:lastModifiedBy>
  <cp:revision>97</cp:revision>
  <cp:lastPrinted>2022-07-05T07:32:58Z</cp:lastPrinted>
  <dcterms:created xsi:type="dcterms:W3CDTF">2023-04-17T13:19:25Z</dcterms:created>
  <dcterms:modified xsi:type="dcterms:W3CDTF">2025-02-17T18:07:05Z</dcterms:modified>
  <cp:category/>
</cp:coreProperties>
</file>