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2238" r:id="rId2"/>
    <p:sldId id="2166" r:id="rId3"/>
    <p:sldId id="2143" r:id="rId4"/>
    <p:sldId id="2240" r:id="rId5"/>
    <p:sldId id="2239" r:id="rId6"/>
    <p:sldId id="2255" r:id="rId7"/>
    <p:sldId id="2256" r:id="rId8"/>
    <p:sldId id="2241" r:id="rId9"/>
    <p:sldId id="2258" r:id="rId10"/>
    <p:sldId id="2242" r:id="rId11"/>
    <p:sldId id="2259" r:id="rId12"/>
    <p:sldId id="2257" r:id="rId13"/>
    <p:sldId id="2243" r:id="rId14"/>
    <p:sldId id="2244" r:id="rId15"/>
    <p:sldId id="2260" r:id="rId16"/>
    <p:sldId id="2245" r:id="rId17"/>
    <p:sldId id="2246" r:id="rId18"/>
    <p:sldId id="2249" r:id="rId19"/>
    <p:sldId id="2247" r:id="rId20"/>
    <p:sldId id="2248" r:id="rId21"/>
    <p:sldId id="2250" r:id="rId22"/>
    <p:sldId id="2251" r:id="rId23"/>
    <p:sldId id="2252" r:id="rId24"/>
    <p:sldId id="2253" r:id="rId25"/>
    <p:sldId id="2261" r:id="rId26"/>
    <p:sldId id="2254" r:id="rId27"/>
    <p:sldId id="2262" r:id="rId28"/>
    <p:sldId id="2263" r:id="rId29"/>
    <p:sldId id="2264" r:id="rId30"/>
    <p:sldId id="2265" r:id="rId31"/>
    <p:sldId id="2269" r:id="rId32"/>
    <p:sldId id="2266" r:id="rId33"/>
    <p:sldId id="2267" r:id="rId34"/>
    <p:sldId id="2268" r:id="rId35"/>
  </p:sldIdLst>
  <p:sldSz cx="12192000" cy="6858000"/>
  <p:notesSz cx="6811963" cy="9942513"/>
  <p:embeddedFontLst>
    <p:embeddedFont>
      <p:font typeface="Avenir Next LT Pro" panose="020B0504020202020204" pitchFamily="34" charset="0"/>
      <p:regular r:id="rId36"/>
      <p:bold r:id="rId37"/>
      <p:italic r:id="rId38"/>
      <p:boldItalic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Helvetica" panose="020B0604020202020204" pitchFamily="34" charset="0"/>
      <p:regular r:id="rId44"/>
      <p:bold r:id="rId45"/>
      <p:italic r:id="rId46"/>
      <p:boldItalic r:id="rId47"/>
    </p:embeddedFont>
    <p:embeddedFont>
      <p:font typeface="Playfair Display" panose="00000500000000000000" pitchFamily="2" charset="0"/>
      <p:regular r:id="rId48"/>
      <p:bold r:id="rId49"/>
      <p:italic r:id="rId50"/>
      <p:boldItalic r:id="rId51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96B892"/>
    <a:srgbClr val="3BBB59"/>
    <a:srgbClr val="000000"/>
    <a:srgbClr val="007C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49" d="100"/>
          <a:sy n="49" d="100"/>
        </p:scale>
        <p:origin x="1925" y="72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99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8" Type="http://schemas.openxmlformats.org/officeDocument/2006/relationships/slide" Target="slides/slide7.xml"/><Relationship Id="rId51" Type="http://schemas.openxmlformats.org/officeDocument/2006/relationships/font" Target="fonts/font1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font" Target="fonts/font6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font" Target="fonts/font1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/>
          <p:cNvCxnSpPr/>
          <p:nvPr userDrawn="1"/>
        </p:nvCxnSpPr>
        <p:spPr>
          <a:xfrm>
            <a:off x="152400" y="6308725"/>
            <a:ext cx="11895138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4"/>
          <p:cNvCxnSpPr/>
          <p:nvPr userDrawn="1"/>
        </p:nvCxnSpPr>
        <p:spPr>
          <a:xfrm>
            <a:off x="0" y="1187450"/>
            <a:ext cx="619125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44624"/>
            <a:ext cx="10972800" cy="1143000"/>
          </a:xfrm>
          <a:ln>
            <a:noFill/>
          </a:ln>
        </p:spPr>
        <p:txBody>
          <a:bodyPr/>
          <a:lstStyle>
            <a:lvl1pPr algn="l">
              <a:defRPr sz="3200" b="0" u="none"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9600" y="1412777"/>
            <a:ext cx="10972800" cy="4713387"/>
          </a:xfrm>
        </p:spPr>
        <p:txBody>
          <a:bodyPr/>
          <a:lstStyle>
            <a:lvl1pPr>
              <a:defRPr sz="2400"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>
              <a:defRPr sz="2000"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>
              <a:defRPr sz="1800"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>
              <a:defRPr sz="1800"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>
              <a:defRPr sz="1800"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1"/>
          </p:nvPr>
        </p:nvSpPr>
        <p:spPr>
          <a:xfrm>
            <a:off x="4656138" y="6381750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14A090-AFF1-4D49-8081-6E3A932AC75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0060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FE7C4F-4F8C-4B76-A9C1-1605F3882CAA}" type="datetimeFigureOut">
              <a:rPr lang="fr-FR"/>
              <a:pPr>
                <a:defRPr/>
              </a:pPr>
              <a:t>22/08/2023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9295E7-2060-4F80-A62B-9B2D34F3EB6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5014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E83814-C770-4FA0-980F-E51110CF0032}" type="datetimeFigureOut">
              <a:rPr lang="fr-FR"/>
              <a:pPr>
                <a:defRPr/>
              </a:pPr>
              <a:t>22/08/2023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CB96A9-5D1C-4E75-8732-1143F0AAC91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01844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2747A-BC0D-46B4-8EB2-A2810AA77C33}" type="datetimeFigureOut">
              <a:rPr lang="fr-FR"/>
              <a:pPr>
                <a:defRPr/>
              </a:pPr>
              <a:t>22/08/2023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E35BDF-D2ED-432C-B374-97318D96E89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0991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C52AED-8674-4307-A42F-DA3F91F7B2A4}" type="datetimeFigureOut">
              <a:rPr lang="fr-FR"/>
              <a:pPr>
                <a:defRPr/>
              </a:pPr>
              <a:t>22/08/2023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560E6E-5B0B-4AA4-AC67-CE2990DFBA9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3146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447893-CFA0-47B5-8532-5AC8D55D703D}" type="datetimeFigureOut">
              <a:rPr lang="fr-FR"/>
              <a:pPr>
                <a:defRPr/>
              </a:pPr>
              <a:t>22/08/2023</a:t>
            </a:fld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6A3CD7-886E-4FA6-8FC2-850E2A966DF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8823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97B55E-785F-44C8-BB6C-C6E69D88713E}" type="datetimeFigureOut">
              <a:rPr lang="fr-FR"/>
              <a:pPr>
                <a:defRPr/>
              </a:pPr>
              <a:t>22/08/2023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8F067A-88E9-4871-A8D8-F8F644B46BC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0048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8AC4C9-230F-4E77-B9E4-CC6A5F66A3E6}" type="datetimeFigureOut">
              <a:rPr lang="fr-FR"/>
              <a:pPr>
                <a:defRPr/>
              </a:pPr>
              <a:t>22/08/2023</a:t>
            </a:fld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C8E127-EFF4-44C4-9723-71B84FB4F90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1645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F62022-F92A-46BE-B770-175C3A106A10}" type="datetimeFigureOut">
              <a:rPr lang="fr-FR"/>
              <a:pPr>
                <a:defRPr/>
              </a:pPr>
              <a:t>22/08/2023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CD3046-38EA-470F-8399-34B1DDA6683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2105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2A1B42-FE22-4FCF-9A57-A534C68A0BD0}" type="datetimeFigureOut">
              <a:rPr lang="fr-FR"/>
              <a:pPr>
                <a:defRPr/>
              </a:pPr>
              <a:t>22/08/2023</a:t>
            </a:fld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AC8A65-8773-4D04-9978-5C5E9D8C131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7098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73614-1878-4BDB-BE85-F2254E523EE0}" type="datetimeFigureOut">
              <a:rPr lang="fr-FR"/>
              <a:pPr>
                <a:defRPr/>
              </a:pPr>
              <a:t>22/08/2023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ADA322-1BC4-4F54-AEA2-D6A67852060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6009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D759B6-5D9F-4441-A6EC-DCA1870C72AD}" type="datetimeFigureOut">
              <a:rPr lang="fr-FR"/>
              <a:pPr>
                <a:defRPr/>
              </a:pPr>
              <a:t>22/08/2023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34FEC9-1185-4B47-830D-70CE4CC8A0A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3308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C5AE0BE-CB12-4338-A305-765E453D820A}" type="datetimeFigureOut">
              <a:rPr lang="fr-FR"/>
              <a:pPr>
                <a:defRPr/>
              </a:pPr>
              <a:t>22/08/2023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203C662-D2CD-4A1D-810A-6E65E0B7FD6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pic>
        <p:nvPicPr>
          <p:cNvPr id="1031" name="Picture 8" descr="fond.jpg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4" descr="C:\Users\Antoine Jubert\Documents\PRES LNB\logo LNB.jpg"/>
          <p:cNvPicPr>
            <a:picLocks noChangeAspect="1" noChangeArrowheads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6296025"/>
            <a:ext cx="658813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1B88512-BCA2-1673-F037-2D78BDEEFE82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8122" y="6308725"/>
            <a:ext cx="1141647" cy="536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118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image" Target="../media/image6.jpg"/><Relationship Id="rId7" Type="http://schemas.openxmlformats.org/officeDocument/2006/relationships/image" Target="../media/image13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9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2">
            <a:extLst>
              <a:ext uri="{FF2B5EF4-FFF2-40B4-BE49-F238E27FC236}">
                <a16:creationId xmlns:a16="http://schemas.microsoft.com/office/drawing/2014/main" id="{1503E879-40A6-094A-A96E-B26AC02B24C6}"/>
              </a:ext>
            </a:extLst>
          </p:cNvPr>
          <p:cNvSpPr txBox="1"/>
          <p:nvPr/>
        </p:nvSpPr>
        <p:spPr>
          <a:xfrm>
            <a:off x="701453" y="2202778"/>
            <a:ext cx="10789095" cy="1407895"/>
          </a:xfrm>
          <a:prstGeom prst="rect">
            <a:avLst/>
          </a:prstGeom>
        </p:spPr>
        <p:txBody>
          <a:bodyPr vert="horz" wrap="square" lIns="0" tIns="9979" rIns="0" bIns="0" rtlCol="0">
            <a:spAutoFit/>
          </a:bodyPr>
          <a:lstStyle/>
          <a:p>
            <a:pPr marL="9072">
              <a:spcBef>
                <a:spcPts val="79"/>
              </a:spcBef>
            </a:pPr>
            <a:r>
              <a:rPr lang="fr-FR" sz="5400" b="1" dirty="0">
                <a:solidFill>
                  <a:srgbClr val="231F20"/>
                </a:solidFill>
                <a:latin typeface="Avenir Next LT Pro" panose="020B0504020202020204" pitchFamily="34" charset="0"/>
                <a:cs typeface="Playfair Display"/>
              </a:rPr>
              <a:t>Campagne Recrutement</a:t>
            </a:r>
            <a:endParaRPr lang="fr-FR" sz="5400" b="1" spc="-7" dirty="0">
              <a:solidFill>
                <a:srgbClr val="231F20"/>
              </a:solidFill>
              <a:latin typeface="Avenir Next LT Pro" panose="020B0504020202020204" pitchFamily="34" charset="0"/>
              <a:cs typeface="Playfair Display"/>
            </a:endParaRPr>
          </a:p>
          <a:p>
            <a:pPr marL="9072">
              <a:spcBef>
                <a:spcPts val="79"/>
              </a:spcBef>
            </a:pPr>
            <a:r>
              <a:rPr lang="fr-FR" sz="3600" b="1" spc="-7" dirty="0">
                <a:solidFill>
                  <a:srgbClr val="231F20"/>
                </a:solidFill>
                <a:latin typeface="Playfair Display"/>
                <a:cs typeface="Playfair Display"/>
              </a:rPr>
              <a:t>Rentrée 2023</a:t>
            </a:r>
            <a:endParaRPr sz="3600" dirty="0">
              <a:latin typeface="Playfair Display"/>
              <a:cs typeface="Playfair Display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4C38551-193F-3747-2A0B-0B8C6B78CD0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8122" y="6308725"/>
            <a:ext cx="1141647" cy="536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5296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EE3F36F-9048-FA9A-A495-4EE6B7EF188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 descr="Une image contenant texte, capture d’écran, conception&#10;&#10;Description générée automatiquement">
            <a:extLst>
              <a:ext uri="{FF2B5EF4-FFF2-40B4-BE49-F238E27FC236}">
                <a16:creationId xmlns:a16="http://schemas.microsoft.com/office/drawing/2014/main" id="{9BE47873-2930-E084-A9BB-B223C32805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217" y="0"/>
            <a:ext cx="48495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4615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EE3F36F-9048-FA9A-A495-4EE6B7EF188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 descr="Une image contenant texte, capture d’écran, Police, conception&#10;&#10;Description générée automatiquement">
            <a:extLst>
              <a:ext uri="{FF2B5EF4-FFF2-40B4-BE49-F238E27FC236}">
                <a16:creationId xmlns:a16="http://schemas.microsoft.com/office/drawing/2014/main" id="{CD9EE9FD-3BA9-A254-77AF-9853E9C075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217" y="0"/>
            <a:ext cx="48495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3969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7968F284-FE55-060A-2CE0-65523B39480F}"/>
              </a:ext>
            </a:extLst>
          </p:cNvPr>
          <p:cNvSpPr txBox="1"/>
          <p:nvPr/>
        </p:nvSpPr>
        <p:spPr>
          <a:xfrm>
            <a:off x="1468876" y="2736502"/>
            <a:ext cx="221528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latin typeface="Avenir Next LT Pro" panose="020B0504020202020204" pitchFamily="34" charset="0"/>
              </a:rPr>
              <a:t>AXE 2 </a:t>
            </a:r>
            <a:br>
              <a:rPr lang="fr-FR" sz="2800" dirty="0">
                <a:latin typeface="Avenir Next LT Pro" panose="020B0504020202020204" pitchFamily="34" charset="0"/>
              </a:rPr>
            </a:br>
            <a:r>
              <a:rPr lang="fr-FR" sz="2800" dirty="0">
                <a:latin typeface="Avenir Next LT Pro" panose="020B0504020202020204" pitchFamily="34" charset="0"/>
              </a:rPr>
              <a:t>Ca a matché</a:t>
            </a:r>
          </a:p>
          <a:p>
            <a:r>
              <a:rPr lang="fr-FR" sz="2800" b="1" dirty="0">
                <a:latin typeface="Playfair Display" panose="00000500000000000000" pitchFamily="2" charset="0"/>
              </a:rPr>
              <a:t>SMS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B8D5F7D-40D0-011C-68F0-14C4A92BBBD2}"/>
              </a:ext>
            </a:extLst>
          </p:cNvPr>
          <p:cNvSpPr txBox="1"/>
          <p:nvPr/>
        </p:nvSpPr>
        <p:spPr>
          <a:xfrm>
            <a:off x="1468876" y="4591455"/>
            <a:ext cx="9039847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latin typeface="Avenir Next LT Pro" panose="020B0504020202020204" pitchFamily="34" charset="0"/>
              </a:rPr>
              <a:t>Bénéfices </a:t>
            </a:r>
            <a:br>
              <a:rPr lang="fr-FR" sz="2000" dirty="0">
                <a:latin typeface="Avenir Next LT Pro" panose="020B0504020202020204" pitchFamily="34" charset="0"/>
              </a:rPr>
            </a:br>
            <a:r>
              <a:rPr lang="fr-FR" sz="2000" dirty="0">
                <a:latin typeface="Avenir Next LT Pro" panose="020B0504020202020204" pitchFamily="34" charset="0"/>
              </a:rPr>
              <a:t>&gt;Une tonalité disruptive et moderne dans l’univers de la marque employeur</a:t>
            </a:r>
          </a:p>
          <a:p>
            <a:r>
              <a:rPr lang="fr-FR" sz="2000" dirty="0">
                <a:latin typeface="Avenir Next LT Pro" panose="020B0504020202020204" pitchFamily="34" charset="0"/>
              </a:rPr>
              <a:t>&gt;Une expression </a:t>
            </a:r>
            <a:r>
              <a:rPr lang="fr-FR" sz="2000" dirty="0" err="1">
                <a:latin typeface="Avenir Next LT Pro" panose="020B0504020202020204" pitchFamily="34" charset="0"/>
              </a:rPr>
              <a:t>interpelante</a:t>
            </a:r>
            <a:r>
              <a:rPr lang="fr-FR" sz="2000" dirty="0">
                <a:latin typeface="Avenir Next LT Pro" panose="020B0504020202020204" pitchFamily="34" charset="0"/>
              </a:rPr>
              <a:t> et un territoire facilement déclinable</a:t>
            </a:r>
          </a:p>
          <a:p>
            <a:r>
              <a:rPr lang="fr-FR" sz="2000" dirty="0">
                <a:latin typeface="Avenir Next LT Pro" panose="020B0504020202020204" pitchFamily="34" charset="0"/>
              </a:rPr>
              <a:t>&gt;Un leitmotiv pour la campagne recrutement : « ça a matché »</a:t>
            </a:r>
            <a:br>
              <a:rPr lang="fr-FR" sz="1600" dirty="0">
                <a:latin typeface="Avenir Next LT Pro" panose="020B0504020202020204" pitchFamily="34" charset="0"/>
              </a:rPr>
            </a:br>
            <a:br>
              <a:rPr lang="fr-FR" sz="1600" dirty="0">
                <a:latin typeface="Avenir Next LT Pro" panose="020B0504020202020204" pitchFamily="34" charset="0"/>
              </a:rPr>
            </a:br>
            <a:r>
              <a:rPr lang="fr-FR" sz="1400" b="1" dirty="0">
                <a:latin typeface="Avenir Next LT Pro" panose="020B0504020202020204" pitchFamily="34" charset="0"/>
              </a:rPr>
              <a:t>#Décalage #Humour #Incitation  #ExpressionPropriétaire</a:t>
            </a:r>
            <a:endParaRPr lang="fr-FR" sz="1600" b="1" dirty="0">
              <a:latin typeface="Avenir Next LT Pro" panose="020B0504020202020204" pitchFamily="34" charset="0"/>
            </a:endParaRPr>
          </a:p>
        </p:txBody>
      </p:sp>
      <p:pic>
        <p:nvPicPr>
          <p:cNvPr id="5" name="Image 4" descr="Une image contenant texte, capture d’écran, Police, conception&#10;&#10;Description générée automatiquement">
            <a:extLst>
              <a:ext uri="{FF2B5EF4-FFF2-40B4-BE49-F238E27FC236}">
                <a16:creationId xmlns:a16="http://schemas.microsoft.com/office/drawing/2014/main" id="{24F64A8E-112D-F406-856F-7B4BD658BB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485" y="722072"/>
            <a:ext cx="2642034" cy="3736225"/>
          </a:xfrm>
          <a:prstGeom prst="rect">
            <a:avLst/>
          </a:prstGeom>
        </p:spPr>
      </p:pic>
      <p:pic>
        <p:nvPicPr>
          <p:cNvPr id="7" name="Image 6" descr="Une image contenant texte, capture d’écran, Police, conception&#10;&#10;Description générée automatiquement">
            <a:extLst>
              <a:ext uri="{FF2B5EF4-FFF2-40B4-BE49-F238E27FC236}">
                <a16:creationId xmlns:a16="http://schemas.microsoft.com/office/drawing/2014/main" id="{C7E508A5-5244-7ACC-ECD5-A558E0F49E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983" y="722072"/>
            <a:ext cx="2642033" cy="373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6952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7968F284-FE55-060A-2CE0-65523B39480F}"/>
              </a:ext>
            </a:extLst>
          </p:cNvPr>
          <p:cNvSpPr txBox="1"/>
          <p:nvPr/>
        </p:nvSpPr>
        <p:spPr>
          <a:xfrm>
            <a:off x="1468876" y="2736502"/>
            <a:ext cx="353000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latin typeface="Avenir Next LT Pro" panose="020B0504020202020204" pitchFamily="34" charset="0"/>
              </a:rPr>
              <a:t>AXE 3</a:t>
            </a:r>
            <a:br>
              <a:rPr lang="fr-FR" sz="2800" dirty="0">
                <a:latin typeface="Avenir Next LT Pro" panose="020B0504020202020204" pitchFamily="34" charset="0"/>
              </a:rPr>
            </a:br>
            <a:r>
              <a:rPr lang="fr-FR" sz="2800" dirty="0">
                <a:latin typeface="Avenir Next LT Pro" panose="020B0504020202020204" pitchFamily="34" charset="0"/>
              </a:rPr>
              <a:t>Si près de la réussite</a:t>
            </a:r>
          </a:p>
          <a:p>
            <a:r>
              <a:rPr lang="fr-FR" sz="2800" b="1" dirty="0">
                <a:latin typeface="Playfair Display" panose="00000500000000000000" pitchFamily="2" charset="0"/>
              </a:rPr>
              <a:t>Juste à un clic !</a:t>
            </a:r>
          </a:p>
        </p:txBody>
      </p:sp>
    </p:spTree>
    <p:extLst>
      <p:ext uri="{BB962C8B-B14F-4D97-AF65-F5344CB8AC3E}">
        <p14:creationId xmlns:p14="http://schemas.microsoft.com/office/powerpoint/2010/main" val="13760261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EE3F36F-9048-FA9A-A495-4EE6B7EF188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 descr="Une image contenant texte, personne, Visage humain, affiche&#10;&#10;Description générée automatiquement">
            <a:extLst>
              <a:ext uri="{FF2B5EF4-FFF2-40B4-BE49-F238E27FC236}">
                <a16:creationId xmlns:a16="http://schemas.microsoft.com/office/drawing/2014/main" id="{16D2F835-98D1-7D1D-38C2-9AF67387D7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254" y="0"/>
            <a:ext cx="48474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2039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EE3F36F-9048-FA9A-A495-4EE6B7EF188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 descr="Une image contenant texte, Visage humain, homme, personne&#10;&#10;Description générée automatiquement">
            <a:extLst>
              <a:ext uri="{FF2B5EF4-FFF2-40B4-BE49-F238E27FC236}">
                <a16:creationId xmlns:a16="http://schemas.microsoft.com/office/drawing/2014/main" id="{B4A6AA25-11A6-6C37-4DDE-C247E676B8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254" y="0"/>
            <a:ext cx="48474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1909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7968F284-FE55-060A-2CE0-65523B39480F}"/>
              </a:ext>
            </a:extLst>
          </p:cNvPr>
          <p:cNvSpPr txBox="1"/>
          <p:nvPr/>
        </p:nvSpPr>
        <p:spPr>
          <a:xfrm>
            <a:off x="1468876" y="2736502"/>
            <a:ext cx="353000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latin typeface="Avenir Next LT Pro" panose="020B0504020202020204" pitchFamily="34" charset="0"/>
              </a:rPr>
              <a:t>AXE 3</a:t>
            </a:r>
            <a:br>
              <a:rPr lang="fr-FR" sz="2800" dirty="0">
                <a:latin typeface="Avenir Next LT Pro" panose="020B0504020202020204" pitchFamily="34" charset="0"/>
              </a:rPr>
            </a:br>
            <a:r>
              <a:rPr lang="fr-FR" sz="2800" dirty="0">
                <a:latin typeface="Avenir Next LT Pro" panose="020B0504020202020204" pitchFamily="34" charset="0"/>
              </a:rPr>
              <a:t>Si près de la réussite</a:t>
            </a:r>
          </a:p>
          <a:p>
            <a:r>
              <a:rPr lang="fr-FR" sz="2800" b="1" dirty="0">
                <a:latin typeface="Playfair Display" panose="00000500000000000000" pitchFamily="2" charset="0"/>
              </a:rPr>
              <a:t>Juste à un clic !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42FCAA4-8AEB-4FB9-5DF9-A2E0DD4A05B7}"/>
              </a:ext>
            </a:extLst>
          </p:cNvPr>
          <p:cNvSpPr txBox="1"/>
          <p:nvPr/>
        </p:nvSpPr>
        <p:spPr>
          <a:xfrm>
            <a:off x="1468876" y="4844374"/>
            <a:ext cx="846276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latin typeface="Avenir Next LT Pro" panose="020B0504020202020204" pitchFamily="34" charset="0"/>
              </a:rPr>
              <a:t>Bénéfices </a:t>
            </a:r>
            <a:br>
              <a:rPr lang="fr-FR" sz="2000" dirty="0">
                <a:latin typeface="Avenir Next LT Pro" panose="020B0504020202020204" pitchFamily="34" charset="0"/>
              </a:rPr>
            </a:br>
            <a:r>
              <a:rPr lang="fr-FR" sz="2000" dirty="0">
                <a:latin typeface="Avenir Next LT Pro" panose="020B0504020202020204" pitchFamily="34" charset="0"/>
              </a:rPr>
              <a:t>&gt;Un message simple et ‘humain’ pour une campagne très call to action</a:t>
            </a:r>
          </a:p>
          <a:p>
            <a:r>
              <a:rPr lang="fr-FR" sz="2000" dirty="0">
                <a:latin typeface="Avenir Next LT Pro" panose="020B0504020202020204" pitchFamily="34" charset="0"/>
              </a:rPr>
              <a:t>&gt;Une projection de chacun – Galerie de portraits</a:t>
            </a:r>
            <a:br>
              <a:rPr lang="fr-FR" sz="1600" dirty="0">
                <a:latin typeface="Avenir Next LT Pro" panose="020B0504020202020204" pitchFamily="34" charset="0"/>
              </a:rPr>
            </a:br>
            <a:br>
              <a:rPr lang="fr-FR" sz="1600" dirty="0">
                <a:latin typeface="Avenir Next LT Pro" panose="020B0504020202020204" pitchFamily="34" charset="0"/>
              </a:rPr>
            </a:br>
            <a:r>
              <a:rPr lang="fr-FR" sz="1400" b="1" dirty="0">
                <a:latin typeface="Avenir Next LT Pro" panose="020B0504020202020204" pitchFamily="34" charset="0"/>
              </a:rPr>
              <a:t>#CallToAction #Moderne #TousLeMondeSeReconnait</a:t>
            </a:r>
            <a:endParaRPr lang="fr-FR" sz="1600" b="1" dirty="0">
              <a:latin typeface="Avenir Next LT Pro" panose="020B0504020202020204" pitchFamily="34" charset="0"/>
            </a:endParaRPr>
          </a:p>
        </p:txBody>
      </p:sp>
      <p:pic>
        <p:nvPicPr>
          <p:cNvPr id="5" name="Image 4" descr="Une image contenant texte, personne, Visage humain, affiche&#10;&#10;Description générée automatiquement">
            <a:extLst>
              <a:ext uri="{FF2B5EF4-FFF2-40B4-BE49-F238E27FC236}">
                <a16:creationId xmlns:a16="http://schemas.microsoft.com/office/drawing/2014/main" id="{2562E232-3A68-270D-A3F1-5DBFB4566A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6552" y="301556"/>
            <a:ext cx="2831958" cy="4006519"/>
          </a:xfrm>
          <a:prstGeom prst="rect">
            <a:avLst/>
          </a:prstGeom>
        </p:spPr>
      </p:pic>
      <p:pic>
        <p:nvPicPr>
          <p:cNvPr id="7" name="Image 6" descr="Une image contenant texte, Visage humain, homme, personne&#10;&#10;Description générée automatiquement">
            <a:extLst>
              <a:ext uri="{FF2B5EF4-FFF2-40B4-BE49-F238E27FC236}">
                <a16:creationId xmlns:a16="http://schemas.microsoft.com/office/drawing/2014/main" id="{71562533-7AE1-B649-5408-D016751CC1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737" y="301556"/>
            <a:ext cx="2831958" cy="4006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6541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7968F284-FE55-060A-2CE0-65523B39480F}"/>
              </a:ext>
            </a:extLst>
          </p:cNvPr>
          <p:cNvSpPr txBox="1"/>
          <p:nvPr/>
        </p:nvSpPr>
        <p:spPr>
          <a:xfrm>
            <a:off x="1468876" y="2736502"/>
            <a:ext cx="236475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latin typeface="Avenir Next LT Pro" panose="020B0504020202020204" pitchFamily="34" charset="0"/>
              </a:rPr>
              <a:t>AXE 4</a:t>
            </a:r>
            <a:br>
              <a:rPr lang="fr-FR" sz="2800" dirty="0">
                <a:latin typeface="Avenir Next LT Pro" panose="020B0504020202020204" pitchFamily="34" charset="0"/>
              </a:rPr>
            </a:br>
            <a:r>
              <a:rPr lang="fr-FR" sz="2800" dirty="0">
                <a:latin typeface="Avenir Next LT Pro" panose="020B0504020202020204" pitchFamily="34" charset="0"/>
              </a:rPr>
              <a:t>Estime de soi</a:t>
            </a:r>
          </a:p>
          <a:p>
            <a:r>
              <a:rPr lang="fr-FR" sz="2800" b="1" dirty="0">
                <a:latin typeface="Playfair Display" panose="00000500000000000000" pitchFamily="2" charset="0"/>
              </a:rPr>
              <a:t>Trop fier !</a:t>
            </a:r>
          </a:p>
        </p:txBody>
      </p:sp>
    </p:spTree>
    <p:extLst>
      <p:ext uri="{BB962C8B-B14F-4D97-AF65-F5344CB8AC3E}">
        <p14:creationId xmlns:p14="http://schemas.microsoft.com/office/powerpoint/2010/main" val="11171190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EE3F36F-9048-FA9A-A495-4EE6B7EF188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1DF3A5A-C94D-C440-FF09-E811C6820A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254" y="0"/>
            <a:ext cx="48474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0426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7968F284-FE55-060A-2CE0-65523B39480F}"/>
              </a:ext>
            </a:extLst>
          </p:cNvPr>
          <p:cNvSpPr txBox="1"/>
          <p:nvPr/>
        </p:nvSpPr>
        <p:spPr>
          <a:xfrm>
            <a:off x="1468876" y="2736502"/>
            <a:ext cx="236475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latin typeface="Avenir Next LT Pro" panose="020B0504020202020204" pitchFamily="34" charset="0"/>
              </a:rPr>
              <a:t>AXE 4</a:t>
            </a:r>
            <a:br>
              <a:rPr lang="fr-FR" sz="2800" dirty="0">
                <a:latin typeface="Avenir Next LT Pro" panose="020B0504020202020204" pitchFamily="34" charset="0"/>
              </a:rPr>
            </a:br>
            <a:r>
              <a:rPr lang="fr-FR" sz="2800" dirty="0">
                <a:latin typeface="Avenir Next LT Pro" panose="020B0504020202020204" pitchFamily="34" charset="0"/>
              </a:rPr>
              <a:t>Estime de soi</a:t>
            </a:r>
          </a:p>
          <a:p>
            <a:r>
              <a:rPr lang="fr-FR" sz="2800" b="1" dirty="0">
                <a:latin typeface="Playfair Display" panose="00000500000000000000" pitchFamily="2" charset="0"/>
              </a:rPr>
              <a:t>Trop fier !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2C87E8E-E581-0BC6-2951-9A52AEFFCBB3}"/>
              </a:ext>
            </a:extLst>
          </p:cNvPr>
          <p:cNvSpPr txBox="1"/>
          <p:nvPr/>
        </p:nvSpPr>
        <p:spPr>
          <a:xfrm>
            <a:off x="1468876" y="4844374"/>
            <a:ext cx="879926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latin typeface="Avenir Next LT Pro" panose="020B0504020202020204" pitchFamily="34" charset="0"/>
              </a:rPr>
              <a:t>Bénéfices </a:t>
            </a:r>
            <a:br>
              <a:rPr lang="fr-FR" sz="2000" dirty="0">
                <a:latin typeface="Avenir Next LT Pro" panose="020B0504020202020204" pitchFamily="34" charset="0"/>
              </a:rPr>
            </a:br>
            <a:r>
              <a:rPr lang="fr-FR" sz="2000" dirty="0">
                <a:latin typeface="Avenir Next LT Pro" panose="020B0504020202020204" pitchFamily="34" charset="0"/>
              </a:rPr>
              <a:t>&gt;Capitalise sur un item fort dans la communication de l’enseigne : la fierté</a:t>
            </a:r>
          </a:p>
          <a:p>
            <a:r>
              <a:rPr lang="fr-FR" sz="2000" dirty="0">
                <a:latin typeface="Avenir Next LT Pro" panose="020B0504020202020204" pitchFamily="34" charset="0"/>
              </a:rPr>
              <a:t>&gt;Surfe sur une valeur moderne avec une expression ‘assumée’</a:t>
            </a:r>
            <a:br>
              <a:rPr lang="fr-FR" sz="1600" dirty="0">
                <a:latin typeface="Avenir Next LT Pro" panose="020B0504020202020204" pitchFamily="34" charset="0"/>
              </a:rPr>
            </a:br>
            <a:br>
              <a:rPr lang="fr-FR" sz="1600" dirty="0">
                <a:latin typeface="Avenir Next LT Pro" panose="020B0504020202020204" pitchFamily="34" charset="0"/>
              </a:rPr>
            </a:br>
            <a:r>
              <a:rPr lang="fr-FR" sz="1400" b="1" dirty="0">
                <a:latin typeface="Avenir Next LT Pro" panose="020B0504020202020204" pitchFamily="34" charset="0"/>
              </a:rPr>
              <a:t>#Fierté #Cool #Transfertd’Image #Simplicité</a:t>
            </a:r>
            <a:endParaRPr lang="fr-FR" sz="1600" b="1" dirty="0">
              <a:latin typeface="Avenir Next LT Pro" panose="020B05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5F2B6F7-4CA1-7A95-6DEA-85FEC46B9E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531" y="786580"/>
            <a:ext cx="2526256" cy="3574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4648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AA64A2C-1FEA-9F1C-79D3-4C5F14B33EA2}"/>
              </a:ext>
            </a:extLst>
          </p:cNvPr>
          <p:cNvSpPr/>
          <p:nvPr/>
        </p:nvSpPr>
        <p:spPr>
          <a:xfrm>
            <a:off x="839376" y="3313385"/>
            <a:ext cx="1809232" cy="18655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6B15020-FAD0-E5BE-34FB-E2A2F8B12D58}"/>
              </a:ext>
            </a:extLst>
          </p:cNvPr>
          <p:cNvSpPr/>
          <p:nvPr/>
        </p:nvSpPr>
        <p:spPr>
          <a:xfrm>
            <a:off x="807844" y="1150883"/>
            <a:ext cx="1667343" cy="17342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6AC2442-AE92-9463-29D4-EE8C8B9D5ABB}"/>
              </a:ext>
            </a:extLst>
          </p:cNvPr>
          <p:cNvSpPr txBox="1"/>
          <p:nvPr/>
        </p:nvSpPr>
        <p:spPr bwMode="auto">
          <a:xfrm>
            <a:off x="792078" y="2071835"/>
            <a:ext cx="10972800" cy="19687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1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venir Next LT Pro" panose="020B0504020202020204" pitchFamily="34" charset="0"/>
              <a:ea typeface="+mj-ea"/>
              <a:cs typeface="+mj-cs"/>
            </a:endParaRPr>
          </a:p>
          <a:p>
            <a:pPr marL="0" marR="0" lvl="0" indent="0" defTabSz="91440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1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venir Next LT Pro" panose="020B0504020202020204" pitchFamily="34" charset="0"/>
              <a:ea typeface="+mj-ea"/>
              <a:cs typeface="+mj-cs"/>
            </a:endParaRPr>
          </a:p>
          <a:p>
            <a:pPr marL="0" marR="0" lvl="0" indent="0" defTabSz="91440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fr-FR" sz="3200" b="1" dirty="0">
                <a:latin typeface="Avenir Next LT Pro" panose="020B0504020202020204" pitchFamily="34" charset="0"/>
                <a:ea typeface="+mj-ea"/>
                <a:cs typeface="+mj-cs"/>
              </a:rPr>
              <a:t>Constat </a:t>
            </a:r>
          </a:p>
          <a:p>
            <a:pPr marL="0" marR="0" lvl="0" indent="0" defTabSz="91440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fr-FR" sz="3200" dirty="0">
                <a:latin typeface="Avenir Next LT Pro" panose="020B0504020202020204" pitchFamily="34" charset="0"/>
                <a:ea typeface="+mj-ea"/>
                <a:cs typeface="+mj-cs"/>
              </a:rPr>
              <a:t>Difficulté d’attirer  de nouveaux candidats </a:t>
            </a:r>
            <a:br>
              <a:rPr lang="fr-FR" sz="3200" dirty="0">
                <a:latin typeface="Avenir Next LT Pro" panose="020B0504020202020204" pitchFamily="34" charset="0"/>
                <a:ea typeface="+mj-ea"/>
                <a:cs typeface="+mj-cs"/>
              </a:rPr>
            </a:br>
            <a:r>
              <a:rPr lang="fr-FR" sz="3200" dirty="0">
                <a:latin typeface="Avenir Next LT Pro" panose="020B0504020202020204" pitchFamily="34" charset="0"/>
                <a:ea typeface="+mj-ea"/>
                <a:cs typeface="+mj-cs"/>
              </a:rPr>
              <a:t>et nécessite de stimuler la marque employeur</a:t>
            </a:r>
          </a:p>
          <a:p>
            <a:pPr marL="0" marR="0" lvl="0" indent="0" defTabSz="91440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fr-FR" sz="3200" dirty="0">
              <a:latin typeface="Avenir Next LT Pro" panose="020B0504020202020204" pitchFamily="34" charset="0"/>
              <a:ea typeface="+mj-ea"/>
              <a:cs typeface="+mj-cs"/>
            </a:endParaRPr>
          </a:p>
          <a:p>
            <a:pPr marL="0" marR="0" lvl="0" indent="0" defTabSz="91440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fr-FR" sz="3200" b="1" dirty="0">
                <a:latin typeface="Avenir Next LT Pro" panose="020B0504020202020204" pitchFamily="34" charset="0"/>
                <a:ea typeface="+mj-ea"/>
                <a:cs typeface="+mj-cs"/>
              </a:rPr>
              <a:t>Réponse </a:t>
            </a:r>
          </a:p>
          <a:p>
            <a:pPr lvl="0" eaLnBrk="0" fontAlgn="base" hangingPunct="0">
              <a:spcBef>
                <a:spcPct val="0"/>
              </a:spcBef>
              <a:spcAft>
                <a:spcPts val="600"/>
              </a:spcAft>
              <a:defRPr/>
            </a:pPr>
            <a:r>
              <a:rPr lang="fr-FR" sz="3200" dirty="0">
                <a:latin typeface="Avenir Next LT Pro" panose="020B0504020202020204" pitchFamily="34" charset="0"/>
                <a:ea typeface="+mj-ea"/>
                <a:cs typeface="+mj-cs"/>
              </a:rPr>
              <a:t>Déploiement d’une campagne de recrutement visant </a:t>
            </a:r>
            <a:r>
              <a:rPr lang="fr-FR" sz="3200" b="1" dirty="0">
                <a:latin typeface="Avenir Next LT Pro" panose="020B0504020202020204" pitchFamily="34" charset="0"/>
                <a:ea typeface="+mj-ea"/>
                <a:cs typeface="+mj-cs"/>
              </a:rPr>
              <a:t>renforcer </a:t>
            </a:r>
            <a:r>
              <a:rPr lang="fr-FR" sz="3200" b="1" dirty="0">
                <a:latin typeface="Avenir Next LT Pro" panose="020B0504020202020204" pitchFamily="34" charset="0"/>
                <a:ea typeface="+mj-ea"/>
                <a:cs typeface="+mj-cs"/>
                <a:sym typeface="Wingdings" panose="05000000000000000000" pitchFamily="2" charset="2"/>
              </a:rPr>
              <a:t>la désirabilité de l’enseigne </a:t>
            </a:r>
            <a:r>
              <a:rPr lang="fr-FR" sz="3200" dirty="0">
                <a:latin typeface="Avenir Next LT Pro" panose="020B0504020202020204" pitchFamily="34" charset="0"/>
                <a:ea typeface="+mj-ea"/>
                <a:cs typeface="+mj-cs"/>
              </a:rPr>
              <a:t> :</a:t>
            </a:r>
          </a:p>
          <a:p>
            <a:pPr marL="0" marR="0" lvl="0" indent="0" defTabSz="91440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fr-FR" sz="3200" b="1" dirty="0">
                <a:latin typeface="Avenir Next LT Pro" panose="020B0504020202020204" pitchFamily="34" charset="0"/>
                <a:ea typeface="+mj-ea"/>
                <a:cs typeface="+mj-cs"/>
              </a:rPr>
              <a:t>&gt;&gt;attirer de nouveaux talents, </a:t>
            </a:r>
            <a:br>
              <a:rPr lang="fr-FR" sz="3200" b="1" dirty="0">
                <a:latin typeface="Avenir Next LT Pro" panose="020B0504020202020204" pitchFamily="34" charset="0"/>
                <a:ea typeface="+mj-ea"/>
                <a:cs typeface="+mj-cs"/>
              </a:rPr>
            </a:br>
            <a:r>
              <a:rPr lang="fr-FR" sz="3200" b="1" dirty="0">
                <a:latin typeface="Avenir Next LT Pro" panose="020B0504020202020204" pitchFamily="34" charset="0"/>
                <a:ea typeface="+mj-ea"/>
                <a:cs typeface="+mj-cs"/>
              </a:rPr>
              <a:t>&gt;&gt;se différencier des concurrents, </a:t>
            </a:r>
            <a:br>
              <a:rPr lang="fr-FR" sz="3200" b="1" dirty="0">
                <a:latin typeface="Avenir Next LT Pro" panose="020B0504020202020204" pitchFamily="34" charset="0"/>
                <a:ea typeface="+mj-ea"/>
                <a:cs typeface="+mj-cs"/>
              </a:rPr>
            </a:br>
            <a:r>
              <a:rPr lang="fr-FR" sz="3200" b="1" dirty="0">
                <a:latin typeface="Avenir Next LT Pro" panose="020B0504020202020204" pitchFamily="34" charset="0"/>
                <a:ea typeface="+mj-ea"/>
                <a:cs typeface="+mj-cs"/>
              </a:rPr>
              <a:t>&gt;&gt;valoriser sa marque employeur</a:t>
            </a:r>
          </a:p>
        </p:txBody>
      </p:sp>
    </p:spTree>
    <p:extLst>
      <p:ext uri="{BB962C8B-B14F-4D97-AF65-F5344CB8AC3E}">
        <p14:creationId xmlns:p14="http://schemas.microsoft.com/office/powerpoint/2010/main" val="27694491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7968F284-FE55-060A-2CE0-65523B39480F}"/>
              </a:ext>
            </a:extLst>
          </p:cNvPr>
          <p:cNvSpPr txBox="1"/>
          <p:nvPr/>
        </p:nvSpPr>
        <p:spPr>
          <a:xfrm>
            <a:off x="1468876" y="2736502"/>
            <a:ext cx="428835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latin typeface="Avenir Next LT Pro" panose="020B0504020202020204" pitchFamily="34" charset="0"/>
              </a:rPr>
              <a:t>AXE 5</a:t>
            </a:r>
            <a:br>
              <a:rPr lang="fr-FR" sz="2800" dirty="0">
                <a:latin typeface="Avenir Next LT Pro" panose="020B0504020202020204" pitchFamily="34" charset="0"/>
              </a:rPr>
            </a:br>
            <a:r>
              <a:rPr lang="fr-FR" sz="2800" dirty="0">
                <a:latin typeface="Avenir Next LT Pro" panose="020B0504020202020204" pitchFamily="34" charset="0"/>
              </a:rPr>
              <a:t>C’est tout Match</a:t>
            </a:r>
          </a:p>
          <a:p>
            <a:r>
              <a:rPr lang="fr-FR" sz="2800" b="1" dirty="0">
                <a:latin typeface="Playfair Display" panose="00000500000000000000" pitchFamily="2" charset="0"/>
              </a:rPr>
              <a:t>Le chiffre qui interpelle !</a:t>
            </a:r>
          </a:p>
        </p:txBody>
      </p:sp>
    </p:spTree>
    <p:extLst>
      <p:ext uri="{BB962C8B-B14F-4D97-AF65-F5344CB8AC3E}">
        <p14:creationId xmlns:p14="http://schemas.microsoft.com/office/powerpoint/2010/main" val="33637995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EE3F36F-9048-FA9A-A495-4EE6B7EF188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 descr="Une image contenant texte, affiche, graphisme, Prospectus&#10;&#10;Description générée automatiquement">
            <a:extLst>
              <a:ext uri="{FF2B5EF4-FFF2-40B4-BE49-F238E27FC236}">
                <a16:creationId xmlns:a16="http://schemas.microsoft.com/office/drawing/2014/main" id="{9358C499-657A-8C6D-0CDF-7B0F4F0395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041" y="0"/>
            <a:ext cx="48459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7593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7968F284-FE55-060A-2CE0-65523B39480F}"/>
              </a:ext>
            </a:extLst>
          </p:cNvPr>
          <p:cNvSpPr txBox="1"/>
          <p:nvPr/>
        </p:nvSpPr>
        <p:spPr>
          <a:xfrm>
            <a:off x="1468876" y="2736502"/>
            <a:ext cx="428835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latin typeface="Avenir Next LT Pro" panose="020B0504020202020204" pitchFamily="34" charset="0"/>
              </a:rPr>
              <a:t>AXE 5</a:t>
            </a:r>
            <a:br>
              <a:rPr lang="fr-FR" sz="2800" dirty="0">
                <a:latin typeface="Avenir Next LT Pro" panose="020B0504020202020204" pitchFamily="34" charset="0"/>
              </a:rPr>
            </a:br>
            <a:r>
              <a:rPr lang="fr-FR" sz="2800" dirty="0">
                <a:latin typeface="Avenir Next LT Pro" panose="020B0504020202020204" pitchFamily="34" charset="0"/>
              </a:rPr>
              <a:t>C’est tout Match</a:t>
            </a:r>
          </a:p>
          <a:p>
            <a:r>
              <a:rPr lang="fr-FR" sz="2800" b="1" dirty="0">
                <a:latin typeface="Playfair Display" panose="00000500000000000000" pitchFamily="2" charset="0"/>
              </a:rPr>
              <a:t>Le chiffre qui interpelle !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EF13183-9BF8-A908-6051-C50A95450956}"/>
              </a:ext>
            </a:extLst>
          </p:cNvPr>
          <p:cNvSpPr txBox="1"/>
          <p:nvPr/>
        </p:nvSpPr>
        <p:spPr>
          <a:xfrm>
            <a:off x="1468876" y="4844374"/>
            <a:ext cx="1054365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latin typeface="Avenir Next LT Pro" panose="020B0504020202020204" pitchFamily="34" charset="0"/>
              </a:rPr>
              <a:t>Bénéfices </a:t>
            </a:r>
            <a:br>
              <a:rPr lang="fr-FR" sz="2000" dirty="0">
                <a:latin typeface="Avenir Next LT Pro" panose="020B0504020202020204" pitchFamily="34" charset="0"/>
              </a:rPr>
            </a:br>
            <a:r>
              <a:rPr lang="fr-FR" sz="2000" dirty="0">
                <a:latin typeface="Avenir Next LT Pro" panose="020B0504020202020204" pitchFamily="34" charset="0"/>
              </a:rPr>
              <a:t>&gt;Une expression très propriétaire : parfaite cohérence avec le reste de la communication</a:t>
            </a:r>
          </a:p>
          <a:p>
            <a:r>
              <a:rPr lang="fr-FR" sz="2000" dirty="0">
                <a:latin typeface="Avenir Next LT Pro" panose="020B0504020202020204" pitchFamily="34" charset="0"/>
              </a:rPr>
              <a:t>&gt;Un chiffre fort et en lien avec le ‘sourire’</a:t>
            </a:r>
            <a:br>
              <a:rPr lang="fr-FR" sz="1600" dirty="0">
                <a:latin typeface="Avenir Next LT Pro" panose="020B0504020202020204" pitchFamily="34" charset="0"/>
              </a:rPr>
            </a:br>
            <a:br>
              <a:rPr lang="fr-FR" sz="1600" dirty="0">
                <a:latin typeface="Avenir Next LT Pro" panose="020B0504020202020204" pitchFamily="34" charset="0"/>
              </a:rPr>
            </a:br>
            <a:r>
              <a:rPr lang="fr-FR" sz="1400" b="1" dirty="0">
                <a:latin typeface="Avenir Next LT Pro" panose="020B0504020202020204" pitchFamily="34" charset="0"/>
              </a:rPr>
              <a:t>#Cohérence #Sourire #Simplicité</a:t>
            </a:r>
            <a:endParaRPr lang="fr-FR" sz="1600" b="1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96784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7968F284-FE55-060A-2CE0-65523B39480F}"/>
              </a:ext>
            </a:extLst>
          </p:cNvPr>
          <p:cNvSpPr txBox="1"/>
          <p:nvPr/>
        </p:nvSpPr>
        <p:spPr>
          <a:xfrm>
            <a:off x="1468876" y="2736502"/>
            <a:ext cx="483978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latin typeface="Avenir Next LT Pro" panose="020B0504020202020204" pitchFamily="34" charset="0"/>
              </a:rPr>
              <a:t>AXE 6</a:t>
            </a:r>
            <a:br>
              <a:rPr lang="fr-FR" sz="2800" dirty="0">
                <a:latin typeface="Avenir Next LT Pro" panose="020B0504020202020204" pitchFamily="34" charset="0"/>
              </a:rPr>
            </a:br>
            <a:r>
              <a:rPr lang="fr-FR" sz="2800" dirty="0">
                <a:latin typeface="Avenir Next LT Pro" panose="020B0504020202020204" pitchFamily="34" charset="0"/>
              </a:rPr>
              <a:t>La plus locale des enseignes</a:t>
            </a:r>
          </a:p>
          <a:p>
            <a:r>
              <a:rPr lang="fr-FR" sz="2800" b="1" dirty="0">
                <a:latin typeface="Playfair Display" panose="00000500000000000000" pitchFamily="2" charset="0"/>
              </a:rPr>
              <a:t>Patois</a:t>
            </a:r>
          </a:p>
        </p:txBody>
      </p:sp>
    </p:spTree>
    <p:extLst>
      <p:ext uri="{BB962C8B-B14F-4D97-AF65-F5344CB8AC3E}">
        <p14:creationId xmlns:p14="http://schemas.microsoft.com/office/powerpoint/2010/main" val="31289380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EE3F36F-9048-FA9A-A495-4EE6B7EF188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 descr="Une image contenant texte, affiche, graphisme, Prospectus&#10;&#10;Description générée automatiquement">
            <a:extLst>
              <a:ext uri="{FF2B5EF4-FFF2-40B4-BE49-F238E27FC236}">
                <a16:creationId xmlns:a16="http://schemas.microsoft.com/office/drawing/2014/main" id="{16628B8F-8D21-0705-566E-06B5AB57B7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041" y="0"/>
            <a:ext cx="48459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4420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EE3F36F-9048-FA9A-A495-4EE6B7EF188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 descr="Une image contenant texte, affiche, graphisme, Prospectus&#10;&#10;Description générée automatiquement">
            <a:extLst>
              <a:ext uri="{FF2B5EF4-FFF2-40B4-BE49-F238E27FC236}">
                <a16:creationId xmlns:a16="http://schemas.microsoft.com/office/drawing/2014/main" id="{52C7499D-8465-384D-9FC4-8A2B3C9114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041" y="0"/>
            <a:ext cx="48459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5038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BEF13183-9BF8-A908-6051-C50A95450956}"/>
              </a:ext>
            </a:extLst>
          </p:cNvPr>
          <p:cNvSpPr txBox="1"/>
          <p:nvPr/>
        </p:nvSpPr>
        <p:spPr>
          <a:xfrm>
            <a:off x="1468876" y="4844374"/>
            <a:ext cx="941757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latin typeface="Avenir Next LT Pro" panose="020B0504020202020204" pitchFamily="34" charset="0"/>
              </a:rPr>
              <a:t>Bénéfices </a:t>
            </a:r>
            <a:br>
              <a:rPr lang="fr-FR" sz="2000" dirty="0">
                <a:latin typeface="Avenir Next LT Pro" panose="020B0504020202020204" pitchFamily="34" charset="0"/>
              </a:rPr>
            </a:br>
            <a:r>
              <a:rPr lang="fr-FR" sz="2000" dirty="0">
                <a:latin typeface="Avenir Next LT Pro" panose="020B0504020202020204" pitchFamily="34" charset="0"/>
              </a:rPr>
              <a:t>&gt;Une accroche qui interpelle </a:t>
            </a:r>
          </a:p>
          <a:p>
            <a:r>
              <a:rPr lang="fr-FR" sz="2000" dirty="0">
                <a:latin typeface="Avenir Next LT Pro" panose="020B0504020202020204" pitchFamily="34" charset="0"/>
              </a:rPr>
              <a:t>&gt;Une expression qui nourrit l’une des forces de l’enseigne : son ancrage locale</a:t>
            </a:r>
            <a:br>
              <a:rPr lang="fr-FR" sz="1600" dirty="0">
                <a:latin typeface="Avenir Next LT Pro" panose="020B0504020202020204" pitchFamily="34" charset="0"/>
              </a:rPr>
            </a:br>
            <a:br>
              <a:rPr lang="fr-FR" sz="1600" dirty="0">
                <a:latin typeface="Avenir Next LT Pro" panose="020B0504020202020204" pitchFamily="34" charset="0"/>
              </a:rPr>
            </a:br>
            <a:r>
              <a:rPr lang="fr-FR" sz="1400" b="1" dirty="0">
                <a:latin typeface="Avenir Next LT Pro" panose="020B0504020202020204" pitchFamily="34" charset="0"/>
              </a:rPr>
              <a:t>#Local #Humour #Interpellation #Connivence</a:t>
            </a:r>
            <a:endParaRPr lang="fr-FR" sz="1600" b="1" dirty="0">
              <a:latin typeface="Avenir Next LT Pro" panose="020B0504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EA48933-6F8B-35AF-6BFC-D21C9992B7A8}"/>
              </a:ext>
            </a:extLst>
          </p:cNvPr>
          <p:cNvSpPr txBox="1"/>
          <p:nvPr/>
        </p:nvSpPr>
        <p:spPr>
          <a:xfrm>
            <a:off x="1468876" y="2736502"/>
            <a:ext cx="483978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latin typeface="Avenir Next LT Pro" panose="020B0504020202020204" pitchFamily="34" charset="0"/>
              </a:rPr>
              <a:t>AXE 6</a:t>
            </a:r>
            <a:br>
              <a:rPr lang="fr-FR" sz="2800" dirty="0">
                <a:latin typeface="Avenir Next LT Pro" panose="020B0504020202020204" pitchFamily="34" charset="0"/>
              </a:rPr>
            </a:br>
            <a:r>
              <a:rPr lang="fr-FR" sz="2800" dirty="0">
                <a:latin typeface="Avenir Next LT Pro" panose="020B0504020202020204" pitchFamily="34" charset="0"/>
              </a:rPr>
              <a:t>La plus locale des enseignes</a:t>
            </a:r>
          </a:p>
          <a:p>
            <a:r>
              <a:rPr lang="fr-FR" sz="2800" b="1" dirty="0">
                <a:latin typeface="Playfair Display" panose="00000500000000000000" pitchFamily="2" charset="0"/>
              </a:rPr>
              <a:t>Patois</a:t>
            </a:r>
          </a:p>
        </p:txBody>
      </p:sp>
      <p:pic>
        <p:nvPicPr>
          <p:cNvPr id="5" name="Image 4" descr="Une image contenant texte, affiche, graphisme, Prospectus&#10;&#10;Description générée automatiquement">
            <a:extLst>
              <a:ext uri="{FF2B5EF4-FFF2-40B4-BE49-F238E27FC236}">
                <a16:creationId xmlns:a16="http://schemas.microsoft.com/office/drawing/2014/main" id="{90604F0A-6376-D10C-1E01-64B897952D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069" y="536298"/>
            <a:ext cx="2573349" cy="3641834"/>
          </a:xfrm>
          <a:prstGeom prst="rect">
            <a:avLst/>
          </a:prstGeom>
        </p:spPr>
      </p:pic>
      <p:pic>
        <p:nvPicPr>
          <p:cNvPr id="6" name="Image 5" descr="Une image contenant texte, affiche, graphisme, Prospectus&#10;&#10;Description générée automatiquement">
            <a:extLst>
              <a:ext uri="{FF2B5EF4-FFF2-40B4-BE49-F238E27FC236}">
                <a16:creationId xmlns:a16="http://schemas.microsoft.com/office/drawing/2014/main" id="{70AAEDA1-50B5-952B-AFA5-084A449C79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158" y="536298"/>
            <a:ext cx="2573348" cy="3641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0999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7968F284-FE55-060A-2CE0-65523B39480F}"/>
              </a:ext>
            </a:extLst>
          </p:cNvPr>
          <p:cNvSpPr txBox="1"/>
          <p:nvPr/>
        </p:nvSpPr>
        <p:spPr>
          <a:xfrm>
            <a:off x="1468876" y="2736502"/>
            <a:ext cx="11998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err="1">
                <a:latin typeface="Avenir Next LT Pro" panose="020B0504020202020204" pitchFamily="34" charset="0"/>
              </a:rPr>
              <a:t>Recap</a:t>
            </a:r>
            <a:endParaRPr lang="fr-FR" sz="2800" b="1" dirty="0">
              <a:latin typeface="Playfair Display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9197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EE3F36F-9048-FA9A-A495-4EE6B7EF188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 descr="Une image contenant texte, affiche, habits, graphisme&#10;&#10;Description générée automatiquement">
            <a:extLst>
              <a:ext uri="{FF2B5EF4-FFF2-40B4-BE49-F238E27FC236}">
                <a16:creationId xmlns:a16="http://schemas.microsoft.com/office/drawing/2014/main" id="{DCA6007C-5E22-A092-DDBE-70CF8804C0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228" y="159143"/>
            <a:ext cx="1766115" cy="2498614"/>
          </a:xfrm>
          <a:prstGeom prst="rect">
            <a:avLst/>
          </a:prstGeom>
        </p:spPr>
      </p:pic>
      <p:pic>
        <p:nvPicPr>
          <p:cNvPr id="7" name="Image 6" descr="Une image contenant texte, capture d’écran, Police, conception&#10;&#10;Description générée automatiquement">
            <a:extLst>
              <a:ext uri="{FF2B5EF4-FFF2-40B4-BE49-F238E27FC236}">
                <a16:creationId xmlns:a16="http://schemas.microsoft.com/office/drawing/2014/main" id="{A80D93DF-5A97-85AF-708E-4FB35982C9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507" y="159143"/>
            <a:ext cx="1766869" cy="2498614"/>
          </a:xfrm>
          <a:prstGeom prst="rect">
            <a:avLst/>
          </a:prstGeom>
        </p:spPr>
      </p:pic>
      <p:pic>
        <p:nvPicPr>
          <p:cNvPr id="9" name="Image 8" descr="Une image contenant texte, personne, Visage humain, affiche&#10;&#10;Description générée automatiquement">
            <a:extLst>
              <a:ext uri="{FF2B5EF4-FFF2-40B4-BE49-F238E27FC236}">
                <a16:creationId xmlns:a16="http://schemas.microsoft.com/office/drawing/2014/main" id="{B6E9DAB9-8C3F-22BA-3FA6-453826DB72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669" y="159143"/>
            <a:ext cx="1766115" cy="2498614"/>
          </a:xfrm>
          <a:prstGeom prst="rect">
            <a:avLst/>
          </a:prstGeom>
        </p:spPr>
      </p:pic>
      <p:pic>
        <p:nvPicPr>
          <p:cNvPr id="11" name="Image 10" descr="Une image contenant texte, Visage humain, homme, personne&#10;&#10;Description générée automatiquement">
            <a:extLst>
              <a:ext uri="{FF2B5EF4-FFF2-40B4-BE49-F238E27FC236}">
                <a16:creationId xmlns:a16="http://schemas.microsoft.com/office/drawing/2014/main" id="{E58530FC-96C1-767B-1AC0-BF292F5783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228" y="3603027"/>
            <a:ext cx="1766115" cy="2498614"/>
          </a:xfrm>
          <a:prstGeom prst="rect">
            <a:avLst/>
          </a:prstGeom>
        </p:spPr>
      </p:pic>
      <p:pic>
        <p:nvPicPr>
          <p:cNvPr id="13" name="Image 12" descr="Une image contenant texte, affiche, graphisme, Prospectus&#10;&#10;Description générée automatiquement">
            <a:extLst>
              <a:ext uri="{FF2B5EF4-FFF2-40B4-BE49-F238E27FC236}">
                <a16:creationId xmlns:a16="http://schemas.microsoft.com/office/drawing/2014/main" id="{9DAF181A-BF67-AC67-0EB2-4F26BEC82B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685" y="3603027"/>
            <a:ext cx="1765540" cy="2498614"/>
          </a:xfrm>
          <a:prstGeom prst="rect">
            <a:avLst/>
          </a:prstGeom>
        </p:spPr>
      </p:pic>
      <p:pic>
        <p:nvPicPr>
          <p:cNvPr id="15" name="Image 14" descr="Une image contenant texte, affiche, graphisme, Prospectus&#10;&#10;Description générée automatiquement">
            <a:extLst>
              <a:ext uri="{FF2B5EF4-FFF2-40B4-BE49-F238E27FC236}">
                <a16:creationId xmlns:a16="http://schemas.microsoft.com/office/drawing/2014/main" id="{5C7EBF85-AE0B-7891-2C41-C67F4C38CD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669" y="3603027"/>
            <a:ext cx="1782719" cy="2522926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3A2BF7E1-DE02-229A-7214-29F9B0388DF9}"/>
              </a:ext>
            </a:extLst>
          </p:cNvPr>
          <p:cNvSpPr txBox="1"/>
          <p:nvPr/>
        </p:nvSpPr>
        <p:spPr>
          <a:xfrm>
            <a:off x="8219474" y="5851736"/>
            <a:ext cx="61089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  <a:latin typeface="Avenir Next LT Pro" panose="020B0504020202020204" pitchFamily="34" charset="0"/>
              </a:rPr>
              <a:t>AXE 6</a:t>
            </a:r>
            <a:br>
              <a:rPr lang="fr-FR" sz="1600" dirty="0">
                <a:solidFill>
                  <a:schemeClr val="bg1"/>
                </a:solidFill>
                <a:latin typeface="Avenir Next LT Pro" panose="020B0504020202020204" pitchFamily="34" charset="0"/>
              </a:rPr>
            </a:br>
            <a:r>
              <a:rPr lang="fr-FR" sz="1600" dirty="0">
                <a:solidFill>
                  <a:schemeClr val="bg1"/>
                </a:solidFill>
                <a:latin typeface="Avenir Next LT Pro" panose="020B0504020202020204" pitchFamily="34" charset="0"/>
              </a:rPr>
              <a:t>La plus locale des enseignes</a:t>
            </a:r>
          </a:p>
          <a:p>
            <a:r>
              <a:rPr lang="fr-FR" sz="1600" b="1" dirty="0">
                <a:solidFill>
                  <a:schemeClr val="bg1"/>
                </a:solidFill>
                <a:latin typeface="Playfair Display" panose="00000500000000000000" pitchFamily="2" charset="0"/>
              </a:rPr>
              <a:t>Patois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FD0809D7-854C-28E1-F844-68C4F3E2305F}"/>
              </a:ext>
            </a:extLst>
          </p:cNvPr>
          <p:cNvSpPr txBox="1"/>
          <p:nvPr/>
        </p:nvSpPr>
        <p:spPr>
          <a:xfrm>
            <a:off x="4443306" y="5851736"/>
            <a:ext cx="25346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  <a:latin typeface="Avenir Next LT Pro" panose="020B0504020202020204" pitchFamily="34" charset="0"/>
              </a:rPr>
              <a:t>AXE 5</a:t>
            </a:r>
            <a:br>
              <a:rPr lang="fr-FR" sz="1600" dirty="0">
                <a:solidFill>
                  <a:schemeClr val="bg1"/>
                </a:solidFill>
                <a:latin typeface="Avenir Next LT Pro" panose="020B0504020202020204" pitchFamily="34" charset="0"/>
              </a:rPr>
            </a:br>
            <a:r>
              <a:rPr lang="fr-FR" sz="1600" dirty="0">
                <a:solidFill>
                  <a:schemeClr val="bg1"/>
                </a:solidFill>
                <a:latin typeface="Avenir Next LT Pro" panose="020B0504020202020204" pitchFamily="34" charset="0"/>
              </a:rPr>
              <a:t>C’est tout Match</a:t>
            </a:r>
          </a:p>
          <a:p>
            <a:r>
              <a:rPr lang="fr-FR" sz="1600" b="1" dirty="0">
                <a:solidFill>
                  <a:schemeClr val="bg1"/>
                </a:solidFill>
                <a:latin typeface="Playfair Display" panose="00000500000000000000" pitchFamily="2" charset="0"/>
              </a:rPr>
              <a:t>Le chiffre qui interpelle !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B2ECBE5C-31AD-011C-F670-00BAF7F6EAB8}"/>
              </a:ext>
            </a:extLst>
          </p:cNvPr>
          <p:cNvSpPr txBox="1"/>
          <p:nvPr/>
        </p:nvSpPr>
        <p:spPr>
          <a:xfrm>
            <a:off x="789851" y="5851736"/>
            <a:ext cx="143180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  <a:latin typeface="Avenir Next LT Pro" panose="020B0504020202020204" pitchFamily="34" charset="0"/>
              </a:rPr>
              <a:t>AXE 4</a:t>
            </a:r>
            <a:br>
              <a:rPr lang="fr-FR" sz="1600" dirty="0">
                <a:solidFill>
                  <a:schemeClr val="bg1"/>
                </a:solidFill>
                <a:latin typeface="Avenir Next LT Pro" panose="020B0504020202020204" pitchFamily="34" charset="0"/>
              </a:rPr>
            </a:br>
            <a:r>
              <a:rPr lang="fr-FR" sz="1600" dirty="0">
                <a:solidFill>
                  <a:schemeClr val="bg1"/>
                </a:solidFill>
                <a:latin typeface="Avenir Next LT Pro" panose="020B0504020202020204" pitchFamily="34" charset="0"/>
              </a:rPr>
              <a:t>Estime de soi</a:t>
            </a:r>
          </a:p>
          <a:p>
            <a:r>
              <a:rPr lang="fr-FR" sz="1600" b="1" dirty="0">
                <a:solidFill>
                  <a:schemeClr val="bg1"/>
                </a:solidFill>
                <a:latin typeface="Playfair Display" panose="00000500000000000000" pitchFamily="2" charset="0"/>
              </a:rPr>
              <a:t>Trop fier !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21828A3C-06A9-3AE5-89E7-67BE331415D7}"/>
              </a:ext>
            </a:extLst>
          </p:cNvPr>
          <p:cNvSpPr txBox="1"/>
          <p:nvPr/>
        </p:nvSpPr>
        <p:spPr>
          <a:xfrm>
            <a:off x="8307421" y="2386013"/>
            <a:ext cx="209602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  <a:latin typeface="Avenir Next LT Pro" panose="020B0504020202020204" pitchFamily="34" charset="0"/>
              </a:rPr>
              <a:t>AXE 3</a:t>
            </a:r>
            <a:br>
              <a:rPr lang="fr-FR" sz="1600" dirty="0">
                <a:solidFill>
                  <a:schemeClr val="bg1"/>
                </a:solidFill>
                <a:latin typeface="Avenir Next LT Pro" panose="020B0504020202020204" pitchFamily="34" charset="0"/>
              </a:rPr>
            </a:br>
            <a:r>
              <a:rPr lang="fr-FR" sz="1600" dirty="0">
                <a:solidFill>
                  <a:schemeClr val="bg1"/>
                </a:solidFill>
                <a:latin typeface="Avenir Next LT Pro" panose="020B0504020202020204" pitchFamily="34" charset="0"/>
              </a:rPr>
              <a:t>Si près de la réussite</a:t>
            </a:r>
          </a:p>
          <a:p>
            <a:r>
              <a:rPr lang="fr-FR" sz="1600" b="1" dirty="0">
                <a:solidFill>
                  <a:schemeClr val="bg1"/>
                </a:solidFill>
                <a:latin typeface="Playfair Display" panose="00000500000000000000" pitchFamily="2" charset="0"/>
              </a:rPr>
              <a:t>Juste à un clic !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B2D79018-4C72-B46E-8B63-4DE326B39A70}"/>
              </a:ext>
            </a:extLst>
          </p:cNvPr>
          <p:cNvSpPr txBox="1"/>
          <p:nvPr/>
        </p:nvSpPr>
        <p:spPr>
          <a:xfrm>
            <a:off x="4367900" y="2415781"/>
            <a:ext cx="134274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  <a:latin typeface="Avenir Next LT Pro" panose="020B0504020202020204" pitchFamily="34" charset="0"/>
              </a:rPr>
              <a:t>AXE 2 </a:t>
            </a:r>
            <a:br>
              <a:rPr lang="fr-FR" sz="1600" dirty="0">
                <a:solidFill>
                  <a:schemeClr val="bg1"/>
                </a:solidFill>
                <a:latin typeface="Avenir Next LT Pro" panose="020B0504020202020204" pitchFamily="34" charset="0"/>
              </a:rPr>
            </a:br>
            <a:r>
              <a:rPr lang="fr-FR" sz="1600" dirty="0">
                <a:solidFill>
                  <a:schemeClr val="bg1"/>
                </a:solidFill>
                <a:latin typeface="Avenir Next LT Pro" panose="020B0504020202020204" pitchFamily="34" charset="0"/>
              </a:rPr>
              <a:t>Ca a matché</a:t>
            </a:r>
          </a:p>
          <a:p>
            <a:r>
              <a:rPr lang="fr-FR" sz="1600" b="1" dirty="0">
                <a:solidFill>
                  <a:schemeClr val="bg1"/>
                </a:solidFill>
                <a:latin typeface="Playfair Display" panose="00000500000000000000" pitchFamily="2" charset="0"/>
              </a:rPr>
              <a:t>SMS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2F6A3D09-6B2A-EE11-664D-F2B068BC6585}"/>
              </a:ext>
            </a:extLst>
          </p:cNvPr>
          <p:cNvSpPr txBox="1"/>
          <p:nvPr/>
        </p:nvSpPr>
        <p:spPr>
          <a:xfrm>
            <a:off x="789851" y="2415781"/>
            <a:ext cx="272863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  <a:latin typeface="Avenir Next LT Pro" panose="020B0504020202020204" pitchFamily="34" charset="0"/>
              </a:rPr>
              <a:t>AXE 1 </a:t>
            </a:r>
            <a:br>
              <a:rPr lang="fr-FR" sz="1600" dirty="0">
                <a:solidFill>
                  <a:schemeClr val="bg1"/>
                </a:solidFill>
                <a:latin typeface="Avenir Next LT Pro" panose="020B0504020202020204" pitchFamily="34" charset="0"/>
              </a:rPr>
            </a:br>
            <a:r>
              <a:rPr lang="fr-FR" sz="1600" dirty="0">
                <a:solidFill>
                  <a:schemeClr val="bg1"/>
                </a:solidFill>
                <a:latin typeface="Avenir Next LT Pro" panose="020B0504020202020204" pitchFamily="34" charset="0"/>
              </a:rPr>
              <a:t>Une enseigne bienveillante</a:t>
            </a:r>
          </a:p>
          <a:p>
            <a:r>
              <a:rPr lang="fr-FR" sz="1600" b="1" dirty="0">
                <a:solidFill>
                  <a:schemeClr val="bg1"/>
                </a:solidFill>
                <a:latin typeface="Playfair Display" panose="00000500000000000000" pitchFamily="2" charset="0"/>
              </a:rPr>
              <a:t>La preuve </a:t>
            </a:r>
          </a:p>
        </p:txBody>
      </p:sp>
      <p:pic>
        <p:nvPicPr>
          <p:cNvPr id="27" name="Image 26" descr="Une image contenant texte, habits, affiche, personne&#10;&#10;Description générée automatiquement">
            <a:extLst>
              <a:ext uri="{FF2B5EF4-FFF2-40B4-BE49-F238E27FC236}">
                <a16:creationId xmlns:a16="http://schemas.microsoft.com/office/drawing/2014/main" id="{A09C7FC2-C8C3-DBB7-F1A9-03E5680BA3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861" y="144490"/>
            <a:ext cx="1766114" cy="2498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212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7968F284-FE55-060A-2CE0-65523B39480F}"/>
              </a:ext>
            </a:extLst>
          </p:cNvPr>
          <p:cNvSpPr txBox="1"/>
          <p:nvPr/>
        </p:nvSpPr>
        <p:spPr>
          <a:xfrm>
            <a:off x="1468876" y="2736502"/>
            <a:ext cx="21002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venir Next LT Pro" panose="020B0504020202020204" pitchFamily="34" charset="0"/>
              </a:rPr>
              <a:t>Sac à pains</a:t>
            </a:r>
            <a:endParaRPr lang="fr-FR" sz="2800" b="1" dirty="0">
              <a:latin typeface="Playfair Display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60124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B750787-FAB4-10F5-0264-121C43989C80}"/>
              </a:ext>
            </a:extLst>
          </p:cNvPr>
          <p:cNvSpPr/>
          <p:nvPr/>
        </p:nvSpPr>
        <p:spPr>
          <a:xfrm>
            <a:off x="672663" y="1637057"/>
            <a:ext cx="1960179" cy="22327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6AC2442-AE92-9463-29D4-EE8C8B9D5ABB}"/>
              </a:ext>
            </a:extLst>
          </p:cNvPr>
          <p:cNvSpPr txBox="1"/>
          <p:nvPr/>
        </p:nvSpPr>
        <p:spPr bwMode="auto">
          <a:xfrm>
            <a:off x="609600" y="2629444"/>
            <a:ext cx="10972800" cy="19687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 LT Pro" panose="020B0504020202020204" pitchFamily="34" charset="0"/>
                <a:ea typeface="+mj-ea"/>
                <a:cs typeface="+mj-cs"/>
              </a:rPr>
              <a:t>Partis pris</a:t>
            </a:r>
            <a:endParaRPr kumimoji="0" lang="fr-FR" sz="3200" b="1" i="1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venir Next LT Pro" panose="020B0504020202020204" pitchFamily="34" charset="0"/>
              <a:ea typeface="+mj-ea"/>
              <a:cs typeface="+mj-cs"/>
            </a:endParaRPr>
          </a:p>
          <a:p>
            <a:pPr marL="0" marR="0" lvl="0" indent="0" defTabSz="91440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fr-FR" sz="2400" b="1" dirty="0">
              <a:latin typeface="Avenir Next LT Pro" panose="020B0504020202020204" pitchFamily="34" charset="0"/>
              <a:ea typeface="+mj-ea"/>
              <a:cs typeface="+mj-cs"/>
            </a:endParaRPr>
          </a:p>
          <a:p>
            <a:pPr marR="0" lvl="0" defTabSz="91440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è"/>
              <a:tabLst/>
              <a:defRPr/>
            </a:pPr>
            <a:r>
              <a:rPr lang="fr-FR" sz="3600" b="1" dirty="0">
                <a:latin typeface="Playfair Display" panose="00000500000000000000" pitchFamily="2" charset="0"/>
                <a:ea typeface="+mj-ea"/>
                <a:cs typeface="+mj-cs"/>
                <a:sym typeface="Wingdings" panose="05000000000000000000" pitchFamily="2" charset="2"/>
              </a:rPr>
              <a:t>Emergence</a:t>
            </a:r>
            <a:br>
              <a:rPr lang="fr-FR" sz="2400" dirty="0">
                <a:latin typeface="Avenir Next LT Pro" panose="020B0504020202020204" pitchFamily="34" charset="0"/>
                <a:ea typeface="+mj-ea"/>
                <a:cs typeface="+mj-cs"/>
                <a:sym typeface="Wingdings" panose="05000000000000000000" pitchFamily="2" charset="2"/>
              </a:rPr>
            </a:br>
            <a:r>
              <a:rPr lang="fr-FR" sz="2400" dirty="0">
                <a:latin typeface="Avenir Next LT Pro" panose="020B0504020202020204" pitchFamily="34" charset="0"/>
                <a:ea typeface="+mj-ea"/>
                <a:cs typeface="+mj-cs"/>
                <a:sym typeface="Wingdings" panose="05000000000000000000" pitchFamily="2" charset="2"/>
              </a:rPr>
              <a:t>Adopter une prise de parole différenciante qui interpelle</a:t>
            </a:r>
          </a:p>
          <a:p>
            <a:pPr marL="342900" marR="0" lvl="0" indent="-342900" defTabSz="91440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è"/>
              <a:tabLst/>
              <a:defRPr/>
            </a:pPr>
            <a:r>
              <a:rPr lang="fr-FR" sz="3600" b="1" dirty="0">
                <a:latin typeface="Playfair Display" panose="00000500000000000000" pitchFamily="2" charset="0"/>
                <a:ea typeface="+mj-ea"/>
                <a:cs typeface="+mj-cs"/>
                <a:sym typeface="Wingdings" panose="05000000000000000000" pitchFamily="2" charset="2"/>
              </a:rPr>
              <a:t>Différenciation </a:t>
            </a:r>
            <a:endParaRPr lang="fr-FR" sz="2400" dirty="0">
              <a:latin typeface="Avenir Next LT Pro" panose="020B0504020202020204" pitchFamily="34" charset="0"/>
              <a:ea typeface="+mj-ea"/>
              <a:cs typeface="+mj-cs"/>
              <a:sym typeface="Wingdings" panose="05000000000000000000" pitchFamily="2" charset="2"/>
            </a:endParaRPr>
          </a:p>
          <a:p>
            <a:pPr marR="0" lvl="0" defTabSz="91440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fr-FR" sz="2400" dirty="0">
                <a:latin typeface="Avenir Next LT Pro" panose="020B0504020202020204" pitchFamily="34" charset="0"/>
                <a:ea typeface="+mj-ea"/>
                <a:cs typeface="+mj-cs"/>
                <a:sym typeface="Wingdings" panose="05000000000000000000" pitchFamily="2" charset="2"/>
              </a:rPr>
              <a:t>Capitaliser sur des messages qui suscite la curiosité et incite à se renseigner</a:t>
            </a:r>
          </a:p>
          <a:p>
            <a:pPr marL="342900" marR="0" lvl="0" indent="-342900" defTabSz="91440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è"/>
              <a:tabLst/>
              <a:defRPr/>
            </a:pPr>
            <a:r>
              <a:rPr lang="fr-FR" sz="3600" b="1" dirty="0">
                <a:latin typeface="Playfair Display" panose="00000500000000000000" pitchFamily="2" charset="0"/>
                <a:ea typeface="+mj-ea"/>
                <a:cs typeface="+mj-cs"/>
                <a:sym typeface="Wingdings" panose="05000000000000000000" pitchFamily="2" charset="2"/>
              </a:rPr>
              <a:t>Cohérence </a:t>
            </a:r>
            <a:endParaRPr lang="fr-FR" sz="2400" dirty="0">
              <a:latin typeface="Avenir Next LT Pro" panose="020B0504020202020204" pitchFamily="34" charset="0"/>
              <a:ea typeface="+mj-ea"/>
              <a:cs typeface="+mj-cs"/>
              <a:sym typeface="Wingdings" panose="05000000000000000000" pitchFamily="2" charset="2"/>
            </a:endParaRPr>
          </a:p>
          <a:p>
            <a:pPr marR="0" lvl="0" defTabSz="91440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fr-FR" sz="2400" dirty="0">
                <a:latin typeface="Avenir Next LT Pro" panose="020B0504020202020204" pitchFamily="34" charset="0"/>
                <a:ea typeface="+mj-ea"/>
                <a:cs typeface="+mj-cs"/>
                <a:sym typeface="Wingdings" panose="05000000000000000000" pitchFamily="2" charset="2"/>
              </a:rPr>
              <a:t>Retrouver des signifiants du territoire de marque de l’enseigne</a:t>
            </a:r>
            <a:endParaRPr lang="fr-FR" sz="2400" dirty="0">
              <a:latin typeface="Avenir Next LT Pro" panose="020B0504020202020204" pitchFamily="34" charset="0"/>
              <a:ea typeface="+mj-ea"/>
              <a:cs typeface="+mj-cs"/>
            </a:endParaRPr>
          </a:p>
          <a:p>
            <a:pPr marL="0" marR="0" lvl="0" indent="0" defTabSz="91440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fr-FR" sz="2400" dirty="0">
              <a:latin typeface="Avenir Next LT Pro" panose="020B0504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570442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EE3F36F-9048-FA9A-A495-4EE6B7EF188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 descr="Une image contenant texte, capture d’écran, Police&#10;&#10;Description générée automatiquement">
            <a:extLst>
              <a:ext uri="{FF2B5EF4-FFF2-40B4-BE49-F238E27FC236}">
                <a16:creationId xmlns:a16="http://schemas.microsoft.com/office/drawing/2014/main" id="{9285E26E-9F7A-8DD5-8476-17ABD82412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69390" y="-2667000"/>
            <a:ext cx="5453222" cy="1219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3449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EE3F36F-9048-FA9A-A495-4EE6B7EF188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 descr="Une image contenant texte, Appareils électroniques, batterie&#10;&#10;Description générée automatiquement">
            <a:extLst>
              <a:ext uri="{FF2B5EF4-FFF2-40B4-BE49-F238E27FC236}">
                <a16:creationId xmlns:a16="http://schemas.microsoft.com/office/drawing/2014/main" id="{29C28E1D-9474-DB29-9EEC-5F8998F735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69761" y="-2811843"/>
            <a:ext cx="545247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2608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EE3F36F-9048-FA9A-A495-4EE6B7EF188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 descr="Une image contenant texte, carte de visite, batterie&#10;&#10;Description générée automatiquement">
            <a:extLst>
              <a:ext uri="{FF2B5EF4-FFF2-40B4-BE49-F238E27FC236}">
                <a16:creationId xmlns:a16="http://schemas.microsoft.com/office/drawing/2014/main" id="{D86022CF-2F5F-2A6D-7313-4FF40633FD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69760" y="-2666999"/>
            <a:ext cx="5452477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8444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EE3F36F-9048-FA9A-A495-4EE6B7EF188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 descr="Une image contenant texte, batterie&#10;&#10;Description générée automatiquement">
            <a:extLst>
              <a:ext uri="{FF2B5EF4-FFF2-40B4-BE49-F238E27FC236}">
                <a16:creationId xmlns:a16="http://schemas.microsoft.com/office/drawing/2014/main" id="{5263EB10-C9DB-EB0F-5B33-D07A3584A8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69761" y="-2666999"/>
            <a:ext cx="5452475" cy="1219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0693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EE3F36F-9048-FA9A-A495-4EE6B7EF188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 descr="Une image contenant texte, Police, batterie&#10;&#10;Description générée automatiquement">
            <a:extLst>
              <a:ext uri="{FF2B5EF4-FFF2-40B4-BE49-F238E27FC236}">
                <a16:creationId xmlns:a16="http://schemas.microsoft.com/office/drawing/2014/main" id="{F782C60C-1F85-778F-911F-CCD8A5484B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69761" y="-2666999"/>
            <a:ext cx="5452476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3444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7968F284-FE55-060A-2CE0-65523B39480F}"/>
              </a:ext>
            </a:extLst>
          </p:cNvPr>
          <p:cNvSpPr txBox="1"/>
          <p:nvPr/>
        </p:nvSpPr>
        <p:spPr>
          <a:xfrm>
            <a:off x="1468876" y="2736502"/>
            <a:ext cx="630961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latin typeface="Avenir Next LT Pro" panose="020B0504020202020204" pitchFamily="34" charset="0"/>
              </a:rPr>
              <a:t>AXE 1 </a:t>
            </a:r>
            <a:br>
              <a:rPr lang="fr-FR" sz="2800" dirty="0">
                <a:latin typeface="Avenir Next LT Pro" panose="020B0504020202020204" pitchFamily="34" charset="0"/>
              </a:rPr>
            </a:br>
            <a:r>
              <a:rPr lang="fr-FR" sz="2800" dirty="0">
                <a:latin typeface="Avenir Next LT Pro" panose="020B0504020202020204" pitchFamily="34" charset="0"/>
              </a:rPr>
              <a:t>Une enseigne qui rend fier &amp; heureux</a:t>
            </a:r>
          </a:p>
          <a:p>
            <a:r>
              <a:rPr lang="fr-FR" sz="2800" b="1" dirty="0">
                <a:latin typeface="Playfair Display" panose="00000500000000000000" pitchFamily="2" charset="0"/>
              </a:rPr>
              <a:t>La preuve </a:t>
            </a:r>
          </a:p>
        </p:txBody>
      </p:sp>
    </p:spTree>
    <p:extLst>
      <p:ext uri="{BB962C8B-B14F-4D97-AF65-F5344CB8AC3E}">
        <p14:creationId xmlns:p14="http://schemas.microsoft.com/office/powerpoint/2010/main" val="2080446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EE3F36F-9048-FA9A-A495-4EE6B7EF188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B012C4D-F76E-1428-BDCC-1B60274D68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254" y="0"/>
            <a:ext cx="48474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545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EE3F36F-9048-FA9A-A495-4EE6B7EF188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 descr="Une image contenant texte, affiche, habits, personne&#10;&#10;Description générée automatiquement">
            <a:extLst>
              <a:ext uri="{FF2B5EF4-FFF2-40B4-BE49-F238E27FC236}">
                <a16:creationId xmlns:a16="http://schemas.microsoft.com/office/drawing/2014/main" id="{E166CEEF-658A-EA95-9BE8-1080AD9E4B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254" y="0"/>
            <a:ext cx="48474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6284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7968F284-FE55-060A-2CE0-65523B39480F}"/>
              </a:ext>
            </a:extLst>
          </p:cNvPr>
          <p:cNvSpPr txBox="1"/>
          <p:nvPr/>
        </p:nvSpPr>
        <p:spPr>
          <a:xfrm>
            <a:off x="1468876" y="2736502"/>
            <a:ext cx="473238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latin typeface="Avenir Next LT Pro" panose="020B0504020202020204" pitchFamily="34" charset="0"/>
              </a:rPr>
              <a:t>AXE 1 </a:t>
            </a:r>
            <a:br>
              <a:rPr lang="fr-FR" sz="2800" dirty="0">
                <a:latin typeface="Avenir Next LT Pro" panose="020B0504020202020204" pitchFamily="34" charset="0"/>
              </a:rPr>
            </a:br>
            <a:r>
              <a:rPr lang="fr-FR" sz="2800" dirty="0">
                <a:latin typeface="Avenir Next LT Pro" panose="020B0504020202020204" pitchFamily="34" charset="0"/>
              </a:rPr>
              <a:t>Une enseigne bienveillante</a:t>
            </a:r>
          </a:p>
          <a:p>
            <a:r>
              <a:rPr lang="fr-FR" sz="2800" b="1" dirty="0">
                <a:latin typeface="Playfair Display" panose="00000500000000000000" pitchFamily="2" charset="0"/>
              </a:rPr>
              <a:t>La preuve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72780C6-3A37-5E7B-6F77-17DED6C82A23}"/>
              </a:ext>
            </a:extLst>
          </p:cNvPr>
          <p:cNvSpPr txBox="1"/>
          <p:nvPr/>
        </p:nvSpPr>
        <p:spPr>
          <a:xfrm>
            <a:off x="1468876" y="4591455"/>
            <a:ext cx="10310515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latin typeface="Avenir Next LT Pro" panose="020B0504020202020204" pitchFamily="34" charset="0"/>
              </a:rPr>
              <a:t>Bénéfices </a:t>
            </a:r>
            <a:br>
              <a:rPr lang="fr-FR" sz="2000" dirty="0">
                <a:latin typeface="Avenir Next LT Pro" panose="020B0504020202020204" pitchFamily="34" charset="0"/>
              </a:rPr>
            </a:br>
            <a:r>
              <a:rPr lang="fr-FR" sz="2000" dirty="0">
                <a:latin typeface="Avenir Next LT Pro" panose="020B0504020202020204" pitchFamily="34" charset="0"/>
              </a:rPr>
              <a:t>&gt;Une expression forte avec la mise en avant des équipes Match de manière valorisante</a:t>
            </a:r>
          </a:p>
          <a:p>
            <a:r>
              <a:rPr lang="fr-FR" sz="2000" dirty="0">
                <a:latin typeface="Avenir Next LT Pro" panose="020B0504020202020204" pitchFamily="34" charset="0"/>
              </a:rPr>
              <a:t>&gt;Un message qui soutient l’attractivité de l’enseigne : fierté, sourire…</a:t>
            </a:r>
          </a:p>
          <a:p>
            <a:r>
              <a:rPr lang="fr-FR" sz="2000" dirty="0">
                <a:latin typeface="Avenir Next LT Pro" panose="020B0504020202020204" pitchFamily="34" charset="0"/>
              </a:rPr>
              <a:t>&gt;Une cohérence dans l’expression mais avec des visuels qui n’ont pas été utilisés </a:t>
            </a:r>
            <a:br>
              <a:rPr lang="fr-FR" sz="2000" dirty="0">
                <a:latin typeface="Avenir Next LT Pro" panose="020B0504020202020204" pitchFamily="34" charset="0"/>
              </a:rPr>
            </a:br>
            <a:r>
              <a:rPr lang="fr-FR" sz="2000" u="sng" dirty="0">
                <a:latin typeface="Avenir Next LT Pro" panose="020B0504020202020204" pitchFamily="34" charset="0"/>
              </a:rPr>
              <a:t>pour la campagne </a:t>
            </a:r>
            <a:r>
              <a:rPr lang="fr-FR" sz="2000" u="sng" dirty="0" err="1">
                <a:latin typeface="Avenir Next LT Pro" panose="020B0504020202020204" pitchFamily="34" charset="0"/>
              </a:rPr>
              <a:t>MatchMen</a:t>
            </a:r>
            <a:br>
              <a:rPr lang="fr-FR" sz="1600" dirty="0">
                <a:latin typeface="Avenir Next LT Pro" panose="020B0504020202020204" pitchFamily="34" charset="0"/>
              </a:rPr>
            </a:br>
            <a:br>
              <a:rPr lang="fr-FR" sz="1600" dirty="0">
                <a:latin typeface="Avenir Next LT Pro" panose="020B0504020202020204" pitchFamily="34" charset="0"/>
              </a:rPr>
            </a:br>
            <a:r>
              <a:rPr lang="fr-FR" sz="1400" b="1" dirty="0">
                <a:latin typeface="Avenir Next LT Pro" panose="020B0504020202020204" pitchFamily="34" charset="0"/>
              </a:rPr>
              <a:t>#Fierté #Moderne #EquipeMatch #Chiffres</a:t>
            </a:r>
            <a:endParaRPr lang="fr-FR" sz="1600" b="1" dirty="0">
              <a:latin typeface="Avenir Next LT Pro" panose="020B0504020202020204" pitchFamily="34" charset="0"/>
            </a:endParaRPr>
          </a:p>
        </p:txBody>
      </p:sp>
      <p:pic>
        <p:nvPicPr>
          <p:cNvPr id="9" name="Image 8" descr="Une image contenant texte, habits, affiche, personne&#10;&#10;Description générée automatiquement">
            <a:extLst>
              <a:ext uri="{FF2B5EF4-FFF2-40B4-BE49-F238E27FC236}">
                <a16:creationId xmlns:a16="http://schemas.microsoft.com/office/drawing/2014/main" id="{24C0AE05-C0F5-9EC6-4C38-33116502B3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075" y="791300"/>
            <a:ext cx="2520000" cy="3565176"/>
          </a:xfrm>
          <a:prstGeom prst="rect">
            <a:avLst/>
          </a:prstGeom>
        </p:spPr>
      </p:pic>
      <p:pic>
        <p:nvPicPr>
          <p:cNvPr id="11" name="Image 10" descr="Une image contenant texte, affiche, habits, personne&#10;&#10;Description générée automatiquement">
            <a:extLst>
              <a:ext uri="{FF2B5EF4-FFF2-40B4-BE49-F238E27FC236}">
                <a16:creationId xmlns:a16="http://schemas.microsoft.com/office/drawing/2014/main" id="{09F5EBAC-33F2-7FED-969B-21EFC0D5A3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889" y="791300"/>
            <a:ext cx="2520000" cy="356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2548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7968F284-FE55-060A-2CE0-65523B39480F}"/>
              </a:ext>
            </a:extLst>
          </p:cNvPr>
          <p:cNvSpPr txBox="1"/>
          <p:nvPr/>
        </p:nvSpPr>
        <p:spPr>
          <a:xfrm>
            <a:off x="1468876" y="2736502"/>
            <a:ext cx="221528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latin typeface="Avenir Next LT Pro" panose="020B0504020202020204" pitchFamily="34" charset="0"/>
              </a:rPr>
              <a:t>AXE 2 </a:t>
            </a:r>
            <a:br>
              <a:rPr lang="fr-FR" sz="2800" dirty="0">
                <a:latin typeface="Avenir Next LT Pro" panose="020B0504020202020204" pitchFamily="34" charset="0"/>
              </a:rPr>
            </a:br>
            <a:r>
              <a:rPr lang="fr-FR" sz="2800" dirty="0">
                <a:latin typeface="Avenir Next LT Pro" panose="020B0504020202020204" pitchFamily="34" charset="0"/>
              </a:rPr>
              <a:t>Ca a matché</a:t>
            </a:r>
          </a:p>
          <a:p>
            <a:r>
              <a:rPr lang="fr-FR" sz="2800" b="1" dirty="0">
                <a:latin typeface="Playfair Display" panose="00000500000000000000" pitchFamily="2" charset="0"/>
              </a:rPr>
              <a:t>SMS</a:t>
            </a:r>
          </a:p>
        </p:txBody>
      </p:sp>
    </p:spTree>
    <p:extLst>
      <p:ext uri="{BB962C8B-B14F-4D97-AF65-F5344CB8AC3E}">
        <p14:creationId xmlns:p14="http://schemas.microsoft.com/office/powerpoint/2010/main" val="28191206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EE3F36F-9048-FA9A-A495-4EE6B7EF188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 descr="Une image contenant texte, capture d’écran, Police, conception&#10;&#10;Description générée automatiquement">
            <a:extLst>
              <a:ext uri="{FF2B5EF4-FFF2-40B4-BE49-F238E27FC236}">
                <a16:creationId xmlns:a16="http://schemas.microsoft.com/office/drawing/2014/main" id="{6F8973B8-1F66-A795-ACF9-F4D72659D4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217" y="0"/>
            <a:ext cx="48495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082219"/>
      </p:ext>
    </p:extLst>
  </p:cSld>
  <p:clrMapOvr>
    <a:masterClrMapping/>
  </p:clrMapOvr>
</p:sld>
</file>

<file path=ppt/theme/theme1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509</Words>
  <Application>Microsoft Office PowerPoint</Application>
  <PresentationFormat>Grand écran</PresentationFormat>
  <Paragraphs>69</Paragraphs>
  <Slides>34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34</vt:i4>
      </vt:variant>
    </vt:vector>
  </HeadingPairs>
  <TitlesOfParts>
    <vt:vector size="41" baseType="lpstr">
      <vt:lpstr>Avenir Next LT Pro</vt:lpstr>
      <vt:lpstr>Playfair Display</vt:lpstr>
      <vt:lpstr>Calibri</vt:lpstr>
      <vt:lpstr>Helvetica</vt:lpstr>
      <vt:lpstr>Arial</vt:lpstr>
      <vt:lpstr>Wingdings</vt:lpstr>
      <vt:lpstr>1_Thème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Antoine Jubert</dc:creator>
  <cp:lastModifiedBy>Antoine Jubert</cp:lastModifiedBy>
  <cp:revision>43</cp:revision>
  <cp:lastPrinted>2022-07-12T15:02:27Z</cp:lastPrinted>
  <dcterms:created xsi:type="dcterms:W3CDTF">2021-10-12T05:51:46Z</dcterms:created>
  <dcterms:modified xsi:type="dcterms:W3CDTF">2023-08-25T13:37:08Z</dcterms:modified>
</cp:coreProperties>
</file>