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68"/>
  </p:notesMasterIdLst>
  <p:sldIdLst>
    <p:sldId id="257" r:id="rId2"/>
    <p:sldId id="2147479860" r:id="rId3"/>
    <p:sldId id="2147479880" r:id="rId4"/>
    <p:sldId id="2147479881" r:id="rId5"/>
    <p:sldId id="2147479888" r:id="rId6"/>
    <p:sldId id="2147479882" r:id="rId7"/>
    <p:sldId id="2147479885" r:id="rId8"/>
    <p:sldId id="2147479894" r:id="rId9"/>
    <p:sldId id="2147479899" r:id="rId10"/>
    <p:sldId id="2147479890" r:id="rId11"/>
    <p:sldId id="2147479944" r:id="rId12"/>
    <p:sldId id="2147479937" r:id="rId13"/>
    <p:sldId id="2147479938" r:id="rId14"/>
    <p:sldId id="2147479939" r:id="rId15"/>
    <p:sldId id="2147479947" r:id="rId16"/>
    <p:sldId id="2147479950" r:id="rId17"/>
    <p:sldId id="2147479940" r:id="rId18"/>
    <p:sldId id="2147479941" r:id="rId19"/>
    <p:sldId id="2147479942" r:id="rId20"/>
    <p:sldId id="2147479946" r:id="rId21"/>
    <p:sldId id="2147479943" r:id="rId22"/>
    <p:sldId id="2147479945" r:id="rId23"/>
    <p:sldId id="2147479896" r:id="rId24"/>
    <p:sldId id="2147479898" r:id="rId25"/>
    <p:sldId id="2147479900" r:id="rId26"/>
    <p:sldId id="2147479901" r:id="rId27"/>
    <p:sldId id="2147479895" r:id="rId28"/>
    <p:sldId id="2147479891" r:id="rId29"/>
    <p:sldId id="2147479911" r:id="rId30"/>
    <p:sldId id="2147479912" r:id="rId31"/>
    <p:sldId id="2147479903" r:id="rId32"/>
    <p:sldId id="2147479886" r:id="rId33"/>
    <p:sldId id="2147479951" r:id="rId34"/>
    <p:sldId id="2147479953" r:id="rId35"/>
    <p:sldId id="2147479948" r:id="rId36"/>
    <p:sldId id="2147479952" r:id="rId37"/>
    <p:sldId id="2147479955" r:id="rId38"/>
    <p:sldId id="2147479956" r:id="rId39"/>
    <p:sldId id="2147479949" r:id="rId40"/>
    <p:sldId id="2147479954" r:id="rId41"/>
    <p:sldId id="2147479957" r:id="rId42"/>
    <p:sldId id="2147479958" r:id="rId43"/>
    <p:sldId id="2147479960" r:id="rId44"/>
    <p:sldId id="2147479965" r:id="rId45"/>
    <p:sldId id="2147479961" r:id="rId46"/>
    <p:sldId id="2147479962" r:id="rId47"/>
    <p:sldId id="2147479963" r:id="rId48"/>
    <p:sldId id="2147479964" r:id="rId49"/>
    <p:sldId id="2147479959" r:id="rId50"/>
    <p:sldId id="2147479966" r:id="rId51"/>
    <p:sldId id="2147479967" r:id="rId52"/>
    <p:sldId id="2147479906" r:id="rId53"/>
    <p:sldId id="2147479755" r:id="rId54"/>
    <p:sldId id="2147479892" r:id="rId55"/>
    <p:sldId id="2147479761" r:id="rId56"/>
    <p:sldId id="2147479893" r:id="rId57"/>
    <p:sldId id="2147479754" r:id="rId58"/>
    <p:sldId id="2147479908" r:id="rId59"/>
    <p:sldId id="2147479907" r:id="rId60"/>
    <p:sldId id="2147479905" r:id="rId61"/>
    <p:sldId id="2147479904" r:id="rId62"/>
    <p:sldId id="2147479913" r:id="rId63"/>
    <p:sldId id="2147479883" r:id="rId64"/>
    <p:sldId id="2147479918" r:id="rId65"/>
    <p:sldId id="2147479902" r:id="rId66"/>
    <p:sldId id="2147479909" r:id="rId67"/>
  </p:sldIdLst>
  <p:sldSz cx="12192000" cy="6858000"/>
  <p:notesSz cx="9906000" cy="14335125"/>
  <p:embeddedFontLst>
    <p:embeddedFont>
      <p:font typeface="Avenir Next LT Pro" panose="020B0504020202020204" pitchFamily="34" charset="0"/>
      <p:regular r:id="rId69"/>
      <p:bold r:id="rId70"/>
      <p:italic r:id="rId71"/>
      <p:boldItalic r:id="rId72"/>
    </p:embeddedFont>
    <p:embeddedFont>
      <p:font typeface="Georgia" panose="02040502050405020303" pitchFamily="18" charset="0"/>
      <p:regular r:id="rId73"/>
      <p:bold r:id="rId74"/>
      <p:italic r:id="rId75"/>
      <p:boldItalic r:id="rId76"/>
    </p:embeddedFont>
    <p:embeddedFont>
      <p:font typeface="Helvetica" panose="020B0604020202020204" pitchFamily="34" charset="0"/>
      <p:regular r:id="rId77"/>
      <p:bold r:id="rId78"/>
      <p:italic r:id="rId79"/>
      <p:boldItalic r:id="rId80"/>
    </p:embeddedFont>
    <p:embeddedFont>
      <p:font typeface="Playfair Display" panose="00000500000000000000" pitchFamily="2" charset="0"/>
      <p:regular r:id="rId81"/>
      <p:bold r:id="rId82"/>
      <p:italic r:id="rId83"/>
      <p:boldItalic r:id="rId84"/>
    </p:embeddedFont>
    <p:embeddedFont>
      <p:font typeface="Tahoma" panose="020B0604030504040204" pitchFamily="34" charset="0"/>
      <p:regular r:id="rId85"/>
      <p:bold r:id="rId86"/>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9117E"/>
    <a:srgbClr val="237756"/>
    <a:srgbClr val="FFFFFF"/>
    <a:srgbClr val="05754B"/>
    <a:srgbClr val="679E2A"/>
    <a:srgbClr val="06945E"/>
    <a:srgbClr val="FBEC13"/>
    <a:srgbClr val="EDE8E3"/>
    <a:srgbClr val="A27F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706" autoAdjust="0"/>
  </p:normalViewPr>
  <p:slideViewPr>
    <p:cSldViewPr snapToGrid="0">
      <p:cViewPr varScale="1">
        <p:scale>
          <a:sx n="88" d="100"/>
          <a:sy n="88" d="100"/>
        </p:scale>
        <p:origin x="374" y="67"/>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84" Type="http://schemas.openxmlformats.org/officeDocument/2006/relationships/font" Target="fonts/font16.fntdata"/><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6.fntdata"/><Relationship Id="rId79" Type="http://schemas.openxmlformats.org/officeDocument/2006/relationships/font" Target="fonts/font11.fntdata"/><Relationship Id="rId5" Type="http://schemas.openxmlformats.org/officeDocument/2006/relationships/slide" Target="slides/slide4.xml"/><Relationship Id="rId90" Type="http://schemas.openxmlformats.org/officeDocument/2006/relationships/tableStyles" Target="tableStyle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1.fntdata"/><Relationship Id="rId77"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4.fntdata"/><Relationship Id="rId80" Type="http://schemas.openxmlformats.org/officeDocument/2006/relationships/font" Target="fonts/font12.fntdata"/><Relationship Id="rId85" Type="http://schemas.openxmlformats.org/officeDocument/2006/relationships/font" Target="fonts/font1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2.fntdata"/><Relationship Id="rId75" Type="http://schemas.openxmlformats.org/officeDocument/2006/relationships/font" Target="fonts/font7.fntdata"/><Relationship Id="rId83" Type="http://schemas.openxmlformats.org/officeDocument/2006/relationships/font" Target="fonts/font15.fntdata"/><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5.fntdata"/><Relationship Id="rId78" Type="http://schemas.openxmlformats.org/officeDocument/2006/relationships/font" Target="fonts/font10.fntdata"/><Relationship Id="rId81" Type="http://schemas.openxmlformats.org/officeDocument/2006/relationships/font" Target="fonts/font13.fntdata"/><Relationship Id="rId86"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8.fntdata"/><Relationship Id="rId7" Type="http://schemas.openxmlformats.org/officeDocument/2006/relationships/slide" Target="slides/slide6.xml"/><Relationship Id="rId71" Type="http://schemas.openxmlformats.org/officeDocument/2006/relationships/font" Target="fonts/font3.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font" Target="fonts/font14.fntdata"/><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15/07/2024</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3D9C152-1E26-4F05-B6D8-64339A8ABC77}" type="slidenum">
              <a:rPr lang="fr-FR" smtClean="0"/>
              <a:pPr/>
              <a:t>10</a:t>
            </a:fld>
            <a:endParaRPr lang="fr-FR" dirty="0"/>
          </a:p>
        </p:txBody>
      </p:sp>
    </p:spTree>
    <p:extLst>
      <p:ext uri="{BB962C8B-B14F-4D97-AF65-F5344CB8AC3E}">
        <p14:creationId xmlns:p14="http://schemas.microsoft.com/office/powerpoint/2010/main" val="20999134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2" name="Picture 2" descr="logo supermarché match - At Work Conseil">
            <a:extLst>
              <a:ext uri="{FF2B5EF4-FFF2-40B4-BE49-F238E27FC236}">
                <a16:creationId xmlns:a16="http://schemas.microsoft.com/office/drawing/2014/main" id="{EE08C400-C627-4A6C-896A-EF91FC5217AB}"/>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5441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pic>
        <p:nvPicPr>
          <p:cNvPr id="3" name="Picture 2" descr="logo supermarché match - At Work Conseil">
            <a:extLst>
              <a:ext uri="{FF2B5EF4-FFF2-40B4-BE49-F238E27FC236}">
                <a16:creationId xmlns:a16="http://schemas.microsoft.com/office/drawing/2014/main" id="{860ACF6E-1907-2DDD-ED6F-AEFD5E55B948}"/>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pic>
        <p:nvPicPr>
          <p:cNvPr id="2" name="Picture 2" descr="logo supermarché match - At Work Conseil">
            <a:extLst>
              <a:ext uri="{FF2B5EF4-FFF2-40B4-BE49-F238E27FC236}">
                <a16:creationId xmlns:a16="http://schemas.microsoft.com/office/drawing/2014/main" id="{B02D9387-E906-AFA8-C9E5-C02049F39457}"/>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21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gif"/><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2" name="Picture 2" descr="logo supermarché match - At Work Conseil">
            <a:extLst>
              <a:ext uri="{FF2B5EF4-FFF2-40B4-BE49-F238E27FC236}">
                <a16:creationId xmlns:a16="http://schemas.microsoft.com/office/drawing/2014/main" id="{F49361FF-8E37-C206-9D2D-C0629949B444}"/>
              </a:ext>
            </a:extLst>
          </p:cNvPr>
          <p:cNvPicPr>
            <a:picLocks noChangeAspect="1" noChangeArrowheads="1"/>
          </p:cNvPicPr>
          <p:nvPr userDrawn="1"/>
        </p:nvPicPr>
        <p:blipFill rotWithShape="1">
          <a:blip r:embed="rId8">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gif"/><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5.xml"/><Relationship Id="rId4" Type="http://schemas.openxmlformats.org/officeDocument/2006/relationships/image" Target="../media/image11.jpg"/></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supermarché match - At Work Conseil">
            <a:extLst>
              <a:ext uri="{FF2B5EF4-FFF2-40B4-BE49-F238E27FC236}">
                <a16:creationId xmlns:a16="http://schemas.microsoft.com/office/drawing/2014/main" id="{5DE7FB8A-560B-C7E7-AB4D-89AFD2F7D46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7497" t="24553" r="30338" b="26777"/>
          <a:stretch/>
        </p:blipFill>
        <p:spPr bwMode="auto">
          <a:xfrm>
            <a:off x="4647898" y="2326835"/>
            <a:ext cx="1735270" cy="774927"/>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a:extLst>
              <a:ext uri="{FF2B5EF4-FFF2-40B4-BE49-F238E27FC236}">
                <a16:creationId xmlns:a16="http://schemas.microsoft.com/office/drawing/2014/main" id="{D662DD9F-1E84-F9D9-BC9B-C141C28362F0}"/>
              </a:ext>
            </a:extLst>
          </p:cNvPr>
          <p:cNvSpPr>
            <a:spLocks noGrp="1"/>
          </p:cNvSpPr>
          <p:nvPr>
            <p:ph type="title"/>
          </p:nvPr>
        </p:nvSpPr>
        <p:spPr>
          <a:xfrm>
            <a:off x="1560126" y="2439005"/>
            <a:ext cx="8442518" cy="1325514"/>
          </a:xfrm>
        </p:spPr>
        <p:txBody>
          <a:bodyPr/>
          <a:lstStyle/>
          <a:p>
            <a:pPr algn="l">
              <a:lnSpc>
                <a:spcPts val="5600"/>
              </a:lnSpc>
            </a:pPr>
            <a:r>
              <a:rPr lang="fr-FR" sz="4800" dirty="0">
                <a:solidFill>
                  <a:srgbClr val="237756"/>
                </a:solidFill>
                <a:latin typeface="Avenir Next LT Pro" panose="020B0504020202020204" pitchFamily="34" charset="0"/>
                <a:ea typeface="+mj-ea"/>
                <a:cs typeface="+mj-cs"/>
              </a:rPr>
              <a:t>Dispositif </a:t>
            </a:r>
            <a:r>
              <a:rPr kumimoji="0" lang="fr-FR" sz="6600" b="1" i="0" u="none" strike="noStrike" kern="1200" cap="none" spc="0" normalizeH="0" baseline="0" noProof="0" dirty="0">
                <a:ln>
                  <a:noFill/>
                </a:ln>
                <a:solidFill>
                  <a:srgbClr val="237756"/>
                </a:solidFill>
                <a:effectLst/>
                <a:uLnTx/>
                <a:uFillTx/>
                <a:latin typeface="Avenir Next LT Pro" panose="020B0504020202020204" pitchFamily="34" charset="0"/>
                <a:ea typeface="+mj-ea"/>
                <a:cs typeface="+mj-cs"/>
              </a:rPr>
              <a:t> </a:t>
            </a:r>
            <a:br>
              <a:rPr kumimoji="0" lang="fr-FR" sz="6600" b="1" i="0" u="none" strike="noStrike" kern="1200" cap="none" spc="0" normalizeH="0" baseline="0" noProof="0" dirty="0">
                <a:ln>
                  <a:noFill/>
                </a:ln>
                <a:solidFill>
                  <a:srgbClr val="237756"/>
                </a:solidFill>
                <a:effectLst/>
                <a:uLnTx/>
                <a:uFillTx/>
                <a:latin typeface="Avenir Next LT Pro" panose="020B0504020202020204" pitchFamily="34" charset="0"/>
                <a:ea typeface="+mj-ea"/>
                <a:cs typeface="+mj-cs"/>
              </a:rPr>
            </a:br>
            <a:r>
              <a:rPr kumimoji="0" lang="fr-FR" sz="6600" b="1" i="0" u="none" strike="noStrike" kern="1200" cap="none" spc="600" normalizeH="0" baseline="0" noProof="0" dirty="0">
                <a:ln>
                  <a:noFill/>
                </a:ln>
                <a:solidFill>
                  <a:srgbClr val="237756"/>
                </a:solidFill>
                <a:effectLst/>
                <a:uLnTx/>
                <a:uFillTx/>
                <a:latin typeface="Avenir Next LT Pro" panose="020B0504020202020204" pitchFamily="34" charset="0"/>
                <a:ea typeface="+mj-ea"/>
                <a:cs typeface="+mj-cs"/>
              </a:rPr>
              <a:t>Noel 2024</a:t>
            </a:r>
            <a:endParaRPr lang="fr-FR" spc="600" dirty="0">
              <a:solidFill>
                <a:srgbClr val="237756"/>
              </a:solidFill>
              <a:latin typeface="Playfair Display" panose="00000500000000000000" pitchFamily="2" charset="0"/>
            </a:endParaRPr>
          </a:p>
        </p:txBody>
      </p:sp>
      <p:sp>
        <p:nvSpPr>
          <p:cNvPr id="7" name="ZoneTexte 6">
            <a:extLst>
              <a:ext uri="{FF2B5EF4-FFF2-40B4-BE49-F238E27FC236}">
                <a16:creationId xmlns:a16="http://schemas.microsoft.com/office/drawing/2014/main" id="{7F69308A-441C-E42D-DB9B-E153A513719E}"/>
              </a:ext>
            </a:extLst>
          </p:cNvPr>
          <p:cNvSpPr txBox="1"/>
          <p:nvPr/>
        </p:nvSpPr>
        <p:spPr>
          <a:xfrm>
            <a:off x="1526671" y="3764519"/>
            <a:ext cx="6094520" cy="369332"/>
          </a:xfrm>
          <a:prstGeom prst="rect">
            <a:avLst/>
          </a:prstGeom>
          <a:noFill/>
        </p:spPr>
        <p:txBody>
          <a:bodyPr wrap="square">
            <a:spAutoFit/>
          </a:bodyPr>
          <a:lstStyle/>
          <a:p>
            <a:r>
              <a:rPr lang="fr-FR" b="0" i="0" dirty="0">
                <a:solidFill>
                  <a:srgbClr val="237756"/>
                </a:solidFill>
                <a:effectLst/>
                <a:highlight>
                  <a:srgbClr val="FFFFFF"/>
                </a:highlight>
                <a:latin typeface="Playfair Display" panose="00000500000000000000" pitchFamily="2" charset="0"/>
              </a:rPr>
              <a:t>Un Noël jamais vu.</a:t>
            </a:r>
            <a:endParaRPr lang="fr-FR" dirty="0">
              <a:solidFill>
                <a:srgbClr val="237756"/>
              </a:solidFill>
              <a:latin typeface="Playfair Display" panose="00000500000000000000" pitchFamily="2" charset="0"/>
            </a:endParaRPr>
          </a:p>
        </p:txBody>
      </p:sp>
      <p:pic>
        <p:nvPicPr>
          <p:cNvPr id="5" name="Image 4">
            <a:extLst>
              <a:ext uri="{FF2B5EF4-FFF2-40B4-BE49-F238E27FC236}">
                <a16:creationId xmlns:a16="http://schemas.microsoft.com/office/drawing/2014/main" id="{C69367E5-443F-FDD0-3C7A-480D4B6D9339}"/>
              </a:ext>
            </a:extLst>
          </p:cNvPr>
          <p:cNvPicPr>
            <a:picLocks noChangeAspect="1"/>
          </p:cNvPicPr>
          <p:nvPr/>
        </p:nvPicPr>
        <p:blipFill rotWithShape="1">
          <a:blip r:embed="rId3"/>
          <a:srcRect b="82730"/>
          <a:stretch/>
        </p:blipFill>
        <p:spPr>
          <a:xfrm>
            <a:off x="1674223" y="4133851"/>
            <a:ext cx="4708945" cy="813228"/>
          </a:xfrm>
          <a:prstGeom prst="rect">
            <a:avLst/>
          </a:prstGeom>
        </p:spPr>
      </p:pic>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439826"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Supports promos</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930175" y="1596574"/>
            <a:ext cx="10086167" cy="3216126"/>
          </a:xfrm>
        </p:spPr>
        <p:txBody>
          <a:bodyPr>
            <a:noAutofit/>
          </a:bodyPr>
          <a:lstStyle/>
          <a:p>
            <a:pPr algn="l"/>
            <a:r>
              <a:rPr kumimoji="0" lang="fr-FR" altLang="fr-FR" sz="2000" b="0" i="0" u="none" strike="noStrike" cap="none" normalizeH="0" baseline="0" dirty="0">
                <a:ln>
                  <a:noFill/>
                </a:ln>
                <a:solidFill>
                  <a:schemeClr val="tx1"/>
                </a:solidFill>
                <a:effectLst/>
                <a:latin typeface="Avenir Next LT Pro" panose="020B0504020202020204" pitchFamily="34" charset="0"/>
              </a:rPr>
              <a:t>Avec la décision de ne plus distribuer de prospectus, il est nécessaire de repenser le format et le contenu des prospectus de Noël. </a:t>
            </a: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r>
              <a:rPr kumimoji="0" lang="fr-FR" altLang="fr-FR" sz="2000" b="0" i="0" u="none" strike="noStrike" cap="none" normalizeH="0" baseline="0" dirty="0">
                <a:ln>
                  <a:noFill/>
                </a:ln>
                <a:solidFill>
                  <a:schemeClr val="tx1"/>
                </a:solidFill>
                <a:effectLst/>
                <a:latin typeface="Avenir Next LT Pro" panose="020B0504020202020204" pitchFamily="34" charset="0"/>
              </a:rPr>
              <a:t>Objectif : créer des prospectus plus efficaces, moins denses, tout en maintenant l'inspiration et la présentation des offres clés.</a:t>
            </a:r>
            <a:br>
              <a:rPr kumimoji="0" lang="fr-FR" altLang="fr-FR" sz="2000" b="0" i="0" u="none" strike="noStrike" cap="none" normalizeH="0" baseline="0" dirty="0">
                <a:ln>
                  <a:noFill/>
                </a:ln>
                <a:solidFill>
                  <a:schemeClr val="tx1"/>
                </a:solidFill>
                <a:effectLst/>
                <a:latin typeface="Avenir Next LT Pro" panose="020B0504020202020204" pitchFamily="34" charset="0"/>
              </a:rPr>
            </a:br>
            <a:r>
              <a:rPr lang="fr-FR" sz="1600" b="1" dirty="0">
                <a:latin typeface="Avenir Next LT Pro" panose="020B0504020202020204" pitchFamily="34" charset="0"/>
              </a:rPr>
              <a:t>Plus Dense</a:t>
            </a:r>
            <a:r>
              <a:rPr lang="fr-FR" sz="1600" dirty="0">
                <a:latin typeface="Avenir Next LT Pro" panose="020B0504020202020204" pitchFamily="34" charset="0"/>
              </a:rPr>
              <a:t> mais aussi p</a:t>
            </a:r>
            <a:r>
              <a:rPr lang="fr-FR" sz="1600" b="1" dirty="0">
                <a:latin typeface="Avenir Next LT Pro" panose="020B0504020202020204" pitchFamily="34" charset="0"/>
              </a:rPr>
              <a:t>lus pertinent :</a:t>
            </a:r>
            <a:r>
              <a:rPr lang="fr-FR" sz="1600" dirty="0">
                <a:latin typeface="Avenir Next LT Pro" panose="020B0504020202020204" pitchFamily="34" charset="0"/>
              </a:rPr>
              <a:t> </a:t>
            </a:r>
            <a:br>
              <a:rPr lang="fr-FR" sz="1600" dirty="0">
                <a:latin typeface="Avenir Next LT Pro" panose="020B0504020202020204" pitchFamily="34" charset="0"/>
              </a:rPr>
            </a:br>
            <a:r>
              <a:rPr lang="fr-FR" sz="1600" b="0" dirty="0">
                <a:latin typeface="Avenir Next LT Pro" panose="020B0504020202020204" pitchFamily="34" charset="0"/>
              </a:rPr>
              <a:t>Réduire le nombre de pages et se concentrer sur les offres et les produits les plus recherchés par les clients.</a:t>
            </a:r>
            <a:br>
              <a:rPr lang="fr-FR" sz="1600" dirty="0">
                <a:latin typeface="Avenir Next LT Pro" panose="020B0504020202020204" pitchFamily="34" charset="0"/>
              </a:rPr>
            </a:br>
            <a:r>
              <a:rPr lang="fr-FR" sz="1600" b="0" dirty="0">
                <a:latin typeface="Avenir Next LT Pro" panose="020B0504020202020204" pitchFamily="34" charset="0"/>
              </a:rPr>
              <a:t>Mettre en avant les offres les plus attractives et les produits phares de la saison de Noël (foie gras, saumon fumé, vins, etc.).</a:t>
            </a:r>
            <a:br>
              <a:rPr lang="fr-FR" sz="1600" dirty="0">
                <a:latin typeface="Avenir Next LT Pro" panose="020B0504020202020204" pitchFamily="34" charset="0"/>
              </a:rPr>
            </a:br>
            <a:r>
              <a:rPr lang="fr-FR" sz="1600" b="1" dirty="0">
                <a:latin typeface="Avenir Next LT Pro" panose="020B0504020202020204" pitchFamily="34" charset="0"/>
              </a:rPr>
              <a:t>Equilibre entre Offres et Inspiration :</a:t>
            </a:r>
            <a:r>
              <a:rPr lang="fr-FR" sz="1600" dirty="0">
                <a:latin typeface="Avenir Next LT Pro" panose="020B0504020202020204" pitchFamily="34" charset="0"/>
              </a:rPr>
              <a:t> </a:t>
            </a:r>
            <a:br>
              <a:rPr lang="fr-FR" sz="1600" dirty="0">
                <a:latin typeface="Avenir Next LT Pro" panose="020B0504020202020204" pitchFamily="34" charset="0"/>
              </a:rPr>
            </a:br>
            <a:r>
              <a:rPr lang="fr-FR" sz="1600" b="0" dirty="0">
                <a:latin typeface="Avenir Next LT Pro" panose="020B0504020202020204" pitchFamily="34" charset="0"/>
              </a:rPr>
              <a:t>Les prospectus doivent continuer à offrir des idées inspirantes pour les repas de fête, comme les menus et magnifier certains produits emblématiques…</a:t>
            </a:r>
            <a:br>
              <a:rPr lang="fr-FR" sz="1600" dirty="0">
                <a:latin typeface="Avenir Next LT Pro" panose="020B0504020202020204" pitchFamily="34" charset="0"/>
              </a:rPr>
            </a:br>
            <a:r>
              <a:rPr lang="fr-FR" sz="1600" b="1" dirty="0">
                <a:latin typeface="Avenir Next LT Pro" panose="020B0504020202020204" pitchFamily="34" charset="0"/>
              </a:rPr>
              <a:t>Contenu Visuel et Attractif :</a:t>
            </a:r>
            <a:r>
              <a:rPr lang="fr-FR" sz="1600" dirty="0">
                <a:latin typeface="Avenir Next LT Pro" panose="020B0504020202020204" pitchFamily="34" charset="0"/>
              </a:rPr>
              <a:t> </a:t>
            </a:r>
            <a:r>
              <a:rPr lang="fr-FR" sz="1600" b="0" dirty="0">
                <a:latin typeface="Avenir Next LT Pro" panose="020B0504020202020204" pitchFamily="34" charset="0"/>
              </a:rPr>
              <a:t>Capitaliser sur des visuels existants </a:t>
            </a:r>
            <a:r>
              <a:rPr lang="fr-FR" sz="1600" b="0" dirty="0" err="1">
                <a:latin typeface="Avenir Next LT Pro" panose="020B0504020202020204" pitchFamily="34" charset="0"/>
              </a:rPr>
              <a:t>cf</a:t>
            </a:r>
            <a:r>
              <a:rPr lang="fr-FR" sz="1600" b="0" dirty="0">
                <a:latin typeface="Avenir Next LT Pro" panose="020B0504020202020204" pitchFamily="34" charset="0"/>
              </a:rPr>
              <a:t> la possibilité de s’appuyer sur une partie de l’</a:t>
            </a:r>
            <a:r>
              <a:rPr lang="fr-FR" sz="1600" b="0" dirty="0" err="1">
                <a:latin typeface="Avenir Next LT Pro" panose="020B0504020202020204" pitchFamily="34" charset="0"/>
              </a:rPr>
              <a:t>icono</a:t>
            </a:r>
            <a:r>
              <a:rPr lang="fr-FR" sz="1600" b="0" dirty="0">
                <a:latin typeface="Avenir Next LT Pro" panose="020B0504020202020204" pitchFamily="34" charset="0"/>
              </a:rPr>
              <a:t> existante…</a:t>
            </a:r>
            <a:br>
              <a:rPr lang="fr-FR" sz="1400" dirty="0">
                <a:latin typeface="Avenir Next LT Pro" panose="020B0504020202020204" pitchFamily="34" charset="0"/>
              </a:rPr>
            </a:br>
            <a:br>
              <a:rPr lang="fr-FR" sz="1400" b="0" dirty="0">
                <a:latin typeface="Avenir Next LT Pro" panose="020B0504020202020204" pitchFamily="34" charset="0"/>
              </a:rPr>
            </a:br>
            <a:endParaRPr kumimoji="0" lang="fr-FR" altLang="fr-FR" sz="2400" b="0" i="0" u="none" strike="noStrike" cap="none" normalizeH="0" baseline="0" dirty="0">
              <a:ln>
                <a:noFill/>
              </a:ln>
              <a:solidFill>
                <a:schemeClr val="tx1"/>
              </a:solidFill>
              <a:effectLst/>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sz="2800" dirty="0"/>
              <a:t>Optimisation</a:t>
            </a:r>
          </a:p>
        </p:txBody>
      </p:sp>
      <p:sp>
        <p:nvSpPr>
          <p:cNvPr id="3" name="ZoneTexte 2">
            <a:extLst>
              <a:ext uri="{FF2B5EF4-FFF2-40B4-BE49-F238E27FC236}">
                <a16:creationId xmlns:a16="http://schemas.microsoft.com/office/drawing/2014/main" id="{787AFE3C-091C-17AF-6E0A-22769920A726}"/>
              </a:ext>
            </a:extLst>
          </p:cNvPr>
          <p:cNvSpPr txBox="1"/>
          <p:nvPr/>
        </p:nvSpPr>
        <p:spPr>
          <a:xfrm>
            <a:off x="1736537" y="5501666"/>
            <a:ext cx="8922754" cy="646331"/>
          </a:xfrm>
          <a:prstGeom prst="rect">
            <a:avLst/>
          </a:prstGeom>
          <a:noFill/>
        </p:spPr>
        <p:txBody>
          <a:bodyPr wrap="square">
            <a:spAutoFit/>
          </a:bodyPr>
          <a:lstStyle/>
          <a:p>
            <a:pPr marL="285750" indent="-285750">
              <a:buFont typeface="Wingdings" panose="05000000000000000000" pitchFamily="2" charset="2"/>
              <a:buChar char="è"/>
            </a:pPr>
            <a:r>
              <a:rPr kumimoji="0" lang="fr-FR" altLang="fr-FR" sz="1800" b="1" i="0" u="none" strike="noStrike" cap="none" normalizeH="0" baseline="0" dirty="0">
                <a:ln>
                  <a:noFill/>
                </a:ln>
                <a:effectLst/>
                <a:highlight>
                  <a:srgbClr val="D9117E"/>
                </a:highlight>
                <a:latin typeface="Avenir Next LT Pro" panose="020B0504020202020204" pitchFamily="34" charset="0"/>
              </a:rPr>
              <a:t>  </a:t>
            </a:r>
            <a:r>
              <a:rPr kumimoji="0" lang="fr-FR" altLang="fr-FR" sz="1800" b="1" i="0" u="none" strike="noStrike" cap="none" normalizeH="0" baseline="0" dirty="0">
                <a:ln>
                  <a:noFill/>
                </a:ln>
                <a:solidFill>
                  <a:schemeClr val="bg1"/>
                </a:solidFill>
                <a:effectLst/>
                <a:highlight>
                  <a:srgbClr val="D9117E"/>
                </a:highlight>
                <a:latin typeface="Avenir Next LT Pro" panose="020B0504020202020204" pitchFamily="34" charset="0"/>
              </a:rPr>
              <a:t>Réduire de 30% le nombre de pages vs N-1</a:t>
            </a:r>
          </a:p>
          <a:p>
            <a:pPr marL="285750" indent="-285750">
              <a:buFont typeface="Wingdings" panose="05000000000000000000" pitchFamily="2" charset="2"/>
              <a:buChar char="è"/>
            </a:pPr>
            <a:r>
              <a:rPr lang="fr-FR" b="1" dirty="0">
                <a:highlight>
                  <a:srgbClr val="D9117E"/>
                </a:highlight>
                <a:latin typeface="Avenir Next LT Pro" panose="020B0504020202020204" pitchFamily="34" charset="0"/>
              </a:rPr>
              <a:t>  </a:t>
            </a:r>
            <a:r>
              <a:rPr lang="fr-FR" b="1" dirty="0">
                <a:solidFill>
                  <a:schemeClr val="bg1"/>
                </a:solidFill>
                <a:highlight>
                  <a:srgbClr val="D9117E"/>
                </a:highlight>
                <a:latin typeface="Avenir Next LT Pro" panose="020B0504020202020204" pitchFamily="34" charset="0"/>
              </a:rPr>
              <a:t>Réaliser qu’une seule version de prospectus imprimé + une version digitale</a:t>
            </a:r>
            <a:endParaRPr lang="fr-FR" b="1" dirty="0">
              <a:solidFill>
                <a:schemeClr val="bg1"/>
              </a:solidFill>
              <a:highlight>
                <a:srgbClr val="D9117E"/>
              </a:highlight>
            </a:endParaRPr>
          </a:p>
        </p:txBody>
      </p:sp>
    </p:spTree>
    <p:extLst>
      <p:ext uri="{BB962C8B-B14F-4D97-AF65-F5344CB8AC3E}">
        <p14:creationId xmlns:p14="http://schemas.microsoft.com/office/powerpoint/2010/main" val="1250622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AA40FD2-9ACD-4098-A0BF-ACF4122DA1C7}"/>
              </a:ext>
            </a:extLst>
          </p:cNvPr>
          <p:cNvSpPr>
            <a:spLocks noGrp="1"/>
          </p:cNvSpPr>
          <p:nvPr>
            <p:ph type="title"/>
          </p:nvPr>
        </p:nvSpPr>
        <p:spPr/>
        <p:txBody>
          <a:bodyPr/>
          <a:lstStyle/>
          <a:p>
            <a:pPr algn="l"/>
            <a:r>
              <a:rPr lang="fr-FR" dirty="0"/>
              <a:t>Créa Prospectus</a:t>
            </a:r>
          </a:p>
        </p:txBody>
      </p:sp>
      <p:sp>
        <p:nvSpPr>
          <p:cNvPr id="3" name="Espace réservé du texte 2">
            <a:extLst>
              <a:ext uri="{FF2B5EF4-FFF2-40B4-BE49-F238E27FC236}">
                <a16:creationId xmlns:a16="http://schemas.microsoft.com/office/drawing/2014/main" id="{82123BDA-C5A1-BCAE-914D-DF8966795A13}"/>
              </a:ext>
            </a:extLst>
          </p:cNvPr>
          <p:cNvSpPr>
            <a:spLocks noGrp="1"/>
          </p:cNvSpPr>
          <p:nvPr>
            <p:ph type="body" sz="quarter" idx="11"/>
          </p:nvPr>
        </p:nvSpPr>
        <p:spPr/>
        <p:txBody>
          <a:bodyPr/>
          <a:lstStyle/>
          <a:p>
            <a:pPr algn="l"/>
            <a:r>
              <a:rPr lang="fr-FR" dirty="0"/>
              <a:t>V1</a:t>
            </a:r>
          </a:p>
        </p:txBody>
      </p:sp>
    </p:spTree>
    <p:extLst>
      <p:ext uri="{BB962C8B-B14F-4D97-AF65-F5344CB8AC3E}">
        <p14:creationId xmlns:p14="http://schemas.microsoft.com/office/powerpoint/2010/main" val="3733814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Image 8">
            <a:extLst>
              <a:ext uri="{FF2B5EF4-FFF2-40B4-BE49-F238E27FC236}">
                <a16:creationId xmlns:a16="http://schemas.microsoft.com/office/drawing/2014/main" id="{5A978359-BDA6-46F1-A556-F7B4AB41B2F0}"/>
              </a:ext>
            </a:extLst>
          </p:cNvPr>
          <p:cNvPicPr>
            <a:picLocks noChangeAspect="1"/>
          </p:cNvPicPr>
          <p:nvPr/>
        </p:nvPicPr>
        <p:blipFill>
          <a:blip r:embed="rId2"/>
          <a:stretch>
            <a:fillRect/>
          </a:stretch>
        </p:blipFill>
        <p:spPr>
          <a:xfrm>
            <a:off x="3929765" y="0"/>
            <a:ext cx="4332470" cy="6858000"/>
          </a:xfrm>
          <a:prstGeom prst="rect">
            <a:avLst/>
          </a:prstGeom>
        </p:spPr>
      </p:pic>
    </p:spTree>
    <p:extLst>
      <p:ext uri="{BB962C8B-B14F-4D97-AF65-F5344CB8AC3E}">
        <p14:creationId xmlns:p14="http://schemas.microsoft.com/office/powerpoint/2010/main" val="27103302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Image 8">
            <a:extLst>
              <a:ext uri="{FF2B5EF4-FFF2-40B4-BE49-F238E27FC236}">
                <a16:creationId xmlns:a16="http://schemas.microsoft.com/office/drawing/2014/main" id="{8DEB3BCE-0D95-57E2-EBC0-B8DFA478D2A4}"/>
              </a:ext>
            </a:extLst>
          </p:cNvPr>
          <p:cNvPicPr>
            <a:picLocks noChangeAspect="1"/>
          </p:cNvPicPr>
          <p:nvPr/>
        </p:nvPicPr>
        <p:blipFill>
          <a:blip r:embed="rId2"/>
          <a:stretch>
            <a:fillRect/>
          </a:stretch>
        </p:blipFill>
        <p:spPr>
          <a:xfrm>
            <a:off x="3929765" y="0"/>
            <a:ext cx="4332470" cy="6858000"/>
          </a:xfrm>
          <a:prstGeom prst="rect">
            <a:avLst/>
          </a:prstGeom>
        </p:spPr>
      </p:pic>
    </p:spTree>
    <p:extLst>
      <p:ext uri="{BB962C8B-B14F-4D97-AF65-F5344CB8AC3E}">
        <p14:creationId xmlns:p14="http://schemas.microsoft.com/office/powerpoint/2010/main" val="7546053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Image 8">
            <a:extLst>
              <a:ext uri="{FF2B5EF4-FFF2-40B4-BE49-F238E27FC236}">
                <a16:creationId xmlns:a16="http://schemas.microsoft.com/office/drawing/2014/main" id="{398DF783-B441-BA4F-4138-A3BB5C1AF8F9}"/>
              </a:ext>
            </a:extLst>
          </p:cNvPr>
          <p:cNvPicPr>
            <a:picLocks noChangeAspect="1"/>
          </p:cNvPicPr>
          <p:nvPr/>
        </p:nvPicPr>
        <p:blipFill>
          <a:blip r:embed="rId2"/>
          <a:stretch>
            <a:fillRect/>
          </a:stretch>
        </p:blipFill>
        <p:spPr>
          <a:xfrm>
            <a:off x="3929765" y="0"/>
            <a:ext cx="4332470" cy="6858000"/>
          </a:xfrm>
          <a:prstGeom prst="rect">
            <a:avLst/>
          </a:prstGeom>
        </p:spPr>
      </p:pic>
    </p:spTree>
    <p:extLst>
      <p:ext uri="{BB962C8B-B14F-4D97-AF65-F5344CB8AC3E}">
        <p14:creationId xmlns:p14="http://schemas.microsoft.com/office/powerpoint/2010/main" val="37921236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 name="Image 10">
            <a:extLst>
              <a:ext uri="{FF2B5EF4-FFF2-40B4-BE49-F238E27FC236}">
                <a16:creationId xmlns:a16="http://schemas.microsoft.com/office/drawing/2014/main" id="{022D6147-19C8-4065-E275-F254BC18A25C}"/>
              </a:ext>
            </a:extLst>
          </p:cNvPr>
          <p:cNvPicPr>
            <a:picLocks noChangeAspect="1"/>
          </p:cNvPicPr>
          <p:nvPr/>
        </p:nvPicPr>
        <p:blipFill>
          <a:blip r:embed="rId2"/>
          <a:stretch>
            <a:fillRect/>
          </a:stretch>
        </p:blipFill>
        <p:spPr>
          <a:xfrm>
            <a:off x="8153422" y="751229"/>
            <a:ext cx="3207090" cy="5076601"/>
          </a:xfrm>
          <a:prstGeom prst="rect">
            <a:avLst/>
          </a:prstGeom>
        </p:spPr>
      </p:pic>
      <p:pic>
        <p:nvPicPr>
          <p:cNvPr id="12" name="Image 11">
            <a:extLst>
              <a:ext uri="{FF2B5EF4-FFF2-40B4-BE49-F238E27FC236}">
                <a16:creationId xmlns:a16="http://schemas.microsoft.com/office/drawing/2014/main" id="{5448B96F-4719-1103-4C5F-C52DE798AA76}"/>
              </a:ext>
            </a:extLst>
          </p:cNvPr>
          <p:cNvPicPr>
            <a:picLocks noChangeAspect="1"/>
          </p:cNvPicPr>
          <p:nvPr/>
        </p:nvPicPr>
        <p:blipFill>
          <a:blip r:embed="rId3"/>
          <a:stretch>
            <a:fillRect/>
          </a:stretch>
        </p:blipFill>
        <p:spPr>
          <a:xfrm>
            <a:off x="4322716" y="751229"/>
            <a:ext cx="3207090" cy="5076602"/>
          </a:xfrm>
          <a:prstGeom prst="rect">
            <a:avLst/>
          </a:prstGeom>
        </p:spPr>
      </p:pic>
      <p:pic>
        <p:nvPicPr>
          <p:cNvPr id="13" name="Image 12">
            <a:extLst>
              <a:ext uri="{FF2B5EF4-FFF2-40B4-BE49-F238E27FC236}">
                <a16:creationId xmlns:a16="http://schemas.microsoft.com/office/drawing/2014/main" id="{11805A7B-15BE-1009-A2AF-01E7A663CBDB}"/>
              </a:ext>
            </a:extLst>
          </p:cNvPr>
          <p:cNvPicPr>
            <a:picLocks noChangeAspect="1"/>
          </p:cNvPicPr>
          <p:nvPr/>
        </p:nvPicPr>
        <p:blipFill>
          <a:blip r:embed="rId4"/>
          <a:stretch>
            <a:fillRect/>
          </a:stretch>
        </p:blipFill>
        <p:spPr>
          <a:xfrm>
            <a:off x="492010" y="751228"/>
            <a:ext cx="3207090" cy="5076601"/>
          </a:xfrm>
          <a:prstGeom prst="rect">
            <a:avLst/>
          </a:prstGeom>
        </p:spPr>
      </p:pic>
    </p:spTree>
    <p:extLst>
      <p:ext uri="{BB962C8B-B14F-4D97-AF65-F5344CB8AC3E}">
        <p14:creationId xmlns:p14="http://schemas.microsoft.com/office/powerpoint/2010/main" val="19669695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AA40FD2-9ACD-4098-A0BF-ACF4122DA1C7}"/>
              </a:ext>
            </a:extLst>
          </p:cNvPr>
          <p:cNvSpPr>
            <a:spLocks noGrp="1"/>
          </p:cNvSpPr>
          <p:nvPr>
            <p:ph type="title"/>
          </p:nvPr>
        </p:nvSpPr>
        <p:spPr/>
        <p:txBody>
          <a:bodyPr/>
          <a:lstStyle/>
          <a:p>
            <a:pPr algn="l"/>
            <a:r>
              <a:rPr lang="fr-FR" dirty="0"/>
              <a:t>Créa Prospectus</a:t>
            </a:r>
          </a:p>
        </p:txBody>
      </p:sp>
      <p:sp>
        <p:nvSpPr>
          <p:cNvPr id="3" name="Espace réservé du texte 2">
            <a:extLst>
              <a:ext uri="{FF2B5EF4-FFF2-40B4-BE49-F238E27FC236}">
                <a16:creationId xmlns:a16="http://schemas.microsoft.com/office/drawing/2014/main" id="{82123BDA-C5A1-BCAE-914D-DF8966795A13}"/>
              </a:ext>
            </a:extLst>
          </p:cNvPr>
          <p:cNvSpPr>
            <a:spLocks noGrp="1"/>
          </p:cNvSpPr>
          <p:nvPr>
            <p:ph type="body" sz="quarter" idx="11"/>
          </p:nvPr>
        </p:nvSpPr>
        <p:spPr/>
        <p:txBody>
          <a:bodyPr/>
          <a:lstStyle/>
          <a:p>
            <a:pPr algn="l"/>
            <a:r>
              <a:rPr lang="fr-FR" dirty="0"/>
              <a:t>V2</a:t>
            </a:r>
          </a:p>
        </p:txBody>
      </p:sp>
    </p:spTree>
    <p:extLst>
      <p:ext uri="{BB962C8B-B14F-4D97-AF65-F5344CB8AC3E}">
        <p14:creationId xmlns:p14="http://schemas.microsoft.com/office/powerpoint/2010/main" val="4326246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3A119B43-22D6-70B4-C4FC-27686C4454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9102" y="0"/>
            <a:ext cx="4333795" cy="6858000"/>
          </a:xfrm>
          <a:prstGeom prst="rect">
            <a:avLst/>
          </a:prstGeom>
        </p:spPr>
      </p:pic>
    </p:spTree>
    <p:extLst>
      <p:ext uri="{BB962C8B-B14F-4D97-AF65-F5344CB8AC3E}">
        <p14:creationId xmlns:p14="http://schemas.microsoft.com/office/powerpoint/2010/main" val="39589111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2D5C7011-D4C1-93C3-8AA0-467E4404A1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1119" y="0"/>
            <a:ext cx="4329761" cy="6858000"/>
          </a:xfrm>
          <a:prstGeom prst="rect">
            <a:avLst/>
          </a:prstGeom>
        </p:spPr>
      </p:pic>
    </p:spTree>
    <p:extLst>
      <p:ext uri="{BB962C8B-B14F-4D97-AF65-F5344CB8AC3E}">
        <p14:creationId xmlns:p14="http://schemas.microsoft.com/office/powerpoint/2010/main" val="35799919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9D6CB2A1-F9FD-26D2-AD13-F65CD63E3A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1119" y="0"/>
            <a:ext cx="4329761" cy="6858000"/>
          </a:xfrm>
          <a:prstGeom prst="rect">
            <a:avLst/>
          </a:prstGeom>
        </p:spPr>
      </p:pic>
    </p:spTree>
    <p:extLst>
      <p:ext uri="{BB962C8B-B14F-4D97-AF65-F5344CB8AC3E}">
        <p14:creationId xmlns:p14="http://schemas.microsoft.com/office/powerpoint/2010/main" val="3079591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0278683" cy="2446824"/>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Contexte</a:t>
            </a:r>
            <a:b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39242" y="1434737"/>
            <a:ext cx="11591925" cy="529544"/>
          </a:xfrm>
        </p:spPr>
        <p:txBody>
          <a:bodyPr>
            <a:normAutofit fontScale="90000"/>
          </a:bodyPr>
          <a:lstStyle/>
          <a:p>
            <a:pPr algn="l">
              <a:lnSpc>
                <a:spcPts val="3000"/>
              </a:lnSpc>
            </a:pPr>
            <a:r>
              <a:rPr lang="fr-FR" sz="3200" b="0" i="0" dirty="0">
                <a:solidFill>
                  <a:srgbClr val="0D0D0D"/>
                </a:solidFill>
                <a:effectLst/>
                <a:latin typeface="Avenir Next LT Pro" panose="020B0504020202020204" pitchFamily="34" charset="0"/>
              </a:rPr>
              <a:t> </a:t>
            </a:r>
            <a:br>
              <a:rPr lang="fr-FR" sz="3200" dirty="0">
                <a:latin typeface="Avenir Next LT Pro" panose="020B0504020202020204" pitchFamily="34" charset="0"/>
              </a:rPr>
            </a:br>
            <a:br>
              <a:rPr lang="fr-FR" sz="3200" dirty="0"/>
            </a:br>
            <a:endParaRPr lang="fr-FR" dirty="0"/>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005114"/>
            <a:ext cx="11591925" cy="257628"/>
          </a:xfrm>
        </p:spPr>
        <p:txBody>
          <a:bodyPr/>
          <a:lstStyle/>
          <a:p>
            <a:pPr algn="l"/>
            <a:r>
              <a:rPr lang="fr-FR" dirty="0"/>
              <a:t>NOEL 2024</a:t>
            </a:r>
          </a:p>
        </p:txBody>
      </p:sp>
      <p:sp>
        <p:nvSpPr>
          <p:cNvPr id="17" name="ZoneTexte 16">
            <a:extLst>
              <a:ext uri="{FF2B5EF4-FFF2-40B4-BE49-F238E27FC236}">
                <a16:creationId xmlns:a16="http://schemas.microsoft.com/office/drawing/2014/main" id="{FE93DAF3-115C-68F2-E6E6-B1B698CCD323}"/>
              </a:ext>
            </a:extLst>
          </p:cNvPr>
          <p:cNvSpPr txBox="1"/>
          <p:nvPr/>
        </p:nvSpPr>
        <p:spPr>
          <a:xfrm>
            <a:off x="490917" y="2241269"/>
            <a:ext cx="10777277" cy="3139321"/>
          </a:xfrm>
          <a:prstGeom prst="rect">
            <a:avLst/>
          </a:prstGeom>
          <a:noFill/>
        </p:spPr>
        <p:txBody>
          <a:bodyPr wrap="square">
            <a:spAutoFit/>
          </a:bodyPr>
          <a:lstStyle/>
          <a:p>
            <a:r>
              <a:rPr lang="fr-FR" kern="100" dirty="0">
                <a:effectLst/>
                <a:latin typeface="Avenir Next LT Pro" panose="020B0504020202020204" pitchFamily="34" charset="0"/>
                <a:ea typeface="Aptos" panose="020B0004020202020204" pitchFamily="34" charset="0"/>
                <a:cs typeface="Times New Roman (Corps CS)"/>
              </a:rPr>
              <a:t>Noël est une période clé pour Supermarché Match, générant un fort trafic des clients réguliers et représentant un </a:t>
            </a:r>
            <a:r>
              <a:rPr lang="fr-FR" b="1" kern="100" dirty="0">
                <a:effectLst/>
                <a:latin typeface="Avenir Next LT Pro" panose="020B0504020202020204" pitchFamily="34" charset="0"/>
                <a:ea typeface="Aptos" panose="020B0004020202020204" pitchFamily="34" charset="0"/>
                <a:cs typeface="Times New Roman (Corps CS)"/>
              </a:rPr>
              <a:t>levier crucial pour attirer des clients occasionnels</a:t>
            </a:r>
            <a:r>
              <a:rPr lang="fr-FR" kern="100" dirty="0">
                <a:effectLst/>
                <a:latin typeface="Avenir Next LT Pro" panose="020B0504020202020204" pitchFamily="34" charset="0"/>
                <a:ea typeface="Aptos" panose="020B0004020202020204" pitchFamily="34" charset="0"/>
                <a:cs typeface="Times New Roman (Corps CS)"/>
              </a:rPr>
              <a:t>. </a:t>
            </a:r>
            <a:br>
              <a:rPr lang="fr-FR" kern="100" dirty="0">
                <a:effectLst/>
                <a:latin typeface="Avenir Next LT Pro" panose="020B0504020202020204" pitchFamily="34" charset="0"/>
                <a:ea typeface="Aptos" panose="020B0004020202020204" pitchFamily="34" charset="0"/>
                <a:cs typeface="Times New Roman (Corps CS)"/>
              </a:rPr>
            </a:br>
            <a:br>
              <a:rPr lang="fr-FR" kern="100" dirty="0">
                <a:effectLst/>
                <a:latin typeface="Avenir Next LT Pro" panose="020B0504020202020204" pitchFamily="34" charset="0"/>
                <a:ea typeface="Aptos" panose="020B0004020202020204" pitchFamily="34" charset="0"/>
                <a:cs typeface="Times New Roman (Corps CS)"/>
              </a:rPr>
            </a:br>
            <a:r>
              <a:rPr lang="fr-FR" kern="100" dirty="0">
                <a:effectLst/>
                <a:latin typeface="Avenir Next LT Pro" panose="020B0504020202020204" pitchFamily="34" charset="0"/>
                <a:ea typeface="Aptos" panose="020B0004020202020204" pitchFamily="34" charset="0"/>
                <a:cs typeface="Times New Roman (Corps CS)"/>
              </a:rPr>
              <a:t>Traditionnellement, cette période festive permet de renforcer la présence à l’</a:t>
            </a:r>
            <a:r>
              <a:rPr lang="fr-FR" kern="100" dirty="0">
                <a:latin typeface="Avenir Next LT Pro" panose="020B0504020202020204" pitchFamily="34" charset="0"/>
                <a:ea typeface="Aptos" panose="020B0004020202020204" pitchFamily="34" charset="0"/>
                <a:cs typeface="Times New Roman (Corps CS)"/>
              </a:rPr>
              <a:t>esprit </a:t>
            </a:r>
            <a:r>
              <a:rPr lang="fr-FR" kern="100" dirty="0">
                <a:effectLst/>
                <a:latin typeface="Avenir Next LT Pro" panose="020B0504020202020204" pitchFamily="34" charset="0"/>
                <a:ea typeface="Aptos" panose="020B0004020202020204" pitchFamily="34" charset="0"/>
                <a:cs typeface="Times New Roman (Corps CS)"/>
              </a:rPr>
              <a:t>de l'enseigne tout en stimulant les ventes grâce à des offres spéciales et la mise en avant des forces de l’enseigne : savoir faire des pros, produits iconiques, offres, dimension servicielle…</a:t>
            </a:r>
            <a:br>
              <a:rPr lang="fr-FR" kern="100" dirty="0">
                <a:effectLst/>
                <a:latin typeface="Avenir Next LT Pro" panose="020B0504020202020204" pitchFamily="34" charset="0"/>
                <a:ea typeface="Aptos" panose="020B0004020202020204" pitchFamily="34" charset="0"/>
                <a:cs typeface="Times New Roman (Corps CS)"/>
              </a:rPr>
            </a:br>
            <a:br>
              <a:rPr lang="fr-FR" kern="100" dirty="0">
                <a:effectLst/>
                <a:latin typeface="Avenir Next LT Pro" panose="020B0504020202020204" pitchFamily="34" charset="0"/>
                <a:ea typeface="Aptos" panose="020B0004020202020204" pitchFamily="34" charset="0"/>
                <a:cs typeface="Times New Roman (Corps CS)"/>
              </a:rPr>
            </a:br>
            <a:r>
              <a:rPr lang="fr-FR" kern="100" dirty="0">
                <a:effectLst/>
                <a:latin typeface="Avenir Next LT Pro" panose="020B0504020202020204" pitchFamily="34" charset="0"/>
                <a:ea typeface="Aptos" panose="020B0004020202020204" pitchFamily="34" charset="0"/>
                <a:cs typeface="Times New Roman (Corps CS)"/>
              </a:rPr>
              <a:t>Cette année, nous avons décidé de</a:t>
            </a:r>
            <a:r>
              <a:rPr lang="fr-FR" b="1" kern="100" dirty="0">
                <a:effectLst/>
                <a:latin typeface="Avenir Next LT Pro" panose="020B0504020202020204" pitchFamily="34" charset="0"/>
                <a:ea typeface="Aptos" panose="020B0004020202020204" pitchFamily="34" charset="0"/>
                <a:cs typeface="Times New Roman (Corps CS)"/>
              </a:rPr>
              <a:t> réinventer notre dispositif afin de mieux répondre aux enjeux de conquête et de fidélisation sur cette période stratégique</a:t>
            </a:r>
            <a:r>
              <a:rPr lang="fr-FR" kern="100" dirty="0">
                <a:effectLst/>
                <a:latin typeface="Avenir Next LT Pro" panose="020B0504020202020204" pitchFamily="34" charset="0"/>
                <a:ea typeface="Aptos" panose="020B0004020202020204" pitchFamily="34" charset="0"/>
                <a:cs typeface="Times New Roman (Corps CS)"/>
              </a:rPr>
              <a:t>. En mettant à plat nos approches traditionnelles, </a:t>
            </a:r>
            <a:r>
              <a:rPr lang="fr-FR" b="1" kern="100" dirty="0">
                <a:effectLst/>
                <a:latin typeface="Avenir Next LT Pro" panose="020B0504020202020204" pitchFamily="34" charset="0"/>
                <a:ea typeface="Aptos" panose="020B0004020202020204" pitchFamily="34" charset="0"/>
                <a:cs typeface="Times New Roman (Corps CS)"/>
              </a:rPr>
              <a:t>nous adoptons une nouvelle expression et activons de nouveaux médias pour maximiser notre impact </a:t>
            </a:r>
            <a:r>
              <a:rPr lang="fr-FR" kern="100" dirty="0">
                <a:effectLst/>
                <a:latin typeface="Avenir Next LT Pro" panose="020B0504020202020204" pitchFamily="34" charset="0"/>
                <a:ea typeface="Aptos" panose="020B0004020202020204" pitchFamily="34" charset="0"/>
                <a:cs typeface="Times New Roman (Corps CS)"/>
              </a:rPr>
              <a:t>et atteindre nos objectifs.</a:t>
            </a:r>
            <a:endParaRPr lang="fr-FR" sz="2400" b="1" dirty="0">
              <a:latin typeface="Avenir Next LT Pro" panose="020B0504020202020204" pitchFamily="34" charset="0"/>
            </a:endParaRPr>
          </a:p>
        </p:txBody>
      </p:sp>
    </p:spTree>
    <p:extLst>
      <p:ext uri="{BB962C8B-B14F-4D97-AF65-F5344CB8AC3E}">
        <p14:creationId xmlns:p14="http://schemas.microsoft.com/office/powerpoint/2010/main" val="38546422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3A119B43-22D6-70B4-C4FC-27686C4454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0382" y="888274"/>
            <a:ext cx="3051542" cy="4828903"/>
          </a:xfrm>
          <a:prstGeom prst="rect">
            <a:avLst/>
          </a:prstGeom>
        </p:spPr>
      </p:pic>
      <p:pic>
        <p:nvPicPr>
          <p:cNvPr id="6" name="Image 5">
            <a:extLst>
              <a:ext uri="{FF2B5EF4-FFF2-40B4-BE49-F238E27FC236}">
                <a16:creationId xmlns:a16="http://schemas.microsoft.com/office/drawing/2014/main" id="{B828BC02-B81A-11EE-4203-DE39814D12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7705" y="888274"/>
            <a:ext cx="3048702" cy="4828903"/>
          </a:xfrm>
          <a:prstGeom prst="rect">
            <a:avLst/>
          </a:prstGeom>
        </p:spPr>
      </p:pic>
      <p:pic>
        <p:nvPicPr>
          <p:cNvPr id="8" name="Image 7">
            <a:extLst>
              <a:ext uri="{FF2B5EF4-FFF2-40B4-BE49-F238E27FC236}">
                <a16:creationId xmlns:a16="http://schemas.microsoft.com/office/drawing/2014/main" id="{065B84FD-1AAA-E295-ECDD-7ECCA4CF8A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24469" y="888274"/>
            <a:ext cx="3048702" cy="4828903"/>
          </a:xfrm>
          <a:prstGeom prst="rect">
            <a:avLst/>
          </a:prstGeom>
        </p:spPr>
      </p:pic>
    </p:spTree>
    <p:extLst>
      <p:ext uri="{BB962C8B-B14F-4D97-AF65-F5344CB8AC3E}">
        <p14:creationId xmlns:p14="http://schemas.microsoft.com/office/powerpoint/2010/main" val="34597220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54BA0BAC-B1E3-B0CF-02E8-4A2E12937B36}"/>
              </a:ext>
            </a:extLst>
          </p:cNvPr>
          <p:cNvPicPr>
            <a:picLocks noChangeAspect="1"/>
          </p:cNvPicPr>
          <p:nvPr/>
        </p:nvPicPr>
        <p:blipFill>
          <a:blip r:embed="rId2"/>
          <a:stretch>
            <a:fillRect/>
          </a:stretch>
        </p:blipFill>
        <p:spPr>
          <a:xfrm>
            <a:off x="1763530" y="0"/>
            <a:ext cx="8664940" cy="6858000"/>
          </a:xfrm>
          <a:prstGeom prst="rect">
            <a:avLst/>
          </a:prstGeom>
        </p:spPr>
      </p:pic>
    </p:spTree>
    <p:extLst>
      <p:ext uri="{BB962C8B-B14F-4D97-AF65-F5344CB8AC3E}">
        <p14:creationId xmlns:p14="http://schemas.microsoft.com/office/powerpoint/2010/main" val="15055533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a:extLst>
              <a:ext uri="{FF2B5EF4-FFF2-40B4-BE49-F238E27FC236}">
                <a16:creationId xmlns:a16="http://schemas.microsoft.com/office/drawing/2014/main" id="{74BCCF6A-8EFF-D0C3-41F4-FA00DB3095E1}"/>
              </a:ext>
            </a:extLst>
          </p:cNvPr>
          <p:cNvPicPr>
            <a:picLocks noChangeAspect="1"/>
          </p:cNvPicPr>
          <p:nvPr/>
        </p:nvPicPr>
        <p:blipFill>
          <a:blip r:embed="rId2"/>
          <a:stretch>
            <a:fillRect/>
          </a:stretch>
        </p:blipFill>
        <p:spPr>
          <a:xfrm>
            <a:off x="1763530" y="0"/>
            <a:ext cx="8664940" cy="6858000"/>
          </a:xfrm>
          <a:prstGeom prst="rect">
            <a:avLst/>
          </a:prstGeom>
        </p:spPr>
      </p:pic>
    </p:spTree>
    <p:extLst>
      <p:ext uri="{BB962C8B-B14F-4D97-AF65-F5344CB8AC3E}">
        <p14:creationId xmlns:p14="http://schemas.microsoft.com/office/powerpoint/2010/main" val="15159680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0BC742B-A110-0861-471E-CE9E0DAC9386}"/>
              </a:ext>
            </a:extLst>
          </p:cNvPr>
          <p:cNvSpPr>
            <a:spLocks noGrp="1"/>
          </p:cNvSpPr>
          <p:nvPr>
            <p:ph type="title"/>
          </p:nvPr>
        </p:nvSpPr>
        <p:spPr>
          <a:xfrm>
            <a:off x="237893" y="1915762"/>
            <a:ext cx="11591925" cy="529544"/>
          </a:xfrm>
        </p:spPr>
        <p:txBody>
          <a:bodyPr/>
          <a:lstStyle/>
          <a:p>
            <a:pPr algn="l"/>
            <a:r>
              <a:rPr lang="fr-FR" sz="4800" dirty="0"/>
              <a:t>DISPOSITIF 2024 </a:t>
            </a:r>
            <a:br>
              <a:rPr lang="fr-FR" sz="4800" dirty="0"/>
            </a:br>
            <a:r>
              <a:rPr lang="fr-FR" sz="4800" dirty="0"/>
              <a:t>Les préparatifs de Noël</a:t>
            </a:r>
          </a:p>
        </p:txBody>
      </p:sp>
      <p:pic>
        <p:nvPicPr>
          <p:cNvPr id="16386" name="Picture 2" descr="Le Noël dont vous êtes le héros - Bubble BD, Comics et Mangas">
            <a:extLst>
              <a:ext uri="{FF2B5EF4-FFF2-40B4-BE49-F238E27FC236}">
                <a16:creationId xmlns:a16="http://schemas.microsoft.com/office/drawing/2014/main" id="{8FD06780-0576-2860-CB91-4CFD0683D2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9073" y="1546248"/>
            <a:ext cx="3765504" cy="3765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16447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0BC742B-A110-0861-471E-CE9E0DAC9386}"/>
              </a:ext>
            </a:extLst>
          </p:cNvPr>
          <p:cNvSpPr>
            <a:spLocks noGrp="1"/>
          </p:cNvSpPr>
          <p:nvPr>
            <p:ph type="title"/>
          </p:nvPr>
        </p:nvSpPr>
        <p:spPr>
          <a:xfrm>
            <a:off x="237893" y="122473"/>
            <a:ext cx="11591925" cy="529544"/>
          </a:xfrm>
        </p:spPr>
        <p:txBody>
          <a:bodyPr/>
          <a:lstStyle/>
          <a:p>
            <a:pPr algn="l"/>
            <a:r>
              <a:rPr lang="fr-FR" sz="4800" dirty="0"/>
              <a:t>DISPOSITIF 2024 </a:t>
            </a:r>
            <a:br>
              <a:rPr lang="fr-FR" sz="4800" dirty="0"/>
            </a:br>
            <a:r>
              <a:rPr lang="fr-FR" sz="4800" dirty="0"/>
              <a:t>Les préparatifs de Noël</a:t>
            </a:r>
          </a:p>
        </p:txBody>
      </p:sp>
      <p:sp>
        <p:nvSpPr>
          <p:cNvPr id="3" name="Titre 1">
            <a:extLst>
              <a:ext uri="{FF2B5EF4-FFF2-40B4-BE49-F238E27FC236}">
                <a16:creationId xmlns:a16="http://schemas.microsoft.com/office/drawing/2014/main" id="{5554F076-E2BB-6945-3104-1C57C9E32A38}"/>
              </a:ext>
            </a:extLst>
          </p:cNvPr>
          <p:cNvSpPr txBox="1">
            <a:spLocks/>
          </p:cNvSpPr>
          <p:nvPr/>
        </p:nvSpPr>
        <p:spPr bwMode="auto">
          <a:xfrm>
            <a:off x="539111" y="1933049"/>
            <a:ext cx="11113778" cy="3216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eaLnBrk="0" hangingPunct="0"/>
            <a:r>
              <a:rPr lang="fr-FR" altLang="fr-FR" sz="2000" b="0" dirty="0">
                <a:latin typeface="Avenir Next LT Pro" panose="020B0504020202020204" pitchFamily="34" charset="0"/>
              </a:rPr>
              <a:t>L’avant Noël est un moment crucial pour Supermarché Match.</a:t>
            </a:r>
            <a:br>
              <a:rPr lang="fr-FR" altLang="fr-FR" sz="2000" b="0" dirty="0">
                <a:latin typeface="Avenir Next LT Pro" panose="020B0504020202020204" pitchFamily="34" charset="0"/>
              </a:rPr>
            </a:br>
            <a:r>
              <a:rPr lang="fr-FR" altLang="fr-FR" sz="2000" b="0" dirty="0">
                <a:latin typeface="Avenir Next LT Pro" panose="020B0504020202020204" pitchFamily="34" charset="0"/>
              </a:rPr>
              <a:t> Il est essentiel de garantir une présence forte bien en amont pour réussir le lancement de la saison. Cette année, nous allons mettre en place un dispositif 360 puissant qui s’adresse à la fois aux clients fidèles et aux non-clients.</a:t>
            </a:r>
            <a:br>
              <a:rPr lang="fr-FR" altLang="fr-FR" sz="2000" b="0" dirty="0">
                <a:latin typeface="Avenir Next LT Pro" panose="020B0504020202020204" pitchFamily="34" charset="0"/>
              </a:rPr>
            </a:br>
            <a:br>
              <a:rPr lang="fr-FR" altLang="fr-FR" sz="2000" b="0" dirty="0">
                <a:latin typeface="Avenir Next LT Pro" panose="020B0504020202020204" pitchFamily="34" charset="0"/>
              </a:rPr>
            </a:br>
            <a:r>
              <a:rPr lang="fr-FR" altLang="fr-FR" sz="2000" dirty="0">
                <a:latin typeface="Avenir Next LT Pro" panose="020B0504020202020204" pitchFamily="34" charset="0"/>
              </a:rPr>
              <a:t>Objectif du Dispositif :</a:t>
            </a:r>
            <a:br>
              <a:rPr lang="fr-FR" altLang="fr-FR" sz="2000" b="0" dirty="0">
                <a:latin typeface="Avenir Next LT Pro" panose="020B0504020202020204" pitchFamily="34" charset="0"/>
              </a:rPr>
            </a:br>
            <a:r>
              <a:rPr lang="fr-FR" altLang="fr-FR" sz="2000" b="0" dirty="0">
                <a:latin typeface="Avenir Next LT Pro" panose="020B0504020202020204" pitchFamily="34" charset="0"/>
              </a:rPr>
              <a:t>Le rôle de ce nouveau dispositif est de lancer la campagne de Noël en donnant toutes les clés pour présenter l’offre gourmande et facilitante de Supermarché Match</a:t>
            </a:r>
          </a:p>
          <a:p>
            <a:pPr algn="l" eaLnBrk="0" hangingPunct="0"/>
            <a:r>
              <a:rPr lang="fr-FR" altLang="fr-FR" sz="2000" dirty="0">
                <a:latin typeface="Avenir Next LT Pro" panose="020B0504020202020204" pitchFamily="34" charset="0"/>
              </a:rPr>
              <a:t>	&gt;avec la mise en avant du savoir faire et des produits d’exception, </a:t>
            </a:r>
          </a:p>
          <a:p>
            <a:pPr algn="l" eaLnBrk="0" hangingPunct="0"/>
            <a:r>
              <a:rPr lang="fr-FR" altLang="fr-FR" sz="2000" dirty="0">
                <a:latin typeface="Avenir Next LT Pro" panose="020B0504020202020204" pitchFamily="34" charset="0"/>
              </a:rPr>
              <a:t>	&gt;en annonçant une sélection des meilleures offres à venir, </a:t>
            </a:r>
          </a:p>
          <a:p>
            <a:pPr algn="l" eaLnBrk="0" hangingPunct="0"/>
            <a:r>
              <a:rPr lang="fr-FR" altLang="fr-FR" sz="2000" dirty="0">
                <a:latin typeface="Avenir Next LT Pro" panose="020B0504020202020204" pitchFamily="34" charset="0"/>
              </a:rPr>
              <a:t>	&gt;en valorisant le savoir faire des professionnels. </a:t>
            </a:r>
            <a:endParaRPr lang="fr-FR" altLang="fr-FR" sz="1800" b="0" dirty="0">
              <a:latin typeface="Avenir Next LT Pro" panose="020B0504020202020204" pitchFamily="34" charset="0"/>
            </a:endParaRPr>
          </a:p>
          <a:p>
            <a:pPr algn="l" eaLnBrk="0" hangingPunct="0"/>
            <a:r>
              <a:rPr lang="fr-FR" altLang="fr-FR" sz="2000" b="0" dirty="0">
                <a:latin typeface="Avenir Next LT Pro" panose="020B0504020202020204" pitchFamily="34" charset="0"/>
              </a:rPr>
              <a:t>  </a:t>
            </a:r>
            <a:endParaRPr lang="fr-FR" altLang="fr-FR" sz="1600" b="0" dirty="0">
              <a:latin typeface="Avenir Next LT Pro" panose="020B0504020202020204" pitchFamily="34" charset="0"/>
            </a:endParaRPr>
          </a:p>
        </p:txBody>
      </p:sp>
    </p:spTree>
    <p:extLst>
      <p:ext uri="{BB962C8B-B14F-4D97-AF65-F5344CB8AC3E}">
        <p14:creationId xmlns:p14="http://schemas.microsoft.com/office/powerpoint/2010/main" val="42472830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439826"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Le pré-noël de nos clients</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456668"/>
            <a:ext cx="11523081" cy="3216126"/>
          </a:xfrm>
        </p:spPr>
        <p:txBody>
          <a:bodyPr>
            <a:noAutofit/>
          </a:bodyPr>
          <a:lstStyle/>
          <a:p>
            <a:pPr lvl="0" algn="l" eaLnBrk="0" hangingPunct="0"/>
            <a:br>
              <a:rPr kumimoji="0" lang="fr-FR" altLang="fr-FR" sz="2800" i="1" u="none" strike="noStrike" cap="none" normalizeH="0" baseline="0" dirty="0">
                <a:ln>
                  <a:noFill/>
                </a:ln>
                <a:solidFill>
                  <a:schemeClr val="tx1"/>
                </a:solidFill>
                <a:effectLst/>
                <a:latin typeface="Avenir Next LT Pro" panose="020B0504020202020204" pitchFamily="34" charset="0"/>
              </a:rPr>
            </a:br>
            <a:r>
              <a:rPr kumimoji="0" lang="fr-FR" altLang="fr-FR" sz="3600" i="1" u="none" strike="noStrike" cap="none" normalizeH="0" baseline="0" dirty="0">
                <a:ln>
                  <a:noFill/>
                </a:ln>
                <a:solidFill>
                  <a:schemeClr val="tx1"/>
                </a:solidFill>
                <a:effectLst/>
                <a:latin typeface="Avenir Next LT Pro" panose="020B0504020202020204" pitchFamily="34" charset="0"/>
              </a:rPr>
              <a:t>Les « avants premières »</a:t>
            </a:r>
            <a:r>
              <a:rPr lang="fr-FR" altLang="fr-FR" sz="3600" i="1" dirty="0">
                <a:latin typeface="Avenir Next LT Pro" panose="020B0504020202020204" pitchFamily="34" charset="0"/>
              </a:rPr>
              <a:t> de Noel </a:t>
            </a:r>
            <a:r>
              <a:rPr lang="fr-FR" altLang="fr-FR" sz="1600" b="0" i="1" dirty="0">
                <a:latin typeface="Avenir Next LT Pro" panose="020B0504020202020204" pitchFamily="34" charset="0"/>
              </a:rPr>
              <a:t>S46-47 </a:t>
            </a:r>
            <a:br>
              <a:rPr lang="fr-FR" altLang="fr-FR" sz="1600" b="0" i="1" dirty="0">
                <a:latin typeface="Avenir Next LT Pro" panose="020B0504020202020204" pitchFamily="34" charset="0"/>
              </a:rPr>
            </a:br>
            <a:r>
              <a:rPr lang="fr-FR" altLang="fr-FR" sz="2000" b="0" dirty="0">
                <a:latin typeface="Avenir Next LT Pro" panose="020B0504020202020204" pitchFamily="34" charset="0"/>
              </a:rPr>
              <a:t>Adresser nos meilleurs clients et leur montrer qu’ils ont des privilèges  !</a:t>
            </a:r>
            <a:br>
              <a:rPr lang="fr-FR" altLang="fr-FR" sz="1600" b="0" i="1" dirty="0">
                <a:latin typeface="Avenir Next LT Pro" panose="020B0504020202020204" pitchFamily="34" charset="0"/>
              </a:rPr>
            </a:br>
            <a:br>
              <a:rPr lang="fr-FR" altLang="fr-FR" sz="2800" i="1" dirty="0">
                <a:latin typeface="Avenir Next LT Pro" panose="020B0504020202020204" pitchFamily="34" charset="0"/>
              </a:rPr>
            </a:br>
            <a:r>
              <a:rPr lang="fr-FR" altLang="fr-FR" sz="2800" i="1" dirty="0">
                <a:latin typeface="Avenir Next LT Pro" panose="020B0504020202020204" pitchFamily="34" charset="0"/>
              </a:rPr>
              <a:t>	</a:t>
            </a:r>
            <a:r>
              <a:rPr lang="fr-FR" altLang="fr-FR" sz="2400" dirty="0">
                <a:latin typeface="Avenir Next LT Pro" panose="020B0504020202020204" pitchFamily="34" charset="0"/>
              </a:rPr>
              <a:t>Mini site événementiel  avec Jeu concours </a:t>
            </a:r>
            <a:br>
              <a:rPr lang="fr-FR" altLang="fr-FR" sz="2400" dirty="0">
                <a:latin typeface="Avenir Next LT Pro" panose="020B0504020202020204" pitchFamily="34" charset="0"/>
              </a:rPr>
            </a:br>
            <a:r>
              <a:rPr lang="fr-FR" altLang="fr-FR" sz="2400" dirty="0">
                <a:latin typeface="Avenir Next LT Pro" panose="020B0504020202020204" pitchFamily="34" charset="0"/>
              </a:rPr>
              <a:t>	</a:t>
            </a:r>
            <a:r>
              <a:rPr lang="fr-FR" altLang="fr-FR" sz="1800" b="0" dirty="0">
                <a:latin typeface="Avenir Next LT Pro" panose="020B0504020202020204" pitchFamily="34" charset="0"/>
              </a:rPr>
              <a:t>ouvert uniquement à nos clients sur les premières semaines puis ouvert à tous</a:t>
            </a:r>
            <a:br>
              <a:rPr lang="fr-FR" altLang="fr-FR" sz="1800" b="0" dirty="0">
                <a:latin typeface="Avenir Next LT Pro" panose="020B0504020202020204" pitchFamily="34" charset="0"/>
              </a:rPr>
            </a:br>
            <a:br>
              <a:rPr lang="fr-FR" altLang="fr-FR" sz="2400" i="1" dirty="0">
                <a:latin typeface="Avenir Next LT Pro" panose="020B0504020202020204" pitchFamily="34" charset="0"/>
              </a:rPr>
            </a:br>
            <a:r>
              <a:rPr lang="fr-FR" altLang="fr-FR" sz="2400" i="1" dirty="0">
                <a:latin typeface="Avenir Next LT Pro" panose="020B0504020202020204" pitchFamily="34" charset="0"/>
              </a:rPr>
              <a:t>	</a:t>
            </a:r>
            <a:r>
              <a:rPr lang="fr-FR" altLang="fr-FR" sz="2400" dirty="0">
                <a:latin typeface="Avenir Next LT Pro" panose="020B0504020202020204" pitchFamily="34" charset="0"/>
              </a:rPr>
              <a:t>Mécanique offres catégories valables la veille </a:t>
            </a:r>
            <a:br>
              <a:rPr lang="fr-FR" altLang="fr-FR" sz="2400" b="0" i="1" dirty="0">
                <a:latin typeface="Avenir Next LT Pro" panose="020B0504020202020204" pitchFamily="34" charset="0"/>
              </a:rPr>
            </a:br>
            <a:r>
              <a:rPr lang="fr-FR" altLang="fr-FR" sz="2400" b="0" i="1" dirty="0">
                <a:latin typeface="Avenir Next LT Pro" panose="020B0504020202020204" pitchFamily="34" charset="0"/>
              </a:rPr>
              <a:t>	</a:t>
            </a:r>
            <a:r>
              <a:rPr kumimoji="0" lang="fr-FR" altLang="fr-FR" sz="1800" b="0" i="1" u="none" strike="noStrike" cap="none" normalizeH="0" baseline="0" dirty="0">
                <a:ln>
                  <a:noFill/>
                </a:ln>
                <a:solidFill>
                  <a:schemeClr val="tx1"/>
                </a:solidFill>
                <a:effectLst/>
                <a:latin typeface="Avenir Next LT Pro" panose="020B0504020202020204" pitchFamily="34" charset="0"/>
              </a:rPr>
              <a:t>Vous avez une journée en plus pour profiter de nos offres </a:t>
            </a:r>
            <a:r>
              <a:rPr kumimoji="0" lang="fr-FR" altLang="fr-FR" sz="1800" b="0" i="0" u="none" strike="noStrike" cap="none" normalizeH="0" baseline="0" dirty="0">
                <a:ln>
                  <a:noFill/>
                </a:ln>
                <a:solidFill>
                  <a:schemeClr val="tx1"/>
                </a:solidFill>
                <a:effectLst/>
                <a:latin typeface="Avenir Next LT Pro" panose="020B0504020202020204" pitchFamily="34" charset="0"/>
              </a:rPr>
              <a:t>– Principe ‘vente privée’</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	</a:t>
            </a:r>
            <a:r>
              <a:rPr kumimoji="0" lang="fr-FR" altLang="fr-FR" sz="1800" b="0" i="0" u="none" strike="noStrike" cap="none" normalizeH="0" baseline="0" dirty="0">
                <a:ln>
                  <a:noFill/>
                </a:ln>
                <a:solidFill>
                  <a:schemeClr val="tx1"/>
                </a:solidFill>
                <a:effectLst/>
                <a:latin typeface="Avenir Next LT Pro" panose="020B0504020202020204" pitchFamily="34" charset="0"/>
                <a:sym typeface="Wingdings" panose="05000000000000000000" pitchFamily="2" charset="2"/>
              </a:rPr>
              <a:t> Création d’un mailing dédié – </a:t>
            </a:r>
            <a:r>
              <a:rPr kumimoji="0" lang="fr-FR" altLang="fr-FR" sz="1800" b="0" i="0" u="none" strike="noStrike" cap="none" normalizeH="0" baseline="0" dirty="0" err="1">
                <a:ln>
                  <a:noFill/>
                </a:ln>
                <a:solidFill>
                  <a:schemeClr val="tx1"/>
                </a:solidFill>
                <a:effectLst/>
                <a:latin typeface="Avenir Next LT Pro" panose="020B0504020202020204" pitchFamily="34" charset="0"/>
                <a:sym typeface="Wingdings" panose="05000000000000000000" pitchFamily="2" charset="2"/>
              </a:rPr>
              <a:t>cf</a:t>
            </a:r>
            <a:r>
              <a:rPr kumimoji="0" lang="fr-FR" altLang="fr-FR" sz="1800" b="0" i="0" u="none" strike="noStrike" cap="none" normalizeH="0" baseline="0" dirty="0">
                <a:ln>
                  <a:noFill/>
                </a:ln>
                <a:solidFill>
                  <a:schemeClr val="tx1"/>
                </a:solidFill>
                <a:effectLst/>
                <a:latin typeface="Avenir Next LT Pro" panose="020B0504020202020204" pitchFamily="34" charset="0"/>
                <a:sym typeface="Wingdings" panose="05000000000000000000" pitchFamily="2" charset="2"/>
              </a:rPr>
              <a:t> maquette</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	</a:t>
            </a:r>
            <a:r>
              <a:rPr lang="fr-FR" altLang="fr-FR" sz="2400" dirty="0">
                <a:latin typeface="Avenir Next LT Pro" panose="020B0504020202020204" pitchFamily="34" charset="0"/>
              </a:rPr>
              <a:t>Ouvertures exclusives matin très tôt </a:t>
            </a:r>
            <a:br>
              <a:rPr lang="fr-FR" altLang="fr-FR" sz="2400" dirty="0">
                <a:latin typeface="Avenir Next LT Pro" panose="020B0504020202020204" pitchFamily="34" charset="0"/>
              </a:rPr>
            </a:br>
            <a:r>
              <a:rPr lang="fr-FR" altLang="fr-FR" sz="2400" dirty="0">
                <a:latin typeface="Avenir Next LT Pro" panose="020B0504020202020204" pitchFamily="34" charset="0"/>
              </a:rPr>
              <a:t>	</a:t>
            </a:r>
            <a:r>
              <a:rPr kumimoji="0" lang="fr-FR" altLang="fr-FR" sz="1800" b="0" i="1"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Faites vos achats de Noël sereinement  ! Votre magasin vous est réservé !</a:t>
            </a:r>
            <a:endParaRPr lang="fr-FR" altLang="fr-FR" sz="2800" dirty="0">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sz="2800" dirty="0"/>
              <a:t>ANIMER &amp; présenter notre savoir</a:t>
            </a:r>
          </a:p>
        </p:txBody>
      </p:sp>
      <p:sp>
        <p:nvSpPr>
          <p:cNvPr id="2" name="Triangle isocèle 1">
            <a:extLst>
              <a:ext uri="{FF2B5EF4-FFF2-40B4-BE49-F238E27FC236}">
                <a16:creationId xmlns:a16="http://schemas.microsoft.com/office/drawing/2014/main" id="{E0366D4B-9A6D-583B-7CD9-515905B71175}"/>
              </a:ext>
            </a:extLst>
          </p:cNvPr>
          <p:cNvSpPr/>
          <p:nvPr/>
        </p:nvSpPr>
        <p:spPr>
          <a:xfrm rot="5400000">
            <a:off x="877924" y="3416379"/>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riangle isocèle 5">
            <a:extLst>
              <a:ext uri="{FF2B5EF4-FFF2-40B4-BE49-F238E27FC236}">
                <a16:creationId xmlns:a16="http://schemas.microsoft.com/office/drawing/2014/main" id="{9159F2A6-0120-FEC7-9F4E-7BAF81ABC34C}"/>
              </a:ext>
            </a:extLst>
          </p:cNvPr>
          <p:cNvSpPr/>
          <p:nvPr/>
        </p:nvSpPr>
        <p:spPr>
          <a:xfrm rot="5400000">
            <a:off x="877924" y="4495787"/>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riangle isocèle 8">
            <a:extLst>
              <a:ext uri="{FF2B5EF4-FFF2-40B4-BE49-F238E27FC236}">
                <a16:creationId xmlns:a16="http://schemas.microsoft.com/office/drawing/2014/main" id="{149DDB3E-BAEB-D978-EA92-91317190A16C}"/>
              </a:ext>
            </a:extLst>
          </p:cNvPr>
          <p:cNvSpPr/>
          <p:nvPr/>
        </p:nvSpPr>
        <p:spPr>
          <a:xfrm rot="5400000">
            <a:off x="877924" y="5565489"/>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572270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439826"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Gazette de l’avant-Noel   </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982233"/>
            <a:ext cx="11523081" cy="3216126"/>
          </a:xfrm>
        </p:spPr>
        <p:txBody>
          <a:bodyPr>
            <a:noAutofit/>
          </a:bodyPr>
          <a:lstStyle/>
          <a:p>
            <a:pPr marR="0" lvl="0" algn="l" defTabSz="914400" rtl="0" eaLnBrk="0" fontAlgn="base" latinLnBrk="0" hangingPunct="0">
              <a:lnSpc>
                <a:spcPct val="100000"/>
              </a:lnSpc>
              <a:spcBef>
                <a:spcPct val="0"/>
              </a:spcBef>
              <a:spcAft>
                <a:spcPct val="0"/>
              </a:spcAft>
              <a:buClrTx/>
              <a:buSzTx/>
              <a:tabLst/>
            </a:pPr>
            <a:r>
              <a:rPr kumimoji="0" lang="fr-FR" altLang="fr-FR" i="1" u="none" strike="noStrike" cap="none" normalizeH="0" baseline="0" dirty="0">
                <a:ln>
                  <a:noFill/>
                </a:ln>
                <a:solidFill>
                  <a:schemeClr val="tx1"/>
                </a:solidFill>
                <a:effectLst/>
                <a:latin typeface="Avenir Next LT Pro" panose="020B0504020202020204" pitchFamily="34" charset="0"/>
              </a:rPr>
              <a:t>Gazette « Demandez le programme ! »</a:t>
            </a:r>
            <a:br>
              <a:rPr kumimoji="0" lang="fr-FR" altLang="fr-FR" sz="2800" i="1" u="none" strike="noStrike" cap="none" normalizeH="0" baseline="0" dirty="0">
                <a:ln>
                  <a:noFill/>
                </a:ln>
                <a:solidFill>
                  <a:schemeClr val="tx1"/>
                </a:solidFill>
                <a:effectLst/>
                <a:latin typeface="Avenir Next LT Pro" panose="020B0504020202020204" pitchFamily="34" charset="0"/>
              </a:rPr>
            </a:br>
            <a:r>
              <a:rPr kumimoji="0" lang="fr-FR" altLang="fr-FR" sz="2800" b="0" u="none" strike="noStrike" cap="none" normalizeH="0" baseline="0" dirty="0">
                <a:ln>
                  <a:noFill/>
                </a:ln>
                <a:solidFill>
                  <a:schemeClr val="tx1"/>
                </a:solidFill>
                <a:effectLst/>
                <a:latin typeface="Avenir Next LT Pro" panose="020B0504020202020204" pitchFamily="34" charset="0"/>
              </a:rPr>
              <a:t>Sélection, </a:t>
            </a:r>
            <a:r>
              <a:rPr lang="fr-FR" altLang="fr-FR" sz="2800" b="0" dirty="0">
                <a:latin typeface="Avenir Next LT Pro" panose="020B0504020202020204" pitchFamily="34" charset="0"/>
              </a:rPr>
              <a:t>Inspiration &amp; incitation</a:t>
            </a:r>
            <a:br>
              <a:rPr lang="fr-FR" altLang="fr-FR" sz="2800" b="0" i="1" dirty="0">
                <a:latin typeface="Avenir Next LT Pro" panose="020B0504020202020204" pitchFamily="34" charset="0"/>
              </a:rPr>
            </a:br>
            <a:br>
              <a:rPr lang="fr-FR" altLang="fr-FR" sz="2800" b="0" i="1" dirty="0">
                <a:latin typeface="Avenir Next LT Pro" panose="020B0504020202020204" pitchFamily="34" charset="0"/>
              </a:rPr>
            </a:br>
            <a:r>
              <a:rPr kumimoji="0" lang="fr-FR" altLang="fr-FR" b="0" i="0" u="none" strike="noStrike" cap="none" normalizeH="0" baseline="0" dirty="0">
                <a:ln>
                  <a:noFill/>
                </a:ln>
                <a:solidFill>
                  <a:schemeClr val="tx1"/>
                </a:solidFill>
                <a:effectLst/>
                <a:latin typeface="Avenir Next LT Pro" panose="020B0504020202020204" pitchFamily="34" charset="0"/>
              </a:rPr>
              <a:t>Créer un gazette ‘Savoir-faire</a:t>
            </a:r>
            <a:r>
              <a:rPr lang="fr-FR" altLang="fr-FR" b="0" dirty="0">
                <a:latin typeface="Avenir Next LT Pro" panose="020B0504020202020204" pitchFamily="34" charset="0"/>
              </a:rPr>
              <a:t>’, expression </a:t>
            </a:r>
            <a:br>
              <a:rPr lang="fr-FR" altLang="fr-FR" b="0" dirty="0">
                <a:latin typeface="Avenir Next LT Pro" panose="020B0504020202020204" pitchFamily="34" charset="0"/>
              </a:rPr>
            </a:br>
            <a:r>
              <a:rPr lang="fr-FR" altLang="fr-FR" b="0" dirty="0">
                <a:latin typeface="Avenir Next LT Pro" panose="020B0504020202020204" pitchFamily="34" charset="0"/>
              </a:rPr>
              <a:t>du concept d’un Noël « gourmand &amp; facilitant »</a:t>
            </a:r>
            <a:br>
              <a:rPr lang="fr-FR" altLang="fr-FR" b="0" dirty="0">
                <a:latin typeface="Avenir Next LT Pro" panose="020B0504020202020204" pitchFamily="34" charset="0"/>
              </a:rPr>
            </a:br>
            <a:r>
              <a:rPr kumimoji="0" lang="fr-FR" altLang="fr-FR" sz="2400" i="1" u="none" strike="noStrike" cap="none" normalizeH="0" baseline="0" dirty="0">
                <a:ln>
                  <a:noFill/>
                </a:ln>
                <a:effectLst/>
                <a:latin typeface="Avenir Next LT Pro" panose="020B0504020202020204" pitchFamily="34" charset="0"/>
              </a:rPr>
              <a:t>Une gazette distribuée en amont dès la semaine 47 ou 48 </a:t>
            </a:r>
            <a:br>
              <a:rPr kumimoji="0" lang="fr-FR" altLang="fr-FR" sz="2400" i="1" u="none" strike="noStrike" cap="none" normalizeH="0" baseline="0" dirty="0">
                <a:ln>
                  <a:noFill/>
                </a:ln>
                <a:effectLst/>
                <a:latin typeface="Avenir Next LT Pro" panose="020B0504020202020204" pitchFamily="34" charset="0"/>
              </a:rPr>
            </a:br>
            <a:r>
              <a:rPr kumimoji="0" lang="fr-FR" altLang="fr-FR" sz="2400" i="1" u="none" strike="noStrike" cap="none" normalizeH="0" baseline="0" dirty="0">
                <a:ln>
                  <a:noFill/>
                </a:ln>
                <a:effectLst/>
                <a:latin typeface="Avenir Next LT Pro" panose="020B0504020202020204" pitchFamily="34" charset="0"/>
              </a:rPr>
              <a:t>et qui annonce les offres stars !</a:t>
            </a:r>
            <a:br>
              <a:rPr kumimoji="0" lang="fr-FR" altLang="fr-FR" sz="2000" i="0" u="none" strike="noStrike" cap="none" normalizeH="0" baseline="0" dirty="0">
                <a:ln>
                  <a:noFill/>
                </a:ln>
                <a:effectLst/>
                <a:latin typeface="Avenir Next LT Pro" panose="020B0504020202020204" pitchFamily="34" charset="0"/>
              </a:rPr>
            </a:br>
            <a:r>
              <a:rPr kumimoji="0" lang="fr-FR" altLang="fr-FR" sz="2000" b="0" i="0" u="none" strike="noStrike" cap="none" normalizeH="0" baseline="0" dirty="0">
                <a:ln>
                  <a:noFill/>
                </a:ln>
                <a:effectLst/>
                <a:latin typeface="Avenir Next LT Pro" panose="020B0504020202020204" pitchFamily="34" charset="0"/>
              </a:rPr>
              <a:t> </a:t>
            </a:r>
            <a:br>
              <a:rPr kumimoji="0" lang="fr-FR" altLang="fr-FR" sz="2000" b="0" i="0" u="none" strike="noStrike" cap="none" normalizeH="0" baseline="0" dirty="0">
                <a:ln>
                  <a:noFill/>
                </a:ln>
                <a:effectLst/>
                <a:latin typeface="Avenir Next LT Pro" panose="020B0504020202020204" pitchFamily="34" charset="0"/>
              </a:rPr>
            </a:br>
            <a:endParaRPr kumimoji="0" lang="fr-FR" altLang="fr-FR" sz="2400" b="0" i="0" u="none" strike="noStrike" cap="none" normalizeH="0" baseline="0" dirty="0">
              <a:ln>
                <a:noFill/>
              </a:ln>
              <a:effectLst/>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sz="2800" dirty="0"/>
              <a:t>SUPPORT DEDIE</a:t>
            </a:r>
          </a:p>
        </p:txBody>
      </p:sp>
      <p:sp>
        <p:nvSpPr>
          <p:cNvPr id="6" name="ZoneTexte 5">
            <a:extLst>
              <a:ext uri="{FF2B5EF4-FFF2-40B4-BE49-F238E27FC236}">
                <a16:creationId xmlns:a16="http://schemas.microsoft.com/office/drawing/2014/main" id="{52EC3105-1258-8212-3584-8596972F9217}"/>
              </a:ext>
            </a:extLst>
          </p:cNvPr>
          <p:cNvSpPr txBox="1"/>
          <p:nvPr/>
        </p:nvSpPr>
        <p:spPr>
          <a:xfrm>
            <a:off x="910844" y="5420229"/>
            <a:ext cx="9694282" cy="830997"/>
          </a:xfrm>
          <a:prstGeom prst="rect">
            <a:avLst/>
          </a:prstGeom>
          <a:noFill/>
        </p:spPr>
        <p:txBody>
          <a:bodyPr wrap="square">
            <a:spAutoFit/>
          </a:bodyPr>
          <a:lstStyle/>
          <a:p>
            <a:pPr algn="ctr"/>
            <a:r>
              <a:rPr lang="fr-FR" altLang="fr-FR" sz="2400" dirty="0">
                <a:solidFill>
                  <a:schemeClr val="bg1"/>
                </a:solidFill>
                <a:highlight>
                  <a:srgbClr val="237756"/>
                </a:highlight>
                <a:latin typeface="Avenir Next LT Pro" panose="020B0504020202020204" pitchFamily="34" charset="0"/>
              </a:rPr>
              <a:t>Proposer</a:t>
            </a:r>
            <a:r>
              <a:rPr kumimoji="0" lang="fr-FR" altLang="fr-FR" sz="2400" u="none" strike="noStrike" cap="none" normalizeH="0" baseline="0" dirty="0">
                <a:ln>
                  <a:noFill/>
                </a:ln>
                <a:solidFill>
                  <a:schemeClr val="bg1"/>
                </a:solidFill>
                <a:effectLst/>
                <a:highlight>
                  <a:srgbClr val="237756"/>
                </a:highlight>
                <a:latin typeface="Avenir Next LT Pro" panose="020B0504020202020204" pitchFamily="34" charset="0"/>
              </a:rPr>
              <a:t> des rendez-vous pour les clients </a:t>
            </a:r>
            <a:br>
              <a:rPr kumimoji="0" lang="fr-FR" altLang="fr-FR" sz="2400" u="none" strike="noStrike" cap="none" normalizeH="0" baseline="0" dirty="0">
                <a:ln>
                  <a:noFill/>
                </a:ln>
                <a:solidFill>
                  <a:schemeClr val="bg1"/>
                </a:solidFill>
                <a:effectLst/>
                <a:highlight>
                  <a:srgbClr val="237756"/>
                </a:highlight>
                <a:latin typeface="Avenir Next LT Pro" panose="020B0504020202020204" pitchFamily="34" charset="0"/>
              </a:rPr>
            </a:br>
            <a:r>
              <a:rPr kumimoji="0" lang="fr-FR" altLang="fr-FR" sz="2400" u="none" strike="noStrike" cap="none" normalizeH="0" baseline="0" dirty="0">
                <a:ln>
                  <a:noFill/>
                </a:ln>
                <a:solidFill>
                  <a:schemeClr val="bg1"/>
                </a:solidFill>
                <a:effectLst/>
                <a:highlight>
                  <a:srgbClr val="237756"/>
                </a:highlight>
                <a:latin typeface="Avenir Next LT Pro" panose="020B0504020202020204" pitchFamily="34" charset="0"/>
              </a:rPr>
              <a:t>pour qu’ils puissent programmer leurs achats de Noël</a:t>
            </a:r>
            <a:endParaRPr lang="fr-FR" sz="2400" dirty="0">
              <a:solidFill>
                <a:schemeClr val="bg1"/>
              </a:solidFill>
              <a:highlight>
                <a:srgbClr val="237756"/>
              </a:highlight>
            </a:endParaRPr>
          </a:p>
        </p:txBody>
      </p:sp>
      <p:sp>
        <p:nvSpPr>
          <p:cNvPr id="9" name="Triangle isocèle 8">
            <a:extLst>
              <a:ext uri="{FF2B5EF4-FFF2-40B4-BE49-F238E27FC236}">
                <a16:creationId xmlns:a16="http://schemas.microsoft.com/office/drawing/2014/main" id="{BCB13C19-8E8E-27B7-B1EE-E5D8F8D9CA85}"/>
              </a:ext>
            </a:extLst>
          </p:cNvPr>
          <p:cNvSpPr/>
          <p:nvPr/>
        </p:nvSpPr>
        <p:spPr>
          <a:xfrm rot="5400000">
            <a:off x="-66177" y="2327808"/>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3045224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439826"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Gazette de l’avant-Noel   </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669654"/>
            <a:ext cx="11523081" cy="3216126"/>
          </a:xfrm>
        </p:spPr>
        <p:txBody>
          <a:bodyPr>
            <a:noAutofit/>
          </a:bodyPr>
          <a:lstStyle/>
          <a:p>
            <a:pPr marR="0" lvl="0" algn="l" defTabSz="914400" rtl="0" eaLnBrk="0" fontAlgn="base" latinLnBrk="0" hangingPunct="0">
              <a:lnSpc>
                <a:spcPct val="100000"/>
              </a:lnSpc>
              <a:spcBef>
                <a:spcPct val="0"/>
              </a:spcBef>
              <a:spcAft>
                <a:spcPct val="0"/>
              </a:spcAft>
              <a:buClrTx/>
              <a:buSzTx/>
              <a:tabLst/>
            </a:pPr>
            <a:r>
              <a:rPr kumimoji="0" lang="fr-FR" altLang="fr-FR" sz="2800" i="1" u="none" strike="noStrike" cap="none" normalizeH="0" baseline="0" dirty="0">
                <a:ln>
                  <a:noFill/>
                </a:ln>
                <a:solidFill>
                  <a:schemeClr val="tx1"/>
                </a:solidFill>
                <a:effectLst/>
                <a:latin typeface="Avenir Next LT Pro" panose="020B0504020202020204" pitchFamily="34" charset="0"/>
              </a:rPr>
              <a:t> </a:t>
            </a:r>
            <a:br>
              <a:rPr kumimoji="0" lang="fr-FR" altLang="fr-FR" sz="200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highlight>
                  <a:srgbClr val="237756"/>
                </a:highlight>
                <a:latin typeface="Avenir Next LT Pro" panose="020B0504020202020204" pitchFamily="34" charset="0"/>
              </a:rPr>
            </a:br>
            <a:r>
              <a:rPr lang="fr-FR" altLang="fr-FR" sz="1800" dirty="0">
                <a:solidFill>
                  <a:schemeClr val="bg1"/>
                </a:solidFill>
                <a:highlight>
                  <a:srgbClr val="237756"/>
                </a:highlight>
                <a:latin typeface="Avenir Next LT Pro" panose="020B0504020202020204" pitchFamily="34" charset="0"/>
              </a:rPr>
              <a:t>Gazette : Savoir-faire, vins, inspiration &amp; OFFRES</a:t>
            </a:r>
            <a:br>
              <a:rPr lang="fr-FR" altLang="fr-FR" sz="1800" dirty="0">
                <a:solidFill>
                  <a:schemeClr val="bg1"/>
                </a:solidFill>
                <a:highlight>
                  <a:srgbClr val="237756"/>
                </a:highlight>
                <a:latin typeface="Avenir Next LT Pro" panose="020B0504020202020204" pitchFamily="34" charset="0"/>
              </a:rPr>
            </a:br>
            <a:br>
              <a:rPr lang="fr-FR" altLang="fr-FR" sz="1800" dirty="0">
                <a:solidFill>
                  <a:schemeClr val="bg1"/>
                </a:solidFill>
                <a:highlight>
                  <a:srgbClr val="237756"/>
                </a:highlight>
                <a:latin typeface="Avenir Next LT Pro" panose="020B0504020202020204" pitchFamily="34" charset="0"/>
              </a:rPr>
            </a:br>
            <a:br>
              <a:rPr lang="fr-FR" altLang="fr-FR" sz="1800" b="0" dirty="0">
                <a:highlight>
                  <a:srgbClr val="237756"/>
                </a:highlight>
                <a:latin typeface="Avenir Next LT Pro" panose="020B0504020202020204" pitchFamily="34" charset="0"/>
              </a:rPr>
            </a:br>
            <a:r>
              <a:rPr lang="fr-FR" altLang="fr-FR" sz="1800" b="0" dirty="0">
                <a:latin typeface="Avenir Next LT Pro" panose="020B0504020202020204" pitchFamily="34" charset="0"/>
              </a:rPr>
              <a:t>Contenu :</a:t>
            </a:r>
            <a:br>
              <a:rPr lang="fr-FR" altLang="fr-FR" sz="1800" b="0" dirty="0">
                <a:latin typeface="Avenir Next LT Pro" panose="020B0504020202020204" pitchFamily="34" charset="0"/>
              </a:rPr>
            </a:br>
            <a:r>
              <a:rPr lang="fr-FR" altLang="fr-FR" sz="1800" b="0" dirty="0">
                <a:latin typeface="Avenir Next LT Pro" panose="020B0504020202020204" pitchFamily="34" charset="0"/>
              </a:rPr>
              <a:t>	</a:t>
            </a:r>
            <a:endParaRPr kumimoji="0" lang="fr-FR" altLang="fr-FR" sz="2400" b="0" i="0" u="none" strike="noStrike" cap="none" normalizeH="0" baseline="0" dirty="0">
              <a:ln>
                <a:noFill/>
              </a:ln>
              <a:solidFill>
                <a:schemeClr val="tx1"/>
              </a:solidFill>
              <a:effectLst/>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sz="2800" dirty="0"/>
              <a:t>SUPPORT DEDIE</a:t>
            </a:r>
          </a:p>
        </p:txBody>
      </p:sp>
      <p:sp>
        <p:nvSpPr>
          <p:cNvPr id="3" name="ZoneTexte 2">
            <a:extLst>
              <a:ext uri="{FF2B5EF4-FFF2-40B4-BE49-F238E27FC236}">
                <a16:creationId xmlns:a16="http://schemas.microsoft.com/office/drawing/2014/main" id="{1E966592-73CF-ABFE-B2C8-EE8A665B01AB}"/>
              </a:ext>
            </a:extLst>
          </p:cNvPr>
          <p:cNvSpPr txBox="1"/>
          <p:nvPr/>
        </p:nvSpPr>
        <p:spPr>
          <a:xfrm>
            <a:off x="7838391" y="3334893"/>
            <a:ext cx="6130834" cy="923330"/>
          </a:xfrm>
          <a:prstGeom prst="rect">
            <a:avLst/>
          </a:prstGeom>
          <a:noFill/>
        </p:spPr>
        <p:txBody>
          <a:bodyPr wrap="square">
            <a:spAutoFit/>
          </a:bodyPr>
          <a:lstStyle/>
          <a:p>
            <a:br>
              <a:rPr lang="fr-FR" altLang="fr-FR" sz="1800" b="0" dirty="0">
                <a:latin typeface="Avenir Next LT Pro" panose="020B0504020202020204" pitchFamily="34" charset="0"/>
              </a:rPr>
            </a:br>
            <a:r>
              <a:rPr lang="fr-FR" altLang="fr-FR" sz="1800" b="1" dirty="0">
                <a:latin typeface="Avenir Next LT Pro" panose="020B0504020202020204" pitchFamily="34" charset="0"/>
              </a:rPr>
              <a:t>Vins </a:t>
            </a:r>
            <a:r>
              <a:rPr lang="fr-FR" altLang="fr-FR" sz="1800" b="0" dirty="0">
                <a:latin typeface="Avenir Next LT Pro" panose="020B0504020202020204" pitchFamily="34" charset="0"/>
              </a:rPr>
              <a:t>: sélection vins &amp; effervescents</a:t>
            </a:r>
            <a:br>
              <a:rPr lang="fr-FR" altLang="fr-FR" sz="1800" b="0" dirty="0">
                <a:latin typeface="Avenir Next LT Pro" panose="020B0504020202020204" pitchFamily="34" charset="0"/>
              </a:rPr>
            </a:br>
            <a:endParaRPr lang="fr-FR" dirty="0"/>
          </a:p>
        </p:txBody>
      </p:sp>
      <p:sp>
        <p:nvSpPr>
          <p:cNvPr id="8" name="ZoneTexte 7">
            <a:extLst>
              <a:ext uri="{FF2B5EF4-FFF2-40B4-BE49-F238E27FC236}">
                <a16:creationId xmlns:a16="http://schemas.microsoft.com/office/drawing/2014/main" id="{2753C5F5-2AD6-11FF-F9CF-83BCAA401463}"/>
              </a:ext>
            </a:extLst>
          </p:cNvPr>
          <p:cNvSpPr txBox="1"/>
          <p:nvPr/>
        </p:nvSpPr>
        <p:spPr>
          <a:xfrm>
            <a:off x="1595067" y="3807614"/>
            <a:ext cx="4814611" cy="1354217"/>
          </a:xfrm>
          <a:prstGeom prst="rect">
            <a:avLst/>
          </a:prstGeom>
          <a:noFill/>
        </p:spPr>
        <p:txBody>
          <a:bodyPr wrap="square">
            <a:spAutoFit/>
          </a:bodyPr>
          <a:lstStyle/>
          <a:p>
            <a:r>
              <a:rPr lang="fr-FR" altLang="fr-FR" sz="1800" b="1" dirty="0">
                <a:latin typeface="Avenir Next LT Pro" panose="020B0504020202020204" pitchFamily="34" charset="0"/>
              </a:rPr>
              <a:t>Produits totems </a:t>
            </a:r>
            <a:r>
              <a:rPr lang="fr-FR" altLang="fr-FR" sz="1800" b="0" dirty="0">
                <a:latin typeface="Avenir Next LT Pro" panose="020B0504020202020204" pitchFamily="34" charset="0"/>
              </a:rPr>
              <a:t>: produits d’exception de Noël – Mettre la lumière sur certains produits peu/pas connu de nos clients : </a:t>
            </a:r>
            <a:br>
              <a:rPr lang="fr-FR" altLang="fr-FR" sz="1800" b="0" dirty="0">
                <a:latin typeface="Avenir Next LT Pro" panose="020B0504020202020204" pitchFamily="34" charset="0"/>
              </a:rPr>
            </a:br>
            <a:r>
              <a:rPr lang="fr-FR" altLang="fr-FR" sz="1400" b="0" dirty="0">
                <a:latin typeface="Avenir Next LT Pro" panose="020B0504020202020204" pitchFamily="34" charset="0"/>
              </a:rPr>
              <a:t>Ex : foie gras, saumon, coquilles, feuilleté, Champagne Roederer…</a:t>
            </a:r>
            <a:endParaRPr lang="fr-FR" dirty="0"/>
          </a:p>
        </p:txBody>
      </p:sp>
      <p:pic>
        <p:nvPicPr>
          <p:cNvPr id="24" name="Image 23">
            <a:extLst>
              <a:ext uri="{FF2B5EF4-FFF2-40B4-BE49-F238E27FC236}">
                <a16:creationId xmlns:a16="http://schemas.microsoft.com/office/drawing/2014/main" id="{E1B01246-35E3-A663-7F4D-68B5BB59319F}"/>
              </a:ext>
            </a:extLst>
          </p:cNvPr>
          <p:cNvPicPr>
            <a:picLocks noChangeAspect="1"/>
          </p:cNvPicPr>
          <p:nvPr/>
        </p:nvPicPr>
        <p:blipFill rotWithShape="1">
          <a:blip r:embed="rId2">
            <a:extLst>
              <a:ext uri="{28A0092B-C50C-407E-A947-70E740481C1C}">
                <a14:useLocalDpi xmlns:a14="http://schemas.microsoft.com/office/drawing/2010/main" val="0"/>
              </a:ext>
            </a:extLst>
          </a:blip>
          <a:srcRect l="5441" t="37007" r="62280" b="32979"/>
          <a:stretch/>
        </p:blipFill>
        <p:spPr>
          <a:xfrm>
            <a:off x="668918" y="3875319"/>
            <a:ext cx="926149" cy="861133"/>
          </a:xfrm>
          <a:prstGeom prst="rect">
            <a:avLst/>
          </a:prstGeom>
        </p:spPr>
      </p:pic>
      <p:sp>
        <p:nvSpPr>
          <p:cNvPr id="26" name="ZoneTexte 25">
            <a:extLst>
              <a:ext uri="{FF2B5EF4-FFF2-40B4-BE49-F238E27FC236}">
                <a16:creationId xmlns:a16="http://schemas.microsoft.com/office/drawing/2014/main" id="{0E6A8312-8199-1263-6AAC-3988C24CA735}"/>
              </a:ext>
            </a:extLst>
          </p:cNvPr>
          <p:cNvSpPr txBox="1"/>
          <p:nvPr/>
        </p:nvSpPr>
        <p:spPr>
          <a:xfrm>
            <a:off x="1630577" y="5239096"/>
            <a:ext cx="4930021" cy="646331"/>
          </a:xfrm>
          <a:prstGeom prst="rect">
            <a:avLst/>
          </a:prstGeom>
          <a:noFill/>
        </p:spPr>
        <p:txBody>
          <a:bodyPr wrap="square">
            <a:spAutoFit/>
          </a:bodyPr>
          <a:lstStyle/>
          <a:p>
            <a:r>
              <a:rPr lang="fr-FR" altLang="fr-FR" sz="1800" b="1" dirty="0">
                <a:latin typeface="Avenir Next LT Pro" panose="020B0504020202020204" pitchFamily="34" charset="0"/>
              </a:rPr>
              <a:t>Services : </a:t>
            </a:r>
            <a:r>
              <a:rPr lang="fr-FR" altLang="fr-FR" sz="1800" b="0" dirty="0">
                <a:latin typeface="Avenir Next LT Pro" panose="020B0504020202020204" pitchFamily="34" charset="0"/>
              </a:rPr>
              <a:t>Savoir Faire des pros : commande préparation, offre sur-mesure : plateaux…</a:t>
            </a:r>
            <a:endParaRPr lang="fr-FR" dirty="0"/>
          </a:p>
        </p:txBody>
      </p:sp>
      <p:pic>
        <p:nvPicPr>
          <p:cNvPr id="27" name="Image 26">
            <a:extLst>
              <a:ext uri="{FF2B5EF4-FFF2-40B4-BE49-F238E27FC236}">
                <a16:creationId xmlns:a16="http://schemas.microsoft.com/office/drawing/2014/main" id="{3B4B31D5-784C-C319-45F4-36178FDC5307}"/>
              </a:ext>
            </a:extLst>
          </p:cNvPr>
          <p:cNvPicPr>
            <a:picLocks noChangeAspect="1"/>
          </p:cNvPicPr>
          <p:nvPr/>
        </p:nvPicPr>
        <p:blipFill rotWithShape="1">
          <a:blip r:embed="rId2">
            <a:extLst>
              <a:ext uri="{28A0092B-C50C-407E-A947-70E740481C1C}">
                <a14:useLocalDpi xmlns:a14="http://schemas.microsoft.com/office/drawing/2010/main" val="0"/>
              </a:ext>
            </a:extLst>
          </a:blip>
          <a:srcRect l="36034" t="37007" r="31687" b="32979"/>
          <a:stretch/>
        </p:blipFill>
        <p:spPr>
          <a:xfrm>
            <a:off x="668917" y="5131694"/>
            <a:ext cx="926149" cy="861133"/>
          </a:xfrm>
          <a:prstGeom prst="rect">
            <a:avLst/>
          </a:prstGeom>
        </p:spPr>
      </p:pic>
      <p:pic>
        <p:nvPicPr>
          <p:cNvPr id="28" name="Image 27">
            <a:extLst>
              <a:ext uri="{FF2B5EF4-FFF2-40B4-BE49-F238E27FC236}">
                <a16:creationId xmlns:a16="http://schemas.microsoft.com/office/drawing/2014/main" id="{DB7B5FA1-BB49-6201-18FC-3067010BF954}"/>
              </a:ext>
            </a:extLst>
          </p:cNvPr>
          <p:cNvPicPr>
            <a:picLocks noChangeAspect="1"/>
          </p:cNvPicPr>
          <p:nvPr/>
        </p:nvPicPr>
        <p:blipFill rotWithShape="1">
          <a:blip r:embed="rId2">
            <a:extLst>
              <a:ext uri="{28A0092B-C50C-407E-A947-70E740481C1C}">
                <a14:useLocalDpi xmlns:a14="http://schemas.microsoft.com/office/drawing/2010/main" val="0"/>
              </a:ext>
            </a:extLst>
          </a:blip>
          <a:srcRect l="5441" t="67021" r="62280" b="2965"/>
          <a:stretch/>
        </p:blipFill>
        <p:spPr>
          <a:xfrm>
            <a:off x="6828496" y="3397090"/>
            <a:ext cx="926149" cy="861133"/>
          </a:xfrm>
          <a:prstGeom prst="rect">
            <a:avLst/>
          </a:prstGeom>
        </p:spPr>
      </p:pic>
      <p:sp>
        <p:nvSpPr>
          <p:cNvPr id="30" name="ZoneTexte 29">
            <a:extLst>
              <a:ext uri="{FF2B5EF4-FFF2-40B4-BE49-F238E27FC236}">
                <a16:creationId xmlns:a16="http://schemas.microsoft.com/office/drawing/2014/main" id="{1E503F89-6241-944D-72C6-D0D2CE15D1AE}"/>
              </a:ext>
            </a:extLst>
          </p:cNvPr>
          <p:cNvSpPr txBox="1"/>
          <p:nvPr/>
        </p:nvSpPr>
        <p:spPr>
          <a:xfrm>
            <a:off x="7905565" y="5377275"/>
            <a:ext cx="4355279" cy="923330"/>
          </a:xfrm>
          <a:prstGeom prst="rect">
            <a:avLst/>
          </a:prstGeom>
          <a:noFill/>
        </p:spPr>
        <p:txBody>
          <a:bodyPr wrap="square">
            <a:spAutoFit/>
          </a:bodyPr>
          <a:lstStyle/>
          <a:p>
            <a:r>
              <a:rPr lang="fr-FR" altLang="fr-FR" sz="1800" b="1" dirty="0">
                <a:latin typeface="Avenir Next LT Pro" panose="020B0504020202020204" pitchFamily="34" charset="0"/>
              </a:rPr>
              <a:t>Best promos </a:t>
            </a:r>
            <a:r>
              <a:rPr lang="fr-FR" altLang="fr-FR" sz="1800" b="0" dirty="0">
                <a:latin typeface="Avenir Next LT Pro" panose="020B0504020202020204" pitchFamily="34" charset="0"/>
              </a:rPr>
              <a:t>des prochaines semaines </a:t>
            </a:r>
            <a:br>
              <a:rPr lang="fr-FR" altLang="fr-FR" sz="1800" b="0" dirty="0">
                <a:latin typeface="Avenir Next LT Pro" panose="020B0504020202020204" pitchFamily="34" charset="0"/>
              </a:rPr>
            </a:br>
            <a:r>
              <a:rPr lang="fr-FR" altLang="fr-FR" dirty="0">
                <a:latin typeface="Avenir Next LT Pro" panose="020B0504020202020204" pitchFamily="34" charset="0"/>
              </a:rPr>
              <a:t>+ </a:t>
            </a:r>
            <a:r>
              <a:rPr lang="fr-FR" altLang="fr-FR" sz="1800" b="0" dirty="0">
                <a:latin typeface="Avenir Next LT Pro" panose="020B0504020202020204" pitchFamily="34" charset="0"/>
              </a:rPr>
              <a:t>Offres catégories avec les offres à venir de la semaine</a:t>
            </a:r>
            <a:endParaRPr lang="fr-FR" dirty="0"/>
          </a:p>
        </p:txBody>
      </p:sp>
      <p:pic>
        <p:nvPicPr>
          <p:cNvPr id="31" name="Image 30">
            <a:extLst>
              <a:ext uri="{FF2B5EF4-FFF2-40B4-BE49-F238E27FC236}">
                <a16:creationId xmlns:a16="http://schemas.microsoft.com/office/drawing/2014/main" id="{A463311B-5A26-A8DB-5D57-49A781810258}"/>
              </a:ext>
            </a:extLst>
          </p:cNvPr>
          <p:cNvPicPr>
            <a:picLocks noChangeAspect="1"/>
          </p:cNvPicPr>
          <p:nvPr/>
        </p:nvPicPr>
        <p:blipFill rotWithShape="1">
          <a:blip r:embed="rId2">
            <a:extLst>
              <a:ext uri="{28A0092B-C50C-407E-A947-70E740481C1C}">
                <a14:useLocalDpi xmlns:a14="http://schemas.microsoft.com/office/drawing/2010/main" val="0"/>
              </a:ext>
            </a:extLst>
          </a:blip>
          <a:srcRect l="36382" t="6684" r="31339" b="63302"/>
          <a:stretch/>
        </p:blipFill>
        <p:spPr>
          <a:xfrm>
            <a:off x="6828496" y="5408374"/>
            <a:ext cx="926149" cy="861133"/>
          </a:xfrm>
          <a:prstGeom prst="rect">
            <a:avLst/>
          </a:prstGeom>
        </p:spPr>
      </p:pic>
      <p:sp>
        <p:nvSpPr>
          <p:cNvPr id="32" name="ZoneTexte 31">
            <a:extLst>
              <a:ext uri="{FF2B5EF4-FFF2-40B4-BE49-F238E27FC236}">
                <a16:creationId xmlns:a16="http://schemas.microsoft.com/office/drawing/2014/main" id="{2EFBCE02-02D1-FBA5-2DF7-A5532A6B5475}"/>
              </a:ext>
            </a:extLst>
          </p:cNvPr>
          <p:cNvSpPr txBox="1"/>
          <p:nvPr/>
        </p:nvSpPr>
        <p:spPr>
          <a:xfrm>
            <a:off x="7838391" y="4109863"/>
            <a:ext cx="4153312" cy="1415772"/>
          </a:xfrm>
          <a:prstGeom prst="rect">
            <a:avLst/>
          </a:prstGeom>
          <a:noFill/>
        </p:spPr>
        <p:txBody>
          <a:bodyPr wrap="square">
            <a:spAutoFit/>
          </a:bodyPr>
          <a:lstStyle/>
          <a:p>
            <a:br>
              <a:rPr lang="fr-FR" altLang="fr-FR" sz="1800" b="0" dirty="0">
                <a:latin typeface="Avenir Next LT Pro" panose="020B0504020202020204" pitchFamily="34" charset="0"/>
              </a:rPr>
            </a:br>
            <a:r>
              <a:rPr lang="fr-FR" altLang="fr-FR" sz="1800" b="1" dirty="0">
                <a:latin typeface="Avenir Next LT Pro" panose="020B0504020202020204" pitchFamily="34" charset="0"/>
              </a:rPr>
              <a:t>Menus </a:t>
            </a:r>
            <a:r>
              <a:rPr lang="fr-FR" altLang="fr-FR" sz="1800" b="0" dirty="0">
                <a:latin typeface="Avenir Next LT Pro" panose="020B0504020202020204" pitchFamily="34" charset="0"/>
              </a:rPr>
              <a:t>: </a:t>
            </a:r>
            <a:r>
              <a:rPr lang="fr-FR" altLang="fr-FR" sz="1800" b="0" dirty="0" err="1">
                <a:latin typeface="Avenir Next LT Pro" panose="020B0504020202020204" pitchFamily="34" charset="0"/>
              </a:rPr>
              <a:t>inpirations</a:t>
            </a:r>
            <a:r>
              <a:rPr lang="fr-FR" altLang="fr-FR" sz="1800" b="0" dirty="0">
                <a:latin typeface="Avenir Next LT Pro" panose="020B0504020202020204" pitchFamily="34" charset="0"/>
              </a:rPr>
              <a:t> &amp; offres </a:t>
            </a:r>
            <a:br>
              <a:rPr lang="fr-FR" altLang="fr-FR" sz="1800" b="0" dirty="0">
                <a:latin typeface="Avenir Next LT Pro" panose="020B0504020202020204" pitchFamily="34" charset="0"/>
              </a:rPr>
            </a:br>
            <a:r>
              <a:rPr lang="fr-FR" altLang="fr-FR" sz="1800" b="0" dirty="0">
                <a:latin typeface="Avenir Next LT Pro" panose="020B0504020202020204" pitchFamily="34" charset="0"/>
              </a:rPr>
              <a:t>sur des menus </a:t>
            </a:r>
            <a:r>
              <a:rPr lang="fr-FR" altLang="fr-FR" sz="1800" b="0" dirty="0" err="1">
                <a:latin typeface="Avenir Next LT Pro" panose="020B0504020202020204" pitchFamily="34" charset="0"/>
              </a:rPr>
              <a:t>entrée+plats+dessert</a:t>
            </a:r>
            <a:br>
              <a:rPr lang="fr-FR" altLang="fr-FR" sz="1800" b="0" dirty="0">
                <a:latin typeface="Avenir Next LT Pro" panose="020B0504020202020204" pitchFamily="34" charset="0"/>
              </a:rPr>
            </a:br>
            <a:r>
              <a:rPr lang="fr-FR" altLang="fr-FR" sz="1100" b="0" dirty="0">
                <a:latin typeface="Avenir Next LT Pro" panose="020B0504020202020204" pitchFamily="34" charset="0"/>
              </a:rPr>
              <a:t>Cf slides menus</a:t>
            </a:r>
            <a:br>
              <a:rPr lang="fr-FR" altLang="fr-FR" sz="1800" b="0" dirty="0">
                <a:latin typeface="Avenir Next LT Pro" panose="020B0504020202020204" pitchFamily="34" charset="0"/>
              </a:rPr>
            </a:br>
            <a:endParaRPr lang="fr-FR" dirty="0"/>
          </a:p>
        </p:txBody>
      </p:sp>
      <p:pic>
        <p:nvPicPr>
          <p:cNvPr id="33" name="Image 32">
            <a:extLst>
              <a:ext uri="{FF2B5EF4-FFF2-40B4-BE49-F238E27FC236}">
                <a16:creationId xmlns:a16="http://schemas.microsoft.com/office/drawing/2014/main" id="{DCAD5712-4A08-276D-C37D-5F05384CA9BF}"/>
              </a:ext>
            </a:extLst>
          </p:cNvPr>
          <p:cNvPicPr>
            <a:picLocks noChangeAspect="1"/>
          </p:cNvPicPr>
          <p:nvPr/>
        </p:nvPicPr>
        <p:blipFill rotWithShape="1">
          <a:blip r:embed="rId2">
            <a:extLst>
              <a:ext uri="{28A0092B-C50C-407E-A947-70E740481C1C}">
                <a14:useLocalDpi xmlns:a14="http://schemas.microsoft.com/office/drawing/2010/main" val="0"/>
              </a:ext>
            </a:extLst>
          </a:blip>
          <a:srcRect l="5441" t="67021" r="62280" b="2965"/>
          <a:stretch/>
        </p:blipFill>
        <p:spPr>
          <a:xfrm>
            <a:off x="6828496" y="4300698"/>
            <a:ext cx="926149" cy="861133"/>
          </a:xfrm>
          <a:prstGeom prst="rect">
            <a:avLst/>
          </a:prstGeom>
        </p:spPr>
      </p:pic>
      <p:sp>
        <p:nvSpPr>
          <p:cNvPr id="34" name="Triangle isocèle 33">
            <a:extLst>
              <a:ext uri="{FF2B5EF4-FFF2-40B4-BE49-F238E27FC236}">
                <a16:creationId xmlns:a16="http://schemas.microsoft.com/office/drawing/2014/main" id="{832C85A0-2C21-D2AB-2933-9269FE170AE1}"/>
              </a:ext>
            </a:extLst>
          </p:cNvPr>
          <p:cNvSpPr/>
          <p:nvPr/>
        </p:nvSpPr>
        <p:spPr>
          <a:xfrm rot="5400000">
            <a:off x="-54370" y="2339809"/>
            <a:ext cx="750578" cy="3399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3933962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439826"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Gazette de l’avant-Noel   </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594514"/>
            <a:ext cx="10216795" cy="3216126"/>
          </a:xfrm>
        </p:spPr>
        <p:txBody>
          <a:bodyPr>
            <a:noAutofit/>
          </a:bodyPr>
          <a:lstStyle/>
          <a:p>
            <a:pPr lvl="0" algn="l" eaLnBrk="0" hangingPunct="0"/>
            <a:r>
              <a:rPr kumimoji="0" lang="fr-FR" altLang="fr-FR" sz="28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 Noël, </a:t>
            </a:r>
            <a:r>
              <a:rPr kumimoji="0" lang="fr-FR" altLang="fr-FR" sz="2800" b="1" i="1"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c’est au programme ! </a:t>
            </a:r>
            <a:r>
              <a:rPr lang="fr-FR" altLang="fr-FR" sz="2800" dirty="0">
                <a:solidFill>
                  <a:srgbClr val="2E2E2E"/>
                </a:solidFill>
                <a:latin typeface="Avenir Next LT Pro" panose="020B0504020202020204" pitchFamily="34" charset="0"/>
              </a:rPr>
              <a:t>»    </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lang="fr-FR" altLang="fr-FR" sz="2000" b="0" dirty="0">
                <a:solidFill>
                  <a:srgbClr val="2E2E2E"/>
                </a:solidFill>
                <a:latin typeface="Avenir Next LT Pro" panose="020B0504020202020204" pitchFamily="34" charset="0"/>
              </a:rPr>
              <a:t>Avec les produits stars &amp; les offres essentiels à ne pas rater pour réussir Noël</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Adresser nos clients occasionnels et nos non-clients</a:t>
            </a:r>
            <a:br>
              <a:rPr kumimoji="0" lang="fr-FR" altLang="fr-FR" sz="2800" b="0" i="0" u="none" strike="noStrike" cap="none" normalizeH="0" baseline="0" dirty="0">
                <a:ln>
                  <a:noFill/>
                </a:ln>
                <a:solidFill>
                  <a:schemeClr val="tx1"/>
                </a:solidFill>
                <a:effectLst/>
                <a:latin typeface="Avenir Next LT Pro" panose="020B0504020202020204" pitchFamily="34" charset="0"/>
              </a:rPr>
            </a:br>
            <a:endParaRPr kumimoji="0" lang="fr-FR" altLang="fr-FR" sz="2400" b="0" i="0" u="none" strike="noStrike" cap="none" normalizeH="0" baseline="0" dirty="0">
              <a:ln>
                <a:noFill/>
              </a:ln>
              <a:solidFill>
                <a:schemeClr val="tx1"/>
              </a:solidFill>
              <a:effectLst/>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sz="2800" dirty="0"/>
              <a:t>SUPPORT DEDIE</a:t>
            </a:r>
          </a:p>
        </p:txBody>
      </p:sp>
      <p:sp>
        <p:nvSpPr>
          <p:cNvPr id="2" name="Rectangle : coins arrondis 1">
            <a:extLst>
              <a:ext uri="{FF2B5EF4-FFF2-40B4-BE49-F238E27FC236}">
                <a16:creationId xmlns:a16="http://schemas.microsoft.com/office/drawing/2014/main" id="{A3AF8E44-ABDB-AC50-E01D-58C0DD5272C9}"/>
              </a:ext>
            </a:extLst>
          </p:cNvPr>
          <p:cNvSpPr/>
          <p:nvPr/>
        </p:nvSpPr>
        <p:spPr>
          <a:xfrm>
            <a:off x="2175881" y="3429000"/>
            <a:ext cx="2447109" cy="96665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a:latin typeface="Avenir Next LT Pro" panose="020B0504020202020204" pitchFamily="34" charset="0"/>
              </a:rPr>
              <a:t>PRESSE</a:t>
            </a:r>
          </a:p>
        </p:txBody>
      </p:sp>
      <p:sp>
        <p:nvSpPr>
          <p:cNvPr id="3" name="Rectangle : coins arrondis 2">
            <a:extLst>
              <a:ext uri="{FF2B5EF4-FFF2-40B4-BE49-F238E27FC236}">
                <a16:creationId xmlns:a16="http://schemas.microsoft.com/office/drawing/2014/main" id="{F5ABBDA7-CF3E-CE72-C55E-F8E6157F5B83}"/>
              </a:ext>
            </a:extLst>
          </p:cNvPr>
          <p:cNvSpPr/>
          <p:nvPr/>
        </p:nvSpPr>
        <p:spPr>
          <a:xfrm>
            <a:off x="6464881" y="3429000"/>
            <a:ext cx="2447109" cy="96665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a:latin typeface="Avenir Next LT Pro" panose="020B0504020202020204" pitchFamily="34" charset="0"/>
              </a:rPr>
              <a:t>DISTRIBUTION</a:t>
            </a:r>
          </a:p>
          <a:p>
            <a:pPr algn="ctr"/>
            <a:r>
              <a:rPr lang="fr-FR" sz="2000" b="1" dirty="0">
                <a:latin typeface="Avenir Next LT Pro" panose="020B0504020202020204" pitchFamily="34" charset="0"/>
              </a:rPr>
              <a:t>150€.fr</a:t>
            </a:r>
          </a:p>
        </p:txBody>
      </p:sp>
      <p:sp>
        <p:nvSpPr>
          <p:cNvPr id="11" name="Triangle isocèle 10">
            <a:extLst>
              <a:ext uri="{FF2B5EF4-FFF2-40B4-BE49-F238E27FC236}">
                <a16:creationId xmlns:a16="http://schemas.microsoft.com/office/drawing/2014/main" id="{43D21546-E3C4-FD26-498E-8BE072941354}"/>
              </a:ext>
            </a:extLst>
          </p:cNvPr>
          <p:cNvSpPr/>
          <p:nvPr/>
        </p:nvSpPr>
        <p:spPr>
          <a:xfrm rot="5400000">
            <a:off x="-66177" y="1683741"/>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5100241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439826"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Guides de l’avant-Noel   </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594514"/>
            <a:ext cx="10216795" cy="3216126"/>
          </a:xfrm>
        </p:spPr>
        <p:txBody>
          <a:bodyPr>
            <a:noAutofit/>
          </a:bodyPr>
          <a:lstStyle/>
          <a:p>
            <a:pPr lvl="0" algn="l" eaLnBrk="0" hangingPunct="0"/>
            <a:r>
              <a:rPr kumimoji="0" lang="fr-FR" altLang="fr-FR" sz="28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 Noël, </a:t>
            </a:r>
            <a:r>
              <a:rPr kumimoji="0" lang="fr-FR" altLang="fr-FR" sz="2800" b="1" i="1"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c’est au programme ! </a:t>
            </a:r>
            <a:r>
              <a:rPr lang="fr-FR" altLang="fr-FR" sz="2800" dirty="0">
                <a:solidFill>
                  <a:srgbClr val="2E2E2E"/>
                </a:solidFill>
                <a:latin typeface="Avenir Next LT Pro" panose="020B0504020202020204" pitchFamily="34" charset="0"/>
              </a:rPr>
              <a:t>»  - le digest  du guide </a:t>
            </a:r>
            <a:br>
              <a:rPr kumimoji="0" lang="fr-FR" altLang="fr-FR" sz="28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un </a:t>
            </a:r>
            <a:r>
              <a:rPr lang="fr-FR" altLang="fr-FR" sz="2000" b="0" dirty="0">
                <a:solidFill>
                  <a:srgbClr val="2E2E2E"/>
                </a:solidFill>
                <a:latin typeface="Avenir Next LT Pro" panose="020B0504020202020204" pitchFamily="34" charset="0"/>
              </a:rPr>
              <a:t>digest de 4 pages </a:t>
            </a: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distribué au plus grand nombre. </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lang="fr-FR" altLang="fr-FR" sz="2000" b="0" dirty="0">
                <a:solidFill>
                  <a:srgbClr val="2E2E2E"/>
                </a:solidFill>
                <a:latin typeface="Avenir Next LT Pro" panose="020B0504020202020204" pitchFamily="34" charset="0"/>
              </a:rPr>
              <a:t>Avec les produits stars &amp; les offres essentielles à ne pas rater pour réussir Noël</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Adresser nos clients occasionnels et nos non-clients</a:t>
            </a:r>
            <a:br>
              <a:rPr kumimoji="0" lang="fr-FR" altLang="fr-FR" sz="2800" b="0" i="0" u="none" strike="noStrike" cap="none" normalizeH="0" baseline="0" dirty="0">
                <a:ln>
                  <a:noFill/>
                </a:ln>
                <a:solidFill>
                  <a:schemeClr val="tx1"/>
                </a:solidFill>
                <a:effectLst/>
                <a:latin typeface="Avenir Next LT Pro" panose="020B0504020202020204" pitchFamily="34" charset="0"/>
              </a:rPr>
            </a:br>
            <a:endParaRPr kumimoji="0" lang="fr-FR" altLang="fr-FR" sz="2400" b="0" i="0" u="none" strike="noStrike" cap="none" normalizeH="0" baseline="0" dirty="0">
              <a:ln>
                <a:noFill/>
              </a:ln>
              <a:solidFill>
                <a:schemeClr val="tx1"/>
              </a:solidFill>
              <a:effectLst/>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sz="2800" dirty="0"/>
              <a:t>SUPPORT DEDIE</a:t>
            </a:r>
          </a:p>
        </p:txBody>
      </p:sp>
      <p:sp>
        <p:nvSpPr>
          <p:cNvPr id="2" name="Rectangle : coins arrondis 1">
            <a:extLst>
              <a:ext uri="{FF2B5EF4-FFF2-40B4-BE49-F238E27FC236}">
                <a16:creationId xmlns:a16="http://schemas.microsoft.com/office/drawing/2014/main" id="{A3AF8E44-ABDB-AC50-E01D-58C0DD5272C9}"/>
              </a:ext>
            </a:extLst>
          </p:cNvPr>
          <p:cNvSpPr/>
          <p:nvPr/>
        </p:nvSpPr>
        <p:spPr>
          <a:xfrm>
            <a:off x="729401" y="3399074"/>
            <a:ext cx="2447109" cy="96665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a:latin typeface="Avenir Next LT Pro" panose="020B0504020202020204" pitchFamily="34" charset="0"/>
              </a:rPr>
              <a:t>PRESSE</a:t>
            </a:r>
          </a:p>
        </p:txBody>
      </p:sp>
      <p:sp>
        <p:nvSpPr>
          <p:cNvPr id="8" name="Triangle isocèle 7">
            <a:extLst>
              <a:ext uri="{FF2B5EF4-FFF2-40B4-BE49-F238E27FC236}">
                <a16:creationId xmlns:a16="http://schemas.microsoft.com/office/drawing/2014/main" id="{AF1DFC56-4300-FE71-9375-791647D8AAE9}"/>
              </a:ext>
            </a:extLst>
          </p:cNvPr>
          <p:cNvSpPr/>
          <p:nvPr/>
        </p:nvSpPr>
        <p:spPr>
          <a:xfrm rot="16200000" flipV="1">
            <a:off x="2757055" y="3808615"/>
            <a:ext cx="1506583" cy="29450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9286B0DD-1489-07F9-FBA0-ACC4CB276A10}"/>
              </a:ext>
            </a:extLst>
          </p:cNvPr>
          <p:cNvSpPr txBox="1"/>
          <p:nvPr/>
        </p:nvSpPr>
        <p:spPr>
          <a:xfrm>
            <a:off x="4312108" y="3482495"/>
            <a:ext cx="3797444" cy="923330"/>
          </a:xfrm>
          <a:prstGeom prst="rect">
            <a:avLst/>
          </a:prstGeom>
          <a:noFill/>
        </p:spPr>
        <p:txBody>
          <a:bodyPr wrap="square" rtlCol="0">
            <a:spAutoFit/>
          </a:bodyPr>
          <a:lstStyle/>
          <a:p>
            <a:r>
              <a:rPr lang="fr-FR" dirty="0">
                <a:latin typeface="Avenir Next LT Pro" panose="020B0504020202020204" pitchFamily="34" charset="0"/>
              </a:rPr>
              <a:t>Tiré à part inséré ou 4 pleines pages dans nos titres de la presse quotidienne régionale</a:t>
            </a:r>
          </a:p>
        </p:txBody>
      </p:sp>
      <p:sp>
        <p:nvSpPr>
          <p:cNvPr id="11" name="Triangle isocèle 10">
            <a:extLst>
              <a:ext uri="{FF2B5EF4-FFF2-40B4-BE49-F238E27FC236}">
                <a16:creationId xmlns:a16="http://schemas.microsoft.com/office/drawing/2014/main" id="{43D21546-E3C4-FD26-498E-8BE072941354}"/>
              </a:ext>
            </a:extLst>
          </p:cNvPr>
          <p:cNvSpPr/>
          <p:nvPr/>
        </p:nvSpPr>
        <p:spPr>
          <a:xfrm rot="5400000">
            <a:off x="-66177" y="1683741"/>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ZoneTexte 14">
            <a:extLst>
              <a:ext uri="{FF2B5EF4-FFF2-40B4-BE49-F238E27FC236}">
                <a16:creationId xmlns:a16="http://schemas.microsoft.com/office/drawing/2014/main" id="{F47957EF-DC47-76AB-009B-17A95A484E57}"/>
              </a:ext>
            </a:extLst>
          </p:cNvPr>
          <p:cNvSpPr txBox="1"/>
          <p:nvPr/>
        </p:nvSpPr>
        <p:spPr>
          <a:xfrm>
            <a:off x="1897766" y="5936325"/>
            <a:ext cx="3013845" cy="461665"/>
          </a:xfrm>
          <a:prstGeom prst="rect">
            <a:avLst/>
          </a:prstGeom>
          <a:noFill/>
        </p:spPr>
        <p:txBody>
          <a:bodyPr wrap="square">
            <a:spAutoFit/>
          </a:bodyPr>
          <a:lstStyle/>
          <a:p>
            <a:r>
              <a:rPr lang="fr-FR" sz="1200" dirty="0">
                <a:latin typeface="Avenir Next LT Pro" panose="020B0504020202020204" pitchFamily="34" charset="0"/>
              </a:rPr>
              <a:t>352 016 EXEMPLAIRES / JOUR </a:t>
            </a:r>
            <a:br>
              <a:rPr lang="fr-FR" sz="1200" dirty="0">
                <a:latin typeface="Avenir Next LT Pro" panose="020B0504020202020204" pitchFamily="34" charset="0"/>
              </a:rPr>
            </a:br>
            <a:r>
              <a:rPr lang="fr-FR" sz="1200" dirty="0">
                <a:latin typeface="Avenir Next LT Pro" panose="020B0504020202020204" pitchFamily="34" charset="0"/>
              </a:rPr>
              <a:t>1 712 000 LECTEURS / JOUR </a:t>
            </a:r>
          </a:p>
        </p:txBody>
      </p:sp>
      <p:pic>
        <p:nvPicPr>
          <p:cNvPr id="19" name="Image 18">
            <a:extLst>
              <a:ext uri="{FF2B5EF4-FFF2-40B4-BE49-F238E27FC236}">
                <a16:creationId xmlns:a16="http://schemas.microsoft.com/office/drawing/2014/main" id="{4EC52D02-67A5-1B31-C9BA-F403F871D74A}"/>
              </a:ext>
            </a:extLst>
          </p:cNvPr>
          <p:cNvPicPr>
            <a:picLocks noChangeAspect="1"/>
          </p:cNvPicPr>
          <p:nvPr/>
        </p:nvPicPr>
        <p:blipFill>
          <a:blip r:embed="rId2"/>
          <a:stretch>
            <a:fillRect/>
          </a:stretch>
        </p:blipFill>
        <p:spPr>
          <a:xfrm>
            <a:off x="1435712" y="4993337"/>
            <a:ext cx="3463730" cy="852022"/>
          </a:xfrm>
          <a:prstGeom prst="rect">
            <a:avLst/>
          </a:prstGeom>
        </p:spPr>
      </p:pic>
      <p:pic>
        <p:nvPicPr>
          <p:cNvPr id="21" name="Image 20">
            <a:extLst>
              <a:ext uri="{FF2B5EF4-FFF2-40B4-BE49-F238E27FC236}">
                <a16:creationId xmlns:a16="http://schemas.microsoft.com/office/drawing/2014/main" id="{C8A5C3D8-36B8-FD54-E02B-B302FC041E87}"/>
              </a:ext>
            </a:extLst>
          </p:cNvPr>
          <p:cNvPicPr>
            <a:picLocks noChangeAspect="1"/>
          </p:cNvPicPr>
          <p:nvPr/>
        </p:nvPicPr>
        <p:blipFill rotWithShape="1">
          <a:blip r:embed="rId3"/>
          <a:srcRect t="47091"/>
          <a:stretch/>
        </p:blipFill>
        <p:spPr>
          <a:xfrm>
            <a:off x="5387502" y="5101397"/>
            <a:ext cx="5010150" cy="544276"/>
          </a:xfrm>
          <a:prstGeom prst="rect">
            <a:avLst/>
          </a:prstGeom>
        </p:spPr>
      </p:pic>
      <p:sp>
        <p:nvSpPr>
          <p:cNvPr id="23" name="ZoneTexte 22">
            <a:extLst>
              <a:ext uri="{FF2B5EF4-FFF2-40B4-BE49-F238E27FC236}">
                <a16:creationId xmlns:a16="http://schemas.microsoft.com/office/drawing/2014/main" id="{1C5854FE-ADFC-229A-1ED7-53EFA7800FAD}"/>
              </a:ext>
            </a:extLst>
          </p:cNvPr>
          <p:cNvSpPr txBox="1"/>
          <p:nvPr/>
        </p:nvSpPr>
        <p:spPr>
          <a:xfrm>
            <a:off x="6636400" y="5936325"/>
            <a:ext cx="3463731" cy="461665"/>
          </a:xfrm>
          <a:prstGeom prst="rect">
            <a:avLst/>
          </a:prstGeom>
          <a:noFill/>
        </p:spPr>
        <p:txBody>
          <a:bodyPr wrap="square">
            <a:spAutoFit/>
          </a:bodyPr>
          <a:lstStyle/>
          <a:p>
            <a:r>
              <a:rPr lang="fr-FR" sz="1200" dirty="0">
                <a:latin typeface="Avenir Next LT Pro" panose="020B0504020202020204" pitchFamily="34" charset="0"/>
              </a:rPr>
              <a:t>835 837 EXEMPLAIRES / JOUR</a:t>
            </a:r>
          </a:p>
          <a:p>
            <a:r>
              <a:rPr lang="fr-FR" sz="1200" dirty="0">
                <a:latin typeface="Avenir Next LT Pro" panose="020B0504020202020204" pitchFamily="34" charset="0"/>
              </a:rPr>
              <a:t>-3 348 000 LECTEURS / JOUR</a:t>
            </a:r>
          </a:p>
        </p:txBody>
      </p:sp>
    </p:spTree>
    <p:extLst>
      <p:ext uri="{BB962C8B-B14F-4D97-AF65-F5344CB8AC3E}">
        <p14:creationId xmlns:p14="http://schemas.microsoft.com/office/powerpoint/2010/main" val="1275592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0278683" cy="2446824"/>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Contexte</a:t>
            </a:r>
            <a:b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39242" y="1434737"/>
            <a:ext cx="11591925" cy="529544"/>
          </a:xfrm>
        </p:spPr>
        <p:txBody>
          <a:bodyPr>
            <a:normAutofit fontScale="90000"/>
          </a:bodyPr>
          <a:lstStyle/>
          <a:p>
            <a:pPr algn="l">
              <a:lnSpc>
                <a:spcPts val="3000"/>
              </a:lnSpc>
            </a:pPr>
            <a:r>
              <a:rPr lang="fr-FR" sz="3200" b="0" i="0" dirty="0">
                <a:solidFill>
                  <a:srgbClr val="0D0D0D"/>
                </a:solidFill>
                <a:effectLst/>
                <a:latin typeface="Avenir Next LT Pro" panose="020B0504020202020204" pitchFamily="34" charset="0"/>
              </a:rPr>
              <a:t>Un Noël gourmand &amp; facilitant</a:t>
            </a:r>
            <a:br>
              <a:rPr lang="fr-FR" sz="3200" dirty="0">
                <a:latin typeface="Avenir Next LT Pro" panose="020B0504020202020204" pitchFamily="34" charset="0"/>
              </a:rPr>
            </a:br>
            <a:br>
              <a:rPr lang="fr-FR" sz="3200" dirty="0"/>
            </a:br>
            <a:endParaRPr lang="fr-FR" dirty="0"/>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005114"/>
            <a:ext cx="11591925" cy="257628"/>
          </a:xfrm>
        </p:spPr>
        <p:txBody>
          <a:bodyPr/>
          <a:lstStyle/>
          <a:p>
            <a:pPr algn="l"/>
            <a:r>
              <a:rPr lang="fr-FR" dirty="0"/>
              <a:t>NOEL 2024</a:t>
            </a:r>
          </a:p>
        </p:txBody>
      </p:sp>
      <p:sp>
        <p:nvSpPr>
          <p:cNvPr id="17" name="ZoneTexte 16">
            <a:extLst>
              <a:ext uri="{FF2B5EF4-FFF2-40B4-BE49-F238E27FC236}">
                <a16:creationId xmlns:a16="http://schemas.microsoft.com/office/drawing/2014/main" id="{FE93DAF3-115C-68F2-E6E6-B1B698CCD323}"/>
              </a:ext>
            </a:extLst>
          </p:cNvPr>
          <p:cNvSpPr txBox="1"/>
          <p:nvPr/>
        </p:nvSpPr>
        <p:spPr>
          <a:xfrm>
            <a:off x="578002" y="1835720"/>
            <a:ext cx="10777277" cy="923330"/>
          </a:xfrm>
          <a:prstGeom prst="rect">
            <a:avLst/>
          </a:prstGeom>
          <a:noFill/>
        </p:spPr>
        <p:txBody>
          <a:bodyPr wrap="square">
            <a:spAutoFit/>
          </a:bodyPr>
          <a:lstStyle/>
          <a:p>
            <a:r>
              <a:rPr lang="fr-FR" kern="100" dirty="0">
                <a:effectLst/>
                <a:latin typeface="Avenir Next LT Pro" panose="020B0504020202020204" pitchFamily="34" charset="0"/>
                <a:ea typeface="Aptos" panose="020B0004020202020204" pitchFamily="34" charset="0"/>
                <a:cs typeface="Times New Roman (Corps CS)"/>
              </a:rPr>
              <a:t>Chez Supermarché Match, nous croyons que Noël est plus qu'une simple fête – c'est un moment de partage, de gourmandise et de convivialité. Cette année, nous invitons nos clients à vivre un Noël gourmand et facilitant, où chaque instant devient un souvenir précieux.</a:t>
            </a:r>
            <a:endParaRPr lang="fr-FR" sz="2400" b="1" dirty="0">
              <a:latin typeface="Avenir Next LT Pro" panose="020B0504020202020204" pitchFamily="34" charset="0"/>
            </a:endParaRPr>
          </a:p>
        </p:txBody>
      </p:sp>
      <p:sp>
        <p:nvSpPr>
          <p:cNvPr id="6" name="ZoneTexte 5">
            <a:extLst>
              <a:ext uri="{FF2B5EF4-FFF2-40B4-BE49-F238E27FC236}">
                <a16:creationId xmlns:a16="http://schemas.microsoft.com/office/drawing/2014/main" id="{415769B0-F054-5E1E-9877-F3B05B0ABBAA}"/>
              </a:ext>
            </a:extLst>
          </p:cNvPr>
          <p:cNvSpPr txBox="1"/>
          <p:nvPr/>
        </p:nvSpPr>
        <p:spPr>
          <a:xfrm>
            <a:off x="2168434" y="2834338"/>
            <a:ext cx="8987246" cy="4031873"/>
          </a:xfrm>
          <a:prstGeom prst="rect">
            <a:avLst/>
          </a:prstGeom>
          <a:noFill/>
        </p:spPr>
        <p:txBody>
          <a:bodyPr wrap="square">
            <a:spAutoFit/>
          </a:bodyPr>
          <a:lstStyle/>
          <a:p>
            <a:r>
              <a:rPr lang="fr-FR" sz="1600" b="1" dirty="0">
                <a:latin typeface="Avenir Next LT Pro" panose="020B0504020202020204" pitchFamily="34" charset="0"/>
              </a:rPr>
              <a:t>Un Noël Gourmand</a:t>
            </a:r>
            <a:r>
              <a:rPr lang="fr-FR" sz="1600" dirty="0">
                <a:latin typeface="Avenir Next LT Pro" panose="020B0504020202020204" pitchFamily="34" charset="0"/>
              </a:rPr>
              <a:t> </a:t>
            </a:r>
            <a:br>
              <a:rPr lang="fr-FR" sz="1600" dirty="0">
                <a:latin typeface="Avenir Next LT Pro" panose="020B0504020202020204" pitchFamily="34" charset="0"/>
              </a:rPr>
            </a:br>
            <a:r>
              <a:rPr lang="fr-FR" sz="1600" dirty="0">
                <a:latin typeface="Avenir Next LT Pro" panose="020B0504020202020204" pitchFamily="34" charset="0"/>
              </a:rPr>
              <a:t>Nous savons que la gourmandise est au cœur des célébrations de Noël. C’est pourquoi nous devons mettre en avant notre sélection de produits d'exception, choisis avec soin par nos pros.  </a:t>
            </a:r>
            <a:br>
              <a:rPr lang="fr-FR" sz="1600" dirty="0">
                <a:latin typeface="Avenir Next LT Pro" panose="020B0504020202020204" pitchFamily="34" charset="0"/>
              </a:rPr>
            </a:br>
            <a:endParaRPr lang="fr-FR" sz="1600" dirty="0">
              <a:latin typeface="Avenir Next LT Pro" panose="020B0504020202020204" pitchFamily="34" charset="0"/>
              <a:cs typeface="Avenir Black" panose="020B0803020203020204" pitchFamily="34" charset="-78"/>
            </a:endParaRPr>
          </a:p>
          <a:p>
            <a:r>
              <a:rPr lang="fr-FR" sz="1600" b="1" dirty="0">
                <a:latin typeface="Avenir Next LT Pro" panose="020B0504020202020204" pitchFamily="34" charset="0"/>
              </a:rPr>
              <a:t>Un Noël Facilitant</a:t>
            </a:r>
            <a:r>
              <a:rPr lang="fr-FR" sz="1600" dirty="0">
                <a:latin typeface="Avenir Next LT Pro" panose="020B0504020202020204" pitchFamily="34" charset="0"/>
              </a:rPr>
              <a:t> </a:t>
            </a:r>
            <a:br>
              <a:rPr lang="fr-FR" sz="1600" dirty="0">
                <a:latin typeface="Avenir Next LT Pro" panose="020B0504020202020204" pitchFamily="34" charset="0"/>
              </a:rPr>
            </a:br>
            <a:r>
              <a:rPr lang="fr-FR" sz="1600" dirty="0">
                <a:latin typeface="Avenir Next LT Pro" panose="020B0504020202020204" pitchFamily="34" charset="0"/>
              </a:rPr>
              <a:t>La période des fêtes peut être stressante pour nos clients, et c’est là que nous intervenons pour rendre leurs courses plus agréables et simples. Nous mettrons en place des idées de menus complets, valoriseront nos PPNC/CPNC, nos offres exclusives disponibles et les services « sur-mesure » : commandes spéciales, plateaux de fromages, de fruits de mer, …</a:t>
            </a:r>
            <a:br>
              <a:rPr lang="fr-FR" sz="1600" dirty="0">
                <a:latin typeface="Avenir Next LT Pro" panose="020B0504020202020204" pitchFamily="34" charset="0"/>
              </a:rPr>
            </a:br>
            <a:endParaRPr lang="fr-FR" sz="1600" dirty="0">
              <a:latin typeface="Avenir Next LT Pro" panose="020B0504020202020204" pitchFamily="34" charset="0"/>
            </a:endParaRPr>
          </a:p>
          <a:p>
            <a:r>
              <a:rPr lang="fr-FR" sz="1600" b="1" dirty="0">
                <a:latin typeface="Avenir Next LT Pro" panose="020B0504020202020204" pitchFamily="34" charset="0"/>
              </a:rPr>
              <a:t>Offres Commerciales et Produits stars</a:t>
            </a:r>
            <a:br>
              <a:rPr lang="fr-FR" sz="1600" dirty="0">
                <a:latin typeface="Avenir Next LT Pro" panose="020B0504020202020204" pitchFamily="34" charset="0"/>
              </a:rPr>
            </a:br>
            <a:r>
              <a:rPr lang="fr-FR" sz="1600" dirty="0">
                <a:latin typeface="Avenir Next LT Pro" panose="020B0504020202020204" pitchFamily="34" charset="0"/>
              </a:rPr>
              <a:t>Noël est également le moment de mettre en avant nos offres commerciales et nos produits phares. Nous proposerons des promotions spéciales et des "offres catégories" vecteurs de trafic. Ainsi que les produits ‘stars’ de la période différenciants :  saumons fumés par nos pros, notre foie gras, une sélection pointue de vins, nos plats raffinés cuisinés…</a:t>
            </a:r>
            <a:endParaRPr lang="fr-FR" sz="1600" dirty="0">
              <a:latin typeface="Avenir Next LT Pro" panose="020B0504020202020204" pitchFamily="34" charset="0"/>
              <a:cs typeface="Avenir Black" panose="020B0803020203020204" pitchFamily="34" charset="-78"/>
            </a:endParaRPr>
          </a:p>
          <a:p>
            <a:endParaRPr lang="fr-FR" sz="1600" dirty="0">
              <a:latin typeface="Avenir Next LT Pro" panose="020B0504020202020204" pitchFamily="34" charset="0"/>
              <a:cs typeface="Avenir Black" panose="020B0803020203020204" pitchFamily="34" charset="-78"/>
            </a:endParaRPr>
          </a:p>
        </p:txBody>
      </p:sp>
      <p:sp>
        <p:nvSpPr>
          <p:cNvPr id="9" name="Triangle isocèle 8">
            <a:extLst>
              <a:ext uri="{FF2B5EF4-FFF2-40B4-BE49-F238E27FC236}">
                <a16:creationId xmlns:a16="http://schemas.microsoft.com/office/drawing/2014/main" id="{ABE03A20-FCB5-834F-394F-C82577E9A475}"/>
              </a:ext>
            </a:extLst>
          </p:cNvPr>
          <p:cNvSpPr/>
          <p:nvPr/>
        </p:nvSpPr>
        <p:spPr>
          <a:xfrm rot="5400000">
            <a:off x="1470107" y="3120287"/>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Triangle isocèle 9">
            <a:extLst>
              <a:ext uri="{FF2B5EF4-FFF2-40B4-BE49-F238E27FC236}">
                <a16:creationId xmlns:a16="http://schemas.microsoft.com/office/drawing/2014/main" id="{C1DA4BBF-0159-FBF0-0B46-D431DEAD2BD2}"/>
              </a:ext>
            </a:extLst>
          </p:cNvPr>
          <p:cNvSpPr/>
          <p:nvPr/>
        </p:nvSpPr>
        <p:spPr>
          <a:xfrm rot="5400000">
            <a:off x="1470107" y="4282883"/>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Triangle isocèle 10">
            <a:extLst>
              <a:ext uri="{FF2B5EF4-FFF2-40B4-BE49-F238E27FC236}">
                <a16:creationId xmlns:a16="http://schemas.microsoft.com/office/drawing/2014/main" id="{9797471D-57C2-EB71-D43E-962951F82317}"/>
              </a:ext>
            </a:extLst>
          </p:cNvPr>
          <p:cNvSpPr/>
          <p:nvPr/>
        </p:nvSpPr>
        <p:spPr>
          <a:xfrm rot="5400000">
            <a:off x="1470107" y="5532565"/>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967213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439826"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Guides de l’avant-Noel   </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594514"/>
            <a:ext cx="10216795" cy="1523935"/>
          </a:xfrm>
        </p:spPr>
        <p:txBody>
          <a:bodyPr>
            <a:noAutofit/>
          </a:bodyPr>
          <a:lstStyle/>
          <a:p>
            <a:pPr lvl="0" algn="l" eaLnBrk="0" hangingPunct="0"/>
            <a:r>
              <a:rPr kumimoji="0" lang="fr-FR" altLang="fr-FR" sz="28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 Noël, </a:t>
            </a:r>
            <a:r>
              <a:rPr kumimoji="0" lang="fr-FR" altLang="fr-FR" sz="2800" b="1" i="1"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c’est au programme ! </a:t>
            </a:r>
            <a:r>
              <a:rPr lang="fr-FR" altLang="fr-FR" sz="2800" dirty="0">
                <a:solidFill>
                  <a:srgbClr val="2E2E2E"/>
                </a:solidFill>
                <a:latin typeface="Avenir Next LT Pro" panose="020B0504020202020204" pitchFamily="34" charset="0"/>
              </a:rPr>
              <a:t>»  - le digest  du guide </a:t>
            </a:r>
            <a:br>
              <a:rPr kumimoji="0" lang="fr-FR" altLang="fr-FR" sz="28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un </a:t>
            </a:r>
            <a:r>
              <a:rPr lang="fr-FR" altLang="fr-FR" sz="2000" b="0" dirty="0">
                <a:solidFill>
                  <a:srgbClr val="2E2E2E"/>
                </a:solidFill>
                <a:latin typeface="Avenir Next LT Pro" panose="020B0504020202020204" pitchFamily="34" charset="0"/>
              </a:rPr>
              <a:t>digest de 4 pages </a:t>
            </a: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distribué au plus grand nombre. </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lang="fr-FR" altLang="fr-FR" sz="2000" b="0" dirty="0">
                <a:solidFill>
                  <a:srgbClr val="2E2E2E"/>
                </a:solidFill>
                <a:latin typeface="Avenir Next LT Pro" panose="020B0504020202020204" pitchFamily="34" charset="0"/>
              </a:rPr>
              <a:t>Avec les produits stars &amp; les offres essentielles à ne pas rater pour réussir Noël</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20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Adresser nos clients occasionnels et nos non-clients</a:t>
            </a:r>
            <a:endParaRPr kumimoji="0" lang="fr-FR" altLang="fr-FR" sz="2400" b="0" i="0" u="none" strike="noStrike" cap="none" normalizeH="0" baseline="0" dirty="0">
              <a:ln>
                <a:noFill/>
              </a:ln>
              <a:solidFill>
                <a:schemeClr val="tx1"/>
              </a:solidFill>
              <a:effectLst/>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sz="2800" dirty="0"/>
              <a:t>SUPPORT DEDIE</a:t>
            </a:r>
          </a:p>
        </p:txBody>
      </p:sp>
      <p:sp>
        <p:nvSpPr>
          <p:cNvPr id="3" name="Rectangle : coins arrondis 2">
            <a:extLst>
              <a:ext uri="{FF2B5EF4-FFF2-40B4-BE49-F238E27FC236}">
                <a16:creationId xmlns:a16="http://schemas.microsoft.com/office/drawing/2014/main" id="{F5ABBDA7-CF3E-CE72-C55E-F8E6157F5B83}"/>
              </a:ext>
            </a:extLst>
          </p:cNvPr>
          <p:cNvSpPr/>
          <p:nvPr/>
        </p:nvSpPr>
        <p:spPr>
          <a:xfrm>
            <a:off x="668918" y="3472542"/>
            <a:ext cx="2447109" cy="96665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a:latin typeface="Avenir Next LT Pro" panose="020B0504020202020204" pitchFamily="34" charset="0"/>
              </a:rPr>
              <a:t>DISTRIBUTION</a:t>
            </a:r>
          </a:p>
          <a:p>
            <a:pPr algn="ctr"/>
            <a:r>
              <a:rPr lang="fr-FR" sz="2000" b="1" dirty="0">
                <a:latin typeface="Avenir Next LT Pro" panose="020B0504020202020204" pitchFamily="34" charset="0"/>
              </a:rPr>
              <a:t>150€.fr</a:t>
            </a:r>
          </a:p>
        </p:txBody>
      </p:sp>
      <p:sp>
        <p:nvSpPr>
          <p:cNvPr id="6" name="ZoneTexte 5">
            <a:extLst>
              <a:ext uri="{FF2B5EF4-FFF2-40B4-BE49-F238E27FC236}">
                <a16:creationId xmlns:a16="http://schemas.microsoft.com/office/drawing/2014/main" id="{E23BB715-8F55-5813-E830-3BA74D748E6B}"/>
              </a:ext>
            </a:extLst>
          </p:cNvPr>
          <p:cNvSpPr txBox="1"/>
          <p:nvPr/>
        </p:nvSpPr>
        <p:spPr>
          <a:xfrm>
            <a:off x="3996798" y="4675745"/>
            <a:ext cx="5954951" cy="923330"/>
          </a:xfrm>
          <a:prstGeom prst="rect">
            <a:avLst/>
          </a:prstGeom>
          <a:noFill/>
        </p:spPr>
        <p:txBody>
          <a:bodyPr wrap="square" rtlCol="0">
            <a:spAutoFit/>
          </a:bodyPr>
          <a:lstStyle/>
          <a:p>
            <a:r>
              <a:rPr lang="fr-FR" dirty="0">
                <a:latin typeface="Avenir Next LT Pro" panose="020B0504020202020204" pitchFamily="34" charset="0"/>
              </a:rPr>
              <a:t>Distribution adressée </a:t>
            </a:r>
            <a:br>
              <a:rPr lang="fr-FR" dirty="0">
                <a:latin typeface="Avenir Next LT Pro" panose="020B0504020202020204" pitchFamily="34" charset="0"/>
              </a:rPr>
            </a:br>
            <a:r>
              <a:rPr lang="fr-FR" dirty="0">
                <a:latin typeface="Avenir Next LT Pro" panose="020B0504020202020204" pitchFamily="34" charset="0"/>
              </a:rPr>
              <a:t>auprès de 250000 prospects sur nos zones</a:t>
            </a:r>
            <a:br>
              <a:rPr lang="fr-FR" dirty="0">
                <a:latin typeface="Avenir Next LT Pro" panose="020B0504020202020204" pitchFamily="34" charset="0"/>
              </a:rPr>
            </a:br>
            <a:r>
              <a:rPr lang="fr-FR" dirty="0">
                <a:latin typeface="Avenir Next LT Pro" panose="020B0504020202020204" pitchFamily="34" charset="0"/>
              </a:rPr>
              <a:t>Format événementiel – mailing </a:t>
            </a:r>
            <a:r>
              <a:rPr lang="fr-FR" dirty="0" err="1">
                <a:latin typeface="Avenir Next LT Pro" panose="020B0504020202020204" pitchFamily="34" charset="0"/>
              </a:rPr>
              <a:t>Vialto</a:t>
            </a:r>
            <a:endParaRPr lang="fr-FR" dirty="0">
              <a:latin typeface="Avenir Next LT Pro" panose="020B0504020202020204" pitchFamily="34" charset="0"/>
            </a:endParaRPr>
          </a:p>
        </p:txBody>
      </p:sp>
      <p:sp>
        <p:nvSpPr>
          <p:cNvPr id="11" name="Triangle isocèle 10">
            <a:extLst>
              <a:ext uri="{FF2B5EF4-FFF2-40B4-BE49-F238E27FC236}">
                <a16:creationId xmlns:a16="http://schemas.microsoft.com/office/drawing/2014/main" id="{43D21546-E3C4-FD26-498E-8BE072941354}"/>
              </a:ext>
            </a:extLst>
          </p:cNvPr>
          <p:cNvSpPr/>
          <p:nvPr/>
        </p:nvSpPr>
        <p:spPr>
          <a:xfrm rot="5400000">
            <a:off x="-66177" y="1683741"/>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Image 12">
            <a:extLst>
              <a:ext uri="{FF2B5EF4-FFF2-40B4-BE49-F238E27FC236}">
                <a16:creationId xmlns:a16="http://schemas.microsoft.com/office/drawing/2014/main" id="{41D45897-E470-EA60-405B-B576A0423CBB}"/>
              </a:ext>
            </a:extLst>
          </p:cNvPr>
          <p:cNvPicPr>
            <a:picLocks noChangeAspect="1"/>
          </p:cNvPicPr>
          <p:nvPr/>
        </p:nvPicPr>
        <p:blipFill>
          <a:blip r:embed="rId2"/>
          <a:stretch>
            <a:fillRect/>
          </a:stretch>
        </p:blipFill>
        <p:spPr>
          <a:xfrm>
            <a:off x="3996798" y="3552149"/>
            <a:ext cx="1151264" cy="802523"/>
          </a:xfrm>
          <a:prstGeom prst="rect">
            <a:avLst/>
          </a:prstGeom>
        </p:spPr>
      </p:pic>
      <p:sp>
        <p:nvSpPr>
          <p:cNvPr id="12" name="Triangle isocèle 11">
            <a:extLst>
              <a:ext uri="{FF2B5EF4-FFF2-40B4-BE49-F238E27FC236}">
                <a16:creationId xmlns:a16="http://schemas.microsoft.com/office/drawing/2014/main" id="{24F619C2-A644-CE86-C85F-8FBF50302D13}"/>
              </a:ext>
            </a:extLst>
          </p:cNvPr>
          <p:cNvSpPr/>
          <p:nvPr/>
        </p:nvSpPr>
        <p:spPr>
          <a:xfrm rot="16200000" flipV="1">
            <a:off x="2757055" y="3808615"/>
            <a:ext cx="1506583" cy="29450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3094609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Réseaux partenaires</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699016"/>
            <a:ext cx="7760978" cy="3752549"/>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800" b="0" i="0" u="none" strike="noStrike" cap="none" normalizeH="0" baseline="0" dirty="0">
                <a:ln>
                  <a:noFill/>
                </a:ln>
                <a:solidFill>
                  <a:schemeClr val="tx1"/>
                </a:solidFill>
                <a:effectLst/>
                <a:latin typeface="Avenir Next LT Pro" panose="020B0504020202020204" pitchFamily="34" charset="0"/>
              </a:rPr>
              <a:t>Distribution via des réseaux partenaires </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Pour maximiser la visibilité de notre guide de Noël et toucher une nouvelle clientèle, </a:t>
            </a:r>
            <a:r>
              <a:rPr kumimoji="0" lang="fr-FR" altLang="fr-FR" sz="1800" i="0" u="none" strike="noStrike" cap="none" normalizeH="0" baseline="0" dirty="0">
                <a:ln>
                  <a:noFill/>
                </a:ln>
                <a:solidFill>
                  <a:schemeClr val="tx1"/>
                </a:solidFill>
                <a:effectLst/>
                <a:latin typeface="Avenir Next LT Pro" panose="020B0504020202020204" pitchFamily="34" charset="0"/>
              </a:rPr>
              <a:t>distribution du guide dans des réseaux physiques à fort trafic, non concurrents</a:t>
            </a:r>
            <a:r>
              <a:rPr kumimoji="0" lang="fr-FR" altLang="fr-FR" sz="1800" b="0" i="0" u="none" strike="noStrike" cap="none" normalizeH="0" baseline="0" dirty="0">
                <a:ln>
                  <a:noFill/>
                </a:ln>
                <a:solidFill>
                  <a:schemeClr val="tx1"/>
                </a:solidFill>
                <a:effectLst/>
                <a:latin typeface="Avenir Next LT Pro" panose="020B0504020202020204" pitchFamily="34" charset="0"/>
              </a:rPr>
              <a:t>.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Cette approche permettra d’atteindre un public plus large et diversifié, tout en renforçant la notoriété de Supermarché Match.</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i="0" u="none" strike="noStrike" cap="none" normalizeH="0" baseline="0" dirty="0">
                <a:ln>
                  <a:noFill/>
                </a:ln>
                <a:solidFill>
                  <a:schemeClr val="tx1"/>
                </a:solidFill>
                <a:effectLst/>
                <a:latin typeface="Avenir Next LT Pro" panose="020B0504020202020204" pitchFamily="34" charset="0"/>
              </a:rPr>
              <a:t>Concept : </a:t>
            </a:r>
            <a:br>
              <a:rPr kumimoji="0" lang="fr-FR" altLang="fr-FR" sz="180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Nous allons intégrer la distribution de notre guide de Noël dans des lieux stratégiques et fréquentés. Ces partenariats nous permettront de capter l’attention de nouveaux clients potentiels dans des environnements où ils passent du temps de manière décontractée.</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MEDIA PROPRIETAIRE</a:t>
            </a:r>
          </a:p>
        </p:txBody>
      </p:sp>
      <p:sp>
        <p:nvSpPr>
          <p:cNvPr id="6" name="ZoneTexte 5">
            <a:extLst>
              <a:ext uri="{FF2B5EF4-FFF2-40B4-BE49-F238E27FC236}">
                <a16:creationId xmlns:a16="http://schemas.microsoft.com/office/drawing/2014/main" id="{731099D5-3C5D-C3BF-8ED7-ECDDF1512408}"/>
              </a:ext>
            </a:extLst>
          </p:cNvPr>
          <p:cNvSpPr txBox="1"/>
          <p:nvPr/>
        </p:nvSpPr>
        <p:spPr>
          <a:xfrm>
            <a:off x="8961120" y="2343031"/>
            <a:ext cx="2926080" cy="2677656"/>
          </a:xfrm>
          <a:prstGeom prst="rect">
            <a:avLst/>
          </a:prstGeom>
          <a:noFill/>
        </p:spPr>
        <p:txBody>
          <a:bodyPr wrap="square">
            <a:spAutoFit/>
          </a:bodyPr>
          <a:lstStyle/>
          <a:p>
            <a:r>
              <a:rPr lang="fr-FR" sz="1400" b="1" dirty="0">
                <a:latin typeface="Avenir Next LT Pro" panose="020B0504020202020204" pitchFamily="34" charset="0"/>
              </a:rPr>
              <a:t>Exemples de réseaux  </a:t>
            </a:r>
            <a:br>
              <a:rPr lang="fr-FR" sz="1400" b="1" dirty="0">
                <a:latin typeface="Avenir Next LT Pro" panose="020B0504020202020204" pitchFamily="34" charset="0"/>
              </a:rPr>
            </a:br>
            <a:br>
              <a:rPr lang="fr-FR" sz="1400" b="1" dirty="0">
                <a:latin typeface="Avenir Next LT Pro" panose="020B0504020202020204" pitchFamily="34" charset="0"/>
              </a:rPr>
            </a:br>
            <a:r>
              <a:rPr lang="fr-FR" sz="1400" dirty="0">
                <a:latin typeface="Avenir Next LT Pro" panose="020B0504020202020204" pitchFamily="34" charset="0"/>
              </a:rPr>
              <a:t>Restaurants et Cafés : Distribution dans des chaînes de restauration rapide (Subway…), des cafés et des bistrots populaires. </a:t>
            </a:r>
            <a:br>
              <a:rPr lang="fr-FR" sz="1400" dirty="0">
                <a:latin typeface="Avenir Next LT Pro" panose="020B0504020202020204" pitchFamily="34" charset="0"/>
              </a:rPr>
            </a:br>
            <a:br>
              <a:rPr lang="fr-FR" sz="1400" dirty="0">
                <a:latin typeface="Avenir Next LT Pro" panose="020B0504020202020204" pitchFamily="34" charset="0"/>
              </a:rPr>
            </a:br>
            <a:r>
              <a:rPr lang="fr-FR" sz="1400" dirty="0">
                <a:latin typeface="Avenir Next LT Pro" panose="020B0504020202020204" pitchFamily="34" charset="0"/>
              </a:rPr>
              <a:t>Salles de Sport et Cinémas : Installation de présentoirs dans les salles de sport et les cinémas pour que les clients puissent prendre un guide en sortant.</a:t>
            </a:r>
          </a:p>
        </p:txBody>
      </p:sp>
      <p:cxnSp>
        <p:nvCxnSpPr>
          <p:cNvPr id="9" name="Connecteur droit 8">
            <a:extLst>
              <a:ext uri="{FF2B5EF4-FFF2-40B4-BE49-F238E27FC236}">
                <a16:creationId xmlns:a16="http://schemas.microsoft.com/office/drawing/2014/main" id="{4E995431-91EF-7C03-40B2-A8C73A7CA456}"/>
              </a:ext>
            </a:extLst>
          </p:cNvPr>
          <p:cNvCxnSpPr/>
          <p:nvPr/>
        </p:nvCxnSpPr>
        <p:spPr>
          <a:xfrm>
            <a:off x="8752114" y="2690948"/>
            <a:ext cx="236002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96F20112-E01A-6850-BD96-262D3A672736}"/>
              </a:ext>
            </a:extLst>
          </p:cNvPr>
          <p:cNvCxnSpPr/>
          <p:nvPr/>
        </p:nvCxnSpPr>
        <p:spPr>
          <a:xfrm>
            <a:off x="8961120" y="2343031"/>
            <a:ext cx="0" cy="2795026"/>
          </a:xfrm>
          <a:prstGeom prst="line">
            <a:avLst/>
          </a:prstGeom>
        </p:spPr>
        <p:style>
          <a:lnRef idx="1">
            <a:schemeClr val="accent1"/>
          </a:lnRef>
          <a:fillRef idx="0">
            <a:schemeClr val="accent1"/>
          </a:fillRef>
          <a:effectRef idx="0">
            <a:schemeClr val="accent1"/>
          </a:effectRef>
          <a:fontRef idx="minor">
            <a:schemeClr val="tx1"/>
          </a:fontRef>
        </p:style>
      </p:cxnSp>
      <p:pic>
        <p:nvPicPr>
          <p:cNvPr id="23555" name="Picture 3" descr="Nouveau logo de Subway PNG transparents - StickPNG">
            <a:extLst>
              <a:ext uri="{FF2B5EF4-FFF2-40B4-BE49-F238E27FC236}">
                <a16:creationId xmlns:a16="http://schemas.microsoft.com/office/drawing/2014/main" id="{C9269D26-D7C0-A0C4-3103-4B5534272A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84945" y="5138057"/>
            <a:ext cx="1215391" cy="852588"/>
          </a:xfrm>
          <a:prstGeom prst="rect">
            <a:avLst/>
          </a:prstGeom>
          <a:noFill/>
          <a:extLst>
            <a:ext uri="{909E8E84-426E-40DD-AFC4-6F175D3DCCD1}">
              <a14:hiddenFill xmlns:a14="http://schemas.microsoft.com/office/drawing/2010/main">
                <a:solidFill>
                  <a:srgbClr val="FFFFFF"/>
                </a:solidFill>
              </a14:hiddenFill>
            </a:ext>
          </a:extLst>
        </p:spPr>
      </p:pic>
      <p:pic>
        <p:nvPicPr>
          <p:cNvPr id="23557" name="Picture 5" descr="CGR Cinémas (@CGRCinemas) / X">
            <a:extLst>
              <a:ext uri="{FF2B5EF4-FFF2-40B4-BE49-F238E27FC236}">
                <a16:creationId xmlns:a16="http://schemas.microsoft.com/office/drawing/2014/main" id="{C952769D-3E93-B26A-732B-97E8376650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4160" y="5020687"/>
            <a:ext cx="1010603" cy="10106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16524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729878" y="1579541"/>
            <a:ext cx="9659447"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000" b="0" i="0" u="none" strike="noStrike" cap="none" normalizeH="0" baseline="0" dirty="0">
                <a:ln>
                  <a:noFill/>
                </a:ln>
                <a:solidFill>
                  <a:schemeClr val="tx1"/>
                </a:solidFill>
                <a:effectLst/>
                <a:latin typeface="Avenir Next LT Pro" panose="020B0504020202020204" pitchFamily="34" charset="0"/>
              </a:rPr>
              <a:t>Proposer des menus exclusifs de Noël comprenant entrée, plat et dessert, avec des remises cagnottées sur la carte de fidélité et une déclinaison en menu enfant.</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Rôle de facilitateur :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sym typeface="Wingdings" panose="05000000000000000000" pitchFamily="2" charset="2"/>
              </a:rPr>
              <a:t></a:t>
            </a:r>
            <a:r>
              <a:rPr kumimoji="0" lang="fr-FR" altLang="fr-FR" sz="2400" b="0" i="0" u="none" strike="noStrike" cap="none" normalizeH="0" baseline="0" dirty="0">
                <a:ln>
                  <a:noFill/>
                </a:ln>
                <a:solidFill>
                  <a:schemeClr val="tx1"/>
                </a:solidFill>
                <a:effectLst/>
                <a:latin typeface="Avenir Next LT Pro" panose="020B0504020202020204" pitchFamily="34" charset="0"/>
              </a:rPr>
              <a:t>Inspirer les clients avec des idées menus ‘clé en mains’ </a:t>
            </a:r>
            <a:br>
              <a:rPr kumimoji="0" lang="fr-FR" altLang="fr-FR" sz="2400" b="0" i="0" u="none" strike="noStrike" cap="none" normalizeH="0" baseline="0" dirty="0">
                <a:ln>
                  <a:noFill/>
                </a:ln>
                <a:solidFill>
                  <a:schemeClr val="tx1"/>
                </a:solidFill>
                <a:effectLst/>
                <a:latin typeface="Avenir Next LT Pro" panose="020B0504020202020204" pitchFamily="34" charset="0"/>
              </a:rPr>
            </a:b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Des menus exclusifs de Noël pour renforcer la fidélité, valoriser les produits, attirer les familles, se différencier des concurrents…</a:t>
            </a:r>
          </a:p>
        </p:txBody>
      </p:sp>
      <p:sp>
        <p:nvSpPr>
          <p:cNvPr id="8" name="Rectangle 7">
            <a:extLst>
              <a:ext uri="{FF2B5EF4-FFF2-40B4-BE49-F238E27FC236}">
                <a16:creationId xmlns:a16="http://schemas.microsoft.com/office/drawing/2014/main" id="{AAA3AFB3-D9DB-1CA8-4951-A2B016BA1BD4}"/>
              </a:ext>
            </a:extLst>
          </p:cNvPr>
          <p:cNvSpPr/>
          <p:nvPr/>
        </p:nvSpPr>
        <p:spPr>
          <a:xfrm>
            <a:off x="1637211" y="2381900"/>
            <a:ext cx="7524206" cy="70788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0" lang="fr-FR" altLang="fr-FR" sz="2400" b="1" i="0" u="none" strike="noStrike" cap="none" normalizeH="0" baseline="0" dirty="0">
                <a:ln>
                  <a:noFill/>
                </a:ln>
                <a:solidFill>
                  <a:schemeClr val="bg1"/>
                </a:solidFill>
                <a:effectLst/>
                <a:latin typeface="Avenir Next LT Pro" panose="020B0504020202020204" pitchFamily="34" charset="0"/>
              </a:rPr>
              <a:t>Entrée + Plats + Desserts =</a:t>
            </a:r>
            <a:br>
              <a:rPr kumimoji="0" lang="fr-FR" altLang="fr-FR" sz="1800" b="1" i="0" u="none" strike="noStrike" cap="none" normalizeH="0" baseline="0" dirty="0">
                <a:ln>
                  <a:noFill/>
                </a:ln>
                <a:solidFill>
                  <a:schemeClr val="bg1"/>
                </a:solidFill>
                <a:effectLst/>
                <a:latin typeface="Avenir Next LT Pro" panose="020B0504020202020204" pitchFamily="34" charset="0"/>
              </a:rPr>
            </a:br>
            <a:r>
              <a:rPr kumimoji="0" lang="fr-FR" altLang="fr-FR" sz="2400" b="1" i="0" u="none" strike="noStrike" cap="none" normalizeH="0" baseline="0" dirty="0">
                <a:ln>
                  <a:noFill/>
                </a:ln>
                <a:solidFill>
                  <a:schemeClr val="bg1"/>
                </a:solidFill>
                <a:effectLst/>
                <a:latin typeface="Avenir Next LT Pro" panose="020B0504020202020204" pitchFamily="34" charset="0"/>
              </a:rPr>
              <a:t> Remise cagnottée </a:t>
            </a:r>
            <a:r>
              <a:rPr kumimoji="0" lang="fr-FR" altLang="fr-FR" sz="1800" i="0" u="none" strike="noStrike" cap="none" normalizeH="0" baseline="0" dirty="0">
                <a:ln>
                  <a:noFill/>
                </a:ln>
                <a:solidFill>
                  <a:schemeClr val="bg1"/>
                </a:solidFill>
                <a:effectLst/>
                <a:latin typeface="Avenir Next LT Pro" panose="020B0504020202020204" pitchFamily="34" charset="0"/>
              </a:rPr>
              <a:t>sur la carte pour l’achat des 3 produits </a:t>
            </a:r>
            <a:endParaRPr lang="fr-FR" sz="1800" dirty="0">
              <a:solidFill>
                <a:schemeClr val="bg1"/>
              </a:solidFill>
            </a:endParaRPr>
          </a:p>
        </p:txBody>
      </p:sp>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0278683" cy="2015936"/>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Menus de Noel </a:t>
            </a: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NOEL 2024</a:t>
            </a:r>
          </a:p>
        </p:txBody>
      </p:sp>
    </p:spTree>
    <p:extLst>
      <p:ext uri="{BB962C8B-B14F-4D97-AF65-F5344CB8AC3E}">
        <p14:creationId xmlns:p14="http://schemas.microsoft.com/office/powerpoint/2010/main" val="4551245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AA40FD2-9ACD-4098-A0BF-ACF4122DA1C7}"/>
              </a:ext>
            </a:extLst>
          </p:cNvPr>
          <p:cNvSpPr>
            <a:spLocks noGrp="1"/>
          </p:cNvSpPr>
          <p:nvPr>
            <p:ph type="title"/>
          </p:nvPr>
        </p:nvSpPr>
        <p:spPr/>
        <p:txBody>
          <a:bodyPr/>
          <a:lstStyle/>
          <a:p>
            <a:pPr algn="l"/>
            <a:r>
              <a:rPr lang="fr-FR" dirty="0"/>
              <a:t>Créa Gazette</a:t>
            </a:r>
          </a:p>
        </p:txBody>
      </p:sp>
      <p:sp>
        <p:nvSpPr>
          <p:cNvPr id="3" name="Espace réservé du texte 2">
            <a:extLst>
              <a:ext uri="{FF2B5EF4-FFF2-40B4-BE49-F238E27FC236}">
                <a16:creationId xmlns:a16="http://schemas.microsoft.com/office/drawing/2014/main" id="{82123BDA-C5A1-BCAE-914D-DF8966795A13}"/>
              </a:ext>
            </a:extLst>
          </p:cNvPr>
          <p:cNvSpPr>
            <a:spLocks noGrp="1"/>
          </p:cNvSpPr>
          <p:nvPr>
            <p:ph type="body" sz="quarter" idx="11"/>
          </p:nvPr>
        </p:nvSpPr>
        <p:spPr/>
        <p:txBody>
          <a:bodyPr/>
          <a:lstStyle/>
          <a:p>
            <a:pPr algn="l"/>
            <a:r>
              <a:rPr lang="fr-FR" dirty="0" err="1"/>
              <a:t>VPrESSE</a:t>
            </a:r>
            <a:endParaRPr lang="fr-FR" dirty="0"/>
          </a:p>
        </p:txBody>
      </p:sp>
    </p:spTree>
    <p:extLst>
      <p:ext uri="{BB962C8B-B14F-4D97-AF65-F5344CB8AC3E}">
        <p14:creationId xmlns:p14="http://schemas.microsoft.com/office/powerpoint/2010/main" val="22542509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sapin, texte, intérieur, café&#10;&#10;Description générée automatiquement">
            <a:extLst>
              <a:ext uri="{FF2B5EF4-FFF2-40B4-BE49-F238E27FC236}">
                <a16:creationId xmlns:a16="http://schemas.microsoft.com/office/drawing/2014/main" id="{605372DC-B795-46E2-4C09-E6CF623102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8715" y="0"/>
            <a:ext cx="8854569" cy="6858000"/>
          </a:xfrm>
          <a:prstGeom prst="rect">
            <a:avLst/>
          </a:prstGeom>
        </p:spPr>
      </p:pic>
    </p:spTree>
    <p:extLst>
      <p:ext uri="{BB962C8B-B14F-4D97-AF65-F5344CB8AC3E}">
        <p14:creationId xmlns:p14="http://schemas.microsoft.com/office/powerpoint/2010/main" val="37055621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texte, affiche, menu, nourriture&#10;&#10;Description générée automatiquement">
            <a:extLst>
              <a:ext uri="{FF2B5EF4-FFF2-40B4-BE49-F238E27FC236}">
                <a16:creationId xmlns:a16="http://schemas.microsoft.com/office/drawing/2014/main" id="{6431A773-6B51-DE7E-9333-F371A4E1AF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1301" y="0"/>
            <a:ext cx="4849398" cy="6858000"/>
          </a:xfrm>
          <a:prstGeom prst="rect">
            <a:avLst/>
          </a:prstGeom>
        </p:spPr>
      </p:pic>
    </p:spTree>
    <p:extLst>
      <p:ext uri="{BB962C8B-B14F-4D97-AF65-F5344CB8AC3E}">
        <p14:creationId xmlns:p14="http://schemas.microsoft.com/office/powerpoint/2010/main" val="5399596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AA40FD2-9ACD-4098-A0BF-ACF4122DA1C7}"/>
              </a:ext>
            </a:extLst>
          </p:cNvPr>
          <p:cNvSpPr>
            <a:spLocks noGrp="1"/>
          </p:cNvSpPr>
          <p:nvPr>
            <p:ph type="title"/>
          </p:nvPr>
        </p:nvSpPr>
        <p:spPr/>
        <p:txBody>
          <a:bodyPr/>
          <a:lstStyle/>
          <a:p>
            <a:pPr algn="l"/>
            <a:r>
              <a:rPr lang="fr-FR" dirty="0"/>
              <a:t>Créa Gazette</a:t>
            </a:r>
          </a:p>
        </p:txBody>
      </p:sp>
      <p:sp>
        <p:nvSpPr>
          <p:cNvPr id="3" name="Espace réservé du texte 2">
            <a:extLst>
              <a:ext uri="{FF2B5EF4-FFF2-40B4-BE49-F238E27FC236}">
                <a16:creationId xmlns:a16="http://schemas.microsoft.com/office/drawing/2014/main" id="{82123BDA-C5A1-BCAE-914D-DF8966795A13}"/>
              </a:ext>
            </a:extLst>
          </p:cNvPr>
          <p:cNvSpPr>
            <a:spLocks noGrp="1"/>
          </p:cNvSpPr>
          <p:nvPr>
            <p:ph type="body" sz="quarter" idx="11"/>
          </p:nvPr>
        </p:nvSpPr>
        <p:spPr/>
        <p:txBody>
          <a:bodyPr/>
          <a:lstStyle/>
          <a:p>
            <a:pPr algn="l"/>
            <a:r>
              <a:rPr lang="fr-FR" dirty="0" err="1"/>
              <a:t>VPrESSE</a:t>
            </a:r>
            <a:endParaRPr lang="fr-FR" dirty="0"/>
          </a:p>
        </p:txBody>
      </p:sp>
    </p:spTree>
    <p:extLst>
      <p:ext uri="{BB962C8B-B14F-4D97-AF65-F5344CB8AC3E}">
        <p14:creationId xmlns:p14="http://schemas.microsoft.com/office/powerpoint/2010/main" val="4591026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texte, affiche, conception&#10;&#10;Description générée automatiquement">
            <a:extLst>
              <a:ext uri="{FF2B5EF4-FFF2-40B4-BE49-F238E27FC236}">
                <a16:creationId xmlns:a16="http://schemas.microsoft.com/office/drawing/2014/main" id="{693444F7-F142-386A-A713-4CD75EF51DCF}"/>
              </a:ext>
            </a:extLst>
          </p:cNvPr>
          <p:cNvPicPr>
            <a:picLocks noChangeAspect="1"/>
          </p:cNvPicPr>
          <p:nvPr/>
        </p:nvPicPr>
        <p:blipFill rotWithShape="1">
          <a:blip r:embed="rId2">
            <a:extLst>
              <a:ext uri="{28A0092B-C50C-407E-A947-70E740481C1C}">
                <a14:useLocalDpi xmlns:a14="http://schemas.microsoft.com/office/drawing/2010/main" val="0"/>
              </a:ext>
            </a:extLst>
          </a:blip>
          <a:srcRect l="50000" t="33587" b="-30"/>
          <a:stretch/>
        </p:blipFill>
        <p:spPr>
          <a:xfrm rot="10800000">
            <a:off x="6095995" y="486457"/>
            <a:ext cx="2952209" cy="5885086"/>
          </a:xfrm>
          <a:prstGeom prst="rect">
            <a:avLst/>
          </a:prstGeom>
        </p:spPr>
      </p:pic>
      <p:pic>
        <p:nvPicPr>
          <p:cNvPr id="6" name="Image 5" descr="Une image contenant texte, affiche, conception&#10;&#10;Description générée automatiquement">
            <a:extLst>
              <a:ext uri="{FF2B5EF4-FFF2-40B4-BE49-F238E27FC236}">
                <a16:creationId xmlns:a16="http://schemas.microsoft.com/office/drawing/2014/main" id="{7958F713-0EAE-B928-A1FC-CB0F11656034}"/>
              </a:ext>
            </a:extLst>
          </p:cNvPr>
          <p:cNvPicPr>
            <a:picLocks noChangeAspect="1"/>
          </p:cNvPicPr>
          <p:nvPr/>
        </p:nvPicPr>
        <p:blipFill rotWithShape="1">
          <a:blip r:embed="rId2">
            <a:extLst>
              <a:ext uri="{28A0092B-C50C-407E-A947-70E740481C1C}">
                <a14:useLocalDpi xmlns:a14="http://schemas.microsoft.com/office/drawing/2010/main" val="0"/>
              </a:ext>
            </a:extLst>
          </a:blip>
          <a:srcRect l="50000" b="66857"/>
          <a:stretch/>
        </p:blipFill>
        <p:spPr>
          <a:xfrm>
            <a:off x="2768596" y="1618946"/>
            <a:ext cx="2952209" cy="2935637"/>
          </a:xfrm>
          <a:prstGeom prst="rect">
            <a:avLst/>
          </a:prstGeom>
        </p:spPr>
      </p:pic>
    </p:spTree>
    <p:extLst>
      <p:ext uri="{BB962C8B-B14F-4D97-AF65-F5344CB8AC3E}">
        <p14:creationId xmlns:p14="http://schemas.microsoft.com/office/powerpoint/2010/main" val="32558474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texte, affiche, conception&#10;&#10;Description générée automatiquement">
            <a:extLst>
              <a:ext uri="{FF2B5EF4-FFF2-40B4-BE49-F238E27FC236}">
                <a16:creationId xmlns:a16="http://schemas.microsoft.com/office/drawing/2014/main" id="{693444F7-F142-386A-A713-4CD75EF51DCF}"/>
              </a:ext>
            </a:extLst>
          </p:cNvPr>
          <p:cNvPicPr>
            <a:picLocks noChangeAspect="1"/>
          </p:cNvPicPr>
          <p:nvPr/>
        </p:nvPicPr>
        <p:blipFill rotWithShape="1">
          <a:blip r:embed="rId2">
            <a:extLst>
              <a:ext uri="{28A0092B-C50C-407E-A947-70E740481C1C}">
                <a14:useLocalDpi xmlns:a14="http://schemas.microsoft.com/office/drawing/2010/main" val="0"/>
              </a:ext>
            </a:extLst>
          </a:blip>
          <a:srcRect l="50000" t="33587" b="-30"/>
          <a:stretch/>
        </p:blipFill>
        <p:spPr>
          <a:xfrm rot="10800000">
            <a:off x="3701138" y="486457"/>
            <a:ext cx="2952209" cy="5885086"/>
          </a:xfrm>
          <a:prstGeom prst="rect">
            <a:avLst/>
          </a:prstGeom>
        </p:spPr>
      </p:pic>
      <p:pic>
        <p:nvPicPr>
          <p:cNvPr id="6" name="Image 5" descr="Une image contenant texte, affiche, conception&#10;&#10;Description générée automatiquement">
            <a:extLst>
              <a:ext uri="{FF2B5EF4-FFF2-40B4-BE49-F238E27FC236}">
                <a16:creationId xmlns:a16="http://schemas.microsoft.com/office/drawing/2014/main" id="{7958F713-0EAE-B928-A1FC-CB0F11656034}"/>
              </a:ext>
            </a:extLst>
          </p:cNvPr>
          <p:cNvPicPr>
            <a:picLocks noChangeAspect="1"/>
          </p:cNvPicPr>
          <p:nvPr/>
        </p:nvPicPr>
        <p:blipFill rotWithShape="1">
          <a:blip r:embed="rId2">
            <a:extLst>
              <a:ext uri="{28A0092B-C50C-407E-A947-70E740481C1C}">
                <a14:useLocalDpi xmlns:a14="http://schemas.microsoft.com/office/drawing/2010/main" val="0"/>
              </a:ext>
            </a:extLst>
          </a:blip>
          <a:srcRect l="50000" b="66857"/>
          <a:stretch/>
        </p:blipFill>
        <p:spPr>
          <a:xfrm>
            <a:off x="373739" y="1618946"/>
            <a:ext cx="2952209" cy="2935637"/>
          </a:xfrm>
          <a:prstGeom prst="rect">
            <a:avLst/>
          </a:prstGeom>
        </p:spPr>
      </p:pic>
      <p:pic>
        <p:nvPicPr>
          <p:cNvPr id="7" name="Image 6" descr="Une image contenant texte, affiche, conception&#10;&#10;Description générée automatiquement">
            <a:extLst>
              <a:ext uri="{FF2B5EF4-FFF2-40B4-BE49-F238E27FC236}">
                <a16:creationId xmlns:a16="http://schemas.microsoft.com/office/drawing/2014/main" id="{6177B48E-E906-DE59-B953-161C94C9C6E3}"/>
              </a:ext>
            </a:extLst>
          </p:cNvPr>
          <p:cNvPicPr>
            <a:picLocks noChangeAspect="1"/>
          </p:cNvPicPr>
          <p:nvPr/>
        </p:nvPicPr>
        <p:blipFill rotWithShape="1">
          <a:blip r:embed="rId3">
            <a:extLst>
              <a:ext uri="{28A0092B-C50C-407E-A947-70E740481C1C}">
                <a14:useLocalDpi xmlns:a14="http://schemas.microsoft.com/office/drawing/2010/main" val="0"/>
              </a:ext>
            </a:extLst>
          </a:blip>
          <a:srcRect t="-127" r="50000" b="-1"/>
          <a:stretch/>
        </p:blipFill>
        <p:spPr>
          <a:xfrm>
            <a:off x="7650711" y="-8709"/>
            <a:ext cx="2285770" cy="6866709"/>
          </a:xfrm>
          <a:prstGeom prst="rect">
            <a:avLst/>
          </a:prstGeom>
        </p:spPr>
      </p:pic>
    </p:spTree>
    <p:extLst>
      <p:ext uri="{BB962C8B-B14F-4D97-AF65-F5344CB8AC3E}">
        <p14:creationId xmlns:p14="http://schemas.microsoft.com/office/powerpoint/2010/main" val="1218020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texte, affiche, conception&#10;&#10;Description générée automatiquement">
            <a:extLst>
              <a:ext uri="{FF2B5EF4-FFF2-40B4-BE49-F238E27FC236}">
                <a16:creationId xmlns:a16="http://schemas.microsoft.com/office/drawing/2014/main" id="{693444F7-F142-386A-A713-4CD75EF51D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230" y="0"/>
            <a:ext cx="4571539" cy="6858000"/>
          </a:xfrm>
          <a:prstGeom prst="rect">
            <a:avLst/>
          </a:prstGeom>
        </p:spPr>
      </p:pic>
    </p:spTree>
    <p:extLst>
      <p:ext uri="{BB962C8B-B14F-4D97-AF65-F5344CB8AC3E}">
        <p14:creationId xmlns:p14="http://schemas.microsoft.com/office/powerpoint/2010/main" val="9278361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0278683" cy="2446824"/>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Objectifs</a:t>
            </a:r>
            <a:b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1583321" y="1669464"/>
            <a:ext cx="8370578" cy="529544"/>
          </a:xfrm>
        </p:spPr>
        <p:txBody>
          <a:bodyPr>
            <a:noAutofit/>
          </a:bodyPr>
          <a:lstStyle/>
          <a:p>
            <a:pPr algn="l"/>
            <a:r>
              <a:rPr lang="fr-FR" sz="1800" i="0" dirty="0">
                <a:solidFill>
                  <a:srgbClr val="0D0D0D"/>
                </a:solidFill>
                <a:effectLst/>
                <a:latin typeface="Avenir Next LT Pro" panose="020B0504020202020204" pitchFamily="34" charset="0"/>
              </a:rPr>
              <a:t>Compensation de la Non-Distribution de Prospectus : </a:t>
            </a:r>
            <a:br>
              <a:rPr lang="fr-FR" sz="1800" i="0" dirty="0">
                <a:solidFill>
                  <a:srgbClr val="0D0D0D"/>
                </a:solidFill>
                <a:effectLst/>
                <a:latin typeface="Avenir Next LT Pro" panose="020B0504020202020204" pitchFamily="34" charset="0"/>
              </a:rPr>
            </a:br>
            <a:r>
              <a:rPr lang="fr-FR" sz="1800" b="0" i="0" dirty="0">
                <a:solidFill>
                  <a:srgbClr val="0D0D0D"/>
                </a:solidFill>
                <a:effectLst/>
                <a:latin typeface="Avenir Next LT Pro" panose="020B0504020202020204" pitchFamily="34" charset="0"/>
              </a:rPr>
              <a:t>Transition vers des stratégies </a:t>
            </a:r>
            <a:r>
              <a:rPr lang="fr-FR" sz="1800" b="0" dirty="0">
                <a:solidFill>
                  <a:srgbClr val="0D0D0D"/>
                </a:solidFill>
                <a:latin typeface="Avenir Next LT Pro" panose="020B0504020202020204" pitchFamily="34" charset="0"/>
              </a:rPr>
              <a:t>omnicanales </a:t>
            </a:r>
            <a:r>
              <a:rPr lang="fr-FR" sz="1800" b="0" i="0" dirty="0">
                <a:solidFill>
                  <a:srgbClr val="0D0D0D"/>
                </a:solidFill>
                <a:effectLst/>
                <a:latin typeface="Avenir Next LT Pro" panose="020B0504020202020204" pitchFamily="34" charset="0"/>
              </a:rPr>
              <a:t>pour pallier l'absence de prospectus physiques.</a:t>
            </a:r>
            <a:br>
              <a:rPr lang="fr-FR" sz="1800" b="0" i="0" dirty="0">
                <a:solidFill>
                  <a:srgbClr val="0D0D0D"/>
                </a:solidFill>
                <a:effectLst/>
                <a:latin typeface="Avenir Next LT Pro" panose="020B0504020202020204" pitchFamily="34" charset="0"/>
              </a:rPr>
            </a:br>
            <a:br>
              <a:rPr lang="fr-FR" sz="1800" b="0" i="0" dirty="0">
                <a:solidFill>
                  <a:srgbClr val="0D0D0D"/>
                </a:solidFill>
                <a:effectLst/>
                <a:latin typeface="Avenir Next LT Pro" panose="020B0504020202020204" pitchFamily="34" charset="0"/>
              </a:rPr>
            </a:br>
            <a:r>
              <a:rPr lang="fr-FR" sz="1800" i="0" dirty="0">
                <a:solidFill>
                  <a:srgbClr val="0D0D0D"/>
                </a:solidFill>
                <a:effectLst/>
                <a:latin typeface="Avenir Next LT Pro" panose="020B0504020202020204" pitchFamily="34" charset="0"/>
              </a:rPr>
              <a:t>Dimension Commerciale et Produits Iconiques : </a:t>
            </a:r>
            <a:br>
              <a:rPr lang="fr-FR" sz="1800" i="0" dirty="0">
                <a:solidFill>
                  <a:srgbClr val="0D0D0D"/>
                </a:solidFill>
                <a:effectLst/>
                <a:latin typeface="Avenir Next LT Pro" panose="020B0504020202020204" pitchFamily="34" charset="0"/>
              </a:rPr>
            </a:br>
            <a:r>
              <a:rPr lang="fr-FR" sz="1800" b="0" i="0" dirty="0">
                <a:solidFill>
                  <a:srgbClr val="0D0D0D"/>
                </a:solidFill>
                <a:effectLst/>
                <a:latin typeface="Avenir Next LT Pro" panose="020B0504020202020204" pitchFamily="34" charset="0"/>
              </a:rPr>
              <a:t>Mise en avant des offres commerciales et des produits phares pour attirer et fidéliser les clients.</a:t>
            </a:r>
            <a:br>
              <a:rPr lang="fr-FR" sz="1800" b="0" i="0" dirty="0">
                <a:solidFill>
                  <a:srgbClr val="0D0D0D"/>
                </a:solidFill>
                <a:effectLst/>
                <a:latin typeface="Avenir Next LT Pro" panose="020B0504020202020204" pitchFamily="34" charset="0"/>
              </a:rPr>
            </a:br>
            <a:br>
              <a:rPr lang="fr-FR" sz="1800" b="0" i="0" dirty="0">
                <a:solidFill>
                  <a:srgbClr val="0D0D0D"/>
                </a:solidFill>
                <a:effectLst/>
                <a:latin typeface="Avenir Next LT Pro" panose="020B0504020202020204" pitchFamily="34" charset="0"/>
              </a:rPr>
            </a:br>
            <a:r>
              <a:rPr lang="fr-FR" sz="1800" i="0" dirty="0">
                <a:solidFill>
                  <a:srgbClr val="0D0D0D"/>
                </a:solidFill>
                <a:effectLst/>
                <a:latin typeface="Avenir Next LT Pro" panose="020B0504020202020204" pitchFamily="34" charset="0"/>
              </a:rPr>
              <a:t>Présence à l’Esprit de l’Enseigne : </a:t>
            </a:r>
            <a:br>
              <a:rPr lang="fr-FR" sz="1800" i="0" dirty="0">
                <a:solidFill>
                  <a:srgbClr val="0D0D0D"/>
                </a:solidFill>
                <a:effectLst/>
                <a:latin typeface="Avenir Next LT Pro" panose="020B0504020202020204" pitchFamily="34" charset="0"/>
              </a:rPr>
            </a:br>
            <a:r>
              <a:rPr lang="fr-FR" sz="1800" b="0" i="0" dirty="0">
                <a:solidFill>
                  <a:srgbClr val="0D0D0D"/>
                </a:solidFill>
                <a:effectLst/>
                <a:latin typeface="Avenir Next LT Pro" panose="020B0504020202020204" pitchFamily="34" charset="0"/>
              </a:rPr>
              <a:t>Maintien d’une forte présence de marque à travers divers canaux de communication pour rester au cœur des préoccupations des consommateurs.</a:t>
            </a:r>
            <a:br>
              <a:rPr lang="fr-FR" sz="1800" b="0" i="0" dirty="0">
                <a:solidFill>
                  <a:srgbClr val="0D0D0D"/>
                </a:solidFill>
                <a:effectLst/>
                <a:latin typeface="Avenir Next LT Pro" panose="020B0504020202020204" pitchFamily="34" charset="0"/>
              </a:rPr>
            </a:br>
            <a:br>
              <a:rPr lang="fr-FR" sz="1800" b="0" i="0" dirty="0">
                <a:solidFill>
                  <a:srgbClr val="0D0D0D"/>
                </a:solidFill>
                <a:effectLst/>
                <a:latin typeface="Avenir Next LT Pro" panose="020B0504020202020204" pitchFamily="34" charset="0"/>
              </a:rPr>
            </a:br>
            <a:r>
              <a:rPr lang="fr-FR" sz="1800" i="0" dirty="0">
                <a:solidFill>
                  <a:srgbClr val="0D0D0D"/>
                </a:solidFill>
                <a:effectLst/>
                <a:latin typeface="Avenir Next LT Pro" panose="020B0504020202020204" pitchFamily="34" charset="0"/>
              </a:rPr>
              <a:t>Attraction des Non-Clients et des Clients Occasionnels : </a:t>
            </a:r>
            <a:br>
              <a:rPr lang="fr-FR" sz="1800" i="0" dirty="0">
                <a:solidFill>
                  <a:srgbClr val="0D0D0D"/>
                </a:solidFill>
                <a:effectLst/>
                <a:latin typeface="Avenir Next LT Pro" panose="020B0504020202020204" pitchFamily="34" charset="0"/>
              </a:rPr>
            </a:br>
            <a:r>
              <a:rPr lang="fr-FR" sz="1800" b="0" i="0" dirty="0">
                <a:solidFill>
                  <a:srgbClr val="0D0D0D"/>
                </a:solidFill>
                <a:effectLst/>
                <a:latin typeface="Avenir Next LT Pro" panose="020B0504020202020204" pitchFamily="34" charset="0"/>
              </a:rPr>
              <a:t>Déploiement de stratégies spécifiques </a:t>
            </a:r>
            <a:br>
              <a:rPr lang="fr-FR" sz="1800" b="0" i="0" dirty="0">
                <a:solidFill>
                  <a:srgbClr val="0D0D0D"/>
                </a:solidFill>
                <a:effectLst/>
                <a:latin typeface="Avenir Next LT Pro" panose="020B0504020202020204" pitchFamily="34" charset="0"/>
              </a:rPr>
            </a:br>
            <a:r>
              <a:rPr lang="fr-FR" sz="1800" b="0" i="0" dirty="0">
                <a:solidFill>
                  <a:srgbClr val="0D0D0D"/>
                </a:solidFill>
                <a:effectLst/>
                <a:latin typeface="Avenir Next LT Pro" panose="020B0504020202020204" pitchFamily="34" charset="0"/>
              </a:rPr>
              <a:t>pour attirer une nouvelle clientèle et fidéliser les clients moins réguliers. </a:t>
            </a:r>
            <a:br>
              <a:rPr lang="fr-FR" sz="1800" b="0" i="0" dirty="0">
                <a:solidFill>
                  <a:srgbClr val="0D0D0D"/>
                </a:solidFill>
                <a:effectLst/>
                <a:latin typeface="Avenir Next LT Pro" panose="020B0504020202020204" pitchFamily="34" charset="0"/>
              </a:rPr>
            </a:br>
            <a:br>
              <a:rPr lang="fr-FR" sz="1800" dirty="0">
                <a:latin typeface="Avenir Next LT Pro" panose="020B0504020202020204" pitchFamily="34" charset="0"/>
              </a:rPr>
            </a:br>
            <a:br>
              <a:rPr lang="fr-FR" sz="1800" dirty="0"/>
            </a:br>
            <a:endParaRPr lang="fr-FR" sz="1800" dirty="0"/>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NOEL 2024</a:t>
            </a:r>
          </a:p>
        </p:txBody>
      </p:sp>
      <p:sp>
        <p:nvSpPr>
          <p:cNvPr id="9" name="Triangle isocèle 8">
            <a:extLst>
              <a:ext uri="{FF2B5EF4-FFF2-40B4-BE49-F238E27FC236}">
                <a16:creationId xmlns:a16="http://schemas.microsoft.com/office/drawing/2014/main" id="{ABE03A20-FCB5-834F-394F-C82577E9A475}"/>
              </a:ext>
            </a:extLst>
          </p:cNvPr>
          <p:cNvSpPr/>
          <p:nvPr/>
        </p:nvSpPr>
        <p:spPr>
          <a:xfrm rot="5400000">
            <a:off x="588594" y="1894825"/>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Triangle isocèle 9">
            <a:extLst>
              <a:ext uri="{FF2B5EF4-FFF2-40B4-BE49-F238E27FC236}">
                <a16:creationId xmlns:a16="http://schemas.microsoft.com/office/drawing/2014/main" id="{C1DA4BBF-0159-FBF0-0B46-D431DEAD2BD2}"/>
              </a:ext>
            </a:extLst>
          </p:cNvPr>
          <p:cNvSpPr/>
          <p:nvPr/>
        </p:nvSpPr>
        <p:spPr>
          <a:xfrm rot="5400000">
            <a:off x="588594" y="3023040"/>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Triangle isocèle 10">
            <a:extLst>
              <a:ext uri="{FF2B5EF4-FFF2-40B4-BE49-F238E27FC236}">
                <a16:creationId xmlns:a16="http://schemas.microsoft.com/office/drawing/2014/main" id="{9797471D-57C2-EB71-D43E-962951F82317}"/>
              </a:ext>
            </a:extLst>
          </p:cNvPr>
          <p:cNvSpPr/>
          <p:nvPr/>
        </p:nvSpPr>
        <p:spPr>
          <a:xfrm rot="5400000">
            <a:off x="588594" y="4081538"/>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Triangle isocèle 7">
            <a:extLst>
              <a:ext uri="{FF2B5EF4-FFF2-40B4-BE49-F238E27FC236}">
                <a16:creationId xmlns:a16="http://schemas.microsoft.com/office/drawing/2014/main" id="{28BF197C-A713-A3D3-62D4-97091AEC57E9}"/>
              </a:ext>
            </a:extLst>
          </p:cNvPr>
          <p:cNvSpPr/>
          <p:nvPr/>
        </p:nvSpPr>
        <p:spPr>
          <a:xfrm rot="5400000">
            <a:off x="610874" y="5140036"/>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8009573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texte, menu, Groupe d’aliments, nourriture&#10;&#10;Description générée automatiquement">
            <a:extLst>
              <a:ext uri="{FF2B5EF4-FFF2-40B4-BE49-F238E27FC236}">
                <a16:creationId xmlns:a16="http://schemas.microsoft.com/office/drawing/2014/main" id="{1CAA776C-84D9-5E0E-1A3D-E16AB4DACD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230" y="0"/>
            <a:ext cx="4571539" cy="6858000"/>
          </a:xfrm>
          <a:prstGeom prst="rect">
            <a:avLst/>
          </a:prstGeom>
        </p:spPr>
      </p:pic>
    </p:spTree>
    <p:extLst>
      <p:ext uri="{BB962C8B-B14F-4D97-AF65-F5344CB8AC3E}">
        <p14:creationId xmlns:p14="http://schemas.microsoft.com/office/powerpoint/2010/main" val="16075700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a:extLst>
              <a:ext uri="{FF2B5EF4-FFF2-40B4-BE49-F238E27FC236}">
                <a16:creationId xmlns:a16="http://schemas.microsoft.com/office/drawing/2014/main" id="{6D4EB439-B8D0-8E1D-DEEB-AD8FB95973A8}"/>
              </a:ext>
            </a:extLst>
          </p:cNvPr>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38568453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665F6216-E077-1C36-7A3B-3DFFF68333D9}"/>
              </a:ext>
            </a:extLst>
          </p:cNvPr>
          <p:cNvSpPr txBox="1"/>
          <p:nvPr/>
        </p:nvSpPr>
        <p:spPr>
          <a:xfrm>
            <a:off x="635659" y="2783592"/>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Théâtralisation magasin</a:t>
            </a:r>
            <a:endParaRPr lang="fr-FR" sz="3600" dirty="0">
              <a:latin typeface="Playfair Display" panose="00000500000000000000" pitchFamily="2" charset="0"/>
            </a:endParaRPr>
          </a:p>
        </p:txBody>
      </p:sp>
    </p:spTree>
    <p:extLst>
      <p:ext uri="{BB962C8B-B14F-4D97-AF65-F5344CB8AC3E}">
        <p14:creationId xmlns:p14="http://schemas.microsoft.com/office/powerpoint/2010/main" val="21309515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texte, plein air, ciel, signe&#10;&#10;Description générée automatiquement">
            <a:extLst>
              <a:ext uri="{FF2B5EF4-FFF2-40B4-BE49-F238E27FC236}">
                <a16:creationId xmlns:a16="http://schemas.microsoft.com/office/drawing/2014/main" id="{1CFA5AF3-9175-D6D4-F243-C1E3CFB25D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3746" y="0"/>
            <a:ext cx="5144508" cy="6858000"/>
          </a:xfrm>
          <a:prstGeom prst="rect">
            <a:avLst/>
          </a:prstGeom>
        </p:spPr>
      </p:pic>
    </p:spTree>
    <p:extLst>
      <p:ext uri="{BB962C8B-B14F-4D97-AF65-F5344CB8AC3E}">
        <p14:creationId xmlns:p14="http://schemas.microsoft.com/office/powerpoint/2010/main" val="2258528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signe, bâtiment, texte, dessin humoristique&#10;&#10;Description générée automatiquement">
            <a:extLst>
              <a:ext uri="{FF2B5EF4-FFF2-40B4-BE49-F238E27FC236}">
                <a16:creationId xmlns:a16="http://schemas.microsoft.com/office/drawing/2014/main" id="{A2070B0F-5359-E3A2-61A2-B9A66615E1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0329" y="0"/>
            <a:ext cx="7124862" cy="6858000"/>
          </a:xfrm>
          <a:prstGeom prst="rect">
            <a:avLst/>
          </a:prstGeom>
        </p:spPr>
      </p:pic>
    </p:spTree>
    <p:extLst>
      <p:ext uri="{BB962C8B-B14F-4D97-AF65-F5344CB8AC3E}">
        <p14:creationId xmlns:p14="http://schemas.microsoft.com/office/powerpoint/2010/main" val="7827872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texte, ciel, plein air, bâtiment&#10;&#10;Description générée automatiquement">
            <a:extLst>
              <a:ext uri="{FF2B5EF4-FFF2-40B4-BE49-F238E27FC236}">
                <a16:creationId xmlns:a16="http://schemas.microsoft.com/office/drawing/2014/main" id="{0287E4CC-D794-DFC2-145F-773ACD0CBA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2053" y="0"/>
            <a:ext cx="8727893" cy="6858000"/>
          </a:xfrm>
          <a:prstGeom prst="rect">
            <a:avLst/>
          </a:prstGeom>
        </p:spPr>
      </p:pic>
    </p:spTree>
    <p:extLst>
      <p:ext uri="{BB962C8B-B14F-4D97-AF65-F5344CB8AC3E}">
        <p14:creationId xmlns:p14="http://schemas.microsoft.com/office/powerpoint/2010/main" val="41141780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texte, Restauration rapide, boisson gazeuse, intérieur&#10;&#10;Description générée automatiquement">
            <a:extLst>
              <a:ext uri="{FF2B5EF4-FFF2-40B4-BE49-F238E27FC236}">
                <a16:creationId xmlns:a16="http://schemas.microsoft.com/office/drawing/2014/main" id="{0C7AF1FF-9E02-29E4-9316-4DD120F0E7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15988" y="0"/>
            <a:ext cx="5760023" cy="6858000"/>
          </a:xfrm>
          <a:prstGeom prst="rect">
            <a:avLst/>
          </a:prstGeom>
        </p:spPr>
      </p:pic>
    </p:spTree>
    <p:extLst>
      <p:ext uri="{BB962C8B-B14F-4D97-AF65-F5344CB8AC3E}">
        <p14:creationId xmlns:p14="http://schemas.microsoft.com/office/powerpoint/2010/main" val="34202212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52075D2F-0712-9B16-45A0-EB57BB097F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737" y="0"/>
            <a:ext cx="11630526" cy="6858000"/>
          </a:xfrm>
          <a:prstGeom prst="rect">
            <a:avLst/>
          </a:prstGeom>
        </p:spPr>
      </p:pic>
    </p:spTree>
    <p:extLst>
      <p:ext uri="{BB962C8B-B14F-4D97-AF65-F5344CB8AC3E}">
        <p14:creationId xmlns:p14="http://schemas.microsoft.com/office/powerpoint/2010/main" val="13894979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bâtiment, texte, signalisation, signe&#10;&#10;Description générée automatiquement">
            <a:extLst>
              <a:ext uri="{FF2B5EF4-FFF2-40B4-BE49-F238E27FC236}">
                <a16:creationId xmlns:a16="http://schemas.microsoft.com/office/drawing/2014/main" id="{C81DED90-249D-D401-D44C-C0E9A2741C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5811" y="0"/>
            <a:ext cx="7120377" cy="6858000"/>
          </a:xfrm>
          <a:prstGeom prst="rect">
            <a:avLst/>
          </a:prstGeom>
        </p:spPr>
      </p:pic>
    </p:spTree>
    <p:extLst>
      <p:ext uri="{BB962C8B-B14F-4D97-AF65-F5344CB8AC3E}">
        <p14:creationId xmlns:p14="http://schemas.microsoft.com/office/powerpoint/2010/main" val="896554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Visage humain, habits, garçon, sourire&#10;&#10;Description générée automatiquement">
            <a:extLst>
              <a:ext uri="{FF2B5EF4-FFF2-40B4-BE49-F238E27FC236}">
                <a16:creationId xmlns:a16="http://schemas.microsoft.com/office/drawing/2014/main" id="{4F1B65FB-9A40-202A-558A-6DFA633F6A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30938" y="0"/>
            <a:ext cx="4530123" cy="6858000"/>
          </a:xfrm>
          <a:prstGeom prst="rect">
            <a:avLst/>
          </a:prstGeom>
        </p:spPr>
      </p:pic>
    </p:spTree>
    <p:extLst>
      <p:ext uri="{BB962C8B-B14F-4D97-AF65-F5344CB8AC3E}">
        <p14:creationId xmlns:p14="http://schemas.microsoft.com/office/powerpoint/2010/main" val="17598683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1032164"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Problématiques stratégiques</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1422400" y="1890605"/>
            <a:ext cx="7321006"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000" b="0" i="0" u="none" strike="noStrike" cap="none" normalizeH="0" baseline="0" dirty="0">
                <a:ln>
                  <a:noFill/>
                </a:ln>
                <a:solidFill>
                  <a:schemeClr val="tx1"/>
                </a:solidFill>
                <a:effectLst/>
                <a:latin typeface="Avenir Next LT Pro" panose="020B0504020202020204" pitchFamily="34" charset="0"/>
              </a:rPr>
              <a:t>COMMENT ALLER CHERCHER DES CLIENTS QUI NE VIENNENT PAS HABITUELLEMENT CHEZ MATCH </a:t>
            </a:r>
            <a:br>
              <a:rPr kumimoji="0" lang="fr-FR" altLang="fr-FR" sz="20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&gt;&gt;Clients occasionnels, clients non porteurs… qui sont des clients opportunistes sur cette période</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rPr>
              <a:t>COMMENT ADRESSER DES CLIENTS &amp; PROSPECTS QUI NE SONT PAS OU PEU EXPOSES AUX CAMPAGNES DIGITALES </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rPr>
            </a:br>
            <a: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&gt;&gt;Emerger sans le dispositif BAL habituel…</a:t>
            </a:r>
            <a:br>
              <a:rPr kumimoji="0" lang="fr-FR" altLang="fr-FR" sz="2000" b="0" i="0" u="none" strike="noStrike" cap="none" normalizeH="0" baseline="0" dirty="0">
                <a:ln>
                  <a:noFill/>
                </a:ln>
                <a:solidFill>
                  <a:schemeClr val="tx1"/>
                </a:solidFill>
                <a:effectLst/>
                <a:latin typeface="Avenir Next LT Pro" panose="020B0504020202020204" pitchFamily="34" charset="0"/>
              </a:rPr>
            </a:br>
            <a:r>
              <a:rPr kumimoji="0" lang="fr-FR" altLang="fr-FR" sz="2000" b="0" i="0" u="none" strike="noStrike" cap="none" normalizeH="0" baseline="0" dirty="0">
                <a:ln>
                  <a:noFill/>
                </a:ln>
                <a:solidFill>
                  <a:schemeClr val="tx1"/>
                </a:solidFill>
                <a:effectLst/>
                <a:latin typeface="Avenir Next LT Pro" panose="020B0504020202020204" pitchFamily="34" charset="0"/>
              </a:rPr>
              <a:t>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 </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COMMENT CRÉER L’EVENEMENT EN PRENANT DE L’AVANCE </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SUR NOS CONCURRENTS</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&gt;&gt;Prendre une longueur d’avance en permettant les clients </a:t>
            </a:r>
            <a:b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et prospects de ‘préparer leurs fêtes’</a:t>
            </a:r>
            <a:br>
              <a:rPr kumimoji="0" lang="fr-FR" altLang="fr-FR" sz="20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endParaRPr kumimoji="0" lang="fr-FR" altLang="fr-FR" sz="1800" b="0" i="0" u="none" strike="noStrike" cap="none" normalizeH="0" baseline="0" dirty="0">
              <a:ln>
                <a:noFill/>
              </a:ln>
              <a:solidFill>
                <a:schemeClr val="tx1"/>
              </a:solidFill>
              <a:effectLst/>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NOEL 2024</a:t>
            </a:r>
          </a:p>
        </p:txBody>
      </p:sp>
      <p:sp>
        <p:nvSpPr>
          <p:cNvPr id="2" name="Triangle isocèle 1">
            <a:extLst>
              <a:ext uri="{FF2B5EF4-FFF2-40B4-BE49-F238E27FC236}">
                <a16:creationId xmlns:a16="http://schemas.microsoft.com/office/drawing/2014/main" id="{7E88C641-67A4-DE16-6C66-FFD010AAB192}"/>
              </a:ext>
            </a:extLst>
          </p:cNvPr>
          <p:cNvSpPr/>
          <p:nvPr/>
        </p:nvSpPr>
        <p:spPr>
          <a:xfrm rot="5400000">
            <a:off x="614719" y="2051580"/>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Triangle isocèle 2">
            <a:extLst>
              <a:ext uri="{FF2B5EF4-FFF2-40B4-BE49-F238E27FC236}">
                <a16:creationId xmlns:a16="http://schemas.microsoft.com/office/drawing/2014/main" id="{D8F81BEC-7E85-E4F7-22BC-C5A0BD32E4B0}"/>
              </a:ext>
            </a:extLst>
          </p:cNvPr>
          <p:cNvSpPr/>
          <p:nvPr/>
        </p:nvSpPr>
        <p:spPr>
          <a:xfrm rot="5400000">
            <a:off x="614719" y="3597808"/>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riangle isocèle 5">
            <a:extLst>
              <a:ext uri="{FF2B5EF4-FFF2-40B4-BE49-F238E27FC236}">
                <a16:creationId xmlns:a16="http://schemas.microsoft.com/office/drawing/2014/main" id="{7AB8E2D1-4413-4FB1-5028-88EF21C8325C}"/>
              </a:ext>
            </a:extLst>
          </p:cNvPr>
          <p:cNvSpPr/>
          <p:nvPr/>
        </p:nvSpPr>
        <p:spPr>
          <a:xfrm rot="5400000">
            <a:off x="614719" y="4985888"/>
            <a:ext cx="750578" cy="241687"/>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660BF473-78CD-9D27-CE53-B0EC018A9FEA}"/>
              </a:ext>
            </a:extLst>
          </p:cNvPr>
          <p:cNvSpPr txBox="1"/>
          <p:nvPr/>
        </p:nvSpPr>
        <p:spPr>
          <a:xfrm>
            <a:off x="8743406" y="636464"/>
            <a:ext cx="2736647" cy="6447919"/>
          </a:xfrm>
          <a:prstGeom prst="rect">
            <a:avLst/>
          </a:prstGeom>
          <a:noFill/>
        </p:spPr>
        <p:txBody>
          <a:bodyPr wrap="none" rtlCol="0">
            <a:spAutoFit/>
          </a:bodyPr>
          <a:lstStyle/>
          <a:p>
            <a:r>
              <a:rPr lang="fr-FR" sz="41300" dirty="0">
                <a:solidFill>
                  <a:schemeClr val="tx1">
                    <a:lumMod val="25000"/>
                    <a:lumOff val="75000"/>
                  </a:schemeClr>
                </a:solidFill>
                <a:latin typeface="Avenir Next LT Pro" panose="020B0504020202020204" pitchFamily="34" charset="0"/>
              </a:rPr>
              <a:t>?</a:t>
            </a:r>
          </a:p>
        </p:txBody>
      </p:sp>
    </p:spTree>
    <p:extLst>
      <p:ext uri="{BB962C8B-B14F-4D97-AF65-F5344CB8AC3E}">
        <p14:creationId xmlns:p14="http://schemas.microsoft.com/office/powerpoint/2010/main" val="13817334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665F6216-E077-1C36-7A3B-3DFFF68333D9}"/>
              </a:ext>
            </a:extLst>
          </p:cNvPr>
          <p:cNvSpPr txBox="1"/>
          <p:nvPr/>
        </p:nvSpPr>
        <p:spPr>
          <a:xfrm>
            <a:off x="635659" y="2783592"/>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Guide traiteur</a:t>
            </a:r>
            <a:endParaRPr lang="fr-FR" sz="3600" dirty="0">
              <a:latin typeface="Playfair Display" panose="00000500000000000000" pitchFamily="2" charset="0"/>
            </a:endParaRPr>
          </a:p>
        </p:txBody>
      </p:sp>
    </p:spTree>
    <p:extLst>
      <p:ext uri="{BB962C8B-B14F-4D97-AF65-F5344CB8AC3E}">
        <p14:creationId xmlns:p14="http://schemas.microsoft.com/office/powerpoint/2010/main" val="4603467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123410-9C33-94B9-1569-F04C0B365F7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B62B699B-A453-9C4A-C906-0578DF564EC9}"/>
              </a:ext>
            </a:extLst>
          </p:cNvPr>
          <p:cNvSpPr>
            <a:spLocks noGrp="1"/>
          </p:cNvSpPr>
          <p:nvPr>
            <p:ph type="body" sz="quarter" idx="11"/>
          </p:nvPr>
        </p:nvSpPr>
        <p:spPr/>
        <p:txBody>
          <a:bodyPr/>
          <a:lstStyle/>
          <a:p>
            <a:endParaRPr lang="fr-FR"/>
          </a:p>
        </p:txBody>
      </p:sp>
      <p:sp>
        <p:nvSpPr>
          <p:cNvPr id="4" name="Espace réservé du graphique 3">
            <a:extLst>
              <a:ext uri="{FF2B5EF4-FFF2-40B4-BE49-F238E27FC236}">
                <a16:creationId xmlns:a16="http://schemas.microsoft.com/office/drawing/2014/main" id="{F44FDE9E-5953-05AB-17FC-292FF678F743}"/>
              </a:ext>
            </a:extLst>
          </p:cNvPr>
          <p:cNvSpPr>
            <a:spLocks noGrp="1"/>
          </p:cNvSpPr>
          <p:nvPr>
            <p:ph type="chart" sz="quarter" idx="12"/>
          </p:nvPr>
        </p:nvSpPr>
        <p:spPr/>
        <p:txBody>
          <a:bodyPr/>
          <a:lstStyle/>
          <a:p>
            <a:endParaRPr lang="fr-FR"/>
          </a:p>
        </p:txBody>
      </p:sp>
      <p:sp>
        <p:nvSpPr>
          <p:cNvPr id="5" name="Rectangle 4">
            <a:extLst>
              <a:ext uri="{FF2B5EF4-FFF2-40B4-BE49-F238E27FC236}">
                <a16:creationId xmlns:a16="http://schemas.microsoft.com/office/drawing/2014/main" id="{BA02D6A0-1D03-E732-0F75-39ABD72B558B}"/>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8F028DA0-F98F-3849-DB30-F0CDAAB34E1A}"/>
              </a:ext>
            </a:extLst>
          </p:cNvPr>
          <p:cNvPicPr>
            <a:picLocks noChangeAspect="1"/>
          </p:cNvPicPr>
          <p:nvPr/>
        </p:nvPicPr>
        <p:blipFill>
          <a:blip r:embed="rId2"/>
          <a:stretch>
            <a:fillRect/>
          </a:stretch>
        </p:blipFill>
        <p:spPr>
          <a:xfrm>
            <a:off x="4002687" y="115432"/>
            <a:ext cx="4186624" cy="6627136"/>
          </a:xfrm>
          <a:prstGeom prst="rect">
            <a:avLst/>
          </a:prstGeom>
          <a:ln>
            <a:solidFill>
              <a:schemeClr val="bg1">
                <a:lumMod val="95000"/>
              </a:schemeClr>
            </a:solidFill>
          </a:ln>
        </p:spPr>
      </p:pic>
    </p:spTree>
    <p:extLst>
      <p:ext uri="{BB962C8B-B14F-4D97-AF65-F5344CB8AC3E}">
        <p14:creationId xmlns:p14="http://schemas.microsoft.com/office/powerpoint/2010/main" val="26378979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665F6216-E077-1C36-7A3B-3DFFF68333D9}"/>
              </a:ext>
            </a:extLst>
          </p:cNvPr>
          <p:cNvSpPr txBox="1"/>
          <p:nvPr/>
        </p:nvSpPr>
        <p:spPr>
          <a:xfrm>
            <a:off x="635659" y="2783592"/>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Focus leviers médias</a:t>
            </a:r>
            <a:endParaRPr lang="fr-FR" sz="3600" dirty="0">
              <a:latin typeface="Playfair Display" panose="00000500000000000000" pitchFamily="2" charset="0"/>
            </a:endParaRPr>
          </a:p>
        </p:txBody>
      </p:sp>
    </p:spTree>
    <p:extLst>
      <p:ext uri="{BB962C8B-B14F-4D97-AF65-F5344CB8AC3E}">
        <p14:creationId xmlns:p14="http://schemas.microsoft.com/office/powerpoint/2010/main" val="29035307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lèche : droite 21">
            <a:extLst>
              <a:ext uri="{FF2B5EF4-FFF2-40B4-BE49-F238E27FC236}">
                <a16:creationId xmlns:a16="http://schemas.microsoft.com/office/drawing/2014/main" id="{E0DCC33D-8C1C-AB6F-460F-47F85D1FBE75}"/>
              </a:ext>
            </a:extLst>
          </p:cNvPr>
          <p:cNvSpPr/>
          <p:nvPr/>
        </p:nvSpPr>
        <p:spPr>
          <a:xfrm>
            <a:off x="307956" y="2452543"/>
            <a:ext cx="11884043" cy="3450335"/>
          </a:xfrm>
          <a:prstGeom prst="rightArrow">
            <a:avLst>
              <a:gd name="adj1" fmla="val 100000"/>
              <a:gd name="adj2" fmla="val 26338"/>
            </a:avLst>
          </a:prstGeom>
          <a:gradFill flip="none" rotWithShape="1">
            <a:gsLst>
              <a:gs pos="0">
                <a:srgbClr val="6F8E30">
                  <a:tint val="66000"/>
                  <a:satMod val="160000"/>
                </a:srgbClr>
              </a:gs>
              <a:gs pos="50000">
                <a:srgbClr val="6F8E30">
                  <a:tint val="44500"/>
                  <a:satMod val="160000"/>
                </a:srgbClr>
              </a:gs>
              <a:gs pos="100000">
                <a:srgbClr val="6F8E30">
                  <a:tint val="23500"/>
                  <a:satMod val="160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27650" name="Picture 2" descr="Supermarché Match - Panier du Bon">
            <a:extLst>
              <a:ext uri="{FF2B5EF4-FFF2-40B4-BE49-F238E27FC236}">
                <a16:creationId xmlns:a16="http://schemas.microsoft.com/office/drawing/2014/main" id="{2E290E32-E9EA-4CF6-67BE-A58A9EDE7135}"/>
              </a:ext>
            </a:extLst>
          </p:cNvPr>
          <p:cNvPicPr>
            <a:picLocks noChangeAspect="1" noChangeArrowheads="1"/>
          </p:cNvPicPr>
          <p:nvPr/>
        </p:nvPicPr>
        <p:blipFill rotWithShape="1">
          <a:blip r:embed="rId2">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l="48297" t="77421" r="22007"/>
          <a:stretch/>
        </p:blipFill>
        <p:spPr bwMode="auto">
          <a:xfrm>
            <a:off x="3858326" y="2669434"/>
            <a:ext cx="3340472" cy="1101155"/>
          </a:xfrm>
          <a:prstGeom prst="rect">
            <a:avLst/>
          </a:prstGeom>
          <a:noFill/>
          <a:extLst>
            <a:ext uri="{909E8E84-426E-40DD-AFC4-6F175D3DCCD1}">
              <a14:hiddenFill xmlns:a14="http://schemas.microsoft.com/office/drawing/2010/main">
                <a:solidFill>
                  <a:srgbClr val="FFFFFF"/>
                </a:solidFill>
              </a14:hiddenFill>
            </a:ext>
          </a:extLst>
        </p:spPr>
      </p:pic>
      <p:cxnSp>
        <p:nvCxnSpPr>
          <p:cNvPr id="41" name="Connecteur droit 40">
            <a:extLst>
              <a:ext uri="{FF2B5EF4-FFF2-40B4-BE49-F238E27FC236}">
                <a16:creationId xmlns:a16="http://schemas.microsoft.com/office/drawing/2014/main" id="{BC9A8FB2-2FE2-02A3-A208-12D3E0E40CAA}"/>
              </a:ext>
            </a:extLst>
          </p:cNvPr>
          <p:cNvCxnSpPr/>
          <p:nvPr/>
        </p:nvCxnSpPr>
        <p:spPr>
          <a:xfrm>
            <a:off x="851698" y="4229006"/>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4" name="Connecteur droit 33">
            <a:extLst>
              <a:ext uri="{FF2B5EF4-FFF2-40B4-BE49-F238E27FC236}">
                <a16:creationId xmlns:a16="http://schemas.microsoft.com/office/drawing/2014/main" id="{1D56823D-4DE8-998C-BEDC-800B456F5797}"/>
              </a:ext>
            </a:extLst>
          </p:cNvPr>
          <p:cNvCxnSpPr/>
          <p:nvPr/>
        </p:nvCxnSpPr>
        <p:spPr>
          <a:xfrm>
            <a:off x="869986" y="3883364"/>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5" name="Connecteur droit 34">
            <a:extLst>
              <a:ext uri="{FF2B5EF4-FFF2-40B4-BE49-F238E27FC236}">
                <a16:creationId xmlns:a16="http://schemas.microsoft.com/office/drawing/2014/main" id="{B45BBFF1-5947-7059-10C8-989F77280216}"/>
              </a:ext>
            </a:extLst>
          </p:cNvPr>
          <p:cNvCxnSpPr/>
          <p:nvPr/>
        </p:nvCxnSpPr>
        <p:spPr>
          <a:xfrm>
            <a:off x="869986" y="3501151"/>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1" name="Connecteur droit 30">
            <a:extLst>
              <a:ext uri="{FF2B5EF4-FFF2-40B4-BE49-F238E27FC236}">
                <a16:creationId xmlns:a16="http://schemas.microsoft.com/office/drawing/2014/main" id="{D3A11B19-AC95-7DDD-5647-E1799D2DAF5A}"/>
              </a:ext>
            </a:extLst>
          </p:cNvPr>
          <p:cNvCxnSpPr/>
          <p:nvPr/>
        </p:nvCxnSpPr>
        <p:spPr>
          <a:xfrm>
            <a:off x="869986" y="4637438"/>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5" name="Rectangle à coins arrondis 4">
            <a:extLst>
              <a:ext uri="{FF2B5EF4-FFF2-40B4-BE49-F238E27FC236}">
                <a16:creationId xmlns:a16="http://schemas.microsoft.com/office/drawing/2014/main" id="{57C0D723-399D-FF48-867D-C6F52740F7B0}"/>
              </a:ext>
            </a:extLst>
          </p:cNvPr>
          <p:cNvSpPr/>
          <p:nvPr/>
        </p:nvSpPr>
        <p:spPr>
          <a:xfrm>
            <a:off x="525517" y="5252820"/>
            <a:ext cx="1720582" cy="383573"/>
          </a:xfrm>
          <a:prstGeom prst="roundRect">
            <a:avLst/>
          </a:prstGeom>
          <a:solidFill>
            <a:srgbClr val="0575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endParaRPr lang="fr-FR" sz="1200" b="1" dirty="0">
              <a:solidFill>
                <a:schemeClr val="bg1"/>
              </a:solidFill>
              <a:latin typeface="Avenir Next LT Pro" panose="020B0504020202020204" pitchFamily="34" charset="0"/>
            </a:endParaRPr>
          </a:p>
        </p:txBody>
      </p:sp>
      <p:sp>
        <p:nvSpPr>
          <p:cNvPr id="6" name="Rectangle à coins arrondis 6">
            <a:extLst>
              <a:ext uri="{FF2B5EF4-FFF2-40B4-BE49-F238E27FC236}">
                <a16:creationId xmlns:a16="http://schemas.microsoft.com/office/drawing/2014/main" id="{90CE4C70-D3F7-C0C9-9FA8-70555ADC100A}"/>
              </a:ext>
            </a:extLst>
          </p:cNvPr>
          <p:cNvSpPr/>
          <p:nvPr/>
        </p:nvSpPr>
        <p:spPr>
          <a:xfrm>
            <a:off x="2289876" y="4826246"/>
            <a:ext cx="1289421" cy="817197"/>
          </a:xfrm>
          <a:prstGeom prst="roundRect">
            <a:avLst/>
          </a:prstGeom>
          <a:solidFill>
            <a:srgbClr val="0575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err="1">
                <a:solidFill>
                  <a:schemeClr val="bg1"/>
                </a:solidFill>
                <a:latin typeface="Avenir Next LT Pro" panose="020B0504020202020204" pitchFamily="34" charset="0"/>
              </a:rPr>
              <a:t>DtS</a:t>
            </a:r>
            <a:r>
              <a:rPr lang="fr-FR" sz="1200" b="1" dirty="0">
                <a:solidFill>
                  <a:schemeClr val="bg1"/>
                </a:solidFill>
                <a:latin typeface="Avenir Next LT Pro" panose="020B0504020202020204" pitchFamily="34" charset="0"/>
              </a:rPr>
              <a:t> &amp; </a:t>
            </a:r>
            <a:r>
              <a:rPr lang="fr-FR" sz="1200" b="1" dirty="0" err="1">
                <a:solidFill>
                  <a:schemeClr val="bg1"/>
                </a:solidFill>
                <a:latin typeface="Avenir Next LT Pro" panose="020B0504020202020204" pitchFamily="34" charset="0"/>
              </a:rPr>
              <a:t>Noto</a:t>
            </a:r>
            <a:endParaRPr lang="fr-FR" sz="1200" b="1" dirty="0">
              <a:solidFill>
                <a:schemeClr val="bg1"/>
              </a:solidFill>
              <a:latin typeface="Avenir Next LT Pro" panose="020B0504020202020204" pitchFamily="34" charset="0"/>
            </a:endParaRPr>
          </a:p>
          <a:p>
            <a:pPr algn="ctr">
              <a:spcBef>
                <a:spcPts val="0"/>
              </a:spcBef>
              <a:defRPr/>
            </a:pPr>
            <a:endParaRPr lang="fr-FR" sz="700" b="1" dirty="0">
              <a:solidFill>
                <a:schemeClr val="bg1"/>
              </a:solidFill>
              <a:latin typeface="Avenir Next LT Pro" panose="020B0504020202020204" pitchFamily="34" charset="0"/>
            </a:endParaRPr>
          </a:p>
          <a:p>
            <a:pPr algn="ctr">
              <a:spcBef>
                <a:spcPts val="0"/>
              </a:spcBef>
              <a:defRPr/>
            </a:pPr>
            <a:r>
              <a:rPr lang="fr-FR" sz="1400" b="1" dirty="0">
                <a:solidFill>
                  <a:schemeClr val="bg1"/>
                </a:solidFill>
                <a:latin typeface="Avenir Next LT Pro" panose="020B0504020202020204" pitchFamily="34" charset="0"/>
              </a:rPr>
              <a:t>RADIO</a:t>
            </a:r>
          </a:p>
        </p:txBody>
      </p:sp>
      <p:sp>
        <p:nvSpPr>
          <p:cNvPr id="21" name="ZoneTexte 20">
            <a:extLst>
              <a:ext uri="{FF2B5EF4-FFF2-40B4-BE49-F238E27FC236}">
                <a16:creationId xmlns:a16="http://schemas.microsoft.com/office/drawing/2014/main" id="{ACB7BD57-A30A-A631-882E-2A04C24137CE}"/>
              </a:ext>
            </a:extLst>
          </p:cNvPr>
          <p:cNvSpPr txBox="1"/>
          <p:nvPr/>
        </p:nvSpPr>
        <p:spPr>
          <a:xfrm>
            <a:off x="815676" y="1567783"/>
            <a:ext cx="8562341" cy="830997"/>
          </a:xfrm>
          <a:prstGeom prst="rect">
            <a:avLst/>
          </a:prstGeom>
          <a:noFill/>
        </p:spPr>
        <p:txBody>
          <a:bodyPr wrap="square" rtlCol="0">
            <a:spAutoFit/>
          </a:bodyPr>
          <a:lstStyle/>
          <a:p>
            <a:r>
              <a:rPr lang="fr-FR" sz="2400" b="1" dirty="0">
                <a:latin typeface="Avenir Next LT Pro" panose="020B0504020202020204" pitchFamily="34" charset="0"/>
              </a:rPr>
              <a:t>Sortir une stratégie Prospectus dépendance </a:t>
            </a:r>
            <a:br>
              <a:rPr lang="fr-FR" sz="2400" b="1" dirty="0">
                <a:latin typeface="Avenir Next LT Pro" panose="020B0504020202020204" pitchFamily="34" charset="0"/>
              </a:rPr>
            </a:br>
            <a:r>
              <a:rPr lang="fr-FR" sz="2400" b="1" dirty="0">
                <a:latin typeface="Avenir Next LT Pro" panose="020B0504020202020204" pitchFamily="34" charset="0"/>
              </a:rPr>
              <a:t>vers mix media 360 </a:t>
            </a:r>
          </a:p>
        </p:txBody>
      </p:sp>
      <p:sp>
        <p:nvSpPr>
          <p:cNvPr id="23" name="ZoneTexte 22">
            <a:extLst>
              <a:ext uri="{FF2B5EF4-FFF2-40B4-BE49-F238E27FC236}">
                <a16:creationId xmlns:a16="http://schemas.microsoft.com/office/drawing/2014/main" id="{9E41EB99-5A57-EE62-96C3-5F6FD36C4F08}"/>
              </a:ext>
            </a:extLst>
          </p:cNvPr>
          <p:cNvSpPr txBox="1"/>
          <p:nvPr/>
        </p:nvSpPr>
        <p:spPr>
          <a:xfrm>
            <a:off x="975579" y="2302561"/>
            <a:ext cx="9960864" cy="923330"/>
          </a:xfrm>
          <a:prstGeom prst="rect">
            <a:avLst/>
          </a:prstGeom>
          <a:noFill/>
        </p:spPr>
        <p:txBody>
          <a:bodyPr wrap="square">
            <a:spAutoFit/>
          </a:bodyPr>
          <a:lstStyle/>
          <a:p>
            <a:pPr algn="ctr">
              <a:defRPr/>
            </a:pPr>
            <a:endParaRPr lang="fr-FR" sz="1800" dirty="0">
              <a:latin typeface="Avenir Next LT Pro" panose="020B0504020202020204" pitchFamily="34" charset="0"/>
              <a:cs typeface="Helvetica" panose="020B0604020202020204" pitchFamily="34" charset="0"/>
            </a:endParaRPr>
          </a:p>
          <a:p>
            <a:pPr algn="ctr">
              <a:defRPr/>
            </a:pPr>
            <a:r>
              <a:rPr lang="fr-FR" sz="1800" b="1" dirty="0">
                <a:latin typeface="Avenir Next LT Pro" panose="020B0504020202020204" pitchFamily="34" charset="0"/>
                <a:cs typeface="Helvetica" panose="020B0604020202020204" pitchFamily="34" charset="0"/>
              </a:rPr>
              <a:t>Logique de test &amp; </a:t>
            </a:r>
            <a:r>
              <a:rPr lang="fr-FR" sz="1800" b="1" dirty="0" err="1">
                <a:latin typeface="Avenir Next LT Pro" panose="020B0504020202020204" pitchFamily="34" charset="0"/>
                <a:cs typeface="Helvetica" panose="020B0604020202020204" pitchFamily="34" charset="0"/>
              </a:rPr>
              <a:t>learn</a:t>
            </a:r>
            <a:r>
              <a:rPr lang="fr-FR" sz="1800" b="1" dirty="0">
                <a:latin typeface="Avenir Next LT Pro" panose="020B0504020202020204" pitchFamily="34" charset="0"/>
                <a:cs typeface="Helvetica" panose="020B0604020202020204" pitchFamily="34" charset="0"/>
              </a:rPr>
              <a:t>  </a:t>
            </a:r>
            <a:r>
              <a:rPr lang="fr-FR" sz="1800" dirty="0">
                <a:latin typeface="Avenir Next LT Pro" panose="020B0504020202020204" pitchFamily="34" charset="0"/>
                <a:cs typeface="Helvetica" panose="020B0604020202020204" pitchFamily="34" charset="0"/>
              </a:rPr>
              <a:t>pour adresser des comportements spécifiques </a:t>
            </a:r>
            <a:br>
              <a:rPr lang="fr-FR" sz="1800" dirty="0">
                <a:latin typeface="Avenir Next LT Pro" panose="020B0504020202020204" pitchFamily="34" charset="0"/>
                <a:cs typeface="Helvetica" panose="020B0604020202020204" pitchFamily="34" charset="0"/>
              </a:rPr>
            </a:br>
            <a:r>
              <a:rPr lang="fr-FR" sz="1800" dirty="0">
                <a:latin typeface="Avenir Next LT Pro" panose="020B0504020202020204" pitchFamily="34" charset="0"/>
                <a:cs typeface="Helvetica" panose="020B0604020202020204" pitchFamily="34" charset="0"/>
              </a:rPr>
              <a:t>et créer des scénarii de campagnes</a:t>
            </a:r>
          </a:p>
        </p:txBody>
      </p:sp>
      <p:sp>
        <p:nvSpPr>
          <p:cNvPr id="36" name="Flèche : bas 35">
            <a:extLst>
              <a:ext uri="{FF2B5EF4-FFF2-40B4-BE49-F238E27FC236}">
                <a16:creationId xmlns:a16="http://schemas.microsoft.com/office/drawing/2014/main" id="{273F8559-F72C-E3A8-9751-9C416CF4ECB0}"/>
              </a:ext>
            </a:extLst>
          </p:cNvPr>
          <p:cNvSpPr/>
          <p:nvPr/>
        </p:nvSpPr>
        <p:spPr>
          <a:xfrm rot="10800000" flipH="1">
            <a:off x="6466732" y="4199687"/>
            <a:ext cx="1551953" cy="579269"/>
          </a:xfrm>
          <a:prstGeom prst="downArrow">
            <a:avLst/>
          </a:prstGeom>
          <a:gradFill flip="none" rotWithShape="1">
            <a:gsLst>
              <a:gs pos="85000">
                <a:srgbClr val="05754B"/>
              </a:gs>
              <a:gs pos="0">
                <a:srgbClr val="679E2A"/>
              </a:gs>
              <a:gs pos="88000">
                <a:srgbClr val="05754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Flèche : bas 37">
            <a:extLst>
              <a:ext uri="{FF2B5EF4-FFF2-40B4-BE49-F238E27FC236}">
                <a16:creationId xmlns:a16="http://schemas.microsoft.com/office/drawing/2014/main" id="{A64E45E6-B87F-C88B-8A4B-680FD420303F}"/>
              </a:ext>
            </a:extLst>
          </p:cNvPr>
          <p:cNvSpPr/>
          <p:nvPr/>
        </p:nvSpPr>
        <p:spPr>
          <a:xfrm rot="10800000" flipH="1">
            <a:off x="2198797" y="4193467"/>
            <a:ext cx="1551953" cy="721464"/>
          </a:xfrm>
          <a:prstGeom prst="downArrow">
            <a:avLst/>
          </a:prstGeom>
          <a:gradFill flip="none" rotWithShape="1">
            <a:gsLst>
              <a:gs pos="85000">
                <a:srgbClr val="05754B"/>
              </a:gs>
              <a:gs pos="0">
                <a:srgbClr val="679E2A"/>
              </a:gs>
              <a:gs pos="88000">
                <a:srgbClr val="05754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à coins arrondis 6">
            <a:extLst>
              <a:ext uri="{FF2B5EF4-FFF2-40B4-BE49-F238E27FC236}">
                <a16:creationId xmlns:a16="http://schemas.microsoft.com/office/drawing/2014/main" id="{810CC7F1-05D5-00EF-0B3F-0B63B5B15C76}"/>
              </a:ext>
            </a:extLst>
          </p:cNvPr>
          <p:cNvSpPr/>
          <p:nvPr/>
        </p:nvSpPr>
        <p:spPr>
          <a:xfrm>
            <a:off x="8251297" y="5230682"/>
            <a:ext cx="1235505" cy="412761"/>
          </a:xfrm>
          <a:prstGeom prst="roundRect">
            <a:avLst/>
          </a:prstGeom>
          <a:solidFill>
            <a:srgbClr val="0575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050" b="1" dirty="0">
                <a:solidFill>
                  <a:schemeClr val="bg1"/>
                </a:solidFill>
                <a:latin typeface="Avenir Next LT Pro" panose="020B0504020202020204" pitchFamily="34" charset="0"/>
              </a:rPr>
              <a:t>Call to action</a:t>
            </a:r>
          </a:p>
          <a:p>
            <a:pPr algn="ctr">
              <a:spcBef>
                <a:spcPts val="0"/>
              </a:spcBef>
              <a:defRPr/>
            </a:pPr>
            <a:r>
              <a:rPr lang="fr-FR" sz="1100" b="1" dirty="0">
                <a:solidFill>
                  <a:schemeClr val="bg1"/>
                </a:solidFill>
                <a:latin typeface="Avenir Next LT Pro" panose="020B0504020202020204" pitchFamily="34" charset="0"/>
              </a:rPr>
              <a:t>SMS conquête</a:t>
            </a:r>
          </a:p>
        </p:txBody>
      </p:sp>
      <p:sp>
        <p:nvSpPr>
          <p:cNvPr id="40" name="Flèche : bas 39">
            <a:extLst>
              <a:ext uri="{FF2B5EF4-FFF2-40B4-BE49-F238E27FC236}">
                <a16:creationId xmlns:a16="http://schemas.microsoft.com/office/drawing/2014/main" id="{7B776896-D8E2-9B66-15B6-74F7F03ED404}"/>
              </a:ext>
            </a:extLst>
          </p:cNvPr>
          <p:cNvSpPr/>
          <p:nvPr/>
        </p:nvSpPr>
        <p:spPr>
          <a:xfrm rot="10800000" flipH="1">
            <a:off x="8079527" y="4914931"/>
            <a:ext cx="1551953" cy="329109"/>
          </a:xfrm>
          <a:prstGeom prst="downArrow">
            <a:avLst/>
          </a:prstGeom>
          <a:gradFill flip="none" rotWithShape="1">
            <a:gsLst>
              <a:gs pos="85000">
                <a:srgbClr val="05754B"/>
              </a:gs>
              <a:gs pos="0">
                <a:srgbClr val="679E2A"/>
              </a:gs>
              <a:gs pos="88000">
                <a:srgbClr val="05754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Flèche : bas 41">
            <a:extLst>
              <a:ext uri="{FF2B5EF4-FFF2-40B4-BE49-F238E27FC236}">
                <a16:creationId xmlns:a16="http://schemas.microsoft.com/office/drawing/2014/main" id="{4CC51732-69FE-7F51-E3BC-B2DCDB299F70}"/>
              </a:ext>
            </a:extLst>
          </p:cNvPr>
          <p:cNvSpPr/>
          <p:nvPr/>
        </p:nvSpPr>
        <p:spPr>
          <a:xfrm flipH="1">
            <a:off x="657782" y="5045870"/>
            <a:ext cx="1551953" cy="864760"/>
          </a:xfrm>
          <a:prstGeom prst="downArrow">
            <a:avLst/>
          </a:prstGeom>
          <a:gradFill flip="none" rotWithShape="1">
            <a:gsLst>
              <a:gs pos="85000">
                <a:srgbClr val="05754B"/>
              </a:gs>
              <a:gs pos="0">
                <a:srgbClr val="679E2A"/>
              </a:gs>
              <a:gs pos="88000">
                <a:srgbClr val="05754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ZoneTexte 45">
            <a:extLst>
              <a:ext uri="{FF2B5EF4-FFF2-40B4-BE49-F238E27FC236}">
                <a16:creationId xmlns:a16="http://schemas.microsoft.com/office/drawing/2014/main" id="{B859DC5E-A521-4001-ED0A-D99C2C99C6CA}"/>
              </a:ext>
            </a:extLst>
          </p:cNvPr>
          <p:cNvSpPr txBox="1"/>
          <p:nvPr/>
        </p:nvSpPr>
        <p:spPr>
          <a:xfrm>
            <a:off x="675749" y="5151000"/>
            <a:ext cx="1484625" cy="492443"/>
          </a:xfrm>
          <a:prstGeom prst="rect">
            <a:avLst/>
          </a:prstGeom>
          <a:noFill/>
        </p:spPr>
        <p:txBody>
          <a:bodyPr wrap="square">
            <a:spAutoFit/>
          </a:bodyPr>
          <a:lstStyle/>
          <a:p>
            <a:pPr marR="0" lvl="0" indent="0" algn="ctr" fontAlgn="auto">
              <a:lnSpc>
                <a:spcPct val="100000"/>
              </a:lnSpc>
              <a:spcAft>
                <a:spcPts val="0"/>
              </a:spcAft>
              <a:buClrTx/>
              <a:buSzTx/>
              <a:buFontTx/>
              <a:buNone/>
              <a:tabLst/>
              <a:defRPr/>
            </a:pPr>
            <a:r>
              <a:rPr lang="fr-FR" sz="1200" b="1" dirty="0">
                <a:solidFill>
                  <a:schemeClr val="bg1"/>
                </a:solidFill>
                <a:latin typeface="Avenir Next LT Pro" panose="020B0504020202020204" pitchFamily="34" charset="0"/>
              </a:rPr>
              <a:t>Offres</a:t>
            </a:r>
            <a:endParaRPr kumimoji="0" lang="fr-FR" sz="12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PROSPECTUS</a:t>
            </a:r>
          </a:p>
        </p:txBody>
      </p:sp>
      <p:sp>
        <p:nvSpPr>
          <p:cNvPr id="3" name="ZoneTexte 2">
            <a:extLst>
              <a:ext uri="{FF2B5EF4-FFF2-40B4-BE49-F238E27FC236}">
                <a16:creationId xmlns:a16="http://schemas.microsoft.com/office/drawing/2014/main" id="{931FC99B-6087-5418-3963-428AE6605C3D}"/>
              </a:ext>
            </a:extLst>
          </p:cNvPr>
          <p:cNvSpPr txBox="1"/>
          <p:nvPr/>
        </p:nvSpPr>
        <p:spPr>
          <a:xfrm>
            <a:off x="159991" y="123616"/>
            <a:ext cx="10278683" cy="1569660"/>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Leviers média</a:t>
            </a:r>
            <a:br>
              <a:rPr lang="fr-FR" sz="6000" b="1" dirty="0">
                <a:latin typeface="Avenir Next LT Pro" panose="020B0504020202020204" pitchFamily="34" charset="0"/>
                <a:ea typeface="+mj-ea"/>
                <a:cs typeface="+mj-cs"/>
              </a:rPr>
            </a:br>
            <a:r>
              <a:rPr lang="fr-FR" sz="3600" b="1" dirty="0">
                <a:latin typeface="Avenir Next LT Pro" panose="020B0504020202020204" pitchFamily="34" charset="0"/>
                <a:ea typeface="+mj-ea"/>
                <a:cs typeface="+mj-cs"/>
              </a:rPr>
              <a:t>notoriété qualifiée &amp; de Drive to Store</a:t>
            </a:r>
            <a:endParaRPr lang="fr-FR" dirty="0">
              <a:latin typeface="Playfair Display" panose="00000500000000000000" pitchFamily="2" charset="0"/>
            </a:endParaRPr>
          </a:p>
        </p:txBody>
      </p:sp>
      <p:sp>
        <p:nvSpPr>
          <p:cNvPr id="9" name="Rectangle à coins arrondis 6">
            <a:extLst>
              <a:ext uri="{FF2B5EF4-FFF2-40B4-BE49-F238E27FC236}">
                <a16:creationId xmlns:a16="http://schemas.microsoft.com/office/drawing/2014/main" id="{546BE4B0-34FE-3A03-5E89-53D3F33A361E}"/>
              </a:ext>
            </a:extLst>
          </p:cNvPr>
          <p:cNvSpPr/>
          <p:nvPr/>
        </p:nvSpPr>
        <p:spPr>
          <a:xfrm>
            <a:off x="3679844" y="4698251"/>
            <a:ext cx="1289421" cy="945192"/>
          </a:xfrm>
          <a:prstGeom prst="roundRect">
            <a:avLst/>
          </a:prstGeom>
          <a:solidFill>
            <a:srgbClr val="0575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err="1">
                <a:solidFill>
                  <a:schemeClr val="bg1"/>
                </a:solidFill>
                <a:latin typeface="Avenir Next LT Pro" panose="020B0504020202020204" pitchFamily="34" charset="0"/>
              </a:rPr>
              <a:t>DtS</a:t>
            </a:r>
            <a:r>
              <a:rPr lang="fr-FR" sz="1200" b="1" dirty="0">
                <a:solidFill>
                  <a:schemeClr val="bg1"/>
                </a:solidFill>
                <a:latin typeface="Avenir Next LT Pro" panose="020B0504020202020204" pitchFamily="34" charset="0"/>
              </a:rPr>
              <a:t> &amp; </a:t>
            </a:r>
            <a:r>
              <a:rPr lang="fr-FR" sz="1200" b="1" dirty="0" err="1">
                <a:solidFill>
                  <a:schemeClr val="bg1"/>
                </a:solidFill>
                <a:latin typeface="Avenir Next LT Pro" panose="020B0504020202020204" pitchFamily="34" charset="0"/>
              </a:rPr>
              <a:t>Noto</a:t>
            </a:r>
            <a:endParaRPr lang="fr-FR" sz="1200" b="1" dirty="0">
              <a:solidFill>
                <a:schemeClr val="bg1"/>
              </a:solidFill>
              <a:latin typeface="Avenir Next LT Pro" panose="020B0504020202020204" pitchFamily="34" charset="0"/>
            </a:endParaRPr>
          </a:p>
          <a:p>
            <a:pPr algn="ctr">
              <a:spcBef>
                <a:spcPts val="0"/>
              </a:spcBef>
              <a:defRPr/>
            </a:pPr>
            <a:endParaRPr lang="fr-FR" sz="700" b="1" dirty="0">
              <a:solidFill>
                <a:schemeClr val="bg1"/>
              </a:solidFill>
              <a:latin typeface="Avenir Next LT Pro" panose="020B0504020202020204" pitchFamily="34" charset="0"/>
            </a:endParaRPr>
          </a:p>
          <a:p>
            <a:pPr algn="ctr">
              <a:spcBef>
                <a:spcPts val="0"/>
              </a:spcBef>
              <a:defRPr/>
            </a:pPr>
            <a:r>
              <a:rPr lang="fr-FR" sz="1300" b="1" dirty="0">
                <a:solidFill>
                  <a:schemeClr val="bg1"/>
                </a:solidFill>
                <a:latin typeface="Avenir Next LT Pro" panose="020B0504020202020204" pitchFamily="34" charset="0"/>
              </a:rPr>
              <a:t>AFFICHAGE</a:t>
            </a:r>
          </a:p>
        </p:txBody>
      </p:sp>
      <p:sp>
        <p:nvSpPr>
          <p:cNvPr id="10" name="Flèche : bas 9">
            <a:extLst>
              <a:ext uri="{FF2B5EF4-FFF2-40B4-BE49-F238E27FC236}">
                <a16:creationId xmlns:a16="http://schemas.microsoft.com/office/drawing/2014/main" id="{A07CA7C4-7283-86D5-94A8-65DFED4F74AA}"/>
              </a:ext>
            </a:extLst>
          </p:cNvPr>
          <p:cNvSpPr/>
          <p:nvPr/>
        </p:nvSpPr>
        <p:spPr>
          <a:xfrm rot="10800000" flipH="1">
            <a:off x="3595754" y="3983400"/>
            <a:ext cx="1551953" cy="721464"/>
          </a:xfrm>
          <a:prstGeom prst="downArrow">
            <a:avLst/>
          </a:prstGeom>
          <a:gradFill flip="none" rotWithShape="1">
            <a:gsLst>
              <a:gs pos="85000">
                <a:srgbClr val="05754B"/>
              </a:gs>
              <a:gs pos="0">
                <a:srgbClr val="679E2A"/>
              </a:gs>
              <a:gs pos="88000">
                <a:srgbClr val="05754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à coins arrondis 4">
            <a:extLst>
              <a:ext uri="{FF2B5EF4-FFF2-40B4-BE49-F238E27FC236}">
                <a16:creationId xmlns:a16="http://schemas.microsoft.com/office/drawing/2014/main" id="{08D3634F-7096-6780-1369-54BE64AF1D24}"/>
              </a:ext>
            </a:extLst>
          </p:cNvPr>
          <p:cNvSpPr/>
          <p:nvPr/>
        </p:nvSpPr>
        <p:spPr>
          <a:xfrm>
            <a:off x="6409692" y="4719621"/>
            <a:ext cx="1728511" cy="923822"/>
          </a:xfrm>
          <a:prstGeom prst="roundRect">
            <a:avLst/>
          </a:prstGeom>
          <a:solidFill>
            <a:srgbClr val="0575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a:solidFill>
                  <a:schemeClr val="bg1"/>
                </a:solidFill>
                <a:latin typeface="Avenir Next LT Pro" panose="020B0504020202020204" pitchFamily="34" charset="0"/>
              </a:rPr>
              <a:t>Contenu &amp;</a:t>
            </a:r>
            <a:br>
              <a:rPr lang="fr-FR" sz="1200" b="1" dirty="0">
                <a:solidFill>
                  <a:schemeClr val="bg1"/>
                </a:solidFill>
                <a:latin typeface="Avenir Next LT Pro" panose="020B0504020202020204" pitchFamily="34" charset="0"/>
              </a:rPr>
            </a:br>
            <a:r>
              <a:rPr lang="fr-FR" sz="1200" b="1" dirty="0">
                <a:solidFill>
                  <a:schemeClr val="bg1"/>
                </a:solidFill>
                <a:latin typeface="Avenir Next LT Pro" panose="020B0504020202020204" pitchFamily="34" charset="0"/>
              </a:rPr>
              <a:t> Call to action</a:t>
            </a:r>
          </a:p>
          <a:p>
            <a:pPr algn="ctr">
              <a:spcBef>
                <a:spcPts val="0"/>
              </a:spcBef>
              <a:defRPr/>
            </a:pPr>
            <a:r>
              <a:rPr lang="fr-FR" sz="1400" b="1" dirty="0">
                <a:solidFill>
                  <a:schemeClr val="bg1"/>
                </a:solidFill>
                <a:latin typeface="Avenir Next LT Pro" panose="020B0504020202020204" pitchFamily="34" charset="0"/>
              </a:rPr>
              <a:t>WEB / RS / E Mail / SEA</a:t>
            </a:r>
          </a:p>
        </p:txBody>
      </p:sp>
      <p:sp>
        <p:nvSpPr>
          <p:cNvPr id="11" name="Rectangle à coins arrondis 6">
            <a:extLst>
              <a:ext uri="{FF2B5EF4-FFF2-40B4-BE49-F238E27FC236}">
                <a16:creationId xmlns:a16="http://schemas.microsoft.com/office/drawing/2014/main" id="{15A8B2F4-6204-0C1B-AB3F-6C5E7E6C53FE}"/>
              </a:ext>
            </a:extLst>
          </p:cNvPr>
          <p:cNvSpPr/>
          <p:nvPr/>
        </p:nvSpPr>
        <p:spPr>
          <a:xfrm>
            <a:off x="5038394" y="4863854"/>
            <a:ext cx="1289421" cy="779589"/>
          </a:xfrm>
          <a:prstGeom prst="roundRect">
            <a:avLst/>
          </a:prstGeom>
          <a:solidFill>
            <a:srgbClr val="0575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err="1">
                <a:solidFill>
                  <a:schemeClr val="bg1"/>
                </a:solidFill>
                <a:latin typeface="Avenir Next LT Pro" panose="020B0504020202020204" pitchFamily="34" charset="0"/>
              </a:rPr>
              <a:t>DtS</a:t>
            </a:r>
            <a:r>
              <a:rPr lang="fr-FR" sz="1200" b="1" dirty="0">
                <a:solidFill>
                  <a:schemeClr val="bg1"/>
                </a:solidFill>
                <a:latin typeface="Avenir Next LT Pro" panose="020B0504020202020204" pitchFamily="34" charset="0"/>
              </a:rPr>
              <a:t> &amp; </a:t>
            </a:r>
            <a:r>
              <a:rPr lang="fr-FR" sz="1200" b="1" dirty="0" err="1">
                <a:solidFill>
                  <a:schemeClr val="bg1"/>
                </a:solidFill>
                <a:latin typeface="Avenir Next LT Pro" panose="020B0504020202020204" pitchFamily="34" charset="0"/>
              </a:rPr>
              <a:t>Noto</a:t>
            </a:r>
            <a:endParaRPr lang="fr-FR" sz="1200" b="1" dirty="0">
              <a:solidFill>
                <a:schemeClr val="bg1"/>
              </a:solidFill>
              <a:latin typeface="Avenir Next LT Pro" panose="020B0504020202020204" pitchFamily="34" charset="0"/>
            </a:endParaRPr>
          </a:p>
          <a:p>
            <a:pPr algn="ctr">
              <a:spcBef>
                <a:spcPts val="0"/>
              </a:spcBef>
              <a:defRPr/>
            </a:pPr>
            <a:endParaRPr lang="fr-FR" sz="700" b="1" dirty="0">
              <a:solidFill>
                <a:schemeClr val="bg1"/>
              </a:solidFill>
              <a:latin typeface="Avenir Next LT Pro" panose="020B0504020202020204" pitchFamily="34" charset="0"/>
            </a:endParaRPr>
          </a:p>
          <a:p>
            <a:pPr algn="ctr">
              <a:spcBef>
                <a:spcPts val="0"/>
              </a:spcBef>
              <a:defRPr/>
            </a:pPr>
            <a:r>
              <a:rPr lang="fr-FR" sz="1400" b="1" dirty="0">
                <a:solidFill>
                  <a:schemeClr val="bg1"/>
                </a:solidFill>
                <a:latin typeface="Avenir Next LT Pro" panose="020B0504020202020204" pitchFamily="34" charset="0"/>
              </a:rPr>
              <a:t>PRESSE</a:t>
            </a:r>
          </a:p>
        </p:txBody>
      </p:sp>
      <p:sp>
        <p:nvSpPr>
          <p:cNvPr id="13" name="Flèche : bas 12">
            <a:extLst>
              <a:ext uri="{FF2B5EF4-FFF2-40B4-BE49-F238E27FC236}">
                <a16:creationId xmlns:a16="http://schemas.microsoft.com/office/drawing/2014/main" id="{C610A1CF-48AC-BE18-8DFD-B04D8F6A4557}"/>
              </a:ext>
            </a:extLst>
          </p:cNvPr>
          <p:cNvSpPr/>
          <p:nvPr/>
        </p:nvSpPr>
        <p:spPr>
          <a:xfrm rot="10800000" flipH="1">
            <a:off x="4954304" y="4199687"/>
            <a:ext cx="1551953" cy="721464"/>
          </a:xfrm>
          <a:prstGeom prst="downArrow">
            <a:avLst/>
          </a:prstGeom>
          <a:gradFill flip="none" rotWithShape="1">
            <a:gsLst>
              <a:gs pos="85000">
                <a:srgbClr val="05754B"/>
              </a:gs>
              <a:gs pos="0">
                <a:srgbClr val="679E2A"/>
              </a:gs>
              <a:gs pos="88000">
                <a:srgbClr val="05754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Flèche : bas 3">
            <a:extLst>
              <a:ext uri="{FF2B5EF4-FFF2-40B4-BE49-F238E27FC236}">
                <a16:creationId xmlns:a16="http://schemas.microsoft.com/office/drawing/2014/main" id="{F449FD14-402D-B11A-2666-2E510C6CE66B}"/>
              </a:ext>
            </a:extLst>
          </p:cNvPr>
          <p:cNvSpPr/>
          <p:nvPr/>
        </p:nvSpPr>
        <p:spPr>
          <a:xfrm rot="10800000" flipH="1">
            <a:off x="9662697" y="3876411"/>
            <a:ext cx="1551953" cy="579269"/>
          </a:xfrm>
          <a:prstGeom prst="downArrow">
            <a:avLst/>
          </a:prstGeom>
          <a:gradFill flip="none" rotWithShape="1">
            <a:gsLst>
              <a:gs pos="0">
                <a:srgbClr val="404D49">
                  <a:shade val="30000"/>
                  <a:satMod val="115000"/>
                </a:srgbClr>
              </a:gs>
              <a:gs pos="50000">
                <a:srgbClr val="404D49">
                  <a:shade val="67500"/>
                  <a:satMod val="115000"/>
                </a:srgbClr>
              </a:gs>
              <a:gs pos="100000">
                <a:srgbClr val="404D49">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Rectangle à coins arrondis 6">
            <a:extLst>
              <a:ext uri="{FF2B5EF4-FFF2-40B4-BE49-F238E27FC236}">
                <a16:creationId xmlns:a16="http://schemas.microsoft.com/office/drawing/2014/main" id="{B3E24802-9DF8-587B-4B6B-07659749DC4D}"/>
              </a:ext>
            </a:extLst>
          </p:cNvPr>
          <p:cNvSpPr/>
          <p:nvPr/>
        </p:nvSpPr>
        <p:spPr>
          <a:xfrm>
            <a:off x="9662697" y="4274498"/>
            <a:ext cx="1551953" cy="1368945"/>
          </a:xfrm>
          <a:prstGeom prst="roundRect">
            <a:avLst/>
          </a:prstGeom>
          <a:solidFill>
            <a:srgbClr val="404D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a:solidFill>
                  <a:schemeClr val="bg1"/>
                </a:solidFill>
                <a:latin typeface="Avenir Next LT Pro" panose="020B0504020202020204" pitchFamily="34" charset="0"/>
              </a:rPr>
              <a:t>LEVIER MEDIA CLIENT FID</a:t>
            </a:r>
            <a:br>
              <a:rPr lang="fr-FR" sz="1200" b="1" dirty="0">
                <a:solidFill>
                  <a:schemeClr val="bg1"/>
                </a:solidFill>
                <a:latin typeface="Avenir Next LT Pro" panose="020B0504020202020204" pitchFamily="34" charset="0"/>
              </a:rPr>
            </a:br>
            <a:br>
              <a:rPr lang="fr-FR" sz="1200" b="1" dirty="0">
                <a:solidFill>
                  <a:schemeClr val="bg1"/>
                </a:solidFill>
                <a:latin typeface="Avenir Next LT Pro" panose="020B0504020202020204" pitchFamily="34" charset="0"/>
              </a:rPr>
            </a:br>
            <a:r>
              <a:rPr lang="fr-FR" sz="1200" b="1" dirty="0">
                <a:solidFill>
                  <a:schemeClr val="bg1"/>
                </a:solidFill>
                <a:latin typeface="Avenir Next LT Pro" panose="020B0504020202020204" pitchFamily="34" charset="0"/>
              </a:rPr>
              <a:t> </a:t>
            </a:r>
          </a:p>
          <a:p>
            <a:pPr algn="ctr">
              <a:spcBef>
                <a:spcPts val="0"/>
              </a:spcBef>
              <a:defRPr/>
            </a:pPr>
            <a:r>
              <a:rPr lang="fr-FR" sz="1200" b="1" dirty="0">
                <a:solidFill>
                  <a:schemeClr val="bg1"/>
                </a:solidFill>
                <a:latin typeface="Avenir Next LT Pro" panose="020B0504020202020204" pitchFamily="34" charset="0"/>
              </a:rPr>
              <a:t>MD</a:t>
            </a:r>
          </a:p>
          <a:p>
            <a:pPr algn="ctr">
              <a:spcBef>
                <a:spcPts val="0"/>
              </a:spcBef>
              <a:defRPr/>
            </a:pPr>
            <a:r>
              <a:rPr lang="fr-FR" sz="1200" b="1" dirty="0">
                <a:solidFill>
                  <a:schemeClr val="bg1"/>
                </a:solidFill>
                <a:latin typeface="Avenir Next LT Pro" panose="020B0504020202020204" pitchFamily="34" charset="0"/>
              </a:rPr>
              <a:t>Mailing, Emailing, SMS</a:t>
            </a:r>
            <a:endParaRPr lang="fr-FR" sz="1400" b="1" dirty="0">
              <a:solidFill>
                <a:schemeClr val="bg1"/>
              </a:solidFill>
              <a:latin typeface="Avenir Next LT Pro" panose="020B0504020202020204" pitchFamily="34" charset="0"/>
            </a:endParaRPr>
          </a:p>
        </p:txBody>
      </p:sp>
    </p:spTree>
    <p:extLst>
      <p:ext uri="{BB962C8B-B14F-4D97-AF65-F5344CB8AC3E}">
        <p14:creationId xmlns:p14="http://schemas.microsoft.com/office/powerpoint/2010/main" val="17113026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0278683"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SMS clients</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4"/>
            <a:ext cx="6533070" cy="3935428"/>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lang="fr-FR" altLang="fr-FR" sz="2800" b="0" dirty="0">
                <a:latin typeface="Avenir Next LT Pro" panose="020B0504020202020204" pitchFamily="34" charset="0"/>
              </a:rPr>
              <a:t>1 SMS par semaine </a:t>
            </a:r>
            <a:br>
              <a:rPr lang="fr-FR" altLang="fr-FR" sz="2800" b="0" dirty="0">
                <a:latin typeface="Avenir Next LT Pro" panose="020B0504020202020204" pitchFamily="34" charset="0"/>
              </a:rPr>
            </a:br>
            <a:r>
              <a:rPr lang="fr-FR" altLang="fr-FR" sz="2000" b="0" dirty="0">
                <a:latin typeface="Avenir Next LT Pro" panose="020B0504020202020204" pitchFamily="34" charset="0"/>
              </a:rPr>
              <a:t>à partir de la semaine 48</a:t>
            </a:r>
            <a:br>
              <a:rPr lang="fr-FR" altLang="fr-FR" sz="2000" b="0" dirty="0">
                <a:latin typeface="Avenir Next LT Pro" panose="020B0504020202020204" pitchFamily="34" charset="0"/>
              </a:rPr>
            </a:br>
            <a:br>
              <a:rPr lang="fr-FR" altLang="fr-FR" sz="2000" b="0" dirty="0">
                <a:latin typeface="Avenir Next LT Pro" panose="020B0504020202020204" pitchFamily="34" charset="0"/>
              </a:rPr>
            </a:br>
            <a:r>
              <a:rPr lang="fr-FR" altLang="fr-FR" sz="2000" b="0" dirty="0">
                <a:latin typeface="Avenir Next LT Pro" panose="020B0504020202020204" pitchFamily="34" charset="0"/>
              </a:rPr>
              <a:t>Maximiser l'engagement des clients en magasin durant la période de Noël en utilisant des SMS hebdomadaires pour </a:t>
            </a:r>
            <a:r>
              <a:rPr lang="fr-FR" altLang="fr-FR" sz="2000" dirty="0">
                <a:latin typeface="Avenir Next LT Pro" panose="020B0504020202020204" pitchFamily="34" charset="0"/>
              </a:rPr>
              <a:t>annoncer les ouvertures dominicales et mettre en avant les offres spéciales et les produits phares</a:t>
            </a:r>
            <a:r>
              <a:rPr lang="fr-FR" altLang="fr-FR" sz="2000" b="0" dirty="0">
                <a:latin typeface="Avenir Next LT Pro" panose="020B0504020202020204" pitchFamily="34" charset="0"/>
              </a:rPr>
              <a:t>.</a:t>
            </a:r>
            <a:br>
              <a:rPr lang="fr-FR" altLang="fr-FR" sz="2000" b="0" dirty="0">
                <a:latin typeface="Avenir Next LT Pro" panose="020B0504020202020204" pitchFamily="34" charset="0"/>
              </a:rPr>
            </a:br>
            <a:br>
              <a:rPr lang="fr-FR" altLang="fr-FR" sz="2000" b="0" dirty="0">
                <a:latin typeface="Avenir Next LT Pro" panose="020B0504020202020204" pitchFamily="34" charset="0"/>
              </a:rPr>
            </a:br>
            <a:r>
              <a:rPr lang="fr-FR" altLang="fr-FR" sz="2000" b="0" dirty="0">
                <a:latin typeface="Avenir Next LT Pro" panose="020B0504020202020204" pitchFamily="34" charset="0"/>
              </a:rPr>
              <a:t>Inclure des incitations à l’action, </a:t>
            </a:r>
            <a:br>
              <a:rPr lang="fr-FR" altLang="fr-FR" sz="2000" b="0" dirty="0">
                <a:latin typeface="Avenir Next LT Pro" panose="020B0504020202020204" pitchFamily="34" charset="0"/>
              </a:rPr>
            </a:br>
            <a:r>
              <a:rPr lang="fr-FR" altLang="fr-FR" sz="2000" b="0" dirty="0">
                <a:latin typeface="Avenir Next LT Pro" panose="020B0504020202020204" pitchFamily="34" charset="0"/>
              </a:rPr>
              <a:t>comme "Venez dès maintenant !" ou </a:t>
            </a:r>
            <a:br>
              <a:rPr lang="fr-FR" altLang="fr-FR" sz="2000" b="0" dirty="0">
                <a:latin typeface="Avenir Next LT Pro" panose="020B0504020202020204" pitchFamily="34" charset="0"/>
              </a:rPr>
            </a:br>
            <a:r>
              <a:rPr lang="fr-FR" altLang="fr-FR" sz="2000" b="0" dirty="0">
                <a:latin typeface="Avenir Next LT Pro" panose="020B0504020202020204" pitchFamily="34" charset="0"/>
              </a:rPr>
              <a:t>"Découvrez toutes nos offres en magasin !"</a:t>
            </a:r>
            <a:br>
              <a:rPr lang="fr-FR" altLang="fr-FR" sz="2000" b="0" dirty="0">
                <a:latin typeface="Avenir Next LT Pro" panose="020B0504020202020204" pitchFamily="34" charset="0"/>
              </a:rPr>
            </a:br>
            <a:br>
              <a:rPr lang="fr-FR" altLang="fr-FR" sz="2800" b="0" dirty="0">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OUVERTURES &amp; OFFRES</a:t>
            </a:r>
          </a:p>
        </p:txBody>
      </p:sp>
      <p:pic>
        <p:nvPicPr>
          <p:cNvPr id="8" name="Image 7" descr="Une image contenant texte, capture d’écran, Police, conception&#10;&#10;Description générée automatiquement">
            <a:extLst>
              <a:ext uri="{FF2B5EF4-FFF2-40B4-BE49-F238E27FC236}">
                <a16:creationId xmlns:a16="http://schemas.microsoft.com/office/drawing/2014/main" id="{9FD73DB8-33D2-8BEF-0AF2-1DB0F385DA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4939" y="875211"/>
            <a:ext cx="3007739" cy="54540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036827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a:extLst>
              <a:ext uri="{FF2B5EF4-FFF2-40B4-BE49-F238E27FC236}">
                <a16:creationId xmlns:a16="http://schemas.microsoft.com/office/drawing/2014/main" id="{0F83A509-522B-2447-4424-36C0DB08F109}"/>
              </a:ext>
            </a:extLst>
          </p:cNvPr>
          <p:cNvSpPr>
            <a:spLocks noChangeArrowheads="1"/>
          </p:cNvSpPr>
          <p:nvPr/>
        </p:nvSpPr>
        <p:spPr bwMode="auto">
          <a:xfrm>
            <a:off x="609600" y="1375286"/>
            <a:ext cx="5486400" cy="2923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800" b="1" dirty="0">
                <a:latin typeface="Avenir Next LT Pro" panose="020B0504020202020204" pitchFamily="34" charset="0"/>
                <a:cs typeface="Calibri Light" panose="020F0302020204030204" pitchFamily="34" charset="0"/>
              </a:rPr>
              <a:t>Trafic immédiat </a:t>
            </a:r>
            <a:br>
              <a:rPr lang="fr-FR" altLang="fr-FR" sz="2000" b="1" dirty="0">
                <a:latin typeface="Avenir Next LT Pro" panose="020B0504020202020204" pitchFamily="34" charset="0"/>
                <a:cs typeface="Calibri Light" panose="020F0302020204030204" pitchFamily="34" charset="0"/>
              </a:rPr>
            </a:br>
            <a:br>
              <a:rPr lang="fr-FR" altLang="fr-FR" sz="2000" b="1" dirty="0">
                <a:latin typeface="Avenir Next LT Pro" panose="020B0504020202020204" pitchFamily="34" charset="0"/>
                <a:cs typeface="Calibri Light" panose="020F0302020204030204" pitchFamily="34" charset="0"/>
              </a:rPr>
            </a:br>
            <a:r>
              <a:rPr lang="fr-FR" altLang="fr-FR" sz="2000" b="1" dirty="0">
                <a:latin typeface="Avenir Next LT Pro" panose="020B0504020202020204" pitchFamily="34" charset="0"/>
                <a:ea typeface="Helvetica" panose="020B0604020202020204" pitchFamily="34" charset="0"/>
                <a:cs typeface="Calibri Light" panose="020F0302020204030204" pitchFamily="34" charset="0"/>
              </a:rPr>
              <a:t>#SMS Géolocalisés</a:t>
            </a:r>
            <a:br>
              <a:rPr lang="fr-FR" altLang="fr-FR" sz="2000" b="1" dirty="0">
                <a:latin typeface="Avenir Next LT Pro" panose="020B0504020202020204" pitchFamily="34" charset="0"/>
                <a:cs typeface="Calibri Light" panose="020F0302020204030204" pitchFamily="34" charset="0"/>
              </a:rPr>
            </a:br>
            <a:r>
              <a:rPr lang="fr-FR" altLang="fr-FR" sz="2000" dirty="0">
                <a:latin typeface="Avenir Next LT Pro" panose="020B0504020202020204" pitchFamily="34" charset="0"/>
                <a:cs typeface="Calibri Light" panose="020F0302020204030204" pitchFamily="34" charset="0"/>
              </a:rPr>
              <a:t>Recrutement par les offres catégories</a:t>
            </a:r>
          </a:p>
          <a:p>
            <a:pPr>
              <a:spcBef>
                <a:spcPct val="0"/>
              </a:spcBef>
              <a:buFontTx/>
              <a:buNone/>
            </a:pPr>
            <a:r>
              <a:rPr lang="fr-FR" altLang="fr-FR" sz="2000" dirty="0">
                <a:latin typeface="Avenir Next LT Pro" panose="020B0504020202020204" pitchFamily="34" charset="0"/>
                <a:cs typeface="Calibri Light" panose="020F0302020204030204" pitchFamily="34" charset="0"/>
              </a:rPr>
              <a:t>et génération de trafic en conquête via</a:t>
            </a:r>
          </a:p>
          <a:p>
            <a:pPr>
              <a:spcBef>
                <a:spcPct val="0"/>
              </a:spcBef>
              <a:buFontTx/>
              <a:buNone/>
            </a:pPr>
            <a:r>
              <a:rPr lang="fr-FR" altLang="fr-FR" sz="2000" dirty="0">
                <a:latin typeface="Avenir Next LT Pro" panose="020B0504020202020204" pitchFamily="34" charset="0"/>
                <a:cs typeface="Calibri Light" panose="020F0302020204030204" pitchFamily="34" charset="0"/>
              </a:rPr>
              <a:t>campagnes SMS </a:t>
            </a:r>
            <a:r>
              <a:rPr lang="fr-FR" altLang="fr-FR" sz="2000" dirty="0" err="1">
                <a:latin typeface="Avenir Next LT Pro" panose="020B0504020202020204" pitchFamily="34" charset="0"/>
                <a:cs typeface="Calibri Light" panose="020F0302020204030204" pitchFamily="34" charset="0"/>
              </a:rPr>
              <a:t>géo-localisées</a:t>
            </a:r>
            <a:br>
              <a:rPr lang="fr-FR" altLang="fr-FR" sz="2000" b="1" dirty="0">
                <a:latin typeface="Avenir Next LT Pro" panose="020B0504020202020204" pitchFamily="34" charset="0"/>
                <a:cs typeface="Calibri Light" panose="020F0302020204030204" pitchFamily="34" charset="0"/>
              </a:rPr>
            </a:br>
            <a:br>
              <a:rPr lang="fr-FR" altLang="fr-FR" sz="2000" b="1" dirty="0">
                <a:latin typeface="Avenir Next LT Pro" panose="020B0504020202020204" pitchFamily="34" charset="0"/>
                <a:cs typeface="Calibri Light" panose="020F0302020204030204" pitchFamily="34" charset="0"/>
              </a:rPr>
            </a:br>
            <a:br>
              <a:rPr lang="fr-FR" altLang="fr-FR" sz="1800" dirty="0">
                <a:latin typeface="Avenir Next LT Pro" panose="020B0504020202020204" pitchFamily="34" charset="0"/>
                <a:cs typeface="Calibri Light" panose="020F0302020204030204" pitchFamily="34" charset="0"/>
              </a:rPr>
            </a:br>
            <a:r>
              <a:rPr lang="fr-FR" altLang="fr-FR" sz="1800" dirty="0">
                <a:latin typeface="Avenir Next LT Pro" panose="020B0504020202020204" pitchFamily="34" charset="0"/>
                <a:cs typeface="Calibri Light" panose="020F0302020204030204" pitchFamily="34" charset="0"/>
              </a:rPr>
              <a:t> </a:t>
            </a:r>
          </a:p>
        </p:txBody>
      </p:sp>
      <p:sp>
        <p:nvSpPr>
          <p:cNvPr id="11" name="Google Shape;1317;p138">
            <a:extLst>
              <a:ext uri="{FF2B5EF4-FFF2-40B4-BE49-F238E27FC236}">
                <a16:creationId xmlns:a16="http://schemas.microsoft.com/office/drawing/2014/main" id="{729F7AE1-B73F-1EFA-3197-381D9136D041}"/>
              </a:ext>
            </a:extLst>
          </p:cNvPr>
          <p:cNvSpPr txBox="1"/>
          <p:nvPr/>
        </p:nvSpPr>
        <p:spPr>
          <a:xfrm>
            <a:off x="5994378" y="1140752"/>
            <a:ext cx="5921829" cy="4501202"/>
          </a:xfrm>
          <a:prstGeom prst="rect">
            <a:avLst/>
          </a:prstGeom>
          <a:noFill/>
          <a:ln>
            <a:noFill/>
          </a:ln>
        </p:spPr>
        <p:txBody>
          <a:bodyPr spcFirstLastPara="1" wrap="square" lIns="68575" tIns="34275" rIns="68575" bIns="34275" anchor="t" anchorCtr="0">
            <a:spAutoFit/>
          </a:bodyPr>
          <a:lstStyle/>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r>
              <a:rPr lang="fr" sz="1600" dirty="0">
                <a:solidFill>
                  <a:srgbClr val="000000"/>
                </a:solidFill>
                <a:latin typeface="Avenir Next LT Pro" panose="020B0504020202020204" pitchFamily="34" charset="0"/>
                <a:ea typeface="Montserrat"/>
                <a:cs typeface="Montserrat"/>
                <a:sym typeface="Montserrat"/>
              </a:rPr>
              <a:t>Ciblage des prospects dans la zone de chalandise de chaque magasin grâce à un référentiel DATAMATCH </a:t>
            </a:r>
            <a:r>
              <a:rPr lang="fr-FR" sz="1600" dirty="0">
                <a:solidFill>
                  <a:srgbClr val="000000"/>
                </a:solidFill>
                <a:latin typeface="Avenir Next LT Pro" panose="020B0504020202020204" pitchFamily="34" charset="0"/>
                <a:ea typeface="Montserrat"/>
                <a:cs typeface="Montserrat"/>
                <a:sym typeface="Montserrat"/>
              </a:rPr>
              <a:t>avec 30 millions de contacts opt-in </a:t>
            </a:r>
            <a:r>
              <a:rPr lang="fr" sz="1600" dirty="0">
                <a:solidFill>
                  <a:srgbClr val="000000"/>
                </a:solidFill>
                <a:latin typeface="Avenir Next LT Pro" panose="020B0504020202020204" pitchFamily="34" charset="0"/>
                <a:ea typeface="Montserrat"/>
                <a:cs typeface="Montserrat"/>
                <a:sym typeface="Montserrat"/>
              </a:rPr>
              <a:t> et à l’aide de critères socio-démographiques</a:t>
            </a:r>
            <a:r>
              <a:rPr lang="fr" sz="1600" dirty="0">
                <a:latin typeface="Avenir Next LT Pro" panose="020B0504020202020204" pitchFamily="34" charset="0"/>
                <a:ea typeface="Montserrat"/>
                <a:cs typeface="Montserrat"/>
                <a:sym typeface="Montserrat"/>
              </a:rPr>
              <a:t> et comportementaux.</a:t>
            </a:r>
            <a:endParaRPr sz="2800" dirty="0">
              <a:solidFill>
                <a:srgbClr val="000000"/>
              </a:solidFill>
              <a:latin typeface="Avenir Next LT Pro" panose="020B0504020202020204" pitchFamily="34" charset="0"/>
              <a:ea typeface="Arial"/>
              <a:cs typeface="Arial"/>
              <a:sym typeface="Arial"/>
            </a:endParaRPr>
          </a:p>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r>
              <a:rPr lang="fr" sz="1600" dirty="0">
                <a:solidFill>
                  <a:srgbClr val="000000"/>
                </a:solidFill>
                <a:latin typeface="Avenir Next LT Pro" panose="020B0504020202020204" pitchFamily="34" charset="0"/>
                <a:ea typeface="Montserrat"/>
                <a:cs typeface="Montserrat"/>
                <a:sym typeface="Montserrat"/>
              </a:rPr>
              <a:t>Création de </a:t>
            </a:r>
            <a:r>
              <a:rPr lang="fr" sz="1600" b="1" dirty="0">
                <a:solidFill>
                  <a:srgbClr val="000000"/>
                </a:solidFill>
                <a:latin typeface="Avenir Next LT Pro" panose="020B0504020202020204" pitchFamily="34" charset="0"/>
                <a:ea typeface="Montserrat"/>
                <a:cs typeface="Montserrat"/>
                <a:sym typeface="Montserrat"/>
              </a:rPr>
              <a:t>campagnes de RICH SMS </a:t>
            </a:r>
            <a:r>
              <a:rPr lang="fr" sz="1600" dirty="0">
                <a:solidFill>
                  <a:srgbClr val="000000"/>
                </a:solidFill>
                <a:latin typeface="Avenir Next LT Pro" panose="020B0504020202020204" pitchFamily="34" charset="0"/>
                <a:ea typeface="Montserrat"/>
                <a:cs typeface="Montserrat"/>
                <a:sym typeface="Montserrat"/>
              </a:rPr>
              <a:t>comprenant des landing pages avec une personnalisation pour chaque point de vente.</a:t>
            </a:r>
            <a:endParaRPr sz="2800" dirty="0">
              <a:solidFill>
                <a:srgbClr val="000000"/>
              </a:solidFill>
              <a:latin typeface="Avenir Next LT Pro" panose="020B0504020202020204" pitchFamily="34" charset="0"/>
              <a:ea typeface="Arial"/>
              <a:cs typeface="Arial"/>
              <a:sym typeface="Arial"/>
            </a:endParaRPr>
          </a:p>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L="0" lvl="0" indent="0" algn="l" rtl="0">
              <a:spcBef>
                <a:spcPts val="0"/>
              </a:spcBef>
              <a:spcAft>
                <a:spcPts val="0"/>
              </a:spcAft>
              <a:buNone/>
            </a:pPr>
            <a:r>
              <a:rPr lang="fr" sz="1600" dirty="0">
                <a:solidFill>
                  <a:srgbClr val="000000"/>
                </a:solidFill>
                <a:latin typeface="Avenir Next LT Pro" panose="020B0504020202020204" pitchFamily="34" charset="0"/>
                <a:ea typeface="Montserrat"/>
                <a:cs typeface="Montserrat"/>
                <a:sym typeface="Montserrat"/>
              </a:rPr>
              <a:t>Reporting détaillé avec les statistiques des campagnes et mesure du ROI.</a:t>
            </a:r>
            <a:br>
              <a:rPr lang="fr" sz="1600" dirty="0">
                <a:solidFill>
                  <a:srgbClr val="000000"/>
                </a:solidFill>
                <a:latin typeface="Avenir Next LT Pro" panose="020B0504020202020204" pitchFamily="34" charset="0"/>
                <a:ea typeface="Montserrat"/>
                <a:cs typeface="Montserrat"/>
                <a:sym typeface="Montserrat"/>
              </a:rPr>
            </a:br>
            <a:br>
              <a:rPr lang="fr" sz="1600" dirty="0">
                <a:solidFill>
                  <a:srgbClr val="000000"/>
                </a:solidFill>
                <a:latin typeface="Avenir Next LT Pro" panose="020B0504020202020204" pitchFamily="34" charset="0"/>
                <a:ea typeface="Montserrat"/>
                <a:cs typeface="Montserrat"/>
                <a:sym typeface="Montserrat"/>
              </a:rPr>
            </a:br>
            <a:r>
              <a:rPr lang="fr-FR" sz="1600" b="1" dirty="0">
                <a:solidFill>
                  <a:schemeClr val="bg1"/>
                </a:solidFill>
                <a:highlight>
                  <a:srgbClr val="627124"/>
                </a:highlight>
                <a:latin typeface="Avenir Next LT Pro" panose="020B0504020202020204" pitchFamily="34" charset="0"/>
                <a:sym typeface="Montserrat"/>
              </a:rPr>
              <a:t>TRACK IN THE SHOP – solution Smart </a:t>
            </a:r>
            <a:r>
              <a:rPr lang="fr-FR" sz="1600" b="1" dirty="0" err="1">
                <a:solidFill>
                  <a:schemeClr val="bg1"/>
                </a:solidFill>
                <a:highlight>
                  <a:srgbClr val="627124"/>
                </a:highlight>
                <a:latin typeface="Avenir Next LT Pro" panose="020B0504020202020204" pitchFamily="34" charset="0"/>
                <a:sym typeface="Montserrat"/>
              </a:rPr>
              <a:t>Traffik</a:t>
            </a:r>
            <a:endParaRPr lang="fr-FR" sz="1600" b="1" dirty="0">
              <a:solidFill>
                <a:schemeClr val="bg1"/>
              </a:solidFill>
              <a:highlight>
                <a:srgbClr val="627124"/>
              </a:highlight>
              <a:latin typeface="Avenir Next LT Pro" panose="020B0504020202020204" pitchFamily="34" charset="0"/>
              <a:sym typeface="Montserrat"/>
            </a:endParaRPr>
          </a:p>
          <a:p>
            <a:pPr marL="0" lvl="0" indent="0" algn="l" rtl="0">
              <a:spcBef>
                <a:spcPts val="0"/>
              </a:spcBef>
              <a:spcAft>
                <a:spcPts val="0"/>
              </a:spcAft>
              <a:buClr>
                <a:schemeClr val="dk1"/>
              </a:buClr>
              <a:buSzPts val="1100"/>
              <a:buFont typeface="Arial"/>
              <a:buNone/>
            </a:pPr>
            <a:r>
              <a:rPr lang="fr-FR" sz="1600" dirty="0">
                <a:solidFill>
                  <a:schemeClr val="dk1"/>
                </a:solidFill>
                <a:latin typeface="Avenir Next LT Pro" panose="020B0504020202020204" pitchFamily="34" charset="0"/>
                <a:ea typeface="Montserrat"/>
                <a:cs typeface="Montserrat"/>
                <a:sym typeface="Montserrat"/>
              </a:rPr>
              <a:t>Mesure de la performance et de l’attribution omnicanale en ligne et en point de vente.</a:t>
            </a:r>
            <a:endParaRPr lang="fr-FR" sz="1600" b="1" dirty="0">
              <a:solidFill>
                <a:schemeClr val="dk1"/>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br>
              <a:rPr lang="fr" sz="1600" dirty="0">
                <a:solidFill>
                  <a:srgbClr val="000000"/>
                </a:solidFill>
                <a:latin typeface="Avenir Next LT Pro" panose="020B0504020202020204" pitchFamily="34" charset="0"/>
                <a:ea typeface="Montserrat"/>
                <a:cs typeface="Montserrat"/>
                <a:sym typeface="Montserrat"/>
              </a:rPr>
            </a:br>
            <a:endParaRPr sz="1600" dirty="0">
              <a:solidFill>
                <a:srgbClr val="000000"/>
              </a:solidFill>
              <a:latin typeface="Avenir Next LT Pro" panose="020B0504020202020204" pitchFamily="34" charset="0"/>
              <a:ea typeface="Montserrat"/>
              <a:cs typeface="Montserrat"/>
              <a:sym typeface="Montserrat"/>
            </a:endParaRPr>
          </a:p>
        </p:txBody>
      </p:sp>
      <p:sp>
        <p:nvSpPr>
          <p:cNvPr id="14" name="Google Shape;1322;p138">
            <a:extLst>
              <a:ext uri="{FF2B5EF4-FFF2-40B4-BE49-F238E27FC236}">
                <a16:creationId xmlns:a16="http://schemas.microsoft.com/office/drawing/2014/main" id="{1568A479-CF9B-FC32-350A-15B315E7A496}"/>
              </a:ext>
            </a:extLst>
          </p:cNvPr>
          <p:cNvSpPr txBox="1"/>
          <p:nvPr/>
        </p:nvSpPr>
        <p:spPr>
          <a:xfrm>
            <a:off x="6096000" y="5641954"/>
            <a:ext cx="3429934" cy="80018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fr" sz="1200" b="1" dirty="0">
                <a:solidFill>
                  <a:srgbClr val="6F8E30"/>
                </a:solidFill>
                <a:latin typeface="Avenir Next LT Pro" panose="020B0504020202020204" pitchFamily="34" charset="0"/>
                <a:ea typeface="Montserrat"/>
                <a:cs typeface="Montserrat"/>
                <a:sym typeface="Montserrat"/>
              </a:rPr>
              <a:t>Taux de clics entre </a:t>
            </a:r>
            <a:r>
              <a:rPr lang="fr" sz="2000" b="1" dirty="0">
                <a:solidFill>
                  <a:srgbClr val="6F8E30"/>
                </a:solidFill>
                <a:latin typeface="Avenir Next LT Pro" panose="020B0504020202020204" pitchFamily="34" charset="0"/>
                <a:ea typeface="Montserrat"/>
                <a:cs typeface="Montserrat"/>
                <a:sym typeface="Montserrat"/>
              </a:rPr>
              <a:t>4,1% </a:t>
            </a:r>
            <a:r>
              <a:rPr lang="fr" sz="1200" b="1" dirty="0">
                <a:solidFill>
                  <a:srgbClr val="6F8E30"/>
                </a:solidFill>
                <a:latin typeface="Avenir Next LT Pro" panose="020B0504020202020204" pitchFamily="34" charset="0"/>
                <a:ea typeface="Montserrat"/>
                <a:cs typeface="Montserrat"/>
                <a:sym typeface="Montserrat"/>
              </a:rPr>
              <a:t>et </a:t>
            </a:r>
            <a:r>
              <a:rPr lang="fr" sz="2000" b="1" dirty="0">
                <a:solidFill>
                  <a:srgbClr val="6F8E30"/>
                </a:solidFill>
                <a:latin typeface="Avenir Next LT Pro" panose="020B0504020202020204" pitchFamily="34" charset="0"/>
                <a:ea typeface="Montserrat"/>
                <a:cs typeface="Montserrat"/>
                <a:sym typeface="Montserrat"/>
              </a:rPr>
              <a:t>9,5%</a:t>
            </a:r>
            <a:endParaRPr sz="2000" b="1" dirty="0">
              <a:solidFill>
                <a:srgbClr val="6F8E30"/>
              </a:solidFill>
              <a:latin typeface="Avenir Next LT Pro" panose="020B0504020202020204" pitchFamily="34" charset="0"/>
              <a:ea typeface="Montserrat"/>
              <a:cs typeface="Montserrat"/>
              <a:sym typeface="Montserrat"/>
            </a:endParaRPr>
          </a:p>
          <a:p>
            <a:pPr marL="0" lvl="0" indent="0" rtl="0">
              <a:spcBef>
                <a:spcPts val="0"/>
              </a:spcBef>
              <a:spcAft>
                <a:spcPts val="0"/>
              </a:spcAft>
              <a:buClr>
                <a:schemeClr val="dk1"/>
              </a:buClr>
              <a:buSzPts val="1100"/>
              <a:buFont typeface="Arial"/>
              <a:buNone/>
            </a:pPr>
            <a:r>
              <a:rPr lang="fr" sz="1200" b="1" dirty="0">
                <a:solidFill>
                  <a:srgbClr val="6F8E30"/>
                </a:solidFill>
                <a:latin typeface="Avenir Next LT Pro" panose="020B0504020202020204" pitchFamily="34" charset="0"/>
                <a:ea typeface="Montserrat"/>
                <a:cs typeface="Montserrat"/>
                <a:sym typeface="Montserrat"/>
              </a:rPr>
              <a:t>Taux de visite entre </a:t>
            </a:r>
            <a:r>
              <a:rPr lang="fr" sz="2000" b="1" dirty="0">
                <a:solidFill>
                  <a:srgbClr val="6F8E30"/>
                </a:solidFill>
                <a:latin typeface="Avenir Next LT Pro" panose="020B0504020202020204" pitchFamily="34" charset="0"/>
                <a:ea typeface="Montserrat"/>
                <a:cs typeface="Montserrat"/>
                <a:sym typeface="Montserrat"/>
              </a:rPr>
              <a:t>2,1% </a:t>
            </a:r>
            <a:r>
              <a:rPr lang="fr" sz="1200" b="1" dirty="0">
                <a:solidFill>
                  <a:srgbClr val="6F8E30"/>
                </a:solidFill>
                <a:latin typeface="Avenir Next LT Pro" panose="020B0504020202020204" pitchFamily="34" charset="0"/>
                <a:ea typeface="Montserrat"/>
                <a:cs typeface="Montserrat"/>
                <a:sym typeface="Montserrat"/>
              </a:rPr>
              <a:t>et </a:t>
            </a:r>
            <a:r>
              <a:rPr lang="fr" sz="2000" b="1" dirty="0">
                <a:solidFill>
                  <a:srgbClr val="6F8E30"/>
                </a:solidFill>
                <a:latin typeface="Avenir Next LT Pro" panose="020B0504020202020204" pitchFamily="34" charset="0"/>
                <a:ea typeface="Montserrat"/>
                <a:cs typeface="Montserrat"/>
                <a:sym typeface="Montserrat"/>
              </a:rPr>
              <a:t>7,1%</a:t>
            </a:r>
            <a:endParaRPr sz="2000" b="1" dirty="0">
              <a:solidFill>
                <a:srgbClr val="6F8E30"/>
              </a:solidFill>
              <a:latin typeface="Avenir Next LT Pro" panose="020B0504020202020204" pitchFamily="34" charset="0"/>
              <a:ea typeface="Montserrat"/>
              <a:cs typeface="Montserrat"/>
              <a:sym typeface="Montserrat"/>
            </a:endParaRPr>
          </a:p>
        </p:txBody>
      </p:sp>
      <p:sp>
        <p:nvSpPr>
          <p:cNvPr id="15" name="ZoneTexte 14">
            <a:extLst>
              <a:ext uri="{FF2B5EF4-FFF2-40B4-BE49-F238E27FC236}">
                <a16:creationId xmlns:a16="http://schemas.microsoft.com/office/drawing/2014/main" id="{E5682B75-5BFB-3B2B-BCFD-6034E176B871}"/>
              </a:ext>
            </a:extLst>
          </p:cNvPr>
          <p:cNvSpPr txBox="1"/>
          <p:nvPr/>
        </p:nvSpPr>
        <p:spPr>
          <a:xfrm>
            <a:off x="5994378" y="5272622"/>
            <a:ext cx="2079031" cy="369332"/>
          </a:xfrm>
          <a:prstGeom prst="rect">
            <a:avLst/>
          </a:prstGeom>
          <a:noFill/>
        </p:spPr>
        <p:txBody>
          <a:bodyPr wrap="none" rtlCol="0">
            <a:spAutoFit/>
          </a:bodyPr>
          <a:lstStyle/>
          <a:p>
            <a:r>
              <a:rPr lang="fr-FR" b="1" dirty="0">
                <a:latin typeface="Avenir Next LT Pro" panose="020B0504020202020204" pitchFamily="34" charset="0"/>
              </a:rPr>
              <a:t>Résultat attendu </a:t>
            </a:r>
          </a:p>
        </p:txBody>
      </p:sp>
      <p:sp>
        <p:nvSpPr>
          <p:cNvPr id="3" name="ZoneTexte 2">
            <a:extLst>
              <a:ext uri="{FF2B5EF4-FFF2-40B4-BE49-F238E27FC236}">
                <a16:creationId xmlns:a16="http://schemas.microsoft.com/office/drawing/2014/main" id="{2C583E50-9C6B-3F8A-934C-63069EB65A2F}"/>
              </a:ext>
            </a:extLst>
          </p:cNvPr>
          <p:cNvSpPr txBox="1"/>
          <p:nvPr/>
        </p:nvSpPr>
        <p:spPr>
          <a:xfrm>
            <a:off x="490917" y="128633"/>
            <a:ext cx="10278683"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SMS de conquête</a:t>
            </a:r>
            <a:endParaRPr lang="fr-FR" sz="3600" dirty="0">
              <a:latin typeface="Playfair Display" panose="00000500000000000000" pitchFamily="2" charset="0"/>
            </a:endParaRPr>
          </a:p>
        </p:txBody>
      </p:sp>
      <p:sp>
        <p:nvSpPr>
          <p:cNvPr id="4" name="Espace réservé du texte 6">
            <a:extLst>
              <a:ext uri="{FF2B5EF4-FFF2-40B4-BE49-F238E27FC236}">
                <a16:creationId xmlns:a16="http://schemas.microsoft.com/office/drawing/2014/main" id="{0D070E67-9967-A382-1110-A609EA192E99}"/>
              </a:ext>
            </a:extLst>
          </p:cNvPr>
          <p:cNvSpPr>
            <a:spLocks noGrp="1"/>
          </p:cNvSpPr>
          <p:nvPr>
            <p:ph type="body" sz="quarter" idx="11"/>
          </p:nvPr>
        </p:nvSpPr>
        <p:spPr>
          <a:xfrm>
            <a:off x="668919" y="1171668"/>
            <a:ext cx="11591925" cy="257628"/>
          </a:xfrm>
        </p:spPr>
        <p:txBody>
          <a:bodyPr/>
          <a:lstStyle/>
          <a:p>
            <a:pPr algn="l"/>
            <a:r>
              <a:rPr lang="fr-FR" dirty="0"/>
              <a:t>OFFRES CATEGORIES</a:t>
            </a:r>
          </a:p>
        </p:txBody>
      </p:sp>
      <p:pic>
        <p:nvPicPr>
          <p:cNvPr id="12" name="Image 11" descr="Une image contenant texte, Téléphone mobile, Appareil de communications portable, gadget&#10;&#10;Description générée automatiquement">
            <a:extLst>
              <a:ext uri="{FF2B5EF4-FFF2-40B4-BE49-F238E27FC236}">
                <a16:creationId xmlns:a16="http://schemas.microsoft.com/office/drawing/2014/main" id="{BE5E895A-D2D8-803E-400F-372BC1FCDE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42731"/>
            <a:ext cx="4851690" cy="5679467"/>
          </a:xfrm>
          <a:prstGeom prst="rect">
            <a:avLst/>
          </a:prstGeom>
        </p:spPr>
      </p:pic>
    </p:spTree>
    <p:extLst>
      <p:ext uri="{BB962C8B-B14F-4D97-AF65-F5344CB8AC3E}">
        <p14:creationId xmlns:p14="http://schemas.microsoft.com/office/powerpoint/2010/main" val="38430837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Affichage, presse &amp; radio</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4"/>
            <a:ext cx="10881950" cy="4091818"/>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800" b="0" i="0" u="none" strike="noStrike" cap="none" normalizeH="0" baseline="0" dirty="0" err="1">
                <a:ln>
                  <a:noFill/>
                </a:ln>
                <a:solidFill>
                  <a:schemeClr val="bg1"/>
                </a:solidFill>
                <a:effectLst/>
                <a:highlight>
                  <a:srgbClr val="D9117E"/>
                </a:highlight>
                <a:latin typeface="Avenir Next LT Pro" panose="020B0504020202020204" pitchFamily="34" charset="0"/>
              </a:rPr>
              <a:t>Surppression</a:t>
            </a:r>
            <a:r>
              <a:rPr kumimoji="0" lang="fr-FR" altLang="fr-FR" sz="2800" b="0" i="0" u="none" strike="noStrike" cap="none" normalizeH="0" baseline="0" dirty="0">
                <a:ln>
                  <a:noFill/>
                </a:ln>
                <a:solidFill>
                  <a:schemeClr val="bg1"/>
                </a:solidFill>
                <a:effectLst/>
                <a:highlight>
                  <a:srgbClr val="D9117E"/>
                </a:highlight>
                <a:latin typeface="Avenir Next LT Pro" panose="020B0504020202020204" pitchFamily="34" charset="0"/>
              </a:rPr>
              <a:t> sur nos médias propriétaires</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i="0" u="none" strike="noStrike" cap="none" normalizeH="0" baseline="0" dirty="0">
                <a:ln>
                  <a:noFill/>
                </a:ln>
                <a:solidFill>
                  <a:schemeClr val="tx1"/>
                </a:solidFill>
                <a:effectLst/>
                <a:latin typeface="Avenir Next LT Pro" panose="020B0504020202020204" pitchFamily="34" charset="0"/>
              </a:rPr>
              <a:t>Affichage, presse &amp; radio </a:t>
            </a:r>
            <a:br>
              <a:rPr lang="fr-FR" altLang="fr-FR" sz="2800" b="0" dirty="0">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Une prise de parole hebdomadaire pour assurer une présence à l’esprit et pouvoir exprimer la dimension servicielle de l’enseigne</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000" b="0" i="0" u="none" strike="noStrike" cap="none" normalizeH="0" baseline="0" dirty="0">
                <a:ln>
                  <a:noFill/>
                </a:ln>
                <a:solidFill>
                  <a:schemeClr val="tx1"/>
                </a:solidFill>
                <a:effectLst/>
                <a:latin typeface="Avenir Next LT Pro" panose="020B0504020202020204" pitchFamily="34" charset="0"/>
              </a:rPr>
              <a:t>Exemples de contenu en radio :  </a:t>
            </a:r>
            <a:br>
              <a:rPr kumimoji="0" lang="fr-FR" altLang="fr-FR" sz="2000" b="0" i="0" u="none" strike="noStrike" cap="none" normalizeH="0" baseline="0" dirty="0">
                <a:ln>
                  <a:noFill/>
                </a:ln>
                <a:solidFill>
                  <a:schemeClr val="tx1"/>
                </a:solidFill>
                <a:effectLst/>
                <a:latin typeface="Avenir Next LT Pro" panose="020B0504020202020204" pitchFamily="34" charset="0"/>
              </a:rPr>
            </a:br>
            <a:r>
              <a:rPr kumimoji="0" lang="fr-FR" altLang="fr-FR" sz="2000" b="0" i="0" u="none" strike="noStrike" cap="none" normalizeH="0" baseline="0" dirty="0">
                <a:ln>
                  <a:noFill/>
                </a:ln>
                <a:solidFill>
                  <a:schemeClr val="tx1"/>
                </a:solidFill>
                <a:effectLst/>
                <a:latin typeface="Avenir Next LT Pro" panose="020B0504020202020204" pitchFamily="34" charset="0"/>
              </a:rPr>
              <a:t>les offres catégories + les offres produits stars + les services sur mesure : plateaux</a:t>
            </a:r>
            <a:br>
              <a:rPr kumimoji="0" lang="fr-FR" altLang="fr-FR" sz="2400" b="0" i="0" u="none" strike="noStrike" cap="none" normalizeH="0" baseline="0" dirty="0">
                <a:ln>
                  <a:noFill/>
                </a:ln>
                <a:solidFill>
                  <a:schemeClr val="tx1"/>
                </a:solidFill>
                <a:effectLst/>
                <a:latin typeface="Avenir Next LT Pro" panose="020B0504020202020204" pitchFamily="34" charset="0"/>
              </a:rPr>
            </a:br>
            <a:br>
              <a:rPr kumimoji="0" lang="fr-FR" altLang="fr-FR" sz="2400" b="0" i="0" u="none" strike="noStrike" cap="none" normalizeH="0" baseline="0" dirty="0">
                <a:ln>
                  <a:noFill/>
                </a:ln>
                <a:solidFill>
                  <a:schemeClr val="tx1"/>
                </a:solidFill>
                <a:effectLst/>
                <a:latin typeface="Avenir Next LT Pro" panose="020B0504020202020204" pitchFamily="34" charset="0"/>
              </a:rPr>
            </a:b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MEDIA PROPRIETAIRE</a:t>
            </a:r>
          </a:p>
        </p:txBody>
      </p:sp>
      <p:sp>
        <p:nvSpPr>
          <p:cNvPr id="8" name="ZoneTexte 7">
            <a:extLst>
              <a:ext uri="{FF2B5EF4-FFF2-40B4-BE49-F238E27FC236}">
                <a16:creationId xmlns:a16="http://schemas.microsoft.com/office/drawing/2014/main" id="{14CBA367-E65F-B8F8-8527-73853843B43E}"/>
              </a:ext>
            </a:extLst>
          </p:cNvPr>
          <p:cNvSpPr txBox="1"/>
          <p:nvPr/>
        </p:nvSpPr>
        <p:spPr>
          <a:xfrm>
            <a:off x="1813891" y="4559541"/>
            <a:ext cx="7548770" cy="2123658"/>
          </a:xfrm>
          <a:prstGeom prst="rect">
            <a:avLst/>
          </a:prstGeom>
          <a:noFill/>
        </p:spPr>
        <p:txBody>
          <a:bodyPr wrap="square">
            <a:spAutoFit/>
          </a:bodyPr>
          <a:lstStyle/>
          <a:p>
            <a:r>
              <a:rPr kumimoji="0" lang="fr-FR" altLang="fr-FR" sz="24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+Assurer une présence à l’esprit constante </a:t>
            </a:r>
          </a:p>
          <a:p>
            <a:r>
              <a:rPr kumimoji="0" lang="fr-FR" altLang="fr-FR" sz="2400" b="1"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 Fil rouge en sponsoring radio </a:t>
            </a:r>
            <a:r>
              <a:rPr kumimoji="0" lang="fr-FR" altLang="fr-FR" sz="24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sur tout le mois de décembre :</a:t>
            </a:r>
            <a:br>
              <a:rPr kumimoji="0" lang="fr-FR" altLang="fr-FR" sz="2400" b="0" i="0"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br>
            <a:r>
              <a:rPr kumimoji="0" lang="fr-FR" altLang="fr-FR" sz="2000" b="0" i="1" u="none" strike="noStrike" kern="1200" cap="none" spc="0" normalizeH="0" baseline="0" noProof="0" dirty="0">
                <a:ln>
                  <a:noFill/>
                </a:ln>
                <a:solidFill>
                  <a:srgbClr val="2E2E2E"/>
                </a:solidFill>
                <a:effectLst/>
                <a:uLnTx/>
                <a:uFillTx/>
                <a:latin typeface="Avenir Next LT Pro" panose="020B0504020202020204" pitchFamily="34" charset="0"/>
                <a:ea typeface="Tahoma" panose="020B0604030504040204" pitchFamily="34" charset="0"/>
                <a:cs typeface="Tahoma" panose="020B0604030504040204" pitchFamily="34" charset="0"/>
              </a:rPr>
              <a:t>Avec Supermarché Match, les fêtes c’est facile et gourmands. Nos pros vous préparent une sélection de plats et produits à petits prix pour Noël.</a:t>
            </a:r>
            <a:endParaRPr lang="fr-FR" dirty="0"/>
          </a:p>
        </p:txBody>
      </p:sp>
    </p:spTree>
    <p:extLst>
      <p:ext uri="{BB962C8B-B14F-4D97-AF65-F5344CB8AC3E}">
        <p14:creationId xmlns:p14="http://schemas.microsoft.com/office/powerpoint/2010/main" val="4566547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Image 32" descr="Une image contenant vert, Turquoise, Bleu sarcelle, bleu vert&#10;&#10;Description générée automatiquement">
            <a:extLst>
              <a:ext uri="{FF2B5EF4-FFF2-40B4-BE49-F238E27FC236}">
                <a16:creationId xmlns:a16="http://schemas.microsoft.com/office/drawing/2014/main" id="{F8445D07-B05A-CD94-44F0-F481DC322218}"/>
              </a:ext>
            </a:extLst>
          </p:cNvPr>
          <p:cNvPicPr>
            <a:picLocks noChangeAspect="1"/>
          </p:cNvPicPr>
          <p:nvPr/>
        </p:nvPicPr>
        <p:blipFill>
          <a:blip r:embed="rId2" cstate="screen">
            <a:alphaModFix amt="50000"/>
            <a:extLst>
              <a:ext uri="{28A0092B-C50C-407E-A947-70E740481C1C}">
                <a14:useLocalDpi xmlns:a14="http://schemas.microsoft.com/office/drawing/2010/main"/>
              </a:ext>
            </a:extLst>
          </a:blip>
          <a:stretch>
            <a:fillRect/>
          </a:stretch>
        </p:blipFill>
        <p:spPr>
          <a:xfrm>
            <a:off x="5786085" y="803818"/>
            <a:ext cx="4693966" cy="2657328"/>
          </a:xfrm>
          <a:prstGeom prst="rect">
            <a:avLst/>
          </a:prstGeom>
        </p:spPr>
      </p:pic>
      <p:pic>
        <p:nvPicPr>
          <p:cNvPr id="31" name="Image 30" descr="Une image contenant gris&#10;&#10;Description générée automatiquement">
            <a:extLst>
              <a:ext uri="{FF2B5EF4-FFF2-40B4-BE49-F238E27FC236}">
                <a16:creationId xmlns:a16="http://schemas.microsoft.com/office/drawing/2014/main" id="{F4657C4B-9933-01EC-2014-30F045204713}"/>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5794251" y="2171621"/>
            <a:ext cx="4693966" cy="3782593"/>
          </a:xfrm>
          <a:prstGeom prst="rect">
            <a:avLst/>
          </a:prstGeom>
        </p:spPr>
      </p:pic>
      <p:sp>
        <p:nvSpPr>
          <p:cNvPr id="7" name="Titre 1">
            <a:extLst>
              <a:ext uri="{FF2B5EF4-FFF2-40B4-BE49-F238E27FC236}">
                <a16:creationId xmlns:a16="http://schemas.microsoft.com/office/drawing/2014/main" id="{ACCE3703-A849-9390-6F2F-8D675E41EB34}"/>
              </a:ext>
            </a:extLst>
          </p:cNvPr>
          <p:cNvSpPr>
            <a:spLocks noGrp="1"/>
          </p:cNvSpPr>
          <p:nvPr>
            <p:ph type="title"/>
          </p:nvPr>
        </p:nvSpPr>
        <p:spPr>
          <a:xfrm>
            <a:off x="609600" y="44450"/>
            <a:ext cx="4794643" cy="1143000"/>
          </a:xfrm>
        </p:spPr>
        <p:txBody>
          <a:bodyPr/>
          <a:lstStyle/>
          <a:p>
            <a:pPr algn="l"/>
            <a:r>
              <a:rPr lang="fr-FR" altLang="fr-FR" dirty="0">
                <a:ea typeface="Helvetica" panose="020B0604020202020204" pitchFamily="34" charset="0"/>
              </a:rPr>
              <a:t>Leviers médias </a:t>
            </a:r>
            <a:br>
              <a:rPr lang="fr-FR" altLang="fr-FR" dirty="0">
                <a:ea typeface="Helvetica" panose="020B0604020202020204" pitchFamily="34" charset="0"/>
              </a:rPr>
            </a:br>
            <a:r>
              <a:rPr lang="fr-FR" altLang="fr-FR" dirty="0">
                <a:ea typeface="Helvetica" panose="020B0604020202020204" pitchFamily="34" charset="0"/>
              </a:rPr>
              <a:t>de conquête</a:t>
            </a:r>
          </a:p>
        </p:txBody>
      </p:sp>
      <p:sp>
        <p:nvSpPr>
          <p:cNvPr id="8" name="Espace réservé du contenu 1">
            <a:extLst>
              <a:ext uri="{FF2B5EF4-FFF2-40B4-BE49-F238E27FC236}">
                <a16:creationId xmlns:a16="http://schemas.microsoft.com/office/drawing/2014/main" id="{C9B26182-5FB0-2A1D-F825-72317A492F4D}"/>
              </a:ext>
            </a:extLst>
          </p:cNvPr>
          <p:cNvSpPr txBox="1">
            <a:spLocks/>
          </p:cNvSpPr>
          <p:nvPr/>
        </p:nvSpPr>
        <p:spPr>
          <a:xfrm>
            <a:off x="477117" y="1637583"/>
            <a:ext cx="4927126" cy="4713288"/>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ct val="0"/>
              </a:spcBef>
            </a:pPr>
            <a:r>
              <a:rPr lang="fr-FR" altLang="fr-FR" sz="2800" b="1" dirty="0">
                <a:latin typeface="Avenir Next LT Pro" panose="020B0504020202020204" pitchFamily="34" charset="0"/>
                <a:ea typeface="Helvetica" panose="020B0604020202020204" pitchFamily="34" charset="0"/>
              </a:rPr>
              <a:t>Nous devons adapter </a:t>
            </a:r>
            <a:br>
              <a:rPr lang="fr-FR" altLang="fr-FR" sz="2800" b="1" dirty="0">
                <a:latin typeface="Avenir Next LT Pro" panose="020B0504020202020204" pitchFamily="34" charset="0"/>
                <a:ea typeface="Helvetica" panose="020B0604020202020204" pitchFamily="34" charset="0"/>
              </a:rPr>
            </a:br>
            <a:r>
              <a:rPr lang="fr-FR" altLang="fr-FR" sz="2800" b="1" dirty="0">
                <a:latin typeface="Avenir Next LT Pro" panose="020B0504020202020204" pitchFamily="34" charset="0"/>
                <a:ea typeface="Helvetica" panose="020B0604020202020204" pitchFamily="34" charset="0"/>
              </a:rPr>
              <a:t>nos leviers Drive to Store</a:t>
            </a:r>
            <a:br>
              <a:rPr lang="fr-FR" altLang="fr-FR" sz="2800" b="1" dirty="0">
                <a:latin typeface="Avenir Next LT Pro" panose="020B0504020202020204" pitchFamily="34" charset="0"/>
                <a:ea typeface="Helvetica" panose="020B0604020202020204" pitchFamily="34" charset="0"/>
              </a:rPr>
            </a:br>
            <a:endParaRPr lang="fr-FR" altLang="fr-FR" sz="3200" b="1" dirty="0">
              <a:latin typeface="Avenir Next LT Pro" panose="020B0504020202020204" pitchFamily="34" charset="0"/>
              <a:ea typeface="Helvetica" panose="020B0604020202020204" pitchFamily="34" charset="0"/>
            </a:endParaRPr>
          </a:p>
          <a:p>
            <a:pPr lvl="2">
              <a:lnSpc>
                <a:spcPct val="100000"/>
              </a:lnSpc>
              <a:spcBef>
                <a:spcPct val="0"/>
              </a:spcBef>
            </a:pPr>
            <a:endParaRPr lang="fr-FR" altLang="fr-FR" sz="3200" dirty="0">
              <a:latin typeface="Avenir Next LT Pro" panose="020B0504020202020204" pitchFamily="34" charset="0"/>
              <a:ea typeface="Helvetica" panose="020B0604020202020204" pitchFamily="34" charset="0"/>
            </a:endParaRPr>
          </a:p>
        </p:txBody>
      </p:sp>
      <p:sp>
        <p:nvSpPr>
          <p:cNvPr id="9" name="Google Shape;1153;p131">
            <a:extLst>
              <a:ext uri="{FF2B5EF4-FFF2-40B4-BE49-F238E27FC236}">
                <a16:creationId xmlns:a16="http://schemas.microsoft.com/office/drawing/2014/main" id="{582C488D-9446-9E03-B495-97BB67B02677}"/>
              </a:ext>
            </a:extLst>
          </p:cNvPr>
          <p:cNvSpPr txBox="1"/>
          <p:nvPr/>
        </p:nvSpPr>
        <p:spPr>
          <a:xfrm>
            <a:off x="458937" y="3348688"/>
            <a:ext cx="4463051" cy="2526600"/>
          </a:xfrm>
          <a:prstGeom prst="rect">
            <a:avLst/>
          </a:prstGeom>
          <a:noFill/>
          <a:ln>
            <a:noFill/>
          </a:ln>
        </p:spPr>
        <p:txBody>
          <a:bodyPr spcFirstLastPara="1" wrap="square" lIns="68575" tIns="68575" rIns="68575" bIns="68575" anchor="ctr" anchorCtr="0">
            <a:noAutofit/>
          </a:bodyPr>
          <a:lstStyle/>
          <a:p>
            <a:pPr marL="0" marR="0" lvl="0" indent="0" rtl="0">
              <a:lnSpc>
                <a:spcPct val="100000"/>
              </a:lnSpc>
              <a:spcBef>
                <a:spcPts val="0"/>
              </a:spcBef>
              <a:spcAft>
                <a:spcPts val="0"/>
              </a:spcAft>
              <a:buNone/>
            </a:pPr>
            <a:r>
              <a:rPr lang="fr" sz="2400" b="1" dirty="0">
                <a:latin typeface="Avenir Next LT Pro" panose="020B0504020202020204" pitchFamily="34" charset="0"/>
                <a:ea typeface="Montserrat"/>
                <a:cs typeface="Montserrat"/>
                <a:sym typeface="Montserrat"/>
              </a:rPr>
              <a:t>Un dispositif 360 pour répondre à </a:t>
            </a:r>
            <a:br>
              <a:rPr lang="fr" sz="2400" b="1" dirty="0">
                <a:latin typeface="Avenir Next LT Pro" panose="020B0504020202020204" pitchFamily="34" charset="0"/>
                <a:ea typeface="Montserrat"/>
                <a:cs typeface="Montserrat"/>
                <a:sym typeface="Montserrat"/>
              </a:rPr>
            </a:br>
            <a:r>
              <a:rPr lang="fr" sz="2400" b="1" dirty="0">
                <a:latin typeface="Avenir Next LT Pro" panose="020B0504020202020204" pitchFamily="34" charset="0"/>
                <a:ea typeface="Montserrat"/>
                <a:cs typeface="Montserrat"/>
                <a:sym typeface="Montserrat"/>
              </a:rPr>
              <a:t>la problématique Oui Pub </a:t>
            </a:r>
            <a:br>
              <a:rPr lang="fr" sz="2400" dirty="0">
                <a:latin typeface="Avenir Next LT Pro" panose="020B0504020202020204" pitchFamily="34" charset="0"/>
                <a:ea typeface="Montserrat"/>
                <a:cs typeface="Montserrat"/>
                <a:sym typeface="Montserrat"/>
              </a:rPr>
            </a:br>
            <a:br>
              <a:rPr lang="fr" sz="2400" dirty="0">
                <a:latin typeface="Avenir Next LT Pro" panose="020B0504020202020204" pitchFamily="34" charset="0"/>
                <a:ea typeface="Montserrat"/>
                <a:cs typeface="Montserrat"/>
                <a:sym typeface="Montserrat"/>
              </a:rPr>
            </a:br>
            <a:endParaRPr sz="1050" dirty="0">
              <a:latin typeface="Avenir Next LT Pro" panose="020B0504020202020204" pitchFamily="34" charset="0"/>
              <a:ea typeface="Montserrat"/>
              <a:cs typeface="Montserrat"/>
              <a:sym typeface="Montserrat"/>
            </a:endParaRPr>
          </a:p>
          <a:p>
            <a:pPr marL="165100" marR="0" lvl="0" rtl="0">
              <a:lnSpc>
                <a:spcPct val="100000"/>
              </a:lnSpc>
              <a:spcBef>
                <a:spcPts val="0"/>
              </a:spcBef>
              <a:spcAft>
                <a:spcPts val="0"/>
              </a:spcAft>
              <a:buSzPts val="1000"/>
            </a:pPr>
            <a:r>
              <a:rPr lang="fr" sz="2400" dirty="0">
                <a:latin typeface="Avenir Next LT Pro" panose="020B0504020202020204" pitchFamily="34" charset="0"/>
                <a:ea typeface="Montserrat"/>
                <a:cs typeface="Montserrat"/>
                <a:sym typeface="Montserrat"/>
              </a:rPr>
              <a:t>	</a:t>
            </a:r>
            <a:r>
              <a:rPr lang="fr-FR" sz="2400" dirty="0">
                <a:latin typeface="Avenir Next LT Pro" panose="020B0504020202020204" pitchFamily="34" charset="0"/>
                <a:ea typeface="Montserrat"/>
                <a:cs typeface="Montserrat"/>
                <a:sym typeface="Montserrat"/>
              </a:rPr>
              <a:t> </a:t>
            </a:r>
            <a:endParaRPr sz="2400" dirty="0">
              <a:latin typeface="Avenir Next LT Pro" panose="020B0504020202020204" pitchFamily="34" charset="0"/>
              <a:ea typeface="Montserrat"/>
              <a:cs typeface="Montserrat"/>
              <a:sym typeface="Montserrat"/>
            </a:endParaRPr>
          </a:p>
        </p:txBody>
      </p:sp>
      <p:sp>
        <p:nvSpPr>
          <p:cNvPr id="15" name="Google Shape;1157;p131">
            <a:extLst>
              <a:ext uri="{FF2B5EF4-FFF2-40B4-BE49-F238E27FC236}">
                <a16:creationId xmlns:a16="http://schemas.microsoft.com/office/drawing/2014/main" id="{BAD12B06-39B6-D513-765B-627E66302DBF}"/>
              </a:ext>
            </a:extLst>
          </p:cNvPr>
          <p:cNvSpPr/>
          <p:nvPr/>
        </p:nvSpPr>
        <p:spPr>
          <a:xfrm>
            <a:off x="6075101" y="4756082"/>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algn="ctr"/>
            <a:r>
              <a:rPr lang="fr" sz="1200" dirty="0">
                <a:solidFill>
                  <a:srgbClr val="000000"/>
                </a:solidFill>
                <a:latin typeface="Avenir Next LT Pro" panose="020B0504020202020204" pitchFamily="34" charset="0"/>
                <a:sym typeface="Montserrat"/>
              </a:rPr>
              <a:t>SMS</a:t>
            </a:r>
            <a:br>
              <a:rPr lang="fr" sz="1200">
                <a:solidFill>
                  <a:srgbClr val="000000"/>
                </a:solidFill>
                <a:latin typeface="Avenir Next LT Pro" panose="020B0504020202020204" pitchFamily="34" charset="0"/>
                <a:sym typeface="Montserrat"/>
              </a:rPr>
            </a:br>
            <a:r>
              <a:rPr lang="fr" sz="1200" dirty="0">
                <a:solidFill>
                  <a:srgbClr val="000000"/>
                </a:solidFill>
                <a:latin typeface="Avenir Next LT Pro" panose="020B0504020202020204" pitchFamily="34" charset="0"/>
                <a:sym typeface="Montserrat"/>
              </a:rPr>
              <a:t>Enrichi</a:t>
            </a:r>
            <a:br>
              <a:rPr lang="fr" sz="1200" dirty="0">
                <a:solidFill>
                  <a:srgbClr val="000000"/>
                </a:solidFill>
                <a:latin typeface="Avenir Next LT Pro" panose="020B0504020202020204" pitchFamily="34" charset="0"/>
                <a:sym typeface="Montserrat"/>
              </a:rPr>
            </a:br>
            <a:r>
              <a:rPr lang="fr" sz="1200" dirty="0">
                <a:solidFill>
                  <a:srgbClr val="000000"/>
                </a:solidFill>
                <a:latin typeface="Avenir Next LT Pro" panose="020B0504020202020204" pitchFamily="34" charset="0"/>
                <a:sym typeface="Montserrat"/>
              </a:rPr>
              <a:t>Conquête</a:t>
            </a:r>
            <a:endParaRPr sz="1200" dirty="0">
              <a:solidFill>
                <a:srgbClr val="000000"/>
              </a:solidFill>
              <a:latin typeface="Avenir Next LT Pro" panose="020B0504020202020204" pitchFamily="34" charset="0"/>
              <a:sym typeface="Montserrat"/>
            </a:endParaRPr>
          </a:p>
        </p:txBody>
      </p:sp>
      <p:sp>
        <p:nvSpPr>
          <p:cNvPr id="17" name="Google Shape;1159;p131">
            <a:extLst>
              <a:ext uri="{FF2B5EF4-FFF2-40B4-BE49-F238E27FC236}">
                <a16:creationId xmlns:a16="http://schemas.microsoft.com/office/drawing/2014/main" id="{F83BC472-F758-0E33-0BB3-C5E07E3B7FD4}"/>
              </a:ext>
            </a:extLst>
          </p:cNvPr>
          <p:cNvSpPr/>
          <p:nvPr/>
        </p:nvSpPr>
        <p:spPr>
          <a:xfrm>
            <a:off x="8896175" y="2191754"/>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a:solidFill>
                  <a:srgbClr val="000000"/>
                </a:solidFill>
                <a:latin typeface="Avenir Next LT Pro" panose="020B0504020202020204" pitchFamily="34" charset="0"/>
                <a:sym typeface="Montserrat"/>
              </a:rPr>
              <a:t>Tik Tok, Facebook &amp; </a:t>
            </a:r>
            <a:r>
              <a:rPr lang="fr-FR" sz="1200">
                <a:solidFill>
                  <a:srgbClr val="000000"/>
                </a:solidFill>
                <a:latin typeface="Avenir Next LT Pro" panose="020B0504020202020204" pitchFamily="34" charset="0"/>
                <a:ea typeface="Montserrat"/>
                <a:cs typeface="Montserrat"/>
                <a:sym typeface="Montserrat"/>
              </a:rPr>
              <a:t>Instagram</a:t>
            </a:r>
            <a:r>
              <a:rPr lang="fr" sz="1200">
                <a:solidFill>
                  <a:srgbClr val="000000"/>
                </a:solidFill>
                <a:latin typeface="Avenir Next LT Pro" panose="020B0504020202020204" pitchFamily="34" charset="0"/>
                <a:ea typeface="Montserrat"/>
                <a:cs typeface="Montserrat"/>
                <a:sym typeface="Montserrat"/>
              </a:rPr>
              <a:t> </a:t>
            </a:r>
            <a:r>
              <a:rPr lang="fr" sz="1050">
                <a:solidFill>
                  <a:srgbClr val="000000"/>
                </a:solidFill>
                <a:latin typeface="Avenir Next LT Pro" panose="020B0504020202020204" pitchFamily="34" charset="0"/>
                <a:ea typeface="Montserrat"/>
                <a:cs typeface="Montserrat"/>
                <a:sym typeface="Montserrat"/>
              </a:rPr>
              <a:t>Ads</a:t>
            </a:r>
            <a:endParaRPr sz="1200" dirty="0">
              <a:solidFill>
                <a:srgbClr val="000000"/>
              </a:solidFill>
              <a:latin typeface="Avenir Next LT Pro" panose="020B0504020202020204" pitchFamily="34" charset="0"/>
              <a:ea typeface="Montserrat"/>
              <a:cs typeface="Montserrat"/>
              <a:sym typeface="Montserrat"/>
            </a:endParaRPr>
          </a:p>
        </p:txBody>
      </p:sp>
      <p:sp>
        <p:nvSpPr>
          <p:cNvPr id="19" name="Google Shape;1161;p131">
            <a:extLst>
              <a:ext uri="{FF2B5EF4-FFF2-40B4-BE49-F238E27FC236}">
                <a16:creationId xmlns:a16="http://schemas.microsoft.com/office/drawing/2014/main" id="{96E04914-5A39-6785-C2CE-0AAE36AE5E8F}"/>
              </a:ext>
            </a:extLst>
          </p:cNvPr>
          <p:cNvSpPr/>
          <p:nvPr/>
        </p:nvSpPr>
        <p:spPr>
          <a:xfrm>
            <a:off x="7485625" y="3471878"/>
            <a:ext cx="1209193" cy="1119205"/>
          </a:xfrm>
          <a:prstGeom prst="roundRect">
            <a:avLst>
              <a:gd name="adj" fmla="val 16667"/>
            </a:avLst>
          </a:prstGeom>
          <a:solidFill>
            <a:srgbClr val="05754B"/>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600" b="1">
                <a:solidFill>
                  <a:schemeClr val="bg1"/>
                </a:solidFill>
                <a:latin typeface="Avenir Next LT Pro" panose="020B0504020202020204" pitchFamily="34" charset="0"/>
                <a:ea typeface="Montserrat"/>
                <a:cs typeface="Montserrat"/>
                <a:sym typeface="Montserrat"/>
              </a:rPr>
              <a:t>Radio</a:t>
            </a:r>
            <a:endParaRPr sz="1100" b="1" dirty="0">
              <a:solidFill>
                <a:schemeClr val="bg1"/>
              </a:solidFill>
              <a:latin typeface="Avenir Next LT Pro" panose="020B0504020202020204" pitchFamily="34" charset="0"/>
              <a:ea typeface="Montserrat"/>
              <a:cs typeface="Montserrat"/>
              <a:sym typeface="Montserrat"/>
            </a:endParaRPr>
          </a:p>
        </p:txBody>
      </p:sp>
      <p:sp>
        <p:nvSpPr>
          <p:cNvPr id="20" name="Google Shape;1162;p131">
            <a:extLst>
              <a:ext uri="{FF2B5EF4-FFF2-40B4-BE49-F238E27FC236}">
                <a16:creationId xmlns:a16="http://schemas.microsoft.com/office/drawing/2014/main" id="{6891417D-4341-637B-1648-684D71B6D6A6}"/>
              </a:ext>
            </a:extLst>
          </p:cNvPr>
          <p:cNvSpPr/>
          <p:nvPr/>
        </p:nvSpPr>
        <p:spPr>
          <a:xfrm>
            <a:off x="7485625" y="909605"/>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a:solidFill>
                  <a:srgbClr val="000000"/>
                </a:solidFill>
                <a:latin typeface="Avenir Next LT Pro" panose="020B0504020202020204" pitchFamily="34" charset="0"/>
                <a:ea typeface="Montserrat"/>
                <a:cs typeface="Montserrat"/>
                <a:sym typeface="Montserrat"/>
              </a:rPr>
              <a:t>SE</a:t>
            </a:r>
            <a:r>
              <a:rPr lang="fr" sz="1200">
                <a:latin typeface="Avenir Next LT Pro" panose="020B0504020202020204" pitchFamily="34" charset="0"/>
                <a:ea typeface="Montserrat"/>
                <a:cs typeface="Montserrat"/>
                <a:sym typeface="Montserrat"/>
              </a:rPr>
              <a:t>O </a:t>
            </a:r>
            <a:r>
              <a:rPr lang="fr" sz="1050">
                <a:solidFill>
                  <a:srgbClr val="000000"/>
                </a:solidFill>
                <a:latin typeface="Avenir Next LT Pro" panose="020B0504020202020204" pitchFamily="34" charset="0"/>
                <a:ea typeface="Montserrat"/>
                <a:cs typeface="Montserrat"/>
                <a:sym typeface="Montserrat"/>
              </a:rPr>
              <a:t>Local</a:t>
            </a:r>
            <a:endParaRPr sz="1050" dirty="0">
              <a:solidFill>
                <a:srgbClr val="000000"/>
              </a:solidFill>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endParaRPr sz="1050" dirty="0">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r>
              <a:rPr lang="fr" sz="1050">
                <a:latin typeface="Avenir Next LT Pro" panose="020B0504020202020204" pitchFamily="34" charset="0"/>
                <a:ea typeface="Montserrat"/>
                <a:cs typeface="Montserrat"/>
                <a:sym typeface="Montserrat"/>
              </a:rPr>
              <a:t>Store Locator</a:t>
            </a:r>
            <a:endParaRPr sz="1050" dirty="0">
              <a:latin typeface="Avenir Next LT Pro" panose="020B0504020202020204" pitchFamily="34" charset="0"/>
              <a:ea typeface="Montserrat"/>
              <a:cs typeface="Montserrat"/>
              <a:sym typeface="Montserrat"/>
            </a:endParaRPr>
          </a:p>
        </p:txBody>
      </p:sp>
      <p:sp>
        <p:nvSpPr>
          <p:cNvPr id="21" name="Google Shape;1163;p131">
            <a:extLst>
              <a:ext uri="{FF2B5EF4-FFF2-40B4-BE49-F238E27FC236}">
                <a16:creationId xmlns:a16="http://schemas.microsoft.com/office/drawing/2014/main" id="{1953914F-F467-5ED1-FCD6-1A86A457408C}"/>
              </a:ext>
            </a:extLst>
          </p:cNvPr>
          <p:cNvSpPr/>
          <p:nvPr/>
        </p:nvSpPr>
        <p:spPr>
          <a:xfrm>
            <a:off x="7485638" y="4756083"/>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Email</a:t>
            </a:r>
            <a:br>
              <a:rPr lang="fr" sz="1200" dirty="0">
                <a:solidFill>
                  <a:srgbClr val="000000"/>
                </a:solidFill>
                <a:latin typeface="Avenir Next LT Pro" panose="020B0504020202020204" pitchFamily="34" charset="0"/>
                <a:ea typeface="Montserrat"/>
                <a:cs typeface="Montserrat"/>
                <a:sym typeface="Montserrat"/>
              </a:rPr>
            </a:br>
            <a:r>
              <a:rPr lang="fr" sz="1050" dirty="0">
                <a:solidFill>
                  <a:srgbClr val="000000"/>
                </a:solidFill>
                <a:latin typeface="Avenir Next LT Pro" panose="020B0504020202020204" pitchFamily="34" charset="0"/>
                <a:ea typeface="Montserrat"/>
                <a:cs typeface="Montserrat"/>
                <a:sym typeface="Montserrat"/>
              </a:rPr>
              <a:t>Marketing</a:t>
            </a:r>
            <a:endParaRPr sz="1050" dirty="0">
              <a:solidFill>
                <a:srgbClr val="000000"/>
              </a:solidFill>
              <a:latin typeface="Avenir Next LT Pro" panose="020B0504020202020204" pitchFamily="34" charset="0"/>
              <a:ea typeface="Montserrat"/>
              <a:cs typeface="Montserrat"/>
              <a:sym typeface="Montserrat"/>
            </a:endParaRPr>
          </a:p>
        </p:txBody>
      </p:sp>
      <p:sp>
        <p:nvSpPr>
          <p:cNvPr id="22" name="Google Shape;1164;p131">
            <a:extLst>
              <a:ext uri="{FF2B5EF4-FFF2-40B4-BE49-F238E27FC236}">
                <a16:creationId xmlns:a16="http://schemas.microsoft.com/office/drawing/2014/main" id="{402736C9-2347-1BDC-B122-6080B4E3DB3F}"/>
              </a:ext>
            </a:extLst>
          </p:cNvPr>
          <p:cNvSpPr/>
          <p:nvPr/>
        </p:nvSpPr>
        <p:spPr>
          <a:xfrm>
            <a:off x="8896193" y="4756083"/>
            <a:ext cx="1209193" cy="1119205"/>
          </a:xfrm>
          <a:prstGeom prst="roundRect">
            <a:avLst>
              <a:gd name="adj" fmla="val 16667"/>
            </a:avLst>
          </a:prstGeom>
          <a:solidFill>
            <a:srgbClr val="05754B"/>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400" dirty="0">
                <a:solidFill>
                  <a:schemeClr val="bg1"/>
                </a:solidFill>
                <a:latin typeface="Avenir Next LT Pro" panose="020B0504020202020204" pitchFamily="34" charset="0"/>
                <a:ea typeface="Montserrat"/>
                <a:cs typeface="Montserrat"/>
                <a:sym typeface="Montserrat"/>
              </a:rPr>
              <a:t>Support</a:t>
            </a:r>
            <a:br>
              <a:rPr lang="fr" sz="1400" dirty="0">
                <a:solidFill>
                  <a:schemeClr val="bg1"/>
                </a:solidFill>
                <a:latin typeface="Avenir Next LT Pro" panose="020B0504020202020204" pitchFamily="34" charset="0"/>
                <a:ea typeface="Montserrat"/>
                <a:cs typeface="Montserrat"/>
                <a:sym typeface="Montserrat"/>
              </a:rPr>
            </a:br>
            <a:r>
              <a:rPr lang="fr" sz="1100" dirty="0">
                <a:solidFill>
                  <a:schemeClr val="bg1"/>
                </a:solidFill>
                <a:latin typeface="Avenir Next LT Pro" panose="020B0504020202020204" pitchFamily="34" charset="0"/>
                <a:ea typeface="Montserrat"/>
                <a:cs typeface="Montserrat"/>
                <a:sym typeface="Montserrat"/>
              </a:rPr>
              <a:t>Adressé</a:t>
            </a:r>
          </a:p>
          <a:p>
            <a:pPr marL="0" marR="0" lvl="0" indent="0" algn="ctr" rtl="0">
              <a:spcBef>
                <a:spcPts val="0"/>
              </a:spcBef>
              <a:spcAft>
                <a:spcPts val="0"/>
              </a:spcAft>
              <a:buNone/>
            </a:pPr>
            <a:r>
              <a:rPr lang="fr" sz="1050" dirty="0">
                <a:solidFill>
                  <a:schemeClr val="bg1"/>
                </a:solidFill>
                <a:latin typeface="Avenir Next LT Pro" panose="020B0504020202020204" pitchFamily="34" charset="0"/>
                <a:ea typeface="Montserrat"/>
                <a:cs typeface="Montserrat"/>
                <a:sym typeface="Montserrat"/>
              </a:rPr>
              <a:t>150€.com</a:t>
            </a:r>
            <a:endParaRPr sz="1050" dirty="0">
              <a:solidFill>
                <a:schemeClr val="bg1"/>
              </a:solidFill>
              <a:latin typeface="Avenir Next LT Pro" panose="020B0504020202020204" pitchFamily="34" charset="0"/>
              <a:ea typeface="Montserrat"/>
              <a:cs typeface="Montserrat"/>
              <a:sym typeface="Montserrat"/>
            </a:endParaRPr>
          </a:p>
        </p:txBody>
      </p:sp>
      <p:sp>
        <p:nvSpPr>
          <p:cNvPr id="24" name="Google Shape;1166;p131">
            <a:extLst>
              <a:ext uri="{FF2B5EF4-FFF2-40B4-BE49-F238E27FC236}">
                <a16:creationId xmlns:a16="http://schemas.microsoft.com/office/drawing/2014/main" id="{4F3E4843-E08B-77BA-D362-C095F3C38548}"/>
              </a:ext>
            </a:extLst>
          </p:cNvPr>
          <p:cNvSpPr/>
          <p:nvPr/>
        </p:nvSpPr>
        <p:spPr>
          <a:xfrm>
            <a:off x="6075094" y="909608"/>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100" dirty="0">
                <a:solidFill>
                  <a:srgbClr val="000000"/>
                </a:solidFill>
                <a:latin typeface="Avenir Next LT Pro" panose="020B0504020202020204" pitchFamily="34" charset="0"/>
                <a:ea typeface="Montserrat"/>
                <a:cs typeface="Montserrat"/>
                <a:sym typeface="Montserrat"/>
              </a:rPr>
              <a:t>Mailing</a:t>
            </a:r>
            <a:endParaRPr sz="800" dirty="0">
              <a:solidFill>
                <a:srgbClr val="000000"/>
              </a:solidFill>
              <a:latin typeface="Avenir Next LT Pro" panose="020B0504020202020204" pitchFamily="34" charset="0"/>
              <a:ea typeface="Montserrat"/>
              <a:cs typeface="Montserrat"/>
              <a:sym typeface="Montserrat"/>
            </a:endParaRPr>
          </a:p>
        </p:txBody>
      </p:sp>
      <p:sp>
        <p:nvSpPr>
          <p:cNvPr id="26" name="Google Shape;1168;p131">
            <a:extLst>
              <a:ext uri="{FF2B5EF4-FFF2-40B4-BE49-F238E27FC236}">
                <a16:creationId xmlns:a16="http://schemas.microsoft.com/office/drawing/2014/main" id="{DD6C6A6A-8BC4-EA90-6F99-288BF05D6419}"/>
              </a:ext>
            </a:extLst>
          </p:cNvPr>
          <p:cNvSpPr/>
          <p:nvPr/>
        </p:nvSpPr>
        <p:spPr>
          <a:xfrm>
            <a:off x="6089565" y="3480265"/>
            <a:ext cx="1209193" cy="1119205"/>
          </a:xfrm>
          <a:prstGeom prst="roundRect">
            <a:avLst>
              <a:gd name="adj" fmla="val 16667"/>
            </a:avLst>
          </a:prstGeom>
          <a:solidFill>
            <a:srgbClr val="05754B"/>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FR" sz="1100" dirty="0">
                <a:solidFill>
                  <a:schemeClr val="bg1"/>
                </a:solidFill>
                <a:latin typeface="Avenir Next LT Pro" panose="020B0504020202020204" pitchFamily="34" charset="0"/>
                <a:ea typeface="Montserrat"/>
                <a:cs typeface="Montserrat"/>
                <a:sym typeface="Montserrat"/>
              </a:rPr>
              <a:t>Prospectus </a:t>
            </a:r>
            <a:endParaRPr sz="1100" dirty="0">
              <a:solidFill>
                <a:schemeClr val="bg1"/>
              </a:solidFill>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r>
              <a:rPr lang="fr" sz="1100">
                <a:solidFill>
                  <a:schemeClr val="bg1"/>
                </a:solidFill>
                <a:latin typeface="Avenir Next LT Pro" panose="020B0504020202020204" pitchFamily="34" charset="0"/>
                <a:ea typeface="Montserrat"/>
                <a:cs typeface="Montserrat"/>
                <a:sym typeface="Montserrat"/>
              </a:rPr>
              <a:t>In Store</a:t>
            </a:r>
            <a:endParaRPr sz="1100" dirty="0">
              <a:solidFill>
                <a:schemeClr val="bg1"/>
              </a:solidFill>
              <a:latin typeface="Avenir Next LT Pro" panose="020B0504020202020204" pitchFamily="34" charset="0"/>
              <a:ea typeface="Montserrat"/>
              <a:cs typeface="Montserrat"/>
              <a:sym typeface="Montserrat"/>
            </a:endParaRPr>
          </a:p>
        </p:txBody>
      </p:sp>
      <p:sp>
        <p:nvSpPr>
          <p:cNvPr id="4" name="Google Shape;1169;p131">
            <a:extLst>
              <a:ext uri="{FF2B5EF4-FFF2-40B4-BE49-F238E27FC236}">
                <a16:creationId xmlns:a16="http://schemas.microsoft.com/office/drawing/2014/main" id="{22E3373A-3233-9FD4-E7C9-C0767ADCE907}"/>
              </a:ext>
            </a:extLst>
          </p:cNvPr>
          <p:cNvSpPr/>
          <p:nvPr/>
        </p:nvSpPr>
        <p:spPr>
          <a:xfrm>
            <a:off x="6075084" y="128069"/>
            <a:ext cx="4030227" cy="611921"/>
          </a:xfrm>
          <a:prstGeom prst="roundRect">
            <a:avLst>
              <a:gd name="adj" fmla="val 16667"/>
            </a:avLst>
          </a:prstGeom>
          <a:solidFill>
            <a:srgbClr val="05754B"/>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a:solidFill>
                  <a:srgbClr val="FFFFFF"/>
                </a:solidFill>
                <a:latin typeface="Avenir Next LT Pro" panose="020B0504020202020204" pitchFamily="34" charset="0"/>
                <a:ea typeface="Montserrat"/>
                <a:cs typeface="Montserrat"/>
                <a:sym typeface="Montserrat"/>
              </a:rPr>
              <a:t>Base clients (CRM) / prospects</a:t>
            </a:r>
            <a:endParaRPr sz="900" b="1" dirty="0">
              <a:solidFill>
                <a:srgbClr val="FFFFFF"/>
              </a:solidFill>
              <a:latin typeface="Avenir Next LT Pro" panose="020B0504020202020204" pitchFamily="34" charset="0"/>
              <a:ea typeface="Montserrat"/>
              <a:cs typeface="Montserrat"/>
              <a:sym typeface="Montserrat"/>
            </a:endParaRPr>
          </a:p>
        </p:txBody>
      </p:sp>
      <p:sp>
        <p:nvSpPr>
          <p:cNvPr id="5" name="Google Shape;1170;p131">
            <a:extLst>
              <a:ext uri="{FF2B5EF4-FFF2-40B4-BE49-F238E27FC236}">
                <a16:creationId xmlns:a16="http://schemas.microsoft.com/office/drawing/2014/main" id="{2073D691-D3DD-37FE-0967-D206A2ACE322}"/>
              </a:ext>
            </a:extLst>
          </p:cNvPr>
          <p:cNvSpPr/>
          <p:nvPr/>
        </p:nvSpPr>
        <p:spPr>
          <a:xfrm>
            <a:off x="6075084" y="6044912"/>
            <a:ext cx="4030227" cy="611921"/>
          </a:xfrm>
          <a:prstGeom prst="roundRect">
            <a:avLst>
              <a:gd name="adj" fmla="val 16667"/>
            </a:avLst>
          </a:prstGeom>
          <a:solidFill>
            <a:srgbClr val="05754B"/>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a:solidFill>
                  <a:srgbClr val="FFFFFF"/>
                </a:solidFill>
                <a:latin typeface="Avenir Next LT Pro" panose="020B0504020202020204" pitchFamily="34" charset="0"/>
                <a:ea typeface="Montserrat"/>
                <a:cs typeface="Montserrat"/>
                <a:sym typeface="Montserrat"/>
              </a:rPr>
              <a:t>Mesure des performances</a:t>
            </a:r>
            <a:endParaRPr sz="1200" b="1" dirty="0">
              <a:solidFill>
                <a:srgbClr val="FFFFFF"/>
              </a:solidFill>
              <a:latin typeface="Avenir Next LT Pro" panose="020B0504020202020204" pitchFamily="34" charset="0"/>
              <a:ea typeface="Montserrat"/>
              <a:cs typeface="Montserrat"/>
              <a:sym typeface="Montserrat"/>
            </a:endParaRPr>
          </a:p>
        </p:txBody>
      </p:sp>
      <p:sp>
        <p:nvSpPr>
          <p:cNvPr id="6" name="Google Shape;1171;p131">
            <a:extLst>
              <a:ext uri="{FF2B5EF4-FFF2-40B4-BE49-F238E27FC236}">
                <a16:creationId xmlns:a16="http://schemas.microsoft.com/office/drawing/2014/main" id="{087BC8BA-34F8-F92C-C6D0-FD694215A8F1}"/>
              </a:ext>
            </a:extLst>
          </p:cNvPr>
          <p:cNvSpPr/>
          <p:nvPr/>
        </p:nvSpPr>
        <p:spPr>
          <a:xfrm rot="16200000">
            <a:off x="3918117" y="3863739"/>
            <a:ext cx="3684921" cy="338189"/>
          </a:xfrm>
          <a:prstGeom prst="roundRect">
            <a:avLst>
              <a:gd name="adj" fmla="val 16667"/>
            </a:avLst>
          </a:prstGeom>
          <a:solidFill>
            <a:srgbClr val="414F4B"/>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a:solidFill>
                  <a:schemeClr val="lt1"/>
                </a:solidFill>
                <a:latin typeface="Avenir Next LT Pro" panose="020B0504020202020204" pitchFamily="34" charset="0"/>
                <a:ea typeface="Montserrat"/>
                <a:cs typeface="Montserrat"/>
                <a:sym typeface="Montserrat"/>
              </a:rPr>
              <a:t>Communication Promotionnelle</a:t>
            </a:r>
            <a:endParaRPr sz="900" b="1" dirty="0">
              <a:solidFill>
                <a:schemeClr val="lt1"/>
              </a:solidFill>
              <a:latin typeface="Avenir Next LT Pro" panose="020B0504020202020204" pitchFamily="34" charset="0"/>
              <a:ea typeface="Montserrat"/>
              <a:cs typeface="Montserrat"/>
              <a:sym typeface="Montserrat"/>
            </a:endParaRPr>
          </a:p>
        </p:txBody>
      </p:sp>
      <p:sp>
        <p:nvSpPr>
          <p:cNvPr id="14" name="Google Shape;1172;p131">
            <a:extLst>
              <a:ext uri="{FF2B5EF4-FFF2-40B4-BE49-F238E27FC236}">
                <a16:creationId xmlns:a16="http://schemas.microsoft.com/office/drawing/2014/main" id="{A3FFFB0C-C472-8128-D73C-BFFDBFFC9642}"/>
              </a:ext>
            </a:extLst>
          </p:cNvPr>
          <p:cNvSpPr/>
          <p:nvPr/>
        </p:nvSpPr>
        <p:spPr>
          <a:xfrm rot="16200000">
            <a:off x="9092851" y="2022134"/>
            <a:ext cx="2629690" cy="313803"/>
          </a:xfrm>
          <a:prstGeom prst="roundRect">
            <a:avLst>
              <a:gd name="adj" fmla="val 16667"/>
            </a:avLst>
          </a:prstGeom>
          <a:solidFill>
            <a:schemeClr val="accent4">
              <a:lumMod val="75000"/>
            </a:schemeClr>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a:solidFill>
                  <a:schemeClr val="lt1"/>
                </a:solidFill>
                <a:latin typeface="Avenir Next LT Pro" panose="020B0504020202020204" pitchFamily="34" charset="0"/>
                <a:ea typeface="Montserrat"/>
                <a:cs typeface="Montserrat"/>
                <a:sym typeface="Montserrat"/>
              </a:rPr>
              <a:t>Communication Contenu</a:t>
            </a:r>
            <a:endParaRPr sz="900" b="1" dirty="0">
              <a:solidFill>
                <a:schemeClr val="lt1"/>
              </a:solidFill>
              <a:latin typeface="Avenir Next LT Pro" panose="020B0504020202020204" pitchFamily="34" charset="0"/>
              <a:ea typeface="Montserrat"/>
              <a:cs typeface="Montserrat"/>
              <a:sym typeface="Montserrat"/>
            </a:endParaRPr>
          </a:p>
        </p:txBody>
      </p:sp>
      <p:sp>
        <p:nvSpPr>
          <p:cNvPr id="34" name="Google Shape;1167;p131">
            <a:extLst>
              <a:ext uri="{FF2B5EF4-FFF2-40B4-BE49-F238E27FC236}">
                <a16:creationId xmlns:a16="http://schemas.microsoft.com/office/drawing/2014/main" id="{1F7E6DF1-9866-ED0C-DB51-1447F5E1C0B5}"/>
              </a:ext>
            </a:extLst>
          </p:cNvPr>
          <p:cNvSpPr/>
          <p:nvPr/>
        </p:nvSpPr>
        <p:spPr>
          <a:xfrm>
            <a:off x="8856248" y="896817"/>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Native Ads</a:t>
            </a:r>
            <a:br>
              <a:rPr lang="fr" sz="1200" dirty="0">
                <a:solidFill>
                  <a:srgbClr val="000000"/>
                </a:solidFill>
                <a:latin typeface="Avenir Next LT Pro" panose="020B0504020202020204" pitchFamily="34" charset="0"/>
                <a:ea typeface="Montserrat"/>
                <a:cs typeface="Montserrat"/>
                <a:sym typeface="Montserrat"/>
              </a:rPr>
            </a:br>
            <a:r>
              <a:rPr lang="fr" sz="1050" dirty="0">
                <a:solidFill>
                  <a:srgbClr val="000000"/>
                </a:solidFill>
                <a:latin typeface="Avenir Next LT Pro" panose="020B0504020202020204" pitchFamily="34" charset="0"/>
                <a:ea typeface="Montserrat"/>
                <a:cs typeface="Montserrat"/>
                <a:sym typeface="Montserrat"/>
              </a:rPr>
              <a:t>Newsletter</a:t>
            </a:r>
            <a:endParaRPr sz="1200" dirty="0">
              <a:solidFill>
                <a:srgbClr val="000000"/>
              </a:solidFill>
              <a:latin typeface="Avenir Next LT Pro" panose="020B0504020202020204" pitchFamily="34" charset="0"/>
              <a:ea typeface="Montserrat"/>
              <a:cs typeface="Montserrat"/>
              <a:sym typeface="Montserrat"/>
            </a:endParaRPr>
          </a:p>
        </p:txBody>
      </p:sp>
      <p:sp>
        <p:nvSpPr>
          <p:cNvPr id="35" name="Google Shape;1160;p131">
            <a:extLst>
              <a:ext uri="{FF2B5EF4-FFF2-40B4-BE49-F238E27FC236}">
                <a16:creationId xmlns:a16="http://schemas.microsoft.com/office/drawing/2014/main" id="{321C617D-D0FA-757F-C509-204D28318B29}"/>
              </a:ext>
            </a:extLst>
          </p:cNvPr>
          <p:cNvSpPr/>
          <p:nvPr/>
        </p:nvSpPr>
        <p:spPr>
          <a:xfrm>
            <a:off x="6075091" y="2179035"/>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algn="ctr"/>
            <a:r>
              <a:rPr lang="fr" sz="1200">
                <a:solidFill>
                  <a:srgbClr val="000000"/>
                </a:solidFill>
                <a:latin typeface="Avenir Next LT Pro" panose="020B0504020202020204" pitchFamily="34" charset="0"/>
                <a:sym typeface="Montserrat"/>
              </a:rPr>
              <a:t>Display </a:t>
            </a:r>
            <a:br>
              <a:rPr lang="fr" sz="1200">
                <a:solidFill>
                  <a:srgbClr val="000000"/>
                </a:solidFill>
                <a:latin typeface="Avenir Next LT Pro" panose="020B0504020202020204" pitchFamily="34" charset="0"/>
                <a:sym typeface="Montserrat"/>
              </a:rPr>
            </a:br>
            <a:r>
              <a:rPr lang="fr" sz="1200">
                <a:solidFill>
                  <a:srgbClr val="000000"/>
                </a:solidFill>
                <a:latin typeface="Avenir Next LT Pro" panose="020B0504020202020204" pitchFamily="34" charset="0"/>
                <a:sym typeface="Montserrat"/>
              </a:rPr>
              <a:t>In App &amp; Programmatic </a:t>
            </a:r>
            <a:endParaRPr sz="1200" dirty="0">
              <a:solidFill>
                <a:srgbClr val="000000"/>
              </a:solidFill>
              <a:latin typeface="Avenir Next LT Pro" panose="020B0504020202020204" pitchFamily="34" charset="0"/>
              <a:sym typeface="Montserrat"/>
            </a:endParaRPr>
          </a:p>
        </p:txBody>
      </p:sp>
      <p:sp>
        <p:nvSpPr>
          <p:cNvPr id="10" name="Google Shape;1161;p131">
            <a:extLst>
              <a:ext uri="{FF2B5EF4-FFF2-40B4-BE49-F238E27FC236}">
                <a16:creationId xmlns:a16="http://schemas.microsoft.com/office/drawing/2014/main" id="{BAE10393-2813-F0D3-364F-EFBC5493AC48}"/>
              </a:ext>
            </a:extLst>
          </p:cNvPr>
          <p:cNvSpPr/>
          <p:nvPr/>
        </p:nvSpPr>
        <p:spPr>
          <a:xfrm>
            <a:off x="7478888" y="2240108"/>
            <a:ext cx="1209193" cy="1119205"/>
          </a:xfrm>
          <a:prstGeom prst="roundRect">
            <a:avLst>
              <a:gd name="adj" fmla="val 16667"/>
            </a:avLst>
          </a:prstGeom>
          <a:solidFill>
            <a:srgbClr val="05754B"/>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600" b="1" dirty="0">
                <a:solidFill>
                  <a:schemeClr val="bg1"/>
                </a:solidFill>
                <a:latin typeface="Avenir Next LT Pro" panose="020B0504020202020204" pitchFamily="34" charset="0"/>
                <a:ea typeface="Montserrat"/>
                <a:cs typeface="Montserrat"/>
                <a:sym typeface="Montserrat"/>
              </a:rPr>
              <a:t>Affichage</a:t>
            </a:r>
            <a:endParaRPr sz="1100" b="1" dirty="0">
              <a:solidFill>
                <a:schemeClr val="bg1"/>
              </a:solidFill>
              <a:latin typeface="Avenir Next LT Pro" panose="020B0504020202020204" pitchFamily="34" charset="0"/>
              <a:ea typeface="Montserrat"/>
              <a:cs typeface="Montserrat"/>
              <a:sym typeface="Montserrat"/>
            </a:endParaRPr>
          </a:p>
        </p:txBody>
      </p:sp>
      <p:sp>
        <p:nvSpPr>
          <p:cNvPr id="11" name="Google Shape;1161;p131">
            <a:extLst>
              <a:ext uri="{FF2B5EF4-FFF2-40B4-BE49-F238E27FC236}">
                <a16:creationId xmlns:a16="http://schemas.microsoft.com/office/drawing/2014/main" id="{AED0E53E-3ADD-DF3D-1CE3-08CFF8CBB27A}"/>
              </a:ext>
            </a:extLst>
          </p:cNvPr>
          <p:cNvSpPr/>
          <p:nvPr/>
        </p:nvSpPr>
        <p:spPr>
          <a:xfrm>
            <a:off x="8899318" y="3469825"/>
            <a:ext cx="1209193" cy="1119205"/>
          </a:xfrm>
          <a:prstGeom prst="roundRect">
            <a:avLst>
              <a:gd name="adj" fmla="val 16667"/>
            </a:avLst>
          </a:prstGeom>
          <a:solidFill>
            <a:srgbClr val="05754B"/>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600" b="1" dirty="0">
                <a:solidFill>
                  <a:schemeClr val="bg1"/>
                </a:solidFill>
                <a:latin typeface="Avenir Next LT Pro" panose="020B0504020202020204" pitchFamily="34" charset="0"/>
                <a:ea typeface="Montserrat"/>
                <a:cs typeface="Montserrat"/>
                <a:sym typeface="Montserrat"/>
              </a:rPr>
              <a:t>Presse</a:t>
            </a:r>
            <a:endParaRPr sz="1100" b="1" dirty="0">
              <a:solidFill>
                <a:schemeClr val="bg1"/>
              </a:solidFill>
              <a:latin typeface="Avenir Next LT Pro" panose="020B0504020202020204" pitchFamily="34" charset="0"/>
              <a:ea typeface="Montserrat"/>
              <a:cs typeface="Montserrat"/>
              <a:sym typeface="Montserrat"/>
            </a:endParaRPr>
          </a:p>
        </p:txBody>
      </p:sp>
    </p:spTree>
    <p:extLst>
      <p:ext uri="{BB962C8B-B14F-4D97-AF65-F5344CB8AC3E}">
        <p14:creationId xmlns:p14="http://schemas.microsoft.com/office/powerpoint/2010/main" val="34241097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Campagne d’influence</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4"/>
            <a:ext cx="9347200"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800" b="0" i="0" u="none" strike="noStrike" cap="none" normalizeH="0" baseline="0" dirty="0">
                <a:ln>
                  <a:noFill/>
                </a:ln>
                <a:solidFill>
                  <a:schemeClr val="tx1"/>
                </a:solidFill>
                <a:effectLst/>
                <a:latin typeface="Avenir Next LT Pro" panose="020B0504020202020204" pitchFamily="34" charset="0"/>
              </a:rPr>
              <a:t>Ces dispositifs influenceurs sont conçus pour maximiser la visibilité de Supermarché Match et engager de manière authentique et créative avec un large public. </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Instant Match</a:t>
            </a:r>
          </a:p>
        </p:txBody>
      </p:sp>
      <p:sp>
        <p:nvSpPr>
          <p:cNvPr id="3" name="ZoneTexte 2">
            <a:extLst>
              <a:ext uri="{FF2B5EF4-FFF2-40B4-BE49-F238E27FC236}">
                <a16:creationId xmlns:a16="http://schemas.microsoft.com/office/drawing/2014/main" id="{2787C575-9C33-B329-4FE8-310AA8879517}"/>
              </a:ext>
            </a:extLst>
          </p:cNvPr>
          <p:cNvSpPr txBox="1"/>
          <p:nvPr/>
        </p:nvSpPr>
        <p:spPr>
          <a:xfrm>
            <a:off x="668919" y="3023706"/>
            <a:ext cx="5263691" cy="2862322"/>
          </a:xfrm>
          <a:prstGeom prst="rect">
            <a:avLst/>
          </a:prstGeom>
          <a:noFill/>
        </p:spPr>
        <p:txBody>
          <a:bodyPr wrap="square">
            <a:spAutoFit/>
          </a:bodyPr>
          <a:lstStyle/>
          <a:p>
            <a:r>
              <a:rPr lang="fr-FR" b="1" dirty="0">
                <a:latin typeface="Avenir Next LT Pro" panose="020B0504020202020204" pitchFamily="34" charset="0"/>
              </a:rPr>
              <a:t>Calendrier de l’Avent Virtuel</a:t>
            </a:r>
            <a:r>
              <a:rPr lang="fr-FR" dirty="0">
                <a:latin typeface="Avenir Next LT Pro" panose="020B0504020202020204" pitchFamily="34" charset="0"/>
              </a:rPr>
              <a:t> :</a:t>
            </a:r>
          </a:p>
          <a:p>
            <a:r>
              <a:rPr lang="fr-FR" b="1" dirty="0">
                <a:latin typeface="Avenir Next LT Pro" panose="020B0504020202020204" pitchFamily="34" charset="0"/>
              </a:rPr>
              <a:t>Concept</a:t>
            </a:r>
            <a:r>
              <a:rPr lang="fr-FR" dirty="0">
                <a:latin typeface="Avenir Next LT Pro" panose="020B0504020202020204" pitchFamily="34" charset="0"/>
              </a:rPr>
              <a:t> : Créer un calendrier de l’Avent en ligne où chaque jour, un influenceur différent partage une astuce, une recette ou un produit coup de cœur de Supermarché Match.</a:t>
            </a:r>
          </a:p>
          <a:p>
            <a:r>
              <a:rPr lang="fr-FR" b="1" dirty="0">
                <a:latin typeface="Avenir Next LT Pro" panose="020B0504020202020204" pitchFamily="34" charset="0"/>
              </a:rPr>
              <a:t>Plateformes</a:t>
            </a:r>
            <a:r>
              <a:rPr lang="fr-FR" dirty="0">
                <a:latin typeface="Avenir Next LT Pro" panose="020B0504020202020204" pitchFamily="34" charset="0"/>
              </a:rPr>
              <a:t> : Instagram, YouTube, blogs.</a:t>
            </a:r>
          </a:p>
          <a:p>
            <a:r>
              <a:rPr lang="fr-FR" b="1" dirty="0">
                <a:latin typeface="Avenir Next LT Pro" panose="020B0504020202020204" pitchFamily="34" charset="0"/>
              </a:rPr>
              <a:t>Avantage</a:t>
            </a:r>
            <a:r>
              <a:rPr lang="fr-FR" dirty="0">
                <a:latin typeface="Avenir Next LT Pro" panose="020B0504020202020204" pitchFamily="34" charset="0"/>
              </a:rPr>
              <a:t> : Maintenir l’intérêt et l’engagement des followers tout au long de la période précédant Noël, avec un contenu frais et varié chaque jour.</a:t>
            </a:r>
          </a:p>
        </p:txBody>
      </p:sp>
      <p:pic>
        <p:nvPicPr>
          <p:cNvPr id="6" name="Image 5">
            <a:extLst>
              <a:ext uri="{FF2B5EF4-FFF2-40B4-BE49-F238E27FC236}">
                <a16:creationId xmlns:a16="http://schemas.microsoft.com/office/drawing/2014/main" id="{D50D27EF-0347-E6E9-0BB8-41A2FE5AFA60}"/>
              </a:ext>
            </a:extLst>
          </p:cNvPr>
          <p:cNvPicPr>
            <a:picLocks noChangeAspect="1"/>
          </p:cNvPicPr>
          <p:nvPr/>
        </p:nvPicPr>
        <p:blipFill rotWithShape="1">
          <a:blip r:embed="rId2"/>
          <a:srcRect l="11102" t="18545" r="12145" b="15249"/>
          <a:stretch/>
        </p:blipFill>
        <p:spPr>
          <a:xfrm>
            <a:off x="6591905" y="3202577"/>
            <a:ext cx="3424214" cy="2953733"/>
          </a:xfrm>
          <a:prstGeom prst="rect">
            <a:avLst/>
          </a:prstGeom>
        </p:spPr>
      </p:pic>
    </p:spTree>
    <p:extLst>
      <p:ext uri="{BB962C8B-B14F-4D97-AF65-F5344CB8AC3E}">
        <p14:creationId xmlns:p14="http://schemas.microsoft.com/office/powerpoint/2010/main" val="21415977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Campagne d’influence</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4"/>
            <a:ext cx="9347200"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800" b="0" i="0" u="none" strike="noStrike" cap="none" normalizeH="0" baseline="0" dirty="0">
                <a:ln>
                  <a:noFill/>
                </a:ln>
                <a:solidFill>
                  <a:schemeClr val="tx1"/>
                </a:solidFill>
                <a:effectLst/>
                <a:latin typeface="Avenir Next LT Pro" panose="020B0504020202020204" pitchFamily="34" charset="0"/>
              </a:rPr>
              <a:t>Ces dispositifs influenceurs sont conçus pour maximiser la visibilité de Supermarché Match et engager de manière authentique et créative avec un large public.</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Instant Match</a:t>
            </a:r>
          </a:p>
        </p:txBody>
      </p:sp>
      <p:sp>
        <p:nvSpPr>
          <p:cNvPr id="10" name="ZoneTexte 9">
            <a:extLst>
              <a:ext uri="{FF2B5EF4-FFF2-40B4-BE49-F238E27FC236}">
                <a16:creationId xmlns:a16="http://schemas.microsoft.com/office/drawing/2014/main" id="{D61E36CB-27C7-2C5E-84A7-CE0B96DE1675}"/>
              </a:ext>
            </a:extLst>
          </p:cNvPr>
          <p:cNvSpPr txBox="1"/>
          <p:nvPr/>
        </p:nvSpPr>
        <p:spPr>
          <a:xfrm>
            <a:off x="604128" y="3021821"/>
            <a:ext cx="6132786" cy="2585323"/>
          </a:xfrm>
          <a:prstGeom prst="rect">
            <a:avLst/>
          </a:prstGeom>
          <a:noFill/>
        </p:spPr>
        <p:txBody>
          <a:bodyPr wrap="square">
            <a:spAutoFit/>
          </a:bodyPr>
          <a:lstStyle/>
          <a:p>
            <a:r>
              <a:rPr lang="fr-FR" b="1" dirty="0">
                <a:latin typeface="Avenir Next LT Pro" panose="020B0504020202020204" pitchFamily="34" charset="0"/>
              </a:rPr>
              <a:t>Live Shopping Événement:</a:t>
            </a:r>
            <a:br>
              <a:rPr lang="fr-FR" dirty="0">
                <a:latin typeface="Avenir Next LT Pro" panose="020B0504020202020204" pitchFamily="34" charset="0"/>
              </a:rPr>
            </a:br>
            <a:r>
              <a:rPr lang="fr-FR" b="1" dirty="0">
                <a:latin typeface="Avenir Next LT Pro" panose="020B0504020202020204" pitchFamily="34" charset="0"/>
              </a:rPr>
              <a:t>Concept : </a:t>
            </a:r>
            <a:r>
              <a:rPr lang="fr-FR" dirty="0">
                <a:latin typeface="Avenir Next LT Pro" panose="020B0504020202020204" pitchFamily="34" charset="0"/>
              </a:rPr>
              <a:t>Organiser des sessions de shopping en direct où les influenceurs présentent en temps réel les produits disponibles chez Supermarché Match, donnent des idées de menus et répondent aux questions des spectateurs. </a:t>
            </a:r>
          </a:p>
          <a:p>
            <a:r>
              <a:rPr lang="fr-FR" b="1" dirty="0">
                <a:latin typeface="Avenir Next LT Pro" panose="020B0504020202020204" pitchFamily="34" charset="0"/>
              </a:rPr>
              <a:t>Plateformes : </a:t>
            </a:r>
            <a:r>
              <a:rPr lang="fr-FR" dirty="0">
                <a:latin typeface="Avenir Next LT Pro" panose="020B0504020202020204" pitchFamily="34" charset="0"/>
              </a:rPr>
              <a:t>Instagram, Facebook…</a:t>
            </a:r>
          </a:p>
          <a:p>
            <a:r>
              <a:rPr lang="fr-FR" b="1" dirty="0">
                <a:latin typeface="Avenir Next LT Pro" panose="020B0504020202020204" pitchFamily="34" charset="0"/>
              </a:rPr>
              <a:t>Avantages : </a:t>
            </a:r>
            <a:r>
              <a:rPr lang="fr-FR" dirty="0">
                <a:latin typeface="Avenir Next LT Pro" panose="020B0504020202020204" pitchFamily="34" charset="0"/>
              </a:rPr>
              <a:t>Montrer l’envers du décor et la qualité des produits, tout en humanisant la marque.</a:t>
            </a:r>
          </a:p>
        </p:txBody>
      </p:sp>
      <p:pic>
        <p:nvPicPr>
          <p:cNvPr id="11" name="Image 10">
            <a:extLst>
              <a:ext uri="{FF2B5EF4-FFF2-40B4-BE49-F238E27FC236}">
                <a16:creationId xmlns:a16="http://schemas.microsoft.com/office/drawing/2014/main" id="{ABB6E05A-A3B3-B5DF-5FB9-6E4A4207CB0B}"/>
              </a:ext>
            </a:extLst>
          </p:cNvPr>
          <p:cNvPicPr>
            <a:picLocks noChangeAspect="1"/>
          </p:cNvPicPr>
          <p:nvPr/>
        </p:nvPicPr>
        <p:blipFill rotWithShape="1">
          <a:blip r:embed="rId2"/>
          <a:srcRect l="25325" t="26207" r="31609" b="34559"/>
          <a:stretch/>
        </p:blipFill>
        <p:spPr>
          <a:xfrm>
            <a:off x="7069703" y="3021821"/>
            <a:ext cx="3613412" cy="3291935"/>
          </a:xfrm>
          <a:prstGeom prst="rect">
            <a:avLst/>
          </a:prstGeom>
        </p:spPr>
      </p:pic>
    </p:spTree>
    <p:extLst>
      <p:ext uri="{BB962C8B-B14F-4D97-AF65-F5344CB8AC3E}">
        <p14:creationId xmlns:p14="http://schemas.microsoft.com/office/powerpoint/2010/main" val="3842900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1762368" y="293549"/>
            <a:ext cx="10278683" cy="1646605"/>
          </a:xfrm>
          <a:prstGeom prst="rect">
            <a:avLst/>
          </a:prstGeom>
          <a:noFill/>
        </p:spPr>
        <p:txBody>
          <a:bodyPr wrap="square">
            <a:spAutoFit/>
          </a:bodyPr>
          <a:lstStyle/>
          <a:p>
            <a:pPr eaLnBrk="0" fontAlgn="base" hangingPunct="0">
              <a:spcBef>
                <a:spcPct val="0"/>
              </a:spcBef>
              <a:spcAft>
                <a:spcPts val="600"/>
              </a:spcAft>
              <a:defRPr/>
            </a:pPr>
            <a:r>
              <a:rPr kumimoji="0" lang="fr-FR" sz="4000" b="1" i="0" u="none" strike="noStrike" kern="1200" cap="none" spc="0" normalizeH="0" baseline="0" noProof="0" dirty="0">
                <a:ln>
                  <a:noFill/>
                </a:ln>
                <a:effectLst/>
                <a:uLnTx/>
                <a:uFillTx/>
                <a:latin typeface="Avenir Next LT Pro" panose="020B0504020202020204" pitchFamily="34" charset="0"/>
                <a:ea typeface="+mj-ea"/>
                <a:cs typeface="+mj-cs"/>
              </a:rPr>
              <a:t>Parti pris #1 - Timing</a:t>
            </a:r>
            <a:br>
              <a:rPr kumimoji="0" lang="fr-FR" sz="16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16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20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4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1914245" y="962962"/>
            <a:ext cx="7543264"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000" b="0" i="0" u="none" strike="noStrike" cap="none" normalizeH="0" baseline="0" dirty="0">
                <a:ln>
                  <a:noFill/>
                </a:ln>
                <a:solidFill>
                  <a:schemeClr val="tx1"/>
                </a:solidFill>
                <a:effectLst/>
                <a:latin typeface="Avenir Next LT Pro" panose="020B0504020202020204" pitchFamily="34" charset="0"/>
              </a:rPr>
              <a:t>La campagne de Noël commencera dès la semaine 47, plus tôt que les années précédentes.</a:t>
            </a:r>
            <a:br>
              <a:rPr kumimoji="0" lang="fr-FR" altLang="fr-FR" sz="2000" b="0" i="0" u="none" strike="noStrike" cap="none" normalizeH="0" baseline="0" dirty="0">
                <a:ln>
                  <a:noFill/>
                </a:ln>
                <a:solidFill>
                  <a:schemeClr val="tx1"/>
                </a:solidFill>
                <a:effectLst/>
                <a:latin typeface="Avenir Next LT Pro" panose="020B0504020202020204" pitchFamily="34" charset="0"/>
              </a:rPr>
            </a:br>
            <a:r>
              <a:rPr kumimoji="0" lang="fr-FR" altLang="fr-FR" sz="2000" i="1" u="none" strike="noStrike" cap="none" normalizeH="0" baseline="0" dirty="0">
                <a:ln>
                  <a:noFill/>
                </a:ln>
                <a:solidFill>
                  <a:schemeClr val="tx1"/>
                </a:solidFill>
                <a:effectLst/>
                <a:latin typeface="Avenir Next LT Pro" panose="020B0504020202020204" pitchFamily="34" charset="0"/>
              </a:rPr>
              <a:t>LES PREPARATIFS DE NOËL</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i="0" u="none" strike="noStrike" cap="none" normalizeH="0" baseline="0" dirty="0">
                <a:ln>
                  <a:noFill/>
                </a:ln>
                <a:solidFill>
                  <a:schemeClr val="tx1"/>
                </a:solidFill>
                <a:effectLst/>
                <a:latin typeface="Avenir Next LT Pro" panose="020B0504020202020204" pitchFamily="34" charset="0"/>
              </a:rPr>
              <a:t>Objectifs :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&gt;Créer une atmosphère festive dès la semaine 47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&gt;Jouer la dimension teasin</a:t>
            </a:r>
            <a:r>
              <a:rPr lang="fr-FR" altLang="fr-FR" sz="1800" b="0" dirty="0">
                <a:latin typeface="Avenir Next LT Pro" panose="020B0504020202020204" pitchFamily="34" charset="0"/>
              </a:rPr>
              <a:t>g pour inciter les clients à ‘préparer </a:t>
            </a:r>
            <a:r>
              <a:rPr lang="fr-FR" altLang="fr-FR" sz="1800" b="0" dirty="0" err="1">
                <a:latin typeface="Avenir Next LT Pro" panose="020B0504020202020204" pitchFamily="34" charset="0"/>
              </a:rPr>
              <a:t>noel</a:t>
            </a:r>
            <a:r>
              <a:rPr lang="fr-FR" altLang="fr-FR" sz="1800" b="0" dirty="0">
                <a:latin typeface="Avenir Next LT Pro" panose="020B0504020202020204" pitchFamily="34" charset="0"/>
              </a:rPr>
              <a:t>’</a:t>
            </a:r>
            <a:endParaRPr kumimoji="0" lang="fr-FR" altLang="fr-FR" sz="1800" b="0" i="0" u="none" strike="noStrike" cap="none" normalizeH="0" baseline="0" dirty="0">
              <a:ln>
                <a:noFill/>
              </a:ln>
              <a:solidFill>
                <a:schemeClr val="tx1"/>
              </a:solidFill>
              <a:effectLst/>
              <a:latin typeface="Avenir Next LT Pro" panose="020B0504020202020204" pitchFamily="34" charset="0"/>
            </a:endParaRPr>
          </a:p>
        </p:txBody>
      </p:sp>
      <p:sp>
        <p:nvSpPr>
          <p:cNvPr id="6" name="ZoneTexte 5">
            <a:extLst>
              <a:ext uri="{FF2B5EF4-FFF2-40B4-BE49-F238E27FC236}">
                <a16:creationId xmlns:a16="http://schemas.microsoft.com/office/drawing/2014/main" id="{87DD03B0-4AFE-4414-0F38-2CF726275136}"/>
              </a:ext>
            </a:extLst>
          </p:cNvPr>
          <p:cNvSpPr txBox="1"/>
          <p:nvPr/>
        </p:nvSpPr>
        <p:spPr>
          <a:xfrm>
            <a:off x="1823328" y="3580375"/>
            <a:ext cx="10278683" cy="2139047"/>
          </a:xfrm>
          <a:prstGeom prst="rect">
            <a:avLst/>
          </a:prstGeom>
          <a:noFill/>
        </p:spPr>
        <p:txBody>
          <a:bodyPr wrap="square">
            <a:spAutoFit/>
          </a:bodyPr>
          <a:lstStyle/>
          <a:p>
            <a:pPr eaLnBrk="0" fontAlgn="base" hangingPunct="0">
              <a:spcBef>
                <a:spcPct val="0"/>
              </a:spcBef>
              <a:spcAft>
                <a:spcPts val="600"/>
              </a:spcAft>
              <a:defRPr/>
            </a:pPr>
            <a:r>
              <a:rPr lang="fr-FR" sz="4000" b="1" dirty="0">
                <a:latin typeface="Avenir Next LT Pro" panose="020B0504020202020204" pitchFamily="34" charset="0"/>
                <a:ea typeface="+mj-ea"/>
                <a:cs typeface="+mj-cs"/>
              </a:rPr>
              <a:t>Parti pris #2 - Capitaliser</a:t>
            </a:r>
            <a:b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2" name="Titre 1">
            <a:extLst>
              <a:ext uri="{FF2B5EF4-FFF2-40B4-BE49-F238E27FC236}">
                <a16:creationId xmlns:a16="http://schemas.microsoft.com/office/drawing/2014/main" id="{986DBD85-B022-EF3A-D9C9-44F7487C0F3A}"/>
              </a:ext>
            </a:extLst>
          </p:cNvPr>
          <p:cNvSpPr txBox="1">
            <a:spLocks/>
          </p:cNvSpPr>
          <p:nvPr/>
        </p:nvSpPr>
        <p:spPr bwMode="auto">
          <a:xfrm>
            <a:off x="1947437" y="4277600"/>
            <a:ext cx="9186279" cy="2187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eaLnBrk="0" hangingPunct="0"/>
            <a:r>
              <a:rPr lang="fr-FR" altLang="fr-FR" sz="2000" b="0" dirty="0">
                <a:latin typeface="Avenir Next LT Pro" panose="020B0504020202020204" pitchFamily="34" charset="0"/>
              </a:rPr>
              <a:t>S’appuyer sur ce les leviers qui ont fait leurs preuves :</a:t>
            </a:r>
            <a:br>
              <a:rPr lang="fr-FR" altLang="fr-FR" sz="2000" b="0" dirty="0">
                <a:latin typeface="Avenir Next LT Pro" panose="020B0504020202020204" pitchFamily="34" charset="0"/>
              </a:rPr>
            </a:br>
            <a:r>
              <a:rPr lang="fr-FR" altLang="fr-FR" sz="2000" b="0" dirty="0">
                <a:latin typeface="Avenir Next LT Pro" panose="020B0504020202020204" pitchFamily="34" charset="0"/>
              </a:rPr>
              <a:t>&gt;Offres catégories</a:t>
            </a:r>
            <a:br>
              <a:rPr lang="fr-FR" altLang="fr-FR" sz="2000" b="0" dirty="0">
                <a:latin typeface="Avenir Next LT Pro" panose="020B0504020202020204" pitchFamily="34" charset="0"/>
              </a:rPr>
            </a:br>
            <a:r>
              <a:rPr lang="fr-FR" altLang="fr-FR" sz="2000" b="0" dirty="0">
                <a:latin typeface="Avenir Next LT Pro" panose="020B0504020202020204" pitchFamily="34" charset="0"/>
              </a:rPr>
              <a:t>&gt;Offres servicielles </a:t>
            </a:r>
            <a:br>
              <a:rPr lang="fr-FR" altLang="fr-FR" sz="2000" b="0" dirty="0">
                <a:latin typeface="Avenir Next LT Pro" panose="020B0504020202020204" pitchFamily="34" charset="0"/>
              </a:rPr>
            </a:br>
            <a:r>
              <a:rPr lang="fr-FR" altLang="fr-FR" sz="2000" b="0" dirty="0">
                <a:latin typeface="Avenir Next LT Pro" panose="020B0504020202020204" pitchFamily="34" charset="0"/>
              </a:rPr>
              <a:t>&gt;Offres spécifiques Drive </a:t>
            </a:r>
          </a:p>
          <a:p>
            <a:pPr algn="l" eaLnBrk="0" hangingPunct="0"/>
            <a:r>
              <a:rPr lang="fr-FR" altLang="fr-FR" sz="2000" b="0" dirty="0">
                <a:latin typeface="Avenir Next LT Pro" panose="020B0504020202020204" pitchFamily="34" charset="0"/>
              </a:rPr>
              <a:t>&gt;Mise en avant de nos produits Totem</a:t>
            </a:r>
            <a:br>
              <a:rPr lang="fr-FR" altLang="fr-FR" sz="2000" b="0" dirty="0">
                <a:latin typeface="Avenir Next LT Pro" panose="020B0504020202020204" pitchFamily="34" charset="0"/>
              </a:rPr>
            </a:br>
            <a:r>
              <a:rPr lang="fr-FR" altLang="fr-FR" sz="2000" b="0" dirty="0">
                <a:latin typeface="Avenir Next LT Pro" panose="020B0504020202020204" pitchFamily="34" charset="0"/>
              </a:rPr>
              <a:t>&gt;Ouverture du dimanche qui démarre début décembre</a:t>
            </a:r>
            <a:br>
              <a:rPr lang="fr-FR" altLang="fr-FR" sz="2000" b="0" dirty="0">
                <a:latin typeface="Avenir Next LT Pro" panose="020B0504020202020204" pitchFamily="34" charset="0"/>
              </a:rPr>
            </a:br>
            <a:r>
              <a:rPr lang="fr-FR" altLang="fr-FR" sz="2000" b="0" dirty="0">
                <a:latin typeface="Avenir Next LT Pro" panose="020B0504020202020204" pitchFamily="34" charset="0"/>
              </a:rPr>
              <a:t>...</a:t>
            </a:r>
          </a:p>
          <a:p>
            <a:pPr algn="l" eaLnBrk="0" hangingPunct="0"/>
            <a:br>
              <a:rPr lang="fr-FR" altLang="fr-FR" sz="2000" b="0" dirty="0">
                <a:latin typeface="Avenir Next LT Pro" panose="020B0504020202020204" pitchFamily="34" charset="0"/>
              </a:rPr>
            </a:br>
            <a:endParaRPr lang="fr-FR" altLang="fr-FR" sz="1600" b="0" dirty="0">
              <a:latin typeface="Avenir Next LT Pro" panose="020B0504020202020204" pitchFamily="34" charset="0"/>
            </a:endParaRPr>
          </a:p>
        </p:txBody>
      </p:sp>
      <p:cxnSp>
        <p:nvCxnSpPr>
          <p:cNvPr id="14" name="Connecteur droit 13">
            <a:extLst>
              <a:ext uri="{FF2B5EF4-FFF2-40B4-BE49-F238E27FC236}">
                <a16:creationId xmlns:a16="http://schemas.microsoft.com/office/drawing/2014/main" id="{7E1C11A0-31F0-9F12-532C-0B64CDB760F9}"/>
              </a:ext>
            </a:extLst>
          </p:cNvPr>
          <p:cNvCxnSpPr/>
          <p:nvPr/>
        </p:nvCxnSpPr>
        <p:spPr>
          <a:xfrm>
            <a:off x="1762368" y="780916"/>
            <a:ext cx="0" cy="23184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6F19EA60-96B3-7936-FFAF-B4C58120C72A}"/>
              </a:ext>
            </a:extLst>
          </p:cNvPr>
          <p:cNvCxnSpPr/>
          <p:nvPr/>
        </p:nvCxnSpPr>
        <p:spPr>
          <a:xfrm>
            <a:off x="1440151" y="965792"/>
            <a:ext cx="35356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AB650CE5-E7DC-75B9-A8ED-4CDE1B74BDBD}"/>
              </a:ext>
            </a:extLst>
          </p:cNvPr>
          <p:cNvCxnSpPr>
            <a:cxnSpLocks/>
          </p:cNvCxnSpPr>
          <p:nvPr/>
        </p:nvCxnSpPr>
        <p:spPr>
          <a:xfrm>
            <a:off x="1762368" y="4041250"/>
            <a:ext cx="0" cy="2019916"/>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Connecteur droit 17">
            <a:extLst>
              <a:ext uri="{FF2B5EF4-FFF2-40B4-BE49-F238E27FC236}">
                <a16:creationId xmlns:a16="http://schemas.microsoft.com/office/drawing/2014/main" id="{6CF9C1E8-2309-36E2-27E9-1205D8E0D155}"/>
              </a:ext>
            </a:extLst>
          </p:cNvPr>
          <p:cNvCxnSpPr/>
          <p:nvPr/>
        </p:nvCxnSpPr>
        <p:spPr>
          <a:xfrm>
            <a:off x="1440151" y="4226126"/>
            <a:ext cx="3535680"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ZoneTexte 19">
            <a:extLst>
              <a:ext uri="{FF2B5EF4-FFF2-40B4-BE49-F238E27FC236}">
                <a16:creationId xmlns:a16="http://schemas.microsoft.com/office/drawing/2014/main" id="{E107904A-C611-BD92-1568-3349C8872C9D}"/>
              </a:ext>
            </a:extLst>
          </p:cNvPr>
          <p:cNvSpPr txBox="1"/>
          <p:nvPr/>
        </p:nvSpPr>
        <p:spPr>
          <a:xfrm rot="16200000">
            <a:off x="-1552950" y="1527311"/>
            <a:ext cx="4484914"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solidFill>
                  <a:schemeClr val="tx1">
                    <a:lumMod val="25000"/>
                    <a:lumOff val="75000"/>
                  </a:schemeClr>
                </a:solidFill>
                <a:effectLst/>
                <a:uLnTx/>
                <a:uFillTx/>
                <a:latin typeface="Avenir Next LT Pro" panose="020B0504020202020204" pitchFamily="34" charset="0"/>
                <a:ea typeface="+mj-ea"/>
                <a:cs typeface="+mj-cs"/>
              </a:rPr>
              <a:t>Noel 2024</a:t>
            </a:r>
            <a:endParaRPr lang="fr-FR" sz="3600" dirty="0">
              <a:solidFill>
                <a:schemeClr val="tx1">
                  <a:lumMod val="25000"/>
                  <a:lumOff val="75000"/>
                </a:schemeClr>
              </a:solidFill>
              <a:latin typeface="Playfair Display" panose="00000500000000000000" pitchFamily="2" charset="0"/>
            </a:endParaRPr>
          </a:p>
        </p:txBody>
      </p:sp>
    </p:spTree>
    <p:extLst>
      <p:ext uri="{BB962C8B-B14F-4D97-AF65-F5344CB8AC3E}">
        <p14:creationId xmlns:p14="http://schemas.microsoft.com/office/powerpoint/2010/main" val="26834935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Vidéo de noël</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4"/>
            <a:ext cx="9347200"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lang="fr-FR" sz="2800" dirty="0"/>
              <a:t>Le Pro Toujours là </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Instant Match – CAPSULES VIDEO</a:t>
            </a:r>
          </a:p>
        </p:txBody>
      </p:sp>
      <p:pic>
        <p:nvPicPr>
          <p:cNvPr id="3" name="Image 2">
            <a:extLst>
              <a:ext uri="{FF2B5EF4-FFF2-40B4-BE49-F238E27FC236}">
                <a16:creationId xmlns:a16="http://schemas.microsoft.com/office/drawing/2014/main" id="{CBF6DE40-656C-94A3-3310-FBF189DF7515}"/>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8052040" y="2187331"/>
            <a:ext cx="3702269" cy="3702269"/>
          </a:xfrm>
          <a:prstGeom prst="rect">
            <a:avLst/>
          </a:prstGeom>
        </p:spPr>
      </p:pic>
      <p:sp>
        <p:nvSpPr>
          <p:cNvPr id="6" name="ZoneTexte 5">
            <a:extLst>
              <a:ext uri="{FF2B5EF4-FFF2-40B4-BE49-F238E27FC236}">
                <a16:creationId xmlns:a16="http://schemas.microsoft.com/office/drawing/2014/main" id="{188DCA51-5767-88FB-632C-A983729DE5AD}"/>
              </a:ext>
            </a:extLst>
          </p:cNvPr>
          <p:cNvSpPr txBox="1"/>
          <p:nvPr/>
        </p:nvSpPr>
        <p:spPr>
          <a:xfrm>
            <a:off x="604128" y="2187331"/>
            <a:ext cx="7129757" cy="3970318"/>
          </a:xfrm>
          <a:prstGeom prst="rect">
            <a:avLst/>
          </a:prstGeom>
          <a:noFill/>
        </p:spPr>
        <p:txBody>
          <a:bodyPr wrap="square">
            <a:spAutoFit/>
          </a:bodyPr>
          <a:lstStyle/>
          <a:p>
            <a:r>
              <a:rPr lang="fr-FR" sz="1400" dirty="0">
                <a:latin typeface="Avenir Next LT Pro" panose="020B0504020202020204" pitchFamily="34" charset="0"/>
              </a:rPr>
              <a:t>Une salle à manger joliment décorée pour un dîner de Noël en famille. La table est élégamment dressée avec des bougies allumées et des assiettes bien présentées. Une famille, souriante et visiblement </a:t>
            </a:r>
            <a:r>
              <a:rPr lang="fr-FR" sz="1400" dirty="0" err="1">
                <a:latin typeface="Avenir Next LT Pro" panose="020B0504020202020204" pitchFamily="34" charset="0"/>
              </a:rPr>
              <a:t>heureuxe</a:t>
            </a:r>
            <a:r>
              <a:rPr lang="fr-FR" sz="1400" dirty="0">
                <a:latin typeface="Avenir Next LT Pro" panose="020B0504020202020204" pitchFamily="34" charset="0"/>
              </a:rPr>
              <a:t>, est assis à table et commence à déguster leur repas.</a:t>
            </a:r>
            <a:br>
              <a:rPr lang="fr-FR" sz="1400" dirty="0">
                <a:latin typeface="Avenir Next LT Pro" panose="020B0504020202020204" pitchFamily="34" charset="0"/>
              </a:rPr>
            </a:br>
            <a:r>
              <a:rPr lang="fr-FR" sz="1400" dirty="0">
                <a:latin typeface="Avenir Next LT Pro" panose="020B0504020202020204" pitchFamily="34" charset="0"/>
              </a:rPr>
              <a:t>Un chef, habillé en uniforme de Supermarché Match, apparaît soudainement à côté de la table.</a:t>
            </a:r>
            <a:br>
              <a:rPr lang="fr-FR" sz="1400" dirty="0">
                <a:latin typeface="Avenir Next LT Pro" panose="020B0504020202020204" pitchFamily="34" charset="0"/>
              </a:rPr>
            </a:br>
            <a:r>
              <a:rPr lang="fr-FR" sz="1400" dirty="0">
                <a:latin typeface="Avenir Next LT Pro" panose="020B0504020202020204" pitchFamily="34" charset="0"/>
              </a:rPr>
              <a:t>Chef : </a:t>
            </a:r>
            <a:r>
              <a:rPr lang="fr-FR" sz="1400" b="1" i="1" dirty="0">
                <a:latin typeface="Avenir Next LT Pro" panose="020B0504020202020204" pitchFamily="34" charset="0"/>
              </a:rPr>
              <a:t>"Faites comme si j'étais pas là."</a:t>
            </a:r>
          </a:p>
          <a:p>
            <a:r>
              <a:rPr lang="fr-FR" sz="1400" dirty="0">
                <a:latin typeface="Avenir Next LT Pro" panose="020B0504020202020204" pitchFamily="34" charset="0"/>
              </a:rPr>
              <a:t>Le chef ajoute une touche finale au plat situé au milieu de la table, comme une garniture ou une sauce.</a:t>
            </a:r>
            <a:br>
              <a:rPr lang="fr-FR" sz="1400" dirty="0">
                <a:latin typeface="Avenir Next LT Pro" panose="020B0504020202020204" pitchFamily="34" charset="0"/>
              </a:rPr>
            </a:br>
            <a:r>
              <a:rPr lang="fr-FR" sz="1400" dirty="0">
                <a:latin typeface="Avenir Next LT Pro" panose="020B0504020202020204" pitchFamily="34" charset="0"/>
              </a:rPr>
              <a:t>La famille réagit avec une surprise positive et sourit au chef, puis entre eux.</a:t>
            </a:r>
            <a:br>
              <a:rPr lang="fr-FR" sz="1400" dirty="0">
                <a:latin typeface="Avenir Next LT Pro" panose="020B0504020202020204" pitchFamily="34" charset="0"/>
              </a:rPr>
            </a:br>
            <a:br>
              <a:rPr lang="fr-FR" sz="1400" dirty="0">
                <a:latin typeface="Avenir Next LT Pro" panose="020B0504020202020204" pitchFamily="34" charset="0"/>
              </a:rPr>
            </a:br>
            <a:r>
              <a:rPr lang="fr-FR" sz="1400" dirty="0">
                <a:latin typeface="Avenir Next LT Pro" panose="020B0504020202020204" pitchFamily="34" charset="0"/>
              </a:rPr>
              <a:t>Plan de coupe : </a:t>
            </a:r>
            <a:br>
              <a:rPr lang="fr-FR" sz="1400" dirty="0">
                <a:latin typeface="Avenir Next LT Pro" panose="020B0504020202020204" pitchFamily="34" charset="0"/>
              </a:rPr>
            </a:br>
            <a:r>
              <a:rPr lang="fr-FR" sz="1400" dirty="0">
                <a:latin typeface="Avenir Next LT Pro" panose="020B0504020202020204" pitchFamily="34" charset="0"/>
              </a:rPr>
              <a:t>Focus avec un beau plan sur le plat Le logo de Match et un packshot du produit.</a:t>
            </a:r>
            <a:br>
              <a:rPr lang="fr-FR" sz="1400" dirty="0">
                <a:latin typeface="Avenir Next LT Pro" panose="020B0504020202020204" pitchFamily="34" charset="0"/>
              </a:rPr>
            </a:br>
            <a:r>
              <a:rPr lang="fr-FR" sz="1400" dirty="0">
                <a:latin typeface="Avenir Next LT Pro" panose="020B0504020202020204" pitchFamily="34" charset="0"/>
              </a:rPr>
              <a:t>Voix off : "Derrière chaque instant Match se cache un de nos pros.« </a:t>
            </a:r>
            <a:br>
              <a:rPr lang="fr-FR" sz="1400" dirty="0">
                <a:latin typeface="Avenir Next LT Pro" panose="020B0504020202020204" pitchFamily="34" charset="0"/>
              </a:rPr>
            </a:br>
            <a:br>
              <a:rPr lang="fr-FR" sz="1400" dirty="0">
                <a:latin typeface="Avenir Next LT Pro" panose="020B0504020202020204" pitchFamily="34" charset="0"/>
              </a:rPr>
            </a:br>
            <a:r>
              <a:rPr lang="fr-FR" sz="1400" dirty="0">
                <a:latin typeface="Avenir Next LT Pro" panose="020B0504020202020204" pitchFamily="34" charset="0"/>
              </a:rPr>
              <a:t>Packshot : </a:t>
            </a:r>
            <a:r>
              <a:rPr lang="fr-FR" sz="1400" kern="100" dirty="0">
                <a:effectLst/>
                <a:latin typeface="Avenir Next LT Pro" panose="020B0504020202020204" pitchFamily="34" charset="0"/>
                <a:ea typeface="Aptos" panose="020B0004020202020204" pitchFamily="34" charset="0"/>
                <a:cs typeface="Times New Roman (Corps CS)"/>
              </a:rPr>
              <a:t>produit + </a:t>
            </a:r>
            <a:r>
              <a:rPr lang="fr-FR" sz="1400" kern="100" dirty="0" err="1">
                <a:effectLst/>
                <a:latin typeface="Avenir Next LT Pro" panose="020B0504020202020204" pitchFamily="34" charset="0"/>
                <a:ea typeface="Aptos" panose="020B0004020202020204" pitchFamily="34" charset="0"/>
                <a:cs typeface="Times New Roman (Corps CS)"/>
              </a:rPr>
              <a:t>wording</a:t>
            </a:r>
            <a:r>
              <a:rPr lang="fr-FR" sz="1400" kern="100" dirty="0">
                <a:effectLst/>
                <a:latin typeface="Avenir Next LT Pro" panose="020B0504020202020204" pitchFamily="34" charset="0"/>
                <a:ea typeface="Aptos" panose="020B0004020202020204" pitchFamily="34" charset="0"/>
                <a:cs typeface="Times New Roman (Corps CS)"/>
              </a:rPr>
              <a:t> :</a:t>
            </a:r>
          </a:p>
          <a:p>
            <a:r>
              <a:rPr lang="fr-FR" sz="1400" kern="100" dirty="0">
                <a:latin typeface="Avenir Next LT Pro" panose="020B0504020202020204" pitchFamily="34" charset="0"/>
                <a:ea typeface="Aptos" panose="020B0004020202020204" pitchFamily="34" charset="0"/>
                <a:cs typeface="Times New Roman (Corps CS)"/>
              </a:rPr>
              <a:t>Coquille Saint Jacques </a:t>
            </a:r>
            <a:r>
              <a:rPr lang="fr-FR" sz="1400" kern="100" dirty="0" err="1">
                <a:effectLst/>
                <a:latin typeface="Avenir Next LT Pro" panose="020B0504020202020204" pitchFamily="34" charset="0"/>
                <a:ea typeface="Aptos" panose="020B0004020202020204" pitchFamily="34" charset="0"/>
                <a:cs typeface="Times New Roman (Corps CS)"/>
              </a:rPr>
              <a:t>xxxx</a:t>
            </a:r>
            <a:r>
              <a:rPr lang="fr-FR" sz="1400" kern="100" dirty="0">
                <a:effectLst/>
                <a:latin typeface="Avenir Next LT Pro" panose="020B0504020202020204" pitchFamily="34" charset="0"/>
                <a:ea typeface="Aptos" panose="020B0004020202020204" pitchFamily="34" charset="0"/>
                <a:cs typeface="Times New Roman (Corps CS)"/>
              </a:rPr>
              <a:t> Préparée par nos Pros : XX€ seulement !</a:t>
            </a:r>
          </a:p>
          <a:p>
            <a:endParaRPr lang="fr-FR" sz="1400" dirty="0">
              <a:latin typeface="Avenir Next LT Pro" panose="020B0504020202020204" pitchFamily="34" charset="0"/>
            </a:endParaRPr>
          </a:p>
        </p:txBody>
      </p:sp>
      <p:sp>
        <p:nvSpPr>
          <p:cNvPr id="8" name="ZoneTexte 7">
            <a:extLst>
              <a:ext uri="{FF2B5EF4-FFF2-40B4-BE49-F238E27FC236}">
                <a16:creationId xmlns:a16="http://schemas.microsoft.com/office/drawing/2014/main" id="{4484C366-0FAC-140C-62CC-00FB5E47B16E}"/>
              </a:ext>
            </a:extLst>
          </p:cNvPr>
          <p:cNvSpPr txBox="1"/>
          <p:nvPr/>
        </p:nvSpPr>
        <p:spPr>
          <a:xfrm>
            <a:off x="1921206" y="6278303"/>
            <a:ext cx="6130834" cy="369332"/>
          </a:xfrm>
          <a:prstGeom prst="rect">
            <a:avLst/>
          </a:prstGeom>
          <a:noFill/>
        </p:spPr>
        <p:txBody>
          <a:bodyPr wrap="square">
            <a:spAutoFit/>
          </a:bodyPr>
          <a:lstStyle/>
          <a:p>
            <a:r>
              <a:rPr lang="fr-FR" b="1" dirty="0">
                <a:latin typeface="Avenir Next LT Pro" panose="020B0504020202020204" pitchFamily="34" charset="0"/>
              </a:rPr>
              <a:t>Plateformes</a:t>
            </a:r>
            <a:r>
              <a:rPr lang="fr-FR" dirty="0">
                <a:latin typeface="Avenir Next LT Pro" panose="020B0504020202020204" pitchFamily="34" charset="0"/>
              </a:rPr>
              <a:t> : Instagram, YouTube, blogs.</a:t>
            </a:r>
          </a:p>
        </p:txBody>
      </p:sp>
    </p:spTree>
    <p:extLst>
      <p:ext uri="{BB962C8B-B14F-4D97-AF65-F5344CB8AC3E}">
        <p14:creationId xmlns:p14="http://schemas.microsoft.com/office/powerpoint/2010/main" val="257863621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Street Event </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594514"/>
            <a:ext cx="6904699"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lang="fr-FR" altLang="fr-FR" sz="2800" b="0" dirty="0">
                <a:latin typeface="Avenir Next LT Pro" panose="020B0504020202020204" pitchFamily="34" charset="0"/>
              </a:rPr>
              <a:t>Assurer une visibilité la plus large possible</a:t>
            </a:r>
            <a:br>
              <a:rPr lang="fr-FR" altLang="fr-FR" sz="2800" b="0" dirty="0">
                <a:latin typeface="Avenir Next LT Pro" panose="020B0504020202020204" pitchFamily="34" charset="0"/>
              </a:rPr>
            </a:br>
            <a:r>
              <a:rPr lang="fr-FR" altLang="fr-FR" sz="2800" b="0" dirty="0">
                <a:latin typeface="Avenir Next LT Pro" panose="020B0504020202020204" pitchFamily="34" charset="0"/>
                <a:sym typeface="Wingdings" panose="05000000000000000000" pitchFamily="2" charset="2"/>
              </a:rPr>
              <a:t>  </a:t>
            </a:r>
            <a:r>
              <a:rPr lang="fr-FR" altLang="fr-FR" sz="2800" b="0" dirty="0">
                <a:latin typeface="Avenir Next LT Pro" panose="020B0504020202020204" pitchFamily="34" charset="0"/>
              </a:rPr>
              <a:t>Déployer un dispositif léger pour démultiplier les actions.</a:t>
            </a:r>
            <a:br>
              <a:rPr lang="fr-FR" altLang="fr-FR" sz="2800" b="0" dirty="0">
                <a:latin typeface="Avenir Next LT Pro" panose="020B0504020202020204" pitchFamily="34" charset="0"/>
              </a:rPr>
            </a:br>
            <a:br>
              <a:rPr lang="fr-FR" altLang="fr-FR" sz="1800" b="0" dirty="0">
                <a:latin typeface="Avenir Next LT Pro" panose="020B0504020202020204" pitchFamily="34" charset="0"/>
              </a:rPr>
            </a:br>
            <a:r>
              <a:rPr lang="fr-FR" altLang="fr-FR" sz="1800" dirty="0">
                <a:latin typeface="Avenir Next LT Pro" panose="020B0504020202020204" pitchFamily="34" charset="0"/>
              </a:rPr>
              <a:t>Concept : </a:t>
            </a:r>
            <a:r>
              <a:rPr lang="fr-FR" altLang="fr-FR" sz="1800" b="0" dirty="0">
                <a:latin typeface="Avenir Next LT Pro" panose="020B0504020202020204" pitchFamily="34" charset="0"/>
              </a:rPr>
              <a:t>Corner de d</a:t>
            </a:r>
            <a:r>
              <a:rPr kumimoji="0" lang="fr-FR" altLang="fr-FR" sz="1800" b="0" i="0" u="none" strike="noStrike" cap="none" normalizeH="0" baseline="0" dirty="0">
                <a:ln>
                  <a:noFill/>
                </a:ln>
                <a:solidFill>
                  <a:schemeClr val="tx1"/>
                </a:solidFill>
                <a:effectLst/>
                <a:latin typeface="Avenir Next LT Pro" panose="020B0504020202020204" pitchFamily="34" charset="0"/>
              </a:rPr>
              <a:t>égustation des produits stars PPNP de Noël  avec  foie gras et saumon . Ces corners sont placés au cœur de la ville avec des hôtesses aux couleurs de Supermarché Match qui font déguster les produits au passant en leur remettant l’offre catégorie associée.</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i="0" u="none" strike="noStrike" cap="none" normalizeH="0" baseline="0" dirty="0">
                <a:ln>
                  <a:noFill/>
                </a:ln>
                <a:solidFill>
                  <a:schemeClr val="tx1"/>
                </a:solidFill>
                <a:effectLst/>
                <a:latin typeface="Avenir Next LT Pro" panose="020B0504020202020204" pitchFamily="34" charset="0"/>
              </a:rPr>
              <a:t>Principe : </a:t>
            </a:r>
            <a:br>
              <a:rPr kumimoji="0" lang="fr-FR" altLang="fr-FR" sz="180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Mini stand avec un </a:t>
            </a:r>
            <a:r>
              <a:rPr kumimoji="0" lang="fr-FR" altLang="fr-FR" sz="1800" b="0" i="0" u="none" strike="noStrike" cap="none" normalizeH="0" baseline="0" dirty="0" err="1">
                <a:ln>
                  <a:noFill/>
                </a:ln>
                <a:solidFill>
                  <a:schemeClr val="tx1"/>
                </a:solidFill>
                <a:effectLst/>
                <a:latin typeface="Avenir Next LT Pro" panose="020B0504020202020204" pitchFamily="34" charset="0"/>
              </a:rPr>
              <a:t>squad</a:t>
            </a:r>
            <a:r>
              <a:rPr kumimoji="0" lang="fr-FR" altLang="fr-FR" sz="1800" b="0" i="0" u="none" strike="noStrike" cap="none" normalizeH="0" baseline="0" dirty="0">
                <a:ln>
                  <a:noFill/>
                </a:ln>
                <a:solidFill>
                  <a:schemeClr val="tx1"/>
                </a:solidFill>
                <a:effectLst/>
                <a:latin typeface="Avenir Next LT Pro" panose="020B0504020202020204" pitchFamily="34" charset="0"/>
              </a:rPr>
              <a:t> d’hôtesses aux couleurs de Noel</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~40 lieux sur 3 semaines </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EVENEMENT AVEC RELAIS RS</a:t>
            </a:r>
          </a:p>
        </p:txBody>
      </p:sp>
      <p:sp>
        <p:nvSpPr>
          <p:cNvPr id="2" name="AutoShape 2" descr="Create a visual for a street event during the Christmas season, featuring tasting corners for Supermarché Match's star products like foie gras and smoked salmon. The scene should be set in a bustling city center with festive decorations, and the tasting corners should be prominently displayed. Hôtesses dressed in Supermarché Match colors are offering samples to passersby, who are visibly enjoying the experience. Include elements like holiday decorations, promotional banners, and a festive atmosphere to emphasize the Christmas theme and the gourmet nature of the event.">
            <a:extLst>
              <a:ext uri="{FF2B5EF4-FFF2-40B4-BE49-F238E27FC236}">
                <a16:creationId xmlns:a16="http://schemas.microsoft.com/office/drawing/2014/main" id="{8345BE5B-B825-05FD-DA74-E8A82153D46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8" name="Image 7">
            <a:extLst>
              <a:ext uri="{FF2B5EF4-FFF2-40B4-BE49-F238E27FC236}">
                <a16:creationId xmlns:a16="http://schemas.microsoft.com/office/drawing/2014/main" id="{981F67E3-0C1E-DC4F-236A-6EDF54EBC9DD}"/>
              </a:ext>
            </a:extLst>
          </p:cNvPr>
          <p:cNvPicPr>
            <a:picLocks noChangeAspect="1"/>
          </p:cNvPicPr>
          <p:nvPr/>
        </p:nvPicPr>
        <p:blipFill>
          <a:blip r:embed="rId2"/>
          <a:stretch>
            <a:fillRect/>
          </a:stretch>
        </p:blipFill>
        <p:spPr>
          <a:xfrm>
            <a:off x="7776210" y="2812867"/>
            <a:ext cx="4137660" cy="2364377"/>
          </a:xfrm>
          <a:prstGeom prst="rect">
            <a:avLst/>
          </a:prstGeom>
        </p:spPr>
      </p:pic>
    </p:spTree>
    <p:extLst>
      <p:ext uri="{BB962C8B-B14F-4D97-AF65-F5344CB8AC3E}">
        <p14:creationId xmlns:p14="http://schemas.microsoft.com/office/powerpoint/2010/main" val="40795099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Street Event </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8" y="1594514"/>
            <a:ext cx="6904699"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lang="fr-FR" altLang="fr-FR" sz="2800" b="0" dirty="0">
                <a:latin typeface="Avenir Next LT Pro" panose="020B0504020202020204" pitchFamily="34" charset="0"/>
              </a:rPr>
              <a:t>Assurer une visibilité la plus large possible</a:t>
            </a:r>
            <a:br>
              <a:rPr lang="fr-FR" altLang="fr-FR" sz="2800" b="0" dirty="0">
                <a:latin typeface="Avenir Next LT Pro" panose="020B0504020202020204" pitchFamily="34" charset="0"/>
              </a:rPr>
            </a:br>
            <a:r>
              <a:rPr lang="fr-FR" altLang="fr-FR" sz="2800" b="0" dirty="0">
                <a:latin typeface="Avenir Next LT Pro" panose="020B0504020202020204" pitchFamily="34" charset="0"/>
                <a:sym typeface="Wingdings" panose="05000000000000000000" pitchFamily="2" charset="2"/>
              </a:rPr>
              <a:t>  </a:t>
            </a:r>
            <a:r>
              <a:rPr lang="fr-FR" altLang="fr-FR" sz="2800" b="0" dirty="0">
                <a:latin typeface="Avenir Next LT Pro" panose="020B0504020202020204" pitchFamily="34" charset="0"/>
              </a:rPr>
              <a:t>Déployer un dispositif léger pour démultiplier les actions.</a:t>
            </a:r>
            <a:br>
              <a:rPr lang="fr-FR" altLang="fr-FR" sz="2800" b="0" dirty="0">
                <a:latin typeface="Avenir Next LT Pro" panose="020B0504020202020204" pitchFamily="34" charset="0"/>
              </a:rPr>
            </a:br>
            <a:br>
              <a:rPr lang="fr-FR" altLang="fr-FR" sz="2400" b="0" dirty="0">
                <a:latin typeface="Avenir Next LT Pro" panose="020B0504020202020204" pitchFamily="34" charset="0"/>
              </a:rPr>
            </a:br>
            <a:r>
              <a:rPr lang="fr-FR" altLang="fr-FR" sz="2400" b="0" dirty="0">
                <a:latin typeface="Avenir Next LT Pro" panose="020B0504020202020204" pitchFamily="34" charset="0"/>
              </a:rPr>
              <a:t>Relais RS :</a:t>
            </a:r>
            <a:br>
              <a:rPr lang="fr-FR" altLang="fr-FR" sz="2400" b="0" dirty="0">
                <a:latin typeface="Avenir Next LT Pro" panose="020B0504020202020204" pitchFamily="34" charset="0"/>
              </a:rPr>
            </a:br>
            <a:r>
              <a:rPr kumimoji="0" lang="fr-FR" altLang="fr-FR" sz="1800" b="1" i="0" u="none" strike="noStrike" cap="none" normalizeH="0" baseline="0" dirty="0">
                <a:ln>
                  <a:noFill/>
                </a:ln>
                <a:solidFill>
                  <a:schemeClr val="tx1"/>
                </a:solidFill>
                <a:effectLst/>
                <a:latin typeface="Avenir Next LT Pro" panose="020B0504020202020204" pitchFamily="34" charset="0"/>
              </a:rPr>
              <a:t>Stories en Direct:</a:t>
            </a:r>
            <a:r>
              <a:rPr kumimoji="0" lang="fr-FR" altLang="fr-FR" sz="1800" b="0" i="0" u="none" strike="noStrike" cap="none" normalizeH="0" baseline="0" dirty="0">
                <a:ln>
                  <a:noFill/>
                </a:ln>
                <a:solidFill>
                  <a:schemeClr val="tx1"/>
                </a:solidFill>
                <a:effectLst/>
                <a:latin typeface="Avenir Next LT Pro" panose="020B0504020202020204" pitchFamily="34" charset="0"/>
              </a:rPr>
              <a:t> Publiez des stories en direct depuis les corners de dégustation pour montrer l'engagement et l'interaction avec les passants en temps réel.</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1" i="0" u="none" strike="noStrike" cap="none" normalizeH="0" baseline="0" dirty="0" err="1">
                <a:ln>
                  <a:noFill/>
                </a:ln>
                <a:solidFill>
                  <a:schemeClr val="tx1"/>
                </a:solidFill>
                <a:effectLst/>
                <a:latin typeface="Avenir Next LT Pro" panose="020B0504020202020204" pitchFamily="34" charset="0"/>
              </a:rPr>
              <a:t>Posts</a:t>
            </a:r>
            <a:r>
              <a:rPr kumimoji="0" lang="fr-FR" altLang="fr-FR" sz="1800" b="1" i="0" u="none" strike="noStrike" cap="none" normalizeH="0" baseline="0" dirty="0">
                <a:ln>
                  <a:noFill/>
                </a:ln>
                <a:solidFill>
                  <a:schemeClr val="tx1"/>
                </a:solidFill>
                <a:effectLst/>
                <a:latin typeface="Avenir Next LT Pro" panose="020B0504020202020204" pitchFamily="34" charset="0"/>
              </a:rPr>
              <a:t> et </a:t>
            </a:r>
            <a:r>
              <a:rPr kumimoji="0" lang="fr-FR" altLang="fr-FR" sz="1800" b="1" i="0" u="none" strike="noStrike" cap="none" normalizeH="0" baseline="0" dirty="0" err="1">
                <a:ln>
                  <a:noFill/>
                </a:ln>
                <a:solidFill>
                  <a:schemeClr val="tx1"/>
                </a:solidFill>
                <a:effectLst/>
                <a:latin typeface="Avenir Next LT Pro" panose="020B0504020202020204" pitchFamily="34" charset="0"/>
              </a:rPr>
              <a:t>Reels</a:t>
            </a:r>
            <a:r>
              <a:rPr kumimoji="0" lang="fr-FR" altLang="fr-FR" sz="1800" b="1" i="0" u="none" strike="noStrike" cap="none" normalizeH="0" baseline="0" dirty="0">
                <a:ln>
                  <a:noFill/>
                </a:ln>
                <a:solidFill>
                  <a:schemeClr val="tx1"/>
                </a:solidFill>
                <a:effectLst/>
                <a:latin typeface="Avenir Next LT Pro" panose="020B0504020202020204" pitchFamily="34" charset="0"/>
              </a:rPr>
              <a:t>:</a:t>
            </a:r>
            <a:r>
              <a:rPr kumimoji="0" lang="fr-FR" altLang="fr-FR" sz="1800" b="0" i="0" u="none" strike="noStrike" cap="none" normalizeH="0" baseline="0" dirty="0">
                <a:ln>
                  <a:noFill/>
                </a:ln>
                <a:solidFill>
                  <a:schemeClr val="tx1"/>
                </a:solidFill>
                <a:effectLst/>
                <a:latin typeface="Avenir Next LT Pro" panose="020B0504020202020204" pitchFamily="34" charset="0"/>
              </a:rPr>
              <a:t> Partagez des vidéos courtes et des photos des dégustations, mettant en avant les réactions des passants, les produits stars et l’ambiance festive</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i="0" u="none" strike="noStrike" cap="none" normalizeH="0" baseline="0" dirty="0">
                <a:ln>
                  <a:noFill/>
                </a:ln>
                <a:solidFill>
                  <a:schemeClr val="tx1"/>
                </a:solidFill>
                <a:effectLst/>
                <a:latin typeface="Avenir Next LT Pro" panose="020B0504020202020204" pitchFamily="34" charset="0"/>
              </a:rPr>
              <a:t>Collaboration avec Influenceurs</a:t>
            </a:r>
            <a:r>
              <a:rPr kumimoji="0" lang="fr-FR" altLang="fr-FR" sz="1800" b="0" i="0" u="none" strike="noStrike" cap="none" normalizeH="0" baseline="0" dirty="0">
                <a:ln>
                  <a:noFill/>
                </a:ln>
                <a:solidFill>
                  <a:schemeClr val="tx1"/>
                </a:solidFill>
                <a:effectLst/>
                <a:latin typeface="Avenir Next LT Pro" panose="020B0504020202020204" pitchFamily="34" charset="0"/>
              </a:rPr>
              <a:t>: Invitez des influenceurs locaux à participer aux dégustations et à partager leur expérience sur leurs réseaux sociaux, amplifiant ainsi la portée des événements</a:t>
            </a:r>
            <a:r>
              <a:rPr lang="fr-FR" altLang="fr-FR" sz="1800" b="0" dirty="0">
                <a:latin typeface="Avenir Next LT Pro" panose="020B0504020202020204" pitchFamily="34" charset="0"/>
              </a:rPr>
              <a:t>.</a:t>
            </a:r>
            <a:br>
              <a:rPr kumimoji="0" lang="fr-FR" altLang="fr-FR" sz="2800" b="0" i="0" u="none" strike="noStrike" cap="none" normalizeH="0" baseline="0" dirty="0">
                <a:ln>
                  <a:noFill/>
                </a:ln>
                <a:solidFill>
                  <a:schemeClr val="tx1"/>
                </a:solidFill>
                <a:effectLst/>
                <a:latin typeface="Avenir Next LT Pro" panose="020B0504020202020204" pitchFamily="34" charset="0"/>
              </a:rPr>
            </a:br>
            <a:br>
              <a:rPr kumimoji="0" lang="fr-FR" altLang="fr-FR" sz="2800" b="0" i="0" u="none" strike="noStrike" cap="none" normalizeH="0" baseline="0" dirty="0">
                <a:ln>
                  <a:noFill/>
                </a:ln>
                <a:solidFill>
                  <a:schemeClr val="tx1"/>
                </a:solidFill>
                <a:effectLst/>
                <a:latin typeface="Avenir Next LT Pro" panose="020B0504020202020204" pitchFamily="34" charset="0"/>
              </a:rPr>
            </a:br>
            <a:r>
              <a:rPr kumimoji="0" lang="fr-FR" altLang="fr-FR" sz="2800" b="0" i="0" u="none" strike="noStrike" cap="none" normalizeH="0" baseline="0" dirty="0">
                <a:ln>
                  <a:noFill/>
                </a:ln>
                <a:solidFill>
                  <a:schemeClr val="tx1"/>
                </a:solidFill>
                <a:effectLst/>
                <a:latin typeface="Avenir Next LT Pro" panose="020B0504020202020204" pitchFamily="34" charset="0"/>
              </a:rPr>
              <a:t> </a:t>
            </a:r>
            <a:br>
              <a:rPr kumimoji="0" lang="fr-FR" altLang="fr-FR" sz="2400" b="0" i="0" u="none" strike="noStrike" cap="none" normalizeH="0" baseline="0" dirty="0">
                <a:ln>
                  <a:noFill/>
                </a:ln>
                <a:solidFill>
                  <a:schemeClr val="tx1"/>
                </a:solidFill>
                <a:effectLst/>
                <a:latin typeface="Avenir Next LT Pro" panose="020B0504020202020204" pitchFamily="34" charset="0"/>
              </a:rPr>
            </a:br>
            <a:r>
              <a:rPr kumimoji="0" lang="fr-FR" altLang="fr-FR" sz="24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EVENEMENT AVEC RELAIS RS</a:t>
            </a:r>
          </a:p>
        </p:txBody>
      </p:sp>
      <p:sp>
        <p:nvSpPr>
          <p:cNvPr id="2" name="AutoShape 2" descr="Create a visual for a street event during the Christmas season, featuring tasting corners for Supermarché Match's star products like foie gras and smoked salmon. The scene should be set in a bustling city center with festive decorations, and the tasting corners should be prominently displayed. Hôtesses dressed in Supermarché Match colors are offering samples to passersby, who are visibly enjoying the experience. Include elements like holiday decorations, promotional banners, and a festive atmosphere to emphasize the Christmas theme and the gourmet nature of the event.">
            <a:extLst>
              <a:ext uri="{FF2B5EF4-FFF2-40B4-BE49-F238E27FC236}">
                <a16:creationId xmlns:a16="http://schemas.microsoft.com/office/drawing/2014/main" id="{8345BE5B-B825-05FD-DA74-E8A82153D46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6" name="Rectangle 1">
            <a:extLst>
              <a:ext uri="{FF2B5EF4-FFF2-40B4-BE49-F238E27FC236}">
                <a16:creationId xmlns:a16="http://schemas.microsoft.com/office/drawing/2014/main" id="{73EB4947-E317-EB07-BBB1-08262610E48D}"/>
              </a:ext>
            </a:extLst>
          </p:cNvPr>
          <p:cNvSpPr>
            <a:spLocks noChangeArrowheads="1"/>
          </p:cNvSpPr>
          <p:nvPr/>
        </p:nvSpPr>
        <p:spPr bwMode="auto">
          <a:xfrm>
            <a:off x="0" y="-184666"/>
            <a:ext cx="39305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0" i="0" u="none" strike="noStrike" cap="none" normalizeH="0" baseline="0" dirty="0">
                <a:ln>
                  <a:noFill/>
                </a:ln>
                <a:solidFill>
                  <a:schemeClr val="tx1"/>
                </a:solidFill>
                <a:effectLst/>
                <a:latin typeface="Arial" panose="020B0604020202020204" pitchFamily="34" charset="0"/>
              </a:rPr>
              <a:t>. </a:t>
            </a:r>
          </a:p>
        </p:txBody>
      </p:sp>
      <p:pic>
        <p:nvPicPr>
          <p:cNvPr id="8" name="Image 7">
            <a:extLst>
              <a:ext uri="{FF2B5EF4-FFF2-40B4-BE49-F238E27FC236}">
                <a16:creationId xmlns:a16="http://schemas.microsoft.com/office/drawing/2014/main" id="{CEE16B08-C1FC-456E-EFCD-85D5AB15CDD1}"/>
              </a:ext>
            </a:extLst>
          </p:cNvPr>
          <p:cNvPicPr>
            <a:picLocks noChangeAspect="1"/>
          </p:cNvPicPr>
          <p:nvPr/>
        </p:nvPicPr>
        <p:blipFill>
          <a:blip r:embed="rId2"/>
          <a:stretch>
            <a:fillRect/>
          </a:stretch>
        </p:blipFill>
        <p:spPr>
          <a:xfrm>
            <a:off x="7985760" y="2932610"/>
            <a:ext cx="3928110" cy="2244634"/>
          </a:xfrm>
          <a:prstGeom prst="rect">
            <a:avLst/>
          </a:prstGeom>
        </p:spPr>
      </p:pic>
    </p:spTree>
    <p:extLst>
      <p:ext uri="{BB962C8B-B14F-4D97-AF65-F5344CB8AC3E}">
        <p14:creationId xmlns:p14="http://schemas.microsoft.com/office/powerpoint/2010/main" val="289443566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 coins arrondis 79">
            <a:extLst>
              <a:ext uri="{FF2B5EF4-FFF2-40B4-BE49-F238E27FC236}">
                <a16:creationId xmlns:a16="http://schemas.microsoft.com/office/drawing/2014/main" id="{8F5BF64D-480C-3FE4-EA78-5FACB45158DD}"/>
              </a:ext>
            </a:extLst>
          </p:cNvPr>
          <p:cNvSpPr/>
          <p:nvPr/>
        </p:nvSpPr>
        <p:spPr>
          <a:xfrm>
            <a:off x="490916" y="4731027"/>
            <a:ext cx="9997733" cy="854096"/>
          </a:xfrm>
          <a:prstGeom prst="roundRect">
            <a:avLst/>
          </a:prstGeom>
          <a:gradFill flip="none" rotWithShape="1">
            <a:gsLst>
              <a:gs pos="0">
                <a:schemeClr val="accent5">
                  <a:lumMod val="75000"/>
                  <a:tint val="66000"/>
                  <a:satMod val="160000"/>
                </a:schemeClr>
              </a:gs>
              <a:gs pos="50000">
                <a:schemeClr val="accent5">
                  <a:lumMod val="75000"/>
                  <a:tint val="44500"/>
                  <a:satMod val="160000"/>
                </a:schemeClr>
              </a:gs>
              <a:gs pos="100000">
                <a:schemeClr val="accent5">
                  <a:lumMod val="75000"/>
                  <a:tint val="23500"/>
                  <a:satMod val="16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8" name="Rectangle : coins arrondis 77">
            <a:extLst>
              <a:ext uri="{FF2B5EF4-FFF2-40B4-BE49-F238E27FC236}">
                <a16:creationId xmlns:a16="http://schemas.microsoft.com/office/drawing/2014/main" id="{62360C6D-760A-C533-48E8-68FB23EAA6F9}"/>
              </a:ext>
            </a:extLst>
          </p:cNvPr>
          <p:cNvSpPr/>
          <p:nvPr/>
        </p:nvSpPr>
        <p:spPr>
          <a:xfrm>
            <a:off x="490917" y="5645425"/>
            <a:ext cx="9997733" cy="1155781"/>
          </a:xfrm>
          <a:prstGeom prst="roundRect">
            <a:avLst/>
          </a:prstGeom>
          <a:gradFill flip="none" rotWithShape="1">
            <a:gsLst>
              <a:gs pos="0">
                <a:schemeClr val="accent1">
                  <a:lumMod val="75000"/>
                  <a:tint val="66000"/>
                  <a:satMod val="160000"/>
                </a:schemeClr>
              </a:gs>
              <a:gs pos="50000">
                <a:schemeClr val="accent1">
                  <a:lumMod val="75000"/>
                  <a:tint val="44500"/>
                  <a:satMod val="160000"/>
                </a:schemeClr>
              </a:gs>
              <a:gs pos="100000">
                <a:schemeClr val="accent1">
                  <a:lumMod val="75000"/>
                  <a:tint val="23500"/>
                  <a:satMod val="16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Flèche : droite 1">
            <a:extLst>
              <a:ext uri="{FF2B5EF4-FFF2-40B4-BE49-F238E27FC236}">
                <a16:creationId xmlns:a16="http://schemas.microsoft.com/office/drawing/2014/main" id="{50F8BBB9-641D-2062-AF0D-CD87AA3A6A46}"/>
              </a:ext>
            </a:extLst>
          </p:cNvPr>
          <p:cNvSpPr/>
          <p:nvPr/>
        </p:nvSpPr>
        <p:spPr>
          <a:xfrm>
            <a:off x="178677" y="1351254"/>
            <a:ext cx="11897710" cy="460835"/>
          </a:xfrm>
          <a:prstGeom prst="rightArrow">
            <a:avLst>
              <a:gd name="adj1" fmla="val 100000"/>
              <a:gd name="adj2"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1ACCED18-9CD4-8E32-7C52-06AF8A9630AA}"/>
              </a:ext>
            </a:extLst>
          </p:cNvPr>
          <p:cNvSpPr txBox="1"/>
          <p:nvPr/>
        </p:nvSpPr>
        <p:spPr>
          <a:xfrm>
            <a:off x="490917" y="-107464"/>
            <a:ext cx="10278683" cy="2446824"/>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Dispositif visibilité Noël </a:t>
            </a:r>
            <a:b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8" y="734967"/>
            <a:ext cx="11591925" cy="257628"/>
          </a:xfrm>
        </p:spPr>
        <p:txBody>
          <a:bodyPr/>
          <a:lstStyle/>
          <a:p>
            <a:pPr algn="l"/>
            <a:r>
              <a:rPr lang="fr-FR" dirty="0"/>
              <a:t>NOEL 2024</a:t>
            </a:r>
          </a:p>
        </p:txBody>
      </p:sp>
      <p:sp>
        <p:nvSpPr>
          <p:cNvPr id="3" name="Titre 1">
            <a:extLst>
              <a:ext uri="{FF2B5EF4-FFF2-40B4-BE49-F238E27FC236}">
                <a16:creationId xmlns:a16="http://schemas.microsoft.com/office/drawing/2014/main" id="{2123114A-F488-45B6-94DD-CFD553615C47}"/>
              </a:ext>
            </a:extLst>
          </p:cNvPr>
          <p:cNvSpPr txBox="1">
            <a:spLocks/>
          </p:cNvSpPr>
          <p:nvPr/>
        </p:nvSpPr>
        <p:spPr bwMode="auto">
          <a:xfrm>
            <a:off x="4834721" y="1994921"/>
            <a:ext cx="2317486" cy="50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eaLnBrk="0" hangingPunct="0"/>
            <a:r>
              <a:rPr lang="fr-FR" altLang="fr-FR" sz="1600" b="0" dirty="0">
                <a:latin typeface="Avenir Next LT Pro" panose="020B0504020202020204" pitchFamily="34" charset="0"/>
              </a:rPr>
              <a:t>Mailing &amp; e-mailing</a:t>
            </a:r>
            <a:endParaRPr lang="fr-FR" altLang="fr-FR" sz="1400" b="0" dirty="0">
              <a:latin typeface="Avenir Next LT Pro" panose="020B0504020202020204" pitchFamily="34" charset="0"/>
            </a:endParaRPr>
          </a:p>
        </p:txBody>
      </p:sp>
      <p:sp>
        <p:nvSpPr>
          <p:cNvPr id="9" name="Titre 1">
            <a:extLst>
              <a:ext uri="{FF2B5EF4-FFF2-40B4-BE49-F238E27FC236}">
                <a16:creationId xmlns:a16="http://schemas.microsoft.com/office/drawing/2014/main" id="{65CEC0E4-8B28-417B-94EC-A5D8FE66D8EE}"/>
              </a:ext>
            </a:extLst>
          </p:cNvPr>
          <p:cNvSpPr txBox="1">
            <a:spLocks/>
          </p:cNvSpPr>
          <p:nvPr/>
        </p:nvSpPr>
        <p:spPr bwMode="auto">
          <a:xfrm>
            <a:off x="5821620" y="4074187"/>
            <a:ext cx="1868931" cy="484158"/>
          </a:xfrm>
          <a:prstGeom prst="roundRect">
            <a:avLst/>
          </a:prstGeom>
          <a:solidFill>
            <a:srgbClr val="92D050"/>
          </a:solidFill>
          <a:ln>
            <a:noFill/>
          </a:ln>
        </p:spPr>
        <p:txBody>
          <a:bodyPr vert="horz" wrap="square" lIns="0" tIns="0" rIns="0" bIns="0" numCol="1" anchor="ctr" anchorCtr="0" compatLnSpc="1">
            <a:prstTxWarp prst="textNoShape">
              <a:avLst/>
            </a:prstTxWarp>
            <a:no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eaLnBrk="0" hangingPunct="0"/>
            <a:r>
              <a:rPr lang="fr-FR" altLang="fr-FR" sz="1200" dirty="0">
                <a:solidFill>
                  <a:schemeClr val="bg1"/>
                </a:solidFill>
                <a:latin typeface="Avenir Next LT Pro" panose="020B0504020202020204" pitchFamily="34" charset="0"/>
              </a:rPr>
              <a:t>STREET EVENT</a:t>
            </a:r>
            <a:endParaRPr lang="fr-FR" altLang="fr-FR" sz="1100" dirty="0">
              <a:solidFill>
                <a:schemeClr val="bg1"/>
              </a:solidFill>
              <a:latin typeface="Avenir Next LT Pro" panose="020B0504020202020204" pitchFamily="34" charset="0"/>
            </a:endParaRPr>
          </a:p>
        </p:txBody>
      </p:sp>
      <p:sp>
        <p:nvSpPr>
          <p:cNvPr id="10" name="Rectangle 9">
            <a:extLst>
              <a:ext uri="{FF2B5EF4-FFF2-40B4-BE49-F238E27FC236}">
                <a16:creationId xmlns:a16="http://schemas.microsoft.com/office/drawing/2014/main" id="{532F3B11-F899-47B5-B036-2B7225538EC3}"/>
              </a:ext>
            </a:extLst>
          </p:cNvPr>
          <p:cNvSpPr/>
          <p:nvPr/>
        </p:nvSpPr>
        <p:spPr>
          <a:xfrm>
            <a:off x="58259" y="1020811"/>
            <a:ext cx="1212433" cy="502075"/>
          </a:xfrm>
          <a:prstGeom prst="rect">
            <a:avLst/>
          </a:prstGeom>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S46</a:t>
            </a:r>
          </a:p>
        </p:txBody>
      </p:sp>
      <p:sp>
        <p:nvSpPr>
          <p:cNvPr id="11" name="Rectangle 10">
            <a:extLst>
              <a:ext uri="{FF2B5EF4-FFF2-40B4-BE49-F238E27FC236}">
                <a16:creationId xmlns:a16="http://schemas.microsoft.com/office/drawing/2014/main" id="{576F1231-BAC9-0B94-4EAA-E00962499BB0}"/>
              </a:ext>
            </a:extLst>
          </p:cNvPr>
          <p:cNvSpPr/>
          <p:nvPr/>
        </p:nvSpPr>
        <p:spPr>
          <a:xfrm>
            <a:off x="1548315" y="1025869"/>
            <a:ext cx="1212433" cy="502075"/>
          </a:xfrm>
          <a:prstGeom prst="rect">
            <a:avLst/>
          </a:prstGeom>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S47</a:t>
            </a:r>
          </a:p>
        </p:txBody>
      </p:sp>
      <p:sp>
        <p:nvSpPr>
          <p:cNvPr id="12" name="Rectangle 11">
            <a:extLst>
              <a:ext uri="{FF2B5EF4-FFF2-40B4-BE49-F238E27FC236}">
                <a16:creationId xmlns:a16="http://schemas.microsoft.com/office/drawing/2014/main" id="{7979FAF6-FAEC-3D7E-CEA0-2F044F460F04}"/>
              </a:ext>
            </a:extLst>
          </p:cNvPr>
          <p:cNvSpPr/>
          <p:nvPr/>
        </p:nvSpPr>
        <p:spPr>
          <a:xfrm>
            <a:off x="3038371" y="1033195"/>
            <a:ext cx="1212433" cy="502075"/>
          </a:xfrm>
          <a:prstGeom prst="rect">
            <a:avLst/>
          </a:prstGeom>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S48</a:t>
            </a:r>
          </a:p>
        </p:txBody>
      </p:sp>
      <p:sp>
        <p:nvSpPr>
          <p:cNvPr id="13" name="Rectangle 12">
            <a:extLst>
              <a:ext uri="{FF2B5EF4-FFF2-40B4-BE49-F238E27FC236}">
                <a16:creationId xmlns:a16="http://schemas.microsoft.com/office/drawing/2014/main" id="{406106F4-233B-FB26-1DEA-D65012BEA503}"/>
              </a:ext>
            </a:extLst>
          </p:cNvPr>
          <p:cNvSpPr/>
          <p:nvPr/>
        </p:nvSpPr>
        <p:spPr>
          <a:xfrm>
            <a:off x="4528427" y="1027560"/>
            <a:ext cx="1212433" cy="502075"/>
          </a:xfrm>
          <a:prstGeom prst="rect">
            <a:avLst/>
          </a:prstGeom>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S49</a:t>
            </a:r>
          </a:p>
        </p:txBody>
      </p:sp>
      <p:sp>
        <p:nvSpPr>
          <p:cNvPr id="14" name="Rectangle 13">
            <a:extLst>
              <a:ext uri="{FF2B5EF4-FFF2-40B4-BE49-F238E27FC236}">
                <a16:creationId xmlns:a16="http://schemas.microsoft.com/office/drawing/2014/main" id="{2E564F97-2E65-5666-60D0-AA55B8A61B96}"/>
              </a:ext>
            </a:extLst>
          </p:cNvPr>
          <p:cNvSpPr/>
          <p:nvPr/>
        </p:nvSpPr>
        <p:spPr>
          <a:xfrm>
            <a:off x="6018483" y="1020811"/>
            <a:ext cx="1212433" cy="502075"/>
          </a:xfrm>
          <a:prstGeom prst="rect">
            <a:avLst/>
          </a:prstGeom>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S50</a:t>
            </a:r>
          </a:p>
        </p:txBody>
      </p:sp>
      <p:sp>
        <p:nvSpPr>
          <p:cNvPr id="15" name="Rectangle 14">
            <a:extLst>
              <a:ext uri="{FF2B5EF4-FFF2-40B4-BE49-F238E27FC236}">
                <a16:creationId xmlns:a16="http://schemas.microsoft.com/office/drawing/2014/main" id="{CBD93A97-AD4B-A081-1F44-E2DF50CD8A85}"/>
              </a:ext>
            </a:extLst>
          </p:cNvPr>
          <p:cNvSpPr/>
          <p:nvPr/>
        </p:nvSpPr>
        <p:spPr>
          <a:xfrm>
            <a:off x="7508539" y="1027559"/>
            <a:ext cx="1212433" cy="502075"/>
          </a:xfrm>
          <a:prstGeom prst="rect">
            <a:avLst/>
          </a:prstGeom>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S51</a:t>
            </a:r>
          </a:p>
        </p:txBody>
      </p:sp>
      <p:sp>
        <p:nvSpPr>
          <p:cNvPr id="16" name="Rectangle 15">
            <a:extLst>
              <a:ext uri="{FF2B5EF4-FFF2-40B4-BE49-F238E27FC236}">
                <a16:creationId xmlns:a16="http://schemas.microsoft.com/office/drawing/2014/main" id="{81CE23A1-FBBE-B6EE-1C77-37C79DBB950F}"/>
              </a:ext>
            </a:extLst>
          </p:cNvPr>
          <p:cNvSpPr/>
          <p:nvPr/>
        </p:nvSpPr>
        <p:spPr>
          <a:xfrm>
            <a:off x="8998595" y="1022179"/>
            <a:ext cx="1212433" cy="502075"/>
          </a:xfrm>
          <a:prstGeom prst="rect">
            <a:avLst/>
          </a:prstGeom>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S52</a:t>
            </a:r>
          </a:p>
        </p:txBody>
      </p:sp>
      <p:sp>
        <p:nvSpPr>
          <p:cNvPr id="17" name="Rectangle 16">
            <a:extLst>
              <a:ext uri="{FF2B5EF4-FFF2-40B4-BE49-F238E27FC236}">
                <a16:creationId xmlns:a16="http://schemas.microsoft.com/office/drawing/2014/main" id="{19715EFD-474C-A123-C19E-E23AF73C3F8A}"/>
              </a:ext>
            </a:extLst>
          </p:cNvPr>
          <p:cNvSpPr/>
          <p:nvPr/>
        </p:nvSpPr>
        <p:spPr>
          <a:xfrm>
            <a:off x="10488650" y="1029682"/>
            <a:ext cx="1212433" cy="502075"/>
          </a:xfrm>
          <a:prstGeom prst="rect">
            <a:avLst/>
          </a:prstGeom>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Avenir Next LT Pro" panose="020B0504020202020204" pitchFamily="34" charset="0"/>
              </a:rPr>
              <a:t>S1</a:t>
            </a:r>
          </a:p>
        </p:txBody>
      </p:sp>
      <p:sp>
        <p:nvSpPr>
          <p:cNvPr id="18" name="Rectangle : coins arrondis 17">
            <a:extLst>
              <a:ext uri="{FF2B5EF4-FFF2-40B4-BE49-F238E27FC236}">
                <a16:creationId xmlns:a16="http://schemas.microsoft.com/office/drawing/2014/main" id="{7ECC095C-7E6C-5F20-991A-92C0D393FEEA}"/>
              </a:ext>
            </a:extLst>
          </p:cNvPr>
          <p:cNvSpPr/>
          <p:nvPr/>
        </p:nvSpPr>
        <p:spPr>
          <a:xfrm>
            <a:off x="4508406" y="2517090"/>
            <a:ext cx="744321" cy="310451"/>
          </a:xfrm>
          <a:prstGeom prst="roundRect">
            <a:avLst/>
          </a:prstGeom>
          <a:solidFill>
            <a:schemeClr val="accent1">
              <a:lumMod val="20000"/>
              <a:lumOff val="8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100" dirty="0">
                <a:solidFill>
                  <a:schemeClr val="tx1"/>
                </a:solidFill>
                <a:latin typeface="Avenir Next LT Pro" panose="020B0504020202020204" pitchFamily="34" charset="0"/>
              </a:rPr>
              <a:t>SMS Clients</a:t>
            </a:r>
          </a:p>
        </p:txBody>
      </p:sp>
      <p:sp>
        <p:nvSpPr>
          <p:cNvPr id="20" name="Rectangle : coins arrondis 19">
            <a:extLst>
              <a:ext uri="{FF2B5EF4-FFF2-40B4-BE49-F238E27FC236}">
                <a16:creationId xmlns:a16="http://schemas.microsoft.com/office/drawing/2014/main" id="{347FE6F1-897C-89F6-3001-25C3C7AC1D09}"/>
              </a:ext>
            </a:extLst>
          </p:cNvPr>
          <p:cNvSpPr/>
          <p:nvPr/>
        </p:nvSpPr>
        <p:spPr>
          <a:xfrm>
            <a:off x="5993464" y="2494708"/>
            <a:ext cx="744321" cy="310451"/>
          </a:xfrm>
          <a:prstGeom prst="roundRect">
            <a:avLst/>
          </a:prstGeom>
          <a:solidFill>
            <a:schemeClr val="accent1">
              <a:lumMod val="20000"/>
              <a:lumOff val="8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100" dirty="0">
                <a:solidFill>
                  <a:schemeClr val="tx1"/>
                </a:solidFill>
                <a:latin typeface="Avenir Next LT Pro" panose="020B0504020202020204" pitchFamily="34" charset="0"/>
              </a:rPr>
              <a:t>SMS Clients</a:t>
            </a:r>
          </a:p>
        </p:txBody>
      </p:sp>
      <p:sp>
        <p:nvSpPr>
          <p:cNvPr id="21" name="Rectangle : coins arrondis 20">
            <a:extLst>
              <a:ext uri="{FF2B5EF4-FFF2-40B4-BE49-F238E27FC236}">
                <a16:creationId xmlns:a16="http://schemas.microsoft.com/office/drawing/2014/main" id="{83A39E20-2C82-0C5D-D7D7-A12448E6A708}"/>
              </a:ext>
            </a:extLst>
          </p:cNvPr>
          <p:cNvSpPr/>
          <p:nvPr/>
        </p:nvSpPr>
        <p:spPr>
          <a:xfrm>
            <a:off x="7478522" y="2517091"/>
            <a:ext cx="744321" cy="310451"/>
          </a:xfrm>
          <a:prstGeom prst="roundRect">
            <a:avLst/>
          </a:prstGeom>
          <a:solidFill>
            <a:schemeClr val="accent1">
              <a:lumMod val="20000"/>
              <a:lumOff val="8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100" dirty="0">
                <a:solidFill>
                  <a:schemeClr val="tx1"/>
                </a:solidFill>
                <a:latin typeface="Avenir Next LT Pro" panose="020B0504020202020204" pitchFamily="34" charset="0"/>
              </a:rPr>
              <a:t>SMS Clients</a:t>
            </a:r>
          </a:p>
        </p:txBody>
      </p:sp>
      <p:sp>
        <p:nvSpPr>
          <p:cNvPr id="22" name="Rectangle : coins arrondis 21">
            <a:extLst>
              <a:ext uri="{FF2B5EF4-FFF2-40B4-BE49-F238E27FC236}">
                <a16:creationId xmlns:a16="http://schemas.microsoft.com/office/drawing/2014/main" id="{EA2AAA2E-007F-D7BB-5F1C-57282BC9F674}"/>
              </a:ext>
            </a:extLst>
          </p:cNvPr>
          <p:cNvSpPr/>
          <p:nvPr/>
        </p:nvSpPr>
        <p:spPr>
          <a:xfrm>
            <a:off x="3092928" y="2494707"/>
            <a:ext cx="744321" cy="310451"/>
          </a:xfrm>
          <a:prstGeom prst="roundRect">
            <a:avLst/>
          </a:prstGeom>
          <a:solidFill>
            <a:schemeClr val="accent1">
              <a:lumMod val="20000"/>
              <a:lumOff val="8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100" dirty="0">
                <a:solidFill>
                  <a:schemeClr val="tx1"/>
                </a:solidFill>
                <a:latin typeface="Avenir Next LT Pro" panose="020B0504020202020204" pitchFamily="34" charset="0"/>
              </a:rPr>
              <a:t>SMS Clients</a:t>
            </a:r>
          </a:p>
        </p:txBody>
      </p:sp>
      <p:sp>
        <p:nvSpPr>
          <p:cNvPr id="26" name="Rectangle : coins arrondis 25">
            <a:extLst>
              <a:ext uri="{FF2B5EF4-FFF2-40B4-BE49-F238E27FC236}">
                <a16:creationId xmlns:a16="http://schemas.microsoft.com/office/drawing/2014/main" id="{CEAB69B9-F464-1E4D-589B-07E6CD808CBD}"/>
              </a:ext>
            </a:extLst>
          </p:cNvPr>
          <p:cNvSpPr/>
          <p:nvPr/>
        </p:nvSpPr>
        <p:spPr>
          <a:xfrm>
            <a:off x="1325855" y="2017647"/>
            <a:ext cx="977663" cy="805101"/>
          </a:xfrm>
          <a:prstGeom prst="roundRect">
            <a:avLst/>
          </a:prstGeom>
          <a:solidFill>
            <a:schemeClr val="accent1">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Site Internet dédié</a:t>
            </a:r>
          </a:p>
        </p:txBody>
      </p:sp>
      <p:sp>
        <p:nvSpPr>
          <p:cNvPr id="30" name="ZoneTexte 29">
            <a:extLst>
              <a:ext uri="{FF2B5EF4-FFF2-40B4-BE49-F238E27FC236}">
                <a16:creationId xmlns:a16="http://schemas.microsoft.com/office/drawing/2014/main" id="{47A0C4DA-06A3-1ACF-24DC-6E7BB13FC0D3}"/>
              </a:ext>
            </a:extLst>
          </p:cNvPr>
          <p:cNvSpPr txBox="1"/>
          <p:nvPr/>
        </p:nvSpPr>
        <p:spPr>
          <a:xfrm>
            <a:off x="1232904" y="1727027"/>
            <a:ext cx="7026964" cy="338554"/>
          </a:xfrm>
          <a:prstGeom prst="rect">
            <a:avLst/>
          </a:prstGeom>
          <a:noFill/>
        </p:spPr>
        <p:txBody>
          <a:bodyPr wrap="square">
            <a:spAutoFit/>
          </a:bodyPr>
          <a:lstStyle/>
          <a:p>
            <a:pPr eaLnBrk="0" fontAlgn="base" hangingPunct="0">
              <a:spcBef>
                <a:spcPct val="0"/>
              </a:spcBef>
              <a:spcAft>
                <a:spcPts val="600"/>
              </a:spcAft>
              <a:defRPr/>
            </a:pPr>
            <a:r>
              <a:rPr lang="fr-FR" sz="1600" b="1" dirty="0">
                <a:latin typeface="Avenir Next LT Pro" panose="020B0504020202020204" pitchFamily="34" charset="0"/>
                <a:ea typeface="+mj-ea"/>
                <a:cs typeface="+mj-cs"/>
              </a:rPr>
              <a:t>P</a:t>
            </a:r>
            <a:r>
              <a:rPr kumimoji="0" lang="fr-FR" sz="1600" b="1" i="0" u="none" strike="noStrike" kern="1200" cap="none" spc="0" normalizeH="0" baseline="0" noProof="0" dirty="0">
                <a:ln>
                  <a:noFill/>
                </a:ln>
                <a:effectLst/>
                <a:uLnTx/>
                <a:uFillTx/>
                <a:latin typeface="Avenir Next LT Pro" panose="020B0504020202020204" pitchFamily="34" charset="0"/>
                <a:ea typeface="+mj-ea"/>
                <a:cs typeface="+mj-cs"/>
              </a:rPr>
              <a:t>ré-noël de nos clients</a:t>
            </a:r>
            <a:endParaRPr lang="fr-FR" sz="1000" dirty="0">
              <a:latin typeface="Playfair Display" panose="00000500000000000000" pitchFamily="2" charset="0"/>
            </a:endParaRPr>
          </a:p>
        </p:txBody>
      </p:sp>
      <p:sp>
        <p:nvSpPr>
          <p:cNvPr id="31" name="Rectangle : coins arrondis 30">
            <a:extLst>
              <a:ext uri="{FF2B5EF4-FFF2-40B4-BE49-F238E27FC236}">
                <a16:creationId xmlns:a16="http://schemas.microsoft.com/office/drawing/2014/main" id="{302B70DB-ACCD-B844-A065-328EF96FB43A}"/>
              </a:ext>
            </a:extLst>
          </p:cNvPr>
          <p:cNvSpPr/>
          <p:nvPr/>
        </p:nvSpPr>
        <p:spPr>
          <a:xfrm>
            <a:off x="4331564" y="5705898"/>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RADIO</a:t>
            </a:r>
          </a:p>
        </p:txBody>
      </p:sp>
      <p:sp>
        <p:nvSpPr>
          <p:cNvPr id="36" name="Flèche : droite 35">
            <a:extLst>
              <a:ext uri="{FF2B5EF4-FFF2-40B4-BE49-F238E27FC236}">
                <a16:creationId xmlns:a16="http://schemas.microsoft.com/office/drawing/2014/main" id="{350F71C4-4C37-7532-822A-B6A1CC0D132E}"/>
              </a:ext>
            </a:extLst>
          </p:cNvPr>
          <p:cNvSpPr/>
          <p:nvPr/>
        </p:nvSpPr>
        <p:spPr>
          <a:xfrm>
            <a:off x="1725351" y="3600131"/>
            <a:ext cx="8536226" cy="337815"/>
          </a:xfrm>
          <a:prstGeom prst="rightArrow">
            <a:avLst>
              <a:gd name="adj1" fmla="val 100000"/>
              <a:gd name="adj2" fmla="val 50000"/>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Rectangle : coins arrondis 36">
            <a:extLst>
              <a:ext uri="{FF2B5EF4-FFF2-40B4-BE49-F238E27FC236}">
                <a16:creationId xmlns:a16="http://schemas.microsoft.com/office/drawing/2014/main" id="{1D0CF1CD-C30F-902D-FBF3-2CA5491E52B0}"/>
              </a:ext>
            </a:extLst>
          </p:cNvPr>
          <p:cNvSpPr/>
          <p:nvPr/>
        </p:nvSpPr>
        <p:spPr>
          <a:xfrm>
            <a:off x="1296549" y="2863541"/>
            <a:ext cx="1514747" cy="1082419"/>
          </a:xfrm>
          <a:prstGeom prst="round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GAZETTE</a:t>
            </a:r>
            <a:br>
              <a:rPr lang="fr-FR" sz="1400" b="1" dirty="0">
                <a:solidFill>
                  <a:schemeClr val="bg1"/>
                </a:solidFill>
                <a:latin typeface="Avenir Next LT Pro" panose="020B0504020202020204" pitchFamily="34" charset="0"/>
              </a:rPr>
            </a:br>
            <a:r>
              <a:rPr lang="fr-FR" sz="1100" dirty="0">
                <a:solidFill>
                  <a:schemeClr val="bg1"/>
                </a:solidFill>
                <a:latin typeface="Avenir Next LT Pro" panose="020B0504020202020204" pitchFamily="34" charset="0"/>
              </a:rPr>
              <a:t>Dispo In Store + Réseau Partenaire</a:t>
            </a:r>
            <a:endParaRPr lang="fr-FR" sz="1400" dirty="0">
              <a:solidFill>
                <a:schemeClr val="bg1"/>
              </a:solidFill>
              <a:latin typeface="Avenir Next LT Pro" panose="020B0504020202020204" pitchFamily="34" charset="0"/>
            </a:endParaRPr>
          </a:p>
        </p:txBody>
      </p:sp>
      <p:sp>
        <p:nvSpPr>
          <p:cNvPr id="39" name="Rectangle : coins arrondis 38">
            <a:extLst>
              <a:ext uri="{FF2B5EF4-FFF2-40B4-BE49-F238E27FC236}">
                <a16:creationId xmlns:a16="http://schemas.microsoft.com/office/drawing/2014/main" id="{89666258-3E9E-AECB-E84E-D67E2C9826F5}"/>
              </a:ext>
            </a:extLst>
          </p:cNvPr>
          <p:cNvSpPr/>
          <p:nvPr/>
        </p:nvSpPr>
        <p:spPr>
          <a:xfrm>
            <a:off x="4999084" y="3026287"/>
            <a:ext cx="1006651" cy="496898"/>
          </a:xfrm>
          <a:prstGeom prst="roundRect">
            <a:avLst/>
          </a:prstGeom>
          <a:solidFill>
            <a:schemeClr val="accent1">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bg1"/>
                </a:solidFill>
                <a:latin typeface="Avenir Next LT Pro" panose="020B0504020202020204" pitchFamily="34" charset="0"/>
              </a:rPr>
              <a:t>SMS </a:t>
            </a:r>
            <a:r>
              <a:rPr lang="fr-FR" sz="1100" dirty="0">
                <a:solidFill>
                  <a:schemeClr val="bg1"/>
                </a:solidFill>
                <a:latin typeface="Avenir Next LT Pro" panose="020B0504020202020204" pitchFamily="34" charset="0"/>
              </a:rPr>
              <a:t>conquête</a:t>
            </a:r>
            <a:endParaRPr lang="fr-FR" sz="1400" dirty="0">
              <a:solidFill>
                <a:schemeClr val="bg1"/>
              </a:solidFill>
              <a:latin typeface="Avenir Next LT Pro" panose="020B0504020202020204" pitchFamily="34" charset="0"/>
            </a:endParaRPr>
          </a:p>
        </p:txBody>
      </p:sp>
      <p:sp>
        <p:nvSpPr>
          <p:cNvPr id="40" name="Rectangle : coins arrondis 39">
            <a:extLst>
              <a:ext uri="{FF2B5EF4-FFF2-40B4-BE49-F238E27FC236}">
                <a16:creationId xmlns:a16="http://schemas.microsoft.com/office/drawing/2014/main" id="{93B376D2-5362-24E6-34E5-6BD5AAD75D8D}"/>
              </a:ext>
            </a:extLst>
          </p:cNvPr>
          <p:cNvSpPr/>
          <p:nvPr/>
        </p:nvSpPr>
        <p:spPr>
          <a:xfrm>
            <a:off x="6484142" y="3026287"/>
            <a:ext cx="1006651" cy="496898"/>
          </a:xfrm>
          <a:prstGeom prst="roundRect">
            <a:avLst/>
          </a:prstGeom>
          <a:solidFill>
            <a:schemeClr val="accent1">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bg1"/>
                </a:solidFill>
                <a:latin typeface="Avenir Next LT Pro" panose="020B0504020202020204" pitchFamily="34" charset="0"/>
              </a:rPr>
              <a:t>SMS </a:t>
            </a:r>
            <a:r>
              <a:rPr lang="fr-FR" sz="1100" dirty="0">
                <a:solidFill>
                  <a:schemeClr val="bg1"/>
                </a:solidFill>
                <a:latin typeface="Avenir Next LT Pro" panose="020B0504020202020204" pitchFamily="34" charset="0"/>
              </a:rPr>
              <a:t>conquête</a:t>
            </a:r>
            <a:endParaRPr lang="fr-FR" sz="1400" dirty="0">
              <a:solidFill>
                <a:schemeClr val="bg1"/>
              </a:solidFill>
              <a:latin typeface="Avenir Next LT Pro" panose="020B0504020202020204" pitchFamily="34" charset="0"/>
            </a:endParaRPr>
          </a:p>
        </p:txBody>
      </p:sp>
      <p:sp>
        <p:nvSpPr>
          <p:cNvPr id="41" name="Rectangle : coins arrondis 40">
            <a:extLst>
              <a:ext uri="{FF2B5EF4-FFF2-40B4-BE49-F238E27FC236}">
                <a16:creationId xmlns:a16="http://schemas.microsoft.com/office/drawing/2014/main" id="{752DD7A3-A2C1-13F9-D3CC-F24F5474971E}"/>
              </a:ext>
            </a:extLst>
          </p:cNvPr>
          <p:cNvSpPr/>
          <p:nvPr/>
        </p:nvSpPr>
        <p:spPr>
          <a:xfrm>
            <a:off x="7969199" y="3026287"/>
            <a:ext cx="1006651" cy="496897"/>
          </a:xfrm>
          <a:prstGeom prst="roundRect">
            <a:avLst/>
          </a:prstGeom>
          <a:solidFill>
            <a:schemeClr val="accent1">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bg1"/>
                </a:solidFill>
                <a:latin typeface="Avenir Next LT Pro" panose="020B0504020202020204" pitchFamily="34" charset="0"/>
              </a:rPr>
              <a:t>SMS </a:t>
            </a:r>
            <a:r>
              <a:rPr lang="fr-FR" sz="1100" dirty="0">
                <a:solidFill>
                  <a:schemeClr val="bg1"/>
                </a:solidFill>
                <a:latin typeface="Avenir Next LT Pro" panose="020B0504020202020204" pitchFamily="34" charset="0"/>
              </a:rPr>
              <a:t>conquête</a:t>
            </a:r>
            <a:endParaRPr lang="fr-FR" sz="1400" dirty="0">
              <a:solidFill>
                <a:schemeClr val="bg1"/>
              </a:solidFill>
              <a:latin typeface="Avenir Next LT Pro" panose="020B0504020202020204" pitchFamily="34" charset="0"/>
            </a:endParaRPr>
          </a:p>
        </p:txBody>
      </p:sp>
      <p:sp>
        <p:nvSpPr>
          <p:cNvPr id="42" name="Rectangle : coins arrondis 41">
            <a:extLst>
              <a:ext uri="{FF2B5EF4-FFF2-40B4-BE49-F238E27FC236}">
                <a16:creationId xmlns:a16="http://schemas.microsoft.com/office/drawing/2014/main" id="{6C5F0361-623F-65E1-AA40-D69A35938F3F}"/>
              </a:ext>
            </a:extLst>
          </p:cNvPr>
          <p:cNvSpPr/>
          <p:nvPr/>
        </p:nvSpPr>
        <p:spPr>
          <a:xfrm>
            <a:off x="3583606" y="3026287"/>
            <a:ext cx="1006651" cy="496898"/>
          </a:xfrm>
          <a:prstGeom prst="roundRect">
            <a:avLst/>
          </a:prstGeom>
          <a:solidFill>
            <a:schemeClr val="accent1">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bg1"/>
                </a:solidFill>
                <a:latin typeface="Avenir Next LT Pro" panose="020B0504020202020204" pitchFamily="34" charset="0"/>
              </a:rPr>
              <a:t>SMS </a:t>
            </a:r>
            <a:r>
              <a:rPr lang="fr-FR" sz="1100" dirty="0">
                <a:solidFill>
                  <a:schemeClr val="bg1"/>
                </a:solidFill>
                <a:latin typeface="Avenir Next LT Pro" panose="020B0504020202020204" pitchFamily="34" charset="0"/>
              </a:rPr>
              <a:t>conquête</a:t>
            </a:r>
            <a:endParaRPr lang="fr-FR" sz="1400" dirty="0">
              <a:solidFill>
                <a:schemeClr val="bg1"/>
              </a:solidFill>
              <a:latin typeface="Avenir Next LT Pro" panose="020B0504020202020204" pitchFamily="34" charset="0"/>
            </a:endParaRPr>
          </a:p>
        </p:txBody>
      </p:sp>
      <p:sp>
        <p:nvSpPr>
          <p:cNvPr id="43" name="Rectangle : coins arrondis 42">
            <a:extLst>
              <a:ext uri="{FF2B5EF4-FFF2-40B4-BE49-F238E27FC236}">
                <a16:creationId xmlns:a16="http://schemas.microsoft.com/office/drawing/2014/main" id="{C3149192-A8AF-CD9C-D5C0-472D42E47450}"/>
              </a:ext>
            </a:extLst>
          </p:cNvPr>
          <p:cNvSpPr/>
          <p:nvPr/>
        </p:nvSpPr>
        <p:spPr>
          <a:xfrm>
            <a:off x="5821620" y="5705898"/>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RADIO</a:t>
            </a:r>
          </a:p>
        </p:txBody>
      </p:sp>
      <p:sp>
        <p:nvSpPr>
          <p:cNvPr id="44" name="Rectangle : coins arrondis 43">
            <a:extLst>
              <a:ext uri="{FF2B5EF4-FFF2-40B4-BE49-F238E27FC236}">
                <a16:creationId xmlns:a16="http://schemas.microsoft.com/office/drawing/2014/main" id="{95C36262-C770-2428-11F9-BA5A323F2920}"/>
              </a:ext>
            </a:extLst>
          </p:cNvPr>
          <p:cNvSpPr/>
          <p:nvPr/>
        </p:nvSpPr>
        <p:spPr>
          <a:xfrm>
            <a:off x="7262260" y="5705898"/>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RADIO</a:t>
            </a:r>
          </a:p>
        </p:txBody>
      </p:sp>
      <p:sp>
        <p:nvSpPr>
          <p:cNvPr id="45" name="Rectangle : coins arrondis 44">
            <a:extLst>
              <a:ext uri="{FF2B5EF4-FFF2-40B4-BE49-F238E27FC236}">
                <a16:creationId xmlns:a16="http://schemas.microsoft.com/office/drawing/2014/main" id="{57444D74-5EA9-7730-0DFE-60A6BB411DAD}"/>
              </a:ext>
            </a:extLst>
          </p:cNvPr>
          <p:cNvSpPr/>
          <p:nvPr/>
        </p:nvSpPr>
        <p:spPr>
          <a:xfrm>
            <a:off x="8752316" y="5705898"/>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RADIO</a:t>
            </a:r>
          </a:p>
        </p:txBody>
      </p:sp>
      <p:sp>
        <p:nvSpPr>
          <p:cNvPr id="46" name="Rectangle : coins arrondis 45">
            <a:extLst>
              <a:ext uri="{FF2B5EF4-FFF2-40B4-BE49-F238E27FC236}">
                <a16:creationId xmlns:a16="http://schemas.microsoft.com/office/drawing/2014/main" id="{406595C2-5AAB-DF9E-3989-91111CDAB050}"/>
              </a:ext>
            </a:extLst>
          </p:cNvPr>
          <p:cNvSpPr/>
          <p:nvPr/>
        </p:nvSpPr>
        <p:spPr>
          <a:xfrm>
            <a:off x="2890924" y="5705898"/>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RADIO</a:t>
            </a:r>
          </a:p>
        </p:txBody>
      </p:sp>
      <p:sp>
        <p:nvSpPr>
          <p:cNvPr id="47" name="Rectangle : coins arrondis 46">
            <a:extLst>
              <a:ext uri="{FF2B5EF4-FFF2-40B4-BE49-F238E27FC236}">
                <a16:creationId xmlns:a16="http://schemas.microsoft.com/office/drawing/2014/main" id="{4819F72F-BDC1-CB95-5AED-329466FDB0E5}"/>
              </a:ext>
            </a:extLst>
          </p:cNvPr>
          <p:cNvSpPr/>
          <p:nvPr/>
        </p:nvSpPr>
        <p:spPr>
          <a:xfrm>
            <a:off x="4929496" y="6035852"/>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PRESSE</a:t>
            </a:r>
          </a:p>
        </p:txBody>
      </p:sp>
      <p:sp>
        <p:nvSpPr>
          <p:cNvPr id="48" name="Rectangle : coins arrondis 47">
            <a:extLst>
              <a:ext uri="{FF2B5EF4-FFF2-40B4-BE49-F238E27FC236}">
                <a16:creationId xmlns:a16="http://schemas.microsoft.com/office/drawing/2014/main" id="{034039E1-5EBF-E4BD-11FF-2042EAF270E7}"/>
              </a:ext>
            </a:extLst>
          </p:cNvPr>
          <p:cNvSpPr/>
          <p:nvPr/>
        </p:nvSpPr>
        <p:spPr>
          <a:xfrm>
            <a:off x="6419552" y="6035852"/>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PRESSE</a:t>
            </a:r>
          </a:p>
        </p:txBody>
      </p:sp>
      <p:sp>
        <p:nvSpPr>
          <p:cNvPr id="49" name="Rectangle : coins arrondis 48">
            <a:extLst>
              <a:ext uri="{FF2B5EF4-FFF2-40B4-BE49-F238E27FC236}">
                <a16:creationId xmlns:a16="http://schemas.microsoft.com/office/drawing/2014/main" id="{096DFAE3-F0AD-F6C2-FC00-6AF6BB3E0A52}"/>
              </a:ext>
            </a:extLst>
          </p:cNvPr>
          <p:cNvSpPr/>
          <p:nvPr/>
        </p:nvSpPr>
        <p:spPr>
          <a:xfrm>
            <a:off x="7860192" y="6035852"/>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PRESSE</a:t>
            </a:r>
          </a:p>
        </p:txBody>
      </p:sp>
      <p:sp>
        <p:nvSpPr>
          <p:cNvPr id="50" name="Rectangle : coins arrondis 49">
            <a:extLst>
              <a:ext uri="{FF2B5EF4-FFF2-40B4-BE49-F238E27FC236}">
                <a16:creationId xmlns:a16="http://schemas.microsoft.com/office/drawing/2014/main" id="{3B17390B-50CB-22C1-0755-99ED5F3E0DBB}"/>
              </a:ext>
            </a:extLst>
          </p:cNvPr>
          <p:cNvSpPr/>
          <p:nvPr/>
        </p:nvSpPr>
        <p:spPr>
          <a:xfrm>
            <a:off x="9350248" y="6035852"/>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PRESSE</a:t>
            </a:r>
          </a:p>
        </p:txBody>
      </p:sp>
      <p:sp>
        <p:nvSpPr>
          <p:cNvPr id="51" name="Rectangle : coins arrondis 50">
            <a:extLst>
              <a:ext uri="{FF2B5EF4-FFF2-40B4-BE49-F238E27FC236}">
                <a16:creationId xmlns:a16="http://schemas.microsoft.com/office/drawing/2014/main" id="{DF5F2842-CC8B-A58E-3B4A-6A6D2DCE412B}"/>
              </a:ext>
            </a:extLst>
          </p:cNvPr>
          <p:cNvSpPr/>
          <p:nvPr/>
        </p:nvSpPr>
        <p:spPr>
          <a:xfrm>
            <a:off x="3488856" y="6047117"/>
            <a:ext cx="909371"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PRESSE</a:t>
            </a:r>
          </a:p>
        </p:txBody>
      </p:sp>
      <p:sp>
        <p:nvSpPr>
          <p:cNvPr id="57" name="Rectangle : coins arrondis 56">
            <a:extLst>
              <a:ext uri="{FF2B5EF4-FFF2-40B4-BE49-F238E27FC236}">
                <a16:creationId xmlns:a16="http://schemas.microsoft.com/office/drawing/2014/main" id="{A818CA36-D350-67F4-C7B3-3F2897B4EDE5}"/>
              </a:ext>
            </a:extLst>
          </p:cNvPr>
          <p:cNvSpPr/>
          <p:nvPr/>
        </p:nvSpPr>
        <p:spPr>
          <a:xfrm>
            <a:off x="4185175" y="6345177"/>
            <a:ext cx="1122423"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050" b="1" dirty="0">
                <a:solidFill>
                  <a:schemeClr val="bg1"/>
                </a:solidFill>
                <a:latin typeface="Avenir Next LT Pro" panose="020B0504020202020204" pitchFamily="34" charset="0"/>
              </a:rPr>
              <a:t>AFFICHAGE</a:t>
            </a:r>
          </a:p>
        </p:txBody>
      </p:sp>
      <p:sp>
        <p:nvSpPr>
          <p:cNvPr id="58" name="Rectangle : coins arrondis 57">
            <a:extLst>
              <a:ext uri="{FF2B5EF4-FFF2-40B4-BE49-F238E27FC236}">
                <a16:creationId xmlns:a16="http://schemas.microsoft.com/office/drawing/2014/main" id="{E167FA77-2DD0-E17E-966D-96CFEB3D7280}"/>
              </a:ext>
            </a:extLst>
          </p:cNvPr>
          <p:cNvSpPr/>
          <p:nvPr/>
        </p:nvSpPr>
        <p:spPr>
          <a:xfrm>
            <a:off x="5675231" y="6345177"/>
            <a:ext cx="1122423"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050" b="1" dirty="0">
                <a:solidFill>
                  <a:schemeClr val="bg1"/>
                </a:solidFill>
                <a:latin typeface="Avenir Next LT Pro" panose="020B0504020202020204" pitchFamily="34" charset="0"/>
              </a:rPr>
              <a:t>AFFICHAGE</a:t>
            </a:r>
          </a:p>
        </p:txBody>
      </p:sp>
      <p:sp>
        <p:nvSpPr>
          <p:cNvPr id="59" name="Rectangle : coins arrondis 58">
            <a:extLst>
              <a:ext uri="{FF2B5EF4-FFF2-40B4-BE49-F238E27FC236}">
                <a16:creationId xmlns:a16="http://schemas.microsoft.com/office/drawing/2014/main" id="{D46B1398-3583-1320-130B-254D9C0EE7C7}"/>
              </a:ext>
            </a:extLst>
          </p:cNvPr>
          <p:cNvSpPr/>
          <p:nvPr/>
        </p:nvSpPr>
        <p:spPr>
          <a:xfrm>
            <a:off x="7115871" y="6345177"/>
            <a:ext cx="1122423"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050" b="1" dirty="0">
                <a:solidFill>
                  <a:schemeClr val="bg1"/>
                </a:solidFill>
                <a:latin typeface="Avenir Next LT Pro" panose="020B0504020202020204" pitchFamily="34" charset="0"/>
              </a:rPr>
              <a:t>AFFICHAGE</a:t>
            </a:r>
          </a:p>
        </p:txBody>
      </p:sp>
      <p:sp>
        <p:nvSpPr>
          <p:cNvPr id="60" name="Rectangle : coins arrondis 59">
            <a:extLst>
              <a:ext uri="{FF2B5EF4-FFF2-40B4-BE49-F238E27FC236}">
                <a16:creationId xmlns:a16="http://schemas.microsoft.com/office/drawing/2014/main" id="{EA6C59A5-E0F6-9EFB-3162-BBFDC2DD36BC}"/>
              </a:ext>
            </a:extLst>
          </p:cNvPr>
          <p:cNvSpPr/>
          <p:nvPr/>
        </p:nvSpPr>
        <p:spPr>
          <a:xfrm>
            <a:off x="8605927" y="6345177"/>
            <a:ext cx="1122423"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050" b="1" dirty="0">
                <a:solidFill>
                  <a:schemeClr val="bg1"/>
                </a:solidFill>
                <a:latin typeface="Avenir Next LT Pro" panose="020B0504020202020204" pitchFamily="34" charset="0"/>
              </a:rPr>
              <a:t>AFFICHAGE</a:t>
            </a:r>
          </a:p>
        </p:txBody>
      </p:sp>
      <p:sp>
        <p:nvSpPr>
          <p:cNvPr id="61" name="Rectangle : coins arrondis 60">
            <a:extLst>
              <a:ext uri="{FF2B5EF4-FFF2-40B4-BE49-F238E27FC236}">
                <a16:creationId xmlns:a16="http://schemas.microsoft.com/office/drawing/2014/main" id="{0F87A4E6-851C-2175-A131-FF6C10B7F6CB}"/>
              </a:ext>
            </a:extLst>
          </p:cNvPr>
          <p:cNvSpPr/>
          <p:nvPr/>
        </p:nvSpPr>
        <p:spPr>
          <a:xfrm>
            <a:off x="2744535" y="6356442"/>
            <a:ext cx="1122423" cy="337816"/>
          </a:xfrm>
          <a:prstGeom prst="roundRect">
            <a:avLst/>
          </a:prstGeom>
          <a:solidFill>
            <a:schemeClr val="accent1">
              <a:lumMod val="5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050" b="1" dirty="0">
                <a:solidFill>
                  <a:schemeClr val="bg1"/>
                </a:solidFill>
                <a:latin typeface="Avenir Next LT Pro" panose="020B0504020202020204" pitchFamily="34" charset="0"/>
              </a:rPr>
              <a:t>AFFICHAGE</a:t>
            </a:r>
          </a:p>
        </p:txBody>
      </p:sp>
      <p:sp>
        <p:nvSpPr>
          <p:cNvPr id="62" name="Rectangle : coins arrondis 61">
            <a:extLst>
              <a:ext uri="{FF2B5EF4-FFF2-40B4-BE49-F238E27FC236}">
                <a16:creationId xmlns:a16="http://schemas.microsoft.com/office/drawing/2014/main" id="{F9518184-A77C-92BD-FF31-5053E91A44B9}"/>
              </a:ext>
            </a:extLst>
          </p:cNvPr>
          <p:cNvSpPr/>
          <p:nvPr/>
        </p:nvSpPr>
        <p:spPr>
          <a:xfrm>
            <a:off x="3125829" y="2209316"/>
            <a:ext cx="505100" cy="270953"/>
          </a:xfrm>
          <a:prstGeom prst="roundRect">
            <a:avLst/>
          </a:prstGeom>
          <a:solidFill>
            <a:schemeClr val="accent1">
              <a:lumMod val="40000"/>
              <a:lumOff val="6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63" name="Rectangle : coins arrondis 62">
            <a:extLst>
              <a:ext uri="{FF2B5EF4-FFF2-40B4-BE49-F238E27FC236}">
                <a16:creationId xmlns:a16="http://schemas.microsoft.com/office/drawing/2014/main" id="{9597A876-069C-0424-E8D6-3847CAB4021B}"/>
              </a:ext>
            </a:extLst>
          </p:cNvPr>
          <p:cNvSpPr/>
          <p:nvPr/>
        </p:nvSpPr>
        <p:spPr>
          <a:xfrm>
            <a:off x="3834980" y="2209316"/>
            <a:ext cx="505100" cy="270953"/>
          </a:xfrm>
          <a:prstGeom prst="roundRect">
            <a:avLst/>
          </a:prstGeom>
          <a:solidFill>
            <a:schemeClr val="accent1">
              <a:lumMod val="40000"/>
              <a:lumOff val="6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64" name="Rectangle : coins arrondis 63">
            <a:extLst>
              <a:ext uri="{FF2B5EF4-FFF2-40B4-BE49-F238E27FC236}">
                <a16:creationId xmlns:a16="http://schemas.microsoft.com/office/drawing/2014/main" id="{ED5156F8-0F6A-C5D3-443C-09AE815C450B}"/>
              </a:ext>
            </a:extLst>
          </p:cNvPr>
          <p:cNvSpPr/>
          <p:nvPr/>
        </p:nvSpPr>
        <p:spPr>
          <a:xfrm>
            <a:off x="4528427" y="2209316"/>
            <a:ext cx="505100" cy="270953"/>
          </a:xfrm>
          <a:prstGeom prst="roundRect">
            <a:avLst/>
          </a:prstGeom>
          <a:solidFill>
            <a:schemeClr val="accent1">
              <a:lumMod val="40000"/>
              <a:lumOff val="6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65" name="Rectangle : coins arrondis 64">
            <a:extLst>
              <a:ext uri="{FF2B5EF4-FFF2-40B4-BE49-F238E27FC236}">
                <a16:creationId xmlns:a16="http://schemas.microsoft.com/office/drawing/2014/main" id="{836BE3E1-CC34-0CC7-441E-3253A7C0F65B}"/>
              </a:ext>
            </a:extLst>
          </p:cNvPr>
          <p:cNvSpPr/>
          <p:nvPr/>
        </p:nvSpPr>
        <p:spPr>
          <a:xfrm>
            <a:off x="5424236" y="2209316"/>
            <a:ext cx="505100" cy="270953"/>
          </a:xfrm>
          <a:prstGeom prst="roundRect">
            <a:avLst/>
          </a:prstGeom>
          <a:solidFill>
            <a:schemeClr val="accent1">
              <a:lumMod val="40000"/>
              <a:lumOff val="6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66" name="Rectangle : coins arrondis 65">
            <a:extLst>
              <a:ext uri="{FF2B5EF4-FFF2-40B4-BE49-F238E27FC236}">
                <a16:creationId xmlns:a16="http://schemas.microsoft.com/office/drawing/2014/main" id="{366ADD15-BBA3-491F-CA19-79311CCB5937}"/>
              </a:ext>
            </a:extLst>
          </p:cNvPr>
          <p:cNvSpPr/>
          <p:nvPr/>
        </p:nvSpPr>
        <p:spPr>
          <a:xfrm>
            <a:off x="6133387" y="2209316"/>
            <a:ext cx="505100" cy="270953"/>
          </a:xfrm>
          <a:prstGeom prst="roundRect">
            <a:avLst/>
          </a:prstGeom>
          <a:solidFill>
            <a:schemeClr val="accent1">
              <a:lumMod val="40000"/>
              <a:lumOff val="6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67" name="Rectangle : coins arrondis 66">
            <a:extLst>
              <a:ext uri="{FF2B5EF4-FFF2-40B4-BE49-F238E27FC236}">
                <a16:creationId xmlns:a16="http://schemas.microsoft.com/office/drawing/2014/main" id="{9DBB7FCC-1DDA-9762-25BF-A247E283748B}"/>
              </a:ext>
            </a:extLst>
          </p:cNvPr>
          <p:cNvSpPr/>
          <p:nvPr/>
        </p:nvSpPr>
        <p:spPr>
          <a:xfrm>
            <a:off x="6826834" y="2209316"/>
            <a:ext cx="505100" cy="270953"/>
          </a:xfrm>
          <a:prstGeom prst="roundRect">
            <a:avLst/>
          </a:prstGeom>
          <a:solidFill>
            <a:schemeClr val="accent1">
              <a:lumMod val="40000"/>
              <a:lumOff val="6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68" name="Rectangle : coins arrondis 67">
            <a:extLst>
              <a:ext uri="{FF2B5EF4-FFF2-40B4-BE49-F238E27FC236}">
                <a16:creationId xmlns:a16="http://schemas.microsoft.com/office/drawing/2014/main" id="{F14E18AF-31EF-3E5D-B972-F12A3E160928}"/>
              </a:ext>
            </a:extLst>
          </p:cNvPr>
          <p:cNvSpPr/>
          <p:nvPr/>
        </p:nvSpPr>
        <p:spPr>
          <a:xfrm>
            <a:off x="7671151" y="2209316"/>
            <a:ext cx="505100" cy="270953"/>
          </a:xfrm>
          <a:prstGeom prst="roundRect">
            <a:avLst/>
          </a:prstGeom>
          <a:solidFill>
            <a:schemeClr val="accent1">
              <a:lumMod val="40000"/>
              <a:lumOff val="6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69" name="Rectangle : coins arrondis 68">
            <a:extLst>
              <a:ext uri="{FF2B5EF4-FFF2-40B4-BE49-F238E27FC236}">
                <a16:creationId xmlns:a16="http://schemas.microsoft.com/office/drawing/2014/main" id="{CBC80E77-35D3-0AD0-FB1A-1FCBBEAF5096}"/>
              </a:ext>
            </a:extLst>
          </p:cNvPr>
          <p:cNvSpPr/>
          <p:nvPr/>
        </p:nvSpPr>
        <p:spPr>
          <a:xfrm>
            <a:off x="8500094" y="2209316"/>
            <a:ext cx="505100" cy="270953"/>
          </a:xfrm>
          <a:prstGeom prst="roundRect">
            <a:avLst/>
          </a:prstGeom>
          <a:solidFill>
            <a:schemeClr val="accent1">
              <a:lumMod val="40000"/>
              <a:lumOff val="6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70" name="Rectangle : coins arrondis 69">
            <a:extLst>
              <a:ext uri="{FF2B5EF4-FFF2-40B4-BE49-F238E27FC236}">
                <a16:creationId xmlns:a16="http://schemas.microsoft.com/office/drawing/2014/main" id="{3A596AB4-62F1-DAE8-4E5B-36899DFD8194}"/>
              </a:ext>
            </a:extLst>
          </p:cNvPr>
          <p:cNvSpPr/>
          <p:nvPr/>
        </p:nvSpPr>
        <p:spPr>
          <a:xfrm>
            <a:off x="9193541" y="2209316"/>
            <a:ext cx="505100" cy="270953"/>
          </a:xfrm>
          <a:prstGeom prst="roundRect">
            <a:avLst/>
          </a:prstGeom>
          <a:solidFill>
            <a:schemeClr val="accent1">
              <a:lumMod val="40000"/>
              <a:lumOff val="60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77" name="Rectangle : coins arrondis 76">
            <a:extLst>
              <a:ext uri="{FF2B5EF4-FFF2-40B4-BE49-F238E27FC236}">
                <a16:creationId xmlns:a16="http://schemas.microsoft.com/office/drawing/2014/main" id="{5509B57F-0EBB-C24F-CBC0-4C91EE824752}"/>
              </a:ext>
            </a:extLst>
          </p:cNvPr>
          <p:cNvSpPr/>
          <p:nvPr/>
        </p:nvSpPr>
        <p:spPr>
          <a:xfrm>
            <a:off x="3189901" y="4914740"/>
            <a:ext cx="909371" cy="266742"/>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err="1">
                <a:solidFill>
                  <a:schemeClr val="bg1"/>
                </a:solidFill>
                <a:latin typeface="Avenir Next LT Pro" panose="020B0504020202020204" pitchFamily="34" charset="0"/>
              </a:rPr>
              <a:t>Videos</a:t>
            </a:r>
            <a:r>
              <a:rPr lang="fr-FR" sz="1400" b="1" dirty="0">
                <a:solidFill>
                  <a:schemeClr val="bg1"/>
                </a:solidFill>
                <a:latin typeface="Avenir Next LT Pro" panose="020B0504020202020204" pitchFamily="34" charset="0"/>
              </a:rPr>
              <a:t> </a:t>
            </a:r>
          </a:p>
        </p:txBody>
      </p:sp>
      <p:sp>
        <p:nvSpPr>
          <p:cNvPr id="79" name="ZoneTexte 78">
            <a:extLst>
              <a:ext uri="{FF2B5EF4-FFF2-40B4-BE49-F238E27FC236}">
                <a16:creationId xmlns:a16="http://schemas.microsoft.com/office/drawing/2014/main" id="{532FB55F-84D0-9207-A24A-19253EACDDC8}"/>
              </a:ext>
            </a:extLst>
          </p:cNvPr>
          <p:cNvSpPr txBox="1"/>
          <p:nvPr/>
        </p:nvSpPr>
        <p:spPr>
          <a:xfrm>
            <a:off x="612892" y="5833784"/>
            <a:ext cx="1764010" cy="584775"/>
          </a:xfrm>
          <a:prstGeom prst="rect">
            <a:avLst/>
          </a:prstGeom>
          <a:noFill/>
        </p:spPr>
        <p:txBody>
          <a:bodyPr wrap="square">
            <a:spAutoFit/>
          </a:bodyPr>
          <a:lstStyle/>
          <a:p>
            <a:pPr eaLnBrk="0" fontAlgn="base" hangingPunct="0">
              <a:spcBef>
                <a:spcPct val="0"/>
              </a:spcBef>
              <a:spcAft>
                <a:spcPts val="600"/>
              </a:spcAft>
              <a:defRPr/>
            </a:pPr>
            <a:r>
              <a:rPr lang="fr-FR" sz="1600" b="1" dirty="0">
                <a:latin typeface="Avenir Next LT Pro" panose="020B0504020202020204" pitchFamily="34" charset="0"/>
                <a:ea typeface="+mj-ea"/>
                <a:cs typeface="+mj-cs"/>
              </a:rPr>
              <a:t>SURPRESSION</a:t>
            </a:r>
            <a:br>
              <a:rPr lang="fr-FR" sz="1600" b="1" dirty="0">
                <a:latin typeface="Avenir Next LT Pro" panose="020B0504020202020204" pitchFamily="34" charset="0"/>
                <a:ea typeface="+mj-ea"/>
                <a:cs typeface="+mj-cs"/>
              </a:rPr>
            </a:br>
            <a:r>
              <a:rPr lang="fr-FR" sz="1600" b="1" dirty="0">
                <a:latin typeface="Avenir Next LT Pro" panose="020B0504020202020204" pitchFamily="34" charset="0"/>
                <a:ea typeface="+mj-ea"/>
                <a:cs typeface="+mj-cs"/>
              </a:rPr>
              <a:t>MEDIA</a:t>
            </a:r>
            <a:endParaRPr lang="fr-FR" sz="1000" dirty="0">
              <a:latin typeface="Playfair Display" panose="00000500000000000000" pitchFamily="2" charset="0"/>
            </a:endParaRPr>
          </a:p>
        </p:txBody>
      </p:sp>
      <p:sp>
        <p:nvSpPr>
          <p:cNvPr id="81" name="Rectangle : coins arrondis 80">
            <a:extLst>
              <a:ext uri="{FF2B5EF4-FFF2-40B4-BE49-F238E27FC236}">
                <a16:creationId xmlns:a16="http://schemas.microsoft.com/office/drawing/2014/main" id="{C757482E-32F5-D699-57C0-7A883EA98B0C}"/>
              </a:ext>
            </a:extLst>
          </p:cNvPr>
          <p:cNvSpPr/>
          <p:nvPr/>
        </p:nvSpPr>
        <p:spPr>
          <a:xfrm>
            <a:off x="4780977" y="4925320"/>
            <a:ext cx="3745751" cy="264976"/>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venir Next LT Pro" panose="020B0504020202020204" pitchFamily="34" charset="0"/>
              </a:rPr>
              <a:t>Film de Noel</a:t>
            </a:r>
          </a:p>
        </p:txBody>
      </p:sp>
      <p:sp>
        <p:nvSpPr>
          <p:cNvPr id="93" name="Titre 1">
            <a:extLst>
              <a:ext uri="{FF2B5EF4-FFF2-40B4-BE49-F238E27FC236}">
                <a16:creationId xmlns:a16="http://schemas.microsoft.com/office/drawing/2014/main" id="{07AAF433-5834-6971-B87B-C6613B20E458}"/>
              </a:ext>
            </a:extLst>
          </p:cNvPr>
          <p:cNvSpPr txBox="1">
            <a:spLocks/>
          </p:cNvSpPr>
          <p:nvPr/>
        </p:nvSpPr>
        <p:spPr bwMode="auto">
          <a:xfrm>
            <a:off x="768553" y="5267637"/>
            <a:ext cx="2317486" cy="50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eaLnBrk="0" hangingPunct="0"/>
            <a:r>
              <a:rPr lang="fr-FR" altLang="fr-FR" sz="1600" b="0" dirty="0">
                <a:latin typeface="Avenir Next LT Pro" panose="020B0504020202020204" pitchFamily="34" charset="0"/>
              </a:rPr>
              <a:t>Dispo </a:t>
            </a:r>
            <a:r>
              <a:rPr lang="fr-FR" altLang="fr-FR" sz="1600" b="0" dirty="0" err="1">
                <a:latin typeface="Avenir Next LT Pro" panose="020B0504020202020204" pitchFamily="34" charset="0"/>
              </a:rPr>
              <a:t>Influencers</a:t>
            </a:r>
            <a:r>
              <a:rPr lang="fr-FR" altLang="fr-FR" sz="1600" b="0" dirty="0">
                <a:latin typeface="Avenir Next LT Pro" panose="020B0504020202020204" pitchFamily="34" charset="0"/>
              </a:rPr>
              <a:t> </a:t>
            </a:r>
            <a:endParaRPr lang="fr-FR" altLang="fr-FR" sz="1400" b="0" dirty="0">
              <a:latin typeface="Avenir Next LT Pro" panose="020B0504020202020204" pitchFamily="34" charset="0"/>
            </a:endParaRPr>
          </a:p>
        </p:txBody>
      </p:sp>
      <p:sp>
        <p:nvSpPr>
          <p:cNvPr id="94" name="Rectangle : coins arrondis 93">
            <a:extLst>
              <a:ext uri="{FF2B5EF4-FFF2-40B4-BE49-F238E27FC236}">
                <a16:creationId xmlns:a16="http://schemas.microsoft.com/office/drawing/2014/main" id="{A55E47CE-17F4-C0ED-D1BD-53DB517E4CCC}"/>
              </a:ext>
            </a:extLst>
          </p:cNvPr>
          <p:cNvSpPr/>
          <p:nvPr/>
        </p:nvSpPr>
        <p:spPr>
          <a:xfrm>
            <a:off x="2873279" y="5263980"/>
            <a:ext cx="505100" cy="270953"/>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95" name="Rectangle : coins arrondis 94">
            <a:extLst>
              <a:ext uri="{FF2B5EF4-FFF2-40B4-BE49-F238E27FC236}">
                <a16:creationId xmlns:a16="http://schemas.microsoft.com/office/drawing/2014/main" id="{74D3B6FE-86F0-77D0-8579-DF091DD409B2}"/>
              </a:ext>
            </a:extLst>
          </p:cNvPr>
          <p:cNvSpPr/>
          <p:nvPr/>
        </p:nvSpPr>
        <p:spPr>
          <a:xfrm>
            <a:off x="3582430" y="5263980"/>
            <a:ext cx="505100" cy="270953"/>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96" name="Rectangle : coins arrondis 95">
            <a:extLst>
              <a:ext uri="{FF2B5EF4-FFF2-40B4-BE49-F238E27FC236}">
                <a16:creationId xmlns:a16="http://schemas.microsoft.com/office/drawing/2014/main" id="{15D1CA46-6F47-CBF3-F9D6-2286732A749F}"/>
              </a:ext>
            </a:extLst>
          </p:cNvPr>
          <p:cNvSpPr/>
          <p:nvPr/>
        </p:nvSpPr>
        <p:spPr>
          <a:xfrm>
            <a:off x="4275877" y="5263980"/>
            <a:ext cx="505100" cy="270953"/>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97" name="Rectangle : coins arrondis 96">
            <a:extLst>
              <a:ext uri="{FF2B5EF4-FFF2-40B4-BE49-F238E27FC236}">
                <a16:creationId xmlns:a16="http://schemas.microsoft.com/office/drawing/2014/main" id="{9C3BC175-86A4-920F-7062-D8EE52BFBC44}"/>
              </a:ext>
            </a:extLst>
          </p:cNvPr>
          <p:cNvSpPr/>
          <p:nvPr/>
        </p:nvSpPr>
        <p:spPr>
          <a:xfrm>
            <a:off x="5171686" y="5263980"/>
            <a:ext cx="505100" cy="270953"/>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98" name="Rectangle : coins arrondis 97">
            <a:extLst>
              <a:ext uri="{FF2B5EF4-FFF2-40B4-BE49-F238E27FC236}">
                <a16:creationId xmlns:a16="http://schemas.microsoft.com/office/drawing/2014/main" id="{82F772DE-CCA3-4365-411B-3D384B58A658}"/>
              </a:ext>
            </a:extLst>
          </p:cNvPr>
          <p:cNvSpPr/>
          <p:nvPr/>
        </p:nvSpPr>
        <p:spPr>
          <a:xfrm>
            <a:off x="5880837" y="5263980"/>
            <a:ext cx="505100" cy="270953"/>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99" name="Rectangle : coins arrondis 98">
            <a:extLst>
              <a:ext uri="{FF2B5EF4-FFF2-40B4-BE49-F238E27FC236}">
                <a16:creationId xmlns:a16="http://schemas.microsoft.com/office/drawing/2014/main" id="{A3A5008D-365A-BD01-EF1C-D96255BB7186}"/>
              </a:ext>
            </a:extLst>
          </p:cNvPr>
          <p:cNvSpPr/>
          <p:nvPr/>
        </p:nvSpPr>
        <p:spPr>
          <a:xfrm>
            <a:off x="6574284" y="5263980"/>
            <a:ext cx="505100" cy="270953"/>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100" name="Rectangle : coins arrondis 99">
            <a:extLst>
              <a:ext uri="{FF2B5EF4-FFF2-40B4-BE49-F238E27FC236}">
                <a16:creationId xmlns:a16="http://schemas.microsoft.com/office/drawing/2014/main" id="{AFA7777A-B839-1C97-6E23-FD18AFE898AB}"/>
              </a:ext>
            </a:extLst>
          </p:cNvPr>
          <p:cNvSpPr/>
          <p:nvPr/>
        </p:nvSpPr>
        <p:spPr>
          <a:xfrm>
            <a:off x="7418601" y="5263980"/>
            <a:ext cx="505100" cy="270953"/>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101" name="Rectangle : coins arrondis 100">
            <a:extLst>
              <a:ext uri="{FF2B5EF4-FFF2-40B4-BE49-F238E27FC236}">
                <a16:creationId xmlns:a16="http://schemas.microsoft.com/office/drawing/2014/main" id="{E150D2CA-F9AD-CEBD-000A-FA42EAE2594B}"/>
              </a:ext>
            </a:extLst>
          </p:cNvPr>
          <p:cNvSpPr/>
          <p:nvPr/>
        </p:nvSpPr>
        <p:spPr>
          <a:xfrm>
            <a:off x="8247544" y="5263980"/>
            <a:ext cx="505100" cy="270953"/>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102" name="Rectangle : coins arrondis 101">
            <a:extLst>
              <a:ext uri="{FF2B5EF4-FFF2-40B4-BE49-F238E27FC236}">
                <a16:creationId xmlns:a16="http://schemas.microsoft.com/office/drawing/2014/main" id="{7C2AC50D-5510-C431-A777-F18F4474144D}"/>
              </a:ext>
            </a:extLst>
          </p:cNvPr>
          <p:cNvSpPr/>
          <p:nvPr/>
        </p:nvSpPr>
        <p:spPr>
          <a:xfrm>
            <a:off x="8940991" y="5263980"/>
            <a:ext cx="505100" cy="270953"/>
          </a:xfrm>
          <a:prstGeom prst="roundRect">
            <a:avLst/>
          </a:prstGeom>
          <a:solidFill>
            <a:schemeClr val="accent5">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400" b="1" dirty="0">
              <a:solidFill>
                <a:schemeClr val="bg1"/>
              </a:solidFill>
              <a:latin typeface="Avenir Next LT Pro" panose="020B0504020202020204" pitchFamily="34" charset="0"/>
            </a:endParaRPr>
          </a:p>
        </p:txBody>
      </p:sp>
      <p:sp>
        <p:nvSpPr>
          <p:cNvPr id="103" name="Flèche : droite 102">
            <a:extLst>
              <a:ext uri="{FF2B5EF4-FFF2-40B4-BE49-F238E27FC236}">
                <a16:creationId xmlns:a16="http://schemas.microsoft.com/office/drawing/2014/main" id="{921A806B-93A3-43F3-E5F0-A3CA3AE14D79}"/>
              </a:ext>
            </a:extLst>
          </p:cNvPr>
          <p:cNvSpPr/>
          <p:nvPr/>
        </p:nvSpPr>
        <p:spPr>
          <a:xfrm>
            <a:off x="1827887" y="4688475"/>
            <a:ext cx="8536226" cy="183713"/>
          </a:xfrm>
          <a:prstGeom prst="rightArrow">
            <a:avLst>
              <a:gd name="adj1" fmla="val 100000"/>
              <a:gd name="adj2" fmla="val 50000"/>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b="1" dirty="0"/>
              <a:t>CAMPAGNE DISPLAY &amp; RS</a:t>
            </a:r>
          </a:p>
        </p:txBody>
      </p:sp>
    </p:spTree>
    <p:extLst>
      <p:ext uri="{BB962C8B-B14F-4D97-AF65-F5344CB8AC3E}">
        <p14:creationId xmlns:p14="http://schemas.microsoft.com/office/powerpoint/2010/main" val="161820342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665F6216-E077-1C36-7A3B-3DFFF68333D9}"/>
              </a:ext>
            </a:extLst>
          </p:cNvPr>
          <p:cNvSpPr txBox="1"/>
          <p:nvPr/>
        </p:nvSpPr>
        <p:spPr>
          <a:xfrm>
            <a:off x="635659" y="2783592"/>
            <a:ext cx="10278683" cy="1938992"/>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Quid opération </a:t>
            </a:r>
            <a:r>
              <a:rPr lang="fr-FR" sz="6000" b="1" dirty="0" err="1">
                <a:latin typeface="Avenir Next LT Pro" panose="020B0504020202020204" pitchFamily="34" charset="0"/>
                <a:ea typeface="+mj-ea"/>
                <a:cs typeface="+mj-cs"/>
              </a:rPr>
              <a:t>Maximatch</a:t>
            </a:r>
            <a:r>
              <a:rPr lang="fr-FR" sz="6000" b="1" dirty="0">
                <a:latin typeface="Avenir Next LT Pro" panose="020B0504020202020204" pitchFamily="34" charset="0"/>
                <a:ea typeface="+mj-ea"/>
                <a:cs typeface="+mj-cs"/>
              </a:rPr>
              <a:t> février</a:t>
            </a:r>
            <a:endParaRPr lang="fr-FR" sz="3600" dirty="0">
              <a:latin typeface="Playfair Display" panose="00000500000000000000" pitchFamily="2" charset="0"/>
            </a:endParaRPr>
          </a:p>
        </p:txBody>
      </p:sp>
    </p:spTree>
    <p:extLst>
      <p:ext uri="{BB962C8B-B14F-4D97-AF65-F5344CB8AC3E}">
        <p14:creationId xmlns:p14="http://schemas.microsoft.com/office/powerpoint/2010/main" val="10242282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0278683"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Le panier magique</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3"/>
            <a:ext cx="10499190" cy="4447183"/>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1800" b="0" i="0" u="none" strike="noStrike" cap="none" normalizeH="0" baseline="0" dirty="0">
                <a:ln>
                  <a:noFill/>
                </a:ln>
                <a:solidFill>
                  <a:schemeClr val="tx1"/>
                </a:solidFill>
                <a:effectLst/>
                <a:latin typeface="Avenir Next LT Pro" panose="020B0504020202020204" pitchFamily="34" charset="0"/>
              </a:rPr>
              <a:t>Pour marquer le début de l'année et attirer les clients fraichement recrutés à Noel,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Mise en place d’une offre spécifique et exclusive : le «Panier magique avec réduction automatique ». </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i="0" u="none" strike="noStrike" cap="none" normalizeH="0" baseline="0" dirty="0">
                <a:ln>
                  <a:noFill/>
                </a:ln>
                <a:solidFill>
                  <a:schemeClr val="tx1"/>
                </a:solidFill>
                <a:effectLst/>
                <a:latin typeface="Avenir Next LT Pro" panose="020B0504020202020204" pitchFamily="34" charset="0"/>
              </a:rPr>
              <a:t>Concept de l’Offre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Envoie d’un sac kraft spécial directement aux nouveaux clients et aux clients occasionnels identifiés. Les clients qui se rendent en magasin avec ce sac bénéficieront d’une réduction de 10 % sur tout le contenu du sac (équivalent de 20 articles)</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lang="fr-FR" sz="2000" b="1" i="1" dirty="0"/>
              <a:t>"Bienvenue chez Supermarché Match !</a:t>
            </a:r>
            <a:r>
              <a:rPr lang="fr-FR" sz="2000" i="1" dirty="0"/>
              <a:t> </a:t>
            </a:r>
            <a:br>
              <a:rPr lang="fr-FR" sz="2000" i="1" dirty="0"/>
            </a:br>
            <a:r>
              <a:rPr lang="fr-FR" sz="2000" i="1" dirty="0"/>
              <a:t>Pour bien commencer l’année, nous avons </a:t>
            </a:r>
            <a:br>
              <a:rPr lang="fr-FR" sz="2000" i="1" dirty="0"/>
            </a:br>
            <a:r>
              <a:rPr lang="fr-FR" sz="2000" i="1" dirty="0"/>
              <a:t>une surprise pour vous. </a:t>
            </a:r>
            <a:br>
              <a:rPr lang="fr-FR" sz="2000" i="1" dirty="0"/>
            </a:br>
            <a:r>
              <a:rPr lang="fr-FR" sz="2000" i="1" dirty="0"/>
              <a:t>Utilisez ce sac magique lors de votre prochaine visite </a:t>
            </a:r>
            <a:br>
              <a:rPr lang="fr-FR" sz="2000" i="1" dirty="0"/>
            </a:br>
            <a:r>
              <a:rPr lang="fr-FR" sz="2000" i="1" dirty="0"/>
              <a:t>en magasin et profitez d’une réduction de 10 % </a:t>
            </a:r>
            <a:br>
              <a:rPr lang="fr-FR" sz="2000" i="1" dirty="0"/>
            </a:br>
            <a:r>
              <a:rPr lang="fr-FR" sz="2000" i="1" dirty="0"/>
              <a:t>sur tout ce que vous pouvez y mettre. </a:t>
            </a:r>
            <a:br>
              <a:rPr lang="fr-FR" sz="2000" i="1" dirty="0"/>
            </a:br>
            <a:r>
              <a:rPr lang="fr-FR" sz="2000" i="1" dirty="0"/>
              <a:t>Merci de votre fidélité et bonne année !"</a:t>
            </a:r>
            <a:endParaRPr kumimoji="0" lang="fr-FR" altLang="fr-FR" sz="1400" b="0" i="1" u="none" strike="noStrike" cap="none" normalizeH="0" baseline="0" dirty="0">
              <a:ln>
                <a:noFill/>
              </a:ln>
              <a:solidFill>
                <a:schemeClr val="tx1"/>
              </a:solidFill>
              <a:effectLst/>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b="1" dirty="0" err="1"/>
              <a:t>EvENEMENT</a:t>
            </a:r>
            <a:r>
              <a:rPr lang="fr-FR" b="1" dirty="0"/>
              <a:t> MAXIMATCH FEVRIER 2025</a:t>
            </a:r>
          </a:p>
        </p:txBody>
      </p:sp>
      <p:pic>
        <p:nvPicPr>
          <p:cNvPr id="9" name="Image 8">
            <a:extLst>
              <a:ext uri="{FF2B5EF4-FFF2-40B4-BE49-F238E27FC236}">
                <a16:creationId xmlns:a16="http://schemas.microsoft.com/office/drawing/2014/main" id="{65B074DB-742D-3958-5D2E-362ED7CB0834}"/>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7992241" y="3429000"/>
            <a:ext cx="2612697" cy="2612697"/>
          </a:xfrm>
          <a:prstGeom prst="rect">
            <a:avLst/>
          </a:prstGeom>
        </p:spPr>
      </p:pic>
    </p:spTree>
    <p:extLst>
      <p:ext uri="{BB962C8B-B14F-4D97-AF65-F5344CB8AC3E}">
        <p14:creationId xmlns:p14="http://schemas.microsoft.com/office/powerpoint/2010/main" val="16791495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490917" y="128633"/>
            <a:ext cx="10278683"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Le panier magique</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668919" y="1594514"/>
            <a:ext cx="10499190"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1800" b="0" i="0" u="none" strike="noStrike" cap="none" normalizeH="0" baseline="0" dirty="0">
                <a:ln>
                  <a:noFill/>
                </a:ln>
                <a:solidFill>
                  <a:schemeClr val="tx1"/>
                </a:solidFill>
                <a:effectLst/>
                <a:latin typeface="Avenir Next LT Pro" panose="020B0504020202020204" pitchFamily="34" charset="0"/>
              </a:rPr>
              <a:t>Pour marquer le début de l'année et attirer les clients fraichement recrutés à Noel,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Mise en place d’une offre spécifique et exclusive : le «Panier magique avec réduction automatique ». </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i="0" u="none" strike="noStrike" cap="none" normalizeH="0" baseline="0" dirty="0">
                <a:ln>
                  <a:noFill/>
                </a:ln>
                <a:solidFill>
                  <a:schemeClr val="tx1"/>
                </a:solidFill>
                <a:effectLst/>
                <a:latin typeface="Avenir Next LT Pro" panose="020B0504020202020204" pitchFamily="34" charset="0"/>
              </a:rPr>
              <a:t> Concept de l’Offre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Envoie d’un sac kraft spécial directement aux nouveaux clients et aux clients occasionnels identifiés. Les clients qui se rendent en magasin avec ce sac bénéficieront d’une réduction de 10 % sur tout le contenu du sac.</a:t>
            </a:r>
            <a:br>
              <a:rPr kumimoji="0" lang="fr-FR" altLang="fr-FR" sz="1600" b="0" i="0" u="none" strike="noStrike" cap="none" normalizeH="0" baseline="0" dirty="0">
                <a:ln>
                  <a:noFill/>
                </a:ln>
                <a:solidFill>
                  <a:schemeClr val="tx1"/>
                </a:solidFill>
                <a:effectLst/>
                <a:latin typeface="Avenir Next LT Pro" panose="020B0504020202020204" pitchFamily="34" charset="0"/>
              </a:rPr>
            </a:br>
            <a:br>
              <a:rPr kumimoji="0" lang="fr-FR" altLang="fr-FR" sz="1400" b="0" i="0" u="none" strike="noStrike" cap="none" normalizeH="0" baseline="0" dirty="0">
                <a:ln>
                  <a:noFill/>
                </a:ln>
                <a:solidFill>
                  <a:schemeClr val="tx1"/>
                </a:solidFill>
                <a:effectLst/>
                <a:latin typeface="Avenir Next LT Pro" panose="020B0504020202020204" pitchFamily="34" charset="0"/>
              </a:rPr>
            </a:br>
            <a:r>
              <a:rPr kumimoji="0" lang="fr-FR" altLang="fr-FR" sz="1600" b="1" i="0" u="none" strike="noStrike" cap="none" normalizeH="0" baseline="0" dirty="0">
                <a:ln>
                  <a:noFill/>
                </a:ln>
                <a:solidFill>
                  <a:schemeClr val="tx1"/>
                </a:solidFill>
                <a:effectLst/>
                <a:latin typeface="Avenir Next LT Pro" panose="020B0504020202020204" pitchFamily="34" charset="0"/>
              </a:rPr>
              <a:t>Distribution des Sacs :</a:t>
            </a:r>
            <a:br>
              <a:rPr kumimoji="0" lang="fr-FR" altLang="fr-FR" sz="1600" b="0" i="0" u="none" strike="noStrike" cap="none" normalizeH="0" baseline="0" dirty="0">
                <a:ln>
                  <a:noFill/>
                </a:ln>
                <a:solidFill>
                  <a:schemeClr val="tx1"/>
                </a:solidFill>
                <a:effectLst/>
                <a:latin typeface="Avenir Next LT Pro" panose="020B0504020202020204" pitchFamily="34" charset="0"/>
              </a:rPr>
            </a:br>
            <a:r>
              <a:rPr kumimoji="0" lang="fr-FR" altLang="fr-FR" sz="1600" b="0" i="0" u="none" strike="noStrike" cap="none" normalizeH="0" baseline="0" dirty="0">
                <a:ln>
                  <a:noFill/>
                </a:ln>
                <a:solidFill>
                  <a:schemeClr val="tx1"/>
                </a:solidFill>
                <a:effectLst/>
                <a:latin typeface="Avenir Next LT Pro" panose="020B0504020202020204" pitchFamily="34" charset="0"/>
              </a:rPr>
              <a:t>Les sacs seront envoyés par courrier début janvier, assurant une réception juste après Noël.</a:t>
            </a:r>
            <a:br>
              <a:rPr kumimoji="0" lang="fr-FR" altLang="fr-FR" sz="1600" b="0" i="0" u="none" strike="noStrike" cap="none" normalizeH="0" baseline="0" dirty="0">
                <a:ln>
                  <a:noFill/>
                </a:ln>
                <a:solidFill>
                  <a:schemeClr val="tx1"/>
                </a:solidFill>
                <a:effectLst/>
                <a:latin typeface="Avenir Next LT Pro" panose="020B0504020202020204" pitchFamily="34" charset="0"/>
              </a:rPr>
            </a:br>
            <a:r>
              <a:rPr kumimoji="0" lang="fr-FR" altLang="fr-FR" sz="1600" b="0" i="0" u="none" strike="noStrike" cap="none" normalizeH="0" baseline="0" dirty="0">
                <a:ln>
                  <a:noFill/>
                </a:ln>
                <a:solidFill>
                  <a:schemeClr val="tx1"/>
                </a:solidFill>
                <a:effectLst/>
                <a:latin typeface="Avenir Next LT Pro" panose="020B0504020202020204" pitchFamily="34" charset="0"/>
              </a:rPr>
              <a:t>Chaque sac sera aux couleurs festives et portera le logo de Supermarché Match, accompagné d’un message de bienvenue.</a:t>
            </a:r>
            <a:br>
              <a:rPr kumimoji="0" lang="fr-FR" altLang="fr-FR" sz="1600" b="0" i="0" u="none" strike="noStrike" cap="none" normalizeH="0" baseline="0" dirty="0">
                <a:ln>
                  <a:noFill/>
                </a:ln>
                <a:solidFill>
                  <a:schemeClr val="tx1"/>
                </a:solidFill>
                <a:effectLst/>
                <a:latin typeface="Avenir Next LT Pro" panose="020B0504020202020204" pitchFamily="34" charset="0"/>
              </a:rPr>
            </a:br>
            <a:r>
              <a:rPr kumimoji="0" lang="fr-FR" altLang="fr-FR" sz="1600" b="1" i="0" u="none" strike="noStrike" cap="none" normalizeH="0" baseline="0" dirty="0">
                <a:ln>
                  <a:noFill/>
                </a:ln>
                <a:solidFill>
                  <a:schemeClr val="tx1"/>
                </a:solidFill>
                <a:effectLst/>
                <a:latin typeface="Avenir Next LT Pro" panose="020B0504020202020204" pitchFamily="34" charset="0"/>
              </a:rPr>
              <a:t>Conditions de l’Offre :</a:t>
            </a:r>
            <a:br>
              <a:rPr kumimoji="0" lang="fr-FR" altLang="fr-FR" sz="1600" b="0" i="0" u="none" strike="noStrike" cap="none" normalizeH="0" baseline="0" dirty="0">
                <a:ln>
                  <a:noFill/>
                </a:ln>
                <a:solidFill>
                  <a:schemeClr val="tx1"/>
                </a:solidFill>
                <a:effectLst/>
                <a:latin typeface="Avenir Next LT Pro" panose="020B0504020202020204" pitchFamily="34" charset="0"/>
              </a:rPr>
            </a:br>
            <a:r>
              <a:rPr kumimoji="0" lang="fr-FR" altLang="fr-FR" sz="1600" b="0" i="0" u="none" strike="noStrike" cap="none" normalizeH="0" baseline="0" dirty="0">
                <a:ln>
                  <a:noFill/>
                </a:ln>
                <a:solidFill>
                  <a:schemeClr val="tx1"/>
                </a:solidFill>
                <a:effectLst/>
                <a:latin typeface="Avenir Next LT Pro" panose="020B0504020202020204" pitchFamily="34" charset="0"/>
              </a:rPr>
              <a:t>Les clients devront se rendre en magasin avec leur sac pour profiter de l’offre.</a:t>
            </a:r>
            <a:br>
              <a:rPr kumimoji="0" lang="fr-FR" altLang="fr-FR" sz="1600" b="0" i="0" u="none" strike="noStrike" cap="none" normalizeH="0" baseline="0" dirty="0">
                <a:ln>
                  <a:noFill/>
                </a:ln>
                <a:solidFill>
                  <a:schemeClr val="tx1"/>
                </a:solidFill>
                <a:effectLst/>
                <a:latin typeface="Avenir Next LT Pro" panose="020B0504020202020204" pitchFamily="34" charset="0"/>
              </a:rPr>
            </a:br>
            <a:r>
              <a:rPr kumimoji="0" lang="fr-FR" altLang="fr-FR" sz="1600" b="0" i="0" u="none" strike="noStrike" cap="none" normalizeH="0" baseline="0" dirty="0">
                <a:ln>
                  <a:noFill/>
                </a:ln>
                <a:solidFill>
                  <a:schemeClr val="tx1"/>
                </a:solidFill>
                <a:effectLst/>
                <a:latin typeface="Avenir Next LT Pro" panose="020B0504020202020204" pitchFamily="34" charset="0"/>
              </a:rPr>
              <a:t>Une réduction de 10 % sera appliquée sur tous les articles pouvant être contenus dans le sac.</a:t>
            </a:r>
            <a:br>
              <a:rPr kumimoji="0" lang="fr-FR" altLang="fr-FR" sz="1600" b="0" i="0" u="none" strike="noStrike" cap="none" normalizeH="0" baseline="0" dirty="0">
                <a:ln>
                  <a:noFill/>
                </a:ln>
                <a:solidFill>
                  <a:schemeClr val="tx1"/>
                </a:solidFill>
                <a:effectLst/>
                <a:latin typeface="Avenir Next LT Pro" panose="020B0504020202020204" pitchFamily="34" charset="0"/>
              </a:rPr>
            </a:br>
            <a:r>
              <a:rPr kumimoji="0" lang="fr-FR" altLang="fr-FR" sz="1600" b="0" i="0" u="none" strike="noStrike" cap="none" normalizeH="0" baseline="0" dirty="0">
                <a:ln>
                  <a:noFill/>
                </a:ln>
                <a:solidFill>
                  <a:schemeClr val="tx1"/>
                </a:solidFill>
                <a:effectLst/>
                <a:latin typeface="Avenir Next LT Pro" panose="020B0504020202020204" pitchFamily="34" charset="0"/>
              </a:rPr>
              <a:t>L’offre est valable pour une période déterminée, encourageant ainsi les visites en magasin dans une fenêtre de temps spécifique.</a:t>
            </a:r>
            <a:br>
              <a:rPr kumimoji="0" lang="fr-FR" altLang="fr-FR" sz="1600" b="0" i="0" u="none" strike="noStrike" cap="none" normalizeH="0" baseline="0" dirty="0">
                <a:ln>
                  <a:noFill/>
                </a:ln>
                <a:solidFill>
                  <a:schemeClr val="tx1"/>
                </a:solidFill>
                <a:effectLst/>
                <a:latin typeface="Avenir Next LT Pro" panose="020B0504020202020204" pitchFamily="34" charset="0"/>
              </a:rPr>
            </a:br>
            <a:endParaRPr kumimoji="0" lang="fr-FR" altLang="fr-FR" sz="1400" b="0" i="0" u="none" strike="noStrike" cap="none" normalizeH="0" baseline="0" dirty="0">
              <a:ln>
                <a:noFill/>
              </a:ln>
              <a:solidFill>
                <a:schemeClr val="tx1"/>
              </a:solidFill>
              <a:effectLst/>
              <a:latin typeface="Avenir Next LT Pro" panose="020B0504020202020204" pitchFamily="34"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b="1" dirty="0" err="1"/>
              <a:t>EvENEMENT</a:t>
            </a:r>
            <a:r>
              <a:rPr lang="fr-FR" b="1" dirty="0"/>
              <a:t> MAXIMATCH FEVRIER 2025</a:t>
            </a:r>
          </a:p>
        </p:txBody>
      </p:sp>
    </p:spTree>
    <p:extLst>
      <p:ext uri="{BB962C8B-B14F-4D97-AF65-F5344CB8AC3E}">
        <p14:creationId xmlns:p14="http://schemas.microsoft.com/office/powerpoint/2010/main" val="646235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2032334" y="128633"/>
            <a:ext cx="10278683" cy="1400383"/>
          </a:xfrm>
          <a:prstGeom prst="rect">
            <a:avLst/>
          </a:prstGeom>
          <a:noFill/>
        </p:spPr>
        <p:txBody>
          <a:bodyPr wrap="square">
            <a:spAutoFit/>
          </a:bodyPr>
          <a:lstStyle/>
          <a:p>
            <a:pPr eaLnBrk="0" fontAlgn="base" hangingPunct="0">
              <a:spcBef>
                <a:spcPct val="0"/>
              </a:spcBef>
              <a:spcAft>
                <a:spcPts val="600"/>
              </a:spcAft>
              <a:defRPr/>
            </a:pPr>
            <a:r>
              <a:rPr kumimoji="0" lang="fr-FR" sz="4000" b="1" i="0" u="none" strike="noStrike" kern="1200" cap="none" spc="0" normalizeH="0" baseline="0" noProof="0" dirty="0">
                <a:ln>
                  <a:noFill/>
                </a:ln>
                <a:effectLst/>
                <a:uLnTx/>
                <a:uFillTx/>
                <a:latin typeface="Avenir Next LT Pro" panose="020B0504020202020204" pitchFamily="34" charset="0"/>
                <a:ea typeface="+mj-ea"/>
                <a:cs typeface="+mj-cs"/>
              </a:rPr>
              <a:t>Parti pris #3 - Chouchouter</a:t>
            </a:r>
            <a:r>
              <a:rPr kumimoji="0" lang="fr-FR" sz="16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20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4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2162627" y="995602"/>
            <a:ext cx="9347200"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1800" b="0" i="0" u="none" strike="noStrike" cap="none" normalizeH="0" baseline="0" dirty="0">
                <a:ln>
                  <a:noFill/>
                </a:ln>
                <a:solidFill>
                  <a:schemeClr val="tx1"/>
                </a:solidFill>
                <a:effectLst/>
                <a:latin typeface="Avenir Next LT Pro" panose="020B0504020202020204" pitchFamily="34" charset="0"/>
              </a:rPr>
              <a:t>Déployer un dispositif dédié pour les meilleurs clients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afin de les favoriser sur la période de </a:t>
            </a:r>
            <a:r>
              <a:rPr kumimoji="0" lang="fr-FR" altLang="fr-FR" sz="1800" b="0" i="0" u="none" strike="noStrike" cap="none" normalizeH="0" baseline="0" dirty="0" err="1">
                <a:ln>
                  <a:noFill/>
                </a:ln>
                <a:solidFill>
                  <a:schemeClr val="tx1"/>
                </a:solidFill>
                <a:effectLst/>
                <a:latin typeface="Avenir Next LT Pro" panose="020B0504020202020204" pitchFamily="34" charset="0"/>
              </a:rPr>
              <a:t>prè</a:t>
            </a:r>
            <a:r>
              <a:rPr kumimoji="0" lang="fr-FR" altLang="fr-FR" sz="1800" b="0" i="0" u="none" strike="noStrike" cap="none" normalizeH="0" baseline="0" dirty="0">
                <a:ln>
                  <a:noFill/>
                </a:ln>
                <a:solidFill>
                  <a:schemeClr val="tx1"/>
                </a:solidFill>
                <a:effectLst/>
                <a:latin typeface="Avenir Next LT Pro" panose="020B0504020202020204" pitchFamily="34" charset="0"/>
              </a:rPr>
              <a:t>-Noël</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600" i="0" u="none" strike="noStrike" cap="none" normalizeH="0" baseline="0" dirty="0">
                <a:ln>
                  <a:noFill/>
                </a:ln>
                <a:solidFill>
                  <a:schemeClr val="tx1"/>
                </a:solidFill>
                <a:effectLst/>
                <a:latin typeface="Avenir Next LT Pro" panose="020B0504020202020204" pitchFamily="34" charset="0"/>
              </a:rPr>
              <a:t>Moyens </a:t>
            </a:r>
            <a:br>
              <a:rPr kumimoji="0" lang="fr-FR" altLang="fr-FR" sz="1600" b="0" i="0" u="none" strike="noStrike" cap="none" normalizeH="0" baseline="0" dirty="0">
                <a:ln>
                  <a:noFill/>
                </a:ln>
                <a:solidFill>
                  <a:schemeClr val="tx1"/>
                </a:solidFill>
                <a:effectLst/>
                <a:latin typeface="Avenir Next LT Pro" panose="020B0504020202020204" pitchFamily="34" charset="0"/>
              </a:rPr>
            </a:br>
            <a:r>
              <a:rPr kumimoji="0" lang="fr-FR" altLang="fr-FR" sz="1600" b="0" i="0" u="none" strike="noStrike" cap="none" normalizeH="0" baseline="0" dirty="0">
                <a:ln>
                  <a:noFill/>
                </a:ln>
                <a:solidFill>
                  <a:schemeClr val="tx1"/>
                </a:solidFill>
                <a:effectLst/>
                <a:latin typeface="Avenir Next LT Pro" panose="020B0504020202020204" pitchFamily="34" charset="0"/>
              </a:rPr>
              <a:t>&gt;S’appuyer sur le CRM pour chouchouter nos clients et leur adresser des avantages exclusifs</a:t>
            </a:r>
          </a:p>
        </p:txBody>
      </p:sp>
      <p:cxnSp>
        <p:nvCxnSpPr>
          <p:cNvPr id="3" name="Connecteur droit 2">
            <a:extLst>
              <a:ext uri="{FF2B5EF4-FFF2-40B4-BE49-F238E27FC236}">
                <a16:creationId xmlns:a16="http://schemas.microsoft.com/office/drawing/2014/main" id="{90926E8E-403F-BB4D-4C44-967C584B4E91}"/>
              </a:ext>
            </a:extLst>
          </p:cNvPr>
          <p:cNvCxnSpPr/>
          <p:nvPr/>
        </p:nvCxnSpPr>
        <p:spPr>
          <a:xfrm>
            <a:off x="2032334" y="641579"/>
            <a:ext cx="0" cy="2318476"/>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Connecteur droit 5">
            <a:extLst>
              <a:ext uri="{FF2B5EF4-FFF2-40B4-BE49-F238E27FC236}">
                <a16:creationId xmlns:a16="http://schemas.microsoft.com/office/drawing/2014/main" id="{6B62B8B2-683C-BE4C-861D-15F4483A42C4}"/>
              </a:ext>
            </a:extLst>
          </p:cNvPr>
          <p:cNvCxnSpPr/>
          <p:nvPr/>
        </p:nvCxnSpPr>
        <p:spPr>
          <a:xfrm>
            <a:off x="1710117" y="826455"/>
            <a:ext cx="353568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ZoneTexte 7">
            <a:extLst>
              <a:ext uri="{FF2B5EF4-FFF2-40B4-BE49-F238E27FC236}">
                <a16:creationId xmlns:a16="http://schemas.microsoft.com/office/drawing/2014/main" id="{3F6A3E0A-651E-2E07-6518-79FEC6FD1372}"/>
              </a:ext>
            </a:extLst>
          </p:cNvPr>
          <p:cNvSpPr txBox="1"/>
          <p:nvPr/>
        </p:nvSpPr>
        <p:spPr>
          <a:xfrm>
            <a:off x="2032334" y="3519968"/>
            <a:ext cx="10278683" cy="1400383"/>
          </a:xfrm>
          <a:prstGeom prst="rect">
            <a:avLst/>
          </a:prstGeom>
          <a:noFill/>
        </p:spPr>
        <p:txBody>
          <a:bodyPr wrap="square">
            <a:spAutoFit/>
          </a:bodyPr>
          <a:lstStyle/>
          <a:p>
            <a:pPr eaLnBrk="0" fontAlgn="base" hangingPunct="0">
              <a:spcBef>
                <a:spcPct val="0"/>
              </a:spcBef>
              <a:spcAft>
                <a:spcPts val="600"/>
              </a:spcAft>
              <a:defRPr/>
            </a:pPr>
            <a:r>
              <a:rPr kumimoji="0" lang="fr-FR" sz="4000" b="1" i="0" u="none" strike="noStrike" kern="1200" cap="none" spc="0" normalizeH="0" baseline="0" noProof="0" dirty="0">
                <a:ln>
                  <a:noFill/>
                </a:ln>
                <a:effectLst/>
                <a:uLnTx/>
                <a:uFillTx/>
                <a:latin typeface="Avenir Next LT Pro" panose="020B0504020202020204" pitchFamily="34" charset="0"/>
                <a:ea typeface="+mj-ea"/>
                <a:cs typeface="+mj-cs"/>
              </a:rPr>
              <a:t>Parti pris #4 - Rationaliser</a:t>
            </a:r>
            <a:r>
              <a:rPr kumimoji="0" lang="fr-FR" sz="16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20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4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9" name="Titre 1">
            <a:extLst>
              <a:ext uri="{FF2B5EF4-FFF2-40B4-BE49-F238E27FC236}">
                <a16:creationId xmlns:a16="http://schemas.microsoft.com/office/drawing/2014/main" id="{32E43254-61CB-2BBF-12D8-1B0C93F73E4C}"/>
              </a:ext>
            </a:extLst>
          </p:cNvPr>
          <p:cNvSpPr txBox="1">
            <a:spLocks/>
          </p:cNvSpPr>
          <p:nvPr/>
        </p:nvSpPr>
        <p:spPr bwMode="auto">
          <a:xfrm>
            <a:off x="2162627" y="4306580"/>
            <a:ext cx="8453122" cy="198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eaLnBrk="0" hangingPunct="0"/>
            <a:r>
              <a:rPr kumimoji="0" lang="fr-FR" altLang="fr-FR" sz="1800" b="0" i="0" u="none" strike="noStrike" cap="none" normalizeH="0" baseline="0" dirty="0">
                <a:ln>
                  <a:noFill/>
                </a:ln>
                <a:solidFill>
                  <a:schemeClr val="tx1"/>
                </a:solidFill>
                <a:effectLst/>
                <a:latin typeface="Avenir Next LT Pro" panose="020B0504020202020204" pitchFamily="34" charset="0"/>
              </a:rPr>
              <a:t>Réduction du nombre de pages des prospectus vs l’arrêt de distribution en boite aux lettres.</a:t>
            </a:r>
            <a:br>
              <a:rPr kumimoji="0" lang="fr-FR" altLang="fr-FR" sz="1800" b="0" i="0" u="none" strike="noStrike" cap="none" normalizeH="0" baseline="0" dirty="0">
                <a:ln>
                  <a:noFill/>
                </a:ln>
                <a:solidFill>
                  <a:schemeClr val="tx1"/>
                </a:solidFill>
                <a:effectLst/>
                <a:latin typeface="Avenir Next LT Pro" panose="020B0504020202020204" pitchFamily="34" charset="0"/>
              </a:rPr>
            </a:b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600" b="0" i="0" u="none" strike="noStrike" cap="none" normalizeH="0" baseline="0" dirty="0">
                <a:ln>
                  <a:noFill/>
                </a:ln>
                <a:solidFill>
                  <a:schemeClr val="tx1"/>
                </a:solidFill>
                <a:effectLst/>
                <a:latin typeface="Avenir Next LT Pro" panose="020B0504020202020204" pitchFamily="34" charset="0"/>
              </a:rPr>
              <a:t>Le prospectus étant accessible uniquement en </a:t>
            </a:r>
            <a:r>
              <a:rPr kumimoji="0" lang="fr-FR" altLang="fr-FR" sz="1600" b="0" i="0" u="none" strike="noStrike" cap="none" normalizeH="0" baseline="0" dirty="0" err="1">
                <a:ln>
                  <a:noFill/>
                </a:ln>
                <a:solidFill>
                  <a:schemeClr val="tx1"/>
                </a:solidFill>
                <a:effectLst/>
                <a:latin typeface="Avenir Next LT Pro" panose="020B0504020202020204" pitchFamily="34" charset="0"/>
              </a:rPr>
              <a:t>mag</a:t>
            </a:r>
            <a:r>
              <a:rPr kumimoji="0" lang="fr-FR" altLang="fr-FR" sz="1600" b="0" i="0" u="none" strike="noStrike" cap="none" normalizeH="0" baseline="0" dirty="0">
                <a:ln>
                  <a:noFill/>
                </a:ln>
                <a:solidFill>
                  <a:schemeClr val="tx1"/>
                </a:solidFill>
                <a:effectLst/>
                <a:latin typeface="Avenir Next LT Pro" panose="020B0504020202020204" pitchFamily="34" charset="0"/>
              </a:rPr>
              <a:t>,  il s’agit de rationnaliser en réduisant la pagination des prospectus.</a:t>
            </a:r>
            <a:br>
              <a:rPr kumimoji="0" lang="fr-FR" altLang="fr-FR" sz="1600" b="0" i="0" u="none" strike="noStrike" cap="none" normalizeH="0" baseline="0" dirty="0">
                <a:ln>
                  <a:noFill/>
                </a:ln>
                <a:solidFill>
                  <a:schemeClr val="tx1"/>
                </a:solidFill>
                <a:effectLst/>
                <a:latin typeface="Avenir Next LT Pro" panose="020B0504020202020204" pitchFamily="34" charset="0"/>
              </a:rPr>
            </a:br>
            <a:endParaRPr lang="fr-FR" altLang="fr-FR" sz="1600" b="0" dirty="0">
              <a:latin typeface="Avenir Next LT Pro" panose="020B0504020202020204" pitchFamily="34" charset="0"/>
            </a:endParaRPr>
          </a:p>
        </p:txBody>
      </p:sp>
      <p:cxnSp>
        <p:nvCxnSpPr>
          <p:cNvPr id="10" name="Connecteur droit 9">
            <a:extLst>
              <a:ext uri="{FF2B5EF4-FFF2-40B4-BE49-F238E27FC236}">
                <a16:creationId xmlns:a16="http://schemas.microsoft.com/office/drawing/2014/main" id="{54200E24-3F54-C2FF-796E-A04C307F7AB5}"/>
              </a:ext>
            </a:extLst>
          </p:cNvPr>
          <p:cNvCxnSpPr/>
          <p:nvPr/>
        </p:nvCxnSpPr>
        <p:spPr>
          <a:xfrm>
            <a:off x="2032334" y="4032914"/>
            <a:ext cx="0" cy="23184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33DF1C82-D506-D4A0-46E6-8DBA0942172A}"/>
              </a:ext>
            </a:extLst>
          </p:cNvPr>
          <p:cNvCxnSpPr/>
          <p:nvPr/>
        </p:nvCxnSpPr>
        <p:spPr>
          <a:xfrm>
            <a:off x="1710117" y="4217790"/>
            <a:ext cx="353568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ZoneTexte 11">
            <a:extLst>
              <a:ext uri="{FF2B5EF4-FFF2-40B4-BE49-F238E27FC236}">
                <a16:creationId xmlns:a16="http://schemas.microsoft.com/office/drawing/2014/main" id="{3F6984EB-21E3-19B5-F99B-9E6C4CFC0F7F}"/>
              </a:ext>
            </a:extLst>
          </p:cNvPr>
          <p:cNvSpPr txBox="1"/>
          <p:nvPr/>
        </p:nvSpPr>
        <p:spPr>
          <a:xfrm rot="16200000">
            <a:off x="-1552950" y="1527311"/>
            <a:ext cx="4484914"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solidFill>
                  <a:schemeClr val="tx1">
                    <a:lumMod val="25000"/>
                    <a:lumOff val="75000"/>
                  </a:schemeClr>
                </a:solidFill>
                <a:effectLst/>
                <a:uLnTx/>
                <a:uFillTx/>
                <a:latin typeface="Avenir Next LT Pro" panose="020B0504020202020204" pitchFamily="34" charset="0"/>
                <a:ea typeface="+mj-ea"/>
                <a:cs typeface="+mj-cs"/>
              </a:rPr>
              <a:t>Noel 2024</a:t>
            </a:r>
            <a:endParaRPr lang="fr-FR" sz="3600" dirty="0">
              <a:solidFill>
                <a:schemeClr val="tx1">
                  <a:lumMod val="25000"/>
                  <a:lumOff val="75000"/>
                </a:schemeClr>
              </a:solidFill>
              <a:latin typeface="Playfair Display" panose="00000500000000000000" pitchFamily="2" charset="0"/>
            </a:endParaRPr>
          </a:p>
        </p:txBody>
      </p:sp>
    </p:spTree>
    <p:extLst>
      <p:ext uri="{BB962C8B-B14F-4D97-AF65-F5344CB8AC3E}">
        <p14:creationId xmlns:p14="http://schemas.microsoft.com/office/powerpoint/2010/main" val="38737974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2032334" y="1152443"/>
            <a:ext cx="10278683" cy="1400383"/>
          </a:xfrm>
          <a:prstGeom prst="rect">
            <a:avLst/>
          </a:prstGeom>
          <a:noFill/>
        </p:spPr>
        <p:txBody>
          <a:bodyPr wrap="square">
            <a:spAutoFit/>
          </a:bodyPr>
          <a:lstStyle/>
          <a:p>
            <a:pPr eaLnBrk="0" fontAlgn="base" hangingPunct="0">
              <a:spcBef>
                <a:spcPct val="0"/>
              </a:spcBef>
              <a:spcAft>
                <a:spcPts val="600"/>
              </a:spcAft>
              <a:defRPr/>
            </a:pPr>
            <a:r>
              <a:rPr kumimoji="0" lang="fr-FR" sz="4000" b="1" i="0" u="none" strike="noStrike" kern="1200" cap="none" spc="0" normalizeH="0" baseline="0" noProof="0" dirty="0">
                <a:ln>
                  <a:noFill/>
                </a:ln>
                <a:effectLst/>
                <a:uLnTx/>
                <a:uFillTx/>
                <a:latin typeface="Avenir Next LT Pro" panose="020B0504020202020204" pitchFamily="34" charset="0"/>
                <a:ea typeface="+mj-ea"/>
                <a:cs typeface="+mj-cs"/>
              </a:rPr>
              <a:t>Parti pris #5 - Surpresser</a:t>
            </a:r>
            <a:r>
              <a:rPr kumimoji="0" lang="fr-FR" sz="1600" b="1" i="0" u="none" strike="noStrike" kern="1200" cap="none" spc="0" normalizeH="0" baseline="0" noProof="0" dirty="0">
                <a:ln>
                  <a:noFill/>
                </a:ln>
                <a:effectLst/>
                <a:uLnTx/>
                <a:uFillTx/>
                <a:latin typeface="Avenir Next LT Pro" panose="020B0504020202020204" pitchFamily="34" charset="0"/>
                <a:ea typeface="+mj-ea"/>
                <a:cs typeface="+mj-cs"/>
              </a:rPr>
              <a:t> </a:t>
            </a:r>
            <a:endParaRPr lang="fr-FR" sz="20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4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2162627" y="2035142"/>
            <a:ext cx="9347200"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1800" b="0" i="0" u="none" strike="noStrike" cap="none" normalizeH="0" baseline="0" dirty="0">
                <a:ln>
                  <a:noFill/>
                </a:ln>
                <a:solidFill>
                  <a:schemeClr val="tx1"/>
                </a:solidFill>
                <a:effectLst/>
                <a:latin typeface="Avenir Next LT Pro" panose="020B0504020202020204" pitchFamily="34" charset="0"/>
              </a:rPr>
              <a:t>Compenser la fin de la distribution du prospectus</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par un dispositif média et tactique de conquête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qui doit adresser et impacter en priorité </a:t>
            </a:r>
            <a:r>
              <a:rPr lang="fr-FR" altLang="fr-FR" sz="1800" b="0" dirty="0">
                <a:latin typeface="Avenir Next LT Pro" panose="020B0504020202020204" pitchFamily="34" charset="0"/>
              </a:rPr>
              <a:t>2 cibles :</a:t>
            </a:r>
            <a:br>
              <a:rPr lang="fr-FR" altLang="fr-FR" sz="1800" b="0" dirty="0">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Clients occasionnels et non clients</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600" b="0" i="0" u="none" strike="noStrike" cap="none" normalizeH="0" baseline="0" dirty="0">
                <a:ln>
                  <a:noFill/>
                </a:ln>
                <a:solidFill>
                  <a:schemeClr val="tx1"/>
                </a:solidFill>
                <a:effectLst/>
                <a:latin typeface="Avenir Next LT Pro" panose="020B0504020202020204" pitchFamily="34" charset="0"/>
              </a:rPr>
              <a:t> …</a:t>
            </a:r>
            <a:br>
              <a:rPr kumimoji="0" lang="fr-FR" altLang="fr-FR" sz="1600" b="0" i="0" u="none" strike="noStrike" cap="none" normalizeH="0" baseline="0" dirty="0">
                <a:ln>
                  <a:noFill/>
                </a:ln>
                <a:solidFill>
                  <a:schemeClr val="tx1"/>
                </a:solidFill>
                <a:effectLst/>
                <a:latin typeface="Avenir Next LT Pro" panose="020B0504020202020204" pitchFamily="34" charset="0"/>
              </a:rPr>
            </a:br>
            <a:br>
              <a:rPr kumimoji="0" lang="fr-FR" altLang="fr-FR" sz="1600" b="0" i="0" u="none" strike="noStrike" cap="none" normalizeH="0" baseline="0" dirty="0">
                <a:ln>
                  <a:noFill/>
                </a:ln>
                <a:solidFill>
                  <a:schemeClr val="tx1"/>
                </a:solidFill>
                <a:effectLst/>
                <a:latin typeface="Avenir Next LT Pro" panose="020B0504020202020204" pitchFamily="34" charset="0"/>
              </a:rPr>
            </a:br>
            <a:r>
              <a:rPr kumimoji="0" lang="fr-FR" altLang="fr-FR" sz="1600" i="0" u="none" strike="noStrike" cap="none" normalizeH="0" baseline="0" dirty="0">
                <a:ln>
                  <a:noFill/>
                </a:ln>
                <a:solidFill>
                  <a:schemeClr val="tx1"/>
                </a:solidFill>
                <a:effectLst/>
                <a:latin typeface="Avenir Next LT Pro" panose="020B0504020202020204" pitchFamily="34" charset="0"/>
              </a:rPr>
              <a:t>Moyens </a:t>
            </a:r>
            <a:br>
              <a:rPr kumimoji="0" lang="fr-FR" altLang="fr-FR" sz="1600" b="0" i="0" u="none" strike="noStrike" cap="none" normalizeH="0" baseline="0" dirty="0">
                <a:ln>
                  <a:noFill/>
                </a:ln>
                <a:solidFill>
                  <a:schemeClr val="tx1"/>
                </a:solidFill>
                <a:effectLst/>
                <a:latin typeface="Avenir Next LT Pro" panose="020B0504020202020204" pitchFamily="34" charset="0"/>
              </a:rPr>
            </a:br>
            <a:r>
              <a:rPr kumimoji="0" lang="fr-FR" altLang="fr-FR" sz="1600" b="0" i="0" u="none" strike="noStrike" cap="none" normalizeH="0" baseline="0" dirty="0">
                <a:ln>
                  <a:noFill/>
                </a:ln>
                <a:solidFill>
                  <a:schemeClr val="tx1"/>
                </a:solidFill>
                <a:effectLst/>
                <a:latin typeface="Avenir Next LT Pro" panose="020B0504020202020204" pitchFamily="34" charset="0"/>
              </a:rPr>
              <a:t>&gt;Surpresser nos investissements sur ces cibles prioritaires via nos leviers médias propriétaires et de nouveaux leviers médias émergeants</a:t>
            </a:r>
          </a:p>
        </p:txBody>
      </p:sp>
      <p:cxnSp>
        <p:nvCxnSpPr>
          <p:cNvPr id="3" name="Connecteur droit 2">
            <a:extLst>
              <a:ext uri="{FF2B5EF4-FFF2-40B4-BE49-F238E27FC236}">
                <a16:creationId xmlns:a16="http://schemas.microsoft.com/office/drawing/2014/main" id="{90926E8E-403F-BB4D-4C44-967C584B4E91}"/>
              </a:ext>
            </a:extLst>
          </p:cNvPr>
          <p:cNvCxnSpPr/>
          <p:nvPr/>
        </p:nvCxnSpPr>
        <p:spPr>
          <a:xfrm>
            <a:off x="2032334" y="1665389"/>
            <a:ext cx="0" cy="2318476"/>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Connecteur droit 5">
            <a:extLst>
              <a:ext uri="{FF2B5EF4-FFF2-40B4-BE49-F238E27FC236}">
                <a16:creationId xmlns:a16="http://schemas.microsoft.com/office/drawing/2014/main" id="{6B62B8B2-683C-BE4C-861D-15F4483A42C4}"/>
              </a:ext>
            </a:extLst>
          </p:cNvPr>
          <p:cNvCxnSpPr/>
          <p:nvPr/>
        </p:nvCxnSpPr>
        <p:spPr>
          <a:xfrm>
            <a:off x="1710117" y="1850265"/>
            <a:ext cx="353568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ZoneTexte 11">
            <a:extLst>
              <a:ext uri="{FF2B5EF4-FFF2-40B4-BE49-F238E27FC236}">
                <a16:creationId xmlns:a16="http://schemas.microsoft.com/office/drawing/2014/main" id="{3F6984EB-21E3-19B5-F99B-9E6C4CFC0F7F}"/>
              </a:ext>
            </a:extLst>
          </p:cNvPr>
          <p:cNvSpPr txBox="1"/>
          <p:nvPr/>
        </p:nvSpPr>
        <p:spPr>
          <a:xfrm rot="16200000">
            <a:off x="-1552950" y="1527311"/>
            <a:ext cx="4484914"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solidFill>
                  <a:schemeClr val="tx1">
                    <a:lumMod val="25000"/>
                    <a:lumOff val="75000"/>
                  </a:schemeClr>
                </a:solidFill>
                <a:effectLst/>
                <a:uLnTx/>
                <a:uFillTx/>
                <a:latin typeface="Avenir Next LT Pro" panose="020B0504020202020204" pitchFamily="34" charset="0"/>
                <a:ea typeface="+mj-ea"/>
                <a:cs typeface="+mj-cs"/>
              </a:rPr>
              <a:t>Noel 2024</a:t>
            </a:r>
            <a:endParaRPr lang="fr-FR" sz="3600" dirty="0">
              <a:solidFill>
                <a:schemeClr val="tx1">
                  <a:lumMod val="25000"/>
                  <a:lumOff val="75000"/>
                </a:schemeClr>
              </a:solidFill>
              <a:latin typeface="Playfair Display" panose="00000500000000000000" pitchFamily="2" charset="0"/>
            </a:endParaRPr>
          </a:p>
        </p:txBody>
      </p:sp>
    </p:spTree>
    <p:extLst>
      <p:ext uri="{BB962C8B-B14F-4D97-AF65-F5344CB8AC3E}">
        <p14:creationId xmlns:p14="http://schemas.microsoft.com/office/powerpoint/2010/main" val="3680899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895C35-05E1-1A7E-3ED5-DB4B83872196}"/>
              </a:ext>
            </a:extLst>
          </p:cNvPr>
          <p:cNvSpPr>
            <a:spLocks noGrp="1"/>
          </p:cNvSpPr>
          <p:nvPr>
            <p:ph type="title"/>
          </p:nvPr>
        </p:nvSpPr>
        <p:spPr>
          <a:xfrm>
            <a:off x="300038" y="2707143"/>
            <a:ext cx="11591925" cy="529544"/>
          </a:xfrm>
        </p:spPr>
        <p:txBody>
          <a:bodyPr/>
          <a:lstStyle/>
          <a:p>
            <a:pPr algn="l"/>
            <a:r>
              <a:rPr lang="fr-FR" dirty="0"/>
              <a:t>NOUVEAU PANORAMA DE NOEL MATCH 2024</a:t>
            </a:r>
          </a:p>
        </p:txBody>
      </p:sp>
    </p:spTree>
    <p:extLst>
      <p:ext uri="{BB962C8B-B14F-4D97-AF65-F5344CB8AC3E}">
        <p14:creationId xmlns:p14="http://schemas.microsoft.com/office/powerpoint/2010/main" val="1683241109"/>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22312</TotalTime>
  <Words>3592</Words>
  <Application>Microsoft Office PowerPoint</Application>
  <PresentationFormat>Grand écran</PresentationFormat>
  <Paragraphs>250</Paragraphs>
  <Slides>66</Slides>
  <Notes>1</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66</vt:i4>
      </vt:variant>
    </vt:vector>
  </HeadingPairs>
  <TitlesOfParts>
    <vt:vector size="76" baseType="lpstr">
      <vt:lpstr>Arial</vt:lpstr>
      <vt:lpstr>Calibri</vt:lpstr>
      <vt:lpstr>Tahoma</vt:lpstr>
      <vt:lpstr>Police système Courant</vt:lpstr>
      <vt:lpstr>Helvetica</vt:lpstr>
      <vt:lpstr>Wingdings</vt:lpstr>
      <vt:lpstr>Georgia</vt:lpstr>
      <vt:lpstr>Playfair Display</vt:lpstr>
      <vt:lpstr>Avenir Next LT Pro</vt:lpstr>
      <vt:lpstr>1_Thème LNB</vt:lpstr>
      <vt:lpstr>Dispositif   Noel 2024</vt:lpstr>
      <vt:lpstr>   </vt:lpstr>
      <vt:lpstr>Un Noël gourmand &amp; facilitant  </vt:lpstr>
      <vt:lpstr>Compensation de la Non-Distribution de Prospectus :  Transition vers des stratégies omnicanales pour pallier l'absence de prospectus physiques.  Dimension Commerciale et Produits Iconiques :  Mise en avant des offres commerciales et des produits phares pour attirer et fidéliser les clients.  Présence à l’Esprit de l’Enseigne :  Maintien d’une forte présence de marque à travers divers canaux de communication pour rester au cœur des préoccupations des consommateurs.  Attraction des Non-Clients et des Clients Occasionnels :  Déploiement de stratégies spécifiques  pour attirer une nouvelle clientèle et fidéliser les clients moins réguliers.    </vt:lpstr>
      <vt:lpstr>COMMENT ALLER CHERCHER DES CLIENTS QUI NE VIENNENT PAS HABITUELLEMENT CHEZ MATCH  &gt;&gt;Clients occasionnels, clients non porteurs… qui sont des clients opportunistes sur cette période  COMMENT ADRESSER DES CLIENTS &amp; PROSPECTS QUI NE SONT PAS OU PEU EXPOSES AUX CAMPAGNES DIGITALES  &gt;&gt;Emerger sans le dispositif BAL habituel…     COMMENT CRÉER L’EVENEMENT EN PRENANT DE L’AVANCE  SUR NOS CONCURRENTS &gt;&gt;Prendre une longueur d’avance en permettant les clients  et prospects de ‘préparer leurs fêtes’ </vt:lpstr>
      <vt:lpstr>La campagne de Noël commencera dès la semaine 47, plus tôt que les années précédentes. LES PREPARATIFS DE NOËL  Objectifs :  &gt;Créer une atmosphère festive dès la semaine 47   &gt;Jouer la dimension teasing pour inciter les clients à ‘préparer noel’</vt:lpstr>
      <vt:lpstr>Déployer un dispositif dédié pour les meilleurs clients  afin de les favoriser sur la période de prè-Noël  Moyens  &gt;S’appuyer sur le CRM pour chouchouter nos clients et leur adresser des avantages exclusifs</vt:lpstr>
      <vt:lpstr>Compenser la fin de la distribution du prospectus par un dispositif média et tactique de conquête  qui doit adresser et impacter en priorité 2 cibles : Clients occasionnels et non clients  …  Moyens  &gt;Surpresser nos investissements sur ces cibles prioritaires via nos leviers médias propriétaires et de nouveaux leviers médias émergeants</vt:lpstr>
      <vt:lpstr>NOUVEAU PANORAMA DE NOEL MATCH 2024</vt:lpstr>
      <vt:lpstr>Avec la décision de ne plus distribuer de prospectus, il est nécessaire de repenser le format et le contenu des prospectus de Noël.   Objectif : créer des prospectus plus efficaces, moins denses, tout en maintenant l'inspiration et la présentation des offres clés. Plus Dense mais aussi plus pertinent :  Réduire le nombre de pages et se concentrer sur les offres et les produits les plus recherchés par les clients. Mettre en avant les offres les plus attractives et les produits phares de la saison de Noël (foie gras, saumon fumé, vins, etc.). Equilibre entre Offres et Inspiration :  Les prospectus doivent continuer à offrir des idées inspirantes pour les repas de fête, comme les menus et magnifier certains produits emblématiques… Contenu Visuel et Attractif : Capitaliser sur des visuels existants cf la possibilité de s’appuyer sur une partie de l’icono existante…  </vt:lpstr>
      <vt:lpstr>Créa Prospectus</vt:lpstr>
      <vt:lpstr>Présentation PowerPoint</vt:lpstr>
      <vt:lpstr>Présentation PowerPoint</vt:lpstr>
      <vt:lpstr>Présentation PowerPoint</vt:lpstr>
      <vt:lpstr>Présentation PowerPoint</vt:lpstr>
      <vt:lpstr>Créa Prospectus</vt:lpstr>
      <vt:lpstr>Présentation PowerPoint</vt:lpstr>
      <vt:lpstr>Présentation PowerPoint</vt:lpstr>
      <vt:lpstr>Présentation PowerPoint</vt:lpstr>
      <vt:lpstr>Présentation PowerPoint</vt:lpstr>
      <vt:lpstr>Présentation PowerPoint</vt:lpstr>
      <vt:lpstr>Présentation PowerPoint</vt:lpstr>
      <vt:lpstr>DISPOSITIF 2024  Les préparatifs de Noël</vt:lpstr>
      <vt:lpstr>DISPOSITIF 2024  Les préparatifs de Noël</vt:lpstr>
      <vt:lpstr> Les « avants premières » de Noel S46-47  Adresser nos meilleurs clients et leur montrer qu’ils ont des privilèges  !   Mini site événementiel  avec Jeu concours   ouvert uniquement à nos clients sur les premières semaines puis ouvert à tous   Mécanique offres catégories valables la veille   Vous avez une journée en plus pour profiter de nos offres – Principe ‘vente privée’   Création d’un mailing dédié – cf maquette   Ouvertures exclusives matin très tôt   Faites vos achats de Noël sereinement  ! Votre magasin vous est réservé !</vt:lpstr>
      <vt:lpstr>Gazette « Demandez le programme ! » Sélection, Inspiration &amp; incitation  Créer un gazette ‘Savoir-faire’, expression  du concept d’un Noël « gourmand &amp; facilitant » Une gazette distribuée en amont dès la semaine 47 ou 48  et qui annonce les offres stars !   </vt:lpstr>
      <vt:lpstr>   Gazette : Savoir-faire, vins, inspiration &amp; OFFRES   Contenu :  </vt:lpstr>
      <vt:lpstr>« Noël, c’est au programme ! »     Avec les produits stars &amp; les offres essentiels à ne pas rater pour réussir Noël Adresser nos clients occasionnels et nos non-clients </vt:lpstr>
      <vt:lpstr>« Noël, c’est au programme ! »  - le digest  du guide  un digest de 4 pages distribué au plus grand nombre.  Avec les produits stars &amp; les offres essentielles à ne pas rater pour réussir Noël Adresser nos clients occasionnels et nos non-clients </vt:lpstr>
      <vt:lpstr>« Noël, c’est au programme ! »  - le digest  du guide  un digest de 4 pages distribué au plus grand nombre.  Avec les produits stars &amp; les offres essentielles à ne pas rater pour réussir Noël Adresser nos clients occasionnels et nos non-clients</vt:lpstr>
      <vt:lpstr>Distribution via des réseaux partenaires   Pour maximiser la visibilité de notre guide de Noël et toucher une nouvelle clientèle, distribution du guide dans des réseaux physiques à fort trafic, non concurrents.  Cette approche permettra d’atteindre un public plus large et diversifié, tout en renforçant la notoriété de Supermarché Match.  Concept :  Nous allons intégrer la distribution de notre guide de Noël dans des lieux stratégiques et fréquentés. Ces partenariats nous permettront de capter l’attention de nouveaux clients potentiels dans des environnements où ils passent du temps de manière décontractée.       </vt:lpstr>
      <vt:lpstr>Proposer des menus exclusifs de Noël comprenant entrée, plat et dessert, avec des remises cagnottées sur la carte de fidélité et une déclinaison en menu enfant.     Rôle de facilitateur :  Inspirer les clients avec des idées menus ‘clé en mains’   Des menus exclusifs de Noël pour renforcer la fidélité, valoriser les produits, attirer les familles, se différencier des concurrents…</vt:lpstr>
      <vt:lpstr>Créa Gazette</vt:lpstr>
      <vt:lpstr>Présentation PowerPoint</vt:lpstr>
      <vt:lpstr>Présentation PowerPoint</vt:lpstr>
      <vt:lpstr>Créa Gazette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1 SMS par semaine  à partir de la semaine 48  Maximiser l'engagement des clients en magasin durant la période de Noël en utilisant des SMS hebdomadaires pour annoncer les ouvertures dominicales et mettre en avant les offres spéciales et les produits phares.  Inclure des incitations à l’action,  comme "Venez dès maintenant !" ou  "Découvrez toutes nos offres en magasin !"     </vt:lpstr>
      <vt:lpstr>Présentation PowerPoint</vt:lpstr>
      <vt:lpstr>Surppression sur nos médias propriétaires  Affichage, presse &amp; radio  Une prise de parole hebdomadaire pour assurer une présence à l’esprit et pouvoir exprimer la dimension servicielle de l’enseigne Exemples de contenu en radio :   les offres catégories + les offres produits stars + les services sur mesure : plateaux    </vt:lpstr>
      <vt:lpstr>Leviers médias  de conquête</vt:lpstr>
      <vt:lpstr>Ces dispositifs influenceurs sont conçus pour maximiser la visibilité de Supermarché Match et engager de manière authentique et créative avec un large public.        </vt:lpstr>
      <vt:lpstr>Ces dispositifs influenceurs sont conçus pour maximiser la visibilité de Supermarché Match et engager de manière authentique et créative avec un large public.       </vt:lpstr>
      <vt:lpstr>Le Pro Toujours là        </vt:lpstr>
      <vt:lpstr>Assurer une visibilité la plus large possible   Déployer un dispositif léger pour démultiplier les actions.  Concept : Corner de dégustation des produits stars PPNP de Noël  avec  foie gras et saumon . Ces corners sont placés au cœur de la ville avec des hôtesses aux couleurs de Supermarché Match qui font déguster les produits au passant en leur remettant l’offre catégorie associée.  Principe :  Mini stand avec un squad d’hôtesses aux couleurs de Noel ~40 lieux sur 3 semaines        </vt:lpstr>
      <vt:lpstr>Assurer une visibilité la plus large possible   Déployer un dispositif léger pour démultiplier les actions.  Relais RS : Stories en Direct: Publiez des stories en direct depuis les corners de dégustation pour montrer l'engagement et l'interaction avec les passants en temps réel. Posts et Reels: Partagez des vidéos courtes et des photos des dégustations, mettant en avant les réactions des passants, les produits stars et l’ambiance festive Collaboration avec Influenceurs: Invitez des influenceurs locaux à participer aux dégustations et à partager leur expérience sur leurs réseaux sociaux, amplifiant ainsi la portée des événements.     </vt:lpstr>
      <vt:lpstr>Présentation PowerPoint</vt:lpstr>
      <vt:lpstr>Présentation PowerPoint</vt:lpstr>
      <vt:lpstr>Pour marquer le début de l'année et attirer les clients fraichement recrutés à Noel,  Mise en place d’une offre spécifique et exclusive : le «Panier magique avec réduction automatique ».   Concept de l’Offre : Envoie d’un sac kraft spécial directement aux nouveaux clients et aux clients occasionnels identifiés. Les clients qui se rendent en magasin avec ce sac bénéficieront d’une réduction de 10 % sur tout le contenu du sac (équivalent de 20 articles)  "Bienvenue chez Supermarché Match !  Pour bien commencer l’année, nous avons  une surprise pour vous.  Utilisez ce sac magique lors de votre prochaine visite  en magasin et profitez d’une réduction de 10 %  sur tout ce que vous pouvez y mettre.  Merci de votre fidélité et bonne année !"</vt:lpstr>
      <vt:lpstr>Pour marquer le début de l'année et attirer les clients fraichement recrutés à Noel,  Mise en place d’une offre spécifique et exclusive : le «Panier magique avec réduction automatique ».    Concept de l’Offre : Envoie d’un sac kraft spécial directement aux nouveaux clients et aux clients occasionnels identifiés. Les clients qui se rendent en magasin avec ce sac bénéficieront d’une réduction de 10 % sur tout le contenu du sac.  Distribution des Sacs : Les sacs seront envoyés par courrier début janvier, assurant une réception juste après Noël. Chaque sac sera aux couleurs festives et portera le logo de Supermarché Match, accompagné d’un message de bienvenue. Conditions de l’Offre : Les clients devront se rendre en magasin avec leur sac pour profiter de l’offre. Une réduction de 10 % sera appliquée sur tous les articles pouvant être contenus dans le sac. L’offre est valable pour une période déterminée, encourageant ainsi les visites en magasin dans une fenêtre de temps spécifique. </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Antoine Jubert</dc:creator>
  <cp:keywords/>
  <dc:description/>
  <cp:lastModifiedBy>Antoine Jubert</cp:lastModifiedBy>
  <cp:revision>130</cp:revision>
  <cp:lastPrinted>2022-07-05T07:32:58Z</cp:lastPrinted>
  <dcterms:created xsi:type="dcterms:W3CDTF">2023-04-17T13:19:25Z</dcterms:created>
  <dcterms:modified xsi:type="dcterms:W3CDTF">2024-07-15T10:04:39Z</dcterms:modified>
  <cp:category/>
</cp:coreProperties>
</file>