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33"/>
  </p:notesMasterIdLst>
  <p:sldIdLst>
    <p:sldId id="1702" r:id="rId5"/>
    <p:sldId id="1886" r:id="rId6"/>
    <p:sldId id="1859" r:id="rId7"/>
    <p:sldId id="1860" r:id="rId8"/>
    <p:sldId id="1861" r:id="rId9"/>
    <p:sldId id="1862" r:id="rId10"/>
    <p:sldId id="1865" r:id="rId11"/>
    <p:sldId id="1863" r:id="rId12"/>
    <p:sldId id="1868" r:id="rId13"/>
    <p:sldId id="1869" r:id="rId14"/>
    <p:sldId id="1866" r:id="rId15"/>
    <p:sldId id="1867" r:id="rId16"/>
    <p:sldId id="1864" r:id="rId17"/>
    <p:sldId id="1877" r:id="rId18"/>
    <p:sldId id="1873" r:id="rId19"/>
    <p:sldId id="1892" r:id="rId20"/>
    <p:sldId id="1871" r:id="rId21"/>
    <p:sldId id="1870" r:id="rId22"/>
    <p:sldId id="1874" r:id="rId23"/>
    <p:sldId id="1885" r:id="rId24"/>
    <p:sldId id="1889" r:id="rId25"/>
    <p:sldId id="1872" r:id="rId26"/>
    <p:sldId id="1875" r:id="rId27"/>
    <p:sldId id="1881" r:id="rId28"/>
    <p:sldId id="1876" r:id="rId29"/>
    <p:sldId id="1878" r:id="rId30"/>
    <p:sldId id="1879" r:id="rId31"/>
    <p:sldId id="1882" r:id="rId32"/>
  </p:sldIdLst>
  <p:sldSz cx="12192000" cy="6858000"/>
  <p:notesSz cx="9869488" cy="6738938"/>
  <p:embeddedFontLst>
    <p:embeddedFont>
      <p:font typeface="Avenir Next LT Pro" panose="020B0504020202020204" pitchFamily="34" charset="0"/>
      <p:regular r:id="rId34"/>
      <p:bold r:id="rId35"/>
      <p:italic r:id="rId36"/>
      <p:boldItalic r:id="rId37"/>
    </p:embeddedFont>
    <p:embeddedFont>
      <p:font typeface="Helvetica" panose="020B0604020202020204"/>
      <p:regular r:id="rId38"/>
      <p:bold r:id="rId39"/>
      <p:italic r:id="rId40"/>
      <p:boldItalic r:id="rId41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7333" userDrawn="1">
          <p15:clr>
            <a:srgbClr val="A4A3A4"/>
          </p15:clr>
        </p15:guide>
        <p15:guide id="3" pos="415" userDrawn="1">
          <p15:clr>
            <a:srgbClr val="A4A3A4"/>
          </p15:clr>
        </p15:guide>
        <p15:guide id="4" orient="horz" pos="504" userDrawn="1">
          <p15:clr>
            <a:srgbClr val="A4A3A4"/>
          </p15:clr>
        </p15:guide>
        <p15:guide id="5" orient="horz" pos="3612" userDrawn="1">
          <p15:clr>
            <a:srgbClr val="A4A3A4"/>
          </p15:clr>
        </p15:guide>
        <p15:guide id="6" orient="horz" pos="4201" userDrawn="1">
          <p15:clr>
            <a:srgbClr val="A4A3A4"/>
          </p15:clr>
        </p15:guide>
        <p15:guide id="7" pos="347" userDrawn="1">
          <p15:clr>
            <a:srgbClr val="A4A3A4"/>
          </p15:clr>
        </p15:guide>
        <p15:guide id="8" orient="horz" pos="777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D7C"/>
    <a:srgbClr val="FFE500"/>
    <a:srgbClr val="FFFFFF"/>
    <a:srgbClr val="932645"/>
    <a:srgbClr val="4E6489"/>
    <a:srgbClr val="8A8168"/>
    <a:srgbClr val="512F00"/>
    <a:srgbClr val="DAA478"/>
    <a:srgbClr val="89ACBF"/>
    <a:srgbClr val="CB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5CDCC2-CB13-4361-87FA-E59C2E4EF56D}" v="2" dt="2025-02-13T17:59:48.0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21" autoAdjust="0"/>
    <p:restoredTop sz="87852" autoAdjust="0"/>
  </p:normalViewPr>
  <p:slideViewPr>
    <p:cSldViewPr snapToGrid="0">
      <p:cViewPr varScale="1">
        <p:scale>
          <a:sx n="84" d="100"/>
          <a:sy n="84" d="100"/>
        </p:scale>
        <p:origin x="950" y="77"/>
      </p:cViewPr>
      <p:guideLst>
        <p:guide orient="horz" pos="1207"/>
        <p:guide pos="7333"/>
        <p:guide pos="415"/>
        <p:guide orient="horz" pos="504"/>
        <p:guide orient="horz" pos="3612"/>
        <p:guide orient="horz" pos="4201"/>
        <p:guide pos="347"/>
        <p:guide orient="horz" pos="77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8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6.fntdata"/><Relationship Id="rId21" Type="http://schemas.openxmlformats.org/officeDocument/2006/relationships/slide" Target="slides/slide17.xml"/><Relationship Id="rId34" Type="http://schemas.openxmlformats.org/officeDocument/2006/relationships/font" Target="fonts/font1.fntdata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3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2.fntdata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font" Target="fonts/font8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ine RODIER - Le Nouveau Belier" userId="8d18d86c-7c03-4563-8894-8ee266adb6ca" providerId="ADAL" clId="{FD5CDCC2-CB13-4361-87FA-E59C2E4EF56D}"/>
    <pc:docChg chg="undo custSel delSld modSld">
      <pc:chgData name="Perrine RODIER - Le Nouveau Belier" userId="8d18d86c-7c03-4563-8894-8ee266adb6ca" providerId="ADAL" clId="{FD5CDCC2-CB13-4361-87FA-E59C2E4EF56D}" dt="2025-02-13T18:07:29.059" v="268" actId="20577"/>
      <pc:docMkLst>
        <pc:docMk/>
      </pc:docMkLst>
      <pc:sldChg chg="modNotesTx">
        <pc:chgData name="Perrine RODIER - Le Nouveau Belier" userId="8d18d86c-7c03-4563-8894-8ee266adb6ca" providerId="ADAL" clId="{FD5CDCC2-CB13-4361-87FA-E59C2E4EF56D}" dt="2025-02-13T17:56:06.129" v="0" actId="20577"/>
        <pc:sldMkLst>
          <pc:docMk/>
          <pc:sldMk cId="1175188" sldId="1859"/>
        </pc:sldMkLst>
      </pc:sldChg>
      <pc:sldChg chg="modSp mod">
        <pc:chgData name="Perrine RODIER - Le Nouveau Belier" userId="8d18d86c-7c03-4563-8894-8ee266adb6ca" providerId="ADAL" clId="{FD5CDCC2-CB13-4361-87FA-E59C2E4EF56D}" dt="2025-02-13T17:57:45.532" v="1" actId="20577"/>
        <pc:sldMkLst>
          <pc:docMk/>
          <pc:sldMk cId="3971936527" sldId="1860"/>
        </pc:sldMkLst>
        <pc:spChg chg="mod">
          <ac:chgData name="Perrine RODIER - Le Nouveau Belier" userId="8d18d86c-7c03-4563-8894-8ee266adb6ca" providerId="ADAL" clId="{FD5CDCC2-CB13-4361-87FA-E59C2E4EF56D}" dt="2025-02-13T17:57:45.532" v="1" actId="20577"/>
          <ac:spMkLst>
            <pc:docMk/>
            <pc:sldMk cId="3971936527" sldId="1860"/>
            <ac:spMk id="3" creationId="{09BEDC33-C476-4446-AD6C-7FFC79B616BC}"/>
          </ac:spMkLst>
        </pc:spChg>
      </pc:sldChg>
      <pc:sldChg chg="modSp mod">
        <pc:chgData name="Perrine RODIER - Le Nouveau Belier" userId="8d18d86c-7c03-4563-8894-8ee266adb6ca" providerId="ADAL" clId="{FD5CDCC2-CB13-4361-87FA-E59C2E4EF56D}" dt="2025-02-13T18:04:26.105" v="198" actId="20577"/>
        <pc:sldMkLst>
          <pc:docMk/>
          <pc:sldMk cId="4014837955" sldId="1863"/>
        </pc:sldMkLst>
        <pc:spChg chg="mod">
          <ac:chgData name="Perrine RODIER - Le Nouveau Belier" userId="8d18d86c-7c03-4563-8894-8ee266adb6ca" providerId="ADAL" clId="{FD5CDCC2-CB13-4361-87FA-E59C2E4EF56D}" dt="2025-02-13T18:04:26.105" v="198" actId="20577"/>
          <ac:spMkLst>
            <pc:docMk/>
            <pc:sldMk cId="4014837955" sldId="1863"/>
            <ac:spMk id="2" creationId="{8D6CDF75-58EC-47A5-AB44-2BDC7CEEDF78}"/>
          </ac:spMkLst>
        </pc:spChg>
      </pc:sldChg>
      <pc:sldChg chg="modSp mod modNotesTx">
        <pc:chgData name="Perrine RODIER - Le Nouveau Belier" userId="8d18d86c-7c03-4563-8894-8ee266adb6ca" providerId="ADAL" clId="{FD5CDCC2-CB13-4361-87FA-E59C2E4EF56D}" dt="2025-02-13T18:01:17.615" v="85" actId="20577"/>
        <pc:sldMkLst>
          <pc:docMk/>
          <pc:sldMk cId="2391424801" sldId="1864"/>
        </pc:sldMkLst>
        <pc:spChg chg="mod">
          <ac:chgData name="Perrine RODIER - Le Nouveau Belier" userId="8d18d86c-7c03-4563-8894-8ee266adb6ca" providerId="ADAL" clId="{FD5CDCC2-CB13-4361-87FA-E59C2E4EF56D}" dt="2025-02-13T18:01:17.615" v="85" actId="20577"/>
          <ac:spMkLst>
            <pc:docMk/>
            <pc:sldMk cId="2391424801" sldId="1864"/>
            <ac:spMk id="2" creationId="{6D31E1D8-E825-4934-A50F-5AB06B9B1442}"/>
          </ac:spMkLst>
        </pc:spChg>
        <pc:spChg chg="mod">
          <ac:chgData name="Perrine RODIER - Le Nouveau Belier" userId="8d18d86c-7c03-4563-8894-8ee266adb6ca" providerId="ADAL" clId="{FD5CDCC2-CB13-4361-87FA-E59C2E4EF56D}" dt="2025-02-13T17:59:27.221" v="44" actId="20577"/>
          <ac:spMkLst>
            <pc:docMk/>
            <pc:sldMk cId="2391424801" sldId="1864"/>
            <ac:spMk id="3" creationId="{BFBFD87C-166A-4B16-A275-5F9FBED4C9EF}"/>
          </ac:spMkLst>
        </pc:spChg>
      </pc:sldChg>
      <pc:sldChg chg="modSp mod modNotesTx">
        <pc:chgData name="Perrine RODIER - Le Nouveau Belier" userId="8d18d86c-7c03-4563-8894-8ee266adb6ca" providerId="ADAL" clId="{FD5CDCC2-CB13-4361-87FA-E59C2E4EF56D}" dt="2025-02-13T18:04:48.170" v="219" actId="20577"/>
        <pc:sldMkLst>
          <pc:docMk/>
          <pc:sldMk cId="3705588568" sldId="1865"/>
        </pc:sldMkLst>
        <pc:spChg chg="mod">
          <ac:chgData name="Perrine RODIER - Le Nouveau Belier" userId="8d18d86c-7c03-4563-8894-8ee266adb6ca" providerId="ADAL" clId="{FD5CDCC2-CB13-4361-87FA-E59C2E4EF56D}" dt="2025-02-13T18:04:48.170" v="219" actId="20577"/>
          <ac:spMkLst>
            <pc:docMk/>
            <pc:sldMk cId="3705588568" sldId="1865"/>
            <ac:spMk id="2" creationId="{C41C1FFE-2F99-4571-83F0-2C0C70107F65}"/>
          </ac:spMkLst>
        </pc:spChg>
        <pc:spChg chg="mod">
          <ac:chgData name="Perrine RODIER - Le Nouveau Belier" userId="8d18d86c-7c03-4563-8894-8ee266adb6ca" providerId="ADAL" clId="{FD5CDCC2-CB13-4361-87FA-E59C2E4EF56D}" dt="2025-02-13T17:58:17.388" v="14" actId="20577"/>
          <ac:spMkLst>
            <pc:docMk/>
            <pc:sldMk cId="3705588568" sldId="1865"/>
            <ac:spMk id="3" creationId="{455BFFD1-FB59-4398-903E-EC7F0A48585D}"/>
          </ac:spMkLst>
        </pc:spChg>
      </pc:sldChg>
      <pc:sldChg chg="modSp mod">
        <pc:chgData name="Perrine RODIER - Le Nouveau Belier" userId="8d18d86c-7c03-4563-8894-8ee266adb6ca" providerId="ADAL" clId="{FD5CDCC2-CB13-4361-87FA-E59C2E4EF56D}" dt="2025-02-13T18:03:57.418" v="178" actId="20577"/>
        <pc:sldMkLst>
          <pc:docMk/>
          <pc:sldMk cId="1145901559" sldId="1866"/>
        </pc:sldMkLst>
        <pc:spChg chg="mod">
          <ac:chgData name="Perrine RODIER - Le Nouveau Belier" userId="8d18d86c-7c03-4563-8894-8ee266adb6ca" providerId="ADAL" clId="{FD5CDCC2-CB13-4361-87FA-E59C2E4EF56D}" dt="2025-02-13T18:03:57.418" v="178" actId="20577"/>
          <ac:spMkLst>
            <pc:docMk/>
            <pc:sldMk cId="1145901559" sldId="1866"/>
            <ac:spMk id="2" creationId="{1CEF68F6-986B-4683-8D82-39DA530AB8AB}"/>
          </ac:spMkLst>
        </pc:spChg>
        <pc:spChg chg="mod">
          <ac:chgData name="Perrine RODIER - Le Nouveau Belier" userId="8d18d86c-7c03-4563-8894-8ee266adb6ca" providerId="ADAL" clId="{FD5CDCC2-CB13-4361-87FA-E59C2E4EF56D}" dt="2025-02-13T17:58:51.044" v="27" actId="12"/>
          <ac:spMkLst>
            <pc:docMk/>
            <pc:sldMk cId="1145901559" sldId="1866"/>
            <ac:spMk id="3" creationId="{809F0637-E214-4158-9DF8-DAFC2A5DF4E4}"/>
          </ac:spMkLst>
        </pc:spChg>
      </pc:sldChg>
      <pc:sldChg chg="modSp mod modNotesTx">
        <pc:chgData name="Perrine RODIER - Le Nouveau Belier" userId="8d18d86c-7c03-4563-8894-8ee266adb6ca" providerId="ADAL" clId="{FD5CDCC2-CB13-4361-87FA-E59C2E4EF56D}" dt="2025-02-13T18:01:11.650" v="84" actId="20577"/>
        <pc:sldMkLst>
          <pc:docMk/>
          <pc:sldMk cId="2168397479" sldId="1867"/>
        </pc:sldMkLst>
        <pc:spChg chg="mod">
          <ac:chgData name="Perrine RODIER - Le Nouveau Belier" userId="8d18d86c-7c03-4563-8894-8ee266adb6ca" providerId="ADAL" clId="{FD5CDCC2-CB13-4361-87FA-E59C2E4EF56D}" dt="2025-02-13T18:01:11.650" v="84" actId="20577"/>
          <ac:spMkLst>
            <pc:docMk/>
            <pc:sldMk cId="2168397479" sldId="1867"/>
            <ac:spMk id="2" creationId="{56F028D1-DE7A-4B43-A405-5D21846D7558}"/>
          </ac:spMkLst>
        </pc:spChg>
        <pc:spChg chg="mod">
          <ac:chgData name="Perrine RODIER - Le Nouveau Belier" userId="8d18d86c-7c03-4563-8894-8ee266adb6ca" providerId="ADAL" clId="{FD5CDCC2-CB13-4361-87FA-E59C2E4EF56D}" dt="2025-02-13T17:59:14.354" v="42" actId="20577"/>
          <ac:spMkLst>
            <pc:docMk/>
            <pc:sldMk cId="2168397479" sldId="1867"/>
            <ac:spMk id="3" creationId="{B56A9EA4-CE4B-4D10-B056-BB2545976E13}"/>
          </ac:spMkLst>
        </pc:spChg>
      </pc:sldChg>
      <pc:sldChg chg="modSp mod">
        <pc:chgData name="Perrine RODIER - Le Nouveau Belier" userId="8d18d86c-7c03-4563-8894-8ee266adb6ca" providerId="ADAL" clId="{FD5CDCC2-CB13-4361-87FA-E59C2E4EF56D}" dt="2025-02-13T17:58:33.479" v="21" actId="5793"/>
        <pc:sldMkLst>
          <pc:docMk/>
          <pc:sldMk cId="2722813682" sldId="1868"/>
        </pc:sldMkLst>
        <pc:spChg chg="mod">
          <ac:chgData name="Perrine RODIER - Le Nouveau Belier" userId="8d18d86c-7c03-4563-8894-8ee266adb6ca" providerId="ADAL" clId="{FD5CDCC2-CB13-4361-87FA-E59C2E4EF56D}" dt="2025-02-13T17:58:33.479" v="21" actId="5793"/>
          <ac:spMkLst>
            <pc:docMk/>
            <pc:sldMk cId="2722813682" sldId="1868"/>
            <ac:spMk id="3" creationId="{BFBFD87C-166A-4B16-A275-5F9FBED4C9EF}"/>
          </ac:spMkLst>
        </pc:spChg>
      </pc:sldChg>
      <pc:sldChg chg="modSp mod">
        <pc:chgData name="Perrine RODIER - Le Nouveau Belier" userId="8d18d86c-7c03-4563-8894-8ee266adb6ca" providerId="ADAL" clId="{FD5CDCC2-CB13-4361-87FA-E59C2E4EF56D}" dt="2025-02-13T18:05:03.796" v="222" actId="20577"/>
        <pc:sldMkLst>
          <pc:docMk/>
          <pc:sldMk cId="3010881112" sldId="1869"/>
        </pc:sldMkLst>
        <pc:spChg chg="mod">
          <ac:chgData name="Perrine RODIER - Le Nouveau Belier" userId="8d18d86c-7c03-4563-8894-8ee266adb6ca" providerId="ADAL" clId="{FD5CDCC2-CB13-4361-87FA-E59C2E4EF56D}" dt="2025-02-13T18:05:03.796" v="222" actId="20577"/>
          <ac:spMkLst>
            <pc:docMk/>
            <pc:sldMk cId="3010881112" sldId="1869"/>
            <ac:spMk id="2" creationId="{5217C70E-9F64-4DE1-A1FF-BE4DD61785F8}"/>
          </ac:spMkLst>
        </pc:spChg>
        <pc:spChg chg="mod">
          <ac:chgData name="Perrine RODIER - Le Nouveau Belier" userId="8d18d86c-7c03-4563-8894-8ee266adb6ca" providerId="ADAL" clId="{FD5CDCC2-CB13-4361-87FA-E59C2E4EF56D}" dt="2025-02-13T17:58:37.743" v="22" actId="20577"/>
          <ac:spMkLst>
            <pc:docMk/>
            <pc:sldMk cId="3010881112" sldId="1869"/>
            <ac:spMk id="3" creationId="{F58383C8-E824-4002-B369-310BA56933AE}"/>
          </ac:spMkLst>
        </pc:spChg>
      </pc:sldChg>
      <pc:sldChg chg="modSp mod modNotesTx">
        <pc:chgData name="Perrine RODIER - Le Nouveau Belier" userId="8d18d86c-7c03-4563-8894-8ee266adb6ca" providerId="ADAL" clId="{FD5CDCC2-CB13-4361-87FA-E59C2E4EF56D}" dt="2025-02-13T18:02:43.696" v="144" actId="20577"/>
        <pc:sldMkLst>
          <pc:docMk/>
          <pc:sldMk cId="3878233050" sldId="1870"/>
        </pc:sldMkLst>
        <pc:spChg chg="mod">
          <ac:chgData name="Perrine RODIER - Le Nouveau Belier" userId="8d18d86c-7c03-4563-8894-8ee266adb6ca" providerId="ADAL" clId="{FD5CDCC2-CB13-4361-87FA-E59C2E4EF56D}" dt="2025-02-13T18:02:39.453" v="143" actId="20577"/>
          <ac:spMkLst>
            <pc:docMk/>
            <pc:sldMk cId="3878233050" sldId="1870"/>
            <ac:spMk id="2" creationId="{98198289-CBBD-40FB-B800-8A5FDC436D79}"/>
          </ac:spMkLst>
        </pc:spChg>
      </pc:sldChg>
      <pc:sldChg chg="modSp mod">
        <pc:chgData name="Perrine RODIER - Le Nouveau Belier" userId="8d18d86c-7c03-4563-8894-8ee266adb6ca" providerId="ADAL" clId="{FD5CDCC2-CB13-4361-87FA-E59C2E4EF56D}" dt="2025-02-13T18:03:35.376" v="169" actId="20577"/>
        <pc:sldMkLst>
          <pc:docMk/>
          <pc:sldMk cId="2128774275" sldId="1871"/>
        </pc:sldMkLst>
        <pc:spChg chg="mod">
          <ac:chgData name="Perrine RODIER - Le Nouveau Belier" userId="8d18d86c-7c03-4563-8894-8ee266adb6ca" providerId="ADAL" clId="{FD5CDCC2-CB13-4361-87FA-E59C2E4EF56D}" dt="2025-02-13T18:03:35.376" v="169" actId="20577"/>
          <ac:spMkLst>
            <pc:docMk/>
            <pc:sldMk cId="2128774275" sldId="1871"/>
            <ac:spMk id="2" creationId="{25B575FE-9C61-4D2C-9018-22AB7A562B58}"/>
          </ac:spMkLst>
        </pc:spChg>
        <pc:spChg chg="mod">
          <ac:chgData name="Perrine RODIER - Le Nouveau Belier" userId="8d18d86c-7c03-4563-8894-8ee266adb6ca" providerId="ADAL" clId="{FD5CDCC2-CB13-4361-87FA-E59C2E4EF56D}" dt="2025-02-13T18:00:20.848" v="59" actId="20577"/>
          <ac:spMkLst>
            <pc:docMk/>
            <pc:sldMk cId="2128774275" sldId="1871"/>
            <ac:spMk id="3" creationId="{E74B447C-8B15-4D4F-8C09-4A755C5646AB}"/>
          </ac:spMkLst>
        </pc:spChg>
      </pc:sldChg>
      <pc:sldChg chg="modSp mod">
        <pc:chgData name="Perrine RODIER - Le Nouveau Belier" userId="8d18d86c-7c03-4563-8894-8ee266adb6ca" providerId="ADAL" clId="{FD5CDCC2-CB13-4361-87FA-E59C2E4EF56D}" dt="2025-02-13T18:06:19.030" v="248" actId="20577"/>
        <pc:sldMkLst>
          <pc:docMk/>
          <pc:sldMk cId="2786942116" sldId="1872"/>
        </pc:sldMkLst>
        <pc:spChg chg="mod">
          <ac:chgData name="Perrine RODIER - Le Nouveau Belier" userId="8d18d86c-7c03-4563-8894-8ee266adb6ca" providerId="ADAL" clId="{FD5CDCC2-CB13-4361-87FA-E59C2E4EF56D}" dt="2025-02-13T18:06:19.030" v="248" actId="20577"/>
          <ac:spMkLst>
            <pc:docMk/>
            <pc:sldMk cId="2786942116" sldId="1872"/>
            <ac:spMk id="2" creationId="{1F6F50FA-9392-48B4-82F2-14BD10FCC524}"/>
          </ac:spMkLst>
        </pc:spChg>
      </pc:sldChg>
      <pc:sldChg chg="modSp mod">
        <pc:chgData name="Perrine RODIER - Le Nouveau Belier" userId="8d18d86c-7c03-4563-8894-8ee266adb6ca" providerId="ADAL" clId="{FD5CDCC2-CB13-4361-87FA-E59C2E4EF56D}" dt="2025-02-13T18:01:57.270" v="118" actId="20577"/>
        <pc:sldMkLst>
          <pc:docMk/>
          <pc:sldMk cId="3923354067" sldId="1873"/>
        </pc:sldMkLst>
        <pc:spChg chg="mod">
          <ac:chgData name="Perrine RODIER - Le Nouveau Belier" userId="8d18d86c-7c03-4563-8894-8ee266adb6ca" providerId="ADAL" clId="{FD5CDCC2-CB13-4361-87FA-E59C2E4EF56D}" dt="2025-02-13T18:00:05.609" v="56" actId="20577"/>
          <ac:spMkLst>
            <pc:docMk/>
            <pc:sldMk cId="3923354067" sldId="1873"/>
            <ac:spMk id="2" creationId="{F55B09CA-3848-9001-884E-D86DAB0B156B}"/>
          </ac:spMkLst>
        </pc:spChg>
        <pc:spChg chg="mod">
          <ac:chgData name="Perrine RODIER - Le Nouveau Belier" userId="8d18d86c-7c03-4563-8894-8ee266adb6ca" providerId="ADAL" clId="{FD5CDCC2-CB13-4361-87FA-E59C2E4EF56D}" dt="2025-02-13T18:01:57.270" v="118" actId="20577"/>
          <ac:spMkLst>
            <pc:docMk/>
            <pc:sldMk cId="3923354067" sldId="1873"/>
            <ac:spMk id="4" creationId="{E9EB0C09-CD8F-C549-2ACD-F570F365C973}"/>
          </ac:spMkLst>
        </pc:spChg>
      </pc:sldChg>
      <pc:sldChg chg="modSp mod">
        <pc:chgData name="Perrine RODIER - Le Nouveau Belier" userId="8d18d86c-7c03-4563-8894-8ee266adb6ca" providerId="ADAL" clId="{FD5CDCC2-CB13-4361-87FA-E59C2E4EF56D}" dt="2025-02-13T18:03:09.263" v="158" actId="20577"/>
        <pc:sldMkLst>
          <pc:docMk/>
          <pc:sldMk cId="2119485702" sldId="1874"/>
        </pc:sldMkLst>
        <pc:spChg chg="mod">
          <ac:chgData name="Perrine RODIER - Le Nouveau Belier" userId="8d18d86c-7c03-4563-8894-8ee266adb6ca" providerId="ADAL" clId="{FD5CDCC2-CB13-4361-87FA-E59C2E4EF56D}" dt="2025-02-13T18:03:01.029" v="154" actId="20577"/>
          <ac:spMkLst>
            <pc:docMk/>
            <pc:sldMk cId="2119485702" sldId="1874"/>
            <ac:spMk id="2" creationId="{74D9A3A2-76D9-4BDD-BFE3-2B0B1911705C}"/>
          </ac:spMkLst>
        </pc:spChg>
        <pc:spChg chg="mod">
          <ac:chgData name="Perrine RODIER - Le Nouveau Belier" userId="8d18d86c-7c03-4563-8894-8ee266adb6ca" providerId="ADAL" clId="{FD5CDCC2-CB13-4361-87FA-E59C2E4EF56D}" dt="2025-02-13T18:03:09.263" v="158" actId="20577"/>
          <ac:spMkLst>
            <pc:docMk/>
            <pc:sldMk cId="2119485702" sldId="1874"/>
            <ac:spMk id="3" creationId="{784716C6-AC83-480B-926B-CC492958C372}"/>
          </ac:spMkLst>
        </pc:spChg>
      </pc:sldChg>
      <pc:sldChg chg="modSp mod">
        <pc:chgData name="Perrine RODIER - Le Nouveau Belier" userId="8d18d86c-7c03-4563-8894-8ee266adb6ca" providerId="ADAL" clId="{FD5CDCC2-CB13-4361-87FA-E59C2E4EF56D}" dt="2025-02-13T18:06:32.444" v="253" actId="20577"/>
        <pc:sldMkLst>
          <pc:docMk/>
          <pc:sldMk cId="178159289" sldId="1875"/>
        </pc:sldMkLst>
        <pc:spChg chg="mod">
          <ac:chgData name="Perrine RODIER - Le Nouveau Belier" userId="8d18d86c-7c03-4563-8894-8ee266adb6ca" providerId="ADAL" clId="{FD5CDCC2-CB13-4361-87FA-E59C2E4EF56D}" dt="2025-02-13T18:06:32.444" v="253" actId="20577"/>
          <ac:spMkLst>
            <pc:docMk/>
            <pc:sldMk cId="178159289" sldId="1875"/>
            <ac:spMk id="2" creationId="{6D31E1D8-E825-4934-A50F-5AB06B9B1442}"/>
          </ac:spMkLst>
        </pc:spChg>
        <pc:spChg chg="mod">
          <ac:chgData name="Perrine RODIER - Le Nouveau Belier" userId="8d18d86c-7c03-4563-8894-8ee266adb6ca" providerId="ADAL" clId="{FD5CDCC2-CB13-4361-87FA-E59C2E4EF56D}" dt="2025-02-13T18:06:29.412" v="252" actId="20577"/>
          <ac:spMkLst>
            <pc:docMk/>
            <pc:sldMk cId="178159289" sldId="1875"/>
            <ac:spMk id="3" creationId="{BFBFD87C-166A-4B16-A275-5F9FBED4C9EF}"/>
          </ac:spMkLst>
        </pc:spChg>
      </pc:sldChg>
      <pc:sldChg chg="modSp mod">
        <pc:chgData name="Perrine RODIER - Le Nouveau Belier" userId="8d18d86c-7c03-4563-8894-8ee266adb6ca" providerId="ADAL" clId="{FD5CDCC2-CB13-4361-87FA-E59C2E4EF56D}" dt="2025-02-13T18:07:19.157" v="265" actId="20577"/>
        <pc:sldMkLst>
          <pc:docMk/>
          <pc:sldMk cId="1661761137" sldId="1876"/>
        </pc:sldMkLst>
        <pc:spChg chg="mod">
          <ac:chgData name="Perrine RODIER - Le Nouveau Belier" userId="8d18d86c-7c03-4563-8894-8ee266adb6ca" providerId="ADAL" clId="{FD5CDCC2-CB13-4361-87FA-E59C2E4EF56D}" dt="2025-02-13T18:07:19.157" v="265" actId="20577"/>
          <ac:spMkLst>
            <pc:docMk/>
            <pc:sldMk cId="1661761137" sldId="1876"/>
            <ac:spMk id="2" creationId="{18B6EC89-EDC4-488D-9968-E248228CD964}"/>
          </ac:spMkLst>
        </pc:spChg>
      </pc:sldChg>
      <pc:sldChg chg="modSp mod modNotesTx">
        <pc:chgData name="Perrine RODIER - Le Nouveau Belier" userId="8d18d86c-7c03-4563-8894-8ee266adb6ca" providerId="ADAL" clId="{FD5CDCC2-CB13-4361-87FA-E59C2E4EF56D}" dt="2025-02-13T18:01:46.180" v="108" actId="20577"/>
        <pc:sldMkLst>
          <pc:docMk/>
          <pc:sldMk cId="2760046125" sldId="1877"/>
        </pc:sldMkLst>
        <pc:spChg chg="mod">
          <ac:chgData name="Perrine RODIER - Le Nouveau Belier" userId="8d18d86c-7c03-4563-8894-8ee266adb6ca" providerId="ADAL" clId="{FD5CDCC2-CB13-4361-87FA-E59C2E4EF56D}" dt="2025-02-13T18:01:46.180" v="108" actId="20577"/>
          <ac:spMkLst>
            <pc:docMk/>
            <pc:sldMk cId="2760046125" sldId="1877"/>
            <ac:spMk id="2" creationId="{EFBDDF71-88DF-4D6E-B3D3-2EF623476159}"/>
          </ac:spMkLst>
        </pc:spChg>
        <pc:spChg chg="mod">
          <ac:chgData name="Perrine RODIER - Le Nouveau Belier" userId="8d18d86c-7c03-4563-8894-8ee266adb6ca" providerId="ADAL" clId="{FD5CDCC2-CB13-4361-87FA-E59C2E4EF56D}" dt="2025-02-13T17:59:35.331" v="46" actId="20577"/>
          <ac:spMkLst>
            <pc:docMk/>
            <pc:sldMk cId="2760046125" sldId="1877"/>
            <ac:spMk id="3" creationId="{39BB7F2D-33F2-486B-B64C-05ECCCA26584}"/>
          </ac:spMkLst>
        </pc:spChg>
      </pc:sldChg>
      <pc:sldChg chg="modSp mod">
        <pc:chgData name="Perrine RODIER - Le Nouveau Belier" userId="8d18d86c-7c03-4563-8894-8ee266adb6ca" providerId="ADAL" clId="{FD5CDCC2-CB13-4361-87FA-E59C2E4EF56D}" dt="2025-02-13T18:07:25.514" v="267" actId="20577"/>
        <pc:sldMkLst>
          <pc:docMk/>
          <pc:sldMk cId="2095081006" sldId="1878"/>
        </pc:sldMkLst>
        <pc:spChg chg="mod">
          <ac:chgData name="Perrine RODIER - Le Nouveau Belier" userId="8d18d86c-7c03-4563-8894-8ee266adb6ca" providerId="ADAL" clId="{FD5CDCC2-CB13-4361-87FA-E59C2E4EF56D}" dt="2025-02-13T18:07:22.380" v="266" actId="20577"/>
          <ac:spMkLst>
            <pc:docMk/>
            <pc:sldMk cId="2095081006" sldId="1878"/>
            <ac:spMk id="2" creationId="{D49B7379-237B-4E40-A395-F0D3F2A0E826}"/>
          </ac:spMkLst>
        </pc:spChg>
        <pc:spChg chg="mod">
          <ac:chgData name="Perrine RODIER - Le Nouveau Belier" userId="8d18d86c-7c03-4563-8894-8ee266adb6ca" providerId="ADAL" clId="{FD5CDCC2-CB13-4361-87FA-E59C2E4EF56D}" dt="2025-02-13T18:07:25.514" v="267" actId="20577"/>
          <ac:spMkLst>
            <pc:docMk/>
            <pc:sldMk cId="2095081006" sldId="1878"/>
            <ac:spMk id="3" creationId="{083EA1ED-5E5D-4AD8-BB09-EE45982EE4BC}"/>
          </ac:spMkLst>
        </pc:spChg>
      </pc:sldChg>
      <pc:sldChg chg="modSp mod">
        <pc:chgData name="Perrine RODIER - Le Nouveau Belier" userId="8d18d86c-7c03-4563-8894-8ee266adb6ca" providerId="ADAL" clId="{FD5CDCC2-CB13-4361-87FA-E59C2E4EF56D}" dt="2025-02-13T18:07:29.059" v="268" actId="20577"/>
        <pc:sldMkLst>
          <pc:docMk/>
          <pc:sldMk cId="828585738" sldId="1879"/>
        </pc:sldMkLst>
        <pc:spChg chg="mod">
          <ac:chgData name="Perrine RODIER - Le Nouveau Belier" userId="8d18d86c-7c03-4563-8894-8ee266adb6ca" providerId="ADAL" clId="{FD5CDCC2-CB13-4361-87FA-E59C2E4EF56D}" dt="2025-02-13T18:07:29.059" v="268" actId="20577"/>
          <ac:spMkLst>
            <pc:docMk/>
            <pc:sldMk cId="828585738" sldId="1879"/>
            <ac:spMk id="2" creationId="{D49B7379-237B-4E40-A395-F0D3F2A0E826}"/>
          </ac:spMkLst>
        </pc:spChg>
      </pc:sldChg>
      <pc:sldChg chg="del">
        <pc:chgData name="Perrine RODIER - Le Nouveau Belier" userId="8d18d86c-7c03-4563-8894-8ee266adb6ca" providerId="ADAL" clId="{FD5CDCC2-CB13-4361-87FA-E59C2E4EF56D}" dt="2025-02-13T18:00:16.116" v="57" actId="47"/>
        <pc:sldMkLst>
          <pc:docMk/>
          <pc:sldMk cId="1932529969" sldId="1880"/>
        </pc:sldMkLst>
      </pc:sldChg>
      <pc:sldChg chg="modSp mod">
        <pc:chgData name="Perrine RODIER - Le Nouveau Belier" userId="8d18d86c-7c03-4563-8894-8ee266adb6ca" providerId="ADAL" clId="{FD5CDCC2-CB13-4361-87FA-E59C2E4EF56D}" dt="2025-02-13T18:07:12.837" v="262" actId="20577"/>
        <pc:sldMkLst>
          <pc:docMk/>
          <pc:sldMk cId="3328461895" sldId="1881"/>
        </pc:sldMkLst>
        <pc:spChg chg="mod">
          <ac:chgData name="Perrine RODIER - Le Nouveau Belier" userId="8d18d86c-7c03-4563-8894-8ee266adb6ca" providerId="ADAL" clId="{FD5CDCC2-CB13-4361-87FA-E59C2E4EF56D}" dt="2025-02-13T18:07:12.837" v="262" actId="20577"/>
          <ac:spMkLst>
            <pc:docMk/>
            <pc:sldMk cId="3328461895" sldId="1881"/>
            <ac:spMk id="2" creationId="{5BB2260E-F53C-40C2-A117-BCB710D366AB}"/>
          </ac:spMkLst>
        </pc:spChg>
      </pc:sldChg>
      <pc:sldChg chg="modSp mod">
        <pc:chgData name="Perrine RODIER - Le Nouveau Belier" userId="8d18d86c-7c03-4563-8894-8ee266adb6ca" providerId="ADAL" clId="{FD5CDCC2-CB13-4361-87FA-E59C2E4EF56D}" dt="2025-02-13T18:03:26.347" v="165" actId="20577"/>
        <pc:sldMkLst>
          <pc:docMk/>
          <pc:sldMk cId="1696261185" sldId="1885"/>
        </pc:sldMkLst>
        <pc:spChg chg="mod">
          <ac:chgData name="Perrine RODIER - Le Nouveau Belier" userId="8d18d86c-7c03-4563-8894-8ee266adb6ca" providerId="ADAL" clId="{FD5CDCC2-CB13-4361-87FA-E59C2E4EF56D}" dt="2025-02-13T18:03:26.347" v="165" actId="20577"/>
          <ac:spMkLst>
            <pc:docMk/>
            <pc:sldMk cId="1696261185" sldId="1885"/>
            <ac:spMk id="2" creationId="{74D9A3A2-76D9-4BDD-BFE3-2B0B1911705C}"/>
          </ac:spMkLst>
        </pc:spChg>
      </pc:sldChg>
      <pc:sldChg chg="modSp mod">
        <pc:chgData name="Perrine RODIER - Le Nouveau Belier" userId="8d18d86c-7c03-4563-8894-8ee266adb6ca" providerId="ADAL" clId="{FD5CDCC2-CB13-4361-87FA-E59C2E4EF56D}" dt="2025-02-13T18:05:35.370" v="226" actId="20577"/>
        <pc:sldMkLst>
          <pc:docMk/>
          <pc:sldMk cId="304788166" sldId="1889"/>
        </pc:sldMkLst>
        <pc:spChg chg="mod">
          <ac:chgData name="Perrine RODIER - Le Nouveau Belier" userId="8d18d86c-7c03-4563-8894-8ee266adb6ca" providerId="ADAL" clId="{FD5CDCC2-CB13-4361-87FA-E59C2E4EF56D}" dt="2025-02-13T18:05:32.157" v="225" actId="20577"/>
          <ac:spMkLst>
            <pc:docMk/>
            <pc:sldMk cId="304788166" sldId="1889"/>
            <ac:spMk id="2" creationId="{74D9A3A2-76D9-4BDD-BFE3-2B0B1911705C}"/>
          </ac:spMkLst>
        </pc:spChg>
        <pc:spChg chg="mod">
          <ac:chgData name="Perrine RODIER - Le Nouveau Belier" userId="8d18d86c-7c03-4563-8894-8ee266adb6ca" providerId="ADAL" clId="{FD5CDCC2-CB13-4361-87FA-E59C2E4EF56D}" dt="2025-02-13T18:05:35.370" v="226" actId="20577"/>
          <ac:spMkLst>
            <pc:docMk/>
            <pc:sldMk cId="304788166" sldId="1889"/>
            <ac:spMk id="3" creationId="{784716C6-AC83-480B-926B-CC492958C372}"/>
          </ac:spMkLst>
        </pc:spChg>
      </pc:sldChg>
      <pc:sldChg chg="modSp mod">
        <pc:chgData name="Perrine RODIER - Le Nouveau Belier" userId="8d18d86c-7c03-4563-8894-8ee266adb6ca" providerId="ADAL" clId="{FD5CDCC2-CB13-4361-87FA-E59C2E4EF56D}" dt="2025-02-13T18:03:44.739" v="176" actId="20577"/>
        <pc:sldMkLst>
          <pc:docMk/>
          <pc:sldMk cId="1667481744" sldId="1892"/>
        </pc:sldMkLst>
        <pc:spChg chg="mod">
          <ac:chgData name="Perrine RODIER - Le Nouveau Belier" userId="8d18d86c-7c03-4563-8894-8ee266adb6ca" providerId="ADAL" clId="{FD5CDCC2-CB13-4361-87FA-E59C2E4EF56D}" dt="2025-02-13T18:03:44.739" v="176" actId="20577"/>
          <ac:spMkLst>
            <pc:docMk/>
            <pc:sldMk cId="1667481744" sldId="1892"/>
            <ac:spMk id="2" creationId="{832A5B0B-DBE4-40E5-2017-06D903CCE8E5}"/>
          </ac:spMkLst>
        </pc:spChg>
      </pc:sldChg>
      <pc:sldChg chg="del">
        <pc:chgData name="Perrine RODIER - Le Nouveau Belier" userId="8d18d86c-7c03-4563-8894-8ee266adb6ca" providerId="ADAL" clId="{FD5CDCC2-CB13-4361-87FA-E59C2E4EF56D}" dt="2025-02-13T18:00:17.800" v="58" actId="47"/>
        <pc:sldMkLst>
          <pc:docMk/>
          <pc:sldMk cId="1772563384" sldId="189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20/02/2025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93994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95706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fr-FR" sz="1800" b="0" i="0" dirty="0">
                <a:solidFill>
                  <a:srgbClr val="242424"/>
                </a:solidFill>
                <a:effectLst/>
                <a:latin typeface="Aptos" panose="020B0004020202020204" pitchFamily="34" charset="0"/>
              </a:rPr>
              <a:t>Clafoutis, salade niçoise, tartare de saumon, pissaladière.</a:t>
            </a:r>
          </a:p>
          <a:p>
            <a:br>
              <a:rPr lang="fr-FR" dirty="0"/>
            </a:b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786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1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La saucière en cuivre</a:t>
            </a:r>
          </a:p>
          <a:p>
            <a:r>
              <a:rPr lang="fr-FR" b="1" i="0" dirty="0">
                <a:solidFill>
                  <a:srgbClr val="242424"/>
                </a:solidFill>
                <a:effectLst/>
                <a:latin typeface="Aptos" panose="020B0004020202020204" pitchFamily="34" charset="0"/>
              </a:rPr>
              <a:t>Coupe-légumes à manivelle</a:t>
            </a:r>
            <a:br>
              <a:rPr lang="fr-FR" dirty="0"/>
            </a:br>
            <a:r>
              <a:rPr lang="fr-FR" b="1" i="0" dirty="0">
                <a:solidFill>
                  <a:srgbClr val="242424"/>
                </a:solidFill>
                <a:effectLst/>
                <a:latin typeface="Aptos" panose="020B0004020202020204" pitchFamily="34" charset="0"/>
              </a:rPr>
              <a:t>Le coupe-œufs à fils</a:t>
            </a:r>
          </a:p>
          <a:p>
            <a:r>
              <a:rPr lang="fr-FR" b="1" i="0" dirty="0">
                <a:solidFill>
                  <a:srgbClr val="242424"/>
                </a:solidFill>
                <a:effectLst/>
                <a:latin typeface="Aptos" panose="020B0004020202020204" pitchFamily="34" charset="0"/>
              </a:rPr>
              <a:t>La Casserole en cuivre</a:t>
            </a:r>
            <a:br>
              <a:rPr lang="fr-FR" dirty="0"/>
            </a:br>
            <a:br>
              <a:rPr lang="fr-FR" dirty="0"/>
            </a:br>
            <a:endParaRPr lang="fr-FR" sz="1200" b="1" dirty="0">
              <a:solidFill>
                <a:srgbClr val="222222"/>
              </a:solidFill>
              <a:latin typeface="Avenir Next LT Pro" panose="020B0504020202020204" pitchFamily="34" charset="0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r>
              <a:rPr lang="fr-FR" sz="1200" b="1" dirty="0">
                <a:solidFill>
                  <a:srgbClr val="222222"/>
                </a:solidFill>
                <a:effectLst/>
                <a:highlight>
                  <a:srgbClr val="FFFF00"/>
                </a:highlight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Le poêlon à escargots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9501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260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130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4922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57870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5660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2617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49118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5944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20/02/2025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20/02/2025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20/02/2025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20/02/2025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20/02/2025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20/02/2025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20/02/2025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20/02/2025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20/02/2025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20/02/2025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20/02/2025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20/02/2025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10" descr="Une image contenant jaune, Graphique, Police, capture d’écran&#10;&#10;Description générée automatiquement">
            <a:extLst>
              <a:ext uri="{FF2B5EF4-FFF2-40B4-BE49-F238E27FC236}">
                <a16:creationId xmlns:a16="http://schemas.microsoft.com/office/drawing/2014/main" id="{2F1C1D80-55D0-3B11-8D0A-B93C2E2E4316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9826" y="5937099"/>
            <a:ext cx="2391052" cy="94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jp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12" Type="http://schemas.openxmlformats.org/officeDocument/2006/relationships/image" Target="../media/image1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emf"/><Relationship Id="rId4" Type="http://schemas.openxmlformats.org/officeDocument/2006/relationships/image" Target="../media/image6.jpe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611483"/>
            <a:ext cx="10363200" cy="1470025"/>
          </a:xfrm>
        </p:spPr>
        <p:txBody>
          <a:bodyPr/>
          <a:lstStyle/>
          <a:p>
            <a:pPr algn="l"/>
            <a:r>
              <a:rPr lang="fr-FR" sz="6600" b="1" dirty="0">
                <a:latin typeface="Avenir Next LT Pro" panose="020B0504020202020204" pitchFamily="34" charset="0"/>
              </a:rPr>
              <a:t>Magazine METRO #14</a:t>
            </a:r>
            <a:br>
              <a:rPr lang="fr-FR" sz="6600" b="1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Promo N/O - Juin</a:t>
            </a:r>
            <a:br>
              <a:rPr lang="fr-FR" sz="2400" dirty="0">
                <a:latin typeface="Avenir Next LT Pro" panose="020B0504020202020204" pitchFamily="34" charset="0"/>
              </a:rPr>
            </a:br>
            <a:br>
              <a:rPr lang="fr-FR" sz="2400" dirty="0">
                <a:latin typeface="Avenir Next LT Pro" panose="020B0504020202020204" pitchFamily="34" charset="0"/>
              </a:rPr>
            </a:br>
            <a:endParaRPr lang="fr-FR" sz="6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8383C8-E824-4002-B369-310BA56933A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1308" y="1905674"/>
            <a:ext cx="7655651" cy="3458552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Réaliser un reportage chez un producteur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pour mettre en avant son savoir-faire et ses produits :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La Cerise </a:t>
            </a:r>
            <a:r>
              <a:rPr lang="fr-FR" sz="1800" dirty="0">
                <a:highlight>
                  <a:srgbClr val="FFFF00"/>
                </a:highlight>
                <a:latin typeface="Avenir Next LT Pro" panose="020B0504020202020204" pitchFamily="34" charset="0"/>
              </a:rPr>
              <a:t>(Raphaël </a:t>
            </a:r>
            <a:r>
              <a:rPr lang="fr-FR" sz="1800" dirty="0" err="1">
                <a:highlight>
                  <a:srgbClr val="FFFF00"/>
                </a:highlight>
                <a:latin typeface="Avenir Next LT Pro" panose="020B0504020202020204" pitchFamily="34" charset="0"/>
              </a:rPr>
              <a:t>Mervoyer</a:t>
            </a:r>
            <a:r>
              <a:rPr lang="fr-FR" sz="1800" dirty="0">
                <a:highlight>
                  <a:srgbClr val="FFFF00"/>
                </a:highlight>
                <a:latin typeface="Avenir Next LT Pro" panose="020B0504020202020204" pitchFamily="34" charset="0"/>
              </a:rPr>
              <a:t>)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217C70E-9F64-4DE1-A1FF-BE4DD61785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812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20-21 &amp; 22-23 – Reportage producteur 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4AC3F07-8794-A4BD-AEA5-2E360A9170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6959" y="1255096"/>
            <a:ext cx="3405561" cy="237985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FAED92C0-3DA7-951E-AA04-5AD828D6BB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5899" y="3860817"/>
            <a:ext cx="3394793" cy="2379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0881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EF68F6-986B-4683-8D82-39DA530AB8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5080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24-25 &amp; 26 - MDD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09F0637-E214-4158-9DF8-DAFC2A5DF4E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0863" y="1916112"/>
            <a:ext cx="4724403" cy="3742747"/>
          </a:xfrm>
        </p:spPr>
        <p:txBody>
          <a:bodyPr/>
          <a:lstStyle/>
          <a:p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Œufs Metro Chef 2 pages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Nouveautés MDD -&gt; en attente retours METRO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BB7B3C1-6543-10E0-BD79-B9072E56F2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84392" y="1562792"/>
            <a:ext cx="2938283" cy="40960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5901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F028D1-DE7A-4B43-A405-5D21846D75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926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28-29 &amp; 30-31 – Duel de chefs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56A9EA4-CE4B-4D10-B056-BB2545976E1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81289" y="1490133"/>
            <a:ext cx="6671514" cy="4453467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1 page portrait, 1 page produit, 2 pages recettes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 </a:t>
            </a:r>
            <a:r>
              <a:rPr lang="fr-FR" sz="1800" b="1" dirty="0" err="1">
                <a:latin typeface="Avenir Next LT Pro" panose="020B0504020202020204" pitchFamily="34" charset="0"/>
              </a:rPr>
              <a:t>Wauthier</a:t>
            </a:r>
            <a:r>
              <a:rPr lang="fr-FR" sz="1800" b="1" dirty="0">
                <a:latin typeface="Avenir Next LT Pro" panose="020B0504020202020204" pitchFamily="34" charset="0"/>
              </a:rPr>
              <a:t> père fils ? TBC</a:t>
            </a:r>
            <a:br>
              <a:rPr lang="fr-FR" sz="1800" b="1" dirty="0">
                <a:latin typeface="Avenir Next LT Pro" panose="020B0504020202020204" pitchFamily="34" charset="0"/>
              </a:rPr>
            </a:b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La pêche / nectarine</a:t>
            </a:r>
            <a:b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</a:br>
            <a:endParaRPr lang="fr-FR" sz="1800" b="1" dirty="0">
              <a:highlight>
                <a:srgbClr val="FFFF00"/>
              </a:highlight>
              <a:latin typeface="Avenir Next LT Pro" panose="020B0504020202020204" pitchFamily="34" charset="0"/>
            </a:endParaRP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7FC5F59-A42B-D771-7621-9530C03F8295}"/>
              </a:ext>
            </a:extLst>
          </p:cNvPr>
          <p:cNvSpPr txBox="1"/>
          <p:nvPr/>
        </p:nvSpPr>
        <p:spPr>
          <a:xfrm>
            <a:off x="915319" y="6139934"/>
            <a:ext cx="117983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Avenir Next LT Pro" panose="020B0504020202020204" pitchFamily="34" charset="0"/>
              </a:rPr>
              <a:t>METRO : valider un chef pour le 02/03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et prévoir le shooting courant mars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8E6E0C5-00DE-C844-1CF0-DDC35628DA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6" r="-456"/>
          <a:stretch/>
        </p:blipFill>
        <p:spPr>
          <a:xfrm>
            <a:off x="8223068" y="1255370"/>
            <a:ext cx="3408217" cy="2410729"/>
          </a:xfrm>
          <a:prstGeom prst="rect">
            <a:avLst/>
          </a:prstGeom>
          <a:effectLst/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1CBB066-0306-0BA9-D39D-538466F07D36}"/>
              </a:ext>
            </a:extLst>
          </p:cNvPr>
          <p:cNvSpPr/>
          <p:nvPr/>
        </p:nvSpPr>
        <p:spPr>
          <a:xfrm>
            <a:off x="8278574" y="3927470"/>
            <a:ext cx="3352711" cy="23662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 descr="Une image contenant texte, assiette, menu, Restauration rapide&#10;&#10;Description générée automatiquement">
            <a:extLst>
              <a:ext uri="{FF2B5EF4-FFF2-40B4-BE49-F238E27FC236}">
                <a16:creationId xmlns:a16="http://schemas.microsoft.com/office/drawing/2014/main" id="{64D278BC-0EF1-7535-E1E7-F850F7D06B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014" y="3916837"/>
            <a:ext cx="1700536" cy="2379600"/>
          </a:xfrm>
          <a:prstGeom prst="rect">
            <a:avLst/>
          </a:prstGeom>
        </p:spPr>
      </p:pic>
      <p:pic>
        <p:nvPicPr>
          <p:cNvPr id="5" name="Image 4" descr="Une image contenant texte, Art culinaire, nourriture, repas&#10;&#10;Description générée automatiquement">
            <a:extLst>
              <a:ext uri="{FF2B5EF4-FFF2-40B4-BE49-F238E27FC236}">
                <a16:creationId xmlns:a16="http://schemas.microsoft.com/office/drawing/2014/main" id="{DED76B10-7DEF-1A63-2623-B53C872973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1590" y="3911470"/>
            <a:ext cx="1700536" cy="2379600"/>
          </a:xfrm>
          <a:prstGeom prst="rect">
            <a:avLst/>
          </a:prstGeom>
        </p:spPr>
      </p:pic>
      <p:pic>
        <p:nvPicPr>
          <p:cNvPr id="7" name="Image 6" descr="Une image contenant texte, habits, Visage humain, journal&#10;&#10;Description générée automatiquement">
            <a:extLst>
              <a:ext uri="{FF2B5EF4-FFF2-40B4-BE49-F238E27FC236}">
                <a16:creationId xmlns:a16="http://schemas.microsoft.com/office/drawing/2014/main" id="{BFD39229-2754-BA40-4544-87299B967D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74" y="1264696"/>
            <a:ext cx="1700536" cy="23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397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5080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32 – Shopping Food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5312" y="1591734"/>
            <a:ext cx="7205134" cy="4152342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Définir un type de produits </a:t>
            </a:r>
            <a:r>
              <a:rPr lang="fr-FR" sz="1800" dirty="0" err="1">
                <a:latin typeface="Avenir Next LT Pro" panose="020B0504020202020204" pitchFamily="34" charset="0"/>
              </a:rPr>
              <a:t>food</a:t>
            </a:r>
            <a:r>
              <a:rPr lang="fr-FR" sz="1800" dirty="0">
                <a:latin typeface="Avenir Next LT Pro" panose="020B0504020202020204" pitchFamily="34" charset="0"/>
              </a:rPr>
              <a:t> et proposer des produits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de différentes marques, vendus chez METRO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Les apéritifs au sens large </a:t>
            </a:r>
            <a:r>
              <a:rPr lang="fr-FR" sz="1800" dirty="0">
                <a:highlight>
                  <a:srgbClr val="FFFF00"/>
                </a:highlight>
                <a:latin typeface="Avenir Next LT Pro" panose="020B0504020202020204" pitchFamily="34" charset="0"/>
              </a:rPr>
              <a:t>: </a:t>
            </a:r>
            <a:r>
              <a:rPr lang="fr-FR" sz="1800" dirty="0">
                <a:latin typeface="Avenir Next LT Pro" panose="020B0504020202020204" pitchFamily="34" charset="0"/>
              </a:rPr>
              <a:t>Le spritz, </a:t>
            </a:r>
            <a:r>
              <a:rPr lang="fr-FR" sz="1800" dirty="0" err="1">
                <a:latin typeface="Avenir Next LT Pro" panose="020B0504020202020204" pitchFamily="34" charset="0"/>
              </a:rPr>
              <a:t>apérol</a:t>
            </a:r>
            <a:r>
              <a:rPr lang="fr-FR" sz="1800" dirty="0">
                <a:latin typeface="Avenir Next LT Pro" panose="020B0504020202020204" pitchFamily="34" charset="0"/>
              </a:rPr>
              <a:t>, </a:t>
            </a:r>
            <a:r>
              <a:rPr lang="fr-FR" sz="1800" dirty="0" err="1">
                <a:latin typeface="Avenir Next LT Pro" panose="020B0504020202020204" pitchFamily="34" charset="0"/>
              </a:rPr>
              <a:t>picon</a:t>
            </a:r>
            <a:r>
              <a:rPr lang="fr-FR" sz="1800" dirty="0">
                <a:latin typeface="Avenir Next LT Pro" panose="020B0504020202020204" pitchFamily="34" charset="0"/>
              </a:rPr>
              <a:t>, pastis, martini, </a:t>
            </a:r>
            <a:r>
              <a:rPr lang="fr-FR" sz="1800" dirty="0" err="1">
                <a:latin typeface="Avenir Next LT Pro" panose="020B0504020202020204" pitchFamily="34" charset="0"/>
              </a:rPr>
              <a:t>lillet</a:t>
            </a:r>
            <a:r>
              <a:rPr lang="fr-FR" sz="1800" dirty="0">
                <a:latin typeface="Avenir Next LT Pro" panose="020B0504020202020204" pitchFamily="34" charset="0"/>
              </a:rPr>
              <a:t>, porto </a:t>
            </a:r>
            <a:br>
              <a:rPr lang="fr-FR" sz="1800" dirty="0">
                <a:latin typeface="Avenir Next LT Pro" panose="020B0504020202020204" pitchFamily="34" charset="0"/>
              </a:rPr>
            </a:br>
            <a:endParaRPr lang="fr-FR" sz="1800" b="1" dirty="0">
              <a:latin typeface="Avenir Next LT Pro" panose="020B05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13E0F98-25D6-9309-012B-A6ADDEC25FED}"/>
              </a:ext>
            </a:extLst>
          </p:cNvPr>
          <p:cNvSpPr txBox="1"/>
          <p:nvPr/>
        </p:nvSpPr>
        <p:spPr>
          <a:xfrm>
            <a:off x="926336" y="6419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les produits d’ici le 02/03</a:t>
            </a:r>
            <a:endParaRPr lang="fr-FR" sz="1800" b="1" dirty="0">
              <a:latin typeface="Avenir Next LT Pro" panose="020B05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9E3B7C4-E57E-E30A-7E84-AE36F6A3F2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50456" y="1252050"/>
            <a:ext cx="3190576" cy="448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1424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BDDF71-88DF-4D6E-B3D3-2EF6234761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5" y="324096"/>
            <a:ext cx="7908073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34-35, 36-37 &amp; 38 </a:t>
            </a:r>
            <a:br>
              <a:rPr lang="fr-FR" sz="3600" b="1" dirty="0">
                <a:latin typeface="Avenir Next LT Pro" panose="020B0504020202020204" pitchFamily="34" charset="0"/>
              </a:rPr>
            </a:br>
            <a:r>
              <a:rPr lang="fr-FR" sz="3600" b="1" dirty="0">
                <a:latin typeface="Avenir Next LT Pro" panose="020B0504020202020204" pitchFamily="34" charset="0"/>
              </a:rPr>
              <a:t>– Focus Région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BB7F2D-33F2-486B-B64C-05ECCCA2658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0863" y="1916113"/>
            <a:ext cx="6854413" cy="3487160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Découvrir une région aux travers de ses produits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La Drôme</a:t>
            </a:r>
            <a:b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</a:b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9F67E05-BE9D-3B36-145A-BDDED809F799}"/>
              </a:ext>
            </a:extLst>
          </p:cNvPr>
          <p:cNvSpPr txBox="1"/>
          <p:nvPr/>
        </p:nvSpPr>
        <p:spPr>
          <a:xfrm>
            <a:off x="926336" y="6145017"/>
            <a:ext cx="7523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</a:t>
            </a:r>
            <a:r>
              <a:rPr lang="fr-FR" dirty="0">
                <a:latin typeface="Avenir Next LT Pro" panose="020B0504020202020204" pitchFamily="34" charset="0"/>
              </a:rPr>
              <a:t>les produits du terroir 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+ contact du salarié METRO avant </a:t>
            </a:r>
            <a:r>
              <a:rPr lang="fr-FR" sz="1800" dirty="0">
                <a:latin typeface="Avenir Next LT Pro" panose="020B0504020202020204" pitchFamily="34" charset="0"/>
              </a:rPr>
              <a:t>le 02/03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4314598-1027-3C2F-4A17-C7BE7C89C9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" r="767"/>
          <a:stretch/>
        </p:blipFill>
        <p:spPr>
          <a:xfrm>
            <a:off x="8756727" y="4643981"/>
            <a:ext cx="1421416" cy="20251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D3F2D90-F88D-D517-48A9-ECEC117C3E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9056" y="168817"/>
            <a:ext cx="2902634" cy="2026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BF54E0D-AB7B-0DC8-BC5E-1A379D3A1F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69056" y="2406985"/>
            <a:ext cx="2902634" cy="20256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00461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E9EB0C09-CD8F-C549-2ACD-F570F365C973}"/>
              </a:ext>
            </a:extLst>
          </p:cNvPr>
          <p:cNvSpPr txBox="1">
            <a:spLocks/>
          </p:cNvSpPr>
          <p:nvPr/>
        </p:nvSpPr>
        <p:spPr bwMode="auto">
          <a:xfrm>
            <a:off x="546100" y="635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40-41 – Management &amp; business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6886D2-0601-EFBB-30DE-36A6FC4EA417}"/>
              </a:ext>
            </a:extLst>
          </p:cNvPr>
          <p:cNvSpPr/>
          <p:nvPr/>
        </p:nvSpPr>
        <p:spPr>
          <a:xfrm>
            <a:off x="5253490" y="1268413"/>
            <a:ext cx="6387647" cy="4480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08E5B1F-E16E-6642-E1A1-ED5157C104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9856" y="1246897"/>
            <a:ext cx="6391281" cy="4482000"/>
          </a:xfrm>
          <a:prstGeom prst="rect">
            <a:avLst/>
          </a:prstGeom>
        </p:spPr>
      </p:pic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F55B09CA-3848-9001-884E-D86DAB0B156B}"/>
              </a:ext>
            </a:extLst>
          </p:cNvPr>
          <p:cNvSpPr txBox="1">
            <a:spLocks/>
          </p:cNvSpPr>
          <p:nvPr/>
        </p:nvSpPr>
        <p:spPr bwMode="auto">
          <a:xfrm>
            <a:off x="404101" y="1788282"/>
            <a:ext cx="4572122" cy="396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731"/>
              </a:spcBef>
              <a:spcAft>
                <a:spcPts val="900"/>
              </a:spcAft>
            </a:pPr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Comment financer son restaurant :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400" b="0" dirty="0">
                <a:solidFill>
                  <a:srgbClr val="33435B"/>
                </a:solidFill>
                <a:effectLst/>
                <a:latin typeface="Avenir Next LT Pro" panose="020B0504020202020204" pitchFamily="34" charset="0"/>
              </a:rPr>
              <a:t>Comment financer des investissements à long terme ou ponctuels ?</a:t>
            </a:r>
            <a:br>
              <a:rPr lang="fr-FR" sz="1400" b="0" dirty="0">
                <a:solidFill>
                  <a:srgbClr val="33435B"/>
                </a:solidFill>
                <a:effectLst/>
                <a:latin typeface="Avenir Next LT Pro" panose="020B0504020202020204" pitchFamily="34" charset="0"/>
              </a:rPr>
            </a:br>
            <a:r>
              <a:rPr lang="fr-FR" sz="1400" b="0" dirty="0">
                <a:solidFill>
                  <a:srgbClr val="33435B"/>
                </a:solidFill>
                <a:effectLst/>
                <a:latin typeface="Avenir Next LT Pro" panose="020B0504020202020204" pitchFamily="34" charset="0"/>
              </a:rPr>
              <a:t>Quelles aides publiques sont disponibles pour les restaurateurs ?</a:t>
            </a:r>
            <a:br>
              <a:rPr lang="fr-FR" sz="1400" b="0" dirty="0">
                <a:solidFill>
                  <a:srgbClr val="33435B"/>
                </a:solidFill>
                <a:effectLst/>
                <a:latin typeface="Avenir Next LT Pro" panose="020B0504020202020204" pitchFamily="34" charset="0"/>
              </a:rPr>
            </a:br>
            <a:r>
              <a:rPr lang="fr-FR" sz="1400" b="0" dirty="0">
                <a:solidFill>
                  <a:srgbClr val="33435B"/>
                </a:solidFill>
                <a:effectLst/>
                <a:latin typeface="Avenir Next LT Pro" panose="020B0504020202020204" pitchFamily="34" charset="0"/>
              </a:rPr>
              <a:t>Comment gérer les besoins ponctuels de trésorerie ?</a:t>
            </a:r>
          </a:p>
        </p:txBody>
      </p:sp>
    </p:spTree>
    <p:extLst>
      <p:ext uri="{BB962C8B-B14F-4D97-AF65-F5344CB8AC3E}">
        <p14:creationId xmlns:p14="http://schemas.microsoft.com/office/powerpoint/2010/main" val="3923354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085C0B-CA7E-390A-356E-89E483033B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2A5B0B-DBE4-40E5-2017-06D903CCE8E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7632" y="3996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42-43 – CONCEPT DE RESTAURANT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0A8FD6A-0821-8B7D-77B6-981309B4B73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572625" y="1787432"/>
            <a:ext cx="7409575" cy="4377795"/>
          </a:xfrm>
        </p:spPr>
        <p:txBody>
          <a:bodyPr/>
          <a:lstStyle/>
          <a:p>
            <a:pPr marL="0" indent="0">
              <a:buNone/>
            </a:pPr>
            <a:r>
              <a:rPr lang="fr-FR" sz="16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Privé de dessert – Le restaurant 100% trompe l’</a:t>
            </a:r>
            <a:r>
              <a:rPr lang="fr-FR" sz="1600" b="1" dirty="0" err="1">
                <a:highlight>
                  <a:srgbClr val="FFFF00"/>
                </a:highlight>
                <a:latin typeface="Avenir Next LT Pro" panose="020B0504020202020204" pitchFamily="34" charset="0"/>
              </a:rPr>
              <a:t>oeil</a:t>
            </a:r>
            <a:endParaRPr lang="fr-FR" sz="1600" b="1" dirty="0">
              <a:highlight>
                <a:srgbClr val="FFFF00"/>
              </a:highlight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600" dirty="0">
                <a:latin typeface="Avenir Next LT Pro" panose="020B0504020202020204" pitchFamily="34" charset="0"/>
              </a:rPr>
              <a:t>Depuis 2013, le Privé de dessert propose au sein de ses 3 adresses parisiennes un concept unique au monde :</a:t>
            </a:r>
          </a:p>
          <a:p>
            <a:r>
              <a:rPr lang="fr-FR" sz="1600" b="1" dirty="0">
                <a:latin typeface="Avenir Next LT Pro" panose="020B0504020202020204" pitchFamily="34" charset="0"/>
              </a:rPr>
              <a:t>des entrées et des plats aux noms et à l'apparence de desserts, et inversement !</a:t>
            </a:r>
          </a:p>
          <a:p>
            <a:r>
              <a:rPr lang="fr-FR" sz="1600" b="1" dirty="0">
                <a:latin typeface="Avenir Next LT Pro" panose="020B0504020202020204" pitchFamily="34" charset="0"/>
              </a:rPr>
              <a:t>des recettes inédites en trompe-l’œil </a:t>
            </a:r>
            <a:r>
              <a:rPr lang="fr-FR" sz="1600" dirty="0">
                <a:latin typeface="Avenir Next LT Pro" panose="020B0504020202020204" pitchFamily="34" charset="0"/>
              </a:rPr>
              <a:t>qui détournent les standards de la cuisine française, </a:t>
            </a:r>
          </a:p>
          <a:p>
            <a:r>
              <a:rPr lang="fr-FR" sz="1600" b="1" dirty="0">
                <a:latin typeface="Avenir Next LT Pro" panose="020B0504020202020204" pitchFamily="34" charset="0"/>
              </a:rPr>
              <a:t>toujours à base de produits frais et 100% fait-maison.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nourriture, intérieur, assiette, laitier&#10;&#10;Le contenu généré par l’IA peut être incorrect.">
            <a:extLst>
              <a:ext uri="{FF2B5EF4-FFF2-40B4-BE49-F238E27FC236}">
                <a16:creationId xmlns:a16="http://schemas.microsoft.com/office/drawing/2014/main" id="{BC6FDD62-5C20-5285-9C76-2D7EEEA92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3" b="-11803"/>
          <a:stretch/>
        </p:blipFill>
        <p:spPr>
          <a:xfrm>
            <a:off x="0" y="1205936"/>
            <a:ext cx="2212456" cy="3438375"/>
          </a:xfrm>
          <a:prstGeom prst="rect">
            <a:avLst/>
          </a:prstGeom>
        </p:spPr>
      </p:pic>
      <p:pic>
        <p:nvPicPr>
          <p:cNvPr id="7" name="Image 6" descr="Une image contenant Jaune d’œuf, Blanc d’œuf, nourriture, œuf au plat&#10;&#10;Le contenu généré par l’IA peut être incorrect.">
            <a:extLst>
              <a:ext uri="{FF2B5EF4-FFF2-40B4-BE49-F238E27FC236}">
                <a16:creationId xmlns:a16="http://schemas.microsoft.com/office/drawing/2014/main" id="{36755492-E5B4-2EB5-CB22-70A08806E7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2" t="5059" r="19644" b="5751"/>
          <a:stretch/>
        </p:blipFill>
        <p:spPr>
          <a:xfrm>
            <a:off x="693827" y="3924828"/>
            <a:ext cx="2037627" cy="2844868"/>
          </a:xfrm>
          <a:prstGeom prst="rect">
            <a:avLst/>
          </a:prstGeom>
        </p:spPr>
      </p:pic>
      <p:pic>
        <p:nvPicPr>
          <p:cNvPr id="15" name="Image 14" descr="Une image contenant texte, bâtiment, plein air, scène&#10;&#10;Le contenu généré par l’IA peut être incorrect.">
            <a:extLst>
              <a:ext uri="{FF2B5EF4-FFF2-40B4-BE49-F238E27FC236}">
                <a16:creationId xmlns:a16="http://schemas.microsoft.com/office/drawing/2014/main" id="{9490D584-FAEB-BB5A-95C7-0F57896283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6143" y="1394853"/>
            <a:ext cx="2685857" cy="4649615"/>
          </a:xfrm>
          <a:prstGeom prst="rect">
            <a:avLst/>
          </a:prstGeom>
        </p:spPr>
      </p:pic>
      <p:pic>
        <p:nvPicPr>
          <p:cNvPr id="13" name="Image 12" descr="Une image contenant Restauration rapide, nourriture, produits de boulangerie, Snack&#10;&#10;Le contenu généré par l’IA peut être incorrect.">
            <a:extLst>
              <a:ext uri="{FF2B5EF4-FFF2-40B4-BE49-F238E27FC236}">
                <a16:creationId xmlns:a16="http://schemas.microsoft.com/office/drawing/2014/main" id="{96289A02-EC65-BB40-F468-265D151C8E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5" t="8173" r="7952" b="7068"/>
          <a:stretch/>
        </p:blipFill>
        <p:spPr>
          <a:xfrm>
            <a:off x="8104707" y="4844634"/>
            <a:ext cx="2082785" cy="2076937"/>
          </a:xfrm>
          <a:prstGeom prst="rect">
            <a:avLst/>
          </a:prstGeom>
        </p:spPr>
      </p:pic>
      <p:pic>
        <p:nvPicPr>
          <p:cNvPr id="17" name="Image 16" descr="Une image contenant Snack, intérieur, personne, nourriture&#10;&#10;Le contenu généré par l’IA peut être incorrect.">
            <a:extLst>
              <a:ext uri="{FF2B5EF4-FFF2-40B4-BE49-F238E27FC236}">
                <a16:creationId xmlns:a16="http://schemas.microsoft.com/office/drawing/2014/main" id="{A91EE318-9A95-3534-22D6-0E4FCD4EC3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2" t="5164" r="6070" b="12924"/>
          <a:stretch/>
        </p:blipFill>
        <p:spPr>
          <a:xfrm>
            <a:off x="10187492" y="5065833"/>
            <a:ext cx="2082785" cy="185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481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74B447C-8B15-4D4F-8C09-4A755C5646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0939" y="1916114"/>
            <a:ext cx="8208050" cy="4941886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Faire un sujet de société « pour/contre » :</a:t>
            </a:r>
          </a:p>
          <a:p>
            <a:pPr marL="0" indent="0">
              <a:buNone/>
            </a:pPr>
            <a:endParaRPr lang="fr-FR" sz="1700" b="1" dirty="0">
              <a:effectLst/>
              <a:latin typeface="Avenir Next LT Pro" panose="020B0504020202020204" pitchFamily="34" charset="0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r>
              <a:rPr lang="fr-FR" sz="1700" b="1" kern="0" dirty="0">
                <a:effectLst/>
                <a:highlight>
                  <a:srgbClr val="FFFF00"/>
                </a:highlight>
                <a:latin typeface="Avenir Next LT Pro" panose="020B05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Pour ou contre les cartes sans prix pour les invités ? </a:t>
            </a:r>
            <a:br>
              <a:rPr lang="fr-FR" sz="1700" kern="0" dirty="0">
                <a:effectLst/>
                <a:highlight>
                  <a:srgbClr val="FFFF00"/>
                </a:highlight>
                <a:latin typeface="Avenir Next LT Pro" panose="020B05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</a:br>
            <a:r>
              <a:rPr lang="fr-FR" sz="1700" kern="0" dirty="0">
                <a:effectLst/>
                <a:highlight>
                  <a:srgbClr val="FFFF00"/>
                </a:highlight>
                <a:latin typeface="Avenir Next LT Pro" panose="020B05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Élégance ou faux-semblant ?</a:t>
            </a:r>
          </a:p>
          <a:p>
            <a:endParaRPr lang="fr-FR" sz="18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Aptos" panose="020B0004020202020204" pitchFamily="34" charset="0"/>
            </a:endParaRPr>
          </a:p>
          <a:p>
            <a:endParaRPr lang="fr-FR" sz="18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Aptos" panose="020B0004020202020204" pitchFamily="34" charset="0"/>
            </a:endParaRPr>
          </a:p>
          <a:p>
            <a:pPr marL="0" indent="0">
              <a:buNone/>
            </a:pPr>
            <a:endParaRPr lang="fr-FR" sz="18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Aptos" panose="020B0004020202020204" pitchFamily="34" charset="0"/>
            </a:endParaRP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5B575FE-9C61-4D2C-9018-22AB7A562B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6872" y="4287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44-45 &amp; 46-47 – Focus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CF8CD10-8E9C-1C4A-AC74-CAB22BB7E0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9600" y="1608666"/>
            <a:ext cx="5131461" cy="35859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8774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98289-CBBD-40FB-B800-8A5FDC436D7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504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48-49 – Tour de France des vins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27AC2F-20AE-4706-98E7-6D25D2FA330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3589" y="1925703"/>
            <a:ext cx="6194344" cy="3865497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Mise en avant d’une nouvelle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région viticole :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dirty="0">
                <a:latin typeface="Avenir Next LT Pro" panose="020B0504020202020204" pitchFamily="34" charset="0"/>
              </a:rPr>
              <a:t>En attente les achats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FE1B464-9BCC-EF44-D813-A101724F3279}"/>
              </a:ext>
            </a:extLst>
          </p:cNvPr>
          <p:cNvSpPr txBox="1"/>
          <p:nvPr/>
        </p:nvSpPr>
        <p:spPr>
          <a:xfrm>
            <a:off x="846666" y="6421400"/>
            <a:ext cx="10420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confirmer la région d’ici le 02/03 ainsi que les produits à mettre en avant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675817F-50FB-5B58-7BD3-E88C19C10C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7091" y="970193"/>
            <a:ext cx="3741320" cy="26186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AEA3A0C-D482-001A-EF68-C8D7DFC8B9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98572" y="3681555"/>
            <a:ext cx="3738357" cy="26186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82330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4716C6-AC83-480B-926B-CC492958C37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899886"/>
            <a:ext cx="6227234" cy="3305191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Mise en avant d’un service METRO</a:t>
            </a:r>
            <a:br>
              <a:rPr lang="fr-FR" sz="1800" b="1" dirty="0">
                <a:latin typeface="Avenir Next LT Pro" panose="020B0504020202020204" pitchFamily="34" charset="0"/>
              </a:rPr>
            </a:b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DISH </a:t>
            </a:r>
            <a:r>
              <a:rPr lang="fr-FR" sz="1800" b="1" dirty="0" err="1">
                <a:highlight>
                  <a:srgbClr val="FFFF00"/>
                </a:highlight>
                <a:latin typeface="Avenir Next LT Pro" panose="020B0504020202020204" pitchFamily="34" charset="0"/>
              </a:rPr>
              <a:t>Pay</a:t>
            </a:r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 </a:t>
            </a:r>
            <a:r>
              <a:rPr lang="fr-FR" sz="1800" b="1" dirty="0" err="1">
                <a:highlight>
                  <a:srgbClr val="FFFF00"/>
                </a:highlight>
                <a:latin typeface="Avenir Next LT Pro" panose="020B0504020202020204" pitchFamily="34" charset="0"/>
              </a:rPr>
              <a:t>Now</a:t>
            </a:r>
            <a:endParaRPr lang="fr-FR" sz="1800" b="1" dirty="0">
              <a:highlight>
                <a:srgbClr val="FFFF00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834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50-51 – Service METRO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9C686A-682E-4EF8-0BB9-461C1AC23BBF}"/>
              </a:ext>
            </a:extLst>
          </p:cNvPr>
          <p:cNvSpPr/>
          <p:nvPr/>
        </p:nvSpPr>
        <p:spPr>
          <a:xfrm>
            <a:off x="8447313" y="1268413"/>
            <a:ext cx="3193824" cy="4480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294098B-D9DC-6029-C637-BD665BD20E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/>
        </p:blipFill>
        <p:spPr>
          <a:xfrm>
            <a:off x="8456310" y="1268413"/>
            <a:ext cx="3193824" cy="448085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119485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1D7FD5C-0AFC-60D6-C42E-7BF4849D6A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6985" y="1353075"/>
            <a:ext cx="1568944" cy="2196518"/>
          </a:xfrm>
          <a:prstGeom prst="rect">
            <a:avLst/>
          </a:prstGeom>
        </p:spPr>
      </p:pic>
      <p:pic>
        <p:nvPicPr>
          <p:cNvPr id="5" name="Image 4" descr="Une image contenant texte, homme, signe&#10;&#10;Description générée automatiquement">
            <a:extLst>
              <a:ext uri="{FF2B5EF4-FFF2-40B4-BE49-F238E27FC236}">
                <a16:creationId xmlns:a16="http://schemas.microsoft.com/office/drawing/2014/main" id="{02C6E8DD-2BCC-8BAB-BE15-1E24CDE22E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3088" y="1353076"/>
            <a:ext cx="1568944" cy="2196518"/>
          </a:xfrm>
          <a:prstGeom prst="rect">
            <a:avLst/>
          </a:prstGeom>
        </p:spPr>
      </p:pic>
      <p:pic>
        <p:nvPicPr>
          <p:cNvPr id="7" name="Image 6" descr="Une image contenant texte, homme, personne&#10;&#10;Description générée automatiquement">
            <a:extLst>
              <a:ext uri="{FF2B5EF4-FFF2-40B4-BE49-F238E27FC236}">
                <a16:creationId xmlns:a16="http://schemas.microsoft.com/office/drawing/2014/main" id="{700B1259-9E41-C03E-5785-241105A320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3478" y="1353075"/>
            <a:ext cx="1568944" cy="2196518"/>
          </a:xfrm>
          <a:prstGeom prst="rect">
            <a:avLst/>
          </a:prstGeom>
        </p:spPr>
      </p:pic>
      <p:pic>
        <p:nvPicPr>
          <p:cNvPr id="9" name="Image 8" descr="Une image contenant texte, personne&#10;&#10;Description générée automatiquement">
            <a:extLst>
              <a:ext uri="{FF2B5EF4-FFF2-40B4-BE49-F238E27FC236}">
                <a16:creationId xmlns:a16="http://schemas.microsoft.com/office/drawing/2014/main" id="{19C59396-E78F-B3BF-642C-A926ADC123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7918" y="1353075"/>
            <a:ext cx="1568944" cy="2196518"/>
          </a:xfrm>
          <a:prstGeom prst="rect">
            <a:avLst/>
          </a:prstGeom>
        </p:spPr>
      </p:pic>
      <p:pic>
        <p:nvPicPr>
          <p:cNvPr id="11" name="Image 10" descr="Une image contenant texte, personne, homme, signe&#10;&#10;Description générée automatiquement">
            <a:extLst>
              <a:ext uri="{FF2B5EF4-FFF2-40B4-BE49-F238E27FC236}">
                <a16:creationId xmlns:a16="http://schemas.microsoft.com/office/drawing/2014/main" id="{B40D4F62-8F93-1ADA-0DAD-DC16A5A6863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320" y="1353075"/>
            <a:ext cx="1568946" cy="219651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ADC9336-5735-CE86-CA29-20A0877A2C2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877" b="2899"/>
          <a:stretch/>
        </p:blipFill>
        <p:spPr>
          <a:xfrm>
            <a:off x="8749971" y="1353074"/>
            <a:ext cx="1568544" cy="219651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7B66E7D-2B7D-03C4-D117-0270454360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91624" y="1353074"/>
            <a:ext cx="1595390" cy="2196518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8D9D210A-CC0C-F6BF-E549-E4DE8075D5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8230" y="3771424"/>
            <a:ext cx="1568544" cy="219651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0676F4B-09C7-79E9-897D-7D3718B694B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63173" y="3771424"/>
            <a:ext cx="1612388" cy="219703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318A072-4B6B-366F-4B77-6E42577F397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80998" y="3771424"/>
            <a:ext cx="1569308" cy="2197031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4F84C6C-D901-9CFA-5E0D-A8B63001B20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2356" y="3771424"/>
            <a:ext cx="1569308" cy="219651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E811D37-906C-1F4F-34AA-391132D34C6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63714" y="3771424"/>
            <a:ext cx="1569700" cy="219651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E7D3710-3358-C9B1-81F1-828FA9990CC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77122" y="3778234"/>
            <a:ext cx="1569700" cy="218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04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0C09D785-F77A-FD06-5159-4CE13ED4F0DD}"/>
              </a:ext>
            </a:extLst>
          </p:cNvPr>
          <p:cNvSpPr txBox="1">
            <a:spLocks/>
          </p:cNvSpPr>
          <p:nvPr/>
        </p:nvSpPr>
        <p:spPr>
          <a:xfrm>
            <a:off x="563896" y="1918430"/>
            <a:ext cx="7338276" cy="383043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Mise en avant d’un produit et ses différentes variétés avec astuces recettes et </a:t>
            </a:r>
            <a:r>
              <a:rPr lang="fr-FR" sz="1800" dirty="0" err="1">
                <a:latin typeface="Avenir Next LT Pro" panose="020B0504020202020204" pitchFamily="34" charset="0"/>
              </a:rPr>
              <a:t>anti-gaspi</a:t>
            </a:r>
            <a:r>
              <a:rPr lang="fr-FR" sz="1800" dirty="0">
                <a:latin typeface="Avenir Next LT Pro" panose="020B0504020202020204" pitchFamily="34" charset="0"/>
              </a:rPr>
              <a:t> :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La pastèque et le melon</a:t>
            </a:r>
            <a:b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</a:br>
            <a:endParaRPr lang="fr-FR" sz="1800" b="1" dirty="0">
              <a:highlight>
                <a:srgbClr val="FFFF00"/>
              </a:highlight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Les prunes</a:t>
            </a:r>
            <a:br>
              <a:rPr lang="fr-FR" sz="1800" b="1" dirty="0">
                <a:latin typeface="Avenir Next LT Pro" panose="020B0504020202020204" pitchFamily="34" charset="0"/>
              </a:rPr>
            </a:b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La mozzarella /feta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834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52-53 &amp; 54 – Produit star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87C3A68-6368-7104-4013-054B707CAF4F}"/>
              </a:ext>
            </a:extLst>
          </p:cNvPr>
          <p:cNvSpPr txBox="1"/>
          <p:nvPr/>
        </p:nvSpPr>
        <p:spPr>
          <a:xfrm>
            <a:off x="912240" y="6416526"/>
            <a:ext cx="7485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confirmer l’assortiment produit disponibles le 02/03</a:t>
            </a:r>
            <a:endParaRPr lang="fr-FR" sz="1800" b="1" dirty="0">
              <a:latin typeface="Avenir Next LT Pro" panose="020B05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CB09E15-8374-EE77-62F3-EB8A9EE0C391}"/>
              </a:ext>
            </a:extLst>
          </p:cNvPr>
          <p:cNvSpPr/>
          <p:nvPr/>
        </p:nvSpPr>
        <p:spPr>
          <a:xfrm>
            <a:off x="8278574" y="1253196"/>
            <a:ext cx="3352711" cy="2379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fromages, laitier, Fromage à pâte fondue&#10;&#10;Description générée automatiquement">
            <a:extLst>
              <a:ext uri="{FF2B5EF4-FFF2-40B4-BE49-F238E27FC236}">
                <a16:creationId xmlns:a16="http://schemas.microsoft.com/office/drawing/2014/main" id="{38C40DEF-E989-E894-D2FD-CD6ECD242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702" y="1266930"/>
            <a:ext cx="1699714" cy="2379600"/>
          </a:xfrm>
          <a:prstGeom prst="rect">
            <a:avLst/>
          </a:prstGeom>
        </p:spPr>
      </p:pic>
      <p:pic>
        <p:nvPicPr>
          <p:cNvPr id="4" name="Image 3" descr="Une image contenant texte, bougie, produits de boulangerie, fromages&#10;&#10;Description générée automatiquement">
            <a:extLst>
              <a:ext uri="{FF2B5EF4-FFF2-40B4-BE49-F238E27FC236}">
                <a16:creationId xmlns:a16="http://schemas.microsoft.com/office/drawing/2014/main" id="{896E0185-0119-F7D8-CB68-64931A1DF9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3623" y="1266930"/>
            <a:ext cx="1700536" cy="2379600"/>
          </a:xfrm>
          <a:prstGeom prst="rect">
            <a:avLst/>
          </a:prstGeom>
        </p:spPr>
      </p:pic>
      <p:pic>
        <p:nvPicPr>
          <p:cNvPr id="7" name="Image 6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4A7E431E-7E87-C6C7-7B14-E67266959C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74" y="3847561"/>
            <a:ext cx="1700536" cy="2379600"/>
          </a:xfrm>
          <a:prstGeom prst="rect">
            <a:avLst/>
          </a:prstGeom>
        </p:spPr>
      </p:pic>
      <p:pic>
        <p:nvPicPr>
          <p:cNvPr id="8" name="Image 7" descr="Une image contenant texte, fromages, laitier, nourriture&#10;&#10;Description générée automatiquement">
            <a:extLst>
              <a:ext uri="{FF2B5EF4-FFF2-40B4-BE49-F238E27FC236}">
                <a16:creationId xmlns:a16="http://schemas.microsoft.com/office/drawing/2014/main" id="{F44B3143-4929-9B9B-82EC-D9B333DF7B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798" y="3849584"/>
            <a:ext cx="1700536" cy="23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2611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4716C6-AC83-480B-926B-CC492958C37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5312" y="1916113"/>
            <a:ext cx="7558780" cy="2946343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Mise en avant d’un engagement METRO :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L’IA au service des restaurants durables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834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56 – RSE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46538F0-CB75-7871-2E82-8C0E6E5251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" b="460"/>
          <a:stretch/>
        </p:blipFill>
        <p:spPr>
          <a:xfrm>
            <a:off x="8447315" y="1279298"/>
            <a:ext cx="3193824" cy="4480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7881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6F50FA-9392-48B4-82F2-14BD10FCC52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28721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57, 58-59 &amp; 60-61 – </a:t>
            </a:r>
            <a:br>
              <a:rPr lang="fr-FR" sz="3600" b="1" dirty="0">
                <a:latin typeface="Avenir Next LT Pro" panose="020B0504020202020204" pitchFamily="34" charset="0"/>
              </a:rPr>
            </a:br>
            <a:r>
              <a:rPr lang="fr-FR" sz="3600" b="1" dirty="0">
                <a:latin typeface="Avenir Next LT Pro" panose="020B0504020202020204" pitchFamily="34" charset="0"/>
              </a:rPr>
              <a:t>La Gazette de </a:t>
            </a:r>
            <a:r>
              <a:rPr lang="fr-FR" sz="3600" b="1" dirty="0" err="1">
                <a:latin typeface="Avenir Next LT Pro" panose="020B0504020202020204" pitchFamily="34" charset="0"/>
              </a:rPr>
              <a:t>Ferniot</a:t>
            </a: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B9034B-88A7-47EA-8B9C-376E54849B9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4336" y="1923231"/>
            <a:ext cx="7408334" cy="3052231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Gazette de Vincent </a:t>
            </a:r>
            <a:r>
              <a:rPr lang="fr-FR" sz="1800" dirty="0" err="1">
                <a:latin typeface="Avenir Next LT Pro" panose="020B0504020202020204" pitchFamily="34" charset="0"/>
              </a:rPr>
              <a:t>Ferniot</a:t>
            </a:r>
            <a:r>
              <a:rPr lang="fr-FR" sz="1800" dirty="0">
                <a:latin typeface="Avenir Next LT Pro" panose="020B0504020202020204" pitchFamily="34" charset="0"/>
              </a:rPr>
              <a:t> : en attente confirmation V. </a:t>
            </a:r>
            <a:r>
              <a:rPr lang="fr-FR" sz="1800" dirty="0" err="1">
                <a:latin typeface="Avenir Next LT Pro" panose="020B0504020202020204" pitchFamily="34" charset="0"/>
              </a:rPr>
              <a:t>Ferniot</a:t>
            </a: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Articles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Recettes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dirty="0">
                <a:latin typeface="Avenir Next LT Pro" panose="020B0504020202020204" pitchFamily="34" charset="0"/>
              </a:rPr>
              <a:t>On le laisse choisir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dirty="0">
                <a:latin typeface="Avenir Next LT Pro" panose="020B0504020202020204" pitchFamily="34" charset="0"/>
              </a:rPr>
              <a:t>Le rhum pour Septembre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BDE687B-3BBB-2CE4-8CFE-DAFBA0760B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" r="611"/>
          <a:stretch/>
        </p:blipFill>
        <p:spPr>
          <a:xfrm>
            <a:off x="10228718" y="179704"/>
            <a:ext cx="1421416" cy="20251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3E015D24-B3ED-2CC6-5E54-9B5E8591BB6C}"/>
              </a:ext>
            </a:extLst>
          </p:cNvPr>
          <p:cNvSpPr txBox="1">
            <a:spLocks/>
          </p:cNvSpPr>
          <p:nvPr/>
        </p:nvSpPr>
        <p:spPr bwMode="auto">
          <a:xfrm>
            <a:off x="917075" y="6398503"/>
            <a:ext cx="10154652" cy="33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V FERNIOT : envoyer les éléments déf avant le 04/04</a:t>
            </a:r>
            <a:endParaRPr lang="fr-FR" sz="2000" b="1" dirty="0">
              <a:latin typeface="Avenir Next LT Pro" panose="020B05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E5B6AB5F-0852-A0FC-C47E-F32411F37056}"/>
              </a:ext>
            </a:extLst>
          </p:cNvPr>
          <p:cNvGrpSpPr/>
          <p:nvPr/>
        </p:nvGrpSpPr>
        <p:grpSpPr>
          <a:xfrm>
            <a:off x="8756726" y="2257937"/>
            <a:ext cx="2893408" cy="1835174"/>
            <a:chOff x="5251368" y="1253195"/>
            <a:chExt cx="6389771" cy="449607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3BB8033-94D5-182A-7153-5977CA7A2A1A}"/>
                </a:ext>
              </a:extLst>
            </p:cNvPr>
            <p:cNvSpPr/>
            <p:nvPr/>
          </p:nvSpPr>
          <p:spPr>
            <a:xfrm>
              <a:off x="5251368" y="1268413"/>
              <a:ext cx="6389770" cy="44808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AA432753-563D-4149-B99E-46E008DEFC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" r="131"/>
            <a:stretch/>
          </p:blipFill>
          <p:spPr>
            <a:xfrm>
              <a:off x="8447315" y="1253195"/>
              <a:ext cx="3193824" cy="4480855"/>
            </a:xfrm>
            <a:prstGeom prst="rect">
              <a:avLst/>
            </a:prstGeom>
            <a:effectLst/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3BA6C15B-D0CC-4953-35B4-43BC24BFC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" r="130"/>
            <a:stretch/>
          </p:blipFill>
          <p:spPr>
            <a:xfrm>
              <a:off x="5253490" y="1253195"/>
              <a:ext cx="3193824" cy="4480855"/>
            </a:xfrm>
            <a:prstGeom prst="rect">
              <a:avLst/>
            </a:prstGeom>
            <a:effectLst/>
          </p:spPr>
        </p:pic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8E02EFD6-39B5-0D14-DAB9-1BFF46938AA5}"/>
              </a:ext>
            </a:extLst>
          </p:cNvPr>
          <p:cNvGrpSpPr/>
          <p:nvPr/>
        </p:nvGrpSpPr>
        <p:grpSpPr>
          <a:xfrm>
            <a:off x="8789687" y="4140026"/>
            <a:ext cx="2878062" cy="2025107"/>
            <a:chOff x="5251368" y="1253195"/>
            <a:chExt cx="6389771" cy="449607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FE13F35-E6C4-1F2E-A721-EF690E79FDD3}"/>
                </a:ext>
              </a:extLst>
            </p:cNvPr>
            <p:cNvSpPr/>
            <p:nvPr/>
          </p:nvSpPr>
          <p:spPr>
            <a:xfrm>
              <a:off x="5251368" y="1268413"/>
              <a:ext cx="6389770" cy="44808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981EDAB6-70B4-9AA7-7DD5-9E35044EA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" r="130"/>
            <a:stretch/>
          </p:blipFill>
          <p:spPr>
            <a:xfrm>
              <a:off x="8447315" y="1259953"/>
              <a:ext cx="3193824" cy="4480855"/>
            </a:xfrm>
            <a:prstGeom prst="rect">
              <a:avLst/>
            </a:prstGeom>
            <a:effectLst/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3108E8DA-442F-8EB7-2E0E-163A9BCF76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" r="130"/>
            <a:stretch/>
          </p:blipFill>
          <p:spPr>
            <a:xfrm>
              <a:off x="5253490" y="1253195"/>
              <a:ext cx="3193824" cy="448085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7869421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62 – Shopping Non Food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0862" y="1676401"/>
            <a:ext cx="7338769" cy="3962400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Définir un type de produits non-</a:t>
            </a:r>
            <a:r>
              <a:rPr lang="fr-FR" sz="1800" dirty="0" err="1">
                <a:latin typeface="Avenir Next LT Pro" panose="020B0504020202020204" pitchFamily="34" charset="0"/>
              </a:rPr>
              <a:t>food</a:t>
            </a:r>
            <a:r>
              <a:rPr lang="fr-FR" sz="1800" dirty="0">
                <a:latin typeface="Avenir Next LT Pro" panose="020B0504020202020204" pitchFamily="34" charset="0"/>
              </a:rPr>
              <a:t> et proposer des produits de différentes marques, vendus chez METRO.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Vente à emporter</a:t>
            </a:r>
          </a:p>
          <a:p>
            <a:endParaRPr lang="fr-FR" sz="2000" dirty="0">
              <a:latin typeface="Avenir Next LT Pro" panose="020B05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548DE74-666C-3E85-FBF8-C8F9E2BC3F64}"/>
              </a:ext>
            </a:extLst>
          </p:cNvPr>
          <p:cNvSpPr txBox="1"/>
          <p:nvPr/>
        </p:nvSpPr>
        <p:spPr>
          <a:xfrm>
            <a:off x="915319" y="6419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les produits d’ici le 02/03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8DC207B-C11C-9FA1-B76C-938896061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" r="320"/>
          <a:stretch/>
        </p:blipFill>
        <p:spPr>
          <a:xfrm>
            <a:off x="8447315" y="1279298"/>
            <a:ext cx="3193824" cy="4480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1592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B3CCF-97CE-4DC9-AF9B-D9DCAE9CCA2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5312" y="1921432"/>
            <a:ext cx="7783561" cy="3827836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Mise en avant d’un partenariat de METRO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dirty="0">
                <a:highlight>
                  <a:srgbClr val="FFFF00"/>
                </a:highlight>
                <a:latin typeface="Avenir Next LT Pro" panose="020B0504020202020204" pitchFamily="34" charset="0"/>
              </a:rPr>
              <a:t>- Retour sur le guide Michelin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BB2260E-F53C-40C2-A117-BCB710D366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5198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64-65 – Partenariat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C5950F2-B0DD-A9F5-B0DA-49AC6D601720}"/>
              </a:ext>
            </a:extLst>
          </p:cNvPr>
          <p:cNvSpPr txBox="1"/>
          <p:nvPr/>
        </p:nvSpPr>
        <p:spPr>
          <a:xfrm>
            <a:off x="838200" y="6419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les contenus d’ici le 02/03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AA771C9-1A69-6C65-1F33-2BCF382AE7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/>
        </p:blipFill>
        <p:spPr>
          <a:xfrm>
            <a:off x="8432864" y="1268413"/>
            <a:ext cx="3193824" cy="4480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84618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B6EC89-EDC4-488D-9968-E248228CD9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51842"/>
            <a:ext cx="111760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66 &amp; 67 – Vu sur le web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23108C8-977E-48CA-B09F-74886856C05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2586" y="1194842"/>
            <a:ext cx="4407999" cy="4723358"/>
          </a:xfrm>
        </p:spPr>
        <p:txBody>
          <a:bodyPr/>
          <a:lstStyle/>
          <a:p>
            <a:pPr marL="0" indent="0">
              <a:buNone/>
            </a:pPr>
            <a:r>
              <a:rPr lang="fr-FR" sz="1600" dirty="0">
                <a:latin typeface="Avenir Next LT Pro" panose="020B0504020202020204" pitchFamily="34" charset="0"/>
              </a:rPr>
              <a:t>Mise en avant des dernières parutions sur les différents sites METRO :</a:t>
            </a:r>
          </a:p>
          <a:p>
            <a:pPr marL="0" indent="0">
              <a:buNone/>
            </a:pPr>
            <a:endParaRPr lang="fr-FR" sz="1600" dirty="0">
              <a:latin typeface="Avenir Next LT Pro" panose="020B05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0DD531D-B036-AA99-48FB-A546D7C63632}"/>
              </a:ext>
            </a:extLst>
          </p:cNvPr>
          <p:cNvSpPr txBox="1"/>
          <p:nvPr/>
        </p:nvSpPr>
        <p:spPr>
          <a:xfrm>
            <a:off x="838200" y="6419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les contenus d’ici le 02/03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57961F9-FEBE-0DEB-1B64-063E8346A6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13"/>
          <a:stretch/>
        </p:blipFill>
        <p:spPr>
          <a:xfrm>
            <a:off x="5253490" y="1251308"/>
            <a:ext cx="6387647" cy="44737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617611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9B7379-237B-4E40-A395-F0D3F2A0E82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68 – Dans le rétro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3EA1ED-5E5D-4AD8-BB09-EE45982EE4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2585" y="1405467"/>
            <a:ext cx="6523037" cy="4982859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Proposer des recettes d’autrefois, pratiques culinaires oubliées, petites histoires et légendes de plats.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Le tartare de bœuf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BCF60F3-AF1B-9B07-32F0-51A3D27D71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" r="27"/>
          <a:stretch/>
        </p:blipFill>
        <p:spPr>
          <a:xfrm>
            <a:off x="8447315" y="1257782"/>
            <a:ext cx="3193824" cy="4480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50810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9B7379-237B-4E40-A395-F0D3F2A0E82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69 – L’ustensile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3EA1ED-5E5D-4AD8-BB09-EE45982EE4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4335" y="1916113"/>
            <a:ext cx="6446065" cy="3330656"/>
          </a:xfrm>
        </p:spPr>
        <p:txBody>
          <a:bodyPr/>
          <a:lstStyle/>
          <a:p>
            <a:r>
              <a:rPr lang="fr-FR" sz="1800" b="1" dirty="0">
                <a:solidFill>
                  <a:srgbClr val="222222"/>
                </a:solidFill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Le couteau à huître</a:t>
            </a:r>
          </a:p>
          <a:p>
            <a:endParaRPr lang="fr-FR" sz="1800" b="1" dirty="0">
              <a:solidFill>
                <a:srgbClr val="222222"/>
              </a:solidFill>
              <a:latin typeface="Avenir Next LT Pro" panose="020B0504020202020204" pitchFamily="34" charset="0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r>
              <a:rPr lang="fr-FR" sz="1800" b="1" dirty="0">
                <a:solidFill>
                  <a:srgbClr val="222222"/>
                </a:solidFill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Le zesteur</a:t>
            </a:r>
          </a:p>
          <a:p>
            <a:endParaRPr lang="fr-FR" sz="1800" b="1" dirty="0">
              <a:solidFill>
                <a:srgbClr val="222222"/>
              </a:solidFill>
              <a:latin typeface="Avenir Next LT Pro" panose="020B0504020202020204" pitchFamily="34" charset="0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r>
              <a:rPr lang="fr-FR" sz="1800" b="1" dirty="0">
                <a:solidFill>
                  <a:srgbClr val="222222"/>
                </a:solidFill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Le hachoir</a:t>
            </a:r>
          </a:p>
          <a:p>
            <a:endParaRPr lang="fr-FR" sz="1800" b="1" dirty="0">
              <a:solidFill>
                <a:srgbClr val="222222"/>
              </a:solidFill>
              <a:latin typeface="Avenir Next LT Pro" panose="020B0504020202020204" pitchFamily="34" charset="0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r>
              <a:rPr lang="fr-FR" sz="1800" b="1" dirty="0">
                <a:solidFill>
                  <a:srgbClr val="222222"/>
                </a:solidFill>
                <a:highlight>
                  <a:srgbClr val="FFFF00"/>
                </a:highlight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La trancheuse manuelle à volant</a:t>
            </a:r>
          </a:p>
          <a:p>
            <a:endParaRPr lang="fr-FR" sz="1800" dirty="0">
              <a:solidFill>
                <a:srgbClr val="222222"/>
              </a:solidFill>
              <a:effectLst/>
              <a:latin typeface="Avenir Next LT Pro" panose="020B0504020202020204" pitchFamily="34" charset="0"/>
              <a:ea typeface="Times New Roman" panose="02020603050405020304" pitchFamily="18" charset="0"/>
              <a:cs typeface="Aptos" panose="020B00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283D0A3-3978-C365-EC3F-651FC62995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r="174"/>
          <a:stretch/>
        </p:blipFill>
        <p:spPr>
          <a:xfrm>
            <a:off x="8447315" y="1257782"/>
            <a:ext cx="3193824" cy="4480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85857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16318-B90E-433F-8ED5-519D33BE28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011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70 – Quiz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6836B9-5F35-4CEA-8CB9-2857555A0ED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0863" y="1916113"/>
            <a:ext cx="7954434" cy="2663824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Quiz avec des questions autour de la gastronomie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565DA14-E431-9C5F-0C17-0E2D20241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" b="615"/>
          <a:stretch/>
        </p:blipFill>
        <p:spPr>
          <a:xfrm>
            <a:off x="8447315" y="1279298"/>
            <a:ext cx="3193824" cy="4480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1488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7" y="1787877"/>
            <a:ext cx="7470020" cy="3081337"/>
          </a:xfrm>
        </p:spPr>
        <p:txBody>
          <a:bodyPr/>
          <a:lstStyle/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15H30 </a:t>
            </a:r>
            <a:r>
              <a:rPr lang="fr-FR" sz="1800" dirty="0">
                <a:latin typeface="Avenir Next LT Pro" panose="020B0504020202020204" pitchFamily="34" charset="0"/>
              </a:rPr>
              <a:t>–  Eté 2025 – Votre pause inspiration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Kelly </a:t>
            </a:r>
            <a:r>
              <a:rPr lang="fr-FR" sz="1800" b="1" dirty="0" err="1">
                <a:latin typeface="Avenir Next LT Pro" panose="020B0504020202020204" pitchFamily="34" charset="0"/>
              </a:rPr>
              <a:t>Rangama</a:t>
            </a:r>
            <a:endParaRPr lang="fr-FR" sz="18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Coline </a:t>
            </a:r>
            <a:r>
              <a:rPr lang="fr-FR" sz="1800" b="1" dirty="0" err="1">
                <a:latin typeface="Avenir Next LT Pro" panose="020B0504020202020204" pitchFamily="34" charset="0"/>
              </a:rPr>
              <a:t>Faulquier</a:t>
            </a:r>
            <a:endParaRPr lang="fr-FR" sz="18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7853918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Couverture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DD359020-8823-F0DC-9ABC-99AC8BB08C27}"/>
              </a:ext>
            </a:extLst>
          </p:cNvPr>
          <p:cNvSpPr txBox="1">
            <a:spLocks/>
          </p:cNvSpPr>
          <p:nvPr/>
        </p:nvSpPr>
        <p:spPr bwMode="auto">
          <a:xfrm>
            <a:off x="917075" y="6398503"/>
            <a:ext cx="10154652" cy="33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D62BD98-966E-0C65-E9F5-7E16AFAD94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5784" y="1295027"/>
            <a:ext cx="3201412" cy="44659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5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91B7-3085-4096-ABBD-CB1A12BEB2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8480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3 – Edito Sommaire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BEDC33-C476-4446-AD6C-7FFC79B616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8480" y="1274300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Edito signé par le chef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B45F35C-E48B-7D23-8530-2600CC461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49547" y="1270358"/>
            <a:ext cx="3191283" cy="44617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1936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AE6209-39A7-4214-8C45-039ECC5C9FE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516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 – News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6F84CB1B-7462-E0B0-06FF-00EDD2C5B59D}"/>
              </a:ext>
            </a:extLst>
          </p:cNvPr>
          <p:cNvSpPr txBox="1">
            <a:spLocks/>
          </p:cNvSpPr>
          <p:nvPr/>
        </p:nvSpPr>
        <p:spPr bwMode="auto">
          <a:xfrm>
            <a:off x="911294" y="6387699"/>
            <a:ext cx="12605963" cy="47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METRO : communiquer les nouveautés produit d’ici le 02/03 et autres actus METRO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7754144-9492-0854-6550-0D1F77761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83798" y="1286964"/>
            <a:ext cx="3157520" cy="44285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23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7D3474-B83B-4809-9E73-0C51B1FBFC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7 – Agenda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36D1EB-5127-4048-8FDD-5B85F6B89C7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921893"/>
            <a:ext cx="8473797" cy="1352008"/>
          </a:xfrm>
        </p:spPr>
        <p:txBody>
          <a:bodyPr/>
          <a:lstStyle/>
          <a:p>
            <a:r>
              <a:rPr lang="fr-FR" sz="2000" dirty="0">
                <a:latin typeface="Avenir Next LT Pro" panose="020B0504020202020204" pitchFamily="34" charset="0"/>
              </a:rPr>
              <a:t>Evènements &amp; partenariats METRO 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E37B2ED7-B7A5-A605-87CF-21A6C7102CF6}"/>
              </a:ext>
            </a:extLst>
          </p:cNvPr>
          <p:cNvSpPr txBox="1">
            <a:spLocks/>
          </p:cNvSpPr>
          <p:nvPr/>
        </p:nvSpPr>
        <p:spPr bwMode="auto">
          <a:xfrm>
            <a:off x="909611" y="6390364"/>
            <a:ext cx="12605963" cy="38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METRO : communiquer les évènements et partenariats d’ici le 02/03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3127836-30EF-894A-DFB5-35B6336F78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63257" y="1281628"/>
            <a:ext cx="3171717" cy="44555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3543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1C1FFE-2F99-4571-83F0-2C0C70107F6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2552" y="46647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8-9 &amp; 10-11 – Tendances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5BFFD1-FB59-4398-903E-EC7F0A48585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7721" y="1046345"/>
            <a:ext cx="7603539" cy="5058121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Mise en avant d’une ou deux tendances en restauration</a:t>
            </a:r>
          </a:p>
          <a:p>
            <a:pPr marL="0" indent="0">
              <a:buNone/>
            </a:pPr>
            <a:endParaRPr lang="fr-FR" sz="1400" dirty="0"/>
          </a:p>
          <a:p>
            <a:endParaRPr lang="fr-FR" sz="14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Le fumage</a:t>
            </a:r>
            <a:b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</a:b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Les bouillons </a:t>
            </a:r>
            <a:r>
              <a:rPr lang="fr-FR" sz="1800" dirty="0">
                <a:latin typeface="Avenir Next LT Pro" panose="020B0504020202020204" pitchFamily="34" charset="0"/>
              </a:rPr>
              <a:t> (les restaurants)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2F5BF7B-0C69-1EC7-C861-637CD0B6A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5469" y="1268413"/>
            <a:ext cx="3393679" cy="2379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3942FB6-6FED-3A59-F6A1-CE41FFEBE9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72784" y="3926592"/>
            <a:ext cx="3382056" cy="23725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5588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A19FAECB-FFC4-5AED-DD2A-D489D6BF5A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8920" y="185016"/>
            <a:ext cx="2854892" cy="2026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8473E3B7-AD77-3D87-162C-955D61707B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7519" y="2400021"/>
            <a:ext cx="2874688" cy="2026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6715D314-0106-1612-D1B4-814F57BDAB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5622" y="4631460"/>
            <a:ext cx="2857265" cy="2026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D6CDF75-58EC-47A5-AB44-2BDC7CEEDF7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2747" y="325027"/>
            <a:ext cx="9104313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12-13, 14-15 &amp; 16-17 </a:t>
            </a:r>
            <a:br>
              <a:rPr lang="fr-FR" sz="3600" b="1" dirty="0">
                <a:latin typeface="Avenir Next LT Pro" panose="020B0504020202020204" pitchFamily="34" charset="0"/>
              </a:rPr>
            </a:br>
            <a:r>
              <a:rPr lang="fr-FR" sz="3600" b="1" dirty="0">
                <a:latin typeface="Avenir Next LT Pro" panose="020B0504020202020204" pitchFamily="34" charset="0"/>
              </a:rPr>
              <a:t>Chef à la une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455124-B9A9-4E78-876C-15187B48E3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7213" y="1916113"/>
            <a:ext cx="6427788" cy="3395720"/>
          </a:xfrm>
        </p:spPr>
        <p:txBody>
          <a:bodyPr/>
          <a:lstStyle/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Présentation du chef : </a:t>
            </a:r>
            <a:br>
              <a:rPr lang="fr-FR" sz="1800" b="1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son parcours, ses restaurants, sa cuisine </a:t>
            </a: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Semaine</a:t>
            </a: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600" dirty="0">
                <a:latin typeface="Avenir Next LT Pro" panose="020B0504020202020204" pitchFamily="34" charset="0"/>
              </a:rPr>
              <a:t>3 recettes : pas forcément entrée/plat/dessert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Iconographie à prévoir </a:t>
            </a:r>
            <a:r>
              <a:rPr lang="fr-FR" sz="1800" dirty="0">
                <a:latin typeface="Avenir Next LT Pro" panose="020B0504020202020204" pitchFamily="34" charset="0"/>
              </a:rPr>
              <a:t>: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portrait du chef, 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plat signature, 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photo du restaurant (extérieur et intérieur), 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photos des cuisines et des ingrédients, astuces/conseils 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837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741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18 – Shopping Catégorie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2302" y="1924062"/>
            <a:ext cx="7905449" cy="3720280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Définir une catégorie de produits et proposer différents types produits de différentes marques vendus chez METRO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Les fruits rouges</a:t>
            </a:r>
            <a:b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</a:br>
            <a:endParaRPr lang="fr-FR" sz="1800" b="1" dirty="0">
              <a:highlight>
                <a:srgbClr val="FFFF00"/>
              </a:highlight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2D08EDE-3CBD-A771-E0D2-66254A3371A3}"/>
              </a:ext>
            </a:extLst>
          </p:cNvPr>
          <p:cNvSpPr txBox="1">
            <a:spLocks/>
          </p:cNvSpPr>
          <p:nvPr/>
        </p:nvSpPr>
        <p:spPr bwMode="auto">
          <a:xfrm>
            <a:off x="911294" y="6388748"/>
            <a:ext cx="12605963" cy="47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METRO : communiquer les produits d’ici le 02/03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6A91835-2B1A-36DD-1B7E-0798B111D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74618" y="1300000"/>
            <a:ext cx="3159652" cy="44405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813682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538D0DD3BB884F879E7A293BBEC3B4" ma:contentTypeVersion="7" ma:contentTypeDescription="Crée un document." ma:contentTypeScope="" ma:versionID="fa967d4e65d03d90354898ce260ac7de">
  <xsd:schema xmlns:xsd="http://www.w3.org/2001/XMLSchema" xmlns:xs="http://www.w3.org/2001/XMLSchema" xmlns:p="http://schemas.microsoft.com/office/2006/metadata/properties" xmlns:ns3="cff9fb1f-4cb5-40da-bc88-dae69ef8e188" xmlns:ns4="13055240-6747-4554-b766-35312c4273f3" targetNamespace="http://schemas.microsoft.com/office/2006/metadata/properties" ma:root="true" ma:fieldsID="bd6c354502184a8648ec17f382fd499d" ns3:_="" ns4:_="">
    <xsd:import namespace="cff9fb1f-4cb5-40da-bc88-dae69ef8e188"/>
    <xsd:import namespace="13055240-6747-4554-b766-35312c4273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f9fb1f-4cb5-40da-bc88-dae69ef8e1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55240-6747-4554-b766-35312c427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ff9fb1f-4cb5-40da-bc88-dae69ef8e188" xsi:nil="true"/>
  </documentManagement>
</p:properties>
</file>

<file path=customXml/itemProps1.xml><?xml version="1.0" encoding="utf-8"?>
<ds:datastoreItem xmlns:ds="http://schemas.openxmlformats.org/officeDocument/2006/customXml" ds:itemID="{8FEEF3DB-C007-46AB-AC09-F684E8FB9E2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6AAE81-0D92-4F10-BEFD-7D463F9870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f9fb1f-4cb5-40da-bc88-dae69ef8e188"/>
    <ds:schemaRef ds:uri="13055240-6747-4554-b766-35312c4273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C92B3AB-C9FC-49E6-B2F3-383B68018533}">
  <ds:schemaRefs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13055240-6747-4554-b766-35312c4273f3"/>
    <ds:schemaRef ds:uri="cff9fb1f-4cb5-40da-bc88-dae69ef8e188"/>
    <ds:schemaRef ds:uri="http://www.w3.org/XML/1998/namespace"/>
    <ds:schemaRef ds:uri="http://schemas.microsoft.com/office/2006/documentManagement/typ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2466</TotalTime>
  <Words>877</Words>
  <Application>Microsoft Office PowerPoint</Application>
  <PresentationFormat>Grand écran</PresentationFormat>
  <Paragraphs>160</Paragraphs>
  <Slides>28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4" baseType="lpstr">
      <vt:lpstr>Avenir Next LT Pro</vt:lpstr>
      <vt:lpstr>Aptos</vt:lpstr>
      <vt:lpstr>Helvetica</vt:lpstr>
      <vt:lpstr>Arial</vt:lpstr>
      <vt:lpstr>Calibri</vt:lpstr>
      <vt:lpstr>1_Thème Office</vt:lpstr>
      <vt:lpstr>Magazine METRO #14 Promo N/O - Juin  </vt:lpstr>
      <vt:lpstr>Présentation PowerPoint</vt:lpstr>
      <vt:lpstr>Couverture</vt:lpstr>
      <vt:lpstr>Page 3 – Edito Sommaire</vt:lpstr>
      <vt:lpstr>Pages 4 – News</vt:lpstr>
      <vt:lpstr>Page 7 – Agenda </vt:lpstr>
      <vt:lpstr>Pages 8-9 &amp; 10-11 – Tendances </vt:lpstr>
      <vt:lpstr>Pages 12-13, 14-15 &amp; 16-17  Chef à la une </vt:lpstr>
      <vt:lpstr>Page 18 – Shopping Catégorie</vt:lpstr>
      <vt:lpstr>Pages 20-21 &amp; 22-23 – Reportage producteur </vt:lpstr>
      <vt:lpstr>Pages 24-25 &amp; 26 - MDD</vt:lpstr>
      <vt:lpstr>Pages 28-29 &amp; 30-31 – Duel de chefs</vt:lpstr>
      <vt:lpstr>Page 32 – Shopping Food</vt:lpstr>
      <vt:lpstr>Pages 34-35, 36-37 &amp; 38  – Focus Région</vt:lpstr>
      <vt:lpstr>Présentation PowerPoint</vt:lpstr>
      <vt:lpstr>Pages 42-43 – CONCEPT DE RESTAURANT</vt:lpstr>
      <vt:lpstr>Pages 44-45 &amp; 46-47 – Focus</vt:lpstr>
      <vt:lpstr>Pages 48-49 – Tour de France des vins </vt:lpstr>
      <vt:lpstr>Pages 50-51 – Service METRO</vt:lpstr>
      <vt:lpstr>Pages 52-53 &amp; 54 – Produit star </vt:lpstr>
      <vt:lpstr>Page 56 – RSE</vt:lpstr>
      <vt:lpstr>Pages 57, 58-59 &amp; 60-61 –  La Gazette de Ferniot</vt:lpstr>
      <vt:lpstr>Page 62 – Shopping Non Food</vt:lpstr>
      <vt:lpstr>Pages 64-65 – Partenariat </vt:lpstr>
      <vt:lpstr>Pages 66 &amp; 67 – Vu sur le web</vt:lpstr>
      <vt:lpstr>Page 68 – Dans le rétro</vt:lpstr>
      <vt:lpstr>Page 69 – L’ustensile</vt:lpstr>
      <vt:lpstr>Page 70 – Quiz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Aude ALARIO</cp:lastModifiedBy>
  <cp:revision>751</cp:revision>
  <cp:lastPrinted>2023-03-06T14:00:03Z</cp:lastPrinted>
  <dcterms:created xsi:type="dcterms:W3CDTF">2018-09-12T14:44:28Z</dcterms:created>
  <dcterms:modified xsi:type="dcterms:W3CDTF">2025-02-21T08:16:15Z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0x010100F8538D0DD3BB884F879E7A293BBEC3B4</vt:lpwstr>
  </property>
</Properties>
</file>