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5"/>
  </p:notesMasterIdLst>
  <p:sldIdLst>
    <p:sldId id="2147480227" r:id="rId2"/>
    <p:sldId id="278" r:id="rId3"/>
    <p:sldId id="2147480064" r:id="rId4"/>
    <p:sldId id="2147480484" r:id="rId5"/>
    <p:sldId id="2147480491" r:id="rId6"/>
    <p:sldId id="2147480492" r:id="rId7"/>
    <p:sldId id="2147480589" r:id="rId8"/>
    <p:sldId id="2147480485" r:id="rId9"/>
    <p:sldId id="2147480487" r:id="rId10"/>
    <p:sldId id="2147480539" r:id="rId11"/>
    <p:sldId id="2147480486" r:id="rId12"/>
    <p:sldId id="2147480490" r:id="rId13"/>
    <p:sldId id="2147480548" r:id="rId14"/>
    <p:sldId id="2147480488" r:id="rId15"/>
    <p:sldId id="2147480588" r:id="rId16"/>
    <p:sldId id="2147480489" r:id="rId17"/>
    <p:sldId id="2147480538" r:id="rId18"/>
    <p:sldId id="2147480493" r:id="rId19"/>
    <p:sldId id="2147480586" r:id="rId20"/>
    <p:sldId id="2147480587" r:id="rId21"/>
    <p:sldId id="2147480540" r:id="rId22"/>
    <p:sldId id="2147480554" r:id="rId23"/>
    <p:sldId id="2147480542" r:id="rId24"/>
  </p:sldIdLst>
  <p:sldSz cx="12192000" cy="6858000"/>
  <p:notesSz cx="9869488" cy="6738938"/>
  <p:embeddedFontLst>
    <p:embeddedFont>
      <p:font typeface="Avenir Next LT Pro" panose="020B0504020202020204" pitchFamily="34" charset="0"/>
      <p:regular r:id="rId26"/>
      <p:bold r:id="rId27"/>
      <p:italic r:id="rId28"/>
      <p:boldItalic r:id="rId29"/>
    </p:embeddedFont>
    <p:embeddedFont>
      <p:font typeface="Georgia" panose="02040502050405020303" pitchFamily="18" charset="0"/>
      <p:regular r:id="rId30"/>
      <p:bold r:id="rId31"/>
      <p:italic r:id="rId32"/>
      <p:boldItalic r:id="rId33"/>
    </p:embeddedFont>
    <p:embeddedFont>
      <p:font typeface="Magnel" panose="02000505000000020004" pitchFamily="2" charset="0"/>
      <p:regular r:id="rId34"/>
    </p:embeddedFont>
    <p:embeddedFont>
      <p:font typeface="Tahoma" panose="020B0604030504040204" pitchFamily="34" charset="0"/>
      <p:regular r:id="rId35"/>
      <p:bold r:id="rId3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4194"/>
    <a:srgbClr val="D9117E"/>
    <a:srgbClr val="627124"/>
    <a:srgbClr val="F46F0A"/>
    <a:srgbClr val="000000"/>
    <a:srgbClr val="DEE7AF"/>
    <a:srgbClr val="B6CA4A"/>
    <a:srgbClr val="FFFFFF"/>
    <a:srgbClr val="404D49"/>
    <a:srgbClr val="A20D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40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7" cy="338118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 b="0" i="0">
                <a:latin typeface="Avenir Next LT Pro" panose="020B05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8" y="0"/>
            <a:ext cx="4276777" cy="338118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 b="0" i="0">
                <a:latin typeface="Avenir Next LT Pro" panose="020B050402020202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03/06/2025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4"/>
            <a:ext cx="7895590" cy="2653457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7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 b="0" i="0">
                <a:latin typeface="Avenir Next LT Pro" panose="020B05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8" y="6400823"/>
            <a:ext cx="4276777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 b="0" i="0">
                <a:latin typeface="Avenir Next LT Pro" panose="020B050402020202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fr-FR" b="1">
              <a:latin typeface="Avenir Next LT Pro"/>
            </a:endParaRPr>
          </a:p>
          <a:p>
            <a:endParaRPr lang="en-US">
              <a:latin typeface="Calibri"/>
              <a:ea typeface="Calibri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805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C70F7-D861-4600-98C8-D5D37F4C9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ED54A31-BA6D-5764-61F4-B635998C46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A9AD3F0-296E-32B0-CA31-BACED9DCCC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fr-FR" b="1">
              <a:latin typeface="Avenir Next LT Pro"/>
            </a:endParaRPr>
          </a:p>
          <a:p>
            <a:endParaRPr lang="en-US">
              <a:latin typeface="Calibri"/>
              <a:ea typeface="Calibri"/>
              <a:cs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D794DFA-CDC6-8796-37AE-A6529B0C6C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108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Logo client </a:t>
            </a:r>
            <a:br>
              <a:rPr lang="fr-FR"/>
            </a:br>
            <a:r>
              <a:rPr lang="fr-FR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 1">
  <p:cSld name="Titre et contenu 1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0"/>
          <p:cNvSpPr txBox="1">
            <a:spLocks noGrp="1"/>
          </p:cNvSpPr>
          <p:nvPr>
            <p:ph type="title"/>
          </p:nvPr>
        </p:nvSpPr>
        <p:spPr>
          <a:xfrm>
            <a:off x="300039" y="486457"/>
            <a:ext cx="11591925" cy="529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3200" b="1" i="0" u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30"/>
          <p:cNvSpPr txBox="1">
            <a:spLocks noGrp="1"/>
          </p:cNvSpPr>
          <p:nvPr>
            <p:ph type="body" idx="1"/>
          </p:nvPr>
        </p:nvSpPr>
        <p:spPr>
          <a:xfrm>
            <a:off x="1168854" y="1513116"/>
            <a:ext cx="9854293" cy="2089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latin typeface="Avenir Next LT Pro" panose="020B0504020202020204" pitchFamily="34" charset="0"/>
              </a:defRPr>
            </a:lvl1pPr>
            <a:lvl2pPr marL="1219170" lvl="1" indent="-304792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rgbClr val="D9117E"/>
              </a:buClr>
              <a:buSzPts val="1000"/>
              <a:buNone/>
              <a:defRPr/>
            </a:lvl2pPr>
            <a:lvl3pPr marL="1828754" lvl="2" indent="-389457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▪"/>
              <a:defRPr/>
            </a:lvl3pPr>
            <a:lvl4pPr marL="2438339" lvl="3" indent="-355591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600"/>
              <a:buChar char="►"/>
              <a:defRPr/>
            </a:lvl4pPr>
            <a:lvl5pPr marL="3047924" lvl="4" indent="-389457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•"/>
              <a:defRPr/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30"/>
          <p:cNvSpPr txBox="1">
            <a:spLocks noGrp="1"/>
          </p:cNvSpPr>
          <p:nvPr>
            <p:ph type="body" idx="2"/>
          </p:nvPr>
        </p:nvSpPr>
        <p:spPr>
          <a:xfrm>
            <a:off x="300039" y="1005114"/>
            <a:ext cx="11591925" cy="257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ctr">
              <a:lnSpc>
                <a:spcPct val="103750"/>
              </a:lnSpc>
              <a:spcBef>
                <a:spcPts val="267"/>
              </a:spcBef>
              <a:spcAft>
                <a:spcPts val="0"/>
              </a:spcAft>
              <a:buClr>
                <a:srgbClr val="D9117E"/>
              </a:buClr>
              <a:buSzPts val="1200"/>
              <a:buNone/>
              <a:defRPr sz="1600" cap="none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  <a:lvl2pPr marL="1219170" lvl="1" indent="-304792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Clr>
                <a:srgbClr val="D9117E"/>
              </a:buClr>
              <a:buSzPts val="1400"/>
              <a:buNone/>
              <a:defRPr/>
            </a:lvl2pPr>
            <a:lvl3pPr marL="1828754" lvl="2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▪"/>
              <a:defRPr/>
            </a:lvl3pPr>
            <a:lvl4pPr marL="2438339" lvl="3" indent="-372524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800"/>
              <a:buChar char="►"/>
              <a:defRPr/>
            </a:lvl4pPr>
            <a:lvl5pPr marL="3047924" lvl="4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30"/>
          <p:cNvSpPr txBox="1">
            <a:spLocks noGrp="1"/>
          </p:cNvSpPr>
          <p:nvPr>
            <p:ph type="body" idx="3"/>
          </p:nvPr>
        </p:nvSpPr>
        <p:spPr>
          <a:xfrm>
            <a:off x="300038" y="4598378"/>
            <a:ext cx="3692037" cy="1243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latin typeface="Avenir Next LT Pro" panose="020B0504020202020204" pitchFamily="34" charset="0"/>
              </a:defRPr>
            </a:lvl1pPr>
            <a:lvl2pPr marL="1219170" lvl="1" indent="-304792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Clr>
                <a:srgbClr val="D9117E"/>
              </a:buClr>
              <a:buSzPts val="1400"/>
              <a:buNone/>
              <a:defRPr/>
            </a:lvl2pPr>
            <a:lvl3pPr marL="1828754" lvl="2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▪"/>
              <a:defRPr/>
            </a:lvl3pPr>
            <a:lvl4pPr marL="2438339" lvl="3" indent="-372524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800"/>
              <a:buChar char="►"/>
              <a:defRPr/>
            </a:lvl4pPr>
            <a:lvl5pPr marL="3047924" lvl="4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30"/>
          <p:cNvSpPr txBox="1">
            <a:spLocks noGrp="1"/>
          </p:cNvSpPr>
          <p:nvPr>
            <p:ph type="body" idx="4"/>
          </p:nvPr>
        </p:nvSpPr>
        <p:spPr>
          <a:xfrm>
            <a:off x="4256026" y="4598378"/>
            <a:ext cx="3692037" cy="1243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latin typeface="Avenir Next LT Pro" panose="020B0504020202020204" pitchFamily="34" charset="0"/>
              </a:defRPr>
            </a:lvl1pPr>
            <a:lvl2pPr marL="1219170" lvl="1" indent="-304792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Clr>
                <a:srgbClr val="D9117E"/>
              </a:buClr>
              <a:buSzPts val="1400"/>
              <a:buNone/>
              <a:defRPr/>
            </a:lvl2pPr>
            <a:lvl3pPr marL="1828754" lvl="2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▪"/>
              <a:defRPr/>
            </a:lvl3pPr>
            <a:lvl4pPr marL="2438339" lvl="3" indent="-372524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800"/>
              <a:buChar char="►"/>
              <a:defRPr/>
            </a:lvl4pPr>
            <a:lvl5pPr marL="3047924" lvl="4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30"/>
          <p:cNvSpPr txBox="1">
            <a:spLocks noGrp="1"/>
          </p:cNvSpPr>
          <p:nvPr>
            <p:ph type="body" idx="5"/>
          </p:nvPr>
        </p:nvSpPr>
        <p:spPr>
          <a:xfrm>
            <a:off x="8212015" y="4598378"/>
            <a:ext cx="3692037" cy="1243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latin typeface="Avenir Next LT Pro" panose="020B0504020202020204" pitchFamily="34" charset="0"/>
              </a:defRPr>
            </a:lvl1pPr>
            <a:lvl2pPr marL="1219170" lvl="1" indent="-304792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Clr>
                <a:srgbClr val="D9117E"/>
              </a:buClr>
              <a:buSzPts val="1400"/>
              <a:buNone/>
              <a:defRPr/>
            </a:lvl2pPr>
            <a:lvl3pPr marL="1828754" lvl="2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▪"/>
              <a:defRPr/>
            </a:lvl3pPr>
            <a:lvl4pPr marL="2438339" lvl="3" indent="-372524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800"/>
              <a:buChar char="►"/>
              <a:defRPr/>
            </a:lvl4pPr>
            <a:lvl5pPr marL="3047924" lvl="4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1851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Cliquez sur l'icône pour ajouter un graphique</a:t>
            </a:r>
          </a:p>
        </p:txBody>
      </p:sp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B54C2548-EBC3-8912-253F-0800DC18FF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1FC8331E-704F-D119-563A-4D387067951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1F514BBA-E2D7-B287-8885-9E1D1701935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57D38AEA-E11A-A395-8108-1E4DB7698A0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1F32D-C459-41D5-A28A-1BE862297756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48AA-E065-4515-BA12-7140ADFFD9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7615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03/06/2025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410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 3">
  <p:cSld name="Titre et contenu 3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32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10219985" y="128929"/>
            <a:ext cx="2090059" cy="1853971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32"/>
          <p:cNvSpPr>
            <a:spLocks noGrp="1"/>
          </p:cNvSpPr>
          <p:nvPr>
            <p:ph type="pic" idx="2"/>
          </p:nvPr>
        </p:nvSpPr>
        <p:spPr>
          <a:xfrm>
            <a:off x="1012599" y="1481139"/>
            <a:ext cx="2100261" cy="301466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39700" dist="101600" dir="8280000" algn="ctr" rotWithShape="0">
              <a:srgbClr val="000000">
                <a:alpha val="56862"/>
              </a:srgbClr>
            </a:outerShdw>
          </a:effectLst>
        </p:spPr>
      </p:sp>
      <p:sp>
        <p:nvSpPr>
          <p:cNvPr id="164" name="Google Shape;164;p32"/>
          <p:cNvSpPr>
            <a:spLocks noGrp="1"/>
          </p:cNvSpPr>
          <p:nvPr>
            <p:ph type="pic" idx="3"/>
          </p:nvPr>
        </p:nvSpPr>
        <p:spPr>
          <a:xfrm>
            <a:off x="3690487" y="1481139"/>
            <a:ext cx="2100263" cy="301466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39700" dist="101600" dir="8280000" algn="ctr" rotWithShape="0">
              <a:srgbClr val="000000">
                <a:alpha val="56862"/>
              </a:srgbClr>
            </a:outerShdw>
          </a:effectLst>
        </p:spPr>
      </p:sp>
      <p:sp>
        <p:nvSpPr>
          <p:cNvPr id="165" name="Google Shape;165;p32"/>
          <p:cNvSpPr>
            <a:spLocks noGrp="1"/>
          </p:cNvSpPr>
          <p:nvPr>
            <p:ph type="pic" idx="4"/>
          </p:nvPr>
        </p:nvSpPr>
        <p:spPr>
          <a:xfrm>
            <a:off x="6368374" y="1481139"/>
            <a:ext cx="2100261" cy="301466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39700" dist="101600" dir="8280000" algn="ctr" rotWithShape="0">
              <a:srgbClr val="000000">
                <a:alpha val="56862"/>
              </a:srgbClr>
            </a:outerShdw>
          </a:effectLst>
        </p:spPr>
      </p:sp>
      <p:sp>
        <p:nvSpPr>
          <p:cNvPr id="166" name="Google Shape;166;p32"/>
          <p:cNvSpPr>
            <a:spLocks noGrp="1"/>
          </p:cNvSpPr>
          <p:nvPr>
            <p:ph type="pic" idx="5"/>
          </p:nvPr>
        </p:nvSpPr>
        <p:spPr>
          <a:xfrm>
            <a:off x="9046260" y="1481139"/>
            <a:ext cx="2100261" cy="301466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39700" dist="101600" dir="8280000" algn="ctr" rotWithShape="0">
              <a:srgbClr val="000000">
                <a:alpha val="56862"/>
              </a:srgbClr>
            </a:outerShdw>
          </a:effectLst>
        </p:spPr>
      </p:sp>
      <p:sp>
        <p:nvSpPr>
          <p:cNvPr id="167" name="Google Shape;167;p32"/>
          <p:cNvSpPr txBox="1">
            <a:spLocks noGrp="1"/>
          </p:cNvSpPr>
          <p:nvPr>
            <p:ph type="body" idx="1"/>
          </p:nvPr>
        </p:nvSpPr>
        <p:spPr>
          <a:xfrm>
            <a:off x="1012826" y="4757057"/>
            <a:ext cx="2100263" cy="1084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latin typeface="Avenir Next LT Pro" panose="020B0504020202020204" pitchFamily="34" charset="0"/>
              </a:defRPr>
            </a:lvl1pPr>
            <a:lvl2pPr marL="1219170" lvl="1" indent="-304792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rgbClr val="D9117E"/>
              </a:buClr>
              <a:buSzPts val="1000"/>
              <a:buNone/>
              <a:defRPr/>
            </a:lvl2pPr>
            <a:lvl3pPr marL="1828754" lvl="2" indent="-389457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▪"/>
              <a:defRPr/>
            </a:lvl3pPr>
            <a:lvl4pPr marL="2438339" lvl="3" indent="-355591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600"/>
              <a:buChar char="►"/>
              <a:defRPr/>
            </a:lvl4pPr>
            <a:lvl5pPr marL="3047924" lvl="4" indent="-389457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•"/>
              <a:defRPr/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68" name="Google Shape;168;p32"/>
          <p:cNvSpPr txBox="1">
            <a:spLocks noGrp="1"/>
          </p:cNvSpPr>
          <p:nvPr>
            <p:ph type="body" idx="6"/>
          </p:nvPr>
        </p:nvSpPr>
        <p:spPr>
          <a:xfrm>
            <a:off x="3690486" y="4757058"/>
            <a:ext cx="2100263" cy="1084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latin typeface="Avenir Next LT Pro" panose="020B0504020202020204" pitchFamily="34" charset="0"/>
              </a:defRPr>
            </a:lvl1pPr>
            <a:lvl2pPr marL="1219170" lvl="1" indent="-304792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rgbClr val="D9117E"/>
              </a:buClr>
              <a:buSzPts val="1000"/>
              <a:buNone/>
              <a:defRPr/>
            </a:lvl2pPr>
            <a:lvl3pPr marL="1828754" lvl="2" indent="-389457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▪"/>
              <a:defRPr/>
            </a:lvl3pPr>
            <a:lvl4pPr marL="2438339" lvl="3" indent="-355591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600"/>
              <a:buChar char="►"/>
              <a:defRPr/>
            </a:lvl4pPr>
            <a:lvl5pPr marL="3047924" lvl="4" indent="-389457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•"/>
              <a:defRPr/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69" name="Google Shape;169;p32"/>
          <p:cNvSpPr txBox="1">
            <a:spLocks noGrp="1"/>
          </p:cNvSpPr>
          <p:nvPr>
            <p:ph type="body" idx="7"/>
          </p:nvPr>
        </p:nvSpPr>
        <p:spPr>
          <a:xfrm>
            <a:off x="6346599" y="4757058"/>
            <a:ext cx="2100263" cy="1084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latin typeface="Avenir Next LT Pro" panose="020B0504020202020204" pitchFamily="34" charset="0"/>
              </a:defRPr>
            </a:lvl1pPr>
            <a:lvl2pPr marL="1219170" lvl="1" indent="-304792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rgbClr val="D9117E"/>
              </a:buClr>
              <a:buSzPts val="1000"/>
              <a:buNone/>
              <a:defRPr/>
            </a:lvl2pPr>
            <a:lvl3pPr marL="1828754" lvl="2" indent="-389457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▪"/>
              <a:defRPr/>
            </a:lvl3pPr>
            <a:lvl4pPr marL="2438339" lvl="3" indent="-355591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600"/>
              <a:buChar char="►"/>
              <a:defRPr/>
            </a:lvl4pPr>
            <a:lvl5pPr marL="3047924" lvl="4" indent="-389457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•"/>
              <a:defRPr/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0" name="Google Shape;170;p32"/>
          <p:cNvSpPr txBox="1">
            <a:spLocks noGrp="1"/>
          </p:cNvSpPr>
          <p:nvPr>
            <p:ph type="body" idx="8"/>
          </p:nvPr>
        </p:nvSpPr>
        <p:spPr>
          <a:xfrm>
            <a:off x="9046257" y="4757058"/>
            <a:ext cx="2100263" cy="1084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latin typeface="Avenir Next LT Pro" panose="020B0504020202020204" pitchFamily="34" charset="0"/>
              </a:defRPr>
            </a:lvl1pPr>
            <a:lvl2pPr marL="1219170" lvl="1" indent="-304792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rgbClr val="D9117E"/>
              </a:buClr>
              <a:buSzPts val="1000"/>
              <a:buNone/>
              <a:defRPr/>
            </a:lvl2pPr>
            <a:lvl3pPr marL="1828754" lvl="2" indent="-389457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▪"/>
              <a:defRPr/>
            </a:lvl3pPr>
            <a:lvl4pPr marL="2438339" lvl="3" indent="-355591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600"/>
              <a:buChar char="►"/>
              <a:defRPr/>
            </a:lvl4pPr>
            <a:lvl5pPr marL="3047924" lvl="4" indent="-389457" algn="ctr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•"/>
              <a:defRPr/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1" name="Google Shape;171;p32"/>
          <p:cNvSpPr txBox="1">
            <a:spLocks noGrp="1"/>
          </p:cNvSpPr>
          <p:nvPr>
            <p:ph type="title"/>
          </p:nvPr>
        </p:nvSpPr>
        <p:spPr>
          <a:xfrm>
            <a:off x="300039" y="486457"/>
            <a:ext cx="11591925" cy="529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3200" b="1" i="0" u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32"/>
          <p:cNvSpPr txBox="1">
            <a:spLocks noGrp="1"/>
          </p:cNvSpPr>
          <p:nvPr>
            <p:ph type="body" idx="9"/>
          </p:nvPr>
        </p:nvSpPr>
        <p:spPr>
          <a:xfrm>
            <a:off x="300039" y="1005114"/>
            <a:ext cx="11591925" cy="257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ctr">
              <a:lnSpc>
                <a:spcPct val="103750"/>
              </a:lnSpc>
              <a:spcBef>
                <a:spcPts val="267"/>
              </a:spcBef>
              <a:spcAft>
                <a:spcPts val="0"/>
              </a:spcAft>
              <a:buClr>
                <a:srgbClr val="D9117E"/>
              </a:buClr>
              <a:buSzPts val="1200"/>
              <a:buNone/>
              <a:defRPr sz="1600" cap="none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  <a:lvl2pPr marL="1219170" lvl="1" indent="-304792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Clr>
                <a:srgbClr val="D9117E"/>
              </a:buClr>
              <a:buSzPts val="1400"/>
              <a:buNone/>
              <a:defRPr/>
            </a:lvl2pPr>
            <a:lvl3pPr marL="1828754" lvl="2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▪"/>
              <a:defRPr/>
            </a:lvl3pPr>
            <a:lvl4pPr marL="2438339" lvl="3" indent="-372524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800"/>
              <a:buChar char="►"/>
              <a:defRPr/>
            </a:lvl4pPr>
            <a:lvl5pPr marL="3047924" lvl="4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09524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 4">
  <p:cSld name="Titre et contenu 4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31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7938357" y="0"/>
            <a:ext cx="3953607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31"/>
          <p:cNvSpPr>
            <a:spLocks noGrp="1"/>
          </p:cNvSpPr>
          <p:nvPr>
            <p:ph type="pic" idx="2"/>
          </p:nvPr>
        </p:nvSpPr>
        <p:spPr>
          <a:xfrm>
            <a:off x="2" y="0"/>
            <a:ext cx="4064399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158" name="Google Shape;158;p31"/>
          <p:cNvSpPr txBox="1">
            <a:spLocks noGrp="1"/>
          </p:cNvSpPr>
          <p:nvPr>
            <p:ph type="title"/>
          </p:nvPr>
        </p:nvSpPr>
        <p:spPr>
          <a:xfrm>
            <a:off x="4853356" y="1233804"/>
            <a:ext cx="7038609" cy="529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3200" b="1" i="0" u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31"/>
          <p:cNvSpPr txBox="1">
            <a:spLocks noGrp="1"/>
          </p:cNvSpPr>
          <p:nvPr>
            <p:ph type="body" idx="1"/>
          </p:nvPr>
        </p:nvSpPr>
        <p:spPr>
          <a:xfrm>
            <a:off x="4853356" y="1752462"/>
            <a:ext cx="7038609" cy="257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103750"/>
              </a:lnSpc>
              <a:spcBef>
                <a:spcPts val="267"/>
              </a:spcBef>
              <a:spcAft>
                <a:spcPts val="0"/>
              </a:spcAft>
              <a:buClr>
                <a:srgbClr val="D9117E"/>
              </a:buClr>
              <a:buSzPts val="1200"/>
              <a:buNone/>
              <a:defRPr sz="1600" cap="none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  <a:lvl2pPr marL="1219170" lvl="1" indent="-304792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Clr>
                <a:srgbClr val="D9117E"/>
              </a:buClr>
              <a:buSzPts val="1400"/>
              <a:buNone/>
              <a:defRPr/>
            </a:lvl2pPr>
            <a:lvl3pPr marL="1828754" lvl="2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▪"/>
              <a:defRPr/>
            </a:lvl3pPr>
            <a:lvl4pPr marL="2438339" lvl="3" indent="-372524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800"/>
              <a:buChar char="►"/>
              <a:defRPr/>
            </a:lvl4pPr>
            <a:lvl5pPr marL="3047924" lvl="4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60" name="Google Shape;160;p31"/>
          <p:cNvSpPr txBox="1">
            <a:spLocks noGrp="1"/>
          </p:cNvSpPr>
          <p:nvPr>
            <p:ph type="body" idx="3"/>
          </p:nvPr>
        </p:nvSpPr>
        <p:spPr>
          <a:xfrm>
            <a:off x="4853356" y="2145935"/>
            <a:ext cx="7038609" cy="42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latin typeface="Avenir Next LT Pro" panose="020B0504020202020204" pitchFamily="34" charset="0"/>
              </a:defRPr>
            </a:lvl1pPr>
            <a:lvl2pPr marL="1219170" lvl="1" indent="-304792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Clr>
                <a:srgbClr val="D9117E"/>
              </a:buClr>
              <a:buSzPts val="1400"/>
              <a:buNone/>
              <a:defRPr/>
            </a:lvl2pPr>
            <a:lvl3pPr marL="1828754" lvl="2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▪"/>
              <a:defRPr/>
            </a:lvl3pPr>
            <a:lvl4pPr marL="2438339" lvl="3" indent="-372524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800"/>
              <a:buChar char="►"/>
              <a:defRPr/>
            </a:lvl4pPr>
            <a:lvl5pPr marL="3047924" lvl="4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20724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 5">
  <p:cSld name="1_Titre et contenu 5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5"/>
          <p:cNvSpPr/>
          <p:nvPr/>
        </p:nvSpPr>
        <p:spPr>
          <a:xfrm>
            <a:off x="8128797" y="0"/>
            <a:ext cx="4063203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35"/>
          <p:cNvSpPr>
            <a:spLocks noGrp="1"/>
          </p:cNvSpPr>
          <p:nvPr>
            <p:ph type="pic" idx="2"/>
          </p:nvPr>
        </p:nvSpPr>
        <p:spPr>
          <a:xfrm>
            <a:off x="5472465" y="773723"/>
            <a:ext cx="5312664" cy="5312664"/>
          </a:xfrm>
          <a:prstGeom prst="ellipse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193" name="Google Shape;193;p35"/>
          <p:cNvSpPr txBox="1">
            <a:spLocks noGrp="1"/>
          </p:cNvSpPr>
          <p:nvPr>
            <p:ph type="title"/>
          </p:nvPr>
        </p:nvSpPr>
        <p:spPr>
          <a:xfrm>
            <a:off x="300037" y="773724"/>
            <a:ext cx="4445699" cy="989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3200" b="1" i="0" u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35"/>
          <p:cNvSpPr txBox="1">
            <a:spLocks noGrp="1"/>
          </p:cNvSpPr>
          <p:nvPr>
            <p:ph type="body" idx="1"/>
          </p:nvPr>
        </p:nvSpPr>
        <p:spPr>
          <a:xfrm>
            <a:off x="300037" y="1752462"/>
            <a:ext cx="4445699" cy="257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103750"/>
              </a:lnSpc>
              <a:spcBef>
                <a:spcPts val="267"/>
              </a:spcBef>
              <a:spcAft>
                <a:spcPts val="0"/>
              </a:spcAft>
              <a:buClr>
                <a:srgbClr val="D9117E"/>
              </a:buClr>
              <a:buSzPts val="1200"/>
              <a:buNone/>
              <a:defRPr sz="1600" cap="none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  <a:lvl2pPr marL="1219170" lvl="1" indent="-304792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Clr>
                <a:srgbClr val="D9117E"/>
              </a:buClr>
              <a:buSzPts val="1400"/>
              <a:buNone/>
              <a:defRPr/>
            </a:lvl2pPr>
            <a:lvl3pPr marL="1828754" lvl="2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▪"/>
              <a:defRPr/>
            </a:lvl3pPr>
            <a:lvl4pPr marL="2438339" lvl="3" indent="-372524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800"/>
              <a:buChar char="►"/>
              <a:defRPr/>
            </a:lvl4pPr>
            <a:lvl5pPr marL="3047924" lvl="4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5" name="Google Shape;195;p35"/>
          <p:cNvSpPr txBox="1">
            <a:spLocks noGrp="1"/>
          </p:cNvSpPr>
          <p:nvPr>
            <p:ph type="body" idx="3"/>
          </p:nvPr>
        </p:nvSpPr>
        <p:spPr>
          <a:xfrm>
            <a:off x="300037" y="2145935"/>
            <a:ext cx="4445699" cy="3305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latin typeface="Avenir Next LT Pro" panose="020B0504020202020204" pitchFamily="34" charset="0"/>
              </a:defRPr>
            </a:lvl1pPr>
            <a:lvl2pPr marL="1219170" lvl="1" indent="-304792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Clr>
                <a:srgbClr val="D9117E"/>
              </a:buClr>
              <a:buSzPts val="1400"/>
              <a:buNone/>
              <a:defRPr/>
            </a:lvl2pPr>
            <a:lvl3pPr marL="1828754" lvl="2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▪"/>
              <a:defRPr/>
            </a:lvl3pPr>
            <a:lvl4pPr marL="2438339" lvl="3" indent="-372524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800"/>
              <a:buChar char="►"/>
              <a:defRPr/>
            </a:lvl4pPr>
            <a:lvl5pPr marL="3047924" lvl="4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0646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 5">
  <p:cSld name="Titre et contenu 5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3"/>
          <p:cNvSpPr/>
          <p:nvPr/>
        </p:nvSpPr>
        <p:spPr>
          <a:xfrm>
            <a:off x="4064400" y="0"/>
            <a:ext cx="4063203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33"/>
          <p:cNvSpPr>
            <a:spLocks noGrp="1"/>
          </p:cNvSpPr>
          <p:nvPr>
            <p:ph type="pic" idx="2"/>
          </p:nvPr>
        </p:nvSpPr>
        <p:spPr>
          <a:xfrm>
            <a:off x="8127602" y="0"/>
            <a:ext cx="4064399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176" name="Google Shape;176;p33"/>
          <p:cNvSpPr txBox="1">
            <a:spLocks noGrp="1"/>
          </p:cNvSpPr>
          <p:nvPr>
            <p:ph type="title"/>
          </p:nvPr>
        </p:nvSpPr>
        <p:spPr>
          <a:xfrm>
            <a:off x="300038" y="773724"/>
            <a:ext cx="3480655" cy="989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3200" b="1" i="0" u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33"/>
          <p:cNvSpPr txBox="1">
            <a:spLocks noGrp="1"/>
          </p:cNvSpPr>
          <p:nvPr>
            <p:ph type="body" idx="1"/>
          </p:nvPr>
        </p:nvSpPr>
        <p:spPr>
          <a:xfrm>
            <a:off x="300038" y="1752462"/>
            <a:ext cx="3480655" cy="257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103750"/>
              </a:lnSpc>
              <a:spcBef>
                <a:spcPts val="267"/>
              </a:spcBef>
              <a:spcAft>
                <a:spcPts val="0"/>
              </a:spcAft>
              <a:buClr>
                <a:srgbClr val="D9117E"/>
              </a:buClr>
              <a:buSzPts val="1200"/>
              <a:buNone/>
              <a:defRPr sz="1600" cap="none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  <a:lvl2pPr marL="1219170" lvl="1" indent="-304792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Clr>
                <a:srgbClr val="D9117E"/>
              </a:buClr>
              <a:buSzPts val="1400"/>
              <a:buNone/>
              <a:defRPr/>
            </a:lvl2pPr>
            <a:lvl3pPr marL="1828754" lvl="2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▪"/>
              <a:defRPr/>
            </a:lvl3pPr>
            <a:lvl4pPr marL="2438339" lvl="3" indent="-372524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800"/>
              <a:buChar char="►"/>
              <a:defRPr/>
            </a:lvl4pPr>
            <a:lvl5pPr marL="3047924" lvl="4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33"/>
          <p:cNvSpPr txBox="1">
            <a:spLocks noGrp="1"/>
          </p:cNvSpPr>
          <p:nvPr>
            <p:ph type="body" idx="3"/>
          </p:nvPr>
        </p:nvSpPr>
        <p:spPr>
          <a:xfrm>
            <a:off x="300038" y="2145935"/>
            <a:ext cx="3480655" cy="3305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latin typeface="Avenir Next LT Pro" panose="020B0504020202020204" pitchFamily="34" charset="0"/>
              </a:defRPr>
            </a:lvl1pPr>
            <a:lvl2pPr marL="1219170" lvl="1" indent="-304792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Clr>
                <a:srgbClr val="D9117E"/>
              </a:buClr>
              <a:buSzPts val="1400"/>
              <a:buNone/>
              <a:defRPr/>
            </a:lvl2pPr>
            <a:lvl3pPr marL="1828754" lvl="2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▪"/>
              <a:defRPr/>
            </a:lvl3pPr>
            <a:lvl4pPr marL="2438339" lvl="3" indent="-372524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800"/>
              <a:buChar char="►"/>
              <a:defRPr/>
            </a:lvl4pPr>
            <a:lvl5pPr marL="3047924" lvl="4" indent="-423323" algn="l">
              <a:lnSpc>
                <a:spcPct val="92222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33"/>
          <p:cNvSpPr txBox="1">
            <a:spLocks noGrp="1"/>
          </p:cNvSpPr>
          <p:nvPr>
            <p:ph type="body" idx="4"/>
          </p:nvPr>
        </p:nvSpPr>
        <p:spPr>
          <a:xfrm>
            <a:off x="5521569" y="1004181"/>
            <a:ext cx="2303584" cy="978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  <a:latin typeface="Avenir Next LT Pro" panose="020B0504020202020204" pitchFamily="34" charset="0"/>
              </a:defRPr>
            </a:lvl1pPr>
            <a:lvl2pPr marL="1219170" lvl="1" indent="-304792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2pPr>
            <a:lvl3pPr marL="1828754" lvl="2" indent="-389457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▪"/>
              <a:defRPr>
                <a:solidFill>
                  <a:schemeClr val="lt1"/>
                </a:solidFill>
              </a:defRPr>
            </a:lvl3pPr>
            <a:lvl4pPr marL="2438339" lvl="3" indent="-355591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600"/>
              <a:buChar char="►"/>
              <a:defRPr>
                <a:solidFill>
                  <a:schemeClr val="lt1"/>
                </a:solidFill>
              </a:defRPr>
            </a:lvl4pPr>
            <a:lvl5pPr marL="3047924" lvl="4" indent="-389457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•"/>
              <a:defRPr>
                <a:solidFill>
                  <a:schemeClr val="lt1"/>
                </a:solidFill>
              </a:defRPr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33"/>
          <p:cNvSpPr txBox="1">
            <a:spLocks noGrp="1"/>
          </p:cNvSpPr>
          <p:nvPr>
            <p:ph type="body" idx="5"/>
          </p:nvPr>
        </p:nvSpPr>
        <p:spPr>
          <a:xfrm>
            <a:off x="5521569" y="2231404"/>
            <a:ext cx="2303584" cy="97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  <a:latin typeface="Avenir Next LT Pro" panose="020B0504020202020204" pitchFamily="34" charset="0"/>
              </a:defRPr>
            </a:lvl1pPr>
            <a:lvl2pPr marL="1219170" lvl="1" indent="-304792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2pPr>
            <a:lvl3pPr marL="1828754" lvl="2" indent="-389457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▪"/>
              <a:defRPr>
                <a:solidFill>
                  <a:schemeClr val="lt1"/>
                </a:solidFill>
              </a:defRPr>
            </a:lvl3pPr>
            <a:lvl4pPr marL="2438339" lvl="3" indent="-355591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600"/>
              <a:buChar char="►"/>
              <a:defRPr>
                <a:solidFill>
                  <a:schemeClr val="lt1"/>
                </a:solidFill>
              </a:defRPr>
            </a:lvl4pPr>
            <a:lvl5pPr marL="3047924" lvl="4" indent="-389457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•"/>
              <a:defRPr>
                <a:solidFill>
                  <a:schemeClr val="lt1"/>
                </a:solidFill>
              </a:defRPr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1" name="Google Shape;181;p33"/>
          <p:cNvSpPr txBox="1">
            <a:spLocks noGrp="1"/>
          </p:cNvSpPr>
          <p:nvPr>
            <p:ph type="body" idx="6"/>
          </p:nvPr>
        </p:nvSpPr>
        <p:spPr>
          <a:xfrm>
            <a:off x="5521569" y="3445896"/>
            <a:ext cx="2303584" cy="978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  <a:latin typeface="Avenir Next LT Pro" panose="020B0504020202020204" pitchFamily="34" charset="0"/>
              </a:defRPr>
            </a:lvl1pPr>
            <a:lvl2pPr marL="1219170" lvl="1" indent="-304792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2pPr>
            <a:lvl3pPr marL="1828754" lvl="2" indent="-389457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▪"/>
              <a:defRPr>
                <a:solidFill>
                  <a:schemeClr val="lt1"/>
                </a:solidFill>
              </a:defRPr>
            </a:lvl3pPr>
            <a:lvl4pPr marL="2438339" lvl="3" indent="-355591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600"/>
              <a:buChar char="►"/>
              <a:defRPr>
                <a:solidFill>
                  <a:schemeClr val="lt1"/>
                </a:solidFill>
              </a:defRPr>
            </a:lvl4pPr>
            <a:lvl5pPr marL="3047924" lvl="4" indent="-389457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•"/>
              <a:defRPr>
                <a:solidFill>
                  <a:schemeClr val="lt1"/>
                </a:solidFill>
              </a:defRPr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2" name="Google Shape;182;p33"/>
          <p:cNvSpPr txBox="1">
            <a:spLocks noGrp="1"/>
          </p:cNvSpPr>
          <p:nvPr>
            <p:ph type="body" idx="7"/>
          </p:nvPr>
        </p:nvSpPr>
        <p:spPr>
          <a:xfrm>
            <a:off x="5521569" y="4686762"/>
            <a:ext cx="2303584" cy="978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  <a:latin typeface="Avenir Next LT Pro" panose="020B0504020202020204" pitchFamily="34" charset="0"/>
              </a:defRPr>
            </a:lvl1pPr>
            <a:lvl2pPr marL="1219170" lvl="1" indent="-304792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2pPr>
            <a:lvl3pPr marL="1828754" lvl="2" indent="-389457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▪"/>
              <a:defRPr>
                <a:solidFill>
                  <a:schemeClr val="lt1"/>
                </a:solidFill>
              </a:defRPr>
            </a:lvl3pPr>
            <a:lvl4pPr marL="2438339" lvl="3" indent="-355591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600"/>
              <a:buChar char="►"/>
              <a:defRPr>
                <a:solidFill>
                  <a:schemeClr val="lt1"/>
                </a:solidFill>
              </a:defRPr>
            </a:lvl4pPr>
            <a:lvl5pPr marL="3047924" lvl="4" indent="-389457" algn="l">
              <a:lnSpc>
                <a:spcPct val="127692"/>
              </a:lnSpc>
              <a:spcBef>
                <a:spcPts val="267"/>
              </a:spcBef>
              <a:spcAft>
                <a:spcPts val="0"/>
              </a:spcAft>
              <a:buSzPts val="1000"/>
              <a:buChar char="•"/>
              <a:defRPr>
                <a:solidFill>
                  <a:schemeClr val="lt1"/>
                </a:solidFill>
              </a:defRPr>
            </a:lvl5pPr>
            <a:lvl6pPr marL="3657509" lvl="5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81478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Texte du masque (pour passer aux autres styles de texte de la présentation (</a:t>
            </a:r>
            <a:r>
              <a:rPr lang="fr-FR" altLang="fr-FR" err="1"/>
              <a:t>pomme+Y</a:t>
            </a:r>
            <a:r>
              <a:rPr lang="fr-FR" altLang="fr-FR"/>
              <a:t>)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62DF08AC-33FB-42AA-207D-4494E9C713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4FCF19BA-6032-FC63-0CCE-C3A370A239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FB2EBB-28AE-1A78-D088-F6465A69E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350EE4-AA16-DDD7-8551-60B23C6BD4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6" y="2977122"/>
            <a:ext cx="11591925" cy="893036"/>
          </a:xfrm>
        </p:spPr>
        <p:txBody>
          <a:bodyPr/>
          <a:lstStyle/>
          <a:p>
            <a:r>
              <a:rPr lang="fr-FR">
                <a:latin typeface="Avenir Next LT Pro"/>
                <a:ea typeface="Tahoma"/>
                <a:cs typeface="Tahoma"/>
              </a:rPr>
              <a:t>REFONTE FID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7797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F0871-EFAC-0E6C-7990-3701BA35E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3206BE-03CB-08C5-F63B-6785E69A6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E76E2-3DAB-2F77-BB1C-34B7A2699C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33862CDB-6E43-7D03-BEE0-3E76A835A755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9F334E-C01F-E4A4-30DD-2FF11927148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scène, magasin, Magasin&#10;&#10;Le contenu généré par l’IA peut être incorrect.">
            <a:extLst>
              <a:ext uri="{FF2B5EF4-FFF2-40B4-BE49-F238E27FC236}">
                <a16:creationId xmlns:a16="http://schemas.microsoft.com/office/drawing/2014/main" id="{ED1FE255-36F8-985F-F319-6A099C976F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16" y="568"/>
            <a:ext cx="5145859" cy="6863442"/>
          </a:xfrm>
          <a:prstGeom prst="rect">
            <a:avLst/>
          </a:prstGeom>
        </p:spPr>
      </p:pic>
      <p:pic>
        <p:nvPicPr>
          <p:cNvPr id="10" name="Image 9" descr="Une image contenant texte, Magasin, Commerce de proximité, supermarché&#10;&#10;Le contenu généré par l’IA peut être incorrect.">
            <a:extLst>
              <a:ext uri="{FF2B5EF4-FFF2-40B4-BE49-F238E27FC236}">
                <a16:creationId xmlns:a16="http://schemas.microsoft.com/office/drawing/2014/main" id="{FB21F3A6-033F-EDEC-59A7-20BB3D709F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123" y="568"/>
            <a:ext cx="5145859" cy="6863442"/>
          </a:xfrm>
          <a:prstGeom prst="rect">
            <a:avLst/>
          </a:prstGeom>
        </p:spPr>
      </p:pic>
      <p:pic>
        <p:nvPicPr>
          <p:cNvPr id="6" name="Image 5" descr="Une image contenant texte, Magasin, Commerce de proximité, supermarché&#10;&#10;Le contenu généré par l’IA peut être incorrect.">
            <a:extLst>
              <a:ext uri="{FF2B5EF4-FFF2-40B4-BE49-F238E27FC236}">
                <a16:creationId xmlns:a16="http://schemas.microsoft.com/office/drawing/2014/main" id="{792D75E6-1C1B-1B63-50BD-D3176BABE9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123" y="568"/>
            <a:ext cx="5132253" cy="6863442"/>
          </a:xfrm>
          <a:prstGeom prst="rect">
            <a:avLst/>
          </a:prstGeom>
        </p:spPr>
      </p:pic>
      <p:pic>
        <p:nvPicPr>
          <p:cNvPr id="8" name="Image 7" descr="Une image contenant texte, scène, magasin, Magasin&#10;&#10;Le contenu généré par l’IA peut être incorrect.">
            <a:extLst>
              <a:ext uri="{FF2B5EF4-FFF2-40B4-BE49-F238E27FC236}">
                <a16:creationId xmlns:a16="http://schemas.microsoft.com/office/drawing/2014/main" id="{DAF0EBC5-7F03-84E7-EA37-6CF4E5B65E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16" y="568"/>
            <a:ext cx="5145860" cy="686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01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3E7C15-EE28-B0CB-7220-7E8800C68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4504CA-3FF5-D2D2-82F6-064B9B183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CE2152-FDDE-9904-6B79-3E098E9316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1C543AD5-A542-8784-DF55-31CCCB592C1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F17C3B-63C5-8265-23D3-5E7BB538AA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émoire flash, logo, étiquette&#10;&#10;Le contenu généré par l’IA peut être incorrect.">
            <a:extLst>
              <a:ext uri="{FF2B5EF4-FFF2-40B4-BE49-F238E27FC236}">
                <a16:creationId xmlns:a16="http://schemas.microsoft.com/office/drawing/2014/main" id="{0728B23E-BE6A-A510-BAB4-4C285CEB0C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3300" y="1689382"/>
            <a:ext cx="5105400" cy="3479236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56110CBD-499A-D7B2-6473-00918ACC445E}"/>
              </a:ext>
            </a:extLst>
          </p:cNvPr>
          <p:cNvSpPr txBox="1"/>
          <p:nvPr/>
        </p:nvSpPr>
        <p:spPr>
          <a:xfrm>
            <a:off x="3623" y="-3194"/>
            <a:ext cx="10037142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i="1">
                <a:solidFill>
                  <a:schemeClr val="bg1"/>
                </a:solidFill>
              </a:rPr>
              <a:t>AXE 2</a:t>
            </a:r>
            <a:endParaRPr lang="fr-FR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860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B15D6D-D35D-FE61-99E4-B546BE6BC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F9C940-3936-6E47-E8AF-638853C07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1F82A05-719E-24BC-6310-C890FBA923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49350BBE-F2DB-6D03-683F-053DF74C8941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5B4EFD-ECC9-90C7-8B3C-A88C5356852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mémoire flash, logo, Police&#10;&#10;Le contenu généré par l’IA peut être incorrect.">
            <a:extLst>
              <a:ext uri="{FF2B5EF4-FFF2-40B4-BE49-F238E27FC236}">
                <a16:creationId xmlns:a16="http://schemas.microsoft.com/office/drawing/2014/main" id="{D12CED20-5509-D161-761A-8327E843D8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971" y="398703"/>
            <a:ext cx="8094434" cy="6075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032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0423B-8EB9-252B-2940-8C45018CA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542AE9-A6E8-36E6-58BA-7346D0DFB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DC6577-8190-ADAB-567A-2E8C73AC3A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D3502194-38CD-2A92-97FD-9792D869C4C2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3026EA-DA06-79BC-E7AA-F728A871D63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mémoire flash, logo, Police&#10;&#10;Le contenu généré par l’IA peut être incorrect.">
            <a:extLst>
              <a:ext uri="{FF2B5EF4-FFF2-40B4-BE49-F238E27FC236}">
                <a16:creationId xmlns:a16="http://schemas.microsoft.com/office/drawing/2014/main" id="{49F1F7FA-31CC-A1DC-41E7-91523EA78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971" y="398703"/>
            <a:ext cx="8094434" cy="6075901"/>
          </a:xfrm>
          <a:prstGeom prst="rect">
            <a:avLst/>
          </a:prstGeom>
        </p:spPr>
      </p:pic>
      <p:pic>
        <p:nvPicPr>
          <p:cNvPr id="6" name="Image 5" descr="Une image contenant texte, mémoire flash, logo, Police&#10;&#10;Le contenu généré par l’IA peut être incorrect.">
            <a:extLst>
              <a:ext uri="{FF2B5EF4-FFF2-40B4-BE49-F238E27FC236}">
                <a16:creationId xmlns:a16="http://schemas.microsoft.com/office/drawing/2014/main" id="{0942BDA7-9BAE-490A-730B-9F70B1E5B3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955" y="470589"/>
            <a:ext cx="8078088" cy="6004015"/>
          </a:xfrm>
          <a:prstGeom prst="rect">
            <a:avLst/>
          </a:prstGeom>
        </p:spPr>
      </p:pic>
      <p:pic>
        <p:nvPicPr>
          <p:cNvPr id="8" name="Image 7" descr="Une image contenant texte, Police&#10;&#10;Le contenu généré par l’IA peut être incorrect.">
            <a:extLst>
              <a:ext uri="{FF2B5EF4-FFF2-40B4-BE49-F238E27FC236}">
                <a16:creationId xmlns:a16="http://schemas.microsoft.com/office/drawing/2014/main" id="{D8D36209-7BE9-4E39-8889-08F6FEDF62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433" y="456212"/>
            <a:ext cx="8067133" cy="601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196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597A5A-6935-66DC-5E62-D89EC44CA0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40782C-F11C-CF2B-F5C3-D32FF003A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A49068-ED61-7AE5-C9EC-F14D7588BE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39E1A571-F2AC-B1F0-1A63-11F1192FA159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3EA08-D06C-CE87-2659-BB644A3CC4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logo, étiquette, mémoire flash&#10;&#10;Le contenu généré par l’IA peut être incorrect.">
            <a:extLst>
              <a:ext uri="{FF2B5EF4-FFF2-40B4-BE49-F238E27FC236}">
                <a16:creationId xmlns:a16="http://schemas.microsoft.com/office/drawing/2014/main" id="{82AD832B-0479-7E0A-A017-5A347DF77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2322" y="454320"/>
            <a:ext cx="4202723" cy="5917223"/>
          </a:xfrm>
          <a:prstGeom prst="rect">
            <a:avLst/>
          </a:prstGeom>
        </p:spPr>
      </p:pic>
      <p:pic>
        <p:nvPicPr>
          <p:cNvPr id="12" name="Image 11" descr="Une image contenant texte, étiquette, friandise&#10;&#10;Le contenu généré par l’IA peut être incorrect.">
            <a:extLst>
              <a:ext uri="{FF2B5EF4-FFF2-40B4-BE49-F238E27FC236}">
                <a16:creationId xmlns:a16="http://schemas.microsoft.com/office/drawing/2014/main" id="{044D7425-FEF4-D7AF-D9FC-D55F4DD3B5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49814" y="2917641"/>
            <a:ext cx="5697416" cy="99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370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1ED200-7A33-DF69-35C6-313E677EB7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5D1769-7F3B-FBF9-A6B2-6895CE00F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7CDB1A7-BBEC-CFAE-6462-798ED6987D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B997B45-06AB-D7D9-69BB-52684A6DE029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3B2F26-F88A-7F64-D956-7573E882722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olice, logo, affiche&#10;&#10;Le contenu généré par l’IA peut être incorrect.">
            <a:extLst>
              <a:ext uri="{FF2B5EF4-FFF2-40B4-BE49-F238E27FC236}">
                <a16:creationId xmlns:a16="http://schemas.microsoft.com/office/drawing/2014/main" id="{19FADC0F-98FA-65AC-C7BB-37B3BAD08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370" y="487856"/>
            <a:ext cx="4365031" cy="5854460"/>
          </a:xfrm>
          <a:prstGeom prst="rect">
            <a:avLst/>
          </a:prstGeom>
        </p:spPr>
      </p:pic>
      <p:pic>
        <p:nvPicPr>
          <p:cNvPr id="8" name="Image 7" descr="Une image contenant texte, Police, logo, affiche&#10;&#10;Le contenu généré par l’IA peut être incorrect.">
            <a:extLst>
              <a:ext uri="{FF2B5EF4-FFF2-40B4-BE49-F238E27FC236}">
                <a16:creationId xmlns:a16="http://schemas.microsoft.com/office/drawing/2014/main" id="{74D181AD-6A09-1B4C-BD0C-DE23BD94AE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653" y="487857"/>
            <a:ext cx="4451296" cy="588321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CB7883EB-2B08-755F-C2C9-1989C55CC069}"/>
              </a:ext>
            </a:extLst>
          </p:cNvPr>
          <p:cNvSpPr txBox="1"/>
          <p:nvPr/>
        </p:nvSpPr>
        <p:spPr>
          <a:xfrm>
            <a:off x="4963811" y="6380353"/>
            <a:ext cx="225899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i="1">
                <a:solidFill>
                  <a:schemeClr val="bg1"/>
                </a:solidFill>
              </a:rPr>
              <a:t>60x80</a:t>
            </a:r>
            <a:endParaRPr lang="fr-FR" sz="2000">
              <a:solidFill>
                <a:schemeClr val="bg1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9336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378F3-FE3D-5018-A6CD-7467432EA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A8461E-5BF6-EA72-B145-410F120D3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A5BBA1-EB4F-AC94-FF9B-09950D887F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31B2AB7F-2337-75E5-3F80-32E68A0D9D65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7BDF39-D3BD-00CB-2C74-6EDECDF4EA1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étiquette, nourriture, emballage&#10;&#10;Le contenu généré par l’IA peut être incorrect.">
            <a:extLst>
              <a:ext uri="{FF2B5EF4-FFF2-40B4-BE49-F238E27FC236}">
                <a16:creationId xmlns:a16="http://schemas.microsoft.com/office/drawing/2014/main" id="{01911CDF-5013-33D9-CE1D-64414B5F55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88" y="0"/>
            <a:ext cx="9698224" cy="6858000"/>
          </a:xfrm>
          <a:prstGeom prst="rect">
            <a:avLst/>
          </a:prstGeom>
        </p:spPr>
      </p:pic>
      <p:pic>
        <p:nvPicPr>
          <p:cNvPr id="6" name="Image 5" descr="Une image contenant texte, fleur, graphisme, Prospectus&#10;&#10;Le contenu généré par l’IA peut être incorrect.">
            <a:extLst>
              <a:ext uri="{FF2B5EF4-FFF2-40B4-BE49-F238E27FC236}">
                <a16:creationId xmlns:a16="http://schemas.microsoft.com/office/drawing/2014/main" id="{5E275B08-9FF9-750F-E631-98C6FED76E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88" y="0"/>
            <a:ext cx="9698224" cy="6858000"/>
          </a:xfrm>
          <a:prstGeom prst="rect">
            <a:avLst/>
          </a:prstGeom>
        </p:spPr>
      </p:pic>
      <p:pic>
        <p:nvPicPr>
          <p:cNvPr id="9" name="Image 8" descr="Une image contenant texte, fleur, Prospectus, graphisme&#10;&#10;Le contenu généré par l’IA peut être incorrect.">
            <a:extLst>
              <a:ext uri="{FF2B5EF4-FFF2-40B4-BE49-F238E27FC236}">
                <a16:creationId xmlns:a16="http://schemas.microsoft.com/office/drawing/2014/main" id="{48090845-40A2-5F33-61BF-6AB7C3496B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88" y="0"/>
            <a:ext cx="96982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194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3150D-E05C-D2C3-1DBB-B80B64858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0AD03E-B6BA-F4F9-E238-66627CF15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A4E7508-9869-46CF-2BDC-2DF672B9C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D6FC9427-D671-C017-0718-3E360041BCFE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3E94E8D-1BC2-E80C-2045-9AF63217314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scène, magasin, Magasin&#10;&#10;Le contenu généré par l’IA peut être incorrect.">
            <a:extLst>
              <a:ext uri="{FF2B5EF4-FFF2-40B4-BE49-F238E27FC236}">
                <a16:creationId xmlns:a16="http://schemas.microsoft.com/office/drawing/2014/main" id="{EE68C127-157E-AD3C-7D35-9025512AF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16" y="568"/>
            <a:ext cx="5145859" cy="6863442"/>
          </a:xfrm>
          <a:prstGeom prst="rect">
            <a:avLst/>
          </a:prstGeom>
        </p:spPr>
      </p:pic>
      <p:pic>
        <p:nvPicPr>
          <p:cNvPr id="10" name="Image 9" descr="Une image contenant texte, Magasin, Commerce de proximité, supermarché&#10;&#10;Le contenu généré par l’IA peut être incorrect.">
            <a:extLst>
              <a:ext uri="{FF2B5EF4-FFF2-40B4-BE49-F238E27FC236}">
                <a16:creationId xmlns:a16="http://schemas.microsoft.com/office/drawing/2014/main" id="{6195F8BE-C0F8-65B1-004E-666BF4CC60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123" y="568"/>
            <a:ext cx="5145859" cy="686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5909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D6A3F1-5161-55BF-2A91-8966CE0BC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A2A8B5-DF36-3CAC-C4E9-C88E4D65FC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6" y="2709011"/>
            <a:ext cx="11591925" cy="893036"/>
          </a:xfrm>
        </p:spPr>
        <p:txBody>
          <a:bodyPr/>
          <a:lstStyle/>
          <a:p>
            <a:r>
              <a:rPr lang="fr-FR">
                <a:latin typeface="Avenir Next LT Pro"/>
                <a:ea typeface="Tahoma"/>
                <a:cs typeface="Tahoma"/>
              </a:rPr>
              <a:t>REFONTE OFFRES PRIVILEGES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51625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E08D3-38FD-F8C7-FECD-E85EC154F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re 1">
            <a:extLst>
              <a:ext uri="{FF2B5EF4-FFF2-40B4-BE49-F238E27FC236}">
                <a16:creationId xmlns:a16="http://schemas.microsoft.com/office/drawing/2014/main" id="{132F0046-024C-3EAF-7C3E-ECAF794AC12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2502" y="284967"/>
            <a:ext cx="10972800" cy="616029"/>
          </a:xfrm>
        </p:spPr>
        <p:txBody>
          <a:bodyPr/>
          <a:lstStyle/>
          <a:p>
            <a:r>
              <a:rPr lang="fr-FR" altLang="fr-FR" sz="3200" dirty="0"/>
              <a:t>OFFRES PRIVILEGES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DC275919-3E94-5DA7-C97B-F64929C19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" y="1662789"/>
            <a:ext cx="10265202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Lors du Comité Marketing de janvier, la nécessité d’une mise à jour des offres privilèges a été soulignée afin d’améliorer leur visibilité et leur attractivité. </a:t>
            </a:r>
            <a:br>
              <a:rPr lang="fr-FR" dirty="0">
                <a:latin typeface="Avenir Next LT Pro" panose="020B0504020202020204" pitchFamily="34" charset="0"/>
              </a:rPr>
            </a:b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Cette refonte s'inscrit dans une volonté de :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&gt;&gt;Clarifier et structurer les offres</a:t>
            </a:r>
            <a:r>
              <a:rPr lang="fr-FR" dirty="0">
                <a:latin typeface="Avenir Next LT Pro" panose="020B0504020202020204" pitchFamily="34" charset="0"/>
              </a:rPr>
              <a:t> pour une communication plus percutante en magasin et en média.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&gt;&gt;Renforcer l’engagement des clients fidélisés</a:t>
            </a:r>
            <a:r>
              <a:rPr lang="fr-FR" dirty="0">
                <a:latin typeface="Avenir Next LT Pro" panose="020B0504020202020204" pitchFamily="34" charset="0"/>
              </a:rPr>
              <a:t> en mettant en avant des offres dédiées et exclusives.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&gt;&gt;Aligner la stratégie commerciale</a:t>
            </a:r>
            <a:r>
              <a:rPr lang="fr-FR" dirty="0">
                <a:latin typeface="Avenir Next LT Pro" panose="020B0504020202020204" pitchFamily="34" charset="0"/>
              </a:rPr>
              <a:t> avec les objectifs du second semestre 2025 en valorisant des produits saisonniers et attractifs à des prix ultra-compétitifs.</a:t>
            </a:r>
            <a:br>
              <a:rPr lang="fr-FR" dirty="0">
                <a:latin typeface="Avenir Next LT Pro" panose="020B0504020202020204" pitchFamily="34" charset="0"/>
              </a:rPr>
            </a:br>
            <a:endParaRPr lang="fr-FR" dirty="0">
              <a:latin typeface="Avenir Next LT Pro" panose="020B0504020202020204" pitchFamily="34" charset="0"/>
            </a:endParaRPr>
          </a:p>
          <a:p>
            <a:r>
              <a:rPr lang="fr-FR" b="1" dirty="0">
                <a:latin typeface="Avenir Next LT Pro" panose="020B0504020202020204" pitchFamily="34" charset="0"/>
              </a:rPr>
              <a:t>Axes de travail :</a:t>
            </a:r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Définir un </a:t>
            </a:r>
            <a:r>
              <a:rPr lang="fr-FR" b="1" dirty="0">
                <a:latin typeface="Avenir Next LT Pro" panose="020B0504020202020204" pitchFamily="34" charset="0"/>
              </a:rPr>
              <a:t>nouveau nom d'opération</a:t>
            </a:r>
            <a:r>
              <a:rPr lang="fr-FR" dirty="0">
                <a:latin typeface="Avenir Next LT Pro" panose="020B0504020202020204" pitchFamily="34" charset="0"/>
              </a:rPr>
              <a:t> plus impactant et commercial.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Revoir la </a:t>
            </a:r>
            <a:r>
              <a:rPr lang="fr-FR" b="1" dirty="0">
                <a:latin typeface="Avenir Next LT Pro" panose="020B0504020202020204" pitchFamily="34" charset="0"/>
              </a:rPr>
              <a:t>charte graphique</a:t>
            </a:r>
            <a:r>
              <a:rPr lang="fr-FR" dirty="0">
                <a:latin typeface="Avenir Next LT Pro" panose="020B0504020202020204" pitchFamily="34" charset="0"/>
              </a:rPr>
              <a:t> pour maximiser la lisibilité et l’attractivité.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42CD856-2727-538C-A2FC-20D5760B967F}"/>
              </a:ext>
            </a:extLst>
          </p:cNvPr>
          <p:cNvSpPr txBox="1"/>
          <p:nvPr/>
        </p:nvSpPr>
        <p:spPr>
          <a:xfrm>
            <a:off x="284035" y="1051060"/>
            <a:ext cx="104953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#Repenser les Offres Privilèges pour plus d'impact</a:t>
            </a:r>
          </a:p>
        </p:txBody>
      </p:sp>
    </p:spTree>
    <p:extLst>
      <p:ext uri="{BB962C8B-B14F-4D97-AF65-F5344CB8AC3E}">
        <p14:creationId xmlns:p14="http://schemas.microsoft.com/office/powerpoint/2010/main" val="312785925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6DC30F-AC3B-DE32-C087-A8871357A3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9151"/>
            <a:ext cx="10899531" cy="48396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rgbClr val="627124"/>
                </a:solidFill>
                <a:latin typeface="Magnel" panose="02000505000000020004" pitchFamily="2" charset="0"/>
              </a:rPr>
              <a:t>Engage &amp; </a:t>
            </a:r>
            <a:r>
              <a:rPr lang="fr-FR" sz="4400" dirty="0" err="1">
                <a:solidFill>
                  <a:srgbClr val="627124"/>
                </a:solidFill>
                <a:latin typeface="Magnel" panose="02000505000000020004" pitchFamily="2" charset="0"/>
              </a:rPr>
              <a:t>Retain</a:t>
            </a:r>
            <a:endParaRPr lang="fr-FR" sz="4400" dirty="0">
              <a:solidFill>
                <a:srgbClr val="627124"/>
              </a:solidFill>
              <a:latin typeface="Magnel" panose="02000505000000020004" pitchFamily="2" charset="0"/>
            </a:endParaRPr>
          </a:p>
          <a:p>
            <a:pPr marL="0" indent="0">
              <a:buNone/>
            </a:pPr>
            <a:r>
              <a:rPr lang="fr-FR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Fidélisation et Encartage des Nouveaux Clients</a:t>
            </a:r>
            <a:br>
              <a:rPr lang="fr-FR" sz="1400" dirty="0"/>
            </a:br>
            <a:br>
              <a:rPr lang="fr-FR" sz="1200" dirty="0">
                <a:latin typeface="Avenir Next LT Pro" panose="020B0504020202020204" pitchFamily="34" charset="0"/>
              </a:rPr>
            </a:br>
            <a:r>
              <a:rPr lang="fr-FR" sz="12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66098E7-6DD9-A0D2-5107-73DE9B07D210}"/>
              </a:ext>
            </a:extLst>
          </p:cNvPr>
          <p:cNvSpPr txBox="1"/>
          <p:nvPr/>
        </p:nvSpPr>
        <p:spPr>
          <a:xfrm>
            <a:off x="838200" y="2432528"/>
            <a:ext cx="1039836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Valorisation de la fidélité – </a:t>
            </a:r>
            <a:r>
              <a:rPr lang="fr-FR" sz="3600" b="1" dirty="0">
                <a:solidFill>
                  <a:schemeClr val="bg1"/>
                </a:solidFill>
                <a:highlight>
                  <a:srgbClr val="526469"/>
                </a:highlight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Big Bang Fidélité</a:t>
            </a:r>
            <a:r>
              <a:rPr lang="fr-FR" sz="3600" dirty="0">
                <a:solidFill>
                  <a:schemeClr val="bg1"/>
                </a:solidFill>
                <a:highlight>
                  <a:srgbClr val="526469"/>
                </a:highlight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lang="fr-FR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fr-FR" dirty="0"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Donner une nouvelle dynamique en renouvelant l’expression </a:t>
            </a:r>
            <a:br>
              <a:rPr lang="fr-FR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et l’identité du programme de fidélité</a:t>
            </a:r>
            <a:br>
              <a:rPr lang="fr-FR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fr-FR" b="1" dirty="0"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Rendre le programme de fidélité plus visible et accessible</a:t>
            </a:r>
            <a:r>
              <a:rPr lang="fr-FR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en mettant en avant sa générosité (avantages concrets, cagnottage, offres exclusives) &amp; inclure les actions digitales pour attirer une audience plus jeune, notamment via des challenges et jeux interactifs sur les réseaux sociaux.</a:t>
            </a:r>
            <a:br>
              <a:rPr lang="fr-FR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fr-FR" dirty="0"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Soutenir la gamification sur le site web, </a:t>
            </a:r>
            <a:r>
              <a:rPr lang="fr-FR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incitant les clients à cumuler des points non seulement par leurs achats, mais aussi via des interactions en ligne (ex : jeux, sondages).</a:t>
            </a:r>
          </a:p>
        </p:txBody>
      </p:sp>
      <p:pic>
        <p:nvPicPr>
          <p:cNvPr id="4" name="Picture 2" descr="Carte de fidélité Magasin Vert - Point Vert : découvrez les avantages de la  carte fidélité Magasin Vert - Point Vert">
            <a:extLst>
              <a:ext uri="{FF2B5EF4-FFF2-40B4-BE49-F238E27FC236}">
                <a16:creationId xmlns:a16="http://schemas.microsoft.com/office/drawing/2014/main" id="{7184E68C-9DB8-6F4C-330B-B12A324B1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3450" y="641915"/>
            <a:ext cx="2450350" cy="169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9038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8AF88-3C18-49D1-C82D-B26F4C1C73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re 1">
            <a:extLst>
              <a:ext uri="{FF2B5EF4-FFF2-40B4-BE49-F238E27FC236}">
                <a16:creationId xmlns:a16="http://schemas.microsoft.com/office/drawing/2014/main" id="{C7E63526-ABD3-52B3-42AF-D69727D53AB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2502" y="284967"/>
            <a:ext cx="10972800" cy="616029"/>
          </a:xfrm>
        </p:spPr>
        <p:txBody>
          <a:bodyPr/>
          <a:lstStyle/>
          <a:p>
            <a:r>
              <a:rPr lang="fr-FR" altLang="fr-FR" sz="3200" dirty="0"/>
              <a:t>OFFRES PRIVILEGES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3B60C692-0A3D-D2C2-36E3-F2A18E3F0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" y="2274838"/>
            <a:ext cx="1026520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Objectifs clés :</a:t>
            </a:r>
            <a:br>
              <a:rPr lang="fr-FR" b="1" dirty="0">
                <a:latin typeface="Avenir Next LT Pro" panose="020B0504020202020204" pitchFamily="34" charset="0"/>
              </a:rPr>
            </a:b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&gt;&gt;</a:t>
            </a:r>
            <a:r>
              <a:rPr lang="fr-FR" b="1" dirty="0">
                <a:latin typeface="Avenir Next LT Pro" panose="020B0504020202020204" pitchFamily="34" charset="0"/>
              </a:rPr>
              <a:t>Augmenter l'impact commercial</a:t>
            </a:r>
            <a:r>
              <a:rPr lang="fr-FR" dirty="0">
                <a:latin typeface="Avenir Next LT Pro" panose="020B0504020202020204" pitchFamily="34" charset="0"/>
              </a:rPr>
              <a:t> grâce à des offres plus lisibles et attractives.</a:t>
            </a:r>
          </a:p>
          <a:p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&gt;&gt; </a:t>
            </a:r>
            <a:r>
              <a:rPr lang="fr-FR" b="1" dirty="0">
                <a:latin typeface="Avenir Next LT Pro" panose="020B0504020202020204" pitchFamily="34" charset="0"/>
              </a:rPr>
              <a:t>Créer un lien fort avec les clients fidélisés</a:t>
            </a:r>
            <a:r>
              <a:rPr lang="fr-FR" dirty="0">
                <a:latin typeface="Avenir Next LT Pro" panose="020B0504020202020204" pitchFamily="34" charset="0"/>
              </a:rPr>
              <a:t> en valorisant leur statut et leurs avantages.</a:t>
            </a:r>
          </a:p>
          <a:p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&gt;&gt; </a:t>
            </a:r>
            <a:r>
              <a:rPr lang="fr-FR" b="1" dirty="0">
                <a:latin typeface="Avenir Next LT Pro" panose="020B0504020202020204" pitchFamily="34" charset="0"/>
              </a:rPr>
              <a:t>Harmoniser la communication des offres privilèges</a:t>
            </a:r>
            <a:r>
              <a:rPr lang="fr-FR" dirty="0">
                <a:latin typeface="Avenir Next LT Pro" panose="020B0504020202020204" pitchFamily="34" charset="0"/>
              </a:rPr>
              <a:t> sur l’ensemble des points de contact (médias, magasin, digital).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9AE3BB2-4653-C65F-88C1-43BC1C026F93}"/>
              </a:ext>
            </a:extLst>
          </p:cNvPr>
          <p:cNvSpPr txBox="1"/>
          <p:nvPr/>
        </p:nvSpPr>
        <p:spPr>
          <a:xfrm>
            <a:off x="284035" y="1051060"/>
            <a:ext cx="104953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#Repenser les Offres Privilèges pour plus d'impact</a:t>
            </a:r>
          </a:p>
        </p:txBody>
      </p:sp>
    </p:spTree>
    <p:extLst>
      <p:ext uri="{BB962C8B-B14F-4D97-AF65-F5344CB8AC3E}">
        <p14:creationId xmlns:p14="http://schemas.microsoft.com/office/powerpoint/2010/main" val="58353648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E6202E-4DCB-ACFB-871C-FCDE783F52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4938D0-C569-3749-CCE6-866C61FE2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B2B9684-83A6-D22A-E3ED-7F9EE7BF9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8D719AF5-320E-7F4E-4FDB-C4E1C84E036C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F29358-C838-88E0-E7B1-B24E746500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B448F1B-A082-DA0D-1BAF-451703D3CA59}"/>
              </a:ext>
            </a:extLst>
          </p:cNvPr>
          <p:cNvSpPr txBox="1"/>
          <p:nvPr/>
        </p:nvSpPr>
        <p:spPr>
          <a:xfrm>
            <a:off x="3623" y="-3194"/>
            <a:ext cx="10037142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i="1" dirty="0">
                <a:solidFill>
                  <a:schemeClr val="bg1"/>
                </a:solidFill>
              </a:rPr>
              <a:t>AXE 1 - NAMINGS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5" name="Image 4" descr="Une image contenant texte, carte de visite, Police, logo&#10;&#10;Le contenu généré par l’IA peut être incorrect.">
            <a:extLst>
              <a:ext uri="{FF2B5EF4-FFF2-40B4-BE49-F238E27FC236}">
                <a16:creationId xmlns:a16="http://schemas.microsoft.com/office/drawing/2014/main" id="{1155CB55-7F43-6F0E-9CC5-AF6D12BAF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00" y="2313781"/>
            <a:ext cx="3256505" cy="2346385"/>
          </a:xfrm>
          <a:prstGeom prst="rect">
            <a:avLst/>
          </a:prstGeom>
        </p:spPr>
      </p:pic>
      <p:pic>
        <p:nvPicPr>
          <p:cNvPr id="6" name="Image 5" descr="Une image contenant texte, Police, carte de visite, logo&#10;&#10;Le contenu généré par l’IA peut être incorrect.">
            <a:extLst>
              <a:ext uri="{FF2B5EF4-FFF2-40B4-BE49-F238E27FC236}">
                <a16:creationId xmlns:a16="http://schemas.microsoft.com/office/drawing/2014/main" id="{28D5BFCD-01A6-3E42-CFE4-5A6B4048A8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560" y="2313782"/>
            <a:ext cx="3270881" cy="2360763"/>
          </a:xfrm>
          <a:prstGeom prst="rect">
            <a:avLst/>
          </a:prstGeom>
        </p:spPr>
      </p:pic>
      <p:pic>
        <p:nvPicPr>
          <p:cNvPr id="8" name="Image 7" descr="Une image contenant texte, Police, logo, capture d’écran&#10;&#10;Le contenu généré par l’IA peut être incorrect.">
            <a:extLst>
              <a:ext uri="{FF2B5EF4-FFF2-40B4-BE49-F238E27FC236}">
                <a16:creationId xmlns:a16="http://schemas.microsoft.com/office/drawing/2014/main" id="{9DFB1828-8CF4-2282-3CCD-011BB69CAF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8671" y="2313781"/>
            <a:ext cx="3242128" cy="236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7592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29B99-DFF9-270F-1F36-7A7638781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09063A-AB05-9BA6-FCAD-51D5A3837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A2A9E0F-E92F-19DB-3214-AC1B12750D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035C23E1-3CE6-DC65-022E-79896EE83751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BD44AB9-3D65-B08E-EB64-2DC44A6671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6B1B8F0-4F60-8D22-2E26-059A579E7535}"/>
              </a:ext>
            </a:extLst>
          </p:cNvPr>
          <p:cNvSpPr txBox="1"/>
          <p:nvPr/>
        </p:nvSpPr>
        <p:spPr>
          <a:xfrm>
            <a:off x="3623" y="-3194"/>
            <a:ext cx="10037142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i="1" dirty="0">
                <a:solidFill>
                  <a:schemeClr val="bg1"/>
                </a:solidFill>
              </a:rPr>
              <a:t>AXE 2 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20" name="Image 19" descr="Une image contenant texte, Race de chien, animal domestique, affiche&#10;&#10;Le contenu généré par l’IA peut être incorrect.">
            <a:extLst>
              <a:ext uri="{FF2B5EF4-FFF2-40B4-BE49-F238E27FC236}">
                <a16:creationId xmlns:a16="http://schemas.microsoft.com/office/drawing/2014/main" id="{0C034315-85AF-0F1B-69B3-FCD8C67EC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-3194"/>
            <a:ext cx="48495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9149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0661C2-2E62-BBAE-976E-780648B26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6334EB-2BE9-1FDD-90B9-532ECA56C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2B35FF1-C94E-1DB0-A360-F153E339D7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BB46E49D-8047-9647-57B1-7D2E7BF31B2D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8B1D1F-C814-A50E-F7A5-E095906614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5F706C1-04F9-0946-FB35-3B00D3732A3B}"/>
              </a:ext>
            </a:extLst>
          </p:cNvPr>
          <p:cNvSpPr txBox="1"/>
          <p:nvPr/>
        </p:nvSpPr>
        <p:spPr>
          <a:xfrm>
            <a:off x="3623" y="-3194"/>
            <a:ext cx="10037142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i="1">
                <a:solidFill>
                  <a:schemeClr val="bg1"/>
                </a:solidFill>
              </a:rPr>
              <a:t>AXE 2 – VISION GLOBALE</a:t>
            </a:r>
            <a:endParaRPr lang="fr-FR">
              <a:solidFill>
                <a:schemeClr val="bg1"/>
              </a:solidFill>
            </a:endParaRPr>
          </a:p>
        </p:txBody>
      </p:sp>
      <p:pic>
        <p:nvPicPr>
          <p:cNvPr id="19" name="Image 18" descr="Une image contenant texte, carte de visite, logo, Police&#10;&#10;Le contenu généré par l’IA peut être incorrect.">
            <a:extLst>
              <a:ext uri="{FF2B5EF4-FFF2-40B4-BE49-F238E27FC236}">
                <a16:creationId xmlns:a16="http://schemas.microsoft.com/office/drawing/2014/main" id="{5D8164F5-B2B6-29B5-11BA-E5CD262342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31" y="2327389"/>
            <a:ext cx="2840845" cy="2073729"/>
          </a:xfrm>
          <a:prstGeom prst="rect">
            <a:avLst/>
          </a:prstGeom>
        </p:spPr>
      </p:pic>
      <p:pic>
        <p:nvPicPr>
          <p:cNvPr id="13" name="Image 12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2392988B-B7C4-6BCC-F7C9-29ECAF5B7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284" y="2246941"/>
            <a:ext cx="2203116" cy="2216485"/>
          </a:xfrm>
          <a:prstGeom prst="rect">
            <a:avLst/>
          </a:prstGeom>
        </p:spPr>
      </p:pic>
      <p:pic>
        <p:nvPicPr>
          <p:cNvPr id="20" name="Image 19" descr="Une image contenant texte, Race de chien, animal domestique, affiche&#10;&#10;Le contenu généré par l’IA peut être incorrect.">
            <a:extLst>
              <a:ext uri="{FF2B5EF4-FFF2-40B4-BE49-F238E27FC236}">
                <a16:creationId xmlns:a16="http://schemas.microsoft.com/office/drawing/2014/main" id="{53B739B1-683D-6D75-4781-C1D476F66E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094" y="1551782"/>
            <a:ext cx="2909739" cy="4114800"/>
          </a:xfrm>
          <a:prstGeom prst="rect">
            <a:avLst/>
          </a:prstGeom>
        </p:spPr>
      </p:pic>
      <p:pic>
        <p:nvPicPr>
          <p:cNvPr id="21" name="Image 20" descr="Une image contenant texte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EBC90BBC-17E8-974E-87B0-3CFF6408B6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7800" y="568"/>
            <a:ext cx="1662148" cy="7026728"/>
          </a:xfrm>
          <a:prstGeom prst="rect">
            <a:avLst/>
          </a:prstGeom>
        </p:spPr>
      </p:pic>
      <p:pic>
        <p:nvPicPr>
          <p:cNvPr id="8" name="Image 7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6D9C1A5D-B47D-B3D3-FF1F-F00742C7C0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99" y="2245745"/>
            <a:ext cx="2223407" cy="2237015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EF19FEA-FDFC-A8BE-08A5-FB4D25DC031E}"/>
              </a:ext>
            </a:extLst>
          </p:cNvPr>
          <p:cNvSpPr txBox="1"/>
          <p:nvPr/>
        </p:nvSpPr>
        <p:spPr>
          <a:xfrm>
            <a:off x="880641" y="4468164"/>
            <a:ext cx="225899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i="1">
                <a:solidFill>
                  <a:schemeClr val="bg1"/>
                </a:solidFill>
              </a:rPr>
              <a:t>Fronton</a:t>
            </a:r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557C576-1EA0-1A30-378F-1DE17AEAF8C6}"/>
              </a:ext>
            </a:extLst>
          </p:cNvPr>
          <p:cNvSpPr txBox="1"/>
          <p:nvPr/>
        </p:nvSpPr>
        <p:spPr>
          <a:xfrm>
            <a:off x="3641094" y="4468164"/>
            <a:ext cx="225899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i="1">
                <a:solidFill>
                  <a:schemeClr val="bg1"/>
                </a:solidFill>
              </a:rPr>
              <a:t>Stop-rayons</a:t>
            </a:r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3B1F783-4DCE-8046-B093-163C581A69D9}"/>
              </a:ext>
            </a:extLst>
          </p:cNvPr>
          <p:cNvSpPr txBox="1"/>
          <p:nvPr/>
        </p:nvSpPr>
        <p:spPr>
          <a:xfrm>
            <a:off x="6430302" y="5661485"/>
            <a:ext cx="225899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i="1">
                <a:solidFill>
                  <a:schemeClr val="bg1"/>
                </a:solidFill>
              </a:rPr>
              <a:t>A4 produit</a:t>
            </a:r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C6BE9D0-451C-DC66-2475-8C313C7BB58E}"/>
              </a:ext>
            </a:extLst>
          </p:cNvPr>
          <p:cNvSpPr txBox="1"/>
          <p:nvPr/>
        </p:nvSpPr>
        <p:spPr>
          <a:xfrm>
            <a:off x="10139660" y="6423486"/>
            <a:ext cx="225899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i="1">
                <a:solidFill>
                  <a:schemeClr val="bg1"/>
                </a:solidFill>
              </a:rPr>
              <a:t>Email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8417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49F4DF7-2793-9570-8192-A8A82099B294}"/>
              </a:ext>
            </a:extLst>
          </p:cNvPr>
          <p:cNvSpPr txBox="1">
            <a:spLocks/>
          </p:cNvSpPr>
          <p:nvPr/>
        </p:nvSpPr>
        <p:spPr bwMode="auto">
          <a:xfrm>
            <a:off x="452438" y="44753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Contexte </a:t>
            </a:r>
            <a:r>
              <a:rPr lang="fr-FR" dirty="0" err="1"/>
              <a:t>relifting</a:t>
            </a:r>
            <a:r>
              <a:rPr lang="fr-FR" dirty="0"/>
              <a:t> programme </a:t>
            </a:r>
            <a:r>
              <a:rPr lang="fr-FR" dirty="0" err="1"/>
              <a:t>fid</a:t>
            </a:r>
            <a:r>
              <a:rPr lang="fr-FR" dirty="0"/>
              <a:t> MV/PV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F029722-27E8-26C3-7140-B51B010F80A1}"/>
              </a:ext>
            </a:extLst>
          </p:cNvPr>
          <p:cNvSpPr txBox="1"/>
          <p:nvPr/>
        </p:nvSpPr>
        <p:spPr>
          <a:xfrm>
            <a:off x="995448" y="2197345"/>
            <a:ext cx="1009372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Le programme actuel nécessite un </a:t>
            </a:r>
            <a:r>
              <a:rPr lang="fr-FR" b="1" dirty="0" err="1">
                <a:latin typeface="Avenir Next LT Pro" panose="020B0504020202020204" pitchFamily="34" charset="0"/>
              </a:rPr>
              <a:t>refresh</a:t>
            </a:r>
            <a:r>
              <a:rPr lang="fr-FR" b="1" dirty="0">
                <a:latin typeface="Avenir Next LT Pro" panose="020B0504020202020204" pitchFamily="34" charset="0"/>
              </a:rPr>
              <a:t> marketing</a:t>
            </a:r>
            <a:r>
              <a:rPr lang="fr-FR" dirty="0">
                <a:latin typeface="Avenir Next LT Pro" panose="020B0504020202020204" pitchFamily="34" charset="0"/>
              </a:rPr>
              <a:t> pour mieux s’intégrer aux attentes actuelles :</a:t>
            </a:r>
          </a:p>
          <a:p>
            <a:endParaRPr lang="fr-FR" dirty="0">
              <a:latin typeface="Avenir Next LT Pro" panose="020B05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dirty="0">
                <a:latin typeface="Avenir Next LT Pro" panose="020B0504020202020204" pitchFamily="34" charset="0"/>
              </a:rPr>
              <a:t>Une communication plus </a:t>
            </a:r>
            <a:r>
              <a:rPr lang="fr-FR" b="1" dirty="0">
                <a:latin typeface="Avenir Next LT Pro" panose="020B0504020202020204" pitchFamily="34" charset="0"/>
              </a:rPr>
              <a:t>impactante</a:t>
            </a:r>
            <a:r>
              <a:rPr lang="fr-FR" dirty="0">
                <a:latin typeface="Avenir Next LT Pro" panose="020B0504020202020204" pitchFamily="34" charset="0"/>
              </a:rPr>
              <a:t>, différenciée et engageante.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>
              <a:latin typeface="Avenir Next LT Pro" panose="020B05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dirty="0">
                <a:latin typeface="Avenir Next LT Pro" panose="020B0504020202020204" pitchFamily="34" charset="0"/>
              </a:rPr>
              <a:t>Une valorisation de l’identité de marque, avec un </a:t>
            </a:r>
            <a:r>
              <a:rPr lang="fr-FR" b="1" dirty="0" err="1">
                <a:latin typeface="Avenir Next LT Pro" panose="020B0504020202020204" pitchFamily="34" charset="0"/>
              </a:rPr>
              <a:t>branding</a:t>
            </a:r>
            <a:r>
              <a:rPr lang="fr-FR" b="1" dirty="0">
                <a:latin typeface="Avenir Next LT Pro" panose="020B0504020202020204" pitchFamily="34" charset="0"/>
              </a:rPr>
              <a:t> en phase avec les valeurs</a:t>
            </a:r>
            <a:r>
              <a:rPr lang="fr-FR" dirty="0">
                <a:latin typeface="Avenir Next LT Pro" panose="020B0504020202020204" pitchFamily="34" charset="0"/>
              </a:rPr>
              <a:t> (nature, proximité, authenticité).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>
              <a:latin typeface="Avenir Next LT Pro" panose="020B05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dirty="0">
                <a:latin typeface="Avenir Next LT Pro" panose="020B0504020202020204" pitchFamily="34" charset="0"/>
              </a:rPr>
              <a:t>Un design et des messages capables de capter l’attention dans des points de contact multiples (magasins, digital, supports </a:t>
            </a:r>
            <a:r>
              <a:rPr lang="fr-FR" dirty="0" err="1">
                <a:latin typeface="Avenir Next LT Pro" panose="020B0504020202020204" pitchFamily="34" charset="0"/>
              </a:rPr>
              <a:t>print</a:t>
            </a:r>
            <a:r>
              <a:rPr lang="fr-FR" dirty="0">
                <a:latin typeface="Avenir Next LT Pro" panose="020B050402020202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055053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582D60-3F30-E4FC-D602-8CADA7006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4108A5-F59F-571C-8BF3-21BA7C76A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7B7E89E-196E-1AB9-27B3-4E437F9AAA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34DA111D-4568-45B8-63B2-D5D1BBA3B225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169305-4A4D-4501-1FB9-B61E762F03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émoire flash, logo, étiquette&#10;&#10;Le contenu généré par l’IA peut être incorrect.">
            <a:extLst>
              <a:ext uri="{FF2B5EF4-FFF2-40B4-BE49-F238E27FC236}">
                <a16:creationId xmlns:a16="http://schemas.microsoft.com/office/drawing/2014/main" id="{9629402A-18D5-75EB-F6C5-1BC48FF32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36703" y="1262742"/>
            <a:ext cx="6118591" cy="412017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D00F356E-5453-2C75-4743-DEF8912247BD}"/>
              </a:ext>
            </a:extLst>
          </p:cNvPr>
          <p:cNvSpPr txBox="1"/>
          <p:nvPr/>
        </p:nvSpPr>
        <p:spPr>
          <a:xfrm>
            <a:off x="3623" y="-3194"/>
            <a:ext cx="10037142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i="1">
                <a:solidFill>
                  <a:schemeClr val="bg1"/>
                </a:solidFill>
              </a:rPr>
              <a:t>AXE 1</a:t>
            </a:r>
            <a:endParaRPr lang="fr-FR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396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ACA52-3F0A-08DA-60B3-076C27A66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78CA3B-8956-421D-F3C7-FEB9845D1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553F604-A64E-4CD2-FFBA-D09F01E239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BADC2E49-A751-E366-9735-BEC761CA80E9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407EE-AA00-D6CA-BC49-0C6D7ABFAB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mémoire flash, logo, Police&#10;&#10;Le contenu généré par l’IA peut être incorrect.">
            <a:extLst>
              <a:ext uri="{FF2B5EF4-FFF2-40B4-BE49-F238E27FC236}">
                <a16:creationId xmlns:a16="http://schemas.microsoft.com/office/drawing/2014/main" id="{66C4CF98-24DC-DBAE-16EF-CBBEF12EE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971" y="398703"/>
            <a:ext cx="8094434" cy="6075901"/>
          </a:xfrm>
          <a:prstGeom prst="rect">
            <a:avLst/>
          </a:prstGeom>
        </p:spPr>
      </p:pic>
      <p:pic>
        <p:nvPicPr>
          <p:cNvPr id="6" name="Image 5" descr="Une image contenant texte, mémoire flash, logo, Police&#10;&#10;Le contenu généré par l’IA peut être incorrect.">
            <a:extLst>
              <a:ext uri="{FF2B5EF4-FFF2-40B4-BE49-F238E27FC236}">
                <a16:creationId xmlns:a16="http://schemas.microsoft.com/office/drawing/2014/main" id="{D01BB445-E0CF-AB36-FCAC-1E8202B1A5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955" y="470589"/>
            <a:ext cx="8078088" cy="600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782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DAEC1-A434-E507-A864-272F204D5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143C30-982E-6DDD-53BA-68C76466F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D504606-080E-2148-3977-4BA51B532C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95FD6077-CB36-FFD0-74A1-5C0999C6DED0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D5E9EB-F3FE-E3D8-E168-41F9EF76E9AC}"/>
              </a:ext>
            </a:extLst>
          </p:cNvPr>
          <p:cNvSpPr/>
          <p:nvPr/>
        </p:nvSpPr>
        <p:spPr>
          <a:xfrm>
            <a:off x="0" y="8792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mémoire flash, logo, Police&#10;&#10;Le contenu généré par l’IA peut être incorrect.">
            <a:extLst>
              <a:ext uri="{FF2B5EF4-FFF2-40B4-BE49-F238E27FC236}">
                <a16:creationId xmlns:a16="http://schemas.microsoft.com/office/drawing/2014/main" id="{A047F811-A0CA-C15C-73E2-686E085A6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971" y="398703"/>
            <a:ext cx="8094434" cy="6075901"/>
          </a:xfrm>
          <a:prstGeom prst="rect">
            <a:avLst/>
          </a:prstGeom>
        </p:spPr>
      </p:pic>
      <p:pic>
        <p:nvPicPr>
          <p:cNvPr id="6" name="Image 5" descr="Une image contenant texte, mémoire flash, logo, Police&#10;&#10;Le contenu généré par l’IA peut être incorrect.">
            <a:extLst>
              <a:ext uri="{FF2B5EF4-FFF2-40B4-BE49-F238E27FC236}">
                <a16:creationId xmlns:a16="http://schemas.microsoft.com/office/drawing/2014/main" id="{F2CB86A8-3379-4B30-C837-774E7CA1AE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955" y="470589"/>
            <a:ext cx="8078088" cy="6004015"/>
          </a:xfrm>
          <a:prstGeom prst="rect">
            <a:avLst/>
          </a:prstGeom>
        </p:spPr>
      </p:pic>
      <p:pic>
        <p:nvPicPr>
          <p:cNvPr id="8" name="Image 7" descr="Une image contenant texte, Police&#10;&#10;Le contenu généré par l’IA peut être incorrect.">
            <a:extLst>
              <a:ext uri="{FF2B5EF4-FFF2-40B4-BE49-F238E27FC236}">
                <a16:creationId xmlns:a16="http://schemas.microsoft.com/office/drawing/2014/main" id="{0CEC01B7-6EBD-C7B4-C209-17CADC992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433" y="456212"/>
            <a:ext cx="8067133" cy="601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89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36EBBB-53E9-F435-8E48-4BBE48764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C51799-D0CE-DA14-F1B7-0D104A059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4CE72C5-BEFC-0A60-3C8C-6912B45D6B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96A2AA88-256A-23AB-23BC-1E0C93F52B2D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BD22AC-302F-5C7E-1B48-D2FDE053A3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étiquette, logo, Marque&#10;&#10;Le contenu généré par l’IA peut être incorrect.">
            <a:extLst>
              <a:ext uri="{FF2B5EF4-FFF2-40B4-BE49-F238E27FC236}">
                <a16:creationId xmlns:a16="http://schemas.microsoft.com/office/drawing/2014/main" id="{8FF38F18-DF2A-28C8-32F1-083299017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2321" y="486457"/>
            <a:ext cx="4202723" cy="5917224"/>
          </a:xfrm>
          <a:prstGeom prst="rect">
            <a:avLst/>
          </a:prstGeom>
        </p:spPr>
      </p:pic>
      <p:pic>
        <p:nvPicPr>
          <p:cNvPr id="11" name="Image 10" descr="Une image contenant texte, nourriture, étiquette, friandise&#10;&#10;Le contenu généré par l’IA peut être incorrect.">
            <a:extLst>
              <a:ext uri="{FF2B5EF4-FFF2-40B4-BE49-F238E27FC236}">
                <a16:creationId xmlns:a16="http://schemas.microsoft.com/office/drawing/2014/main" id="{194FCF50-12AA-99CC-203B-F9FB5E786C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1648" y="2917641"/>
            <a:ext cx="6040315" cy="105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01476-146A-2B07-E279-F2E09D7E1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B6AD0A-00E8-8B76-3A26-2A8D76990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2791FA7-C93B-8479-627C-0152EE3CD8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108E0634-6C3F-9046-46F6-29280E31C354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EFE8DA-6547-020D-27FE-73FAF1B61F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Police, affiche, Graphique&#10;&#10;Le contenu généré par l’IA peut être incorrect.">
            <a:extLst>
              <a:ext uri="{FF2B5EF4-FFF2-40B4-BE49-F238E27FC236}">
                <a16:creationId xmlns:a16="http://schemas.microsoft.com/office/drawing/2014/main" id="{80262A95-41C6-2AF2-4A42-65816899A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011" y="487856"/>
            <a:ext cx="4422541" cy="5897592"/>
          </a:xfrm>
          <a:prstGeom prst="rect">
            <a:avLst/>
          </a:prstGeom>
        </p:spPr>
      </p:pic>
      <p:pic>
        <p:nvPicPr>
          <p:cNvPr id="10" name="Image 9" descr="Une image contenant texte, Police, affiche, Graphique&#10;&#10;Le contenu généré par l’IA peut être incorrect.">
            <a:extLst>
              <a:ext uri="{FF2B5EF4-FFF2-40B4-BE49-F238E27FC236}">
                <a16:creationId xmlns:a16="http://schemas.microsoft.com/office/drawing/2014/main" id="{C32A8137-B6D2-ECBD-5F9A-F6656A159C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559" y="487857"/>
            <a:ext cx="4408163" cy="5897592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C40FC143-FB48-A2EE-3929-3AA5F507C47A}"/>
              </a:ext>
            </a:extLst>
          </p:cNvPr>
          <p:cNvSpPr txBox="1"/>
          <p:nvPr/>
        </p:nvSpPr>
        <p:spPr>
          <a:xfrm>
            <a:off x="4963811" y="6380353"/>
            <a:ext cx="225899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i="1">
                <a:solidFill>
                  <a:schemeClr val="bg1"/>
                </a:solidFill>
              </a:rPr>
              <a:t>60x80</a:t>
            </a:r>
            <a:endParaRPr lang="fr-FR" sz="2000">
              <a:solidFill>
                <a:schemeClr val="bg1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26340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A7A3F4-BABD-29BC-99B8-2D4D242F9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2E12D2-94C6-BFAD-1794-7F0AD5962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A785EF-1F9E-60D2-F019-4535D068BE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02DA5EB-3FEA-E426-AB4D-178AA1F5CB19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CF58DD-B45E-45AF-7181-5783A7CE50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étiquette, nourriture, emballage&#10;&#10;Le contenu généré par l’IA peut être incorrect.">
            <a:extLst>
              <a:ext uri="{FF2B5EF4-FFF2-40B4-BE49-F238E27FC236}">
                <a16:creationId xmlns:a16="http://schemas.microsoft.com/office/drawing/2014/main" id="{6159F215-33AC-BD28-451A-97C4E3B39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88" y="0"/>
            <a:ext cx="9698224" cy="6858000"/>
          </a:xfrm>
          <a:prstGeom prst="rect">
            <a:avLst/>
          </a:prstGeom>
        </p:spPr>
      </p:pic>
      <p:pic>
        <p:nvPicPr>
          <p:cNvPr id="6" name="Image 5" descr="Une image contenant texte, fleur, graphisme, Prospectus&#10;&#10;Le contenu généré par l’IA peut être incorrect.">
            <a:extLst>
              <a:ext uri="{FF2B5EF4-FFF2-40B4-BE49-F238E27FC236}">
                <a16:creationId xmlns:a16="http://schemas.microsoft.com/office/drawing/2014/main" id="{648648D5-2610-A2EF-5EC2-A9E4AFC649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88" y="0"/>
            <a:ext cx="96982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57300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12021</TotalTime>
  <Words>422</Words>
  <Application>Microsoft Office PowerPoint</Application>
  <PresentationFormat>Grand écran</PresentationFormat>
  <Paragraphs>43</Paragraphs>
  <Slides>23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2" baseType="lpstr">
      <vt:lpstr>Avenir Next LT Pro</vt:lpstr>
      <vt:lpstr>Wingdings</vt:lpstr>
      <vt:lpstr>Tahoma</vt:lpstr>
      <vt:lpstr>Magnel</vt:lpstr>
      <vt:lpstr>Arial</vt:lpstr>
      <vt:lpstr>Calibri</vt:lpstr>
      <vt:lpstr>Police système Courant</vt:lpstr>
      <vt:lpstr>Georgia</vt:lpstr>
      <vt:lpstr>1_Thème LNB</vt:lpstr>
      <vt:lpstr>REFONTE FID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REFONTE OFFRES PRIVILEGES</vt:lpstr>
      <vt:lpstr>OFFRES PRIVILEGES</vt:lpstr>
      <vt:lpstr>OFFRES PRIVILEGES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Antoine JUBERT</cp:lastModifiedBy>
  <cp:revision>7</cp:revision>
  <cp:lastPrinted>2024-05-23T06:57:44Z</cp:lastPrinted>
  <dcterms:created xsi:type="dcterms:W3CDTF">2023-04-17T13:19:25Z</dcterms:created>
  <dcterms:modified xsi:type="dcterms:W3CDTF">2025-06-04T13:44:53Z</dcterms:modified>
  <cp:category/>
</cp:coreProperties>
</file>