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5"/>
  </p:notesMasterIdLst>
  <p:handoutMasterIdLst>
    <p:handoutMasterId r:id="rId86"/>
  </p:handoutMasterIdLst>
  <p:sldIdLst>
    <p:sldId id="1242" r:id="rId2"/>
    <p:sldId id="1249" r:id="rId3"/>
    <p:sldId id="260" r:id="rId4"/>
    <p:sldId id="1269" r:id="rId5"/>
    <p:sldId id="1321" r:id="rId6"/>
    <p:sldId id="1322" r:id="rId7"/>
    <p:sldId id="1329" r:id="rId8"/>
    <p:sldId id="1330" r:id="rId9"/>
    <p:sldId id="1332" r:id="rId10"/>
    <p:sldId id="1284" r:id="rId11"/>
    <p:sldId id="1278" r:id="rId12"/>
    <p:sldId id="1280" r:id="rId13"/>
    <p:sldId id="1285" r:id="rId14"/>
    <p:sldId id="1286" r:id="rId15"/>
    <p:sldId id="1287" r:id="rId16"/>
    <p:sldId id="1288" r:id="rId17"/>
    <p:sldId id="1289" r:id="rId18"/>
    <p:sldId id="1320" r:id="rId19"/>
    <p:sldId id="1334" r:id="rId20"/>
    <p:sldId id="1270" r:id="rId21"/>
    <p:sldId id="1323" r:id="rId22"/>
    <p:sldId id="1324" r:id="rId23"/>
    <p:sldId id="1231" r:id="rId24"/>
    <p:sldId id="1325" r:id="rId25"/>
    <p:sldId id="1326" r:id="rId26"/>
    <p:sldId id="1281" r:id="rId27"/>
    <p:sldId id="1290" r:id="rId28"/>
    <p:sldId id="1291" r:id="rId29"/>
    <p:sldId id="1292" r:id="rId30"/>
    <p:sldId id="1283" r:id="rId31"/>
    <p:sldId id="1301" r:id="rId32"/>
    <p:sldId id="1302" r:id="rId33"/>
    <p:sldId id="1303" r:id="rId34"/>
    <p:sldId id="1304" r:id="rId35"/>
    <p:sldId id="1271" r:id="rId36"/>
    <p:sldId id="1233" r:id="rId37"/>
    <p:sldId id="1272" r:id="rId38"/>
    <p:sldId id="1273" r:id="rId39"/>
    <p:sldId id="1274" r:id="rId40"/>
    <p:sldId id="1275" r:id="rId41"/>
    <p:sldId id="1298" r:id="rId42"/>
    <p:sldId id="1247" r:id="rId43"/>
    <p:sldId id="1250" r:id="rId44"/>
    <p:sldId id="1251" r:id="rId45"/>
    <p:sldId id="1252" r:id="rId46"/>
    <p:sldId id="1253" r:id="rId47"/>
    <p:sldId id="1276" r:id="rId48"/>
    <p:sldId id="1327" r:id="rId49"/>
    <p:sldId id="1328" r:id="rId50"/>
    <p:sldId id="1277" r:id="rId51"/>
    <p:sldId id="1333" r:id="rId52"/>
    <p:sldId id="1243" r:id="rId53"/>
    <p:sldId id="1244" r:id="rId54"/>
    <p:sldId id="1258" r:id="rId55"/>
    <p:sldId id="1259" r:id="rId56"/>
    <p:sldId id="1260" r:id="rId57"/>
    <p:sldId id="1245" r:id="rId58"/>
    <p:sldId id="1246" r:id="rId59"/>
    <p:sldId id="1248" r:id="rId60"/>
    <p:sldId id="1257" r:id="rId61"/>
    <p:sldId id="1268" r:id="rId62"/>
    <p:sldId id="1254" r:id="rId63"/>
    <p:sldId id="1267" r:id="rId64"/>
    <p:sldId id="1255" r:id="rId65"/>
    <p:sldId id="1266" r:id="rId66"/>
    <p:sldId id="1256" r:id="rId67"/>
    <p:sldId id="1265" r:id="rId68"/>
    <p:sldId id="1261" r:id="rId69"/>
    <p:sldId id="1264" r:id="rId70"/>
    <p:sldId id="1262" r:id="rId71"/>
    <p:sldId id="1263" r:id="rId72"/>
    <p:sldId id="1293" r:id="rId73"/>
    <p:sldId id="1294" r:id="rId74"/>
    <p:sldId id="1310" r:id="rId75"/>
    <p:sldId id="1295" r:id="rId76"/>
    <p:sldId id="1296" r:id="rId77"/>
    <p:sldId id="1297" r:id="rId78"/>
    <p:sldId id="1299" r:id="rId79"/>
    <p:sldId id="1300" r:id="rId80"/>
    <p:sldId id="1306" r:id="rId81"/>
    <p:sldId id="1307" r:id="rId82"/>
    <p:sldId id="1308" r:id="rId83"/>
    <p:sldId id="1312" r:id="rId84"/>
  </p:sldIdLst>
  <p:sldSz cx="12192000" cy="6858000"/>
  <p:notesSz cx="9872663" cy="679767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B83"/>
    <a:srgbClr val="BED26F"/>
    <a:srgbClr val="267883"/>
    <a:srgbClr val="A93168"/>
    <a:srgbClr val="EC700F"/>
    <a:srgbClr val="E23E42"/>
    <a:srgbClr val="70BE4B"/>
    <a:srgbClr val="DA212A"/>
    <a:srgbClr val="E85011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89103" autoAdjust="0"/>
  </p:normalViewPr>
  <p:slideViewPr>
    <p:cSldViewPr>
      <p:cViewPr varScale="1">
        <p:scale>
          <a:sx n="55" d="100"/>
          <a:sy n="55" d="100"/>
        </p:scale>
        <p:origin x="972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948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6" y="1"/>
            <a:ext cx="427713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6" y="0"/>
            <a:ext cx="427713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12" tIns="45857" rIns="91712" bIns="4585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1" cy="3058030"/>
          </a:xfrm>
          <a:prstGeom prst="rect">
            <a:avLst/>
          </a:prstGeom>
        </p:spPr>
        <p:txBody>
          <a:bodyPr vert="horz" lIns="91712" tIns="45857" rIns="91712" bIns="45857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5020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266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048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145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533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0444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6695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74429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0480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81497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99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214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0045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5512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1462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2519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6800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97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7810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2142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966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769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9105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853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20/01/2020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File com janvier 2020</a:t>
            </a:r>
          </a:p>
        </p:txBody>
      </p:sp>
    </p:spTree>
    <p:extLst>
      <p:ext uri="{BB962C8B-B14F-4D97-AF65-F5344CB8AC3E}">
        <p14:creationId xmlns:p14="http://schemas.microsoft.com/office/powerpoint/2010/main" val="3971405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400E150-5612-4183-8968-FA52B9B0441D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</p:txBody>
      </p:sp>
      <p:pic>
        <p:nvPicPr>
          <p:cNvPr id="7" name="Image 6" descr="Une image contenant extérieur, rue, signe, trottoir&#10;&#10;Description générée automatiquement">
            <a:extLst>
              <a:ext uri="{FF2B5EF4-FFF2-40B4-BE49-F238E27FC236}">
                <a16:creationId xmlns:a16="http://schemas.microsoft.com/office/drawing/2014/main" id="{11F55E66-3C2F-4927-B38F-E684FFDF54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26" y="0"/>
            <a:ext cx="4768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42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extérieur, rue, signe, assis&#10;&#10;Description générée automatiquement">
            <a:extLst>
              <a:ext uri="{FF2B5EF4-FFF2-40B4-BE49-F238E27FC236}">
                <a16:creationId xmlns:a16="http://schemas.microsoft.com/office/drawing/2014/main" id="{21A9B981-3B85-4FD4-8442-E48F93FF25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26" y="0"/>
            <a:ext cx="4768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00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herbe, extérieur, texte, signe&#10;&#10;Description générée automatiquement">
            <a:extLst>
              <a:ext uri="{FF2B5EF4-FFF2-40B4-BE49-F238E27FC236}">
                <a16:creationId xmlns:a16="http://schemas.microsoft.com/office/drawing/2014/main" id="{1A01D5AB-D31F-4CF8-A968-DB9E9C3659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EA375FB-EA6C-4E86-B516-F8559D48AAB9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</p:txBody>
      </p:sp>
    </p:spTree>
    <p:extLst>
      <p:ext uri="{BB962C8B-B14F-4D97-AF65-F5344CB8AC3E}">
        <p14:creationId xmlns:p14="http://schemas.microsoft.com/office/powerpoint/2010/main" val="4220158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extérieur, herbe, signe, arrêt&#10;&#10;Description générée automatiquement">
            <a:extLst>
              <a:ext uri="{FF2B5EF4-FFF2-40B4-BE49-F238E27FC236}">
                <a16:creationId xmlns:a16="http://schemas.microsoft.com/office/drawing/2014/main" id="{895C3025-E1BA-4767-8C57-C4041AC9D7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26" y="0"/>
            <a:ext cx="4768148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AE7EACC-2528-447A-AF76-BB77A8BA5960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Akilux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3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bâtiment, signe, photo, zone&#10;&#10;Description générée automatiquement">
            <a:extLst>
              <a:ext uri="{FF2B5EF4-FFF2-40B4-BE49-F238E27FC236}">
                <a16:creationId xmlns:a16="http://schemas.microsoft.com/office/drawing/2014/main" id="{155DE6FB-48E6-4D73-B641-7E1CC9879E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167" y="0"/>
            <a:ext cx="3139666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5C13F00-AE78-46E7-841A-64116C394786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Kakemono</a:t>
            </a:r>
          </a:p>
        </p:txBody>
      </p:sp>
    </p:spTree>
    <p:extLst>
      <p:ext uri="{BB962C8B-B14F-4D97-AF65-F5344CB8AC3E}">
        <p14:creationId xmlns:p14="http://schemas.microsoft.com/office/powerpoint/2010/main" val="2877085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bâtiment, intérieur, table, signe&#10;&#10;Description générée automatiquement">
            <a:extLst>
              <a:ext uri="{FF2B5EF4-FFF2-40B4-BE49-F238E27FC236}">
                <a16:creationId xmlns:a16="http://schemas.microsoft.com/office/drawing/2014/main" id="{B0BA0FD4-7126-4293-A3A4-6F01A5FBD8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167" y="0"/>
            <a:ext cx="3139666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8E880B9-B4D2-4756-B5EE-FC328A8C8F36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Mobile</a:t>
            </a:r>
          </a:p>
        </p:txBody>
      </p:sp>
    </p:spTree>
    <p:extLst>
      <p:ext uri="{BB962C8B-B14F-4D97-AF65-F5344CB8AC3E}">
        <p14:creationId xmlns:p14="http://schemas.microsoft.com/office/powerpoint/2010/main" val="4170085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able, compteur, cuisine, afficher&#10;&#10;Description générée automatiquement">
            <a:extLst>
              <a:ext uri="{FF2B5EF4-FFF2-40B4-BE49-F238E27FC236}">
                <a16:creationId xmlns:a16="http://schemas.microsoft.com/office/drawing/2014/main" id="{CC4DD394-8D5A-4725-95C2-7324BD9256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87812"/>
            <a:ext cx="12192000" cy="348237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3E22101-6E96-4DB2-8771-D2317F22DE71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Guirlande</a:t>
            </a:r>
          </a:p>
        </p:txBody>
      </p:sp>
    </p:spTree>
    <p:extLst>
      <p:ext uri="{BB962C8B-B14F-4D97-AF65-F5344CB8AC3E}">
        <p14:creationId xmlns:p14="http://schemas.microsoft.com/office/powerpoint/2010/main" val="1181801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assis, livre, alimentation, ordinateur&#10;&#10;Description générée automatiquement">
            <a:extLst>
              <a:ext uri="{FF2B5EF4-FFF2-40B4-BE49-F238E27FC236}">
                <a16:creationId xmlns:a16="http://schemas.microsoft.com/office/drawing/2014/main" id="{8D0313C9-0138-41B0-91C6-B25A126C70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26" y="0"/>
            <a:ext cx="4768148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357C7B8-20FF-4BAC-B609-233AC22F7994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PLV vitrine</a:t>
            </a:r>
          </a:p>
        </p:txBody>
      </p:sp>
    </p:spTree>
    <p:extLst>
      <p:ext uri="{BB962C8B-B14F-4D97-AF65-F5344CB8AC3E}">
        <p14:creationId xmlns:p14="http://schemas.microsoft.com/office/powerpoint/2010/main" val="257923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assis, alimentation&#10;&#10;Description générée automatiquement">
            <a:extLst>
              <a:ext uri="{FF2B5EF4-FFF2-40B4-BE49-F238E27FC236}">
                <a16:creationId xmlns:a16="http://schemas.microsoft.com/office/drawing/2014/main" id="{D60D96CF-0FF6-4FDC-8CE6-604C8D0382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26" y="0"/>
            <a:ext cx="4768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9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D1F4FB58-5121-48CC-BA8C-5D118A35F6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926" y="0"/>
            <a:ext cx="4768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32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Opérations commerciales 60 ans</a:t>
            </a:r>
            <a:br>
              <a:rPr lang="fr-FR" dirty="0"/>
            </a:br>
            <a:r>
              <a:rPr lang="fr-FR" dirty="0"/>
              <a:t> Temps forts promotionnels</a:t>
            </a:r>
          </a:p>
        </p:txBody>
      </p:sp>
    </p:spTree>
    <p:extLst>
      <p:ext uri="{BB962C8B-B14F-4D97-AF65-F5344CB8AC3E}">
        <p14:creationId xmlns:p14="http://schemas.microsoft.com/office/powerpoint/2010/main" val="4171680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Fête des clients </a:t>
            </a:r>
          </a:p>
        </p:txBody>
      </p:sp>
    </p:spTree>
    <p:extLst>
      <p:ext uri="{BB962C8B-B14F-4D97-AF65-F5344CB8AC3E}">
        <p14:creationId xmlns:p14="http://schemas.microsoft.com/office/powerpoint/2010/main" val="1496391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E45671-204C-4A1C-AE4E-1F27D95B2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26BA9FF-C1E9-43DA-A4FB-BEF1703FDF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382" y="0"/>
            <a:ext cx="4335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3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E45671-204C-4A1C-AE4E-1F27D95B2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F992571-F9B3-4A59-B079-F6BA4A8B46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885" y="0"/>
            <a:ext cx="4332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83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E45671-204C-4A1C-AE4E-1F27D95B2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ABDF3F-F96F-4264-9D07-06C759FA553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300" y="0"/>
            <a:ext cx="43373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208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E45671-204C-4A1C-AE4E-1F27D95B2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08E6843-55DF-4844-BE7E-2B1A95A7BF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885" y="0"/>
            <a:ext cx="4332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347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E45671-204C-4A1C-AE4E-1F27D95B2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01AA422-E182-41E1-A5EE-736AF91EE7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905" y="16805"/>
            <a:ext cx="4372279" cy="6858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75C8F8D-29E0-4BF4-BEFD-3B084D3483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8" y="-10457"/>
            <a:ext cx="43626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01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C0E073F-0E20-429E-A7A7-C29F92495C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317" y="0"/>
            <a:ext cx="36195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3805EE-3EEC-4663-8147-BD98ABA89C42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37696DB-3384-41AD-B376-6B9D6412E9F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5960" y="1340768"/>
            <a:ext cx="2865784" cy="435729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5F32727-DCD8-47C8-ACE3-9BB6C50F898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8133" y="1340768"/>
            <a:ext cx="2860709" cy="434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554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0CEBB7C-AF40-4642-B3EE-C84028B26B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772" y="705509"/>
            <a:ext cx="12213772" cy="274364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30C8369-E28E-42EE-8364-7ED9CDC151B0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215329F-291B-480C-B946-AE80189AD73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016" y="4386943"/>
            <a:ext cx="5766409" cy="19192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E6BA63F-C844-4618-B003-AFD491C522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336" y="4367957"/>
            <a:ext cx="5911350" cy="195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012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59D66A0-4434-46FD-9F74-4DFCA9385ECA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Akilux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87A93E-C0A9-4C9D-9DEE-84855BE709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704" y="0"/>
            <a:ext cx="4724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431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3DB359F-577E-49E0-95F0-17AF1F6BA4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480" y="0"/>
            <a:ext cx="4776416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3B5A051-A54F-4D60-B4E9-7444D343EBC8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CE1671B-50E0-4007-B418-70DEAE31A0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040" y="799123"/>
            <a:ext cx="2719224" cy="525975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27B1131-A9BC-4E6A-AC0B-C48BE5C1BF1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368" y="799122"/>
            <a:ext cx="2714962" cy="525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38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ctrTitle"/>
          </p:nvPr>
        </p:nvSpPr>
        <p:spPr>
          <a:xfrm>
            <a:off x="914400" y="2492896"/>
            <a:ext cx="10870232" cy="1470025"/>
          </a:xfrm>
        </p:spPr>
        <p:txBody>
          <a:bodyPr>
            <a:noAutofit/>
          </a:bodyPr>
          <a:lstStyle/>
          <a:p>
            <a:br>
              <a:rPr lang="fr-FR" sz="3200" b="1" dirty="0"/>
            </a:br>
            <a:br>
              <a:rPr lang="fr-FR" sz="3200" dirty="0"/>
            </a:br>
            <a:br>
              <a:rPr lang="fr-FR" altLang="fr-FR" sz="2800" b="1" dirty="0">
                <a:ea typeface="Helvetica" panose="020B0604020202020204" pitchFamily="34" charset="0"/>
              </a:rPr>
            </a:br>
            <a:br>
              <a:rPr lang="fr-FR" altLang="fr-FR" sz="2800" b="1" dirty="0">
                <a:ea typeface="Helvetica" panose="020B0604020202020204" pitchFamily="34" charset="0"/>
              </a:rPr>
            </a:br>
            <a:br>
              <a:rPr lang="fr-FR" altLang="fr-FR" sz="2800" b="1" dirty="0">
                <a:ea typeface="Helvetica" panose="020B0604020202020204" pitchFamily="34" charset="0"/>
              </a:rPr>
            </a:br>
            <a:r>
              <a:rPr lang="fr-FR" altLang="fr-FR" sz="1600" dirty="0">
                <a:ea typeface="Helvetica" panose="020B0604020202020204" pitchFamily="34" charset="0"/>
              </a:rPr>
              <a:t>Pour être vraiment différenciant et exclusif versus les opérations promotionnelles traditionnelles du secteur, l’Anniversaire 60 ANS SUPERMARCHE MATCH devra dont être à l’image de l’enseigne :  </a:t>
            </a:r>
            <a:br>
              <a:rPr lang="fr-FR" altLang="fr-FR" sz="1600" dirty="0">
                <a:ea typeface="Helvetica" panose="020B0604020202020204" pitchFamily="34" charset="0"/>
              </a:rPr>
            </a:br>
            <a:r>
              <a:rPr lang="fr-FR" altLang="fr-FR" sz="1600" dirty="0">
                <a:ea typeface="Helvetica" panose="020B0604020202020204" pitchFamily="34" charset="0"/>
              </a:rPr>
              <a:t>exclusif sans être excluant, attractif sans être agressif.  </a:t>
            </a:r>
            <a:br>
              <a:rPr lang="fr-FR" altLang="fr-FR" sz="2000" dirty="0">
                <a:ea typeface="Helvetica" panose="020B0604020202020204" pitchFamily="34" charset="0"/>
              </a:rPr>
            </a:br>
            <a:br>
              <a:rPr lang="fr-FR" altLang="fr-FR" sz="2000" dirty="0">
                <a:ea typeface="Helvetica" panose="020B0604020202020204" pitchFamily="34" charset="0"/>
              </a:rPr>
            </a:br>
            <a: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  <a:t> METRE EN AVANT LES MARQUES QUI ACCOMPAGNENT </a:t>
            </a:r>
            <a:b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  <a:t>NOS CLIENTS DEPUIS 60 ANS</a:t>
            </a:r>
            <a:br>
              <a:rPr lang="fr-FR" altLang="fr-FR" sz="1800" dirty="0">
                <a:ea typeface="Helvetica" panose="020B0604020202020204" pitchFamily="34" charset="0"/>
              </a:rPr>
            </a:br>
            <a:br>
              <a:rPr lang="fr-FR" altLang="fr-FR" sz="1800" dirty="0">
                <a:ea typeface="Helvetica" panose="020B0604020202020204" pitchFamily="34" charset="0"/>
              </a:rPr>
            </a:br>
            <a:r>
              <a:rPr lang="fr-FR" altLang="fr-FR" sz="1800" dirty="0">
                <a:ea typeface="Helvetica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fr-FR" sz="2000" dirty="0"/>
              <a:t>EXPLOITER AU MAXIMUM LE CHIFFRE 60 QUI CONSTITUERA LE FIL ROUGE DE NOS OPÉRATIONS, SYNONYME DE GROSSES ÉCONOMIES ET DE SUPERS CADEAUX. </a:t>
            </a:r>
            <a:br>
              <a:rPr lang="fr-FR" sz="2000" dirty="0"/>
            </a:br>
            <a:br>
              <a:rPr lang="fr-FR" sz="2000" dirty="0"/>
            </a:br>
            <a:r>
              <a:rPr lang="fr-FR" sz="2000" dirty="0">
                <a:sym typeface="Wingdings" panose="05000000000000000000" pitchFamily="2" charset="2"/>
              </a:rPr>
              <a:t> </a:t>
            </a:r>
            <a:r>
              <a:rPr lang="fr-FR" sz="2000" dirty="0"/>
              <a:t>S’APPUYER SUR UN TRAITÉ  ‘REVIVAL’ / ‘LEGENDARY’ POUR METTRE EN SCÈNE LES MARQUES - UN CODE VISUEL À DÉCLINER EN MAGASIN</a:t>
            </a:r>
            <a:endParaRPr lang="fr-FR" altLang="fr-FR" sz="2000" dirty="0"/>
          </a:p>
        </p:txBody>
      </p:sp>
      <p:sp>
        <p:nvSpPr>
          <p:cNvPr id="2" name="Rectangle 1"/>
          <p:cNvSpPr/>
          <p:nvPr/>
        </p:nvSpPr>
        <p:spPr>
          <a:xfrm>
            <a:off x="3687536" y="548680"/>
            <a:ext cx="4572000" cy="14883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sz="1714" b="1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OBJECTIF</a:t>
            </a:r>
            <a:br>
              <a:rPr lang="fr-FR" sz="1714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</a:br>
            <a:endParaRPr lang="fr-FR" sz="1429" dirty="0"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fr-FR" sz="1714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IMAGINER ET DÉPLOYER DES TEMPS FORTS</a:t>
            </a:r>
            <a:endParaRPr lang="fr-FR" sz="1429" dirty="0"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fr-FR" sz="1714" b="1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COMMERCIAUX PROMOTIONNELS</a:t>
            </a:r>
            <a:r>
              <a:rPr lang="fr-FR" sz="1714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 MAIS</a:t>
            </a:r>
            <a:endParaRPr lang="fr-FR" sz="1429" dirty="0"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fr-FR" sz="1714" b="1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DIFFÉRENCIÉS DE LA GRANDE DISTRIBUTION</a:t>
            </a:r>
            <a:endParaRPr lang="fr-FR" sz="1429" dirty="0"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fr-FR" sz="786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fr-FR" sz="1429" dirty="0">
              <a:latin typeface="+mj-lt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cxnSp>
        <p:nvCxnSpPr>
          <p:cNvPr id="4" name="Connecteur droit 3"/>
          <p:cNvCxnSpPr/>
          <p:nvPr/>
        </p:nvCxnSpPr>
        <p:spPr>
          <a:xfrm>
            <a:off x="4844143" y="478284"/>
            <a:ext cx="223157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4857750" y="2137172"/>
            <a:ext cx="223157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14730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BFF74E8-054E-428A-9FFE-EF2F6B94F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71625"/>
            <a:ext cx="5267325" cy="371475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09C54E3-2C69-49C2-BEEE-DDE2B0F3D8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325" y="1533787"/>
            <a:ext cx="5248275" cy="374332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BA0EB17-9519-4773-9837-16DEA9152155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Barre-route</a:t>
            </a:r>
          </a:p>
        </p:txBody>
      </p:sp>
    </p:spTree>
    <p:extLst>
      <p:ext uri="{BB962C8B-B14F-4D97-AF65-F5344CB8AC3E}">
        <p14:creationId xmlns:p14="http://schemas.microsoft.com/office/powerpoint/2010/main" val="37189127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DA4AD72-0A5F-4BE7-B9B0-B4781E9DA2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0420" y="0"/>
            <a:ext cx="4771159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B703A77-6458-4257-BF6F-7E7371626320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Borne jeu</a:t>
            </a:r>
          </a:p>
        </p:txBody>
      </p:sp>
    </p:spTree>
    <p:extLst>
      <p:ext uri="{BB962C8B-B14F-4D97-AF65-F5344CB8AC3E}">
        <p14:creationId xmlns:p14="http://schemas.microsoft.com/office/powerpoint/2010/main" val="16878991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F75FDDD-AEDE-4706-B1E8-8A940626645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432" y="0"/>
            <a:ext cx="4797136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63547B7-25FC-411A-A8F6-4496EFD6B03E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Cache borne</a:t>
            </a:r>
          </a:p>
        </p:txBody>
      </p:sp>
    </p:spTree>
    <p:extLst>
      <p:ext uri="{BB962C8B-B14F-4D97-AF65-F5344CB8AC3E}">
        <p14:creationId xmlns:p14="http://schemas.microsoft.com/office/powerpoint/2010/main" val="14247635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7ED11E6-A9DB-43D3-8616-F2501E07AD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39" y="1959428"/>
            <a:ext cx="12126918" cy="299357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5E3CBD6-F859-418C-9654-14C5738929FC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Guirlandes</a:t>
            </a:r>
          </a:p>
        </p:txBody>
      </p:sp>
    </p:spTree>
    <p:extLst>
      <p:ext uri="{BB962C8B-B14F-4D97-AF65-F5344CB8AC3E}">
        <p14:creationId xmlns:p14="http://schemas.microsoft.com/office/powerpoint/2010/main" val="577671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42C99D7-D824-41FE-9862-1372DC440CD9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Vitrophanies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49FFFAE-A8ED-4DA3-A153-4CB4897214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7568" y="0"/>
            <a:ext cx="97133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419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 err="1"/>
              <a:t>MaxiMatch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02993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21704E2-2403-49A6-8788-3380115BF4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E422E3-8CB1-4DDE-ABCF-7DE42474B3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560" y="620654"/>
            <a:ext cx="3594313" cy="5681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7FE1BCC-0B9B-4079-BD63-ECE8C15C36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627332"/>
            <a:ext cx="3600400" cy="5681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35641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D1ECB46-A5E4-4B3E-98EE-EE5F4B6409AE}"/>
              </a:ext>
            </a:extLst>
          </p:cNvPr>
          <p:cNvSpPr/>
          <p:nvPr/>
        </p:nvSpPr>
        <p:spPr>
          <a:xfrm>
            <a:off x="-28872" y="-1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253AF79-AE3F-474E-A91C-B4080E6300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2821" y="247258"/>
            <a:ext cx="4006358" cy="6363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26450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B5078F-0B62-4D9D-AE3D-4C09410F49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D8996B3-157E-415F-97DE-40CC4457A8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3907" y="310344"/>
            <a:ext cx="3924186" cy="623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13034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2754E1F-1C39-4B42-AC90-3B2594EB6E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FEC1C2B-7446-4E32-9129-A33ED7C0E3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1764" y="126567"/>
            <a:ext cx="4248472" cy="6604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4877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 err="1"/>
              <a:t>Matchissimes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88211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2754E1F-1C39-4B42-AC90-3B2594EB6E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897D729-E8E7-4AD9-B676-43876C04EE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858" y="0"/>
            <a:ext cx="86562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411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2754E1F-1C39-4B42-AC90-3B2594EB6E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1BBE467-A456-4CFE-9271-262283FA6A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598" y="0"/>
            <a:ext cx="85908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732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Pâques</a:t>
            </a:r>
          </a:p>
        </p:txBody>
      </p:sp>
    </p:spTree>
    <p:extLst>
      <p:ext uri="{BB962C8B-B14F-4D97-AF65-F5344CB8AC3E}">
        <p14:creationId xmlns:p14="http://schemas.microsoft.com/office/powerpoint/2010/main" val="1820745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D9ADAE-C5DC-4E2F-B32D-19F664DC9F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7437EEB-963E-4406-89FD-A8C20CAF1B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882" y="0"/>
            <a:ext cx="43382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1774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F7285B4-1FEF-462B-9C41-05A917848B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C3D54C8-9675-404B-BF83-5CE4AEBAB1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3807" y="0"/>
            <a:ext cx="87043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409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FC21F71-5B1F-4372-8980-A505D90EB6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FF08CB0-C802-4B45-9DF8-6DA50AABC6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8000" y="0"/>
            <a:ext cx="863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240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AB51A0-7282-4FCC-B473-483019F68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B190A84-B315-4468-AEB1-E696B06878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382" y="0"/>
            <a:ext cx="8669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642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AB51A0-7282-4FCC-B473-483019F68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F1AB7E1-C828-49E4-8769-F1EAC053BE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696" y="0"/>
            <a:ext cx="4162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1544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AB51A0-7282-4FCC-B473-483019F68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4E40681-6298-4C49-9D39-13C695FF7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71600"/>
            <a:ext cx="113061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634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AB51A0-7282-4FCC-B473-483019F68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FC71171-ECAE-4921-B808-F0E3BAB2A22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13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03226EA-4AA8-40E1-8F32-E5E718E655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266" y="0"/>
            <a:ext cx="4301467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A7B863A-0EA3-4AA0-8784-E431DB5BDF24}"/>
              </a:ext>
            </a:extLst>
          </p:cNvPr>
          <p:cNvSpPr txBox="1"/>
          <p:nvPr/>
        </p:nvSpPr>
        <p:spPr>
          <a:xfrm>
            <a:off x="119336" y="11663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Rappel couvertures</a:t>
            </a:r>
          </a:p>
        </p:txBody>
      </p:sp>
    </p:spTree>
    <p:extLst>
      <p:ext uri="{BB962C8B-B14F-4D97-AF65-F5344CB8AC3E}">
        <p14:creationId xmlns:p14="http://schemas.microsoft.com/office/powerpoint/2010/main" val="36089697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AB51A0-7282-4FCC-B473-483019F68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66B995-6140-4EA9-8C52-05E1140612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7465" y="0"/>
            <a:ext cx="3497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802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97CB92-67CD-464F-979C-466EFB0AF4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Supports image</a:t>
            </a:r>
            <a:br>
              <a:rPr lang="fr-FR" dirty="0"/>
            </a:br>
            <a:r>
              <a:rPr lang="fr-FR" dirty="0"/>
              <a:t>60 ans</a:t>
            </a:r>
          </a:p>
        </p:txBody>
      </p:sp>
    </p:spTree>
    <p:extLst>
      <p:ext uri="{BB962C8B-B14F-4D97-AF65-F5344CB8AC3E}">
        <p14:creationId xmlns:p14="http://schemas.microsoft.com/office/powerpoint/2010/main" val="10249697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Bâche siège</a:t>
            </a:r>
          </a:p>
        </p:txBody>
      </p:sp>
    </p:spTree>
    <p:extLst>
      <p:ext uri="{BB962C8B-B14F-4D97-AF65-F5344CB8AC3E}">
        <p14:creationId xmlns:p14="http://schemas.microsoft.com/office/powerpoint/2010/main" val="32613416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393972D-17EF-4851-9546-70CA2EF1D2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906682-FC60-49AD-B6EB-703D3DEC06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5436" y="548680"/>
            <a:ext cx="9501127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554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F25E432-B280-4939-A895-1AA593EF89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AF58E29-B95B-48CB-A827-57DB8BB710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000" y="729000"/>
            <a:ext cx="96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31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558649-48F2-44AC-9AEA-387472D69B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20A1E16-683E-419A-93FF-7EC2E7CF66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8784" y="620688"/>
            <a:ext cx="717443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671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CE62A7-527D-466E-A5FE-69F62DAC71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A4DB620-E006-405E-8BCA-508E2C438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729000"/>
            <a:ext cx="6636144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203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Film viral </a:t>
            </a:r>
          </a:p>
        </p:txBody>
      </p:sp>
    </p:spTree>
    <p:extLst>
      <p:ext uri="{BB962C8B-B14F-4D97-AF65-F5344CB8AC3E}">
        <p14:creationId xmlns:p14="http://schemas.microsoft.com/office/powerpoint/2010/main" val="36653116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TCH 60 ANS V7_MIX1 (2)">
            <a:hlinkClick r:id="" action="ppaction://media"/>
            <a:extLst>
              <a:ext uri="{FF2B5EF4-FFF2-40B4-BE49-F238E27FC236}">
                <a16:creationId xmlns:a16="http://schemas.microsoft.com/office/drawing/2014/main" id="{D235B737-9ADE-4BCB-ACFA-A77B84974C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67320" cy="684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5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DECAUX FEVRIER</a:t>
            </a:r>
          </a:p>
        </p:txBody>
      </p:sp>
    </p:spTree>
    <p:extLst>
      <p:ext uri="{BB962C8B-B14F-4D97-AF65-F5344CB8AC3E}">
        <p14:creationId xmlns:p14="http://schemas.microsoft.com/office/powerpoint/2010/main" val="2132315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ECEB8EE-E741-4FE3-A4E6-C1E35269DD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503" y="0"/>
            <a:ext cx="8596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891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CFEFB-B925-4D72-ADF9-EA5F05AB77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FA79A49-336D-4755-AF47-F7C46A18A5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778" y="0"/>
            <a:ext cx="46404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5427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extérieur, bâtiment, trottoir, signe&#10;&#10;Description générée automatiquement">
            <a:extLst>
              <a:ext uri="{FF2B5EF4-FFF2-40B4-BE49-F238E27FC236}">
                <a16:creationId xmlns:a16="http://schemas.microsoft.com/office/drawing/2014/main" id="{3B891E35-2D3D-4728-9AB8-F905F8D492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798" y="0"/>
            <a:ext cx="5522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3793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10F247B-95F8-4F65-ADBF-BA6C95C343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3B0C86-B332-4E88-9A81-7D6961634B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93" y="0"/>
            <a:ext cx="4632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3365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10C82DE-E87D-43BC-ACDC-F74472B26D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798" y="0"/>
            <a:ext cx="5522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1672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15C537-1D91-483E-992D-84F49317D7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D2333DC-D6A1-403B-B56A-3970CFE5DB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9516" y="0"/>
            <a:ext cx="4612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2272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extérieur, bâtiment, vert, trottoir&#10;&#10;Description générée automatiquement">
            <a:extLst>
              <a:ext uri="{FF2B5EF4-FFF2-40B4-BE49-F238E27FC236}">
                <a16:creationId xmlns:a16="http://schemas.microsoft.com/office/drawing/2014/main" id="{ECFCC253-B0F4-4D0F-AACC-E6D32769E9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798" y="0"/>
            <a:ext cx="5522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362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255A39A-DD92-4CF6-8B43-E103F0EA9E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533" y="0"/>
            <a:ext cx="46489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151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extérieur, bâtiment, trottoir, signe&#10;&#10;Description générée automatiquement">
            <a:extLst>
              <a:ext uri="{FF2B5EF4-FFF2-40B4-BE49-F238E27FC236}">
                <a16:creationId xmlns:a16="http://schemas.microsoft.com/office/drawing/2014/main" id="{7049C9DD-7E1B-45A8-B9C4-B8FCE5BAF9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798" y="0"/>
            <a:ext cx="5522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779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D912F70-5FC9-4F56-85E7-350FE38A10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4369" y="0"/>
            <a:ext cx="4575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644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extérieur, bâtiment, trottoir, route&#10;&#10;Description générée automatiquement">
            <a:extLst>
              <a:ext uri="{FF2B5EF4-FFF2-40B4-BE49-F238E27FC236}">
                <a16:creationId xmlns:a16="http://schemas.microsoft.com/office/drawing/2014/main" id="{0C9C8568-4DFA-4682-A2F1-D4867BDF6B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798" y="0"/>
            <a:ext cx="5522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82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6EB3139-C9F5-48AA-93AA-011D74F5B8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9807" y="0"/>
            <a:ext cx="43723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99978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AE3AA1E-951C-42F2-9B49-908C86DEA45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1322" y="0"/>
            <a:ext cx="46293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40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extérieur, bâtiment, trottoir, signe&#10;&#10;Description générée automatiquement">
            <a:extLst>
              <a:ext uri="{FF2B5EF4-FFF2-40B4-BE49-F238E27FC236}">
                <a16:creationId xmlns:a16="http://schemas.microsoft.com/office/drawing/2014/main" id="{35797E61-2CD2-414F-940F-34443533AB7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798" y="0"/>
            <a:ext cx="55224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5647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Autres éléments</a:t>
            </a:r>
            <a:br>
              <a:rPr lang="fr-FR" dirty="0"/>
            </a:br>
            <a:r>
              <a:rPr lang="fr-FR" dirty="0"/>
              <a:t>60 ans</a:t>
            </a:r>
          </a:p>
        </p:txBody>
      </p:sp>
    </p:spTree>
    <p:extLst>
      <p:ext uri="{BB962C8B-B14F-4D97-AF65-F5344CB8AC3E}">
        <p14:creationId xmlns:p14="http://schemas.microsoft.com/office/powerpoint/2010/main" val="26919290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F6BFB4-8AA2-4944-B631-D8AC43D66891}"/>
              </a:ext>
            </a:extLst>
          </p:cNvPr>
          <p:cNvSpPr txBox="1"/>
          <p:nvPr/>
        </p:nvSpPr>
        <p:spPr>
          <a:xfrm>
            <a:off x="119336" y="11663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Logos 60 ans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5B3F51D-5656-462F-9D1A-2A2AC38929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1664" y="83902"/>
            <a:ext cx="6048672" cy="669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786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F6BFB4-8AA2-4944-B631-D8AC43D66891}"/>
              </a:ext>
            </a:extLst>
          </p:cNvPr>
          <p:cNvSpPr txBox="1"/>
          <p:nvPr/>
        </p:nvSpPr>
        <p:spPr>
          <a:xfrm>
            <a:off x="119336" y="11663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Stamp</a:t>
            </a:r>
            <a:r>
              <a:rPr lang="fr-FR" dirty="0">
                <a:solidFill>
                  <a:schemeClr val="bg1"/>
                </a:solidFill>
              </a:rPr>
              <a:t> ‘Mieux manger’</a:t>
            </a:r>
          </a:p>
        </p:txBody>
      </p:sp>
      <p:pic>
        <p:nvPicPr>
          <p:cNvPr id="4" name="Image 3" descr="Une image contenant signe&#10;&#10;Description générée automatiquement">
            <a:extLst>
              <a:ext uri="{FF2B5EF4-FFF2-40B4-BE49-F238E27FC236}">
                <a16:creationId xmlns:a16="http://schemas.microsoft.com/office/drawing/2014/main" id="{78E0C52F-34D4-455E-86DE-A6D619F47F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649" y="1686959"/>
            <a:ext cx="3524701" cy="3565235"/>
          </a:xfrm>
          <a:prstGeom prst="rect">
            <a:avLst/>
          </a:prstGeom>
        </p:spPr>
      </p:pic>
      <p:pic>
        <p:nvPicPr>
          <p:cNvPr id="8" name="Image 7" descr="Une image contenant signe, alimentation, tenant&#10;&#10;Description générée automatiquement">
            <a:extLst>
              <a:ext uri="{FF2B5EF4-FFF2-40B4-BE49-F238E27FC236}">
                <a16:creationId xmlns:a16="http://schemas.microsoft.com/office/drawing/2014/main" id="{AA0CE11F-3281-440A-A5F6-5235F92F25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36" y="1670794"/>
            <a:ext cx="3540682" cy="3581400"/>
          </a:xfrm>
          <a:prstGeom prst="rect">
            <a:avLst/>
          </a:prstGeom>
        </p:spPr>
      </p:pic>
      <p:pic>
        <p:nvPicPr>
          <p:cNvPr id="10" name="Image 9" descr="Une image contenant signe, jeu&#10;&#10;Description générée automatiquement">
            <a:extLst>
              <a:ext uri="{FF2B5EF4-FFF2-40B4-BE49-F238E27FC236}">
                <a16:creationId xmlns:a16="http://schemas.microsoft.com/office/drawing/2014/main" id="{D0644975-E46A-4F21-95FC-23A72990882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981" y="1686959"/>
            <a:ext cx="3551162" cy="3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9556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DA3C9FE-3AA9-4126-A221-4ABBC9820D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512" y="-13697"/>
            <a:ext cx="4145362" cy="690002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7CA61D1-D435-4771-8748-6154A7C126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5040" y="-13697"/>
            <a:ext cx="4140610" cy="689216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A73109E-F84E-437E-A316-380B4AB09BDE}"/>
              </a:ext>
            </a:extLst>
          </p:cNvPr>
          <p:cNvSpPr txBox="1"/>
          <p:nvPr/>
        </p:nvSpPr>
        <p:spPr>
          <a:xfrm>
            <a:off x="119336" y="11663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Affiches preuves</a:t>
            </a:r>
          </a:p>
        </p:txBody>
      </p:sp>
    </p:spTree>
    <p:extLst>
      <p:ext uri="{BB962C8B-B14F-4D97-AF65-F5344CB8AC3E}">
        <p14:creationId xmlns:p14="http://schemas.microsoft.com/office/powerpoint/2010/main" val="23844070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73C6A44-96AA-4C97-884E-5B97DE35282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31" y="156793"/>
            <a:ext cx="3943537" cy="65444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D86DE99-19E8-4C97-B6D2-BB6E4D7BA7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8517" y="163286"/>
            <a:ext cx="3929608" cy="653792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BEBD61E-9642-4E9F-BA65-F32DDD0581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3105" y="147597"/>
            <a:ext cx="3872856" cy="655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8906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27E0A58-A5E6-4148-9DAD-A238D26725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0" y="180612"/>
            <a:ext cx="3923378" cy="649677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DABC7BC-D97B-41F2-B8F7-5BE974737A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8400" y="180612"/>
            <a:ext cx="3931816" cy="649677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A97947D-0FFF-4954-B6B2-04D94D988B8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232" y="202473"/>
            <a:ext cx="3855180" cy="645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569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77E9172-2C72-4297-9682-CC52A3FFAC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80" y="176875"/>
            <a:ext cx="3899188" cy="650425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F626F07-F640-464E-B8A2-0B2B7E2A23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076" y="176875"/>
            <a:ext cx="3889140" cy="650425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ECAD03D-FDA4-485D-87CE-00385C92D9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232" y="161798"/>
            <a:ext cx="3899188" cy="65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65987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D4AA783-05F1-4A36-ABDB-1D041322973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39" y="188640"/>
            <a:ext cx="3940629" cy="653958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88DA607-AD69-4B27-9AFD-81F5FCD30F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776" y="188640"/>
            <a:ext cx="4032448" cy="65395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5A1518C-3995-4ACD-AF8D-D4C1EFF26F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232" y="188640"/>
            <a:ext cx="3940629" cy="653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667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04F4EA0-5E8B-4B97-A6BF-13BDAE5EB2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268" y="0"/>
            <a:ext cx="4297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1688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A73109E-F84E-437E-A316-380B4AB09BDE}"/>
              </a:ext>
            </a:extLst>
          </p:cNvPr>
          <p:cNvSpPr txBox="1"/>
          <p:nvPr/>
        </p:nvSpPr>
        <p:spPr>
          <a:xfrm>
            <a:off x="119336" y="1166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Sac kraft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2A8CDB-3A79-4D0A-986C-81F4B6FC27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680" y="-55959"/>
            <a:ext cx="6120680" cy="689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144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A73109E-F84E-437E-A316-380B4AB09BDE}"/>
              </a:ext>
            </a:extLst>
          </p:cNvPr>
          <p:cNvSpPr txBox="1"/>
          <p:nvPr/>
        </p:nvSpPr>
        <p:spPr>
          <a:xfrm>
            <a:off x="119336" y="1166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Sac cabas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638EB95-95C4-4B64-BF88-1CDFDE6374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521" l="3025" r="996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1624" y="334713"/>
            <a:ext cx="6768752" cy="618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7934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A73109E-F84E-437E-A316-380B4AB09BDE}"/>
              </a:ext>
            </a:extLst>
          </p:cNvPr>
          <p:cNvSpPr txBox="1"/>
          <p:nvPr/>
        </p:nvSpPr>
        <p:spPr>
          <a:xfrm>
            <a:off x="119336" y="1166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Sac cabas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E8F1FB-9BEB-48C4-9671-4B7556D6FC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589" y="116632"/>
            <a:ext cx="10670553" cy="661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9561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F6BFB4-8AA2-4944-B631-D8AC43D66891}"/>
              </a:ext>
            </a:extLst>
          </p:cNvPr>
          <p:cNvSpPr txBox="1"/>
          <p:nvPr/>
        </p:nvSpPr>
        <p:spPr>
          <a:xfrm>
            <a:off x="119336" y="11663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Decaux JANVIER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A8FE9EB-BCE7-4A69-A33F-9BDEFCDC7A6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050" y="0"/>
            <a:ext cx="4667003" cy="685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B566243-DF63-4DD7-BCF3-29F935F49A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775" y="0"/>
            <a:ext cx="46609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267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75F9A5-A622-4B68-A089-00321F64F6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19CA12C-3F6A-4D6D-BCF2-221621F11C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495" y="0"/>
            <a:ext cx="88210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802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56298</TotalTime>
  <Words>229</Words>
  <Application>Microsoft Office PowerPoint</Application>
  <PresentationFormat>Grand écran</PresentationFormat>
  <Paragraphs>65</Paragraphs>
  <Slides>83</Slides>
  <Notes>24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83</vt:i4>
      </vt:variant>
    </vt:vector>
  </HeadingPairs>
  <TitlesOfParts>
    <vt:vector size="87" baseType="lpstr">
      <vt:lpstr>Arial</vt:lpstr>
      <vt:lpstr>Calibri</vt:lpstr>
      <vt:lpstr>Helvetica</vt:lpstr>
      <vt:lpstr>Thème Office</vt:lpstr>
      <vt:lpstr>File com janvier 2020</vt:lpstr>
      <vt:lpstr>Opérations commerciales 60 ans  Temps forts promotionnels</vt:lpstr>
      <vt:lpstr>     Pour être vraiment différenciant et exclusif versus les opérations promotionnelles traditionnelles du secteur, l’Anniversaire 60 ANS SUPERMARCHE MATCH devra dont être à l’image de l’enseigne :   exclusif sans être excluant, attractif sans être agressif.     METRE EN AVANT LES MARQUES QUI ACCOMPAGNENT  NOS CLIENTS DEPUIS 60 ANS   EXPLOITER AU MAXIMUM LE CHIFFRE 60 QUI CONSTITUERA LE FIL ROUGE DE NOS OPÉRATIONS, SYNONYME DE GROSSES ÉCONOMIES ET DE SUPERS CADEAUX.    S’APPUYER SUR UN TRAITÉ  ‘REVIVAL’ / ‘LEGENDARY’ POUR METTRE EN SCÈNE LES MARQUES - UN CODE VISUEL À DÉCLINER EN MAGASIN</vt:lpstr>
      <vt:lpstr>Matchissimes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Fête des clients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MaxiMatch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Pâques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Supports image 60 ans</vt:lpstr>
      <vt:lpstr>Bâche siège</vt:lpstr>
      <vt:lpstr>Présentation PowerPoint</vt:lpstr>
      <vt:lpstr>Présentation PowerPoint</vt:lpstr>
      <vt:lpstr>Présentation PowerPoint</vt:lpstr>
      <vt:lpstr>Présentation PowerPoint</vt:lpstr>
      <vt:lpstr>Film viral </vt:lpstr>
      <vt:lpstr>Présentation PowerPoint</vt:lpstr>
      <vt:lpstr>DECAUX FEVRIER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Autres éléments 60 ans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 Gilabert</cp:lastModifiedBy>
  <cp:revision>865</cp:revision>
  <cp:lastPrinted>2017-03-16T07:48:45Z</cp:lastPrinted>
  <dcterms:created xsi:type="dcterms:W3CDTF">2011-11-08T18:44:07Z</dcterms:created>
  <dcterms:modified xsi:type="dcterms:W3CDTF">2020-01-20T19:43:00Z</dcterms:modified>
</cp:coreProperties>
</file>