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1843" r:id="rId2"/>
    <p:sldId id="320" r:id="rId3"/>
    <p:sldId id="1772" r:id="rId4"/>
    <p:sldId id="1845" r:id="rId5"/>
    <p:sldId id="2147479623" r:id="rId6"/>
    <p:sldId id="2147479638" r:id="rId7"/>
    <p:sldId id="2147479639" r:id="rId8"/>
    <p:sldId id="2147479640" r:id="rId9"/>
    <p:sldId id="2147479662" r:id="rId10"/>
    <p:sldId id="2147479663" r:id="rId11"/>
    <p:sldId id="2147479664" r:id="rId12"/>
    <p:sldId id="1449" r:id="rId13"/>
    <p:sldId id="2147479660" r:id="rId14"/>
    <p:sldId id="2147479661" r:id="rId15"/>
    <p:sldId id="2147479665" r:id="rId16"/>
    <p:sldId id="2147479666" r:id="rId17"/>
    <p:sldId id="2147479667" r:id="rId18"/>
    <p:sldId id="2147479675" r:id="rId19"/>
    <p:sldId id="2147479673" r:id="rId20"/>
    <p:sldId id="2147479676" r:id="rId21"/>
    <p:sldId id="256" r:id="rId22"/>
    <p:sldId id="257" r:id="rId23"/>
    <p:sldId id="258" r:id="rId24"/>
    <p:sldId id="1842" r:id="rId25"/>
  </p:sldIdLst>
  <p:sldSz cx="12192000" cy="6858000"/>
  <p:notesSz cx="9906000" cy="14335125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Georgia" panose="02040502050405020303" pitchFamily="18" charset="0"/>
      <p:regular r:id="rId31"/>
      <p:bold r:id="rId32"/>
      <p:italic r:id="rId33"/>
      <p:boldItalic r:id="rId34"/>
    </p:embeddedFont>
    <p:embeddedFont>
      <p:font typeface="Tahoma" panose="020B0604030504040204" pitchFamily="34" charset="0"/>
      <p:regular r:id="rId35"/>
      <p:bold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BEC13"/>
    <a:srgbClr val="F79FCF"/>
    <a:srgbClr val="FDE9F3"/>
    <a:srgbClr val="C3FFE2"/>
    <a:srgbClr val="FFB061"/>
    <a:srgbClr val="FFFFFF"/>
    <a:srgbClr val="EDE8E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1" d="100"/>
          <a:sy n="91" d="100"/>
        </p:scale>
        <p:origin x="206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26/02/2024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004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15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4242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16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6542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26/02/2024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26/02/2024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E4CCF8-6155-B617-9C2B-369B1A0A4C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710015F-8273-53DB-CAEC-FFCEEFD6FC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6CD700-A004-F2B2-144A-E22837AAA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8127F-2C17-4C5A-B155-4B6733E0D372}" type="datetimeFigureOut">
              <a:rPr lang="fr-FR" smtClean="0"/>
              <a:t>28/02/2024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50C2D5-1D13-5A74-6364-DC8A82B91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DC8ED8-E7D1-7FFD-1691-BC636B2C0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CCC-C0C5-4449-8F33-E4C552009FC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003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microsoft.com/office/2007/relationships/hdphoto" Target="../media/hdphoto1.wdp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6481AAA-E00E-F263-4A27-2B819835BE75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109" y="6285162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1150970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C8BC28ED-2AEF-983A-D76A-2DFA9A67A409}"/>
              </a:ext>
            </a:extLst>
          </p:cNvPr>
          <p:cNvPicPr>
            <a:picLocks noChangeAspect="1"/>
          </p:cNvPicPr>
          <p:nvPr userDrawn="1"/>
        </p:nvPicPr>
        <p:blipFill>
          <a:blip r:embed="rId44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5348" y="6254759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3" r:id="rId36"/>
    <p:sldLayoutId id="2147483714" r:id="rId37"/>
    <p:sldLayoutId id="2147483715" r:id="rId38"/>
    <p:sldLayoutId id="2147483716" r:id="rId3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png"/><Relationship Id="rId7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0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8.xml"/><Relationship Id="rId5" Type="http://schemas.microsoft.com/office/2007/relationships/hdphoto" Target="../media/hdphoto3.wdp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AC2E75A-DD6F-09BF-0FA6-B52DA4239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256" y="-168432"/>
            <a:ext cx="12296256" cy="702643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-114796" y="-83574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DARTY CONCEPTEUR CUISINE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ELECTROLUX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495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Plaque Aspirante Saphir Mat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16643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59" y="2828835"/>
            <a:ext cx="110332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Electrolux avec 2 produits </a:t>
            </a:r>
            <a:b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iconiques au sein d’un univers aspirationnel</a:t>
            </a:r>
            <a:endParaRPr lang="fr-FR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66E0F02-B214-5020-E2B3-F43230E6B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390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Four combiné vapeur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30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arty Concepteur Cuisine - Et la cuisine, c'est qui ? - Packshotmag">
            <a:extLst>
              <a:ext uri="{FF2B5EF4-FFF2-40B4-BE49-F238E27FC236}">
                <a16:creationId xmlns:a16="http://schemas.microsoft.com/office/drawing/2014/main" id="{E2CAFADA-895C-4AEE-6BDB-E04E8836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308" y="0"/>
            <a:ext cx="125493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Souligner l'association de deux marques fortes, Darty comme une ‘surprenante évidence’ pour la conception de cuisine et Electrolux comme symbole de la qualité et de l’innovation.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Capitaliser sur les facteurs clés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 succès de cette saga 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comédie vraie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Des personnages récurrents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gimmick qui installe le concept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flipV="1">
            <a:off x="4172989" y="789709"/>
            <a:ext cx="2884516" cy="43226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915690" y="1842300"/>
            <a:ext cx="609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"La cuisine c'est qui? </a:t>
            </a:r>
            <a:endParaRPr lang="fr-FR" sz="2800" b="1" dirty="0">
              <a:solidFill>
                <a:srgbClr val="374151"/>
              </a:solidFill>
              <a:latin typeface="Georgia" panose="02040502050405020303" pitchFamily="18" charset="0"/>
            </a:endParaRPr>
          </a:p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C'est Darty" </a:t>
            </a:r>
            <a:b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Un claim qui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renforce la notoriété et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 l'identité de la marque.</a:t>
            </a:r>
          </a:p>
          <a:p>
            <a:pPr algn="ctr"/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Elle doit rester au cœur du spot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pour renforcer la mémorisation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de la marque.</a:t>
            </a:r>
            <a:endParaRPr lang="fr-FR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94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réalisation au service de la comédie et de la mémorisation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#3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rot="16200000" flipV="1">
            <a:off x="1175559" y="1241554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227811" y="1012954"/>
            <a:ext cx="8140237" cy="5055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mêmes personnages et la même dynamique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dialogue permettront de renforcer la mémorisation et l’agrément 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ton de la publicité doit rester léger et amical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 conserver son côté convivial et accessible.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 protagonistes doivent continuer à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être ‘vrais’ et sympathiques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permettant aux téléspectateurs de s'identifier à eux</a:t>
            </a:r>
            <a: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1050" b="1" dirty="0">
                <a:solidFill>
                  <a:srgbClr val="37415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décor et l'environnement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doivent être soignés et inspirants, reflétant un style de vie auquel les consommateurs voudraient aspirer.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247CD6-C7AA-5093-D779-F92B8B042E35}"/>
              </a:ext>
            </a:extLst>
          </p:cNvPr>
          <p:cNvSpPr txBox="1"/>
          <p:nvPr/>
        </p:nvSpPr>
        <p:spPr>
          <a:xfrm>
            <a:off x="471747" y="276690"/>
            <a:ext cx="79989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800" b="1" dirty="0">
                <a:latin typeface="Georgia" panose="02040502050405020303" pitchFamily="18" charset="0"/>
                <a:sym typeface="Wingdings" panose="05000000000000000000" pitchFamily="2" charset="2"/>
              </a:rPr>
              <a:t>Travailler une copy qui installe une saga </a:t>
            </a:r>
            <a:endParaRPr lang="fr-FR" sz="2800" b="1" dirty="0">
              <a:latin typeface="Georgia" panose="02040502050405020303" pitchFamily="18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AA7C54-6830-25CE-E73A-7568234C288B}"/>
              </a:ext>
            </a:extLst>
          </p:cNvPr>
          <p:cNvSpPr/>
          <p:nvPr/>
        </p:nvSpPr>
        <p:spPr>
          <a:xfrm rot="16200000" flipV="1">
            <a:off x="1175559" y="2670310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8C6EBA7-9B2F-2A1C-EA3D-53CD0E28583A}"/>
              </a:ext>
            </a:extLst>
          </p:cNvPr>
          <p:cNvSpPr/>
          <p:nvPr/>
        </p:nvSpPr>
        <p:spPr>
          <a:xfrm rot="16200000" flipV="1">
            <a:off x="1175558" y="3978179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455622C-6D5E-4BEE-1093-B2CA5EEB6977}"/>
              </a:ext>
            </a:extLst>
          </p:cNvPr>
          <p:cNvSpPr/>
          <p:nvPr/>
        </p:nvSpPr>
        <p:spPr>
          <a:xfrm rot="16200000" flipV="1">
            <a:off x="1175559" y="5219546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759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rty Concepteur Cuisine X Electrolux - YouTube">
            <a:extLst>
              <a:ext uri="{FF2B5EF4-FFF2-40B4-BE49-F238E27FC236}">
                <a16:creationId xmlns:a16="http://schemas.microsoft.com/office/drawing/2014/main" id="{06FAE983-04A4-DC6A-9B39-801CE72BC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EBBA7C54-42EA-9338-8142-FC1B8008C4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5"/>
          <a:stretch/>
        </p:blipFill>
        <p:spPr>
          <a:xfrm>
            <a:off x="832856" y="0"/>
            <a:ext cx="1080828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3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 descr="Une image contenant texte, habits, Visage humain, personne&#10;&#10;Description générée automatiquement">
            <a:extLst>
              <a:ext uri="{FF2B5EF4-FFF2-40B4-BE49-F238E27FC236}">
                <a16:creationId xmlns:a16="http://schemas.microsoft.com/office/drawing/2014/main" id="{FAEB56E2-24DB-0FCD-B7EA-5A0C2A0D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06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E0480-308C-ABBA-7270-FAE813371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429"/>
            <a:ext cx="12192000" cy="69124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59714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BRIEF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D2C801-D5EF-9445-8DD0-974D1A487DB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Users\Antoine Jubert\Documents\PRES LNB\logo LNB.jpg">
            <a:extLst>
              <a:ext uri="{FF2B5EF4-FFF2-40B4-BE49-F238E27FC236}">
                <a16:creationId xmlns:a16="http://schemas.microsoft.com/office/drawing/2014/main" id="{9B5BF026-808E-485B-9DC2-458FB034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3AB0F3-0178-398E-B040-FB5A25D81E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12" name="Straight Connector 2">
            <a:extLst>
              <a:ext uri="{FF2B5EF4-FFF2-40B4-BE49-F238E27FC236}">
                <a16:creationId xmlns:a16="http://schemas.microsoft.com/office/drawing/2014/main" id="{83700D43-AA3B-F237-DA12-38D2E808CB85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EB6B5915-B8AD-9533-4554-498349A899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19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429" y="6177202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449B2D6-E587-C3CD-2E45-D877F85E5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7" y="2284295"/>
            <a:ext cx="11591925" cy="893036"/>
          </a:xfrm>
        </p:spPr>
        <p:txBody>
          <a:bodyPr/>
          <a:lstStyle/>
          <a:p>
            <a:r>
              <a:rPr lang="fr-FR" dirty="0"/>
              <a:t>Décor</a:t>
            </a:r>
            <a:br>
              <a:rPr lang="fr-FR" dirty="0"/>
            </a:br>
            <a:r>
              <a:rPr lang="fr-FR" sz="4400" b="0" dirty="0">
                <a:latin typeface="Avenir Next LT Pro" panose="020B0504020202020204" pitchFamily="34" charset="0"/>
              </a:rPr>
              <a:t>Cuisine identifiée pour le film</a:t>
            </a:r>
            <a:endParaRPr lang="fr-FR" b="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035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3099E1-9C2F-CF41-A18D-535E52E780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meubles, intérieur, mur, table&#10;&#10;Description générée automatiquement">
            <a:extLst>
              <a:ext uri="{FF2B5EF4-FFF2-40B4-BE49-F238E27FC236}">
                <a16:creationId xmlns:a16="http://schemas.microsoft.com/office/drawing/2014/main" id="{DCB29FB1-F633-9200-DA80-5FEC7D39A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09" y="115562"/>
            <a:ext cx="9562982" cy="637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80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8619D4-1886-95B5-D12B-88E500B443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intérieur, mur, décoration d’intérieur, meubles&#10;&#10;Description générée automatiquement">
            <a:extLst>
              <a:ext uri="{FF2B5EF4-FFF2-40B4-BE49-F238E27FC236}">
                <a16:creationId xmlns:a16="http://schemas.microsoft.com/office/drawing/2014/main" id="{0C1B1541-EC16-828D-C1F1-8D854A515C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52" r="23392"/>
          <a:stretch/>
        </p:blipFill>
        <p:spPr>
          <a:xfrm>
            <a:off x="0" y="0"/>
            <a:ext cx="5262465" cy="684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20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32F02E-CB3C-3019-FF26-D6C2F21BB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49E111-011B-A92D-E2B9-2FCDB1AB3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326" y="4292082"/>
            <a:ext cx="2357812" cy="19382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BCEB9C3-9632-5222-DF70-B58F840D6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029" y="622941"/>
            <a:ext cx="2320645" cy="344520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FA6D014-547A-F5DB-344E-2FA9C482A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6263" y="4590017"/>
            <a:ext cx="1899930" cy="209347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D02EAA9-9F93-F5E1-A9AA-01E5026BD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219" y="622942"/>
            <a:ext cx="3133378" cy="561211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D3492B4-0346-AB38-9F05-94D682CBAD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3599" y="4590018"/>
            <a:ext cx="3185496" cy="20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04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86D2876-8804-A043-A8A6-96F536282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" y="455040"/>
            <a:ext cx="1118569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Un PLANNING à préciser </a:t>
            </a:r>
            <a:r>
              <a:rPr lang="fr-FR" sz="2400" b="1" spc="300" dirty="0">
                <a:solidFill>
                  <a:schemeClr val="tx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selon dispo real &amp; acteurs</a:t>
            </a:r>
            <a:endParaRPr lang="fr-FR" sz="3200" b="1" spc="300" dirty="0">
              <a:solidFill>
                <a:schemeClr val="tx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B5F9ED2-321F-49A0-A5BF-70E9763A107F}"/>
              </a:ext>
            </a:extLst>
          </p:cNvPr>
          <p:cNvSpPr txBox="1"/>
          <p:nvPr/>
        </p:nvSpPr>
        <p:spPr>
          <a:xfrm>
            <a:off x="950862" y="1336536"/>
            <a:ext cx="11062064" cy="4184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Proposition de scripts                                 semaine 12 février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	Validation principe script :                         8 mars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Pré production, casting &amp; repérage :      11 mars au 12 avril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Présentation note et devis : 			18/19 mars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Validation devis prod : 			29 mars</a:t>
            </a:r>
          </a:p>
          <a:p>
            <a:pPr lvl="0"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 PPM :                                                  		9 avril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Tournage :                                                     16 ou 17 avril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	Post production :                                         18 au 30 avril</a:t>
            </a:r>
          </a:p>
        </p:txBody>
      </p:sp>
    </p:spTree>
    <p:extLst>
      <p:ext uri="{BB962C8B-B14F-4D97-AF65-F5344CB8AC3E}">
        <p14:creationId xmlns:p14="http://schemas.microsoft.com/office/powerpoint/2010/main" val="376327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matérialise l'engagement et les valeurs des deux marques parfaitement complémentaires :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DARTY, spécialiste en conception de cuisines, 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Electrolux, des produits de qualité, innovants &amp;</a:t>
            </a:r>
            <a:b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très performants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44AF2B9-E8BF-5A4B-10C6-FCE682BD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8188"/>
            <a:ext cx="12449104" cy="6980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Situation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629295" y="1808702"/>
            <a:ext cx="10158152" cy="44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impact très fort de la communication TV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la notoriété de l’enseigne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36% des consommateurs identifiaient Darty comme cuisiniste en 2021,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ils sont 55% désormais.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hausse de 12 points entre 2022 et 2023 📈</a:t>
            </a:r>
          </a:p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notoriété qui agit immédiatement sur le business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croissance forte des ventes de cuisine dans un contexte de marché en tension</a:t>
            </a:r>
            <a:b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spécialistes cuisines ont enregistré, sur les cinq premiers mois de l’année, un recul de 9 % ; </a:t>
            </a:r>
            <a:b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 rapport à 2019, leur progression reste de 15 %.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 fin mai 2023, le marché de la cuisine a reculé de 6 % en valeur par rapport à 2022.📉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3576AF5-E4CF-034A-E797-C95B2B0BF4AD}"/>
              </a:ext>
            </a:extLst>
          </p:cNvPr>
          <p:cNvSpPr/>
          <p:nvPr/>
        </p:nvSpPr>
        <p:spPr>
          <a:xfrm rot="5400000">
            <a:off x="602584" y="1816481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602584" y="4091165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241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Rappel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837711" y="1678306"/>
            <a:ext cx="71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ON NE PEUT PAS DESIRER QUELQUE</a:t>
            </a:r>
            <a:r>
              <a:rPr lang="fr-FR" sz="28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CHOSE QU’ON NE CONNAIT PAS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9369DA-D474-9F37-6D95-7541A1089AA7}"/>
              </a:ext>
            </a:extLst>
          </p:cNvPr>
          <p:cNvSpPr txBox="1"/>
          <p:nvPr/>
        </p:nvSpPr>
        <p:spPr>
          <a:xfrm>
            <a:off x="540661" y="3173995"/>
            <a:ext cx="9775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le secteur cuisine, les intentionnistes prennent des renseignements sur plusieurs enseignes avant de faire un devis (plus de 2 devis en moyenne par intentionniste). 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présence à l’esprit de l’enseigne est donc primordiale.</a:t>
            </a:r>
          </a:p>
          <a:p>
            <a:endParaRPr 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1 point de notoriété se concrétise mécaniquement </a:t>
            </a:r>
            <a:b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en devis complémentaires.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248F5E1A-C1FF-041B-8369-CEECF488F464}"/>
              </a:ext>
            </a:extLst>
          </p:cNvPr>
          <p:cNvSpPr/>
          <p:nvPr/>
        </p:nvSpPr>
        <p:spPr>
          <a:xfrm rot="5400000">
            <a:off x="486295" y="4305589"/>
            <a:ext cx="997527" cy="67333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85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Rappel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837711" y="1678306"/>
            <a:ext cx="71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ON NE PEUT PAS DESIRER QUELQUE</a:t>
            </a:r>
            <a:r>
              <a:rPr lang="fr-FR" sz="28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CHOSE QU’ON NE CONNAIT PAS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9369DA-D474-9F37-6D95-7541A1089AA7}"/>
              </a:ext>
            </a:extLst>
          </p:cNvPr>
          <p:cNvSpPr txBox="1"/>
          <p:nvPr/>
        </p:nvSpPr>
        <p:spPr>
          <a:xfrm>
            <a:off x="673664" y="2932926"/>
            <a:ext cx="59598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progression de la notoriété de Darty en tant que cuisiniste est très importante dans un secteur concurrentiel très actif… </a:t>
            </a:r>
          </a:p>
          <a:p>
            <a:r>
              <a:rPr lang="fr-FR" sz="1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CEPENDANT, </a:t>
            </a:r>
            <a:br>
              <a:rPr lang="fr-FR" sz="1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notoriété est récente donc fragile &amp; </a:t>
            </a:r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arrivant à la 9</a:t>
            </a:r>
            <a:r>
              <a:rPr lang="fr-FR" sz="170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ème</a:t>
            </a:r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place, </a:t>
            </a: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nous n’avons pas atteint un niveau de notoriété nous permettant de nous imposer comme un référent sur ce marché.</a:t>
            </a:r>
            <a:endParaRPr 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510DB6DB-1201-2D73-3606-365A2E5D59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89494"/>
              </p:ext>
            </p:extLst>
          </p:nvPr>
        </p:nvGraphicFramePr>
        <p:xfrm>
          <a:off x="6961794" y="2932926"/>
          <a:ext cx="2374789" cy="372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397">
                  <a:extLst>
                    <a:ext uri="{9D8B030D-6E8A-4147-A177-3AD203B41FA5}">
                      <a16:colId xmlns:a16="http://schemas.microsoft.com/office/drawing/2014/main" val="4014109361"/>
                    </a:ext>
                  </a:extLst>
                </a:gridCol>
                <a:gridCol w="513196">
                  <a:extLst>
                    <a:ext uri="{9D8B030D-6E8A-4147-A177-3AD203B41FA5}">
                      <a16:colId xmlns:a16="http://schemas.microsoft.com/office/drawing/2014/main" val="2247327413"/>
                    </a:ext>
                  </a:extLst>
                </a:gridCol>
                <a:gridCol w="513196">
                  <a:extLst>
                    <a:ext uri="{9D8B030D-6E8A-4147-A177-3AD203B41FA5}">
                      <a16:colId xmlns:a16="http://schemas.microsoft.com/office/drawing/2014/main" val="2931274506"/>
                    </a:ext>
                  </a:extLst>
                </a:gridCol>
              </a:tblGrid>
              <a:tr h="437726">
                <a:tc>
                  <a:txBody>
                    <a:bodyPr/>
                    <a:lstStyle/>
                    <a:p>
                      <a:pPr algn="l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Vague 8 (Juin 2023)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Vague 9 (</a:t>
                      </a:r>
                      <a:r>
                        <a:rPr lang="fr-FR" sz="900" u="none" strike="noStrike" dirty="0" err="1">
                          <a:effectLst/>
                          <a:latin typeface="Avenir Next LT Pro" panose="020B0504020202020204" pitchFamily="34" charset="0"/>
                        </a:rPr>
                        <a:t>Nov</a:t>
                      </a:r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 2023) 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30921269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Total</a:t>
                      </a:r>
                      <a:endParaRPr lang="fr-FR" sz="900" b="1" i="0" u="none" strike="noStrike">
                        <a:solidFill>
                          <a:srgbClr val="FFFFFF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951</a:t>
                      </a:r>
                      <a:endParaRPr lang="fr-FR" sz="900" b="1" i="0" u="none" strike="noStrike">
                        <a:solidFill>
                          <a:srgbClr val="F9F9F9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945</a:t>
                      </a:r>
                      <a:endParaRPr lang="fr-FR" sz="900" b="1" i="0" u="none" strike="noStrike" dirty="0">
                        <a:solidFill>
                          <a:srgbClr val="F9F9F9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230304918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ST Au moins une réponse</a:t>
                      </a:r>
                      <a:endParaRPr lang="fr-FR" sz="900" b="0" i="1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97%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16379307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Cuisinella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82%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83%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34672511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. Schmidt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74%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75%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31962236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Mobalpa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66%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55554290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Cuisine plus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41014117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Ikea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740882880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Lapeyre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62%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539030091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Ixina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61%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4274392445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Leroy Merlin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59%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56%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138178373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u="none" strike="noStrike" dirty="0">
                          <a:effectLst/>
                          <a:latin typeface="Avenir Next LT Pro" panose="020B0504020202020204" pitchFamily="34" charset="0"/>
                        </a:rPr>
                        <a:t>. Darty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effectLst/>
                          <a:latin typeface="Avenir Next LT Pro" panose="020B0504020202020204" pitchFamily="34" charset="0"/>
                        </a:rPr>
                        <a:t>49%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effectLst/>
                          <a:latin typeface="Avenir Next LT Pro" panose="020B0504020202020204" pitchFamily="34" charset="0"/>
                        </a:rPr>
                        <a:t>55%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773300581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Hygena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49%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50%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705815820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But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46%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76396844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Conforama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47%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46%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55157257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Castorama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895226496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Arthur Bonnet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41%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41%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85573508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So coo'c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3453700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Alinéa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82867319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Brico-Dépôt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27%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25%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898583622"/>
                  </a:ext>
                </a:extLst>
              </a:tr>
              <a:tr h="144902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Perene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10%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42466688"/>
                  </a:ext>
                </a:extLst>
              </a:tr>
              <a:tr h="144902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Aucune de celles-là</a:t>
                      </a:r>
                      <a:endParaRPr lang="fr-FR" sz="900" b="0" i="1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2,0%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3,0%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355226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843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522237" y="571289"/>
            <a:ext cx="714752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exigence simple </a:t>
            </a: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POURSUIVRE LE TRAVAIL DE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NOTORIETE QUALIFIEE</a:t>
            </a:r>
          </a:p>
          <a:p>
            <a:pPr algn="ctr"/>
            <a:r>
              <a:rPr lang="fr-FR" sz="66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973597" y="3429000"/>
            <a:ext cx="8621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Le film doit permettre de développer </a:t>
            </a:r>
            <a:br>
              <a:rPr lang="fr-FR" altLang="fr-FR" sz="2400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la notoriété de l’enseigne Darty Concepteur Cuisine </a:t>
            </a:r>
            <a:br>
              <a:rPr lang="fr-FR" altLang="fr-FR" sz="2400" b="1" dirty="0">
                <a:latin typeface="Avenir Next LT Pro" panose="020B0504020202020204" pitchFamily="34" charset="0"/>
              </a:rPr>
            </a:br>
            <a:r>
              <a:rPr lang="fr-FR" altLang="fr-FR" sz="2400" b="1" dirty="0">
                <a:latin typeface="Avenir Next LT Pro" panose="020B0504020202020204" pitchFamily="34" charset="0"/>
              </a:rPr>
              <a:t>et créer la préférence Electrolux sur le GEM encastrable</a:t>
            </a:r>
            <a:r>
              <a:rPr lang="fr-FR" altLang="fr-FR" sz="2400" dirty="0">
                <a:latin typeface="Avenir Next LT Pro" panose="020B0504020202020204" pitchFamily="34" charset="0"/>
              </a:rPr>
              <a:t>.</a:t>
            </a:r>
            <a:endParaRPr lang="fr-FR" altLang="fr-FR" sz="24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Eviter la confusion et affirmer le rôle de  DARTY en tant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que concepteur cuisine.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79" y="2562187"/>
            <a:ext cx="94172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66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fait des cuisines</a:t>
            </a:r>
            <a:endParaRPr lang="fr-FR" sz="66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19774</TotalTime>
  <Words>846</Words>
  <Application>Microsoft Office PowerPoint</Application>
  <PresentationFormat>Grand écran</PresentationFormat>
  <Paragraphs>140</Paragraphs>
  <Slides>24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3" baseType="lpstr">
      <vt:lpstr>Avenir Next LT Pro</vt:lpstr>
      <vt:lpstr>Arial</vt:lpstr>
      <vt:lpstr>Police système Courant</vt:lpstr>
      <vt:lpstr>Georgia</vt:lpstr>
      <vt:lpstr>Wingdings</vt:lpstr>
      <vt:lpstr>Tahoma</vt:lpstr>
      <vt:lpstr>Calvert MT Std</vt:lpstr>
      <vt:lpstr>Calibri</vt:lpstr>
      <vt:lpstr>1_Thème LNB</vt:lpstr>
      <vt:lpstr>Présentation PowerPoint</vt:lpstr>
      <vt:lpstr>Présentation PowerPoint</vt:lpstr>
      <vt:lpstr>Présentation PowerPoint</vt:lpstr>
      <vt:lpstr>Présentation PowerPoint</vt:lpstr>
      <vt:lpstr>Situation</vt:lpstr>
      <vt:lpstr>Rappel </vt:lpstr>
      <vt:lpstr>Rappel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Décor Cuisine identifiée pour le film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48</cp:revision>
  <cp:lastPrinted>2022-07-05T07:32:58Z</cp:lastPrinted>
  <dcterms:created xsi:type="dcterms:W3CDTF">2023-04-17T13:19:25Z</dcterms:created>
  <dcterms:modified xsi:type="dcterms:W3CDTF">2024-02-28T12:23:40Z</dcterms:modified>
  <cp:category/>
</cp:coreProperties>
</file>