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1843" r:id="rId2"/>
    <p:sldId id="320" r:id="rId3"/>
    <p:sldId id="1772" r:id="rId4"/>
    <p:sldId id="2147479686" r:id="rId5"/>
    <p:sldId id="2147479640" r:id="rId6"/>
    <p:sldId id="2147479664" r:id="rId7"/>
    <p:sldId id="1449" r:id="rId8"/>
    <p:sldId id="2147479667" r:id="rId9"/>
    <p:sldId id="2147479717" r:id="rId10"/>
    <p:sldId id="2147479718" r:id="rId11"/>
  </p:sldIdLst>
  <p:sldSz cx="12192000" cy="6858000"/>
  <p:notesSz cx="6738938" cy="9869488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Georgia" panose="02040502050405020303" pitchFamily="18" charset="0"/>
      <p:regular r:id="rId17"/>
      <p:bold r:id="rId18"/>
      <p:italic r:id="rId19"/>
      <p:boldItalic r:id="rId20"/>
    </p:embeddedFont>
    <p:embeddedFont>
      <p:font typeface="Tahoma" panose="020B0604030504040204" pitchFamily="34" charset="0"/>
      <p:regular r:id="rId21"/>
      <p:bold r:id="rId22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FBEC13"/>
    <a:srgbClr val="F79FCF"/>
    <a:srgbClr val="FDE9F3"/>
    <a:srgbClr val="C3FFE2"/>
    <a:srgbClr val="FFB061"/>
    <a:srgbClr val="FFFFFF"/>
    <a:srgbClr val="EDE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216" y="5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7173" y="0"/>
            <a:ext cx="2920206" cy="495189"/>
          </a:xfrm>
          <a:prstGeom prst="rect">
            <a:avLst/>
          </a:prstGeom>
        </p:spPr>
        <p:txBody>
          <a:bodyPr vert="horz" lIns="94895" tIns="47448" rIns="94895" bIns="47448" rtlCol="0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07/07/2025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9788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895" tIns="47448" rIns="94895" bIns="47448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73894" y="4749691"/>
            <a:ext cx="5391150" cy="3886111"/>
          </a:xfrm>
          <a:prstGeom prst="rect">
            <a:avLst/>
          </a:prstGeom>
        </p:spPr>
        <p:txBody>
          <a:bodyPr vert="horz" lIns="94895" tIns="47448" rIns="94895" bIns="47448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l">
              <a:defRPr sz="12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7173" y="9374302"/>
            <a:ext cx="2920206" cy="495187"/>
          </a:xfrm>
          <a:prstGeom prst="rect">
            <a:avLst/>
          </a:prstGeom>
        </p:spPr>
        <p:txBody>
          <a:bodyPr vert="horz" lIns="94895" tIns="47448" rIns="94895" bIns="47448" rtlCol="0" anchor="b"/>
          <a:lstStyle>
            <a:lvl1pPr algn="r">
              <a:defRPr sz="12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>
            <a:extLst>
              <a:ext uri="{FF2B5EF4-FFF2-40B4-BE49-F238E27FC236}">
                <a16:creationId xmlns:a16="http://schemas.microsoft.com/office/drawing/2014/main" id="{BB515878-E3CD-4B1B-80BD-DF3607E6B7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08995" indent="-195767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783069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096297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1409525" indent="-156614">
              <a:spcBef>
                <a:spcPct val="30000"/>
              </a:spcBef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1722752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035980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2349208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2662436" indent="-156614" eaLnBrk="0" fontAlgn="base" hangingPunct="0">
              <a:spcBef>
                <a:spcPct val="30000"/>
              </a:spcBef>
              <a:spcAft>
                <a:spcPct val="0"/>
              </a:spcAft>
              <a:defRPr sz="8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220C2B2-54AC-4EEA-B6A8-19E0E98FCDD5}" type="slidenum">
              <a:rPr lang="fr-FR" altLang="fr-FR"/>
              <a:pPr>
                <a:spcBef>
                  <a:spcPct val="0"/>
                </a:spcBef>
              </a:pPr>
              <a:t>7</a:t>
            </a:fld>
            <a:endParaRPr lang="fr-FR" altLang="fr-FR"/>
          </a:p>
        </p:txBody>
      </p:sp>
      <p:sp>
        <p:nvSpPr>
          <p:cNvPr id="66563" name="Rectangle 2">
            <a:extLst>
              <a:ext uri="{FF2B5EF4-FFF2-40B4-BE49-F238E27FC236}">
                <a16:creationId xmlns:a16="http://schemas.microsoft.com/office/drawing/2014/main" id="{40222143-8240-4A1B-AFD7-8D4367F2AA2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4" name="Rectangle 3">
            <a:extLst>
              <a:ext uri="{FF2B5EF4-FFF2-40B4-BE49-F238E27FC236}">
                <a16:creationId xmlns:a16="http://schemas.microsoft.com/office/drawing/2014/main" id="{B19AE753-4393-407D-A26F-AB33878443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19653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979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07/07/2025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16828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attFill prst="divot">
            <a:fgClr>
              <a:schemeClr val="accent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95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cxnSp>
        <p:nvCxnSpPr>
          <p:cNvPr id="23" name="Straight Connector 2">
            <a:extLst>
              <a:ext uri="{FF2B5EF4-FFF2-40B4-BE49-F238E27FC236}">
                <a16:creationId xmlns:a16="http://schemas.microsoft.com/office/drawing/2014/main" id="{7A10451D-2C54-46D8-08B1-C72D3F642F31}"/>
              </a:ext>
            </a:extLst>
          </p:cNvPr>
          <p:cNvCxnSpPr/>
          <p:nvPr userDrawn="1"/>
        </p:nvCxnSpPr>
        <p:spPr>
          <a:xfrm>
            <a:off x="10816715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D38AA93B-6462-D266-79F0-26381A415162}"/>
              </a:ext>
            </a:extLst>
          </p:cNvPr>
          <p:cNvCxnSpPr/>
          <p:nvPr userDrawn="1"/>
        </p:nvCxnSpPr>
        <p:spPr>
          <a:xfrm>
            <a:off x="10557845" y="6322533"/>
            <a:ext cx="0" cy="418476"/>
          </a:xfrm>
          <a:prstGeom prst="line">
            <a:avLst/>
          </a:prstGeom>
          <a:ln>
            <a:solidFill>
              <a:srgbClr val="7A5C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Sticker Hankook Tires Logo">
            <a:extLst>
              <a:ext uri="{FF2B5EF4-FFF2-40B4-BE49-F238E27FC236}">
                <a16:creationId xmlns:a16="http://schemas.microsoft.com/office/drawing/2014/main" id="{02C28BCA-06E4-BDEF-513E-0E78DCBE9AB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176" y="5859779"/>
            <a:ext cx="1402491" cy="140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1A2CE70-FB07-B639-D1DC-34F0B373E134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biLevel thresh="75000"/>
          </a:blip>
          <a:srcRect b="26060"/>
          <a:stretch/>
        </p:blipFill>
        <p:spPr>
          <a:xfrm>
            <a:off x="10816715" y="6438487"/>
            <a:ext cx="973899" cy="2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713" r:id="rId13"/>
    <p:sldLayoutId id="2147483714" r:id="rId14"/>
    <p:sldLayoutId id="2147483715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microsoft.com/office/2007/relationships/hdphoto" Target="../media/hdphoto2.wdp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595FDCA-4943-E2B7-7814-CA9DE9563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86426"/>
            <a:ext cx="12192000" cy="812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C80F01FC-3318-14D5-07AC-101D4B930F25}"/>
              </a:ext>
            </a:extLst>
          </p:cNvPr>
          <p:cNvSpPr/>
          <p:nvPr/>
        </p:nvSpPr>
        <p:spPr>
          <a:xfrm>
            <a:off x="0" y="0"/>
            <a:ext cx="12192000" cy="6941574"/>
          </a:xfrm>
          <a:prstGeom prst="rect">
            <a:avLst/>
          </a:prstGeom>
          <a:solidFill>
            <a:schemeClr val="tx1">
              <a:lumMod val="95000"/>
              <a:lumOff val="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B37665-B4C5-4940-AD9E-D67FEF433DEF}"/>
              </a:ext>
            </a:extLst>
          </p:cNvPr>
          <p:cNvSpPr/>
          <p:nvPr/>
        </p:nvSpPr>
        <p:spPr>
          <a:xfrm>
            <a:off x="114796" y="2490206"/>
            <a:ext cx="88888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CAMPAGNE TV 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EUROMASTER</a:t>
            </a:r>
            <a:b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</a:br>
            <a:r>
              <a:rPr lang="fr-FR" sz="4000" b="1" dirty="0">
                <a:solidFill>
                  <a:schemeClr val="bg1"/>
                </a:solidFill>
                <a:latin typeface="Georgia" panose="02040502050405020303" pitchFamily="18" charset="0"/>
              </a:rPr>
              <a:t>&amp; HANKOOK</a:t>
            </a:r>
          </a:p>
        </p:txBody>
      </p:sp>
      <p:pic>
        <p:nvPicPr>
          <p:cNvPr id="13" name="Picture 2" descr="Le Nouveau Belier I L&amp;#39;agence">
            <a:extLst>
              <a:ext uri="{FF2B5EF4-FFF2-40B4-BE49-F238E27FC236}">
                <a16:creationId xmlns:a16="http://schemas.microsoft.com/office/drawing/2014/main" id="{9FC90899-A800-4069-BD5B-97432CC4E0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9763" y="3811037"/>
            <a:ext cx="4899650" cy="272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5879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082247-9A32-9F71-2536-2DBB2CD59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05ED3DF-7F3A-54A9-2339-87AF295CA019}"/>
              </a:ext>
            </a:extLst>
          </p:cNvPr>
          <p:cNvSpPr txBox="1"/>
          <p:nvPr/>
        </p:nvSpPr>
        <p:spPr>
          <a:xfrm>
            <a:off x="1475742" y="549472"/>
            <a:ext cx="5585458" cy="5424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050" b="1" u="sng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Insights Expertise/Sécurité</a:t>
            </a:r>
            <a:br>
              <a:rPr lang="fr-FR" sz="1050" b="1" u="sng" kern="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b="1" kern="1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centre</a:t>
            </a:r>
            <a:endParaRPr lang="fr-FR" sz="1400" b="1" kern="100" dirty="0">
              <a:effectLst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buNone/>
            </a:pP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600" i="1" dirty="0">
                <a:latin typeface="Georgia" panose="02040502050405020303" pitchFamily="18" charset="0"/>
              </a:rPr>
              <a:t>Enchainement de très beaux plans d’un expert en train de réaliser différentes opérations d’entretien sur une voiture (plaquettes de frein, huile, pneus etc…) au rythme d’une voix off inspirante.</a:t>
            </a:r>
            <a:endParaRPr lang="fr-FR" sz="1600" dirty="0">
              <a:latin typeface="Georgia" panose="02040502050405020303" pitchFamily="18" charset="0"/>
            </a:endParaRPr>
          </a:p>
          <a:p>
            <a:pPr>
              <a:buNone/>
            </a:pPr>
            <a:r>
              <a:rPr lang="fr-FR" sz="1600" i="1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 </a:t>
            </a:r>
            <a:r>
              <a:rPr lang="fr-FR" sz="1600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Pour garantir votre sécurité, les experts Euromaster entretiennent votre véhicule avec une exigence infinie, et dans les moindres détails. </a:t>
            </a:r>
          </a:p>
          <a:p>
            <a:pPr>
              <a:buNone/>
            </a:pPr>
            <a:r>
              <a:rPr lang="fr-FR" sz="1600" i="1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 technicien se décale et laisse apparaitre sur le pneu le logo </a:t>
            </a:r>
            <a:r>
              <a:rPr lang="fr-FR" sz="1600" i="1" kern="100" dirty="0" err="1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Hankook</a:t>
            </a:r>
            <a:r>
              <a:rPr lang="fr-FR" sz="1600" i="1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.</a:t>
            </a:r>
            <a:br>
              <a:rPr lang="fr-FR" sz="1600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600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Parce que garantir votre sécurité, pour nous…</a:t>
            </a:r>
          </a:p>
          <a:p>
            <a:pPr>
              <a:buNone/>
            </a:pPr>
            <a:r>
              <a:rPr lang="fr-FR" sz="1600" kern="100" dirty="0"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…c’est tout sauf un détail !</a:t>
            </a:r>
          </a:p>
          <a:p>
            <a:endParaRPr lang="fr-FR" sz="1600" i="1" dirty="0">
              <a:latin typeface="Georgia" panose="02040502050405020303" pitchFamily="18" charset="0"/>
            </a:endParaRPr>
          </a:p>
          <a:p>
            <a:r>
              <a:rPr lang="fr-FR" sz="1600" i="1" dirty="0">
                <a:latin typeface="Georgia" panose="02040502050405020303" pitchFamily="18" charset="0"/>
              </a:rPr>
              <a:t>Tag Promo avec l’offre </a:t>
            </a:r>
            <a:r>
              <a:rPr lang="fr-FR" sz="1600" i="1" dirty="0" err="1">
                <a:latin typeface="Georgia" panose="02040502050405020303" pitchFamily="18" charset="0"/>
              </a:rPr>
              <a:t>Hankook</a:t>
            </a:r>
            <a:br>
              <a:rPr lang="fr-FR" sz="1600" i="1" dirty="0">
                <a:latin typeface="Georgia" panose="02040502050405020303" pitchFamily="18" charset="0"/>
              </a:rPr>
            </a:br>
            <a:r>
              <a:rPr lang="fr-FR" sz="1600" dirty="0">
                <a:latin typeface="Georgia" panose="02040502050405020303" pitchFamily="18" charset="0"/>
              </a:rPr>
              <a:t>Et en ce moment, profitez de XX€ sur les pneus </a:t>
            </a:r>
            <a:r>
              <a:rPr lang="fr-FR" sz="1600" dirty="0" err="1">
                <a:latin typeface="Georgia" panose="02040502050405020303" pitchFamily="18" charset="0"/>
              </a:rPr>
              <a:t>Hankook</a:t>
            </a:r>
            <a:endParaRPr lang="fr-FR" sz="1600" dirty="0">
              <a:latin typeface="Georgia" panose="02040502050405020303" pitchFamily="18" charset="0"/>
            </a:endParaRPr>
          </a:p>
          <a:p>
            <a:br>
              <a:rPr lang="fr-FR" sz="1600" dirty="0">
                <a:latin typeface="Georgia" panose="02040502050405020303" pitchFamily="18" charset="0"/>
              </a:rPr>
            </a:br>
            <a:r>
              <a:rPr lang="fr-FR" sz="1600" i="1" dirty="0" err="1">
                <a:latin typeface="Georgia" panose="02040502050405020303" pitchFamily="18" charset="0"/>
              </a:rPr>
              <a:t>Pay</a:t>
            </a:r>
            <a:r>
              <a:rPr lang="fr-FR" sz="1600" i="1" dirty="0">
                <a:latin typeface="Georgia" panose="02040502050405020303" pitchFamily="18" charset="0"/>
              </a:rPr>
              <a:t> Off – Logo Euromaster</a:t>
            </a:r>
          </a:p>
          <a:p>
            <a:r>
              <a:rPr lang="fr-FR" sz="1600" dirty="0">
                <a:latin typeface="Georgia" panose="02040502050405020303" pitchFamily="18" charset="0"/>
              </a:rPr>
              <a:t>Pour l’entretien et les pneus de votre véhicule, </a:t>
            </a:r>
            <a:br>
              <a:rPr lang="fr-FR" sz="1600" dirty="0">
                <a:latin typeface="Georgia" panose="02040502050405020303" pitchFamily="18" charset="0"/>
              </a:rPr>
            </a:br>
            <a:r>
              <a:rPr lang="fr-FR" sz="1600" dirty="0">
                <a:latin typeface="Georgia" panose="02040502050405020303" pitchFamily="18" charset="0"/>
              </a:rPr>
              <a:t>faites-confiance au centre auto Euromaster.</a:t>
            </a:r>
          </a:p>
          <a:p>
            <a:endParaRPr lang="fr-FR" sz="1600" dirty="0">
              <a:latin typeface="Georgia" panose="02040502050405020303" pitchFamily="18" charset="0"/>
            </a:endParaRP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493E1D4-8186-D0E5-1161-C41D35E19704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-934743" y="1246389"/>
            <a:ext cx="3291269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defRPr/>
            </a:pPr>
            <a:r>
              <a:rPr lang="en-US" sz="3200" b="1" dirty="0">
                <a:solidFill>
                  <a:schemeClr val="bg1"/>
                </a:solidFill>
                <a:highlight>
                  <a:srgbClr val="D9117E"/>
                </a:highligh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Film 20s</a:t>
            </a:r>
            <a:endParaRPr lang="fr-FR" sz="3200" b="1" dirty="0">
              <a:solidFill>
                <a:schemeClr val="bg1"/>
              </a:solidFill>
              <a:highlight>
                <a:srgbClr val="D9117E"/>
              </a:highligh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BECB4F5-682F-01B7-03A5-5E88C713BB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24" r="11922"/>
          <a:stretch>
            <a:fillRect/>
          </a:stretch>
        </p:blipFill>
        <p:spPr>
          <a:xfrm>
            <a:off x="7226297" y="3417798"/>
            <a:ext cx="4965699" cy="343945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5D756488-2258-44D2-204C-0DA771E7737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624" r="11922"/>
          <a:stretch>
            <a:fillRect/>
          </a:stretch>
        </p:blipFill>
        <p:spPr>
          <a:xfrm>
            <a:off x="7226300" y="745"/>
            <a:ext cx="4965698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0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rofessional_Mode_The_car_is_moving_forward__and_t">
            <a:hlinkClick r:id="" action="ppaction://media"/>
            <a:extLst>
              <a:ext uri="{FF2B5EF4-FFF2-40B4-BE49-F238E27FC236}">
                <a16:creationId xmlns:a16="http://schemas.microsoft.com/office/drawing/2014/main" id="{E997526E-F837-A9E0-8551-50A24DB5681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192000" cy="70254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" y="-83574"/>
            <a:ext cx="12192000" cy="694157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405675" y="3191718"/>
            <a:ext cx="44507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spc="-150" dirty="0">
                <a:solidFill>
                  <a:schemeClr val="bg1"/>
                </a:solidFill>
                <a:latin typeface="Georgia" panose="02040502050405020303" pitchFamily="18" charset="0"/>
              </a:rPr>
              <a:t>ENJEU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6356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2">
            <a:extLst>
              <a:ext uri="{FF2B5EF4-FFF2-40B4-BE49-F238E27FC236}">
                <a16:creationId xmlns:a16="http://schemas.microsoft.com/office/drawing/2014/main" id="{9312B175-B76A-F218-A605-8D5321BC4C0F}"/>
              </a:ext>
            </a:extLst>
          </p:cNvPr>
          <p:cNvCxnSpPr/>
          <p:nvPr/>
        </p:nvCxnSpPr>
        <p:spPr>
          <a:xfrm>
            <a:off x="10658773" y="6370525"/>
            <a:ext cx="0" cy="3810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" descr="Sticker Hankook Tires Logo">
            <a:extLst>
              <a:ext uri="{FF2B5EF4-FFF2-40B4-BE49-F238E27FC236}">
                <a16:creationId xmlns:a16="http://schemas.microsoft.com/office/drawing/2014/main" id="{3DAE7C66-10B2-1FE4-C2DD-2DFBD14EE1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176" y="5859779"/>
            <a:ext cx="1402491" cy="1402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D9790B-BCEF-DE11-5078-860C936539A1}"/>
              </a:ext>
            </a:extLst>
          </p:cNvPr>
          <p:cNvPicPr>
            <a:picLocks noChangeAspect="1"/>
          </p:cNvPicPr>
          <p:nvPr/>
        </p:nvPicPr>
        <p:blipFill>
          <a:blip r:embed="rId8">
            <a:biLevel thresh="75000"/>
          </a:blip>
          <a:srcRect b="26060"/>
          <a:stretch/>
        </p:blipFill>
        <p:spPr>
          <a:xfrm>
            <a:off x="10938437" y="6477794"/>
            <a:ext cx="973899" cy="2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90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ZoneTexte 13">
            <a:extLst>
              <a:ext uri="{FF2B5EF4-FFF2-40B4-BE49-F238E27FC236}">
                <a16:creationId xmlns:a16="http://schemas.microsoft.com/office/drawing/2014/main" id="{9C379E7C-D780-4BF2-BE55-2D3B705F6B0E}"/>
              </a:ext>
            </a:extLst>
          </p:cNvPr>
          <p:cNvSpPr txBox="1"/>
          <p:nvPr/>
        </p:nvSpPr>
        <p:spPr>
          <a:xfrm>
            <a:off x="500697" y="1813173"/>
            <a:ext cx="10636003" cy="2954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Créer un film publicitaire mettant en avant Euromaster, son expertise, son approche de la sécurité et son rôle essentiel dans l'entretien automobile,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tout en intégrant un tag promotionnel pour </a:t>
            </a:r>
            <a:r>
              <a:rPr lang="fr-FR" sz="2800" dirty="0" err="1">
                <a:latin typeface="Avenir Next LT Pro" panose="020B0504020202020204" pitchFamily="34" charset="0"/>
                <a:cs typeface="Calibri Light" panose="020F0302020204030204" pitchFamily="34" charset="0"/>
              </a:rPr>
              <a:t>Hankook</a:t>
            </a: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, 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  <a:t>valorisant leurs pneus dans le cadre de l'offre du moment.</a:t>
            </a:r>
            <a:br>
              <a:rPr lang="fr-FR" sz="2800" dirty="0">
                <a:latin typeface="Avenir Next LT Pro" panose="020B0504020202020204" pitchFamily="34" charset="0"/>
                <a:cs typeface="Calibri Light" panose="020F0302020204030204" pitchFamily="34" charset="0"/>
              </a:rPr>
            </a:br>
            <a:endParaRPr lang="fr-FR" sz="2800" dirty="0"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algn="ctr">
              <a:defRPr/>
            </a:pPr>
            <a:endParaRPr lang="fr-FR" b="1" dirty="0">
              <a:latin typeface="Avenir Next LT Pro" panose="020B0504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4058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209E4A-5A73-D6D0-9ECB-CCDA98F491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A5BB64-A973-9149-0416-39CBA3E1F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Rappel - </a:t>
            </a:r>
            <a:r>
              <a:rPr lang="fr-FR" dirty="0" err="1"/>
              <a:t>Hankook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82498C1-4D2E-3278-A9E7-23E9965F724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La marque aujourd’hui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7F53936-403D-DE70-FA0C-12DD7029DC40}"/>
              </a:ext>
            </a:extLst>
          </p:cNvPr>
          <p:cNvSpPr txBox="1"/>
          <p:nvPr/>
        </p:nvSpPr>
        <p:spPr>
          <a:xfrm>
            <a:off x="1168888" y="2578193"/>
            <a:ext cx="4378036" cy="2579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</a:t>
            </a:r>
            <a:r>
              <a:rPr lang="en-US" sz="2000" b="1" dirty="0" err="1">
                <a:latin typeface="Avenir Next LT Pro" panose="020B0504020202020204" pitchFamily="34" charset="0"/>
              </a:rPr>
              <a:t>attributs</a:t>
            </a:r>
            <a:r>
              <a:rPr lang="en-US" sz="2000" b="1" dirty="0">
                <a:latin typeface="Avenir Next LT Pro" panose="020B0504020202020204" pitchFamily="34" charset="0"/>
              </a:rPr>
              <a:t> </a:t>
            </a:r>
            <a:r>
              <a:rPr lang="fr-FR" sz="2000" dirty="0">
                <a:latin typeface="Avenir Next LT Pro" panose="020B0504020202020204" pitchFamily="34" charset="0"/>
              </a:rPr>
              <a:t> </a:t>
            </a: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Innovante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Accessible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Fiable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Engagée (durabilité &amp; RSE)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D25C737-2400-8E88-19E7-CDD5A8D85119}"/>
              </a:ext>
            </a:extLst>
          </p:cNvPr>
          <p:cNvSpPr txBox="1"/>
          <p:nvPr/>
        </p:nvSpPr>
        <p:spPr>
          <a:xfrm>
            <a:off x="6096000" y="2578193"/>
            <a:ext cx="4927112" cy="2117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21531">
              <a:lnSpc>
                <a:spcPct val="150000"/>
              </a:lnSpc>
            </a:pPr>
            <a:r>
              <a:rPr lang="en-US" sz="2000" b="1" dirty="0">
                <a:latin typeface="Avenir Next LT Pro" panose="020B0504020202020204" pitchFamily="34" charset="0"/>
              </a:rPr>
              <a:t>Les axes de communication </a:t>
            </a:r>
            <a:r>
              <a:rPr lang="en-US" sz="2000" dirty="0">
                <a:latin typeface="Avenir Next LT Pro" panose="020B0504020202020204" pitchFamily="34" charset="0"/>
              </a:rPr>
              <a:t> </a:t>
            </a:r>
            <a:endParaRPr lang="fr-FR" sz="2000" dirty="0">
              <a:latin typeface="Avenir Next LT Pro" panose="020B0504020202020204" pitchFamily="34" charset="0"/>
            </a:endParaRPr>
          </a:p>
          <a:p>
            <a:pPr defTabSz="821531">
              <a:lnSpc>
                <a:spcPct val="150000"/>
              </a:lnSpc>
            </a:pPr>
            <a:endParaRPr lang="en-US" sz="1000" dirty="0">
              <a:latin typeface="Avenir Next LT Pro" panose="020B0504020202020204" pitchFamily="34" charset="0"/>
            </a:endParaRP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Sécurité et performance sur route. 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Confort de conduite au quotidien. </a:t>
            </a:r>
          </a:p>
          <a:p>
            <a:pPr marL="342900" indent="-342900" defTabSz="82153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fr-FR" sz="2000" dirty="0">
                <a:latin typeface="Avenir Next LT Pro" panose="020B0504020202020204" pitchFamily="34" charset="0"/>
              </a:rPr>
              <a:t>Éco-efficience / durabilité. </a:t>
            </a: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5F05B16C-D1CE-E34B-1B32-B4AF66C21F5E}"/>
              </a:ext>
            </a:extLst>
          </p:cNvPr>
          <p:cNvCxnSpPr>
            <a:cxnSpLocks/>
          </p:cNvCxnSpPr>
          <p:nvPr/>
        </p:nvCxnSpPr>
        <p:spPr>
          <a:xfrm>
            <a:off x="1271848" y="3125586"/>
            <a:ext cx="3624348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EF3BAD2-E674-B9F9-0EBB-29FE41F60E96}"/>
              </a:ext>
            </a:extLst>
          </p:cNvPr>
          <p:cNvCxnSpPr>
            <a:cxnSpLocks/>
          </p:cNvCxnSpPr>
          <p:nvPr/>
        </p:nvCxnSpPr>
        <p:spPr>
          <a:xfrm>
            <a:off x="6154190" y="3125586"/>
            <a:ext cx="3729643" cy="0"/>
          </a:xfrm>
          <a:prstGeom prst="straightConnector1">
            <a:avLst/>
          </a:prstGeom>
          <a:ln w="9525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 11">
            <a:extLst>
              <a:ext uri="{FF2B5EF4-FFF2-40B4-BE49-F238E27FC236}">
                <a16:creationId xmlns:a16="http://schemas.microsoft.com/office/drawing/2014/main" id="{DF6A85A1-780D-EB80-C858-9033ECEF0C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138" y="1976660"/>
            <a:ext cx="2003477" cy="445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10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286114" y="504787"/>
            <a:ext cx="71475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Nos objectifs</a:t>
            </a:r>
          </a:p>
          <a:p>
            <a:r>
              <a:rPr lang="fr-FR" sz="28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  <a:ea typeface="Tahoma" panose="020B0604030504040204" pitchFamily="34" charset="0"/>
                <a:cs typeface="Avenir Black" panose="020B0803020203020204" pitchFamily="34" charset="-78"/>
              </a:rPr>
              <a:t> 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08134860-0E01-1019-EB85-8EDFE0601261}"/>
              </a:ext>
            </a:extLst>
          </p:cNvPr>
          <p:cNvSpPr txBox="1"/>
          <p:nvPr/>
        </p:nvSpPr>
        <p:spPr>
          <a:xfrm>
            <a:off x="1225453" y="1525396"/>
            <a:ext cx="101214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Renforcer la notoriété et la crédibilité d’Euromaster</a:t>
            </a:r>
            <a:r>
              <a:rPr lang="fr-FR" altLang="fr-FR" sz="24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 </a:t>
            </a:r>
            <a:r>
              <a:rPr lang="fr-FR" altLang="fr-FR" sz="2400" dirty="0">
                <a:latin typeface="Avenir Next LT Pro" panose="020B0504020202020204" pitchFamily="34" charset="0"/>
              </a:rPr>
              <a:t>auprès des conducteurs en mettant en avant son expertise, la valeur de sécurité et son approche client.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endParaRPr lang="fr-FR" altLang="fr-FR" sz="24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Créer un message rassurant et convaincant</a:t>
            </a:r>
            <a:r>
              <a:rPr lang="fr-FR" altLang="fr-FR" sz="24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 </a:t>
            </a:r>
            <a:br>
              <a:rPr lang="fr-FR" altLang="fr-FR" sz="24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</a:br>
            <a:r>
              <a:rPr lang="fr-FR" altLang="fr-FR" sz="2400" dirty="0">
                <a:latin typeface="Avenir Next LT Pro" panose="020B0504020202020204" pitchFamily="34" charset="0"/>
              </a:rPr>
              <a:t>pour inciter les consommateurs à faire confiance à Euromaster pour l'entretien de leur véhicule.</a:t>
            </a:r>
            <a:br>
              <a:rPr lang="fr-FR" altLang="fr-FR" sz="2400" dirty="0">
                <a:latin typeface="Avenir Next LT Pro" panose="020B0504020202020204" pitchFamily="34" charset="0"/>
              </a:rPr>
            </a:br>
            <a:endParaRPr lang="fr-FR" altLang="fr-FR" sz="2400" dirty="0">
              <a:latin typeface="Avenir Next LT Pro" panose="020B05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Mettre en lumière les pneus </a:t>
            </a:r>
            <a:r>
              <a:rPr lang="fr-FR" altLang="fr-FR" sz="2400" b="1" dirty="0" err="1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Hankook</a:t>
            </a:r>
            <a:r>
              <a:rPr lang="fr-FR" altLang="fr-FR" sz="2400" b="1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 à travers l’offre commerciale </a:t>
            </a:r>
            <a:r>
              <a:rPr lang="fr-FR" altLang="fr-FR" sz="24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 </a:t>
            </a:r>
            <a:br>
              <a:rPr lang="fr-FR" altLang="fr-FR" sz="24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</a:br>
            <a:r>
              <a:rPr lang="fr-FR" altLang="fr-FR" sz="2400" dirty="0">
                <a:latin typeface="Avenir Next LT Pro" panose="020B0504020202020204" pitchFamily="34" charset="0"/>
              </a:rPr>
              <a:t>avec une dimension très call to action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fr-FR" altLang="fr-FR" sz="2400" dirty="0">
              <a:latin typeface="Avenir Next LT Pro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887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AE5AD2E-19EE-7309-AE68-889F39C5EB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rofessional_Mode_Peux_tu_m_animer_ce_visuel_en_fa">
            <a:hlinkClick r:id="" action="ppaction://media"/>
            <a:extLst>
              <a:ext uri="{FF2B5EF4-FFF2-40B4-BE49-F238E27FC236}">
                <a16:creationId xmlns:a16="http://schemas.microsoft.com/office/drawing/2014/main" id="{7159FA72-6F22-6D84-39A2-51F13E19F7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-20000" contrast="-40000"/>
          </a:blip>
          <a:stretch>
            <a:fillRect/>
          </a:stretch>
        </p:blipFill>
        <p:spPr>
          <a:xfrm>
            <a:off x="0" y="-35575"/>
            <a:ext cx="12196587" cy="69291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PARTIS PRIS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179" y="4207381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78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42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1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CE2C4A3-3833-4F8E-82EA-ED8ADB4C07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0862" y="2568277"/>
            <a:ext cx="8720494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defRPr/>
            </a:pP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Le film doit être à la fois informatif, rassurant et dynamique, en soulignant les valeurs d’Euromaster (sécurité, expertise, proximité) tout en mettant en avant la performance des pneus </a:t>
            </a:r>
            <a:r>
              <a:rPr lang="fr-FR" sz="3200" dirty="0" err="1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Hankook</a:t>
            </a:r>
            <a:r>
              <a:rPr lang="fr-FR" sz="3200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 à travers l’offre du moment.</a:t>
            </a:r>
            <a:endParaRPr lang="fr-FR" sz="3200" b="1" dirty="0"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74433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rofessional_Mode_16x9_peux_tu_me_faire_une_sequence_vi">
            <a:hlinkClick r:id="" action="ppaction://media"/>
            <a:extLst>
              <a:ext uri="{FF2B5EF4-FFF2-40B4-BE49-F238E27FC236}">
                <a16:creationId xmlns:a16="http://schemas.microsoft.com/office/drawing/2014/main" id="{C7CF2B38-6EC0-2C80-F8E8-F6150F16DE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lum bright="-40000" contrast="-4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844005" y="2525121"/>
            <a:ext cx="77719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CREATION  HANKOOK</a:t>
            </a:r>
            <a:b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</a:br>
            <a:r>
              <a:rPr lang="en-US" sz="4400" spc="-150" dirty="0">
                <a:solidFill>
                  <a:schemeClr val="bg1"/>
                </a:solidFill>
                <a:latin typeface="Calvert MT Std" panose="02040504020105020204" pitchFamily="18" charset="0"/>
              </a:rPr>
              <a:t>Film 20s</a:t>
            </a:r>
          </a:p>
        </p:txBody>
      </p:sp>
      <p:pic>
        <p:nvPicPr>
          <p:cNvPr id="15" name="Picture 2" descr="Le Nouveau Belier I L&amp;#39;agence">
            <a:extLst>
              <a:ext uri="{FF2B5EF4-FFF2-40B4-BE49-F238E27FC236}">
                <a16:creationId xmlns:a16="http://schemas.microsoft.com/office/drawing/2014/main" id="{6306E0C0-77E1-408F-94DB-806952EB9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biLevel thresh="2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3950" y="3716959"/>
            <a:ext cx="3863952" cy="214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109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4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F0B21-1ACE-D350-18BE-9E12F77B8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3501800-2555-9C1A-D1C9-2366687839B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4F2338-0D6F-59BF-F007-D49B03C61F9F}"/>
              </a:ext>
            </a:extLst>
          </p:cNvPr>
          <p:cNvSpPr/>
          <p:nvPr/>
        </p:nvSpPr>
        <p:spPr>
          <a:xfrm>
            <a:off x="6858000" y="4326775"/>
            <a:ext cx="5333999" cy="2531225"/>
          </a:xfrm>
          <a:prstGeom prst="rect">
            <a:avLst/>
          </a:prstGeom>
          <a:solidFill>
            <a:schemeClr val="bg1"/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94624A-0005-1035-9A66-FC30E316753A}"/>
              </a:ext>
            </a:extLst>
          </p:cNvPr>
          <p:cNvSpPr txBox="1"/>
          <p:nvPr/>
        </p:nvSpPr>
        <p:spPr>
          <a:xfrm>
            <a:off x="7024969" y="951452"/>
            <a:ext cx="4343168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600" b="1" u="sng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Insights Expertise/Sécurité</a:t>
            </a: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br>
              <a:rPr lang="fr-FR" sz="1600" b="1" u="sng" kern="100" dirty="0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3200" b="1" kern="100" dirty="0">
                <a:solidFill>
                  <a:schemeClr val="bg1"/>
                </a:solidFill>
                <a:effectLst/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En centre</a:t>
            </a:r>
            <a:endParaRPr lang="fr-FR" sz="2400" b="1" kern="100" dirty="0">
              <a:solidFill>
                <a:schemeClr val="bg1"/>
              </a:solidFill>
              <a:effectLst/>
              <a:latin typeface="Georgia" panose="02040502050405020303" pitchFamily="18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30" name="Picture 6" descr="Franchise | Euromaster">
            <a:extLst>
              <a:ext uri="{FF2B5EF4-FFF2-40B4-BE49-F238E27FC236}">
                <a16:creationId xmlns:a16="http://schemas.microsoft.com/office/drawing/2014/main" id="{E44E0C0B-7F33-EB3F-6935-6859E5D289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15" b="28469"/>
          <a:stretch/>
        </p:blipFill>
        <p:spPr bwMode="auto">
          <a:xfrm>
            <a:off x="7964307" y="4829275"/>
            <a:ext cx="3182816" cy="76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D842F1F-F8D1-3EA2-E887-EBCFC7E0E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383721"/>
            <a:ext cx="6949487" cy="343945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2FA6089-9E07-3944-7E5D-97F00D466F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6949488" cy="3429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8BCD75D-2134-558F-1B60-8CB79527F5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75" y="5927975"/>
            <a:ext cx="2791880" cy="344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8197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39883</TotalTime>
  <Words>361</Words>
  <Application>Microsoft Office PowerPoint</Application>
  <PresentationFormat>Grand écran</PresentationFormat>
  <Paragraphs>38</Paragraphs>
  <Slides>10</Slides>
  <Notes>1</Notes>
  <HiddenSlides>0</HiddenSlides>
  <MMClips>3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Wingdings</vt:lpstr>
      <vt:lpstr>Police système Courant</vt:lpstr>
      <vt:lpstr>Tahoma</vt:lpstr>
      <vt:lpstr>Arial</vt:lpstr>
      <vt:lpstr>Avenir Next LT Pro</vt:lpstr>
      <vt:lpstr>Georgia</vt:lpstr>
      <vt:lpstr>Calibri</vt:lpstr>
      <vt:lpstr>Calvert MT Std</vt:lpstr>
      <vt:lpstr>1_Thème LNB</vt:lpstr>
      <vt:lpstr>Présentation PowerPoint</vt:lpstr>
      <vt:lpstr>Présentation PowerPoint</vt:lpstr>
      <vt:lpstr>Présentation PowerPoint</vt:lpstr>
      <vt:lpstr>Rappel - Hankook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74</cp:revision>
  <cp:lastPrinted>2025-06-11T09:12:22Z</cp:lastPrinted>
  <dcterms:created xsi:type="dcterms:W3CDTF">2023-04-17T13:19:25Z</dcterms:created>
  <dcterms:modified xsi:type="dcterms:W3CDTF">2025-07-09T06:27:10Z</dcterms:modified>
  <cp:category/>
</cp:coreProperties>
</file>