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sldIdLst>
    <p:sldId id="1843" r:id="rId2"/>
    <p:sldId id="320" r:id="rId3"/>
    <p:sldId id="1772" r:id="rId4"/>
    <p:sldId id="1845" r:id="rId5"/>
    <p:sldId id="2147479677" r:id="rId6"/>
    <p:sldId id="2147479686" r:id="rId7"/>
    <p:sldId id="2147479640" r:id="rId8"/>
    <p:sldId id="2147479662" r:id="rId9"/>
    <p:sldId id="2147479663" r:id="rId10"/>
    <p:sldId id="2147479664" r:id="rId11"/>
    <p:sldId id="1449" r:id="rId12"/>
    <p:sldId id="2147479660" r:id="rId13"/>
    <p:sldId id="2147479665" r:id="rId14"/>
    <p:sldId id="2147479667" r:id="rId15"/>
    <p:sldId id="2147479701" r:id="rId16"/>
    <p:sldId id="2147479702" r:id="rId17"/>
    <p:sldId id="2147479703" r:id="rId18"/>
    <p:sldId id="2147479704" r:id="rId19"/>
    <p:sldId id="2147479707" r:id="rId20"/>
    <p:sldId id="2147479684" r:id="rId21"/>
  </p:sldIdLst>
  <p:sldSz cx="12192000" cy="6858000"/>
  <p:notesSz cx="6738938" cy="9869488"/>
  <p:embeddedFontLst>
    <p:embeddedFont>
      <p:font typeface="Avenir Next LT Pro" panose="020B0504020202020204" pitchFamily="34" charset="0"/>
      <p:regular r:id="rId23"/>
      <p:bold r:id="rId24"/>
      <p:italic r:id="rId25"/>
      <p:boldItalic r:id="rId26"/>
    </p:embeddedFont>
    <p:embeddedFont>
      <p:font typeface="Georgia" panose="02040502050405020303" pitchFamily="18" charset="0"/>
      <p:regular r:id="rId27"/>
      <p:bold r:id="rId28"/>
      <p:italic r:id="rId29"/>
      <p:boldItalic r:id="rId30"/>
    </p:embeddedFont>
    <p:embeddedFont>
      <p:font typeface="Tahoma" panose="020B0604030504040204" pitchFamily="34" charset="0"/>
      <p:regular r:id="rId31"/>
      <p:bold r:id="rId3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E2E2E"/>
    <a:srgbClr val="D9117E"/>
    <a:srgbClr val="FBEC13"/>
    <a:srgbClr val="F79FCF"/>
    <a:srgbClr val="FDE9F3"/>
    <a:srgbClr val="C3FFE2"/>
    <a:srgbClr val="FFB061"/>
    <a:srgbClr val="FFFFFF"/>
    <a:srgbClr val="EDE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173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23/06/2025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9788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894" y="4749691"/>
            <a:ext cx="5391150" cy="3886111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173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8995" indent="-195767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069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297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09525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2752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5980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49208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2436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11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8995" indent="-195767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069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297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09525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2752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5980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49208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2436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8995" indent="-195767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069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297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09525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2752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5980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49208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2436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42425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0557845" y="6322533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31A2CE70-FB07-B639-D1DC-34F0B373E134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biLevel thresh="75000"/>
          </a:blip>
          <a:srcRect b="26060"/>
          <a:stretch/>
        </p:blipFill>
        <p:spPr>
          <a:xfrm>
            <a:off x="10816715" y="6438487"/>
            <a:ext cx="973899" cy="208829"/>
          </a:xfrm>
          <a:prstGeom prst="rect">
            <a:avLst/>
          </a:prstGeom>
        </p:spPr>
      </p:pic>
      <p:pic>
        <p:nvPicPr>
          <p:cNvPr id="2050" name="Picture 2" descr="Michelin Logo PNG Transparent &amp; SVG Vector - Freebie Supply">
            <a:extLst>
              <a:ext uri="{FF2B5EF4-FFF2-40B4-BE49-F238E27FC236}">
                <a16:creationId xmlns:a16="http://schemas.microsoft.com/office/drawing/2014/main" id="{DC3005ED-D5FE-40E4-CAFD-DFAADBFA3AF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021" y="6370525"/>
            <a:ext cx="1305955" cy="33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713" r:id="rId13"/>
    <p:sldLayoutId id="2147483714" r:id="rId14"/>
    <p:sldLayoutId id="2147483715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microsoft.com/office/2007/relationships/hdphoto" Target="../media/hdphoto2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595FDCA-4943-E2B7-7814-CA9DE9563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6426"/>
            <a:ext cx="12192000" cy="812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0" y="0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EUROMASTER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MICHELIN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AE5AD2E-19EE-7309-AE68-889F39C5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rofessional_Mode_Peux_tu_m_animer_ce_visuel_en_fa">
            <a:hlinkClick r:id="" action="ppaction://media"/>
            <a:extLst>
              <a:ext uri="{FF2B5EF4-FFF2-40B4-BE49-F238E27FC236}">
                <a16:creationId xmlns:a16="http://schemas.microsoft.com/office/drawing/2014/main" id="{7159FA72-6F22-6D84-39A2-51F13E19F7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-20000" contrast="-40000"/>
          </a:blip>
          <a:stretch>
            <a:fillRect/>
          </a:stretch>
        </p:blipFill>
        <p:spPr>
          <a:xfrm>
            <a:off x="0" y="-35575"/>
            <a:ext cx="12196587" cy="69291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42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720494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Souligner l'association de deux marques fortes, </a:t>
            </a: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Euromaster comme le meilleur choix pour l’entretien de son véhicule et Michelin comme symbole de la qualité et de la sécurité.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Développer un concept publicitaire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qui à la fois assure l’émergence et nourrit l’image des 2 marques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4731" y="2601528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script qui assure de la connivence et renforce la proximité avec les 2 marques </a:t>
            </a: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contribuant à améliorer la notoriété qualifiée.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#3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4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rofessional_Mode_16x9_peux_tu_me_faire_une_sequence_vi">
            <a:hlinkClick r:id="" action="ppaction://media"/>
            <a:extLst>
              <a:ext uri="{FF2B5EF4-FFF2-40B4-BE49-F238E27FC236}">
                <a16:creationId xmlns:a16="http://schemas.microsoft.com/office/drawing/2014/main" id="{C7CF2B38-6EC0-2C80-F8E8-F6150F16DE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40000" contrast="-4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  <a:b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</a:br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Film 20/25s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9F6B5-4A4B-0248-F8BC-C027B9EC7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401ACE3-F2CA-50EC-32AE-8AF27BF8C2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427B7B9-DF86-C24C-74B8-0A3D185756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3" t="8932" b="42339"/>
          <a:stretch>
            <a:fillRect/>
          </a:stretch>
        </p:blipFill>
        <p:spPr>
          <a:xfrm>
            <a:off x="0" y="0"/>
            <a:ext cx="6857998" cy="50738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E2A664B-7DF0-9F9E-88EB-8444520178BE}"/>
              </a:ext>
            </a:extLst>
          </p:cNvPr>
          <p:cNvSpPr/>
          <p:nvPr/>
        </p:nvSpPr>
        <p:spPr>
          <a:xfrm>
            <a:off x="6858000" y="4326775"/>
            <a:ext cx="5333999" cy="253122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1A4F5FB-81A4-B386-1AF0-EBDE952AA999}"/>
              </a:ext>
            </a:extLst>
          </p:cNvPr>
          <p:cNvSpPr txBox="1"/>
          <p:nvPr/>
        </p:nvSpPr>
        <p:spPr>
          <a:xfrm>
            <a:off x="7024969" y="951452"/>
            <a:ext cx="43431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600" b="1" u="sng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Insights Sécurité  </a:t>
            </a: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b="1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Les deux </a:t>
            </a:r>
            <a:br>
              <a:rPr lang="fr-FR" sz="3200" b="1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b="1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font la paire</a:t>
            </a:r>
            <a:endParaRPr lang="fr-FR" sz="2400" b="1" kern="100" dirty="0">
              <a:solidFill>
                <a:schemeClr val="bg1"/>
              </a:solidFill>
              <a:effectLst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30" name="Picture 6" descr="Franchise | Euromaster">
            <a:extLst>
              <a:ext uri="{FF2B5EF4-FFF2-40B4-BE49-F238E27FC236}">
                <a16:creationId xmlns:a16="http://schemas.microsoft.com/office/drawing/2014/main" id="{4DEE9FA2-C1E5-8692-EE27-7181EF1BE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5" b="28469"/>
          <a:stretch/>
        </p:blipFill>
        <p:spPr bwMode="auto">
          <a:xfrm>
            <a:off x="7964307" y="4829275"/>
            <a:ext cx="3182816" cy="76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466BC43-F14E-78B3-CBDC-597E020AAF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904"/>
          <a:stretch/>
        </p:blipFill>
        <p:spPr>
          <a:xfrm>
            <a:off x="0" y="5073805"/>
            <a:ext cx="3404839" cy="178419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DF1C679-2882-5DB3-ACB8-A1948617796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353" t="73984"/>
          <a:stretch/>
        </p:blipFill>
        <p:spPr>
          <a:xfrm>
            <a:off x="3404840" y="5073805"/>
            <a:ext cx="3453160" cy="1784195"/>
          </a:xfrm>
          <a:prstGeom prst="rect">
            <a:avLst/>
          </a:prstGeom>
        </p:spPr>
      </p:pic>
      <p:pic>
        <p:nvPicPr>
          <p:cNvPr id="5" name="Picture 4" descr="Michelin North America, Inc.">
            <a:extLst>
              <a:ext uri="{FF2B5EF4-FFF2-40B4-BE49-F238E27FC236}">
                <a16:creationId xmlns:a16="http://schemas.microsoft.com/office/drawing/2014/main" id="{CC4E1D73-F7B9-6B3C-9691-3C2C9D104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837" y="5592387"/>
            <a:ext cx="2113683" cy="11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196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BFBC7-6A87-0DD3-CA07-214188E5A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D4A0749-B54B-1401-55C4-0FBDFCADA357}"/>
              </a:ext>
            </a:extLst>
          </p:cNvPr>
          <p:cNvSpPr txBox="1"/>
          <p:nvPr/>
        </p:nvSpPr>
        <p:spPr>
          <a:xfrm>
            <a:off x="1120142" y="397401"/>
            <a:ext cx="5966458" cy="5670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50" b="1" u="sng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Insights Sécurité </a:t>
            </a:r>
            <a:br>
              <a:rPr lang="fr-FR" sz="1050" b="1" u="sng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b="1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deux font la paire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b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600" i="1" dirty="0">
                <a:latin typeface="Georgia" panose="02040502050405020303" pitchFamily="18" charset="0"/>
              </a:rPr>
              <a:t>2 copains chargent le coffre de la voiture tout en discutant. Ils semblent engagés dans un débat passionné. Mais visiblement, ils ne sont pas exactement sur la même longueur d'ondes... </a:t>
            </a:r>
            <a:br>
              <a:rPr lang="fr-FR" sz="1600" i="1" dirty="0">
                <a:latin typeface="Georgia" panose="02040502050405020303" pitchFamily="18" charset="0"/>
              </a:rPr>
            </a:b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i="1" dirty="0">
                <a:latin typeface="Georgia" panose="02040502050405020303" pitchFamily="18" charset="0"/>
              </a:rPr>
              <a:t>- Copain A, didactique : </a:t>
            </a:r>
            <a:r>
              <a:rPr lang="fr-FR" sz="1600" dirty="0">
                <a:latin typeface="Georgia" panose="02040502050405020303" pitchFamily="18" charset="0"/>
              </a:rPr>
              <a:t>Imagine, t’as une vis. Mais une belle vis hein ! Et t’as pas de tournevis… Bah pour l’entretien de ta voiture, c’est pareil ! 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- Copain B, pensant avoir compris : </a:t>
            </a:r>
            <a:r>
              <a:rPr lang="fr-FR" sz="1600" dirty="0">
                <a:latin typeface="Georgia" panose="02040502050405020303" pitchFamily="18" charset="0"/>
              </a:rPr>
              <a:t>Il faut un tournevis !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- Copain A, désabusé : </a:t>
            </a:r>
            <a:r>
              <a:rPr lang="fr-FR" sz="1600" dirty="0">
                <a:latin typeface="Georgia" panose="02040502050405020303" pitchFamily="18" charset="0"/>
              </a:rPr>
              <a:t>Oui… Mais non ! T’as besoin des meilleurs experts, ça c’est Euromaster, mais il te faut aussi les meilleurs pneus, ça c’est Michelin !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- Copain B, perdu : </a:t>
            </a:r>
            <a:r>
              <a:rPr lang="fr-FR" sz="1600" dirty="0">
                <a:latin typeface="Georgia" panose="02040502050405020303" pitchFamily="18" charset="0"/>
              </a:rPr>
              <a:t>Ok… Après, moi je suis plutôt marteau !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- Copain A, dépité : </a:t>
            </a:r>
            <a:r>
              <a:rPr lang="fr-FR" sz="1600" dirty="0">
                <a:latin typeface="Georgia" panose="02040502050405020303" pitchFamily="18" charset="0"/>
              </a:rPr>
              <a:t>Tu m’étonnes…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 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i="1" dirty="0" err="1">
                <a:latin typeface="Georgia" panose="02040502050405020303" pitchFamily="18" charset="0"/>
              </a:rPr>
              <a:t>Pay</a:t>
            </a:r>
            <a:r>
              <a:rPr lang="fr-FR" sz="1600" i="1" dirty="0">
                <a:latin typeface="Georgia" panose="02040502050405020303" pitchFamily="18" charset="0"/>
              </a:rPr>
              <a:t> off (séquence montrant des experts ERM en train de monter un pneu Michelin)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Pour l’entretien de votre véhicule, faites confiance aux centres autos Euromaster et aux pneus Michelin</a:t>
            </a:r>
          </a:p>
          <a:p>
            <a:r>
              <a:rPr lang="fr-FR" sz="1600" dirty="0">
                <a:latin typeface="Georgia" panose="02040502050405020303" pitchFamily="18" charset="0"/>
              </a:rPr>
              <a:t> 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Panneau de fin avec les logos Euromaster &amp; Michelin</a:t>
            </a:r>
            <a:endParaRPr lang="fr-FR" sz="1600" dirty="0">
              <a:latin typeface="Georgia" panose="02040502050405020303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3CC74E9-5834-BB7F-36EE-84392174A69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Film 20s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17220C7-C663-6699-46E4-AD39C2989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9BA22C1-51CA-E0FC-7309-676668CA5D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029" b="3904"/>
          <a:stretch>
            <a:fillRect/>
          </a:stretch>
        </p:blipFill>
        <p:spPr>
          <a:xfrm>
            <a:off x="7620000" y="5073805"/>
            <a:ext cx="2144040" cy="178419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0A93D6C-12BC-F627-D58A-ED45380552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116" t="73984" r="2922"/>
          <a:stretch>
            <a:fillRect/>
          </a:stretch>
        </p:blipFill>
        <p:spPr>
          <a:xfrm>
            <a:off x="9829800" y="5073805"/>
            <a:ext cx="2362200" cy="178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164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EDA92-F021-0D0E-8555-370FDB321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FB8EE8-7299-764F-CB20-03B71D0071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DD7B47-BE36-53F4-C536-A1A5E4DA3555}"/>
              </a:ext>
            </a:extLst>
          </p:cNvPr>
          <p:cNvSpPr/>
          <p:nvPr/>
        </p:nvSpPr>
        <p:spPr>
          <a:xfrm>
            <a:off x="6858000" y="4326775"/>
            <a:ext cx="5333999" cy="253122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6287211-6498-217F-F9E4-F54E45686EA5}"/>
              </a:ext>
            </a:extLst>
          </p:cNvPr>
          <p:cNvSpPr txBox="1"/>
          <p:nvPr/>
        </p:nvSpPr>
        <p:spPr>
          <a:xfrm>
            <a:off x="7024969" y="951452"/>
            <a:ext cx="43431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600" b="1" u="sng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Insights Expertise</a:t>
            </a: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b="1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Dans les moindres détails</a:t>
            </a:r>
            <a:endParaRPr lang="fr-FR" sz="2400" b="1" kern="100" dirty="0">
              <a:solidFill>
                <a:schemeClr val="bg1"/>
              </a:solidFill>
              <a:effectLst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30" name="Picture 6" descr="Franchise | Euromaster">
            <a:extLst>
              <a:ext uri="{FF2B5EF4-FFF2-40B4-BE49-F238E27FC236}">
                <a16:creationId xmlns:a16="http://schemas.microsoft.com/office/drawing/2014/main" id="{A07C0FA1-5278-5B70-9D95-7C8E181154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5" b="28469"/>
          <a:stretch/>
        </p:blipFill>
        <p:spPr bwMode="auto">
          <a:xfrm>
            <a:off x="7964307" y="4829275"/>
            <a:ext cx="3182816" cy="76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Michelin North America, Inc.">
            <a:extLst>
              <a:ext uri="{FF2B5EF4-FFF2-40B4-BE49-F238E27FC236}">
                <a16:creationId xmlns:a16="http://schemas.microsoft.com/office/drawing/2014/main" id="{7D569278-ADAF-C85D-2DA1-7F00A65B9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837" y="5592387"/>
            <a:ext cx="2113683" cy="11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078A57F-3725-AADC-5DD1-7285A48D89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05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ADA16-3BC5-0037-BD29-82B6C5B4C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6067E34B-5A55-3DED-013D-AC7B71342A07}"/>
              </a:ext>
            </a:extLst>
          </p:cNvPr>
          <p:cNvSpPr txBox="1"/>
          <p:nvPr/>
        </p:nvSpPr>
        <p:spPr>
          <a:xfrm>
            <a:off x="1475742" y="549472"/>
            <a:ext cx="5750558" cy="5917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50" b="1" u="sng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Insights Expertise</a:t>
            </a:r>
            <a:br>
              <a:rPr lang="fr-FR" sz="1050" b="1" u="sng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b="1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Dans les moindres détails</a:t>
            </a:r>
            <a:endParaRPr lang="fr-FR" sz="1400" b="1" kern="1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Succession de plans léchés d’un expert</a:t>
            </a:r>
            <a:r>
              <a:rPr lang="fr-FR" sz="1600" dirty="0">
                <a:latin typeface="Georgia" panose="02040502050405020303" pitchFamily="18" charset="0"/>
              </a:rPr>
              <a:t> </a:t>
            </a:r>
            <a:r>
              <a:rPr lang="fr-FR" sz="1600" i="1" dirty="0">
                <a:latin typeface="Georgia" panose="02040502050405020303" pitchFamily="18" charset="0"/>
              </a:rPr>
              <a:t>Euromaster effectuant différentes opérations pneumatiques sur une voiture.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i="1" dirty="0">
                <a:latin typeface="Georgia" panose="02040502050405020303" pitchFamily="18" charset="0"/>
              </a:rPr>
              <a:t> 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i="1" dirty="0">
                <a:latin typeface="Georgia" panose="02040502050405020303" pitchFamily="18" charset="0"/>
              </a:rPr>
              <a:t>Voix off : </a:t>
            </a:r>
            <a:r>
              <a:rPr lang="fr-FR" sz="1600" dirty="0">
                <a:latin typeface="Georgia" panose="02040502050405020303" pitchFamily="18" charset="0"/>
              </a:rPr>
              <a:t>Un millimètre… </a:t>
            </a:r>
            <a:r>
              <a:rPr lang="fr-FR" sz="1600" i="1" dirty="0">
                <a:latin typeface="Georgia" panose="02040502050405020303" pitchFamily="18" charset="0"/>
              </a:rPr>
              <a:t>(l’expert vérifie la profondeur du pneu)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1 degré… </a:t>
            </a:r>
            <a:r>
              <a:rPr lang="fr-FR" sz="1600" i="1" dirty="0">
                <a:latin typeface="Georgia" panose="02040502050405020303" pitchFamily="18" charset="0"/>
              </a:rPr>
              <a:t>(l’expert fixe un pneu Michelin et règle la géométrie)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0,1 bar… </a:t>
            </a:r>
            <a:r>
              <a:rPr lang="fr-FR" sz="1600" i="1" dirty="0">
                <a:latin typeface="Georgia" panose="02040502050405020303" pitchFamily="18" charset="0"/>
              </a:rPr>
              <a:t>(l’expert gonfle le pneu Michelin)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Des détails.</a:t>
            </a:r>
          </a:p>
          <a:p>
            <a:r>
              <a:rPr lang="fr-FR" sz="1600" dirty="0">
                <a:latin typeface="Georgia" panose="02040502050405020303" pitchFamily="18" charset="0"/>
              </a:rPr>
              <a:t>Mais dans chacun de ses détails, les experts Euromaster voient votre confort, votre sérénité… votre sécurité ! Et pour nous…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Plan de la main d’un expert Euromaster qui</a:t>
            </a:r>
            <a:r>
              <a:rPr lang="fr-FR" sz="1600" dirty="0">
                <a:latin typeface="Georgia" panose="02040502050405020303" pitchFamily="18" charset="0"/>
              </a:rPr>
              <a:t> </a:t>
            </a:r>
            <a:r>
              <a:rPr lang="fr-FR" sz="1600" i="1" dirty="0">
                <a:latin typeface="Georgia" panose="02040502050405020303" pitchFamily="18" charset="0"/>
              </a:rPr>
              <a:t>passe un ultime coup de chiffon sur la jante. Dans le reflet</a:t>
            </a:r>
            <a:r>
              <a:rPr lang="fr-FR" sz="1600" dirty="0">
                <a:latin typeface="Georgia" panose="02040502050405020303" pitchFamily="18" charset="0"/>
              </a:rPr>
              <a:t> </a:t>
            </a:r>
            <a:r>
              <a:rPr lang="fr-FR" sz="1600" i="1" dirty="0">
                <a:latin typeface="Georgia" panose="02040502050405020303" pitchFamily="18" charset="0"/>
              </a:rPr>
              <a:t>de la jante apparait le visage souriant d’une papa rassuré qui tient son fils ado par l’épaule.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…c’est tout sauf un détail !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 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i="1" dirty="0" err="1">
                <a:latin typeface="Georgia" panose="02040502050405020303" pitchFamily="18" charset="0"/>
              </a:rPr>
              <a:t>Pay</a:t>
            </a:r>
            <a:r>
              <a:rPr lang="fr-FR" sz="1600" i="1" dirty="0">
                <a:latin typeface="Georgia" panose="02040502050405020303" pitchFamily="18" charset="0"/>
              </a:rPr>
              <a:t> off ERM + Michelin</a:t>
            </a:r>
            <a:endParaRPr lang="fr-FR" sz="1600" dirty="0">
              <a:latin typeface="Georgia" panose="02040502050405020303" pitchFamily="18" charset="0"/>
            </a:endParaRPr>
          </a:p>
          <a:p>
            <a:r>
              <a:rPr lang="fr-FR" sz="1600" dirty="0">
                <a:latin typeface="Georgia" panose="02040502050405020303" pitchFamily="18" charset="0"/>
              </a:rPr>
              <a:t>Retrouvez l’excellence des pneus Michelin dans votre centre autos Euromaster.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E00ABD8-3DDB-5088-6131-67F915AC51C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Film 20s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75BF92A-18EF-4C73-6BB2-1304E52801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814" t="-1152" r="9260" b="1152"/>
          <a:stretch>
            <a:fillRect/>
          </a:stretch>
        </p:blipFill>
        <p:spPr>
          <a:xfrm>
            <a:off x="7594600" y="-115584"/>
            <a:ext cx="4597400" cy="697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94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6CEE4B6-4E7D-2F29-6EC0-9A7B2A90B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RECAP film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09094BA-C214-63DB-4579-98020757934A}"/>
              </a:ext>
            </a:extLst>
          </p:cNvPr>
          <p:cNvSpPr txBox="1"/>
          <p:nvPr/>
        </p:nvSpPr>
        <p:spPr>
          <a:xfrm>
            <a:off x="104371" y="1707246"/>
            <a:ext cx="3100154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u="sng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Insights Sécurité  </a:t>
            </a:r>
            <a:br>
              <a:rPr lang="fr-FR" sz="1100" b="1" u="sng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b="1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deux font </a:t>
            </a:r>
            <a:br>
              <a:rPr lang="fr-FR" sz="2000" b="1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b="1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paire</a:t>
            </a:r>
            <a:r>
              <a:rPr lang="fr-FR" sz="16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endParaRPr lang="fr-FR" sz="1100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F6868938-586B-7A0B-4E3E-D399E46E96E0}"/>
              </a:ext>
            </a:extLst>
          </p:cNvPr>
          <p:cNvCxnSpPr/>
          <p:nvPr/>
        </p:nvCxnSpPr>
        <p:spPr>
          <a:xfrm>
            <a:off x="5954015" y="1605776"/>
            <a:ext cx="0" cy="4237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B8B56569-A6CE-CB17-1592-17CD25A5E036}"/>
              </a:ext>
            </a:extLst>
          </p:cNvPr>
          <p:cNvSpPr txBox="1"/>
          <p:nvPr/>
        </p:nvSpPr>
        <p:spPr>
          <a:xfrm>
            <a:off x="6298893" y="1741870"/>
            <a:ext cx="2548751" cy="80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50" b="1" u="sng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Insights Expertise</a:t>
            </a:r>
            <a:br>
              <a:rPr lang="fr-FR" sz="1050" b="1" u="sng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b="1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Dans les moindres </a:t>
            </a:r>
            <a:br>
              <a:rPr lang="fr-FR" sz="1800" b="1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b="1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détails</a:t>
            </a:r>
            <a:endParaRPr lang="fr-FR" sz="1400" b="1" kern="1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92B0F2A-DAED-3846-6BFB-D810C80C1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268" y="1406477"/>
            <a:ext cx="3268536" cy="490280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282D21F-509E-A75C-EA51-EDE43B6E8C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814" t="-1152" r="9260" b="1152"/>
          <a:stretch>
            <a:fillRect/>
          </a:stretch>
        </p:blipFill>
        <p:spPr>
          <a:xfrm>
            <a:off x="8686800" y="1371600"/>
            <a:ext cx="3255212" cy="49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6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rofessional_Mode_The_car_is_moving_forward__and_t">
            <a:hlinkClick r:id="" action="ppaction://media"/>
            <a:extLst>
              <a:ext uri="{FF2B5EF4-FFF2-40B4-BE49-F238E27FC236}">
                <a16:creationId xmlns:a16="http://schemas.microsoft.com/office/drawing/2014/main" id="{E997526E-F837-A9E0-8551-50A24DB568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70254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-83574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BRIEF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6356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2">
            <a:extLst>
              <a:ext uri="{FF2B5EF4-FFF2-40B4-BE49-F238E27FC236}">
                <a16:creationId xmlns:a16="http://schemas.microsoft.com/office/drawing/2014/main" id="{9312B175-B76A-F218-A605-8D5321BC4C0F}"/>
              </a:ext>
            </a:extLst>
          </p:cNvPr>
          <p:cNvCxnSpPr/>
          <p:nvPr/>
        </p:nvCxnSpPr>
        <p:spPr>
          <a:xfrm>
            <a:off x="1065877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CDD9790B-BCEF-DE11-5078-860C936539A1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rcRect b="26060"/>
          <a:stretch/>
        </p:blipFill>
        <p:spPr>
          <a:xfrm>
            <a:off x="10938437" y="6477794"/>
            <a:ext cx="973899" cy="208829"/>
          </a:xfrm>
          <a:prstGeom prst="rect">
            <a:avLst/>
          </a:prstGeom>
        </p:spPr>
      </p:pic>
      <p:pic>
        <p:nvPicPr>
          <p:cNvPr id="2" name="Picture 2" descr="Michelin Logo PNG Transparent &amp; SVG Vector - Freebie Supply">
            <a:extLst>
              <a:ext uri="{FF2B5EF4-FFF2-40B4-BE49-F238E27FC236}">
                <a16:creationId xmlns:a16="http://schemas.microsoft.com/office/drawing/2014/main" id="{C450BF8E-A100-8636-FBDC-223856D8D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531" y="6465960"/>
            <a:ext cx="889112" cy="22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" y="631026"/>
            <a:ext cx="1026043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Un PLANNING à préciser </a:t>
            </a:r>
            <a:r>
              <a:rPr lang="fr-FR" sz="20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selon dispo real &amp; acteurs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spc="300" dirty="0">
                <a:solidFill>
                  <a:schemeClr val="tx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Film EUROMASTER &amp; MICHELIN</a:t>
            </a:r>
            <a:endParaRPr lang="fr-FR" sz="3200" b="1" spc="300" dirty="0">
              <a:solidFill>
                <a:schemeClr val="tx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925924" y="2540207"/>
            <a:ext cx="11062064" cy="224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Validation principe script :                         Semaine du 23 juin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Pré production, casting &amp; repérage :      30 juin au 18 juillet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Tournage :                                                     semaine du 25 aout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Post production :                                         1</a:t>
            </a:r>
            <a:r>
              <a:rPr lang="fr-FR" sz="2400" baseline="30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er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au 5 septembre</a:t>
            </a:r>
          </a:p>
        </p:txBody>
      </p:sp>
    </p:spTree>
    <p:extLst>
      <p:ext uri="{BB962C8B-B14F-4D97-AF65-F5344CB8AC3E}">
        <p14:creationId xmlns:p14="http://schemas.microsoft.com/office/powerpoint/2010/main" val="267071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matérialise l'engagement et les valeurs des deux marques parfaitement complémentaires :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Euromaster, spécialiste de l’entretien auto et du pneu,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Michelin, une marque axée sur la qualité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la technologie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971A7ED-306C-6D8E-4EBD-288B6C5DF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8857"/>
            <a:ext cx="12192000" cy="696685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Michelin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5740C23-E0B9-5593-E0D4-B6BFE564B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08" y="1815464"/>
            <a:ext cx="109824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2000" dirty="0">
                <a:latin typeface="Avenir Next LT Pro" panose="020B0504020202020204" pitchFamily="34" charset="0"/>
              </a:rPr>
              <a:t>&gt;</a:t>
            </a:r>
            <a: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Michelin occupe une position de leader mondial dans le secteur du pneumatique, une réputation internationale et une forte culture d’innovation.</a:t>
            </a:r>
            <a:b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La marque e</a:t>
            </a:r>
            <a:r>
              <a:rPr lang="fr-FR" altLang="fr-FR" sz="2000" dirty="0">
                <a:latin typeface="Avenir Next LT Pro" panose="020B0504020202020204" pitchFamily="34" charset="0"/>
              </a:rPr>
              <a:t>st reconnue pou</a:t>
            </a:r>
            <a: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 la qualité, la sécurité, la performance et la confiance</a:t>
            </a:r>
            <a:b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br>
              <a:rPr lang="fr-FR" altLang="fr-FR" sz="2000" dirty="0">
                <a:latin typeface="Avenir Next LT Pro" panose="020B0504020202020204" pitchFamily="34" charset="0"/>
              </a:rPr>
            </a:br>
            <a:endParaRPr lang="fr-FR" alt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956EC2B-E599-5BFB-72AB-FC3005018AA7}"/>
              </a:ext>
            </a:extLst>
          </p:cNvPr>
          <p:cNvSpPr txBox="1">
            <a:spLocks/>
          </p:cNvSpPr>
          <p:nvPr/>
        </p:nvSpPr>
        <p:spPr bwMode="auto">
          <a:xfrm>
            <a:off x="247924" y="3429000"/>
            <a:ext cx="11481435" cy="17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7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800" dirty="0"/>
              <a:t>Michelin se distingue par son image de marque premium, </a:t>
            </a:r>
            <a:br>
              <a:rPr lang="fr-FR" sz="2800" dirty="0"/>
            </a:br>
            <a:r>
              <a:rPr lang="fr-FR" sz="2800" dirty="0"/>
              <a:t>son leadership technologique et son engagement pour l’innovation et le développement durable.</a:t>
            </a:r>
            <a:endParaRPr kumimoji="0" lang="fr-FR" altLang="fr-FR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438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Michelin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7F53936-403D-DE70-FA0C-12DD7029DC40}"/>
              </a:ext>
            </a:extLst>
          </p:cNvPr>
          <p:cNvSpPr txBox="1"/>
          <p:nvPr/>
        </p:nvSpPr>
        <p:spPr>
          <a:xfrm>
            <a:off x="1168888" y="2578193"/>
            <a:ext cx="4378036" cy="2579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</a:t>
            </a:r>
            <a:r>
              <a:rPr lang="en-US" sz="2000" b="1" dirty="0" err="1">
                <a:latin typeface="Avenir Next LT Pro" panose="020B0504020202020204" pitchFamily="34" charset="0"/>
              </a:rPr>
              <a:t>attributs</a:t>
            </a:r>
            <a:r>
              <a:rPr lang="en-US" sz="2000" b="1" dirty="0">
                <a:latin typeface="Avenir Next LT Pro" panose="020B0504020202020204" pitchFamily="34" charset="0"/>
              </a:rPr>
              <a:t> 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Innovante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Qualité et performance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Sécurité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Engagée (durabilité &amp; RSE)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25C737-2400-8E88-19E7-CDD5A8D85119}"/>
              </a:ext>
            </a:extLst>
          </p:cNvPr>
          <p:cNvSpPr txBox="1"/>
          <p:nvPr/>
        </p:nvSpPr>
        <p:spPr>
          <a:xfrm>
            <a:off x="6096000" y="2578193"/>
            <a:ext cx="5857702" cy="2117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axes de communication </a:t>
            </a:r>
            <a:r>
              <a:rPr lang="en-US" sz="2000" dirty="0">
                <a:latin typeface="Avenir Next LT Pro" panose="020B0504020202020204" pitchFamily="34" charset="0"/>
              </a:rPr>
              <a:t> 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Sécurité et performance sur route. 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Forte culture de l’innovation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Durabilité / Responsabilité environnementale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5F05B16C-D1CE-E34B-1B32-B4AF66C21F5E}"/>
              </a:ext>
            </a:extLst>
          </p:cNvPr>
          <p:cNvCxnSpPr>
            <a:cxnSpLocks/>
          </p:cNvCxnSpPr>
          <p:nvPr/>
        </p:nvCxnSpPr>
        <p:spPr>
          <a:xfrm>
            <a:off x="1271848" y="3125586"/>
            <a:ext cx="3624348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EF3BAD2-E674-B9F9-0EBB-29FE41F60E96}"/>
              </a:ext>
            </a:extLst>
          </p:cNvPr>
          <p:cNvCxnSpPr>
            <a:cxnSpLocks/>
          </p:cNvCxnSpPr>
          <p:nvPr/>
        </p:nvCxnSpPr>
        <p:spPr>
          <a:xfrm>
            <a:off x="6154190" y="3125586"/>
            <a:ext cx="3729643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Michelin North America, Inc.">
            <a:extLst>
              <a:ext uri="{FF2B5EF4-FFF2-40B4-BE49-F238E27FC236}">
                <a16:creationId xmlns:a16="http://schemas.microsoft.com/office/drawing/2014/main" id="{DDC714B1-E174-B1EF-D5BC-C636D5DB2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061" y="1270040"/>
            <a:ext cx="2113683" cy="11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410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522237" y="571289"/>
            <a:ext cx="714752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exigence simple </a:t>
            </a: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NOTORIETE</a:t>
            </a:r>
            <a:r>
              <a:rPr lang="fr-FR" sz="4800" b="1" dirty="0">
                <a:solidFill>
                  <a:schemeClr val="bg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QUALIFIEE</a:t>
            </a:r>
          </a:p>
          <a:p>
            <a:pPr algn="ctr"/>
            <a:r>
              <a:rPr lang="fr-FR" sz="66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973597" y="3429000"/>
            <a:ext cx="8621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Le film doit permettre de développer </a:t>
            </a:r>
            <a:br>
              <a:rPr lang="fr-FR" altLang="fr-FR" sz="2400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la notoriété qualifiée de l’enseigne Euromaster</a:t>
            </a:r>
            <a:br>
              <a:rPr lang="fr-FR" altLang="fr-FR" sz="2400" b="1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et créer la préférence Michelin sur le pneu</a:t>
            </a:r>
            <a:r>
              <a:rPr lang="fr-FR" altLang="fr-FR" sz="2400" dirty="0">
                <a:latin typeface="Avenir Next LT Pro" panose="020B0504020202020204" pitchFamily="34" charset="0"/>
              </a:rPr>
              <a:t>.</a:t>
            </a:r>
            <a:endParaRPr lang="fr-FR" altLang="fr-FR" sz="24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Valoriser les atouts d’Euromaster : expertise, sécurité, honnêteté,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conseil, proximité &amp; tranquillité d'esprit.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637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087" y="2700755"/>
            <a:ext cx="105875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La référence des centres auto</a:t>
            </a:r>
            <a:endParaRPr lang="fr-FR" sz="54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16643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928" y="2828835"/>
            <a:ext cx="930415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Michelin avec ses pneus performants</a:t>
            </a:r>
            <a:endParaRPr lang="fr-FR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2" descr="Acheter Pneu Michelin | Réservez en ligne ! | #0074D9">
            <a:extLst>
              <a:ext uri="{FF2B5EF4-FFF2-40B4-BE49-F238E27FC236}">
                <a16:creationId xmlns:a16="http://schemas.microsoft.com/office/drawing/2014/main" id="{A6408BEB-B4DD-B506-A291-FBC321CBC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921" y="3991177"/>
            <a:ext cx="3083829" cy="172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63089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39079</TotalTime>
  <Words>754</Words>
  <Application>Microsoft Office PowerPoint</Application>
  <PresentationFormat>Grand écran</PresentationFormat>
  <Paragraphs>86</Paragraphs>
  <Slides>20</Slides>
  <Notes>3</Notes>
  <HiddenSlides>0</HiddenSlides>
  <MMClips>3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9" baseType="lpstr">
      <vt:lpstr>Wingdings</vt:lpstr>
      <vt:lpstr>Police système Courant</vt:lpstr>
      <vt:lpstr>Tahoma</vt:lpstr>
      <vt:lpstr>Arial</vt:lpstr>
      <vt:lpstr>Avenir Next LT Pro</vt:lpstr>
      <vt:lpstr>Georgia</vt:lpstr>
      <vt:lpstr>Calibri</vt:lpstr>
      <vt:lpstr>Calvert MT Std</vt:lpstr>
      <vt:lpstr>1_Thème LNB</vt:lpstr>
      <vt:lpstr>Présentation PowerPoint</vt:lpstr>
      <vt:lpstr>Présentation PowerPoint</vt:lpstr>
      <vt:lpstr>Présentation PowerPoint</vt:lpstr>
      <vt:lpstr>Présentation PowerPoint</vt:lpstr>
      <vt:lpstr>Michelin </vt:lpstr>
      <vt:lpstr>Michelin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RECAP film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74</cp:revision>
  <cp:lastPrinted>2025-06-11T09:12:22Z</cp:lastPrinted>
  <dcterms:created xsi:type="dcterms:W3CDTF">2023-04-17T13:19:25Z</dcterms:created>
  <dcterms:modified xsi:type="dcterms:W3CDTF">2025-06-23T19:05:54Z</dcterms:modified>
  <cp:category/>
</cp:coreProperties>
</file>