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5"/>
  </p:notesMasterIdLst>
  <p:sldIdLst>
    <p:sldId id="2147479930" r:id="rId2"/>
    <p:sldId id="2147479940" r:id="rId3"/>
    <p:sldId id="2147479815" r:id="rId4"/>
    <p:sldId id="2147479921" r:id="rId5"/>
    <p:sldId id="2147479973" r:id="rId6"/>
    <p:sldId id="2147479974" r:id="rId7"/>
    <p:sldId id="2147479814" r:id="rId8"/>
    <p:sldId id="2147479724" r:id="rId9"/>
    <p:sldId id="2147479864" r:id="rId10"/>
    <p:sldId id="2147479820" r:id="rId11"/>
    <p:sldId id="2147479833" r:id="rId12"/>
    <p:sldId id="2147479754" r:id="rId13"/>
    <p:sldId id="2147479755" r:id="rId14"/>
    <p:sldId id="2147479773" r:id="rId15"/>
    <p:sldId id="2147479774" r:id="rId16"/>
    <p:sldId id="2147479917" r:id="rId17"/>
    <p:sldId id="2147479916" r:id="rId18"/>
    <p:sldId id="2147479948" r:id="rId19"/>
    <p:sldId id="2147479941" r:id="rId20"/>
    <p:sldId id="2147479943" r:id="rId21"/>
    <p:sldId id="1130" r:id="rId22"/>
    <p:sldId id="2147479923" r:id="rId23"/>
    <p:sldId id="677" r:id="rId24"/>
    <p:sldId id="676" r:id="rId25"/>
    <p:sldId id="678" r:id="rId26"/>
    <p:sldId id="1007" r:id="rId27"/>
    <p:sldId id="2147479944" r:id="rId28"/>
    <p:sldId id="2147479945" r:id="rId29"/>
    <p:sldId id="2147479984" r:id="rId30"/>
    <p:sldId id="2147479986" r:id="rId31"/>
    <p:sldId id="998" r:id="rId32"/>
    <p:sldId id="2147479978" r:id="rId33"/>
    <p:sldId id="2147479931" r:id="rId34"/>
  </p:sldIdLst>
  <p:sldSz cx="12192000" cy="6858000"/>
  <p:notesSz cx="9869488" cy="6738938"/>
  <p:embeddedFontLst>
    <p:embeddedFont>
      <p:font typeface="Avenir Next LT Pro" panose="020B0504020202020204" pitchFamily="34" charset="0"/>
      <p:regular r:id="rId36"/>
      <p:bold r:id="rId37"/>
      <p:italic r:id="rId38"/>
      <p:boldItalic r:id="rId39"/>
    </p:embeddedFont>
    <p:embeddedFont>
      <p:font typeface="Georgia" panose="02040502050405020303" pitchFamily="18" charset="0"/>
      <p:regular r:id="rId40"/>
      <p:bold r:id="rId41"/>
      <p:italic r:id="rId42"/>
      <p:boldItalic r:id="rId43"/>
    </p:embeddedFont>
    <p:embeddedFont>
      <p:font typeface="Helvetica" panose="020B0604020202020204" pitchFamily="34" charset="0"/>
      <p:regular r:id="rId44"/>
      <p:bold r:id="rId45"/>
      <p:italic r:id="rId46"/>
      <p:boldItalic r:id="rId47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7124"/>
    <a:srgbClr val="154194"/>
    <a:srgbClr val="DEE7AF"/>
    <a:srgbClr val="B6CA4A"/>
    <a:srgbClr val="FFFFFF"/>
    <a:srgbClr val="000000"/>
    <a:srgbClr val="404D49"/>
    <a:srgbClr val="A20D5E"/>
    <a:srgbClr val="2E2E2E"/>
    <a:srgbClr val="6F8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706" autoAdjust="0"/>
  </p:normalViewPr>
  <p:slideViewPr>
    <p:cSldViewPr snapToGrid="0">
      <p:cViewPr varScale="1">
        <p:scale>
          <a:sx n="92" d="100"/>
          <a:sy n="92" d="100"/>
        </p:scale>
        <p:origin x="21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10560"/>
    </p:cViewPr>
  </p:sorter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D646E0-3F44-42BD-B84E-5EE2DA16919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1337F74-6E9C-433B-982E-85676E73174E}">
      <dgm:prSet phldrT="[Texte]" custT="1"/>
      <dgm:spPr>
        <a:solidFill>
          <a:srgbClr val="627124"/>
        </a:solidFill>
      </dgm:spPr>
      <dgm:t>
        <a:bodyPr/>
        <a:lstStyle/>
        <a:p>
          <a:r>
            <a:rPr lang="fr-FR" sz="1600" b="1" dirty="0">
              <a:latin typeface="Avenir Next LT Pro" panose="020B0504020202020204" pitchFamily="34" charset="0"/>
              <a:sym typeface="Wingdings" panose="05000000000000000000" pitchFamily="2" charset="2"/>
            </a:rPr>
            <a:t>PLATEFORME DE CONTENU HÉBERGÉ PAR POINT VERT &amp; MAGASIN VERT</a:t>
          </a:r>
          <a:br>
            <a:rPr lang="fr-FR" sz="1600" dirty="0"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dirty="0">
              <a:latin typeface="Avenir Next LT Pro" panose="020B0504020202020204" pitchFamily="34" charset="0"/>
              <a:sym typeface="Wingdings" panose="05000000000000000000" pitchFamily="2" charset="2"/>
            </a:rPr>
            <a:t>qui rayonnera sur l’ensemble des points de contacts &amp; structuré par métiers</a:t>
          </a:r>
          <a:endParaRPr lang="fr-FR" sz="1600" dirty="0">
            <a:latin typeface="Avenir Next LT Pro" panose="020B0504020202020204" pitchFamily="34" charset="0"/>
          </a:endParaRPr>
        </a:p>
      </dgm:t>
    </dgm:pt>
    <dgm:pt modelId="{5665B742-094B-4DA8-B4E1-14D27B628D32}" type="parTrans" cxnId="{112DA7C4-9B26-425A-91B1-BE39F15CA692}">
      <dgm:prSet/>
      <dgm:spPr/>
      <dgm:t>
        <a:bodyPr/>
        <a:lstStyle/>
        <a:p>
          <a:endParaRPr lang="fr-FR" sz="1400">
            <a:latin typeface="Avenir Next LT Pro" panose="020B0504020202020204" pitchFamily="34" charset="0"/>
          </a:endParaRPr>
        </a:p>
      </dgm:t>
    </dgm:pt>
    <dgm:pt modelId="{FD6CBA16-FDE7-4055-9390-7A916390C6AB}" type="sibTrans" cxnId="{112DA7C4-9B26-425A-91B1-BE39F15CA692}">
      <dgm:prSet/>
      <dgm:spPr/>
      <dgm:t>
        <a:bodyPr/>
        <a:lstStyle/>
        <a:p>
          <a:endParaRPr lang="fr-FR" sz="1400">
            <a:latin typeface="Avenir Next LT Pro" panose="020B0504020202020204" pitchFamily="34" charset="0"/>
          </a:endParaRPr>
        </a:p>
      </dgm:t>
    </dgm:pt>
    <dgm:pt modelId="{A7F1B811-837A-4650-B965-DC86728EA4F1}">
      <dgm:prSet custT="1"/>
      <dgm:spPr>
        <a:solidFill>
          <a:srgbClr val="B6CA4A"/>
        </a:solidFill>
      </dgm:spPr>
      <dgm:t>
        <a:bodyPr/>
        <a:lstStyle/>
        <a:p>
          <a:r>
            <a:rPr lang="fr-FR" sz="1600" b="1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HIERARCHISER LE CONTENU ACTUELLEMENT DISPONIBLE </a:t>
          </a:r>
          <a:br>
            <a:rPr lang="fr-FR" sz="16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Revoir l’expérience utilisateur : </a:t>
          </a:r>
          <a:br>
            <a:rPr lang="fr-FR" sz="16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b="1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vers une logique de cross content &amp; de cross </a:t>
          </a:r>
          <a:r>
            <a:rPr lang="fr-FR" sz="1600" b="1" dirty="0" err="1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selling</a:t>
          </a:r>
          <a:r>
            <a:rPr lang="fr-FR" sz="1600" b="1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 </a:t>
          </a:r>
          <a:br>
            <a:rPr lang="fr-FR" sz="1600" b="1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-&gt; En fonction des entrées nourrir le parcours client entre contenu et produits  </a:t>
          </a:r>
        </a:p>
      </dgm:t>
    </dgm:pt>
    <dgm:pt modelId="{82FEADF1-7B03-45D1-9F7A-828E6D3DFF6A}" type="parTrans" cxnId="{E8DC135B-34C1-445E-AD4B-27D314AFCC90}">
      <dgm:prSet/>
      <dgm:spPr/>
      <dgm:t>
        <a:bodyPr/>
        <a:lstStyle/>
        <a:p>
          <a:endParaRPr lang="fr-FR" sz="1400">
            <a:latin typeface="Avenir Next LT Pro" panose="020B0504020202020204" pitchFamily="34" charset="0"/>
          </a:endParaRPr>
        </a:p>
      </dgm:t>
    </dgm:pt>
    <dgm:pt modelId="{4E360B88-9506-4A90-9CF4-A9B60E5D9096}" type="sibTrans" cxnId="{E8DC135B-34C1-445E-AD4B-27D314AFCC90}">
      <dgm:prSet/>
      <dgm:spPr/>
      <dgm:t>
        <a:bodyPr/>
        <a:lstStyle/>
        <a:p>
          <a:endParaRPr lang="fr-FR" sz="1400">
            <a:latin typeface="Avenir Next LT Pro" panose="020B0504020202020204" pitchFamily="34" charset="0"/>
          </a:endParaRPr>
        </a:p>
      </dgm:t>
    </dgm:pt>
    <dgm:pt modelId="{E9FFA61B-EF46-4C61-82AE-3397CC16DE3E}">
      <dgm:prSet custT="1"/>
      <dgm:spPr>
        <a:solidFill>
          <a:srgbClr val="B6CA4A"/>
        </a:solidFill>
      </dgm:spPr>
      <dgm:t>
        <a:bodyPr/>
        <a:lstStyle/>
        <a:p>
          <a:r>
            <a:rPr lang="fr-FR" sz="1600" b="1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ADAPTER LE CONTENU AU MÉDIA </a:t>
          </a:r>
          <a:r>
            <a:rPr lang="fr-FR" sz="1600" dirty="0" err="1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Testi</a:t>
          </a:r>
          <a:r>
            <a:rPr lang="fr-FR" sz="16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 Clients/ Expression pro</a:t>
          </a:r>
          <a:br>
            <a:rPr lang="fr-FR" sz="16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Avant-Après…</a:t>
          </a:r>
        </a:p>
      </dgm:t>
    </dgm:pt>
    <dgm:pt modelId="{AFB2ACC6-7E0F-421C-8641-3B40AEAC09C7}" type="parTrans" cxnId="{697C93DC-C96C-4617-8FCE-078B8BE18FCC}">
      <dgm:prSet/>
      <dgm:spPr/>
      <dgm:t>
        <a:bodyPr/>
        <a:lstStyle/>
        <a:p>
          <a:endParaRPr lang="fr-FR" sz="1400">
            <a:latin typeface="Avenir Next LT Pro" panose="020B0504020202020204" pitchFamily="34" charset="0"/>
          </a:endParaRPr>
        </a:p>
      </dgm:t>
    </dgm:pt>
    <dgm:pt modelId="{83B49AB4-A3F4-4B49-814F-1C2D5F7735C5}" type="sibTrans" cxnId="{697C93DC-C96C-4617-8FCE-078B8BE18FCC}">
      <dgm:prSet/>
      <dgm:spPr/>
      <dgm:t>
        <a:bodyPr/>
        <a:lstStyle/>
        <a:p>
          <a:endParaRPr lang="fr-FR" sz="1400">
            <a:latin typeface="Avenir Next LT Pro" panose="020B0504020202020204" pitchFamily="34" charset="0"/>
          </a:endParaRPr>
        </a:p>
      </dgm:t>
    </dgm:pt>
    <dgm:pt modelId="{530A2B11-F665-4E2B-98B6-C060015BC9FE}">
      <dgm:prSet custT="1"/>
      <dgm:spPr>
        <a:solidFill>
          <a:srgbClr val="627124"/>
        </a:solidFill>
      </dgm:spPr>
      <dgm:t>
        <a:bodyPr/>
        <a:lstStyle/>
        <a:p>
          <a:r>
            <a:rPr lang="fr-FR" sz="1600" b="1" dirty="0">
              <a:latin typeface="Avenir Next LT Pro" panose="020B0504020202020204" pitchFamily="34" charset="0"/>
              <a:sym typeface="Wingdings" panose="05000000000000000000" pitchFamily="2" charset="2"/>
            </a:rPr>
            <a:t>DIFFUSER ET METTRE EN AVANT L’ACTUALITÉ COMMERCIALE</a:t>
          </a:r>
          <a:br>
            <a:rPr lang="fr-FR" sz="1600" dirty="0"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dirty="0">
              <a:latin typeface="Avenir Next LT Pro" panose="020B0504020202020204" pitchFamily="34" charset="0"/>
              <a:sym typeface="Wingdings" panose="05000000000000000000" pitchFamily="2" charset="2"/>
            </a:rPr>
            <a:t>Que se passe t il </a:t>
          </a:r>
          <a:br>
            <a:rPr lang="fr-FR" sz="1600" dirty="0"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dirty="0">
              <a:latin typeface="Avenir Next LT Pro" panose="020B0504020202020204" pitchFamily="34" charset="0"/>
              <a:sym typeface="Wingdings" panose="05000000000000000000" pitchFamily="2" charset="2"/>
            </a:rPr>
            <a:t>dans mon point de vente ? </a:t>
          </a:r>
        </a:p>
      </dgm:t>
    </dgm:pt>
    <dgm:pt modelId="{A8CF6308-8AD4-4978-9BE1-4A1964509485}" type="parTrans" cxnId="{002EEF63-0DDC-4961-ABDB-AFFA10800946}">
      <dgm:prSet/>
      <dgm:spPr/>
      <dgm:t>
        <a:bodyPr/>
        <a:lstStyle/>
        <a:p>
          <a:endParaRPr lang="fr-FR" sz="1400">
            <a:latin typeface="Avenir Next LT Pro" panose="020B0504020202020204" pitchFamily="34" charset="0"/>
          </a:endParaRPr>
        </a:p>
      </dgm:t>
    </dgm:pt>
    <dgm:pt modelId="{A57AE0E5-4296-4C3E-94F5-0ED0707A54F1}" type="sibTrans" cxnId="{002EEF63-0DDC-4961-ABDB-AFFA10800946}">
      <dgm:prSet/>
      <dgm:spPr/>
      <dgm:t>
        <a:bodyPr/>
        <a:lstStyle/>
        <a:p>
          <a:endParaRPr lang="fr-FR" sz="1400">
            <a:latin typeface="Avenir Next LT Pro" panose="020B0504020202020204" pitchFamily="34" charset="0"/>
          </a:endParaRPr>
        </a:p>
      </dgm:t>
    </dgm:pt>
    <dgm:pt modelId="{CA76FCF3-1209-4D5C-A46D-B932BFEE400B}" type="pres">
      <dgm:prSet presAssocID="{E4D646E0-3F44-42BD-B84E-5EE2DA169199}" presName="diagram" presStyleCnt="0">
        <dgm:presLayoutVars>
          <dgm:dir/>
          <dgm:resizeHandles val="exact"/>
        </dgm:presLayoutVars>
      </dgm:prSet>
      <dgm:spPr/>
    </dgm:pt>
    <dgm:pt modelId="{795376E2-DA3D-4F90-BEBA-AD5575BBF41C}" type="pres">
      <dgm:prSet presAssocID="{11337F74-6E9C-433B-982E-85676E73174E}" presName="node" presStyleLbl="node1" presStyleIdx="0" presStyleCnt="4">
        <dgm:presLayoutVars>
          <dgm:bulletEnabled val="1"/>
        </dgm:presLayoutVars>
      </dgm:prSet>
      <dgm:spPr/>
    </dgm:pt>
    <dgm:pt modelId="{A9FF0035-B0E7-4FB0-8C58-57E57BC33FBF}" type="pres">
      <dgm:prSet presAssocID="{FD6CBA16-FDE7-4055-9390-7A916390C6AB}" presName="sibTrans" presStyleCnt="0"/>
      <dgm:spPr/>
    </dgm:pt>
    <dgm:pt modelId="{24A5F48E-A83E-4C9A-9272-AB9B292CB994}" type="pres">
      <dgm:prSet presAssocID="{A7F1B811-837A-4650-B965-DC86728EA4F1}" presName="node" presStyleLbl="node1" presStyleIdx="1" presStyleCnt="4">
        <dgm:presLayoutVars>
          <dgm:bulletEnabled val="1"/>
        </dgm:presLayoutVars>
      </dgm:prSet>
      <dgm:spPr/>
    </dgm:pt>
    <dgm:pt modelId="{1785CEAF-28C5-4973-87D5-B4C516B1BD9D}" type="pres">
      <dgm:prSet presAssocID="{4E360B88-9506-4A90-9CF4-A9B60E5D9096}" presName="sibTrans" presStyleCnt="0"/>
      <dgm:spPr/>
    </dgm:pt>
    <dgm:pt modelId="{C41EADB9-21DD-4366-8CF7-C141FA9A8258}" type="pres">
      <dgm:prSet presAssocID="{E9FFA61B-EF46-4C61-82AE-3397CC16DE3E}" presName="node" presStyleLbl="node1" presStyleIdx="2" presStyleCnt="4">
        <dgm:presLayoutVars>
          <dgm:bulletEnabled val="1"/>
        </dgm:presLayoutVars>
      </dgm:prSet>
      <dgm:spPr/>
    </dgm:pt>
    <dgm:pt modelId="{52A1C1C0-E230-43C3-AA7F-4E5A3060CD4E}" type="pres">
      <dgm:prSet presAssocID="{83B49AB4-A3F4-4B49-814F-1C2D5F7735C5}" presName="sibTrans" presStyleCnt="0"/>
      <dgm:spPr/>
    </dgm:pt>
    <dgm:pt modelId="{38A79C34-7F5D-4927-9DD8-BC71684830A8}" type="pres">
      <dgm:prSet presAssocID="{530A2B11-F665-4E2B-98B6-C060015BC9FE}" presName="node" presStyleLbl="node1" presStyleIdx="3" presStyleCnt="4">
        <dgm:presLayoutVars>
          <dgm:bulletEnabled val="1"/>
        </dgm:presLayoutVars>
      </dgm:prSet>
      <dgm:spPr/>
    </dgm:pt>
  </dgm:ptLst>
  <dgm:cxnLst>
    <dgm:cxn modelId="{B950C714-4DED-48BE-9893-B7F89DCAB13C}" type="presOf" srcId="{E9FFA61B-EF46-4C61-82AE-3397CC16DE3E}" destId="{C41EADB9-21DD-4366-8CF7-C141FA9A8258}" srcOrd="0" destOrd="0" presId="urn:microsoft.com/office/officeart/2005/8/layout/default"/>
    <dgm:cxn modelId="{E8DC135B-34C1-445E-AD4B-27D314AFCC90}" srcId="{E4D646E0-3F44-42BD-B84E-5EE2DA169199}" destId="{A7F1B811-837A-4650-B965-DC86728EA4F1}" srcOrd="1" destOrd="0" parTransId="{82FEADF1-7B03-45D1-9F7A-828E6D3DFF6A}" sibTransId="{4E360B88-9506-4A90-9CF4-A9B60E5D9096}"/>
    <dgm:cxn modelId="{002EEF63-0DDC-4961-ABDB-AFFA10800946}" srcId="{E4D646E0-3F44-42BD-B84E-5EE2DA169199}" destId="{530A2B11-F665-4E2B-98B6-C060015BC9FE}" srcOrd="3" destOrd="0" parTransId="{A8CF6308-8AD4-4978-9BE1-4A1964509485}" sibTransId="{A57AE0E5-4296-4C3E-94F5-0ED0707A54F1}"/>
    <dgm:cxn modelId="{23D94A48-BE35-4FD0-9C0D-DAF32AE82877}" type="presOf" srcId="{A7F1B811-837A-4650-B965-DC86728EA4F1}" destId="{24A5F48E-A83E-4C9A-9272-AB9B292CB994}" srcOrd="0" destOrd="0" presId="urn:microsoft.com/office/officeart/2005/8/layout/default"/>
    <dgm:cxn modelId="{51C7ED49-54C8-422E-9318-C1B16F2E4C08}" type="presOf" srcId="{11337F74-6E9C-433B-982E-85676E73174E}" destId="{795376E2-DA3D-4F90-BEBA-AD5575BBF41C}" srcOrd="0" destOrd="0" presId="urn:microsoft.com/office/officeart/2005/8/layout/default"/>
    <dgm:cxn modelId="{31DAE4A1-EA37-4A4B-A9E4-20CD5FC859B6}" type="presOf" srcId="{E4D646E0-3F44-42BD-B84E-5EE2DA169199}" destId="{CA76FCF3-1209-4D5C-A46D-B932BFEE400B}" srcOrd="0" destOrd="0" presId="urn:microsoft.com/office/officeart/2005/8/layout/default"/>
    <dgm:cxn modelId="{112DA7C4-9B26-425A-91B1-BE39F15CA692}" srcId="{E4D646E0-3F44-42BD-B84E-5EE2DA169199}" destId="{11337F74-6E9C-433B-982E-85676E73174E}" srcOrd="0" destOrd="0" parTransId="{5665B742-094B-4DA8-B4E1-14D27B628D32}" sibTransId="{FD6CBA16-FDE7-4055-9390-7A916390C6AB}"/>
    <dgm:cxn modelId="{89F879D6-6160-453E-B1EE-38D1098471F5}" type="presOf" srcId="{530A2B11-F665-4E2B-98B6-C060015BC9FE}" destId="{38A79C34-7F5D-4927-9DD8-BC71684830A8}" srcOrd="0" destOrd="0" presId="urn:microsoft.com/office/officeart/2005/8/layout/default"/>
    <dgm:cxn modelId="{697C93DC-C96C-4617-8FCE-078B8BE18FCC}" srcId="{E4D646E0-3F44-42BD-B84E-5EE2DA169199}" destId="{E9FFA61B-EF46-4C61-82AE-3397CC16DE3E}" srcOrd="2" destOrd="0" parTransId="{AFB2ACC6-7E0F-421C-8641-3B40AEAC09C7}" sibTransId="{83B49AB4-A3F4-4B49-814F-1C2D5F7735C5}"/>
    <dgm:cxn modelId="{0D62D54F-6FA8-409F-B9E5-6AB3E903DA5C}" type="presParOf" srcId="{CA76FCF3-1209-4D5C-A46D-B932BFEE400B}" destId="{795376E2-DA3D-4F90-BEBA-AD5575BBF41C}" srcOrd="0" destOrd="0" presId="urn:microsoft.com/office/officeart/2005/8/layout/default"/>
    <dgm:cxn modelId="{BFC44983-4D84-474F-A274-CE0AF1143EEB}" type="presParOf" srcId="{CA76FCF3-1209-4D5C-A46D-B932BFEE400B}" destId="{A9FF0035-B0E7-4FB0-8C58-57E57BC33FBF}" srcOrd="1" destOrd="0" presId="urn:microsoft.com/office/officeart/2005/8/layout/default"/>
    <dgm:cxn modelId="{DA8BAEC1-FA14-4DC1-8034-39F631245F1A}" type="presParOf" srcId="{CA76FCF3-1209-4D5C-A46D-B932BFEE400B}" destId="{24A5F48E-A83E-4C9A-9272-AB9B292CB994}" srcOrd="2" destOrd="0" presId="urn:microsoft.com/office/officeart/2005/8/layout/default"/>
    <dgm:cxn modelId="{4026EDB8-D577-4E94-AA4A-F448EC312815}" type="presParOf" srcId="{CA76FCF3-1209-4D5C-A46D-B932BFEE400B}" destId="{1785CEAF-28C5-4973-87D5-B4C516B1BD9D}" srcOrd="3" destOrd="0" presId="urn:microsoft.com/office/officeart/2005/8/layout/default"/>
    <dgm:cxn modelId="{3AB3064D-4757-4F89-B4BC-2DC96C20867D}" type="presParOf" srcId="{CA76FCF3-1209-4D5C-A46D-B932BFEE400B}" destId="{C41EADB9-21DD-4366-8CF7-C141FA9A8258}" srcOrd="4" destOrd="0" presId="urn:microsoft.com/office/officeart/2005/8/layout/default"/>
    <dgm:cxn modelId="{FEBEC159-3A76-4D17-86DD-6AE7277CB0F1}" type="presParOf" srcId="{CA76FCF3-1209-4D5C-A46D-B932BFEE400B}" destId="{52A1C1C0-E230-43C3-AA7F-4E5A3060CD4E}" srcOrd="5" destOrd="0" presId="urn:microsoft.com/office/officeart/2005/8/layout/default"/>
    <dgm:cxn modelId="{AC024D9C-E5F1-4D40-9F6A-BE4C97E438D8}" type="presParOf" srcId="{CA76FCF3-1209-4D5C-A46D-B932BFEE400B}" destId="{38A79C34-7F5D-4927-9DD8-BC71684830A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4913D0-8DB2-4049-8762-47EE4AB4DC1C}" type="doc">
      <dgm:prSet loTypeId="urn:microsoft.com/office/officeart/2005/8/layout/process4" loCatId="process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fr-FR"/>
        </a:p>
      </dgm:t>
    </dgm:pt>
    <dgm:pt modelId="{48CE238A-5F33-481D-9CE5-0F8D4207ED26}">
      <dgm:prSet phldrT="[Texte]" custT="1"/>
      <dgm:spPr>
        <a:solidFill>
          <a:srgbClr val="2E2E2E">
            <a:alpha val="56078"/>
          </a:srgbClr>
        </a:solidFill>
      </dgm:spPr>
      <dgm:t>
        <a:bodyPr/>
        <a:lstStyle/>
        <a:p>
          <a:r>
            <a:rPr lang="fr-FR" sz="1600" b="1" dirty="0">
              <a:latin typeface="Avenir Next LT Pro" panose="020B0504020202020204" pitchFamily="34" charset="0"/>
            </a:rPr>
            <a:t>INSTALLER UN TERRITOIRE DE COMMUNICATION </a:t>
          </a:r>
          <a:br>
            <a:rPr lang="fr-FR" sz="1600" b="1" dirty="0">
              <a:latin typeface="Avenir Next LT Pro" panose="020B0504020202020204" pitchFamily="34" charset="0"/>
            </a:rPr>
          </a:br>
          <a:r>
            <a:rPr lang="fr-FR" sz="1600" b="1" dirty="0">
              <a:latin typeface="Avenir Next LT Pro" panose="020B0504020202020204" pitchFamily="34" charset="0"/>
            </a:rPr>
            <a:t>PROPRIETAIRE,  ATTRACTIF ET CONTEMPORAIN</a:t>
          </a:r>
        </a:p>
      </dgm:t>
    </dgm:pt>
    <dgm:pt modelId="{85FA0FD5-30CD-4E88-BCB5-65E2D1E4C83B}" type="parTrans" cxnId="{E94D7352-A7AF-49AC-BF29-01A694B91B01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949773DC-A4BA-41CB-8D4F-69150FC62BA4}" type="sibTrans" cxnId="{E94D7352-A7AF-49AC-BF29-01A694B91B01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2631ED99-7C01-4DB3-8ACE-4FF33235440C}">
      <dgm:prSet phldrT="[Texte]" custT="1"/>
      <dgm:spPr>
        <a:solidFill>
          <a:srgbClr val="2E2E2E">
            <a:alpha val="56078"/>
          </a:srgb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b="1" dirty="0">
              <a:latin typeface="Avenir Next LT Pro" panose="020B0504020202020204" pitchFamily="34" charset="0"/>
            </a:rPr>
            <a:t>STIMULER  LA CONQUETE DE NOUVEAUX CLIENTS </a:t>
          </a:r>
          <a:br>
            <a:rPr lang="fr-FR" sz="1600" b="1" dirty="0">
              <a:latin typeface="Avenir Next LT Pro" panose="020B0504020202020204" pitchFamily="34" charset="0"/>
            </a:rPr>
          </a:br>
          <a:r>
            <a:rPr lang="fr-FR" sz="1600" b="1" dirty="0">
              <a:latin typeface="Avenir Next LT Pro" panose="020B0504020202020204" pitchFamily="34" charset="0"/>
            </a:rPr>
            <a:t>EN LEUR DÉMONTRANT L’ATTRACTIVITÉ DES ENSEIGNES</a:t>
          </a:r>
        </a:p>
      </dgm:t>
    </dgm:pt>
    <dgm:pt modelId="{48E57F88-2D2D-47AC-B34D-8E6A9B1D1B50}" type="parTrans" cxnId="{E733967E-C7A6-4F8A-802B-42F64EFDB662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96C918A4-E03B-41C6-8594-6F8E832023D3}" type="sibTrans" cxnId="{E733967E-C7A6-4F8A-802B-42F64EFDB662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CAD23DCC-DA7E-4157-B0A1-9DA6E4623DA4}">
      <dgm:prSet phldrT="[Texte]" custT="1"/>
      <dgm:spPr>
        <a:solidFill>
          <a:srgbClr val="2E2E2E">
            <a:alpha val="56078"/>
          </a:srgbClr>
        </a:solidFill>
      </dgm:spPr>
      <dgm:t>
        <a:bodyPr/>
        <a:lstStyle/>
        <a:p>
          <a:r>
            <a:rPr lang="fr-FR" sz="1600" b="1" dirty="0">
              <a:latin typeface="Avenir Next LT Pro" panose="020B0504020202020204" pitchFamily="34" charset="0"/>
            </a:rPr>
            <a:t>DEPLOYER CE TERRITOIRE VIA UNE STRATEGIE DES MOYENS </a:t>
          </a:r>
          <a:br>
            <a:rPr lang="fr-FR" sz="1600" b="1" dirty="0">
              <a:latin typeface="Avenir Next LT Pro" panose="020B0504020202020204" pitchFamily="34" charset="0"/>
            </a:rPr>
          </a:br>
          <a:r>
            <a:rPr lang="fr-FR" sz="1600" b="1" dirty="0">
              <a:latin typeface="Avenir Next LT Pro" panose="020B0504020202020204" pitchFamily="34" charset="0"/>
            </a:rPr>
            <a:t>QUI DEVELOPPE LA NOTORIETE QUALIFIEE DES ENSEIGNES </a:t>
          </a:r>
          <a:br>
            <a:rPr lang="fr-FR" sz="1600" b="1" dirty="0">
              <a:latin typeface="Avenir Next LT Pro" panose="020B0504020202020204" pitchFamily="34" charset="0"/>
            </a:rPr>
          </a:br>
          <a:r>
            <a:rPr lang="fr-FR" sz="1600" b="1" dirty="0">
              <a:latin typeface="Avenir Next LT Pro" panose="020B0504020202020204" pitchFamily="34" charset="0"/>
            </a:rPr>
            <a:t>ET ACCELLERATRICE DE TRAFIC</a:t>
          </a:r>
        </a:p>
      </dgm:t>
    </dgm:pt>
    <dgm:pt modelId="{27F24197-AF33-4137-94FF-25C82A738365}" type="parTrans" cxnId="{07BCE817-5527-4325-9524-311F01EA20A7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9D43E0C2-F915-451E-87A3-96CFBBEF4D41}" type="sibTrans" cxnId="{07BCE817-5527-4325-9524-311F01EA20A7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F64BEE9E-B283-462A-9418-962F31EBE79F}" type="pres">
      <dgm:prSet presAssocID="{794913D0-8DB2-4049-8762-47EE4AB4DC1C}" presName="Name0" presStyleCnt="0">
        <dgm:presLayoutVars>
          <dgm:dir/>
          <dgm:animLvl val="lvl"/>
          <dgm:resizeHandles val="exact"/>
        </dgm:presLayoutVars>
      </dgm:prSet>
      <dgm:spPr/>
    </dgm:pt>
    <dgm:pt modelId="{D1149039-022B-447D-AA23-7EFEC7C6AB7E}" type="pres">
      <dgm:prSet presAssocID="{2631ED99-7C01-4DB3-8ACE-4FF33235440C}" presName="boxAndChildren" presStyleCnt="0"/>
      <dgm:spPr/>
    </dgm:pt>
    <dgm:pt modelId="{A0D78D70-8FB6-4A74-822B-658E284591F9}" type="pres">
      <dgm:prSet presAssocID="{2631ED99-7C01-4DB3-8ACE-4FF33235440C}" presName="parentTextBox" presStyleLbl="node1" presStyleIdx="0" presStyleCnt="3"/>
      <dgm:spPr/>
    </dgm:pt>
    <dgm:pt modelId="{375F4E62-3B16-46A0-B149-C4A80BD0D295}" type="pres">
      <dgm:prSet presAssocID="{9D43E0C2-F915-451E-87A3-96CFBBEF4D41}" presName="sp" presStyleCnt="0"/>
      <dgm:spPr/>
    </dgm:pt>
    <dgm:pt modelId="{374ED9E7-3A8A-4F3A-B27C-CE99C6B6D552}" type="pres">
      <dgm:prSet presAssocID="{CAD23DCC-DA7E-4157-B0A1-9DA6E4623DA4}" presName="arrowAndChildren" presStyleCnt="0"/>
      <dgm:spPr/>
    </dgm:pt>
    <dgm:pt modelId="{54AFCC47-3C34-4089-894D-4B2C9B9CBFBC}" type="pres">
      <dgm:prSet presAssocID="{CAD23DCC-DA7E-4157-B0A1-9DA6E4623DA4}" presName="parentTextArrow" presStyleLbl="node1" presStyleIdx="1" presStyleCnt="3"/>
      <dgm:spPr/>
    </dgm:pt>
    <dgm:pt modelId="{F8994A09-C075-462D-988A-C66AD99EFC34}" type="pres">
      <dgm:prSet presAssocID="{949773DC-A4BA-41CB-8D4F-69150FC62BA4}" presName="sp" presStyleCnt="0"/>
      <dgm:spPr/>
    </dgm:pt>
    <dgm:pt modelId="{F8F86EF9-FF8D-4A32-A32D-F5EDF65B4DA6}" type="pres">
      <dgm:prSet presAssocID="{48CE238A-5F33-481D-9CE5-0F8D4207ED26}" presName="arrowAndChildren" presStyleCnt="0"/>
      <dgm:spPr/>
    </dgm:pt>
    <dgm:pt modelId="{EBE64448-CB25-4EDF-A542-2CBC06A997B8}" type="pres">
      <dgm:prSet presAssocID="{48CE238A-5F33-481D-9CE5-0F8D4207ED26}" presName="parentTextArrow" presStyleLbl="node1" presStyleIdx="2" presStyleCnt="3"/>
      <dgm:spPr/>
    </dgm:pt>
  </dgm:ptLst>
  <dgm:cxnLst>
    <dgm:cxn modelId="{07BCE817-5527-4325-9524-311F01EA20A7}" srcId="{794913D0-8DB2-4049-8762-47EE4AB4DC1C}" destId="{CAD23DCC-DA7E-4157-B0A1-9DA6E4623DA4}" srcOrd="1" destOrd="0" parTransId="{27F24197-AF33-4137-94FF-25C82A738365}" sibTransId="{9D43E0C2-F915-451E-87A3-96CFBBEF4D41}"/>
    <dgm:cxn modelId="{5304C520-AC49-4379-A667-168A1E23CA0F}" type="presOf" srcId="{48CE238A-5F33-481D-9CE5-0F8D4207ED26}" destId="{EBE64448-CB25-4EDF-A542-2CBC06A997B8}" srcOrd="0" destOrd="0" presId="urn:microsoft.com/office/officeart/2005/8/layout/process4"/>
    <dgm:cxn modelId="{E94D7352-A7AF-49AC-BF29-01A694B91B01}" srcId="{794913D0-8DB2-4049-8762-47EE4AB4DC1C}" destId="{48CE238A-5F33-481D-9CE5-0F8D4207ED26}" srcOrd="0" destOrd="0" parTransId="{85FA0FD5-30CD-4E88-BCB5-65E2D1E4C83B}" sibTransId="{949773DC-A4BA-41CB-8D4F-69150FC62BA4}"/>
    <dgm:cxn modelId="{E733967E-C7A6-4F8A-802B-42F64EFDB662}" srcId="{794913D0-8DB2-4049-8762-47EE4AB4DC1C}" destId="{2631ED99-7C01-4DB3-8ACE-4FF33235440C}" srcOrd="2" destOrd="0" parTransId="{48E57F88-2D2D-47AC-B34D-8E6A9B1D1B50}" sibTransId="{96C918A4-E03B-41C6-8594-6F8E832023D3}"/>
    <dgm:cxn modelId="{D368DB90-72E7-4B8C-907C-FB5F7838BF68}" type="presOf" srcId="{794913D0-8DB2-4049-8762-47EE4AB4DC1C}" destId="{F64BEE9E-B283-462A-9418-962F31EBE79F}" srcOrd="0" destOrd="0" presId="urn:microsoft.com/office/officeart/2005/8/layout/process4"/>
    <dgm:cxn modelId="{E496DA96-DB7E-44DA-B103-6271A25D19AF}" type="presOf" srcId="{2631ED99-7C01-4DB3-8ACE-4FF33235440C}" destId="{A0D78D70-8FB6-4A74-822B-658E284591F9}" srcOrd="0" destOrd="0" presId="urn:microsoft.com/office/officeart/2005/8/layout/process4"/>
    <dgm:cxn modelId="{41BEFCED-4332-4A58-BBCE-A5B7C6F8BDD6}" type="presOf" srcId="{CAD23DCC-DA7E-4157-B0A1-9DA6E4623DA4}" destId="{54AFCC47-3C34-4089-894D-4B2C9B9CBFBC}" srcOrd="0" destOrd="0" presId="urn:microsoft.com/office/officeart/2005/8/layout/process4"/>
    <dgm:cxn modelId="{D07AC31A-6A81-4D04-A43A-477D68520CEE}" type="presParOf" srcId="{F64BEE9E-B283-462A-9418-962F31EBE79F}" destId="{D1149039-022B-447D-AA23-7EFEC7C6AB7E}" srcOrd="0" destOrd="0" presId="urn:microsoft.com/office/officeart/2005/8/layout/process4"/>
    <dgm:cxn modelId="{0A8C5C98-8A1A-4A73-BDDB-630CB678E4F0}" type="presParOf" srcId="{D1149039-022B-447D-AA23-7EFEC7C6AB7E}" destId="{A0D78D70-8FB6-4A74-822B-658E284591F9}" srcOrd="0" destOrd="0" presId="urn:microsoft.com/office/officeart/2005/8/layout/process4"/>
    <dgm:cxn modelId="{AA7E9DE4-7D68-44D4-8C8C-2AE0AFF24F37}" type="presParOf" srcId="{F64BEE9E-B283-462A-9418-962F31EBE79F}" destId="{375F4E62-3B16-46A0-B149-C4A80BD0D295}" srcOrd="1" destOrd="0" presId="urn:microsoft.com/office/officeart/2005/8/layout/process4"/>
    <dgm:cxn modelId="{DA79C925-2E11-46AA-AE5F-719F2D44FF82}" type="presParOf" srcId="{F64BEE9E-B283-462A-9418-962F31EBE79F}" destId="{374ED9E7-3A8A-4F3A-B27C-CE99C6B6D552}" srcOrd="2" destOrd="0" presId="urn:microsoft.com/office/officeart/2005/8/layout/process4"/>
    <dgm:cxn modelId="{D8357B75-7E58-4BEE-9FB6-BBEBB264808E}" type="presParOf" srcId="{374ED9E7-3A8A-4F3A-B27C-CE99C6B6D552}" destId="{54AFCC47-3C34-4089-894D-4B2C9B9CBFBC}" srcOrd="0" destOrd="0" presId="urn:microsoft.com/office/officeart/2005/8/layout/process4"/>
    <dgm:cxn modelId="{C61E56DD-35EE-43A3-A541-2A0F1E172EC0}" type="presParOf" srcId="{F64BEE9E-B283-462A-9418-962F31EBE79F}" destId="{F8994A09-C075-462D-988A-C66AD99EFC34}" srcOrd="3" destOrd="0" presId="urn:microsoft.com/office/officeart/2005/8/layout/process4"/>
    <dgm:cxn modelId="{839CEC7F-0510-4653-86CA-0ADC400B84E3}" type="presParOf" srcId="{F64BEE9E-B283-462A-9418-962F31EBE79F}" destId="{F8F86EF9-FF8D-4A32-A32D-F5EDF65B4DA6}" srcOrd="4" destOrd="0" presId="urn:microsoft.com/office/officeart/2005/8/layout/process4"/>
    <dgm:cxn modelId="{B66500F5-E0A8-4858-8CFB-F220A13BAF7A}" type="presParOf" srcId="{F8F86EF9-FF8D-4A32-A32D-F5EDF65B4DA6}" destId="{EBE64448-CB25-4EDF-A542-2CBC06A997B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5376E2-DA3D-4F90-BEBA-AD5575BBF41C}">
      <dsp:nvSpPr>
        <dsp:cNvPr id="0" name=""/>
        <dsp:cNvSpPr/>
      </dsp:nvSpPr>
      <dsp:spPr>
        <a:xfrm>
          <a:off x="992" y="194138"/>
          <a:ext cx="3869531" cy="2321718"/>
        </a:xfrm>
        <a:prstGeom prst="rect">
          <a:avLst/>
        </a:prstGeom>
        <a:solidFill>
          <a:srgbClr val="62712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latin typeface="Avenir Next LT Pro" panose="020B0504020202020204" pitchFamily="34" charset="0"/>
              <a:sym typeface="Wingdings" panose="05000000000000000000" pitchFamily="2" charset="2"/>
            </a:rPr>
            <a:t>PLATEFORME DE CONTENU HÉBERGÉ PAR POINT VERT &amp; MAGASIN VERT</a:t>
          </a:r>
          <a:br>
            <a:rPr lang="fr-FR" sz="1600" kern="1200" dirty="0"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kern="1200" dirty="0">
              <a:latin typeface="Avenir Next LT Pro" panose="020B0504020202020204" pitchFamily="34" charset="0"/>
              <a:sym typeface="Wingdings" panose="05000000000000000000" pitchFamily="2" charset="2"/>
            </a:rPr>
            <a:t>qui rayonnera sur l’ensemble des points de contacts &amp; structuré par métiers</a:t>
          </a:r>
          <a:endParaRPr lang="fr-FR" sz="1600" kern="1200" dirty="0">
            <a:latin typeface="Avenir Next LT Pro" panose="020B0504020202020204" pitchFamily="34" charset="0"/>
          </a:endParaRPr>
        </a:p>
      </dsp:txBody>
      <dsp:txXfrm>
        <a:off x="992" y="194138"/>
        <a:ext cx="3869531" cy="2321718"/>
      </dsp:txXfrm>
    </dsp:sp>
    <dsp:sp modelId="{24A5F48E-A83E-4C9A-9272-AB9B292CB994}">
      <dsp:nvSpPr>
        <dsp:cNvPr id="0" name=""/>
        <dsp:cNvSpPr/>
      </dsp:nvSpPr>
      <dsp:spPr>
        <a:xfrm>
          <a:off x="4257476" y="194138"/>
          <a:ext cx="3869531" cy="2321718"/>
        </a:xfrm>
        <a:prstGeom prst="rect">
          <a:avLst/>
        </a:prstGeom>
        <a:solidFill>
          <a:srgbClr val="B6CA4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HIERARCHISER LE CONTENU ACTUELLEMENT DISPONIBLE </a:t>
          </a:r>
          <a:br>
            <a:rPr lang="fr-FR" sz="1600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Revoir l’expérience utilisateur : </a:t>
          </a:r>
          <a:br>
            <a:rPr lang="fr-FR" sz="1600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b="1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vers une logique de cross content &amp; de cross </a:t>
          </a:r>
          <a:r>
            <a:rPr lang="fr-FR" sz="1600" b="1" kern="1200" dirty="0" err="1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selling</a:t>
          </a:r>
          <a:r>
            <a:rPr lang="fr-FR" sz="1600" b="1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 </a:t>
          </a:r>
          <a:br>
            <a:rPr lang="fr-FR" sz="1600" b="1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-&gt; En fonction des entrées nourrir le parcours client entre contenu et produits  </a:t>
          </a:r>
        </a:p>
      </dsp:txBody>
      <dsp:txXfrm>
        <a:off x="4257476" y="194138"/>
        <a:ext cx="3869531" cy="2321718"/>
      </dsp:txXfrm>
    </dsp:sp>
    <dsp:sp modelId="{C41EADB9-21DD-4366-8CF7-C141FA9A8258}">
      <dsp:nvSpPr>
        <dsp:cNvPr id="0" name=""/>
        <dsp:cNvSpPr/>
      </dsp:nvSpPr>
      <dsp:spPr>
        <a:xfrm>
          <a:off x="992" y="2902810"/>
          <a:ext cx="3869531" cy="2321718"/>
        </a:xfrm>
        <a:prstGeom prst="rect">
          <a:avLst/>
        </a:prstGeom>
        <a:solidFill>
          <a:srgbClr val="B6CA4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ADAPTER LE CONTENU AU MÉDIA </a:t>
          </a:r>
          <a:r>
            <a:rPr lang="fr-FR" sz="1600" kern="1200" dirty="0" err="1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Testi</a:t>
          </a:r>
          <a:r>
            <a:rPr lang="fr-FR" sz="1600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 Clients/ Expression pro</a:t>
          </a:r>
          <a:br>
            <a:rPr lang="fr-FR" sz="1600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kern="1200" dirty="0">
              <a:solidFill>
                <a:schemeClr val="tx1"/>
              </a:solidFill>
              <a:latin typeface="Avenir Next LT Pro" panose="020B0504020202020204" pitchFamily="34" charset="0"/>
              <a:sym typeface="Wingdings" panose="05000000000000000000" pitchFamily="2" charset="2"/>
            </a:rPr>
            <a:t>Avant-Après…</a:t>
          </a:r>
        </a:p>
      </dsp:txBody>
      <dsp:txXfrm>
        <a:off x="992" y="2902810"/>
        <a:ext cx="3869531" cy="2321718"/>
      </dsp:txXfrm>
    </dsp:sp>
    <dsp:sp modelId="{38A79C34-7F5D-4927-9DD8-BC71684830A8}">
      <dsp:nvSpPr>
        <dsp:cNvPr id="0" name=""/>
        <dsp:cNvSpPr/>
      </dsp:nvSpPr>
      <dsp:spPr>
        <a:xfrm>
          <a:off x="4257476" y="2902810"/>
          <a:ext cx="3869531" cy="2321718"/>
        </a:xfrm>
        <a:prstGeom prst="rect">
          <a:avLst/>
        </a:prstGeom>
        <a:solidFill>
          <a:srgbClr val="62712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latin typeface="Avenir Next LT Pro" panose="020B0504020202020204" pitchFamily="34" charset="0"/>
              <a:sym typeface="Wingdings" panose="05000000000000000000" pitchFamily="2" charset="2"/>
            </a:rPr>
            <a:t>DIFFUSER ET METTRE EN AVANT L’ACTUALITÉ COMMERCIALE</a:t>
          </a:r>
          <a:br>
            <a:rPr lang="fr-FR" sz="1600" kern="1200" dirty="0"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kern="1200" dirty="0">
              <a:latin typeface="Avenir Next LT Pro" panose="020B0504020202020204" pitchFamily="34" charset="0"/>
              <a:sym typeface="Wingdings" panose="05000000000000000000" pitchFamily="2" charset="2"/>
            </a:rPr>
            <a:t>Que se passe t il </a:t>
          </a:r>
          <a:br>
            <a:rPr lang="fr-FR" sz="1600" kern="1200" dirty="0">
              <a:latin typeface="Avenir Next LT Pro" panose="020B0504020202020204" pitchFamily="34" charset="0"/>
              <a:sym typeface="Wingdings" panose="05000000000000000000" pitchFamily="2" charset="2"/>
            </a:rPr>
          </a:br>
          <a:r>
            <a:rPr lang="fr-FR" sz="1600" kern="1200" dirty="0">
              <a:latin typeface="Avenir Next LT Pro" panose="020B0504020202020204" pitchFamily="34" charset="0"/>
              <a:sym typeface="Wingdings" panose="05000000000000000000" pitchFamily="2" charset="2"/>
            </a:rPr>
            <a:t>dans mon point de vente ? </a:t>
          </a:r>
        </a:p>
      </dsp:txBody>
      <dsp:txXfrm>
        <a:off x="4257476" y="2902810"/>
        <a:ext cx="3869531" cy="23217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D78D70-8FB6-4A74-822B-658E284591F9}">
      <dsp:nvSpPr>
        <dsp:cNvPr id="0" name=""/>
        <dsp:cNvSpPr/>
      </dsp:nvSpPr>
      <dsp:spPr>
        <a:xfrm>
          <a:off x="0" y="2846529"/>
          <a:ext cx="6429601" cy="934294"/>
        </a:xfrm>
        <a:prstGeom prst="rect">
          <a:avLst/>
        </a:prstGeom>
        <a:solidFill>
          <a:srgbClr val="2E2E2E">
            <a:alpha val="56078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b="1" kern="1200" dirty="0">
              <a:latin typeface="Avenir Next LT Pro" panose="020B0504020202020204" pitchFamily="34" charset="0"/>
            </a:rPr>
            <a:t>STIMULER  LA CONQUETE DE NOUVEAUX CLIENTS </a:t>
          </a:r>
          <a:br>
            <a:rPr lang="fr-FR" sz="1600" b="1" kern="1200" dirty="0">
              <a:latin typeface="Avenir Next LT Pro" panose="020B0504020202020204" pitchFamily="34" charset="0"/>
            </a:rPr>
          </a:br>
          <a:r>
            <a:rPr lang="fr-FR" sz="1600" b="1" kern="1200" dirty="0">
              <a:latin typeface="Avenir Next LT Pro" panose="020B0504020202020204" pitchFamily="34" charset="0"/>
            </a:rPr>
            <a:t>EN LEUR DÉMONTRANT L’ATTRACTIVITÉ DES ENSEIGNES</a:t>
          </a:r>
        </a:p>
      </dsp:txBody>
      <dsp:txXfrm>
        <a:off x="0" y="2846529"/>
        <a:ext cx="6429601" cy="934294"/>
      </dsp:txXfrm>
    </dsp:sp>
    <dsp:sp modelId="{54AFCC47-3C34-4089-894D-4B2C9B9CBFBC}">
      <dsp:nvSpPr>
        <dsp:cNvPr id="0" name=""/>
        <dsp:cNvSpPr/>
      </dsp:nvSpPr>
      <dsp:spPr>
        <a:xfrm rot="10800000">
          <a:off x="0" y="1423598"/>
          <a:ext cx="6429601" cy="1436944"/>
        </a:xfrm>
        <a:prstGeom prst="upArrowCallout">
          <a:avLst/>
        </a:prstGeom>
        <a:solidFill>
          <a:srgbClr val="2E2E2E">
            <a:alpha val="56078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latin typeface="Avenir Next LT Pro" panose="020B0504020202020204" pitchFamily="34" charset="0"/>
            </a:rPr>
            <a:t>DEPLOYER CE TERRITOIRE VIA UNE STRATEGIE DES MOYENS </a:t>
          </a:r>
          <a:br>
            <a:rPr lang="fr-FR" sz="1600" b="1" kern="1200" dirty="0">
              <a:latin typeface="Avenir Next LT Pro" panose="020B0504020202020204" pitchFamily="34" charset="0"/>
            </a:rPr>
          </a:br>
          <a:r>
            <a:rPr lang="fr-FR" sz="1600" b="1" kern="1200" dirty="0">
              <a:latin typeface="Avenir Next LT Pro" panose="020B0504020202020204" pitchFamily="34" charset="0"/>
            </a:rPr>
            <a:t>QUI DEVELOPPE LA NOTORIETE QUALIFIEE DES ENSEIGNES </a:t>
          </a:r>
          <a:br>
            <a:rPr lang="fr-FR" sz="1600" b="1" kern="1200" dirty="0">
              <a:latin typeface="Avenir Next LT Pro" panose="020B0504020202020204" pitchFamily="34" charset="0"/>
            </a:rPr>
          </a:br>
          <a:r>
            <a:rPr lang="fr-FR" sz="1600" b="1" kern="1200" dirty="0">
              <a:latin typeface="Avenir Next LT Pro" panose="020B0504020202020204" pitchFamily="34" charset="0"/>
            </a:rPr>
            <a:t>ET ACCELLERATRICE DE TRAFIC</a:t>
          </a:r>
        </a:p>
      </dsp:txBody>
      <dsp:txXfrm rot="10800000">
        <a:off x="0" y="1423598"/>
        <a:ext cx="6429601" cy="933683"/>
      </dsp:txXfrm>
    </dsp:sp>
    <dsp:sp modelId="{EBE64448-CB25-4EDF-A542-2CBC06A997B8}">
      <dsp:nvSpPr>
        <dsp:cNvPr id="0" name=""/>
        <dsp:cNvSpPr/>
      </dsp:nvSpPr>
      <dsp:spPr>
        <a:xfrm rot="10800000">
          <a:off x="0" y="668"/>
          <a:ext cx="6429601" cy="1436944"/>
        </a:xfrm>
        <a:prstGeom prst="upArrowCallout">
          <a:avLst/>
        </a:prstGeom>
        <a:solidFill>
          <a:srgbClr val="2E2E2E">
            <a:alpha val="56078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latin typeface="Avenir Next LT Pro" panose="020B0504020202020204" pitchFamily="34" charset="0"/>
            </a:rPr>
            <a:t>INSTALLER UN TERRITOIRE DE COMMUNICATION </a:t>
          </a:r>
          <a:br>
            <a:rPr lang="fr-FR" sz="1600" b="1" kern="1200" dirty="0">
              <a:latin typeface="Avenir Next LT Pro" panose="020B0504020202020204" pitchFamily="34" charset="0"/>
            </a:rPr>
          </a:br>
          <a:r>
            <a:rPr lang="fr-FR" sz="1600" b="1" kern="1200" dirty="0">
              <a:latin typeface="Avenir Next LT Pro" panose="020B0504020202020204" pitchFamily="34" charset="0"/>
            </a:rPr>
            <a:t>PROPRIETAIRE,  ATTRACTIF ET CONTEMPORAIN</a:t>
          </a:r>
        </a:p>
      </dsp:txBody>
      <dsp:txXfrm rot="10800000">
        <a:off x="0" y="668"/>
        <a:ext cx="6429601" cy="9336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8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26/03/2024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4"/>
            <a:ext cx="7895590" cy="2653457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8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/>
          </a:p>
        </p:txBody>
      </p:sp>
      <p:sp>
        <p:nvSpPr>
          <p:cNvPr id="15053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8995" indent="-19576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783069" indent="-156614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96297" indent="-156614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409525" indent="-156614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722752" indent="-1566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035980" indent="-1566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349208" indent="-1566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662436" indent="-1566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AD41DA9-7FCA-46AF-836C-8ADC4A7BA0F9}" type="slidenum">
              <a:rPr lang="fr-FR" altLang="fr-FR"/>
              <a:pPr eaLnBrk="1" hangingPunct="1"/>
              <a:t>21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51651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5017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/>
          </a:p>
        </p:txBody>
      </p:sp>
      <p:sp>
        <p:nvSpPr>
          <p:cNvPr id="12800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407" indent="-28592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704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85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66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148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629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110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92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F273D76-5642-4B0A-B107-24E1CACC6409}" type="slidenum">
              <a:rPr lang="fr-FR" altLang="fr-FR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fr-FR" altLang="fr-FR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567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/>
          </a:p>
        </p:txBody>
      </p:sp>
      <p:sp>
        <p:nvSpPr>
          <p:cNvPr id="1300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407" indent="-28592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704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85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66" indent="-22874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148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629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110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92" indent="-228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B470D85-E950-451D-9B96-F6C469ABD9B1}" type="slidenum">
              <a:rPr lang="fr-FR" altLang="fr-FR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25</a:t>
            </a:fld>
            <a:endParaRPr lang="fr-FR" altLang="fr-FR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695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99AB7391-FEA5-AEEB-84A9-DE38B8BD65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BCF4070A-C9F4-533F-8233-B8B37A62184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833D02B8-AA59-AA36-30B0-526F23694E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C18CCF0-894E-A7DC-F0C3-4274AAABD5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26/03/2024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32888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F32D-C459-41D5-A28A-1BE862297756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48AA-E065-4515-BA12-7140ADFFD9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05838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1"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26/03/2024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17048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26/03/2024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668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>
                <a:latin typeface="Avenir Next LT Pro" panose="020B0504020202020204" pitchFamily="34" charset="0"/>
              </a:defRPr>
            </a:lvl3pPr>
            <a:lvl4pPr algn="ctr">
              <a:defRPr>
                <a:latin typeface="Avenir Next LT Pro" panose="020B0504020202020204" pitchFamily="34" charset="0"/>
              </a:defRPr>
            </a:lvl4pPr>
            <a:lvl5pPr algn="ctr"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4DC17BC8-98E1-D210-96AE-C7EE494EE0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0168F1A-D7B1-932F-CD88-96A5633A378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graphique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B54C2548-EBC3-8912-253F-0800DC18FF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FC8331E-704F-D119-563A-4D3870679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tableau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1F514BBA-E2D7-B287-8885-9E1D170193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57D38AEA-E11A-A395-8108-1E4DB7698A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3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62DF08AC-33FB-42AA-207D-4494E9C713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4FCF19BA-6032-FC63-0CCE-C3A370A239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6" r:id="rId36"/>
    <p:sldLayoutId id="2147483717" r:id="rId37"/>
    <p:sldLayoutId id="2147483718" r:id="rId38"/>
    <p:sldLayoutId id="2147483719" r:id="rId3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8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60.png"/><Relationship Id="rId5" Type="http://schemas.openxmlformats.org/officeDocument/2006/relationships/diagramData" Target="../diagrams/data2.xml"/><Relationship Id="rId10" Type="http://schemas.openxmlformats.org/officeDocument/2006/relationships/image" Target="../media/image59.png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1.jpeg"/><Relationship Id="rId3" Type="http://schemas.openxmlformats.org/officeDocument/2006/relationships/image" Target="../media/image61.png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jpeg"/><Relationship Id="rId10" Type="http://schemas.openxmlformats.org/officeDocument/2006/relationships/image" Target="../media/image68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Relationship Id="rId1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7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67FCE387-8349-7849-D7AD-6EDAE355D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63"/>
            <a:ext cx="12192000" cy="684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00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D50D0F-8350-5E44-EF9B-E0AC70E503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fleur, habits, personne&#10;&#10;Description générée automatiquement">
            <a:extLst>
              <a:ext uri="{FF2B5EF4-FFF2-40B4-BE49-F238E27FC236}">
                <a16:creationId xmlns:a16="http://schemas.microsoft.com/office/drawing/2014/main" id="{DE5F76E0-FB92-5363-05BD-897ECEBAB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13" y="1516761"/>
            <a:ext cx="2731902" cy="3824478"/>
          </a:xfrm>
          <a:prstGeom prst="rect">
            <a:avLst/>
          </a:prstGeom>
        </p:spPr>
      </p:pic>
      <p:pic>
        <p:nvPicPr>
          <p:cNvPr id="10" name="Image 9" descr="Une image contenant texte, herbe, livre, plante&#10;&#10;Description générée automatiquement">
            <a:extLst>
              <a:ext uri="{FF2B5EF4-FFF2-40B4-BE49-F238E27FC236}">
                <a16:creationId xmlns:a16="http://schemas.microsoft.com/office/drawing/2014/main" id="{5160E02C-BA72-BE6B-15FB-04B49950E6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2849" y="1516761"/>
            <a:ext cx="2731902" cy="3824478"/>
          </a:xfrm>
          <a:prstGeom prst="rect">
            <a:avLst/>
          </a:prstGeom>
        </p:spPr>
      </p:pic>
      <p:pic>
        <p:nvPicPr>
          <p:cNvPr id="12" name="Image 11" descr="Une image contenant texte, habits, personne, Visage humain&#10;&#10;Description générée automatiquement">
            <a:extLst>
              <a:ext uri="{FF2B5EF4-FFF2-40B4-BE49-F238E27FC236}">
                <a16:creationId xmlns:a16="http://schemas.microsoft.com/office/drawing/2014/main" id="{C6BB7002-FAD6-0EA1-2FFC-78225F75B8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7249" y="1516761"/>
            <a:ext cx="2731902" cy="3824478"/>
          </a:xfrm>
          <a:prstGeom prst="rect">
            <a:avLst/>
          </a:prstGeom>
        </p:spPr>
      </p:pic>
      <p:pic>
        <p:nvPicPr>
          <p:cNvPr id="14" name="Image 13" descr="Une image contenant texte, habits, plante, herbe&#10;&#10;Description générée automatiquement">
            <a:extLst>
              <a:ext uri="{FF2B5EF4-FFF2-40B4-BE49-F238E27FC236}">
                <a16:creationId xmlns:a16="http://schemas.microsoft.com/office/drawing/2014/main" id="{9B2DCC85-7FDB-BAF3-68BE-73C10183F9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4985" y="1516761"/>
            <a:ext cx="2731902" cy="382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2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D50D0F-8350-5E44-EF9B-E0AC70E503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herbe, plante, outil&#10;&#10;Description générée automatiquement">
            <a:extLst>
              <a:ext uri="{FF2B5EF4-FFF2-40B4-BE49-F238E27FC236}">
                <a16:creationId xmlns:a16="http://schemas.microsoft.com/office/drawing/2014/main" id="{CB5D407E-A68A-7054-E3F1-08A0069B32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1854" y="631156"/>
            <a:ext cx="3512487" cy="4917244"/>
          </a:xfrm>
          <a:prstGeom prst="rect">
            <a:avLst/>
          </a:prstGeom>
        </p:spPr>
      </p:pic>
      <p:pic>
        <p:nvPicPr>
          <p:cNvPr id="8" name="Image 7" descr="Une image contenant texte, graphisme, Prospectus, affiche&#10;&#10;Description générée automatiquement">
            <a:extLst>
              <a:ext uri="{FF2B5EF4-FFF2-40B4-BE49-F238E27FC236}">
                <a16:creationId xmlns:a16="http://schemas.microsoft.com/office/drawing/2014/main" id="{FB5BB295-86DA-4DB0-63E1-804A30CD7A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74" y="631156"/>
            <a:ext cx="3512487" cy="4917244"/>
          </a:xfrm>
          <a:prstGeom prst="rect">
            <a:avLst/>
          </a:prstGeom>
        </p:spPr>
      </p:pic>
      <p:pic>
        <p:nvPicPr>
          <p:cNvPr id="11" name="Image 10" descr="Une image contenant texte, plante, Prospectus, Publicité&#10;&#10;Description générée automatiquement">
            <a:extLst>
              <a:ext uri="{FF2B5EF4-FFF2-40B4-BE49-F238E27FC236}">
                <a16:creationId xmlns:a16="http://schemas.microsoft.com/office/drawing/2014/main" id="{3C5AADD9-42C8-8032-57FE-545081C4ED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8235" y="631156"/>
            <a:ext cx="3512487" cy="491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78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 32" descr="Une image contenant vert, Turquoise, Bleu sarcelle, bleu vert&#10;&#10;Description générée automatiquement">
            <a:extLst>
              <a:ext uri="{FF2B5EF4-FFF2-40B4-BE49-F238E27FC236}">
                <a16:creationId xmlns:a16="http://schemas.microsoft.com/office/drawing/2014/main" id="{F8445D07-B05A-CD94-44F0-F481DC3222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6085" y="803818"/>
            <a:ext cx="4693966" cy="2657328"/>
          </a:xfrm>
          <a:prstGeom prst="rect">
            <a:avLst/>
          </a:prstGeom>
        </p:spPr>
      </p:pic>
      <p:pic>
        <p:nvPicPr>
          <p:cNvPr id="31" name="Image 30" descr="Une image contenant gris&#10;&#10;Description générée automatiquement">
            <a:extLst>
              <a:ext uri="{FF2B5EF4-FFF2-40B4-BE49-F238E27FC236}">
                <a16:creationId xmlns:a16="http://schemas.microsoft.com/office/drawing/2014/main" id="{F4657C4B-9933-01EC-2014-30F0452047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4251" y="2171621"/>
            <a:ext cx="4693966" cy="3782593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ACCE3703-A849-9390-6F2F-8D675E41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50"/>
            <a:ext cx="4794643" cy="1143000"/>
          </a:xfrm>
        </p:spPr>
        <p:txBody>
          <a:bodyPr/>
          <a:lstStyle/>
          <a:p>
            <a:pPr algn="l"/>
            <a:r>
              <a:rPr lang="fr-FR" altLang="fr-FR" dirty="0">
                <a:ea typeface="Helvetica" panose="020B0604020202020204" pitchFamily="34" charset="0"/>
              </a:rPr>
              <a:t>Leviers médias </a:t>
            </a:r>
            <a:br>
              <a:rPr lang="fr-FR" altLang="fr-FR" dirty="0">
                <a:ea typeface="Helvetica" panose="020B0604020202020204" pitchFamily="34" charset="0"/>
              </a:rPr>
            </a:br>
            <a:r>
              <a:rPr lang="fr-FR" altLang="fr-FR" dirty="0">
                <a:ea typeface="Helvetica" panose="020B0604020202020204" pitchFamily="34" charset="0"/>
              </a:rPr>
              <a:t>de conquête</a:t>
            </a:r>
          </a:p>
        </p:txBody>
      </p:sp>
      <p:sp>
        <p:nvSpPr>
          <p:cNvPr id="8" name="Espace réservé du contenu 1">
            <a:extLst>
              <a:ext uri="{FF2B5EF4-FFF2-40B4-BE49-F238E27FC236}">
                <a16:creationId xmlns:a16="http://schemas.microsoft.com/office/drawing/2014/main" id="{C9B26182-5FB0-2A1D-F825-72317A492F4D}"/>
              </a:ext>
            </a:extLst>
          </p:cNvPr>
          <p:cNvSpPr txBox="1">
            <a:spLocks/>
          </p:cNvSpPr>
          <p:nvPr/>
        </p:nvSpPr>
        <p:spPr>
          <a:xfrm>
            <a:off x="477117" y="1637583"/>
            <a:ext cx="4927126" cy="4713288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Magasin Vert &amp; Point Vert</a:t>
            </a:r>
            <a:b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doivent adapter </a:t>
            </a:r>
            <a:b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leurs leviers Drive to Store</a:t>
            </a:r>
            <a:b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endParaRPr lang="fr-FR" altLang="fr-FR" sz="3200" b="1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  <a:p>
            <a:pPr lvl="2">
              <a:lnSpc>
                <a:spcPct val="100000"/>
              </a:lnSpc>
              <a:spcBef>
                <a:spcPct val="0"/>
              </a:spcBef>
            </a:pPr>
            <a:endParaRPr lang="fr-FR" altLang="fr-FR" sz="320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</p:txBody>
      </p:sp>
      <p:sp>
        <p:nvSpPr>
          <p:cNvPr id="9" name="Google Shape;1153;p131">
            <a:extLst>
              <a:ext uri="{FF2B5EF4-FFF2-40B4-BE49-F238E27FC236}">
                <a16:creationId xmlns:a16="http://schemas.microsoft.com/office/drawing/2014/main" id="{582C488D-9446-9E03-B495-97BB67B02677}"/>
              </a:ext>
            </a:extLst>
          </p:cNvPr>
          <p:cNvSpPr txBox="1"/>
          <p:nvPr/>
        </p:nvSpPr>
        <p:spPr>
          <a:xfrm>
            <a:off x="458937" y="3348688"/>
            <a:ext cx="4463051" cy="25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2400" b="1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Répondre à </a:t>
            </a:r>
            <a:br>
              <a:rPr lang="fr" sz="2400" b="1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</a:br>
            <a:r>
              <a:rPr lang="fr" sz="2400" b="1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la problématique Oui Pub </a:t>
            </a:r>
            <a:br>
              <a:rPr lang="fr" sz="2400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</a:br>
            <a:r>
              <a:rPr lang="fr" sz="2400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et sortir progressivement de </a:t>
            </a:r>
            <a:br>
              <a:rPr lang="fr" sz="2400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</a:br>
            <a:r>
              <a:rPr lang="fr" sz="2400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« l’ISAdépendance »</a:t>
            </a:r>
            <a:br>
              <a:rPr lang="fr" sz="2400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</a:br>
            <a:endParaRPr sz="1050" dirty="0">
              <a:latin typeface="Avenir Next LT Pro" panose="020B0504020202020204" pitchFamily="34" charset="0"/>
              <a:ea typeface="Montserrat"/>
              <a:cs typeface="Montserrat"/>
              <a:sym typeface="Montserrat"/>
            </a:endParaRPr>
          </a:p>
          <a:p>
            <a:pPr marL="1651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</a:pPr>
            <a:r>
              <a:rPr lang="fr" sz="2400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	</a:t>
            </a:r>
            <a:r>
              <a:rPr lang="fr-FR" sz="2400" dirty="0"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 </a:t>
            </a:r>
            <a:endParaRPr sz="2400" dirty="0">
              <a:latin typeface="Avenir Next LT Pro" panose="020B0504020202020204" pitchFamily="34" charset="0"/>
              <a:ea typeface="Montserrat"/>
              <a:cs typeface="Montserrat"/>
              <a:sym typeface="Montserrat"/>
            </a:endParaRPr>
          </a:p>
        </p:txBody>
      </p:sp>
      <p:grpSp>
        <p:nvGrpSpPr>
          <p:cNvPr id="2" name="Google Shape;1155;p131">
            <a:extLst>
              <a:ext uri="{FF2B5EF4-FFF2-40B4-BE49-F238E27FC236}">
                <a16:creationId xmlns:a16="http://schemas.microsoft.com/office/drawing/2014/main" id="{F5F0208C-DDFA-CD9C-A65C-41F04D49434C}"/>
              </a:ext>
            </a:extLst>
          </p:cNvPr>
          <p:cNvGrpSpPr/>
          <p:nvPr/>
        </p:nvGrpSpPr>
        <p:grpSpPr>
          <a:xfrm>
            <a:off x="5591482" y="128069"/>
            <a:ext cx="4973110" cy="6528763"/>
            <a:chOff x="1328075" y="231975"/>
            <a:chExt cx="3564522" cy="4679550"/>
          </a:xfrm>
        </p:grpSpPr>
        <p:grpSp>
          <p:nvGrpSpPr>
            <p:cNvPr id="3" name="Google Shape;1156;p131">
              <a:extLst>
                <a:ext uri="{FF2B5EF4-FFF2-40B4-BE49-F238E27FC236}">
                  <a16:creationId xmlns:a16="http://schemas.microsoft.com/office/drawing/2014/main" id="{4806EDB8-6A12-74CB-77A6-700B67810FC4}"/>
                </a:ext>
              </a:extLst>
            </p:cNvPr>
            <p:cNvGrpSpPr/>
            <p:nvPr/>
          </p:nvGrpSpPr>
          <p:grpSpPr>
            <a:xfrm>
              <a:off x="1674708" y="792148"/>
              <a:ext cx="2888748" cy="3559198"/>
              <a:chOff x="2027508" y="1331898"/>
              <a:chExt cx="2888748" cy="3559198"/>
            </a:xfrm>
          </p:grpSpPr>
          <p:sp>
            <p:nvSpPr>
              <p:cNvPr id="15" name="Google Shape;1157;p131">
                <a:extLst>
                  <a:ext uri="{FF2B5EF4-FFF2-40B4-BE49-F238E27FC236}">
                    <a16:creationId xmlns:a16="http://schemas.microsoft.com/office/drawing/2014/main" id="{BAD12B06-39B6-D513-765B-627E66302DBF}"/>
                  </a:ext>
                </a:extLst>
              </p:cNvPr>
              <p:cNvSpPr/>
              <p:nvPr/>
            </p:nvSpPr>
            <p:spPr>
              <a:xfrm>
                <a:off x="2027512" y="4088896"/>
                <a:ext cx="866700" cy="802200"/>
              </a:xfrm>
              <a:prstGeom prst="roundRect">
                <a:avLst>
                  <a:gd name="adj" fmla="val 16667"/>
                </a:avLst>
              </a:prstGeom>
              <a:solidFill>
                <a:srgbClr val="6F8E30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49800"/>
                  </a:srgbClr>
                </a:outerShdw>
              </a:effectLst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200" dirty="0">
                    <a:solidFill>
                      <a:schemeClr val="bg1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SMS</a:t>
                </a:r>
                <a:br>
                  <a:rPr lang="fr" sz="1200" dirty="0">
                    <a:solidFill>
                      <a:schemeClr val="bg1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</a:br>
                <a:r>
                  <a:rPr lang="fr" sz="1050" dirty="0">
                    <a:solidFill>
                      <a:schemeClr val="bg1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Enrichi</a:t>
                </a:r>
                <a:endParaRPr sz="1200" dirty="0">
                  <a:solidFill>
                    <a:schemeClr val="bg1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6" name="Google Shape;1158;p131">
                <a:extLst>
                  <a:ext uri="{FF2B5EF4-FFF2-40B4-BE49-F238E27FC236}">
                    <a16:creationId xmlns:a16="http://schemas.microsoft.com/office/drawing/2014/main" id="{CCC37799-7E7F-320F-141B-16C14ED8F5FE}"/>
                  </a:ext>
                </a:extLst>
              </p:cNvPr>
              <p:cNvSpPr/>
              <p:nvPr/>
            </p:nvSpPr>
            <p:spPr>
              <a:xfrm>
                <a:off x="4049556" y="3169901"/>
                <a:ext cx="866700" cy="802200"/>
              </a:xfrm>
              <a:prstGeom prst="roundRect">
                <a:avLst>
                  <a:gd name="adj" fmla="val 16667"/>
                </a:avLst>
              </a:prstGeom>
              <a:solidFill>
                <a:srgbClr val="6F8E30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49800"/>
                  </a:srgbClr>
                </a:outerShdw>
              </a:effectLst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200" dirty="0">
                    <a:solidFill>
                      <a:schemeClr val="bg1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SMS</a:t>
                </a:r>
                <a:br>
                  <a:rPr lang="fr" sz="1200" dirty="0">
                    <a:solidFill>
                      <a:schemeClr val="bg1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</a:br>
                <a:r>
                  <a:rPr lang="fr" sz="1050" dirty="0">
                    <a:solidFill>
                      <a:schemeClr val="bg1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Geofencing</a:t>
                </a:r>
                <a:endParaRPr sz="900" dirty="0">
                  <a:solidFill>
                    <a:schemeClr val="bg1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7" name="Google Shape;1159;p131">
                <a:extLst>
                  <a:ext uri="{FF2B5EF4-FFF2-40B4-BE49-F238E27FC236}">
                    <a16:creationId xmlns:a16="http://schemas.microsoft.com/office/drawing/2014/main" id="{F83BC472-F758-0E33-0BB3-C5E07E3B7FD4}"/>
                  </a:ext>
                </a:extLst>
              </p:cNvPr>
              <p:cNvSpPr/>
              <p:nvPr/>
            </p:nvSpPr>
            <p:spPr>
              <a:xfrm>
                <a:off x="4049543" y="2250890"/>
                <a:ext cx="866700" cy="802200"/>
              </a:xfrm>
              <a:prstGeom prst="roundRect">
                <a:avLst>
                  <a:gd name="adj" fmla="val 16667"/>
                </a:avLst>
              </a:prstGeom>
              <a:solidFill>
                <a:srgbClr val="B6CA4A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49800"/>
                  </a:srgbClr>
                </a:outerShdw>
              </a:effectLst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200" dirty="0">
                    <a:solidFill>
                      <a:srgbClr val="000000"/>
                    </a:solidFill>
                    <a:latin typeface="Avenir Next LT Pro" panose="020B0504020202020204" pitchFamily="34" charset="0"/>
                    <a:sym typeface="Montserrat"/>
                  </a:rPr>
                  <a:t>Facebook &amp; </a:t>
                </a:r>
                <a:r>
                  <a:rPr lang="fr-FR" sz="12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Instagram</a:t>
                </a:r>
                <a:r>
                  <a:rPr lang="fr" sz="12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 </a:t>
                </a:r>
                <a:r>
                  <a:rPr lang="fr" sz="105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Ads</a:t>
                </a:r>
                <a:endParaRPr sz="1200" dirty="0">
                  <a:solidFill>
                    <a:srgbClr val="000000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9" name="Google Shape;1161;p131">
                <a:extLst>
                  <a:ext uri="{FF2B5EF4-FFF2-40B4-BE49-F238E27FC236}">
                    <a16:creationId xmlns:a16="http://schemas.microsoft.com/office/drawing/2014/main" id="{96E04914-5A39-6785-C2CE-0AAE36AE5E8F}"/>
                  </a:ext>
                </a:extLst>
              </p:cNvPr>
              <p:cNvSpPr/>
              <p:nvPr/>
            </p:nvSpPr>
            <p:spPr>
              <a:xfrm>
                <a:off x="3038519" y="2661156"/>
                <a:ext cx="866700" cy="802200"/>
              </a:xfrm>
              <a:prstGeom prst="roundRect">
                <a:avLst>
                  <a:gd name="adj" fmla="val 16667"/>
                </a:avLst>
              </a:prstGeom>
              <a:solidFill>
                <a:srgbClr val="6F8E30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49800"/>
                  </a:srgbClr>
                </a:outerShdw>
              </a:effectLst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600" b="1" dirty="0">
                    <a:solidFill>
                      <a:schemeClr val="bg1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Radio</a:t>
                </a:r>
                <a:endParaRPr sz="1100" b="1" dirty="0">
                  <a:solidFill>
                    <a:schemeClr val="bg1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0" name="Google Shape;1162;p131">
                <a:extLst>
                  <a:ext uri="{FF2B5EF4-FFF2-40B4-BE49-F238E27FC236}">
                    <a16:creationId xmlns:a16="http://schemas.microsoft.com/office/drawing/2014/main" id="{6891417D-4341-637B-1648-684D71B6D6A6}"/>
                  </a:ext>
                </a:extLst>
              </p:cNvPr>
              <p:cNvSpPr/>
              <p:nvPr/>
            </p:nvSpPr>
            <p:spPr>
              <a:xfrm>
                <a:off x="3038519" y="1331898"/>
                <a:ext cx="866700" cy="802200"/>
              </a:xfrm>
              <a:prstGeom prst="roundRect">
                <a:avLst>
                  <a:gd name="adj" fmla="val 16667"/>
                </a:avLst>
              </a:prstGeom>
              <a:solidFill>
                <a:srgbClr val="B6CA4A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49800"/>
                  </a:srgbClr>
                </a:outerShdw>
              </a:effectLst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2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SE</a:t>
                </a:r>
                <a:r>
                  <a:rPr lang="fr" sz="1200" dirty="0"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O </a:t>
                </a:r>
                <a:r>
                  <a:rPr lang="fr" sz="105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Local</a:t>
                </a:r>
                <a:endParaRPr sz="1050" dirty="0">
                  <a:solidFill>
                    <a:srgbClr val="000000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dirty="0"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050" dirty="0"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Store Locator</a:t>
                </a:r>
                <a:endParaRPr sz="1050" dirty="0"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1" name="Google Shape;1163;p131">
                <a:extLst>
                  <a:ext uri="{FF2B5EF4-FFF2-40B4-BE49-F238E27FC236}">
                    <a16:creationId xmlns:a16="http://schemas.microsoft.com/office/drawing/2014/main" id="{1953914F-F467-5ED1-FCD6-1A86A457408C}"/>
                  </a:ext>
                </a:extLst>
              </p:cNvPr>
              <p:cNvSpPr/>
              <p:nvPr/>
            </p:nvSpPr>
            <p:spPr>
              <a:xfrm>
                <a:off x="3038528" y="4088896"/>
                <a:ext cx="866700" cy="802200"/>
              </a:xfrm>
              <a:prstGeom prst="roundRect">
                <a:avLst>
                  <a:gd name="adj" fmla="val 16667"/>
                </a:avLst>
              </a:prstGeom>
              <a:solidFill>
                <a:srgbClr val="B6CA4A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49800"/>
                  </a:srgbClr>
                </a:outerShdw>
              </a:effectLst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2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Email</a:t>
                </a:r>
                <a:br>
                  <a:rPr lang="fr" sz="12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</a:br>
                <a:r>
                  <a:rPr lang="fr" sz="105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Marketing</a:t>
                </a:r>
                <a:endParaRPr sz="1050" dirty="0">
                  <a:solidFill>
                    <a:srgbClr val="000000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2" name="Google Shape;1164;p131">
                <a:extLst>
                  <a:ext uri="{FF2B5EF4-FFF2-40B4-BE49-F238E27FC236}">
                    <a16:creationId xmlns:a16="http://schemas.microsoft.com/office/drawing/2014/main" id="{402736C9-2347-1BDC-B122-6080B4E3DB3F}"/>
                  </a:ext>
                </a:extLst>
              </p:cNvPr>
              <p:cNvSpPr/>
              <p:nvPr/>
            </p:nvSpPr>
            <p:spPr>
              <a:xfrm>
                <a:off x="4049556" y="4088896"/>
                <a:ext cx="866700" cy="802200"/>
              </a:xfrm>
              <a:prstGeom prst="roundRect">
                <a:avLst>
                  <a:gd name="adj" fmla="val 16667"/>
                </a:avLst>
              </a:prstGeom>
              <a:solidFill>
                <a:srgbClr val="B6CA4A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49800"/>
                  </a:srgbClr>
                </a:outerShdw>
              </a:effectLst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2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Courrier</a:t>
                </a:r>
                <a:br>
                  <a:rPr lang="fr" sz="12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</a:br>
                <a:r>
                  <a:rPr lang="fr" sz="105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Adressé</a:t>
                </a:r>
                <a:endParaRPr sz="1050" dirty="0">
                  <a:solidFill>
                    <a:srgbClr val="000000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4" name="Google Shape;1166;p131">
                <a:extLst>
                  <a:ext uri="{FF2B5EF4-FFF2-40B4-BE49-F238E27FC236}">
                    <a16:creationId xmlns:a16="http://schemas.microsoft.com/office/drawing/2014/main" id="{4F3E4843-E08B-77BA-D362-C095F3C38548}"/>
                  </a:ext>
                </a:extLst>
              </p:cNvPr>
              <p:cNvSpPr/>
              <p:nvPr/>
            </p:nvSpPr>
            <p:spPr>
              <a:xfrm>
                <a:off x="2027508" y="1331900"/>
                <a:ext cx="866700" cy="802200"/>
              </a:xfrm>
              <a:prstGeom prst="roundRect">
                <a:avLst>
                  <a:gd name="adj" fmla="val 16667"/>
                </a:avLst>
              </a:prstGeom>
              <a:solidFill>
                <a:srgbClr val="B6CA4A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49800"/>
                  </a:srgbClr>
                </a:outerShdw>
              </a:effectLst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1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Presence </a:t>
                </a:r>
                <a:br>
                  <a:rPr lang="fr" sz="11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</a:br>
                <a:r>
                  <a:rPr lang="fr" sz="1000" dirty="0">
                    <a:solidFill>
                      <a:srgbClr val="000000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Management</a:t>
                </a:r>
                <a:endParaRPr sz="800" dirty="0">
                  <a:solidFill>
                    <a:srgbClr val="000000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6" name="Google Shape;1168;p131">
                <a:extLst>
                  <a:ext uri="{FF2B5EF4-FFF2-40B4-BE49-F238E27FC236}">
                    <a16:creationId xmlns:a16="http://schemas.microsoft.com/office/drawing/2014/main" id="{DD6C6A6A-8BC4-EA90-6F99-288BF05D6419}"/>
                  </a:ext>
                </a:extLst>
              </p:cNvPr>
              <p:cNvSpPr/>
              <p:nvPr/>
            </p:nvSpPr>
            <p:spPr>
              <a:xfrm>
                <a:off x="2037880" y="3174442"/>
                <a:ext cx="866700" cy="802200"/>
              </a:xfrm>
              <a:prstGeom prst="roundRect">
                <a:avLst>
                  <a:gd name="adj" fmla="val 16667"/>
                </a:avLst>
              </a:prstGeom>
              <a:solidFill>
                <a:srgbClr val="6F8E30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49800"/>
                  </a:srgbClr>
                </a:outerShdw>
              </a:effectLst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100" dirty="0">
                    <a:solidFill>
                      <a:schemeClr val="bg1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Catalogue</a:t>
                </a:r>
                <a:endParaRPr sz="1100" dirty="0">
                  <a:solidFill>
                    <a:schemeClr val="bg1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r" sz="1100" dirty="0">
                    <a:solidFill>
                      <a:schemeClr val="bg1"/>
                    </a:solidFill>
                    <a:latin typeface="Avenir Next LT Pro" panose="020B0504020202020204" pitchFamily="34" charset="0"/>
                    <a:ea typeface="Montserrat"/>
                    <a:cs typeface="Montserrat"/>
                    <a:sym typeface="Montserrat"/>
                  </a:rPr>
                  <a:t>ISA &amp; Digital</a:t>
                </a:r>
                <a:endParaRPr sz="1100" dirty="0">
                  <a:solidFill>
                    <a:schemeClr val="bg1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4" name="Google Shape;1169;p131">
              <a:extLst>
                <a:ext uri="{FF2B5EF4-FFF2-40B4-BE49-F238E27FC236}">
                  <a16:creationId xmlns:a16="http://schemas.microsoft.com/office/drawing/2014/main" id="{22E3373A-3233-9FD4-E7C9-C0767ADCE907}"/>
                </a:ext>
              </a:extLst>
            </p:cNvPr>
            <p:cNvSpPr/>
            <p:nvPr/>
          </p:nvSpPr>
          <p:spPr>
            <a:xfrm>
              <a:off x="1674700" y="231975"/>
              <a:ext cx="2888700" cy="438600"/>
            </a:xfrm>
            <a:prstGeom prst="roundRect">
              <a:avLst>
                <a:gd name="adj" fmla="val 16667"/>
              </a:avLst>
            </a:prstGeom>
            <a:solidFill>
              <a:srgbClr val="6F8E30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200" b="1" dirty="0">
                  <a:solidFill>
                    <a:srgbClr val="FFFFFF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rPr>
                <a:t>Base clients (CRM) / prospects</a:t>
              </a:r>
              <a:endParaRPr sz="900" b="1" dirty="0">
                <a:solidFill>
                  <a:srgbClr val="FFFFFF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" name="Google Shape;1170;p131">
              <a:extLst>
                <a:ext uri="{FF2B5EF4-FFF2-40B4-BE49-F238E27FC236}">
                  <a16:creationId xmlns:a16="http://schemas.microsoft.com/office/drawing/2014/main" id="{2073D691-D3DD-37FE-0967-D206A2ACE322}"/>
                </a:ext>
              </a:extLst>
            </p:cNvPr>
            <p:cNvSpPr/>
            <p:nvPr/>
          </p:nvSpPr>
          <p:spPr>
            <a:xfrm>
              <a:off x="1674700" y="4472925"/>
              <a:ext cx="2888700" cy="438600"/>
            </a:xfrm>
            <a:prstGeom prst="roundRect">
              <a:avLst>
                <a:gd name="adj" fmla="val 16667"/>
              </a:avLst>
            </a:prstGeom>
            <a:solidFill>
              <a:srgbClr val="6F8E30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200" b="1" dirty="0">
                  <a:solidFill>
                    <a:srgbClr val="FFFFFF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rPr>
                <a:t>Mesure des performances</a:t>
              </a:r>
              <a:endParaRPr sz="1200" b="1" dirty="0">
                <a:solidFill>
                  <a:srgbClr val="FFFFFF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" name="Google Shape;1171;p131">
              <a:extLst>
                <a:ext uri="{FF2B5EF4-FFF2-40B4-BE49-F238E27FC236}">
                  <a16:creationId xmlns:a16="http://schemas.microsoft.com/office/drawing/2014/main" id="{087BC8BA-34F8-F92C-C6D0-FD694215A8F1}"/>
                </a:ext>
              </a:extLst>
            </p:cNvPr>
            <p:cNvSpPr/>
            <p:nvPr/>
          </p:nvSpPr>
          <p:spPr>
            <a:xfrm rot="-5400000">
              <a:off x="128675" y="2909550"/>
              <a:ext cx="2641200" cy="242400"/>
            </a:xfrm>
            <a:prstGeom prst="roundRect">
              <a:avLst>
                <a:gd name="adj" fmla="val 16667"/>
              </a:avLst>
            </a:prstGeom>
            <a:solidFill>
              <a:srgbClr val="414F4B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200" b="1" dirty="0">
                  <a:solidFill>
                    <a:schemeClr val="lt1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rPr>
                <a:t>Communication Promotionnelle</a:t>
              </a:r>
              <a:endParaRPr sz="900" b="1" dirty="0">
                <a:solidFill>
                  <a:schemeClr val="lt1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4" name="Google Shape;1172;p131">
              <a:extLst>
                <a:ext uri="{FF2B5EF4-FFF2-40B4-BE49-F238E27FC236}">
                  <a16:creationId xmlns:a16="http://schemas.microsoft.com/office/drawing/2014/main" id="{A3FFFB0C-C472-8128-D73C-BFFDBFFC9642}"/>
                </a:ext>
              </a:extLst>
            </p:cNvPr>
            <p:cNvSpPr/>
            <p:nvPr/>
          </p:nvSpPr>
          <p:spPr>
            <a:xfrm rot="16200000">
              <a:off x="3837710" y="1589563"/>
              <a:ext cx="1884854" cy="224921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200" b="1" dirty="0">
                  <a:solidFill>
                    <a:schemeClr val="lt1"/>
                  </a:solidFill>
                  <a:latin typeface="Avenir Next LT Pro" panose="020B0504020202020204" pitchFamily="34" charset="0"/>
                  <a:ea typeface="Montserrat"/>
                  <a:cs typeface="Montserrat"/>
                  <a:sym typeface="Montserrat"/>
                </a:rPr>
                <a:t>Communication Fil Rouge</a:t>
              </a:r>
              <a:endParaRPr sz="900" b="1" dirty="0">
                <a:solidFill>
                  <a:schemeClr val="lt1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4" name="Google Shape;1167;p131">
            <a:extLst>
              <a:ext uri="{FF2B5EF4-FFF2-40B4-BE49-F238E27FC236}">
                <a16:creationId xmlns:a16="http://schemas.microsoft.com/office/drawing/2014/main" id="{1F7E6DF1-9866-ED0C-DB51-1447F5E1C0B5}"/>
              </a:ext>
            </a:extLst>
          </p:cNvPr>
          <p:cNvSpPr/>
          <p:nvPr/>
        </p:nvSpPr>
        <p:spPr>
          <a:xfrm>
            <a:off x="8856248" y="896817"/>
            <a:ext cx="1209193" cy="1119205"/>
          </a:xfrm>
          <a:prstGeom prst="roundRect">
            <a:avLst>
              <a:gd name="adj" fmla="val 16667"/>
            </a:avLst>
          </a:prstGeom>
          <a:solidFill>
            <a:srgbClr val="B6CA4A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dirty="0">
                <a:solidFill>
                  <a:srgbClr val="000000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Native Ads</a:t>
            </a:r>
            <a:br>
              <a:rPr lang="fr" sz="1200" dirty="0">
                <a:solidFill>
                  <a:srgbClr val="000000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</a:br>
            <a:r>
              <a:rPr lang="fr" sz="1050" dirty="0">
                <a:solidFill>
                  <a:srgbClr val="000000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Newsletter</a:t>
            </a:r>
            <a:endParaRPr sz="1200" dirty="0">
              <a:solidFill>
                <a:srgbClr val="000000"/>
              </a:solidFill>
              <a:latin typeface="Avenir Next LT Pro" panose="020B0504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35" name="Google Shape;1160;p131">
            <a:extLst>
              <a:ext uri="{FF2B5EF4-FFF2-40B4-BE49-F238E27FC236}">
                <a16:creationId xmlns:a16="http://schemas.microsoft.com/office/drawing/2014/main" id="{321C617D-D0FA-757F-C509-204D28318B29}"/>
              </a:ext>
            </a:extLst>
          </p:cNvPr>
          <p:cNvSpPr/>
          <p:nvPr/>
        </p:nvSpPr>
        <p:spPr>
          <a:xfrm>
            <a:off x="6075091" y="2179035"/>
            <a:ext cx="1209193" cy="1119205"/>
          </a:xfrm>
          <a:prstGeom prst="roundRect">
            <a:avLst>
              <a:gd name="adj" fmla="val 16667"/>
            </a:avLst>
          </a:prstGeom>
          <a:solidFill>
            <a:srgbClr val="6F8E3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dirty="0">
                <a:solidFill>
                  <a:schemeClr val="bg1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Display </a:t>
            </a:r>
            <a:br>
              <a:rPr lang="fr" sz="1200" dirty="0">
                <a:solidFill>
                  <a:schemeClr val="bg1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</a:br>
            <a:r>
              <a:rPr lang="fr" sz="1000" dirty="0">
                <a:solidFill>
                  <a:schemeClr val="bg1"/>
                </a:solidFill>
                <a:latin typeface="Avenir Next LT Pro" panose="020B0504020202020204" pitchFamily="34" charset="0"/>
                <a:ea typeface="Montserrat"/>
                <a:cs typeface="Montserrat"/>
                <a:sym typeface="Montserrat"/>
              </a:rPr>
              <a:t>In App &amp; Programmatic </a:t>
            </a:r>
            <a:endParaRPr sz="1000" dirty="0">
              <a:solidFill>
                <a:schemeClr val="bg1"/>
              </a:solidFill>
              <a:latin typeface="Avenir Next LT Pro" panose="020B0504020202020204" pitchFamily="34" charset="0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42410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E0DCC33D-8C1C-AB6F-460F-47F85D1FBE75}"/>
              </a:ext>
            </a:extLst>
          </p:cNvPr>
          <p:cNvSpPr/>
          <p:nvPr/>
        </p:nvSpPr>
        <p:spPr>
          <a:xfrm>
            <a:off x="307957" y="2452543"/>
            <a:ext cx="11563168" cy="3450335"/>
          </a:xfrm>
          <a:prstGeom prst="rightArrow">
            <a:avLst>
              <a:gd name="adj1" fmla="val 100000"/>
              <a:gd name="adj2" fmla="val 26338"/>
            </a:avLst>
          </a:prstGeom>
          <a:gradFill flip="none" rotWithShape="1">
            <a:gsLst>
              <a:gs pos="0">
                <a:srgbClr val="6F8E30">
                  <a:tint val="66000"/>
                  <a:satMod val="160000"/>
                </a:srgbClr>
              </a:gs>
              <a:gs pos="50000">
                <a:srgbClr val="6F8E30">
                  <a:tint val="44500"/>
                  <a:satMod val="160000"/>
                </a:srgbClr>
              </a:gs>
              <a:gs pos="100000">
                <a:srgbClr val="6F8E3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7" name="Picture 2" descr="Notre Pôle Jardin &amp; Terroir | Groupe LORCA">
            <a:extLst>
              <a:ext uri="{FF2B5EF4-FFF2-40B4-BE49-F238E27FC236}">
                <a16:creationId xmlns:a16="http://schemas.microsoft.com/office/drawing/2014/main" id="{FCE63117-B95C-A19D-B2B1-29BB274929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779"/>
          <a:stretch/>
        </p:blipFill>
        <p:spPr bwMode="auto">
          <a:xfrm>
            <a:off x="3257829" y="2488741"/>
            <a:ext cx="5318375" cy="371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BC9A8FB2-2FE2-02A3-A208-12D3E0E40CAA}"/>
              </a:ext>
            </a:extLst>
          </p:cNvPr>
          <p:cNvCxnSpPr/>
          <p:nvPr/>
        </p:nvCxnSpPr>
        <p:spPr>
          <a:xfrm>
            <a:off x="851698" y="4229006"/>
            <a:ext cx="10009632" cy="0"/>
          </a:xfrm>
          <a:prstGeom prst="line">
            <a:avLst/>
          </a:prstGeom>
          <a:ln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1D56823D-4DE8-998C-BEDC-800B456F5797}"/>
              </a:ext>
            </a:extLst>
          </p:cNvPr>
          <p:cNvCxnSpPr/>
          <p:nvPr/>
        </p:nvCxnSpPr>
        <p:spPr>
          <a:xfrm>
            <a:off x="869986" y="3883364"/>
            <a:ext cx="10009632" cy="0"/>
          </a:xfrm>
          <a:prstGeom prst="line">
            <a:avLst/>
          </a:prstGeom>
          <a:ln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B45BBFF1-5947-7059-10C8-989F77280216}"/>
              </a:ext>
            </a:extLst>
          </p:cNvPr>
          <p:cNvCxnSpPr/>
          <p:nvPr/>
        </p:nvCxnSpPr>
        <p:spPr>
          <a:xfrm>
            <a:off x="869986" y="3501151"/>
            <a:ext cx="10009632" cy="0"/>
          </a:xfrm>
          <a:prstGeom prst="line">
            <a:avLst/>
          </a:prstGeom>
          <a:ln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D3A11B19-AC95-7DDD-5647-E1799D2DAF5A}"/>
              </a:ext>
            </a:extLst>
          </p:cNvPr>
          <p:cNvCxnSpPr/>
          <p:nvPr/>
        </p:nvCxnSpPr>
        <p:spPr>
          <a:xfrm>
            <a:off x="869986" y="4637438"/>
            <a:ext cx="10009632" cy="0"/>
          </a:xfrm>
          <a:prstGeom prst="line">
            <a:avLst/>
          </a:prstGeom>
          <a:ln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57C0D723-399D-FF48-867D-C6F52740F7B0}"/>
              </a:ext>
            </a:extLst>
          </p:cNvPr>
          <p:cNvSpPr/>
          <p:nvPr/>
        </p:nvSpPr>
        <p:spPr>
          <a:xfrm>
            <a:off x="367944" y="3735976"/>
            <a:ext cx="2060169" cy="1900417"/>
          </a:xfrm>
          <a:prstGeom prst="roundRect">
            <a:avLst/>
          </a:prstGeom>
          <a:solidFill>
            <a:srgbClr val="6F8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endParaRPr lang="fr-FR" sz="1200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à coins arrondis 6">
            <a:extLst>
              <a:ext uri="{FF2B5EF4-FFF2-40B4-BE49-F238E27FC236}">
                <a16:creationId xmlns:a16="http://schemas.microsoft.com/office/drawing/2014/main" id="{90CE4C70-D3F7-C0C9-9FA8-70555ADC100A}"/>
              </a:ext>
            </a:extLst>
          </p:cNvPr>
          <p:cNvSpPr/>
          <p:nvPr/>
        </p:nvSpPr>
        <p:spPr>
          <a:xfrm>
            <a:off x="2547561" y="4914930"/>
            <a:ext cx="1551953" cy="721464"/>
          </a:xfrm>
          <a:prstGeom prst="roundRect">
            <a:avLst/>
          </a:prstGeom>
          <a:solidFill>
            <a:srgbClr val="6F8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fr-FR" sz="12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DtS</a:t>
            </a:r>
            <a: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&amp; </a:t>
            </a:r>
            <a:r>
              <a:rPr lang="fr-FR" sz="12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Noto</a:t>
            </a:r>
            <a:endParaRPr lang="fr-FR" sz="1200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ctr">
              <a:spcBef>
                <a:spcPts val="0"/>
              </a:spcBef>
              <a:defRPr/>
            </a:pPr>
            <a:endParaRPr lang="fr-FR" sz="700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RADIO</a:t>
            </a:r>
          </a:p>
        </p:txBody>
      </p:sp>
      <p:sp>
        <p:nvSpPr>
          <p:cNvPr id="12" name="Rectangle à coins arrondis 4">
            <a:extLst>
              <a:ext uri="{FF2B5EF4-FFF2-40B4-BE49-F238E27FC236}">
                <a16:creationId xmlns:a16="http://schemas.microsoft.com/office/drawing/2014/main" id="{08D3634F-7096-6780-1369-54BE64AF1D24}"/>
              </a:ext>
            </a:extLst>
          </p:cNvPr>
          <p:cNvSpPr/>
          <p:nvPr/>
        </p:nvSpPr>
        <p:spPr>
          <a:xfrm>
            <a:off x="4225937" y="4983080"/>
            <a:ext cx="3340472" cy="645606"/>
          </a:xfrm>
          <a:prstGeom prst="roundRect">
            <a:avLst/>
          </a:prstGeom>
          <a:solidFill>
            <a:srgbClr val="6F8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Contenu &amp; Call to action</a:t>
            </a:r>
            <a:b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endParaRPr lang="fr-FR" sz="1200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WEB / RS / E Mail / SEA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DC4BE5C9-565E-4123-8D73-FDFF13ABC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 Leviers médias  </a:t>
            </a:r>
            <a:br>
              <a:rPr lang="fr-FR" altLang="fr-FR" dirty="0">
                <a:ea typeface="Helvetica" panose="020B0604020202020204" pitchFamily="34" charset="0"/>
              </a:rPr>
            </a:br>
            <a:r>
              <a:rPr lang="fr-FR" altLang="fr-FR" dirty="0">
                <a:ea typeface="Helvetica" panose="020B0604020202020204" pitchFamily="34" charset="0"/>
              </a:rPr>
              <a:t>notoriété qualifiée &amp; de Drive to Store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CB7BD57-A30A-A631-882E-2A04C24137CE}"/>
              </a:ext>
            </a:extLst>
          </p:cNvPr>
          <p:cNvSpPr txBox="1"/>
          <p:nvPr/>
        </p:nvSpPr>
        <p:spPr>
          <a:xfrm>
            <a:off x="815676" y="1567783"/>
            <a:ext cx="85623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Vers une transition d’une stratégie Prospectus dépendance vers mix media 360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E41EB99-5A57-EE62-96C3-5F6FD36C4F08}"/>
              </a:ext>
            </a:extLst>
          </p:cNvPr>
          <p:cNvSpPr txBox="1"/>
          <p:nvPr/>
        </p:nvSpPr>
        <p:spPr>
          <a:xfrm>
            <a:off x="975579" y="2302561"/>
            <a:ext cx="99608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fr-FR" sz="1800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  <a:p>
            <a:pPr algn="ctr">
              <a:defRPr/>
            </a:pPr>
            <a:r>
              <a:rPr lang="fr-FR" sz="18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Logique de test &amp; </a:t>
            </a:r>
            <a:r>
              <a:rPr lang="fr-FR" sz="1800" b="1" dirty="0" err="1">
                <a:latin typeface="Avenir Next LT Pro" panose="020B0504020202020204" pitchFamily="34" charset="0"/>
                <a:cs typeface="Helvetica" panose="020B0604020202020204" pitchFamily="34" charset="0"/>
              </a:rPr>
              <a:t>learn</a:t>
            </a:r>
            <a:r>
              <a:rPr lang="fr-FR" sz="18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  </a:t>
            </a:r>
            <a:r>
              <a:rPr 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pour adresser des comportements spécifiques </a:t>
            </a:r>
            <a:br>
              <a:rPr 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et créer des scénarii de campagnes</a:t>
            </a:r>
          </a:p>
          <a:p>
            <a:pPr algn="ctr">
              <a:defRPr/>
            </a:pPr>
            <a:r>
              <a:rPr lang="fr-FR" dirty="0">
                <a:latin typeface="Avenir Next LT Pro" panose="020B0504020202020204" pitchFamily="34" charset="0"/>
                <a:cs typeface="Helvetica" panose="020B0604020202020204" pitchFamily="34" charset="0"/>
              </a:rPr>
              <a:t>&amp; </a:t>
            </a:r>
            <a:r>
              <a:rPr lang="fr-FR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Mise en place de ‘piliers’ de communication</a:t>
            </a:r>
            <a:endParaRPr lang="fr-FR" sz="1800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6" name="Flèche : bas 35">
            <a:extLst>
              <a:ext uri="{FF2B5EF4-FFF2-40B4-BE49-F238E27FC236}">
                <a16:creationId xmlns:a16="http://schemas.microsoft.com/office/drawing/2014/main" id="{273F8559-F72C-E3A8-9751-9C416CF4ECB0}"/>
              </a:ext>
            </a:extLst>
          </p:cNvPr>
          <p:cNvSpPr/>
          <p:nvPr/>
        </p:nvSpPr>
        <p:spPr>
          <a:xfrm rot="10800000" flipH="1">
            <a:off x="5080537" y="4396549"/>
            <a:ext cx="1551953" cy="579269"/>
          </a:xfrm>
          <a:prstGeom prst="downArrow">
            <a:avLst/>
          </a:prstGeom>
          <a:gradFill flip="none" rotWithShape="1">
            <a:gsLst>
              <a:gs pos="0">
                <a:srgbClr val="6F8E30">
                  <a:shade val="30000"/>
                  <a:satMod val="115000"/>
                </a:srgbClr>
              </a:gs>
              <a:gs pos="50000">
                <a:srgbClr val="6F8E30">
                  <a:shade val="67500"/>
                  <a:satMod val="115000"/>
                </a:srgbClr>
              </a:gs>
              <a:gs pos="100000">
                <a:srgbClr val="6F8E3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lèche : bas 37">
            <a:extLst>
              <a:ext uri="{FF2B5EF4-FFF2-40B4-BE49-F238E27FC236}">
                <a16:creationId xmlns:a16="http://schemas.microsoft.com/office/drawing/2014/main" id="{A64E45E6-B87F-C88B-8A4B-680FD420303F}"/>
              </a:ext>
            </a:extLst>
          </p:cNvPr>
          <p:cNvSpPr/>
          <p:nvPr/>
        </p:nvSpPr>
        <p:spPr>
          <a:xfrm rot="10800000" flipH="1">
            <a:off x="2547545" y="3891117"/>
            <a:ext cx="1551953" cy="1023814"/>
          </a:xfrm>
          <a:prstGeom prst="downArrow">
            <a:avLst/>
          </a:prstGeom>
          <a:gradFill flip="none" rotWithShape="1">
            <a:gsLst>
              <a:gs pos="0">
                <a:srgbClr val="6F8E30">
                  <a:shade val="30000"/>
                  <a:satMod val="115000"/>
                </a:srgbClr>
              </a:gs>
              <a:gs pos="50000">
                <a:srgbClr val="6F8E30">
                  <a:shade val="67500"/>
                  <a:satMod val="115000"/>
                </a:srgbClr>
              </a:gs>
              <a:gs pos="100000">
                <a:srgbClr val="6F8E3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à coins arrondis 6">
            <a:extLst>
              <a:ext uri="{FF2B5EF4-FFF2-40B4-BE49-F238E27FC236}">
                <a16:creationId xmlns:a16="http://schemas.microsoft.com/office/drawing/2014/main" id="{810CC7F1-05D5-00EF-0B3F-0B63B5B15C76}"/>
              </a:ext>
            </a:extLst>
          </p:cNvPr>
          <p:cNvSpPr/>
          <p:nvPr/>
        </p:nvSpPr>
        <p:spPr>
          <a:xfrm>
            <a:off x="7747689" y="5049415"/>
            <a:ext cx="1551953" cy="579271"/>
          </a:xfrm>
          <a:prstGeom prst="roundRect">
            <a:avLst/>
          </a:prstGeom>
          <a:solidFill>
            <a:srgbClr val="6F8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Call to action</a:t>
            </a:r>
          </a:p>
          <a:p>
            <a:pPr algn="ctr">
              <a:spcBef>
                <a:spcPts val="0"/>
              </a:spcBef>
              <a:defRPr/>
            </a:pPr>
            <a:endParaRPr lang="fr-FR" sz="1200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SMS</a:t>
            </a:r>
          </a:p>
        </p:txBody>
      </p:sp>
      <p:sp>
        <p:nvSpPr>
          <p:cNvPr id="40" name="Flèche : bas 39">
            <a:extLst>
              <a:ext uri="{FF2B5EF4-FFF2-40B4-BE49-F238E27FC236}">
                <a16:creationId xmlns:a16="http://schemas.microsoft.com/office/drawing/2014/main" id="{7B776896-D8E2-9B66-15B6-74F7F03ED404}"/>
              </a:ext>
            </a:extLst>
          </p:cNvPr>
          <p:cNvSpPr/>
          <p:nvPr/>
        </p:nvSpPr>
        <p:spPr>
          <a:xfrm rot="10800000" flipH="1">
            <a:off x="7747689" y="4486673"/>
            <a:ext cx="1551953" cy="579269"/>
          </a:xfrm>
          <a:prstGeom prst="downArrow">
            <a:avLst/>
          </a:prstGeom>
          <a:gradFill flip="none" rotWithShape="1">
            <a:gsLst>
              <a:gs pos="0">
                <a:srgbClr val="6F8E30">
                  <a:shade val="30000"/>
                  <a:satMod val="115000"/>
                </a:srgbClr>
              </a:gs>
              <a:gs pos="50000">
                <a:srgbClr val="6F8E30">
                  <a:shade val="67500"/>
                  <a:satMod val="115000"/>
                </a:srgbClr>
              </a:gs>
              <a:gs pos="100000">
                <a:srgbClr val="6F8E3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Flèche : bas 41">
            <a:extLst>
              <a:ext uri="{FF2B5EF4-FFF2-40B4-BE49-F238E27FC236}">
                <a16:creationId xmlns:a16="http://schemas.microsoft.com/office/drawing/2014/main" id="{4CC51732-69FE-7F51-E3BC-B2DCDB299F70}"/>
              </a:ext>
            </a:extLst>
          </p:cNvPr>
          <p:cNvSpPr/>
          <p:nvPr/>
        </p:nvSpPr>
        <p:spPr>
          <a:xfrm flipH="1">
            <a:off x="630443" y="3469491"/>
            <a:ext cx="1551953" cy="1023814"/>
          </a:xfrm>
          <a:prstGeom prst="downArrow">
            <a:avLst/>
          </a:prstGeom>
          <a:gradFill flip="none" rotWithShape="1">
            <a:gsLst>
              <a:gs pos="0">
                <a:srgbClr val="6F8E30">
                  <a:shade val="30000"/>
                  <a:satMod val="115000"/>
                </a:srgbClr>
              </a:gs>
              <a:gs pos="50000">
                <a:srgbClr val="6F8E30">
                  <a:shade val="67500"/>
                  <a:satMod val="115000"/>
                </a:srgbClr>
              </a:gs>
              <a:gs pos="100000">
                <a:srgbClr val="6F8E3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B859DC5E-A521-4001-ED0A-D99C2C99C6CA}"/>
              </a:ext>
            </a:extLst>
          </p:cNvPr>
          <p:cNvSpPr txBox="1"/>
          <p:nvPr/>
        </p:nvSpPr>
        <p:spPr>
          <a:xfrm>
            <a:off x="641097" y="4103820"/>
            <a:ext cx="14846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DtS</a:t>
            </a:r>
            <a: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/</a:t>
            </a:r>
            <a:r>
              <a:rPr lang="fr-FR" sz="12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Noto</a:t>
            </a:r>
            <a:endParaRPr lang="fr-FR" sz="1200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PROSPECTUS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ISA</a:t>
            </a:r>
          </a:p>
        </p:txBody>
      </p:sp>
      <p:sp>
        <p:nvSpPr>
          <p:cNvPr id="2" name="Rectangle à coins arrondis 6">
            <a:extLst>
              <a:ext uri="{FF2B5EF4-FFF2-40B4-BE49-F238E27FC236}">
                <a16:creationId xmlns:a16="http://schemas.microsoft.com/office/drawing/2014/main" id="{B3E24802-9DF8-587B-4B6B-07659749DC4D}"/>
              </a:ext>
            </a:extLst>
          </p:cNvPr>
          <p:cNvSpPr/>
          <p:nvPr/>
        </p:nvSpPr>
        <p:spPr>
          <a:xfrm>
            <a:off x="9447688" y="3875612"/>
            <a:ext cx="1551953" cy="1767832"/>
          </a:xfrm>
          <a:prstGeom prst="roundRect">
            <a:avLst/>
          </a:prstGeom>
          <a:solidFill>
            <a:srgbClr val="404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LEVIER MEDIA CLIENT FID</a:t>
            </a:r>
            <a:b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b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</a:p>
          <a:p>
            <a:pPr algn="ctr">
              <a:spcBef>
                <a:spcPts val="0"/>
              </a:spcBef>
              <a:defRPr/>
            </a:pPr>
            <a: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MD</a:t>
            </a:r>
          </a:p>
          <a:p>
            <a:pPr algn="ctr">
              <a:spcBef>
                <a:spcPts val="0"/>
              </a:spcBef>
              <a:defRPr/>
            </a:pPr>
            <a:r>
              <a:rPr lang="fr-FR" sz="12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Mailing, Emailing, SMS</a:t>
            </a:r>
            <a:endParaRPr lang="fr-FR" sz="1400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" name="Flèche : bas 3">
            <a:extLst>
              <a:ext uri="{FF2B5EF4-FFF2-40B4-BE49-F238E27FC236}">
                <a16:creationId xmlns:a16="http://schemas.microsoft.com/office/drawing/2014/main" id="{F449FD14-402D-B11A-2666-2E510C6CE66B}"/>
              </a:ext>
            </a:extLst>
          </p:cNvPr>
          <p:cNvSpPr/>
          <p:nvPr/>
        </p:nvSpPr>
        <p:spPr>
          <a:xfrm rot="10800000" flipH="1">
            <a:off x="9447688" y="3346634"/>
            <a:ext cx="1551953" cy="579269"/>
          </a:xfrm>
          <a:prstGeom prst="downArrow">
            <a:avLst/>
          </a:prstGeom>
          <a:gradFill flip="none" rotWithShape="1">
            <a:gsLst>
              <a:gs pos="0">
                <a:srgbClr val="404D49">
                  <a:shade val="30000"/>
                  <a:satMod val="115000"/>
                </a:srgbClr>
              </a:gs>
              <a:gs pos="50000">
                <a:srgbClr val="404D49">
                  <a:shade val="67500"/>
                  <a:satMod val="115000"/>
                </a:srgbClr>
              </a:gs>
              <a:gs pos="100000">
                <a:srgbClr val="404D49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302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637CFFA5-305C-7FE9-24FF-2164FE25C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Omniprésence du contenu</a:t>
            </a:r>
            <a:br>
              <a:rPr lang="fr-FR" altLang="fr-FR" dirty="0">
                <a:ea typeface="Helvetica" panose="020B0604020202020204" pitchFamily="34" charset="0"/>
              </a:rPr>
            </a:br>
            <a:r>
              <a:rPr lang="fr-FR" altLang="fr-FR" dirty="0">
                <a:ea typeface="Helvetica" panose="020B0604020202020204" pitchFamily="34" charset="0"/>
              </a:rPr>
              <a:t>POINT VERT &amp; MAGASIN VERT</a:t>
            </a:r>
          </a:p>
        </p:txBody>
      </p:sp>
      <p:graphicFrame>
        <p:nvGraphicFramePr>
          <p:cNvPr id="6" name="Diagramme 5">
            <a:extLst>
              <a:ext uri="{FF2B5EF4-FFF2-40B4-BE49-F238E27FC236}">
                <a16:creationId xmlns:a16="http://schemas.microsoft.com/office/drawing/2014/main" id="{D6095132-7C4C-F1DA-9E14-8586A97984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1621458"/>
              </p:ext>
            </p:extLst>
          </p:nvPr>
        </p:nvGraphicFramePr>
        <p:xfrm>
          <a:off x="1847528" y="115164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64662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405FA2-AD2A-8234-81D2-BB77F087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8671" y="486457"/>
            <a:ext cx="6928802" cy="529544"/>
          </a:xfrm>
        </p:spPr>
        <p:txBody>
          <a:bodyPr/>
          <a:lstStyle/>
          <a:p>
            <a:r>
              <a:rPr lang="fr-FR" dirty="0"/>
              <a:t>Déploiement contenu RS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591B71-7FA2-F20B-7845-6FC8F5259D99}"/>
              </a:ext>
            </a:extLst>
          </p:cNvPr>
          <p:cNvSpPr txBox="1"/>
          <p:nvPr/>
        </p:nvSpPr>
        <p:spPr>
          <a:xfrm>
            <a:off x="1504984" y="1388739"/>
            <a:ext cx="8685938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latin typeface="Avenir Next LT Pro" panose="020B0504020202020204" pitchFamily="34" charset="0"/>
              </a:rPr>
              <a:t>Une création de contenu congruente, incarnée &amp; optimisée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Mettre en place </a:t>
            </a:r>
            <a:r>
              <a:rPr lang="fr-FR" sz="2000" b="1" dirty="0">
                <a:solidFill>
                  <a:schemeClr val="bg1"/>
                </a:solidFill>
                <a:highlight>
                  <a:srgbClr val="627124"/>
                </a:highlight>
                <a:latin typeface="Avenir Next LT Pro" panose="020B0504020202020204" pitchFamily="34" charset="0"/>
              </a:rPr>
              <a:t>un pool de micro créateurs de contenus / influenceurs </a:t>
            </a:r>
            <a:r>
              <a:rPr lang="fr-FR" dirty="0">
                <a:latin typeface="Avenir Next LT Pro" panose="020B0504020202020204" pitchFamily="34" charset="0"/>
              </a:rPr>
              <a:t>avec des petites communautés  pour créer un contenu adapté et incarner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669357F-1BCC-74FB-2297-E065A8CAFAC8}"/>
              </a:ext>
            </a:extLst>
          </p:cNvPr>
          <p:cNvSpPr txBox="1"/>
          <p:nvPr/>
        </p:nvSpPr>
        <p:spPr>
          <a:xfrm>
            <a:off x="1504984" y="3059585"/>
            <a:ext cx="847390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latin typeface="Avenir Next LT Pro" panose="020B0504020202020204" pitchFamily="34" charset="0"/>
              </a:rPr>
              <a:t>Media RS : savoir choisir &amp; renoncer !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endParaRPr lang="fr-FR" sz="2000" b="1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solidFill>
                  <a:schemeClr val="bg1"/>
                </a:solidFill>
                <a:highlight>
                  <a:srgbClr val="627124"/>
                </a:highlight>
                <a:latin typeface="Avenir Next LT Pro" panose="020B0504020202020204" pitchFamily="34" charset="0"/>
              </a:rPr>
              <a:t>Se centrer sur 2 leviers RS majeurs </a:t>
            </a:r>
            <a:r>
              <a:rPr lang="fr-FR" sz="2000" dirty="0">
                <a:latin typeface="Avenir Next LT Pro" panose="020B0504020202020204" pitchFamily="34" charset="0"/>
              </a:rPr>
              <a:t>qui doivent permettre d’animer, de fidéliser et recruter des clients.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Ces 2 réseaux sont naturellement </a:t>
            </a:r>
            <a:r>
              <a:rPr lang="fr-FR" b="1" dirty="0">
                <a:latin typeface="Avenir Next LT Pro" panose="020B0504020202020204" pitchFamily="34" charset="0"/>
              </a:rPr>
              <a:t>Instagram &amp; Facebook</a:t>
            </a:r>
          </a:p>
          <a:p>
            <a:r>
              <a:rPr lang="fr-FR" dirty="0">
                <a:latin typeface="Avenir Next LT Pro" panose="020B0504020202020204" pitchFamily="34" charset="0"/>
                <a:sym typeface="Wingdings" panose="05000000000000000000" pitchFamily="2" charset="2"/>
              </a:rPr>
              <a:t>Facebook le réseau le plus consommé par nos cibles</a:t>
            </a:r>
          </a:p>
          <a:p>
            <a:r>
              <a:rPr lang="fr-FR" dirty="0">
                <a:latin typeface="Avenir Next LT Pro" panose="020B0504020202020204" pitchFamily="34" charset="0"/>
                <a:sym typeface="Wingdings" panose="05000000000000000000" pitchFamily="2" charset="2"/>
              </a:rPr>
              <a:t>Instagram le 2</a:t>
            </a:r>
            <a:r>
              <a:rPr lang="fr-FR" baseline="30000" dirty="0">
                <a:latin typeface="Avenir Next LT Pro" panose="020B0504020202020204" pitchFamily="34" charset="0"/>
                <a:sym typeface="Wingdings" panose="05000000000000000000" pitchFamily="2" charset="2"/>
              </a:rPr>
              <a:t>ème</a:t>
            </a:r>
            <a:r>
              <a:rPr lang="fr-FR" dirty="0">
                <a:latin typeface="Avenir Next LT Pro" panose="020B0504020202020204" pitchFamily="34" charset="0"/>
                <a:sym typeface="Wingdings" panose="05000000000000000000" pitchFamily="2" charset="2"/>
              </a:rPr>
              <a:t> réseau le plus consommé et le plus adapté au rajeunissement de la cible</a:t>
            </a:r>
            <a:br>
              <a:rPr lang="fr-FR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Concentrer les moyens </a:t>
            </a:r>
            <a:r>
              <a:rPr lang="fr-FR" sz="2000" dirty="0">
                <a:latin typeface="Avenir Next LT Pro" panose="020B0504020202020204" pitchFamily="34" charset="0"/>
                <a:sym typeface="Wingdings" panose="05000000000000000000" pitchFamily="2" charset="2"/>
              </a:rPr>
              <a:t>et éviter une présence sporadique sur d’autres réseaux (</a:t>
            </a:r>
            <a:r>
              <a:rPr lang="fr-FR" sz="2000" dirty="0" err="1">
                <a:latin typeface="Avenir Next LT Pro" panose="020B0504020202020204" pitchFamily="34" charset="0"/>
                <a:sym typeface="Wingdings" panose="05000000000000000000" pitchFamily="2" charset="2"/>
              </a:rPr>
              <a:t>Youtube</a:t>
            </a:r>
            <a:r>
              <a:rPr lang="fr-FR" sz="2000" dirty="0">
                <a:latin typeface="Avenir Next LT Pro" panose="020B0504020202020204" pitchFamily="34" charset="0"/>
                <a:sym typeface="Wingdings" panose="05000000000000000000" pitchFamily="2" charset="2"/>
              </a:rPr>
              <a:t> ou </a:t>
            </a:r>
            <a:r>
              <a:rPr lang="fr-FR" sz="2000" dirty="0" err="1">
                <a:latin typeface="Avenir Next LT Pro" panose="020B0504020202020204" pitchFamily="34" charset="0"/>
                <a:sym typeface="Wingdings" panose="05000000000000000000" pitchFamily="2" charset="2"/>
              </a:rPr>
              <a:t>Tiktok</a:t>
            </a:r>
            <a:r>
              <a:rPr lang="fr-FR" sz="2000" dirty="0">
                <a:latin typeface="Avenir Next LT Pro" panose="020B0504020202020204" pitchFamily="34" charset="0"/>
                <a:sym typeface="Wingdings" panose="05000000000000000000" pitchFamily="2" charset="2"/>
              </a:rPr>
              <a:t>) </a:t>
            </a:r>
            <a:r>
              <a:rPr lang="fr-FR" dirty="0">
                <a:latin typeface="Avenir Next LT Pro" panose="020B0504020202020204" pitchFamily="34" charset="0"/>
                <a:sym typeface="Wingdings" panose="05000000000000000000" pitchFamily="2" charset="2"/>
              </a:rPr>
              <a:t>qui ne permettra pas d’assurer une présence suffisamment régulière pour faire vivre ces communautés.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10" name="Image 9" descr="Une image contenant Graphique, créativité&#10;&#10;Description générée automatiquement">
            <a:extLst>
              <a:ext uri="{FF2B5EF4-FFF2-40B4-BE49-F238E27FC236}">
                <a16:creationId xmlns:a16="http://schemas.microsoft.com/office/drawing/2014/main" id="{3F0995C5-CDCE-F255-465B-14BBD2A0CD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0000">
            <a:off x="-229140" y="1455996"/>
            <a:ext cx="1740440" cy="1381230"/>
          </a:xfrm>
          <a:prstGeom prst="rect">
            <a:avLst/>
          </a:prstGeom>
        </p:spPr>
      </p:pic>
      <p:pic>
        <p:nvPicPr>
          <p:cNvPr id="11" name="Image 10" descr="Une image contenant Graphique, créativité&#10;&#10;Description générée automatiquement">
            <a:extLst>
              <a:ext uri="{FF2B5EF4-FFF2-40B4-BE49-F238E27FC236}">
                <a16:creationId xmlns:a16="http://schemas.microsoft.com/office/drawing/2014/main" id="{FB2A9AA7-2131-E04E-00A1-4060A838C5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0000">
            <a:off x="-242495" y="4009157"/>
            <a:ext cx="1740440" cy="138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64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92A4A4-CBBF-24AD-DF5B-9795EFF251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Téléphone mobile, Appareil de communications portable, Appareil mobile&#10;&#10;Description générée automatiquement">
            <a:extLst>
              <a:ext uri="{FF2B5EF4-FFF2-40B4-BE49-F238E27FC236}">
                <a16:creationId xmlns:a16="http://schemas.microsoft.com/office/drawing/2014/main" id="{E0FF1F90-A47F-DF6C-CCB6-DA1A81D3D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80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92A4A4-CBBF-24AD-DF5B-9795EFF251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ollage, capture d’écran&#10;&#10;Description générée automatiquement">
            <a:extLst>
              <a:ext uri="{FF2B5EF4-FFF2-40B4-BE49-F238E27FC236}">
                <a16:creationId xmlns:a16="http://schemas.microsoft.com/office/drawing/2014/main" id="{B09B7058-AD19-360C-1190-D03EB7A970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7843" y="0"/>
            <a:ext cx="3516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41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602;p70">
            <a:extLst>
              <a:ext uri="{FF2B5EF4-FFF2-40B4-BE49-F238E27FC236}">
                <a16:creationId xmlns:a16="http://schemas.microsoft.com/office/drawing/2014/main" id="{FF33817A-B62D-F04C-24CF-76E8B20CDCAC}"/>
              </a:ext>
            </a:extLst>
          </p:cNvPr>
          <p:cNvSpPr txBox="1"/>
          <p:nvPr/>
        </p:nvSpPr>
        <p:spPr>
          <a:xfrm>
            <a:off x="1664093" y="2690356"/>
            <a:ext cx="8282795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buClr>
                <a:schemeClr val="lt1"/>
              </a:buClr>
              <a:buSzPts val="2100"/>
            </a:pPr>
            <a:r>
              <a:rPr lang="fr" sz="40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Plan de communication type</a:t>
            </a:r>
          </a:p>
          <a:p>
            <a:pPr algn="ctr">
              <a:buClr>
                <a:schemeClr val="lt1"/>
              </a:buClr>
              <a:buSzPts val="2100"/>
            </a:pPr>
            <a:r>
              <a:rPr lang="fr" sz="40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Année 2025</a:t>
            </a:r>
            <a:endParaRPr sz="200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464473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Rectangle 178">
            <a:extLst>
              <a:ext uri="{FF2B5EF4-FFF2-40B4-BE49-F238E27FC236}">
                <a16:creationId xmlns:a16="http://schemas.microsoft.com/office/drawing/2014/main" id="{AB725CA3-979E-CF9D-B01B-C1442E7FD21B}"/>
              </a:ext>
            </a:extLst>
          </p:cNvPr>
          <p:cNvSpPr/>
          <p:nvPr/>
        </p:nvSpPr>
        <p:spPr>
          <a:xfrm>
            <a:off x="8331859" y="856003"/>
            <a:ext cx="2664083" cy="3622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0D2BE705-5223-08EC-BB72-BFACB9BD0CE6}"/>
              </a:ext>
            </a:extLst>
          </p:cNvPr>
          <p:cNvSpPr/>
          <p:nvPr/>
        </p:nvSpPr>
        <p:spPr>
          <a:xfrm>
            <a:off x="3331954" y="4804457"/>
            <a:ext cx="2174449" cy="12797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BCC6707D-936B-949E-FE82-B7A4A63ED658}"/>
              </a:ext>
            </a:extLst>
          </p:cNvPr>
          <p:cNvSpPr/>
          <p:nvPr/>
        </p:nvSpPr>
        <p:spPr>
          <a:xfrm>
            <a:off x="8964376" y="2575422"/>
            <a:ext cx="2174449" cy="11885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2DADC527-12BD-6804-1CE9-EFC8EFA3FE71}"/>
              </a:ext>
            </a:extLst>
          </p:cNvPr>
          <p:cNvSpPr/>
          <p:nvPr/>
        </p:nvSpPr>
        <p:spPr>
          <a:xfrm>
            <a:off x="4041980" y="2600191"/>
            <a:ext cx="2020935" cy="11885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6B5AC238-6E34-E4D7-0994-C3A101E07720}"/>
              </a:ext>
            </a:extLst>
          </p:cNvPr>
          <p:cNvSpPr/>
          <p:nvPr/>
        </p:nvSpPr>
        <p:spPr>
          <a:xfrm>
            <a:off x="2447396" y="1522623"/>
            <a:ext cx="4774761" cy="839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2" name="Rectangle à coins arrondis 105">
            <a:extLst>
              <a:ext uri="{FF2B5EF4-FFF2-40B4-BE49-F238E27FC236}">
                <a16:creationId xmlns:a16="http://schemas.microsoft.com/office/drawing/2014/main" id="{D726FF74-BD3C-F725-1908-AF05779BE967}"/>
              </a:ext>
            </a:extLst>
          </p:cNvPr>
          <p:cNvSpPr/>
          <p:nvPr/>
        </p:nvSpPr>
        <p:spPr>
          <a:xfrm>
            <a:off x="2538552" y="2443242"/>
            <a:ext cx="2305297" cy="12203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50" dirty="0">
                <a:solidFill>
                  <a:srgbClr val="FFFFFF"/>
                </a:solidFill>
              </a:rPr>
              <a:t>KIT LOCAL - SOLDES</a:t>
            </a:r>
            <a:endParaRPr lang="fr-FR" sz="75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56974C-E165-3603-A5B3-E46EA896C9A5}"/>
              </a:ext>
            </a:extLst>
          </p:cNvPr>
          <p:cNvSpPr/>
          <p:nvPr/>
        </p:nvSpPr>
        <p:spPr>
          <a:xfrm>
            <a:off x="2460662" y="1275681"/>
            <a:ext cx="8691429" cy="22602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endParaRPr lang="fr-FR" sz="1000">
              <a:solidFill>
                <a:srgbClr val="FFFFFF"/>
              </a:solidFill>
              <a:sym typeface="Helvetica Light"/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E643918C-5A07-53E7-0CE5-0541142ACF3D}"/>
              </a:ext>
            </a:extLst>
          </p:cNvPr>
          <p:cNvCxnSpPr>
            <a:cxnSpLocks/>
          </p:cNvCxnSpPr>
          <p:nvPr/>
        </p:nvCxnSpPr>
        <p:spPr>
          <a:xfrm>
            <a:off x="5407503" y="1109034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28EDE50C-206B-26A5-4DA7-D14EAF52CD61}"/>
              </a:ext>
            </a:extLst>
          </p:cNvPr>
          <p:cNvCxnSpPr>
            <a:cxnSpLocks/>
          </p:cNvCxnSpPr>
          <p:nvPr/>
        </p:nvCxnSpPr>
        <p:spPr>
          <a:xfrm>
            <a:off x="8237755" y="1117910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FBEDA509-131F-962A-B6D3-A709C7D41621}"/>
              </a:ext>
            </a:extLst>
          </p:cNvPr>
          <p:cNvSpPr txBox="1"/>
          <p:nvPr/>
        </p:nvSpPr>
        <p:spPr>
          <a:xfrm>
            <a:off x="3621879" y="1277991"/>
            <a:ext cx="375104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Janvier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4D7669-57FD-E185-D256-42D082B02852}"/>
              </a:ext>
            </a:extLst>
          </p:cNvPr>
          <p:cNvSpPr txBox="1"/>
          <p:nvPr/>
        </p:nvSpPr>
        <p:spPr>
          <a:xfrm>
            <a:off x="6676216" y="1270755"/>
            <a:ext cx="373500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Février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B26CB1-8F33-C89C-959A-688FE5F0FEC2}"/>
              </a:ext>
            </a:extLst>
          </p:cNvPr>
          <p:cNvSpPr txBox="1"/>
          <p:nvPr/>
        </p:nvSpPr>
        <p:spPr>
          <a:xfrm>
            <a:off x="9646106" y="1251663"/>
            <a:ext cx="293351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Mars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08756D-BE88-235E-CEDE-D58B8A732525}"/>
              </a:ext>
            </a:extLst>
          </p:cNvPr>
          <p:cNvSpPr/>
          <p:nvPr/>
        </p:nvSpPr>
        <p:spPr>
          <a:xfrm>
            <a:off x="2493765" y="4157904"/>
            <a:ext cx="8691429" cy="22602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endParaRPr lang="fr-FR" sz="1000">
              <a:solidFill>
                <a:srgbClr val="FFFFFF"/>
              </a:solidFill>
              <a:sym typeface="Helvetica Light"/>
            </a:endParaRP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B73BA9F-378B-EDF5-0B1C-CE5F14C35946}"/>
              </a:ext>
            </a:extLst>
          </p:cNvPr>
          <p:cNvCxnSpPr/>
          <p:nvPr/>
        </p:nvCxnSpPr>
        <p:spPr>
          <a:xfrm>
            <a:off x="5440606" y="4122723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2C1328B-589E-853A-EB72-BF389E256F55}"/>
              </a:ext>
            </a:extLst>
          </p:cNvPr>
          <p:cNvCxnSpPr/>
          <p:nvPr/>
        </p:nvCxnSpPr>
        <p:spPr>
          <a:xfrm>
            <a:off x="8270858" y="4117991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E6A41A1C-C241-521D-4B86-FC03ACE49D65}"/>
              </a:ext>
            </a:extLst>
          </p:cNvPr>
          <p:cNvSpPr txBox="1"/>
          <p:nvPr/>
        </p:nvSpPr>
        <p:spPr>
          <a:xfrm>
            <a:off x="3750609" y="4170201"/>
            <a:ext cx="266099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Avril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3621DC0-D2C1-A139-6D1B-6820C9CEF67B}"/>
              </a:ext>
            </a:extLst>
          </p:cNvPr>
          <p:cNvSpPr txBox="1"/>
          <p:nvPr/>
        </p:nvSpPr>
        <p:spPr>
          <a:xfrm>
            <a:off x="6723089" y="4159125"/>
            <a:ext cx="238848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</a:rPr>
              <a:t>Mai</a:t>
            </a:r>
            <a:endParaRPr lang="fr-FR" sz="857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sym typeface="Helvetica Light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971AF1E-DC6D-3013-3DFA-075887BA7134}"/>
              </a:ext>
            </a:extLst>
          </p:cNvPr>
          <p:cNvSpPr txBox="1"/>
          <p:nvPr/>
        </p:nvSpPr>
        <p:spPr>
          <a:xfrm>
            <a:off x="9671755" y="4146899"/>
            <a:ext cx="242055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</a:rPr>
              <a:t>Juin</a:t>
            </a:r>
            <a:endParaRPr lang="fr-FR" sz="857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sym typeface="Helvetica Light"/>
            </a:endParaRPr>
          </a:p>
        </p:txBody>
      </p:sp>
      <p:sp>
        <p:nvSpPr>
          <p:cNvPr id="27" name="Rectangle à coins arrondis 55">
            <a:extLst>
              <a:ext uri="{FF2B5EF4-FFF2-40B4-BE49-F238E27FC236}">
                <a16:creationId xmlns:a16="http://schemas.microsoft.com/office/drawing/2014/main" id="{A69F8E71-444F-3E50-4F00-70E828860CEA}"/>
              </a:ext>
            </a:extLst>
          </p:cNvPr>
          <p:cNvSpPr/>
          <p:nvPr/>
        </p:nvSpPr>
        <p:spPr>
          <a:xfrm>
            <a:off x="6387524" y="2684222"/>
            <a:ext cx="798225" cy="456178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WE IMBATTABLE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animalerie</a:t>
            </a:r>
          </a:p>
        </p:txBody>
      </p:sp>
      <p:sp>
        <p:nvSpPr>
          <p:cNvPr id="29" name="Rectangle à coins arrondis 61">
            <a:extLst>
              <a:ext uri="{FF2B5EF4-FFF2-40B4-BE49-F238E27FC236}">
                <a16:creationId xmlns:a16="http://schemas.microsoft.com/office/drawing/2014/main" id="{AE500956-53A9-8DCC-5E8F-A8B378408CD0}"/>
              </a:ext>
            </a:extLst>
          </p:cNvPr>
          <p:cNvSpPr/>
          <p:nvPr/>
        </p:nvSpPr>
        <p:spPr>
          <a:xfrm>
            <a:off x="9006286" y="2604359"/>
            <a:ext cx="2106045" cy="45617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ARRIVAGE POTAGER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Prospectus</a:t>
            </a:r>
          </a:p>
        </p:txBody>
      </p:sp>
      <p:sp>
        <p:nvSpPr>
          <p:cNvPr id="36" name="Rectangle à coins arrondis 88">
            <a:extLst>
              <a:ext uri="{FF2B5EF4-FFF2-40B4-BE49-F238E27FC236}">
                <a16:creationId xmlns:a16="http://schemas.microsoft.com/office/drawing/2014/main" id="{E9F55D2A-D476-4466-BC61-6135E0CB62A2}"/>
              </a:ext>
            </a:extLst>
          </p:cNvPr>
          <p:cNvSpPr/>
          <p:nvPr/>
        </p:nvSpPr>
        <p:spPr>
          <a:xfrm>
            <a:off x="5722795" y="3766602"/>
            <a:ext cx="684000" cy="140737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Saint Valentin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37" name="Rectangle à coins arrondis 96">
            <a:extLst>
              <a:ext uri="{FF2B5EF4-FFF2-40B4-BE49-F238E27FC236}">
                <a16:creationId xmlns:a16="http://schemas.microsoft.com/office/drawing/2014/main" id="{A953DFB0-CCB1-3741-1FE6-08C443E5EF29}"/>
              </a:ext>
            </a:extLst>
          </p:cNvPr>
          <p:cNvSpPr/>
          <p:nvPr/>
        </p:nvSpPr>
        <p:spPr>
          <a:xfrm>
            <a:off x="6567300" y="3766602"/>
            <a:ext cx="684000" cy="140737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Mardi Gras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38" name="Rectangle à coins arrondis 97">
            <a:extLst>
              <a:ext uri="{FF2B5EF4-FFF2-40B4-BE49-F238E27FC236}">
                <a16:creationId xmlns:a16="http://schemas.microsoft.com/office/drawing/2014/main" id="{CC3E84A1-C285-B50B-9FA3-66D99AC3BEF0}"/>
              </a:ext>
            </a:extLst>
          </p:cNvPr>
          <p:cNvSpPr/>
          <p:nvPr/>
        </p:nvSpPr>
        <p:spPr>
          <a:xfrm>
            <a:off x="7321472" y="3766602"/>
            <a:ext cx="684000" cy="140737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6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43" name="Rectangle à coins arrondis 108">
            <a:extLst>
              <a:ext uri="{FF2B5EF4-FFF2-40B4-BE49-F238E27FC236}">
                <a16:creationId xmlns:a16="http://schemas.microsoft.com/office/drawing/2014/main" id="{449B0324-7336-79EC-E4AC-8C992862C1D0}"/>
              </a:ext>
            </a:extLst>
          </p:cNvPr>
          <p:cNvSpPr/>
          <p:nvPr/>
        </p:nvSpPr>
        <p:spPr>
          <a:xfrm>
            <a:off x="3409495" y="4845513"/>
            <a:ext cx="2004640" cy="501875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JARDIN EN MODE DETENTE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Prospectus</a:t>
            </a:r>
          </a:p>
        </p:txBody>
      </p:sp>
      <p:sp>
        <p:nvSpPr>
          <p:cNvPr id="47" name="Rectangle à coins arrondis 112">
            <a:extLst>
              <a:ext uri="{FF2B5EF4-FFF2-40B4-BE49-F238E27FC236}">
                <a16:creationId xmlns:a16="http://schemas.microsoft.com/office/drawing/2014/main" id="{4088DD16-E1E5-19E4-5FF6-37FFA11EBCEB}"/>
              </a:ext>
            </a:extLst>
          </p:cNvPr>
          <p:cNvSpPr/>
          <p:nvPr/>
        </p:nvSpPr>
        <p:spPr>
          <a:xfrm>
            <a:off x="5753118" y="4881355"/>
            <a:ext cx="1599008" cy="424017"/>
          </a:xfrm>
          <a:prstGeom prst="roundRect">
            <a:avLst/>
          </a:prstGeom>
          <a:solidFill>
            <a:srgbClr val="407B83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Jours experts 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JARDIN</a:t>
            </a:r>
          </a:p>
        </p:txBody>
      </p:sp>
      <p:sp>
        <p:nvSpPr>
          <p:cNvPr id="48" name="Rectangle à coins arrondis 113">
            <a:extLst>
              <a:ext uri="{FF2B5EF4-FFF2-40B4-BE49-F238E27FC236}">
                <a16:creationId xmlns:a16="http://schemas.microsoft.com/office/drawing/2014/main" id="{A5C87079-B1AA-A082-CD7F-771B68133B5C}"/>
              </a:ext>
            </a:extLst>
          </p:cNvPr>
          <p:cNvSpPr/>
          <p:nvPr/>
        </p:nvSpPr>
        <p:spPr>
          <a:xfrm>
            <a:off x="8664286" y="3763992"/>
            <a:ext cx="684000" cy="140737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7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49" name="Rectangle à coins arrondis 114">
            <a:extLst>
              <a:ext uri="{FF2B5EF4-FFF2-40B4-BE49-F238E27FC236}">
                <a16:creationId xmlns:a16="http://schemas.microsoft.com/office/drawing/2014/main" id="{F11AA7F8-8D76-B7F8-9E01-3AD560F37779}"/>
              </a:ext>
            </a:extLst>
          </p:cNvPr>
          <p:cNvSpPr/>
          <p:nvPr/>
        </p:nvSpPr>
        <p:spPr>
          <a:xfrm>
            <a:off x="9488114" y="3763992"/>
            <a:ext cx="684000" cy="140737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8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0" name="Rectangle à coins arrondis 115">
            <a:extLst>
              <a:ext uri="{FF2B5EF4-FFF2-40B4-BE49-F238E27FC236}">
                <a16:creationId xmlns:a16="http://schemas.microsoft.com/office/drawing/2014/main" id="{24FB6BF6-A945-8E4C-28E5-EE2E862A28EA}"/>
              </a:ext>
            </a:extLst>
          </p:cNvPr>
          <p:cNvSpPr/>
          <p:nvPr/>
        </p:nvSpPr>
        <p:spPr>
          <a:xfrm>
            <a:off x="10311942" y="3763992"/>
            <a:ext cx="684000" cy="140737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9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1" name="Rectangle à coins arrondis 116">
            <a:extLst>
              <a:ext uri="{FF2B5EF4-FFF2-40B4-BE49-F238E27FC236}">
                <a16:creationId xmlns:a16="http://schemas.microsoft.com/office/drawing/2014/main" id="{6FDE17C5-72C0-839C-FEB3-C279B2BECDA5}"/>
              </a:ext>
            </a:extLst>
          </p:cNvPr>
          <p:cNvSpPr/>
          <p:nvPr/>
        </p:nvSpPr>
        <p:spPr>
          <a:xfrm>
            <a:off x="2725495" y="6218844"/>
            <a:ext cx="684000" cy="16952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10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2" name="Rectangle à coins arrondis 117">
            <a:extLst>
              <a:ext uri="{FF2B5EF4-FFF2-40B4-BE49-F238E27FC236}">
                <a16:creationId xmlns:a16="http://schemas.microsoft.com/office/drawing/2014/main" id="{83F2F716-1E9A-3062-1E25-3CB230416D06}"/>
              </a:ext>
            </a:extLst>
          </p:cNvPr>
          <p:cNvSpPr/>
          <p:nvPr/>
        </p:nvSpPr>
        <p:spPr>
          <a:xfrm>
            <a:off x="3549323" y="6218844"/>
            <a:ext cx="684000" cy="16952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11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3" name="Rectangle à coins arrondis 118">
            <a:extLst>
              <a:ext uri="{FF2B5EF4-FFF2-40B4-BE49-F238E27FC236}">
                <a16:creationId xmlns:a16="http://schemas.microsoft.com/office/drawing/2014/main" id="{B18CE484-E6D0-345A-E809-D1120621999D}"/>
              </a:ext>
            </a:extLst>
          </p:cNvPr>
          <p:cNvSpPr/>
          <p:nvPr/>
        </p:nvSpPr>
        <p:spPr>
          <a:xfrm>
            <a:off x="4373151" y="6218844"/>
            <a:ext cx="684000" cy="16952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12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4" name="Rectangle à coins arrondis 119">
            <a:extLst>
              <a:ext uri="{FF2B5EF4-FFF2-40B4-BE49-F238E27FC236}">
                <a16:creationId xmlns:a16="http://schemas.microsoft.com/office/drawing/2014/main" id="{068A0B6E-28EF-FF45-D94E-B287D6206984}"/>
              </a:ext>
            </a:extLst>
          </p:cNvPr>
          <p:cNvSpPr/>
          <p:nvPr/>
        </p:nvSpPr>
        <p:spPr>
          <a:xfrm>
            <a:off x="5714329" y="6218844"/>
            <a:ext cx="684000" cy="16952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13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5" name="Rectangle à coins arrondis 120">
            <a:extLst>
              <a:ext uri="{FF2B5EF4-FFF2-40B4-BE49-F238E27FC236}">
                <a16:creationId xmlns:a16="http://schemas.microsoft.com/office/drawing/2014/main" id="{73E3A68C-2E2A-838F-BA28-8B8EB10BFC19}"/>
              </a:ext>
            </a:extLst>
          </p:cNvPr>
          <p:cNvSpPr/>
          <p:nvPr/>
        </p:nvSpPr>
        <p:spPr>
          <a:xfrm>
            <a:off x="6538157" y="6218844"/>
            <a:ext cx="684000" cy="16952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14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6" name="Rectangle à coins arrondis 121">
            <a:extLst>
              <a:ext uri="{FF2B5EF4-FFF2-40B4-BE49-F238E27FC236}">
                <a16:creationId xmlns:a16="http://schemas.microsoft.com/office/drawing/2014/main" id="{EC71DE22-45EA-32AA-023E-4C89CA9E365E}"/>
              </a:ext>
            </a:extLst>
          </p:cNvPr>
          <p:cNvSpPr/>
          <p:nvPr/>
        </p:nvSpPr>
        <p:spPr>
          <a:xfrm>
            <a:off x="7361985" y="6218844"/>
            <a:ext cx="684000" cy="16952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15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7" name="Rectangle à coins arrondis 122">
            <a:extLst>
              <a:ext uri="{FF2B5EF4-FFF2-40B4-BE49-F238E27FC236}">
                <a16:creationId xmlns:a16="http://schemas.microsoft.com/office/drawing/2014/main" id="{7EDC460C-4D41-EE93-55A4-38BABCF75B4F}"/>
              </a:ext>
            </a:extLst>
          </p:cNvPr>
          <p:cNvSpPr/>
          <p:nvPr/>
        </p:nvSpPr>
        <p:spPr>
          <a:xfrm>
            <a:off x="8652889" y="6208776"/>
            <a:ext cx="684000" cy="16952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16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8" name="Rectangle à coins arrondis 123">
            <a:extLst>
              <a:ext uri="{FF2B5EF4-FFF2-40B4-BE49-F238E27FC236}">
                <a16:creationId xmlns:a16="http://schemas.microsoft.com/office/drawing/2014/main" id="{385930AA-8622-A972-DE37-2490D8E81E84}"/>
              </a:ext>
            </a:extLst>
          </p:cNvPr>
          <p:cNvSpPr/>
          <p:nvPr/>
        </p:nvSpPr>
        <p:spPr>
          <a:xfrm>
            <a:off x="9476717" y="6208776"/>
            <a:ext cx="684000" cy="16952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17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59" name="Rectangle à coins arrondis 124">
            <a:extLst>
              <a:ext uri="{FF2B5EF4-FFF2-40B4-BE49-F238E27FC236}">
                <a16:creationId xmlns:a16="http://schemas.microsoft.com/office/drawing/2014/main" id="{68C51397-9930-6973-FE3B-8B012E060908}"/>
              </a:ext>
            </a:extLst>
          </p:cNvPr>
          <p:cNvSpPr/>
          <p:nvPr/>
        </p:nvSpPr>
        <p:spPr>
          <a:xfrm>
            <a:off x="10300545" y="6208776"/>
            <a:ext cx="684000" cy="16952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18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60" name="Rectangle à coins arrondis 125">
            <a:extLst>
              <a:ext uri="{FF2B5EF4-FFF2-40B4-BE49-F238E27FC236}">
                <a16:creationId xmlns:a16="http://schemas.microsoft.com/office/drawing/2014/main" id="{4F40DDB8-8A15-C353-3693-A4D7D4D8BFF1}"/>
              </a:ext>
            </a:extLst>
          </p:cNvPr>
          <p:cNvSpPr/>
          <p:nvPr/>
        </p:nvSpPr>
        <p:spPr>
          <a:xfrm>
            <a:off x="7786331" y="4870618"/>
            <a:ext cx="1087723" cy="462343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LA FETE DES CLIENTS</a:t>
            </a:r>
          </a:p>
        </p:txBody>
      </p:sp>
      <p:sp>
        <p:nvSpPr>
          <p:cNvPr id="85" name="Rectangle à coins arrondis 150">
            <a:extLst>
              <a:ext uri="{FF2B5EF4-FFF2-40B4-BE49-F238E27FC236}">
                <a16:creationId xmlns:a16="http://schemas.microsoft.com/office/drawing/2014/main" id="{0BA43B46-7B8E-AD51-AC93-A0D7CC80FC18}"/>
              </a:ext>
            </a:extLst>
          </p:cNvPr>
          <p:cNvSpPr/>
          <p:nvPr/>
        </p:nvSpPr>
        <p:spPr>
          <a:xfrm>
            <a:off x="4447460" y="2631432"/>
            <a:ext cx="1362829" cy="514286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LES MAXILOTS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Prospectus</a:t>
            </a:r>
          </a:p>
        </p:txBody>
      </p:sp>
      <p:sp>
        <p:nvSpPr>
          <p:cNvPr id="97" name="Google Shape;602;p70">
            <a:extLst>
              <a:ext uri="{FF2B5EF4-FFF2-40B4-BE49-F238E27FC236}">
                <a16:creationId xmlns:a16="http://schemas.microsoft.com/office/drawing/2014/main" id="{578B3683-9168-D4BE-3DFE-44EB489DBDDD}"/>
              </a:ext>
            </a:extLst>
          </p:cNvPr>
          <p:cNvSpPr txBox="1"/>
          <p:nvPr/>
        </p:nvSpPr>
        <p:spPr>
          <a:xfrm>
            <a:off x="192132" y="51900"/>
            <a:ext cx="8282795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lt1"/>
              </a:buClr>
              <a:buSzPts val="2100"/>
            </a:pPr>
            <a:r>
              <a:rPr lang="fr" sz="28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Plan de communication type  - Année 2025</a:t>
            </a:r>
            <a:endParaRPr sz="1467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5" name="Rectangle à coins arrondis 101">
            <a:extLst>
              <a:ext uri="{FF2B5EF4-FFF2-40B4-BE49-F238E27FC236}">
                <a16:creationId xmlns:a16="http://schemas.microsoft.com/office/drawing/2014/main" id="{6CEB37E2-0B5E-61D3-4CA6-162D9C7A2D7D}"/>
              </a:ext>
            </a:extLst>
          </p:cNvPr>
          <p:cNvSpPr/>
          <p:nvPr/>
        </p:nvSpPr>
        <p:spPr>
          <a:xfrm>
            <a:off x="4779366" y="3034947"/>
            <a:ext cx="684001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RADIO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6" name="Rectangle à coins arrondis 105">
            <a:extLst>
              <a:ext uri="{FF2B5EF4-FFF2-40B4-BE49-F238E27FC236}">
                <a16:creationId xmlns:a16="http://schemas.microsoft.com/office/drawing/2014/main" id="{D06DA7F3-9EAE-6041-116F-0CAE3605A3D9}"/>
              </a:ext>
            </a:extLst>
          </p:cNvPr>
          <p:cNvSpPr/>
          <p:nvPr/>
        </p:nvSpPr>
        <p:spPr>
          <a:xfrm>
            <a:off x="4903680" y="2447286"/>
            <a:ext cx="2305297" cy="12203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50" dirty="0">
                <a:solidFill>
                  <a:srgbClr val="FFFFFF"/>
                </a:solidFill>
              </a:rPr>
              <a:t>KIT LOCAL – POMME DE TERRE</a:t>
            </a:r>
            <a:endParaRPr lang="fr-FR" sz="75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8" name="Rectangle à coins arrondis 101">
            <a:extLst>
              <a:ext uri="{FF2B5EF4-FFF2-40B4-BE49-F238E27FC236}">
                <a16:creationId xmlns:a16="http://schemas.microsoft.com/office/drawing/2014/main" id="{B1205F89-4604-330E-D0BE-6D75A8475151}"/>
              </a:ext>
            </a:extLst>
          </p:cNvPr>
          <p:cNvSpPr/>
          <p:nvPr/>
        </p:nvSpPr>
        <p:spPr>
          <a:xfrm>
            <a:off x="4419179" y="3529806"/>
            <a:ext cx="1386187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DIGITAL (Display &amp; RS)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2" name="Rectangle à coins arrondis 105">
            <a:extLst>
              <a:ext uri="{FF2B5EF4-FFF2-40B4-BE49-F238E27FC236}">
                <a16:creationId xmlns:a16="http://schemas.microsoft.com/office/drawing/2014/main" id="{0E697027-8538-E729-14F1-157A43917A3C}"/>
              </a:ext>
            </a:extLst>
          </p:cNvPr>
          <p:cNvSpPr/>
          <p:nvPr/>
        </p:nvSpPr>
        <p:spPr>
          <a:xfrm>
            <a:off x="7317366" y="2439048"/>
            <a:ext cx="2305297" cy="12203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50" dirty="0">
                <a:solidFill>
                  <a:srgbClr val="FFFFFF"/>
                </a:solidFill>
              </a:rPr>
              <a:t>KIT LOCAL – Potager </a:t>
            </a:r>
            <a:r>
              <a:rPr lang="fr-FR" sz="800" dirty="0">
                <a:solidFill>
                  <a:srgbClr val="FFFFFF"/>
                </a:solidFill>
                <a:sym typeface="Helvetica Light"/>
              </a:rPr>
              <a:t>Préparez la saison</a:t>
            </a:r>
          </a:p>
        </p:txBody>
      </p:sp>
      <p:sp>
        <p:nvSpPr>
          <p:cNvPr id="113" name="Rectangle à coins arrondis 113">
            <a:extLst>
              <a:ext uri="{FF2B5EF4-FFF2-40B4-BE49-F238E27FC236}">
                <a16:creationId xmlns:a16="http://schemas.microsoft.com/office/drawing/2014/main" id="{C6C87145-4759-187E-BFBF-416763DDAA3F}"/>
              </a:ext>
            </a:extLst>
          </p:cNvPr>
          <p:cNvSpPr/>
          <p:nvPr/>
        </p:nvSpPr>
        <p:spPr>
          <a:xfrm>
            <a:off x="2699166" y="3768646"/>
            <a:ext cx="684000" cy="140737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1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4" name="Rectangle à coins arrondis 114">
            <a:extLst>
              <a:ext uri="{FF2B5EF4-FFF2-40B4-BE49-F238E27FC236}">
                <a16:creationId xmlns:a16="http://schemas.microsoft.com/office/drawing/2014/main" id="{1F5FFF1B-6E92-0CD9-2BFD-6CC58F47EA84}"/>
              </a:ext>
            </a:extLst>
          </p:cNvPr>
          <p:cNvSpPr/>
          <p:nvPr/>
        </p:nvSpPr>
        <p:spPr>
          <a:xfrm>
            <a:off x="3522994" y="3768646"/>
            <a:ext cx="684000" cy="140737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2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5" name="Rectangle à coins arrondis 115">
            <a:extLst>
              <a:ext uri="{FF2B5EF4-FFF2-40B4-BE49-F238E27FC236}">
                <a16:creationId xmlns:a16="http://schemas.microsoft.com/office/drawing/2014/main" id="{D9D316FA-6E67-11BC-72C5-987D4597C090}"/>
              </a:ext>
            </a:extLst>
          </p:cNvPr>
          <p:cNvSpPr/>
          <p:nvPr/>
        </p:nvSpPr>
        <p:spPr>
          <a:xfrm>
            <a:off x="4346822" y="3768646"/>
            <a:ext cx="684000" cy="140737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3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6" name="Ellipse 115">
            <a:extLst>
              <a:ext uri="{FF2B5EF4-FFF2-40B4-BE49-F238E27FC236}">
                <a16:creationId xmlns:a16="http://schemas.microsoft.com/office/drawing/2014/main" id="{193DA8AF-87F3-73A5-0C85-44E446038A7F}"/>
              </a:ext>
            </a:extLst>
          </p:cNvPr>
          <p:cNvSpPr/>
          <p:nvPr/>
        </p:nvSpPr>
        <p:spPr>
          <a:xfrm>
            <a:off x="4598168" y="2979999"/>
            <a:ext cx="294781" cy="28803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</a:t>
            </a:r>
          </a:p>
        </p:txBody>
      </p:sp>
      <p:sp>
        <p:nvSpPr>
          <p:cNvPr id="118" name="Rectangle à coins arrondis 101">
            <a:extLst>
              <a:ext uri="{FF2B5EF4-FFF2-40B4-BE49-F238E27FC236}">
                <a16:creationId xmlns:a16="http://schemas.microsoft.com/office/drawing/2014/main" id="{7A45C7FF-525E-CC48-4753-77AE8D62324D}"/>
              </a:ext>
            </a:extLst>
          </p:cNvPr>
          <p:cNvSpPr/>
          <p:nvPr/>
        </p:nvSpPr>
        <p:spPr>
          <a:xfrm>
            <a:off x="9300330" y="3267605"/>
            <a:ext cx="684000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MD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0" name="Rectangle à coins arrondis 101">
            <a:extLst>
              <a:ext uri="{FF2B5EF4-FFF2-40B4-BE49-F238E27FC236}">
                <a16:creationId xmlns:a16="http://schemas.microsoft.com/office/drawing/2014/main" id="{82E0365F-A0CA-EBC8-3D21-92DA2888913B}"/>
              </a:ext>
            </a:extLst>
          </p:cNvPr>
          <p:cNvSpPr/>
          <p:nvPr/>
        </p:nvSpPr>
        <p:spPr>
          <a:xfrm>
            <a:off x="6409238" y="3241870"/>
            <a:ext cx="684000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MD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1" name="Rectangle à coins arrondis 101">
            <a:extLst>
              <a:ext uri="{FF2B5EF4-FFF2-40B4-BE49-F238E27FC236}">
                <a16:creationId xmlns:a16="http://schemas.microsoft.com/office/drawing/2014/main" id="{C623FCA5-5D26-582A-3272-5A5B61AF0975}"/>
              </a:ext>
            </a:extLst>
          </p:cNvPr>
          <p:cNvSpPr/>
          <p:nvPr/>
        </p:nvSpPr>
        <p:spPr>
          <a:xfrm>
            <a:off x="6400145" y="3487098"/>
            <a:ext cx="693094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  <a:sym typeface="Helvetica Light"/>
              </a:rPr>
              <a:t>SMS CONQUETE</a:t>
            </a:r>
          </a:p>
        </p:txBody>
      </p:sp>
      <p:sp>
        <p:nvSpPr>
          <p:cNvPr id="122" name="Rectangle à coins arrondis 55">
            <a:extLst>
              <a:ext uri="{FF2B5EF4-FFF2-40B4-BE49-F238E27FC236}">
                <a16:creationId xmlns:a16="http://schemas.microsoft.com/office/drawing/2014/main" id="{95D87C81-DB68-DBE2-4F72-F0F221111FA3}"/>
              </a:ext>
            </a:extLst>
          </p:cNvPr>
          <p:cNvSpPr/>
          <p:nvPr/>
        </p:nvSpPr>
        <p:spPr>
          <a:xfrm>
            <a:off x="2511026" y="4869242"/>
            <a:ext cx="798225" cy="456178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WE IMBATTABLE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transverse</a:t>
            </a:r>
          </a:p>
        </p:txBody>
      </p:sp>
      <p:sp>
        <p:nvSpPr>
          <p:cNvPr id="123" name="Rectangle à coins arrondis 101">
            <a:extLst>
              <a:ext uri="{FF2B5EF4-FFF2-40B4-BE49-F238E27FC236}">
                <a16:creationId xmlns:a16="http://schemas.microsoft.com/office/drawing/2014/main" id="{9856A465-2435-275A-D0A0-702BBC2F900D}"/>
              </a:ext>
            </a:extLst>
          </p:cNvPr>
          <p:cNvSpPr/>
          <p:nvPr/>
        </p:nvSpPr>
        <p:spPr>
          <a:xfrm>
            <a:off x="4095366" y="5359050"/>
            <a:ext cx="684001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RADIO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4" name="Rectangle à coins arrondis 101">
            <a:extLst>
              <a:ext uri="{FF2B5EF4-FFF2-40B4-BE49-F238E27FC236}">
                <a16:creationId xmlns:a16="http://schemas.microsoft.com/office/drawing/2014/main" id="{676CFB97-25A5-F4F7-87C6-0C159B478846}"/>
              </a:ext>
            </a:extLst>
          </p:cNvPr>
          <p:cNvSpPr/>
          <p:nvPr/>
        </p:nvSpPr>
        <p:spPr>
          <a:xfrm>
            <a:off x="3383086" y="5595432"/>
            <a:ext cx="1343848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E-mailing + Mailing Carte postale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5" name="Rectangle à coins arrondis 101">
            <a:extLst>
              <a:ext uri="{FF2B5EF4-FFF2-40B4-BE49-F238E27FC236}">
                <a16:creationId xmlns:a16="http://schemas.microsoft.com/office/drawing/2014/main" id="{F6B9A35B-DDAE-0BF2-2943-E3172B58C11D}"/>
              </a:ext>
            </a:extLst>
          </p:cNvPr>
          <p:cNvSpPr/>
          <p:nvPr/>
        </p:nvSpPr>
        <p:spPr>
          <a:xfrm>
            <a:off x="3735179" y="5831814"/>
            <a:ext cx="1386187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DIGITAL (Display &amp; RS)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6" name="Rectangle à coins arrondis 101">
            <a:extLst>
              <a:ext uri="{FF2B5EF4-FFF2-40B4-BE49-F238E27FC236}">
                <a16:creationId xmlns:a16="http://schemas.microsoft.com/office/drawing/2014/main" id="{439EAB49-89FB-3933-1AE0-F9C7874CB8AC}"/>
              </a:ext>
            </a:extLst>
          </p:cNvPr>
          <p:cNvSpPr/>
          <p:nvPr/>
        </p:nvSpPr>
        <p:spPr>
          <a:xfrm>
            <a:off x="2563591" y="5610494"/>
            <a:ext cx="693094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  <a:sym typeface="Helvetica Light"/>
              </a:rPr>
              <a:t>SMS CONQUETE</a:t>
            </a:r>
          </a:p>
        </p:txBody>
      </p:sp>
      <p:sp>
        <p:nvSpPr>
          <p:cNvPr id="127" name="Rectangle à coins arrondis 101">
            <a:extLst>
              <a:ext uri="{FF2B5EF4-FFF2-40B4-BE49-F238E27FC236}">
                <a16:creationId xmlns:a16="http://schemas.microsoft.com/office/drawing/2014/main" id="{70B38941-E8AA-7F59-DD21-8C4EC84D6042}"/>
              </a:ext>
            </a:extLst>
          </p:cNvPr>
          <p:cNvSpPr/>
          <p:nvPr/>
        </p:nvSpPr>
        <p:spPr>
          <a:xfrm>
            <a:off x="2559770" y="5355301"/>
            <a:ext cx="684000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E-mailing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8" name="Rectangle à coins arrondis 101">
            <a:extLst>
              <a:ext uri="{FF2B5EF4-FFF2-40B4-BE49-F238E27FC236}">
                <a16:creationId xmlns:a16="http://schemas.microsoft.com/office/drawing/2014/main" id="{095446F3-2315-217E-0DCD-2E3D076D192D}"/>
              </a:ext>
            </a:extLst>
          </p:cNvPr>
          <p:cNvSpPr/>
          <p:nvPr/>
        </p:nvSpPr>
        <p:spPr>
          <a:xfrm>
            <a:off x="7988192" y="5485884"/>
            <a:ext cx="684000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MD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31" name="Rectangle à coins arrondis 101">
            <a:extLst>
              <a:ext uri="{FF2B5EF4-FFF2-40B4-BE49-F238E27FC236}">
                <a16:creationId xmlns:a16="http://schemas.microsoft.com/office/drawing/2014/main" id="{FD907CC5-839A-1BAE-81F7-E10353F40285}"/>
              </a:ext>
            </a:extLst>
          </p:cNvPr>
          <p:cNvSpPr/>
          <p:nvPr/>
        </p:nvSpPr>
        <p:spPr>
          <a:xfrm>
            <a:off x="5845063" y="5408813"/>
            <a:ext cx="1386187" cy="444590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100% DIGITAL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PROSPECTUS DIGITAL + 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RS + PROGRAMMATIQUE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32" name="Rectangle à coins arrondis 101">
            <a:extLst>
              <a:ext uri="{FF2B5EF4-FFF2-40B4-BE49-F238E27FC236}">
                <a16:creationId xmlns:a16="http://schemas.microsoft.com/office/drawing/2014/main" id="{6BCF46EB-4F9A-D78C-05AC-087BC682A467}"/>
              </a:ext>
            </a:extLst>
          </p:cNvPr>
          <p:cNvSpPr/>
          <p:nvPr/>
        </p:nvSpPr>
        <p:spPr>
          <a:xfrm>
            <a:off x="9281826" y="3504847"/>
            <a:ext cx="1386187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DIGITAL (Display &amp; RS)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34" name="Rectangle à coins arrondis 101">
            <a:extLst>
              <a:ext uri="{FF2B5EF4-FFF2-40B4-BE49-F238E27FC236}">
                <a16:creationId xmlns:a16="http://schemas.microsoft.com/office/drawing/2014/main" id="{0313ACEC-EE8E-4A0C-AE58-E2A67342C60A}"/>
              </a:ext>
            </a:extLst>
          </p:cNvPr>
          <p:cNvSpPr/>
          <p:nvPr/>
        </p:nvSpPr>
        <p:spPr>
          <a:xfrm>
            <a:off x="7980286" y="5778908"/>
            <a:ext cx="684000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DIGEST in store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35" name="Rectangle à coins arrondis 61">
            <a:extLst>
              <a:ext uri="{FF2B5EF4-FFF2-40B4-BE49-F238E27FC236}">
                <a16:creationId xmlns:a16="http://schemas.microsoft.com/office/drawing/2014/main" id="{423EBB89-EC45-89E2-AF4E-FC45BF5AE6C5}"/>
              </a:ext>
            </a:extLst>
          </p:cNvPr>
          <p:cNvSpPr/>
          <p:nvPr/>
        </p:nvSpPr>
        <p:spPr>
          <a:xfrm>
            <a:off x="9006286" y="4860654"/>
            <a:ext cx="2106045" cy="45617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100% ORIGINES LOCALES</a:t>
            </a:r>
          </a:p>
        </p:txBody>
      </p:sp>
      <p:sp>
        <p:nvSpPr>
          <p:cNvPr id="136" name="Rectangle à coins arrondis 101">
            <a:extLst>
              <a:ext uri="{FF2B5EF4-FFF2-40B4-BE49-F238E27FC236}">
                <a16:creationId xmlns:a16="http://schemas.microsoft.com/office/drawing/2014/main" id="{D19E841F-3F9B-5C0B-8D17-26921C0824E7}"/>
              </a:ext>
            </a:extLst>
          </p:cNvPr>
          <p:cNvSpPr/>
          <p:nvPr/>
        </p:nvSpPr>
        <p:spPr>
          <a:xfrm>
            <a:off x="9281751" y="5413099"/>
            <a:ext cx="1386187" cy="444590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100% DIGITAL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PROSPECTUS DIGITAL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RS + PROGRAMMATIQUE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37" name="Rectangle à coins arrondis 101">
            <a:extLst>
              <a:ext uri="{FF2B5EF4-FFF2-40B4-BE49-F238E27FC236}">
                <a16:creationId xmlns:a16="http://schemas.microsoft.com/office/drawing/2014/main" id="{0920CA87-11F2-51F8-DBCF-07C1F98D8D2A}"/>
              </a:ext>
            </a:extLst>
          </p:cNvPr>
          <p:cNvSpPr/>
          <p:nvPr/>
        </p:nvSpPr>
        <p:spPr>
          <a:xfrm>
            <a:off x="4419179" y="3263322"/>
            <a:ext cx="1386187" cy="243187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MD E-mailing + Mailing Carte postale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38" name="Rectangle à coins arrondis 101">
            <a:extLst>
              <a:ext uri="{FF2B5EF4-FFF2-40B4-BE49-F238E27FC236}">
                <a16:creationId xmlns:a16="http://schemas.microsoft.com/office/drawing/2014/main" id="{77747F3F-1938-5F0E-471B-538884FE1B92}"/>
              </a:ext>
            </a:extLst>
          </p:cNvPr>
          <p:cNvSpPr/>
          <p:nvPr/>
        </p:nvSpPr>
        <p:spPr>
          <a:xfrm>
            <a:off x="9697745" y="3050640"/>
            <a:ext cx="684001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RADIO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39" name="Ellipse 138">
            <a:extLst>
              <a:ext uri="{FF2B5EF4-FFF2-40B4-BE49-F238E27FC236}">
                <a16:creationId xmlns:a16="http://schemas.microsoft.com/office/drawing/2014/main" id="{3D662F18-39C2-4948-BFC5-469C4F98FCF8}"/>
              </a:ext>
            </a:extLst>
          </p:cNvPr>
          <p:cNvSpPr/>
          <p:nvPr/>
        </p:nvSpPr>
        <p:spPr>
          <a:xfrm>
            <a:off x="9516547" y="2995692"/>
            <a:ext cx="294781" cy="28803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</a:t>
            </a:r>
          </a:p>
        </p:txBody>
      </p:sp>
      <p:sp>
        <p:nvSpPr>
          <p:cNvPr id="91" name="Ellipse 90">
            <a:extLst>
              <a:ext uri="{FF2B5EF4-FFF2-40B4-BE49-F238E27FC236}">
                <a16:creationId xmlns:a16="http://schemas.microsoft.com/office/drawing/2014/main" id="{704495CF-DA90-EA87-0181-44F29F321D2F}"/>
              </a:ext>
            </a:extLst>
          </p:cNvPr>
          <p:cNvSpPr/>
          <p:nvPr/>
        </p:nvSpPr>
        <p:spPr>
          <a:xfrm>
            <a:off x="3861235" y="5300339"/>
            <a:ext cx="294781" cy="28803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</a:t>
            </a:r>
          </a:p>
        </p:txBody>
      </p:sp>
      <p:sp>
        <p:nvSpPr>
          <p:cNvPr id="140" name="Rectangle à coins arrondis 112">
            <a:extLst>
              <a:ext uri="{FF2B5EF4-FFF2-40B4-BE49-F238E27FC236}">
                <a16:creationId xmlns:a16="http://schemas.microsoft.com/office/drawing/2014/main" id="{90FF3BB4-EBCF-AF73-5C1A-6D84D5DEFD67}"/>
              </a:ext>
            </a:extLst>
          </p:cNvPr>
          <p:cNvSpPr/>
          <p:nvPr/>
        </p:nvSpPr>
        <p:spPr>
          <a:xfrm>
            <a:off x="7299170" y="2667395"/>
            <a:ext cx="1599008" cy="424017"/>
          </a:xfrm>
          <a:prstGeom prst="roundRect">
            <a:avLst/>
          </a:prstGeom>
          <a:solidFill>
            <a:srgbClr val="407B83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Jours experts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Préparer son POTAGER</a:t>
            </a:r>
          </a:p>
        </p:txBody>
      </p:sp>
      <p:sp>
        <p:nvSpPr>
          <p:cNvPr id="142" name="Rectangle à coins arrondis 150">
            <a:extLst>
              <a:ext uri="{FF2B5EF4-FFF2-40B4-BE49-F238E27FC236}">
                <a16:creationId xmlns:a16="http://schemas.microsoft.com/office/drawing/2014/main" id="{F840FBE6-2025-D24C-7A9E-0834A318F9C5}"/>
              </a:ext>
            </a:extLst>
          </p:cNvPr>
          <p:cNvSpPr/>
          <p:nvPr/>
        </p:nvSpPr>
        <p:spPr>
          <a:xfrm>
            <a:off x="2729821" y="1526142"/>
            <a:ext cx="3970659" cy="254621"/>
          </a:xfrm>
          <a:prstGeom prst="roundRect">
            <a:avLst/>
          </a:prstGeom>
          <a:solidFill>
            <a:srgbClr val="B6CA4A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b="1" dirty="0">
                <a:sym typeface="Helvetica Light"/>
              </a:rPr>
              <a:t>DEPLOIEMENT NOUVELLE CAMPAGNE</a:t>
            </a:r>
            <a:endParaRPr lang="fr-FR" sz="1000" dirty="0">
              <a:sym typeface="Helvetica Light"/>
            </a:endParaRPr>
          </a:p>
        </p:txBody>
      </p:sp>
      <p:sp>
        <p:nvSpPr>
          <p:cNvPr id="143" name="Rectangle à coins arrondis 101">
            <a:extLst>
              <a:ext uri="{FF2B5EF4-FFF2-40B4-BE49-F238E27FC236}">
                <a16:creationId xmlns:a16="http://schemas.microsoft.com/office/drawing/2014/main" id="{4BF0E7EC-BA08-ABD0-699D-6E966536DD89}"/>
              </a:ext>
            </a:extLst>
          </p:cNvPr>
          <p:cNvSpPr/>
          <p:nvPr/>
        </p:nvSpPr>
        <p:spPr>
          <a:xfrm>
            <a:off x="2467760" y="1816156"/>
            <a:ext cx="3959399" cy="147504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KIT PLV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46" name="Rectangle à coins arrondis 101">
            <a:extLst>
              <a:ext uri="{FF2B5EF4-FFF2-40B4-BE49-F238E27FC236}">
                <a16:creationId xmlns:a16="http://schemas.microsoft.com/office/drawing/2014/main" id="{F32697C0-5FDA-7DE4-ED23-041C8600C903}"/>
              </a:ext>
            </a:extLst>
          </p:cNvPr>
          <p:cNvSpPr/>
          <p:nvPr/>
        </p:nvSpPr>
        <p:spPr>
          <a:xfrm>
            <a:off x="7377078" y="3220978"/>
            <a:ext cx="1386187" cy="444590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100% DIGITAL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PROSPECTUS DIGITAL + 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RS + PROGRAMMATIQUE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47" name="Rectangle à coins arrondis 101">
            <a:extLst>
              <a:ext uri="{FF2B5EF4-FFF2-40B4-BE49-F238E27FC236}">
                <a16:creationId xmlns:a16="http://schemas.microsoft.com/office/drawing/2014/main" id="{06379C96-ED32-1E20-EB46-C4474A0575C2}"/>
              </a:ext>
            </a:extLst>
          </p:cNvPr>
          <p:cNvSpPr/>
          <p:nvPr/>
        </p:nvSpPr>
        <p:spPr>
          <a:xfrm>
            <a:off x="3653728" y="2158409"/>
            <a:ext cx="1753775" cy="125400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COMMUNICATION RS + DIGITAL –SITE 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48" name="Rectangle à coins arrondis 101">
            <a:extLst>
              <a:ext uri="{FF2B5EF4-FFF2-40B4-BE49-F238E27FC236}">
                <a16:creationId xmlns:a16="http://schemas.microsoft.com/office/drawing/2014/main" id="{729A0434-1888-9D6E-6016-EF6A910D8BB8}"/>
              </a:ext>
            </a:extLst>
          </p:cNvPr>
          <p:cNvSpPr/>
          <p:nvPr/>
        </p:nvSpPr>
        <p:spPr>
          <a:xfrm>
            <a:off x="3640462" y="1997019"/>
            <a:ext cx="1753775" cy="133965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MD E-mailing + Mailing Carte postale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49" name="Rectangle à coins arrondis 61">
            <a:extLst>
              <a:ext uri="{FF2B5EF4-FFF2-40B4-BE49-F238E27FC236}">
                <a16:creationId xmlns:a16="http://schemas.microsoft.com/office/drawing/2014/main" id="{1E95C05E-E42D-6D79-2BEA-3809389878BA}"/>
              </a:ext>
            </a:extLst>
          </p:cNvPr>
          <p:cNvSpPr/>
          <p:nvPr/>
        </p:nvSpPr>
        <p:spPr>
          <a:xfrm>
            <a:off x="192132" y="1986658"/>
            <a:ext cx="293117" cy="551523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endParaRPr lang="fr-FR" sz="10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50" name="Rectangle à coins arrondis 150">
            <a:extLst>
              <a:ext uri="{FF2B5EF4-FFF2-40B4-BE49-F238E27FC236}">
                <a16:creationId xmlns:a16="http://schemas.microsoft.com/office/drawing/2014/main" id="{B4C72F3C-ED0F-E9E4-C515-6A533403ACD4}"/>
              </a:ext>
            </a:extLst>
          </p:cNvPr>
          <p:cNvSpPr/>
          <p:nvPr/>
        </p:nvSpPr>
        <p:spPr>
          <a:xfrm>
            <a:off x="198877" y="1269204"/>
            <a:ext cx="293117" cy="551523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endParaRPr lang="fr-FR" sz="10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51" name="Rectangle à coins arrondis 112">
            <a:extLst>
              <a:ext uri="{FF2B5EF4-FFF2-40B4-BE49-F238E27FC236}">
                <a16:creationId xmlns:a16="http://schemas.microsoft.com/office/drawing/2014/main" id="{3F9780D8-4A06-3639-CDAD-CCD4BE21320A}"/>
              </a:ext>
            </a:extLst>
          </p:cNvPr>
          <p:cNvSpPr/>
          <p:nvPr/>
        </p:nvSpPr>
        <p:spPr>
          <a:xfrm>
            <a:off x="198878" y="2712236"/>
            <a:ext cx="273600" cy="514800"/>
          </a:xfrm>
          <a:prstGeom prst="roundRect">
            <a:avLst/>
          </a:prstGeom>
          <a:solidFill>
            <a:srgbClr val="407B83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endParaRPr lang="fr-FR" sz="10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52" name="Rectangle à coins arrondis 105">
            <a:extLst>
              <a:ext uri="{FF2B5EF4-FFF2-40B4-BE49-F238E27FC236}">
                <a16:creationId xmlns:a16="http://schemas.microsoft.com/office/drawing/2014/main" id="{032270CF-456E-E82D-BF23-7AA832CA14CB}"/>
              </a:ext>
            </a:extLst>
          </p:cNvPr>
          <p:cNvSpPr/>
          <p:nvPr/>
        </p:nvSpPr>
        <p:spPr>
          <a:xfrm>
            <a:off x="205729" y="3408172"/>
            <a:ext cx="273601" cy="28792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endParaRPr lang="fr-FR" sz="75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53" name="Rectangle à coins arrondis 101">
            <a:extLst>
              <a:ext uri="{FF2B5EF4-FFF2-40B4-BE49-F238E27FC236}">
                <a16:creationId xmlns:a16="http://schemas.microsoft.com/office/drawing/2014/main" id="{C7F43237-F1C8-45A0-CAB5-E7976934F7C9}"/>
              </a:ext>
            </a:extLst>
          </p:cNvPr>
          <p:cNvSpPr/>
          <p:nvPr/>
        </p:nvSpPr>
        <p:spPr>
          <a:xfrm>
            <a:off x="203111" y="4350930"/>
            <a:ext cx="273601" cy="549635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54" name="ZoneTexte 153">
            <a:extLst>
              <a:ext uri="{FF2B5EF4-FFF2-40B4-BE49-F238E27FC236}">
                <a16:creationId xmlns:a16="http://schemas.microsoft.com/office/drawing/2014/main" id="{1A9D4F39-89F4-F46E-6D81-1A801570BA3E}"/>
              </a:ext>
            </a:extLst>
          </p:cNvPr>
          <p:cNvSpPr txBox="1"/>
          <p:nvPr/>
        </p:nvSpPr>
        <p:spPr>
          <a:xfrm>
            <a:off x="465733" y="4640876"/>
            <a:ext cx="1358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LEVIERS MEDIA</a:t>
            </a:r>
          </a:p>
        </p:txBody>
      </p:sp>
      <p:cxnSp>
        <p:nvCxnSpPr>
          <p:cNvPr id="156" name="Connecteur droit 155">
            <a:extLst>
              <a:ext uri="{FF2B5EF4-FFF2-40B4-BE49-F238E27FC236}">
                <a16:creationId xmlns:a16="http://schemas.microsoft.com/office/drawing/2014/main" id="{394644C9-88CF-E9BD-69C0-7C4A477B358D}"/>
              </a:ext>
            </a:extLst>
          </p:cNvPr>
          <p:cNvCxnSpPr>
            <a:cxnSpLocks/>
          </p:cNvCxnSpPr>
          <p:nvPr/>
        </p:nvCxnSpPr>
        <p:spPr>
          <a:xfrm>
            <a:off x="465733" y="4904543"/>
            <a:ext cx="1469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ZoneTexte 157">
            <a:extLst>
              <a:ext uri="{FF2B5EF4-FFF2-40B4-BE49-F238E27FC236}">
                <a16:creationId xmlns:a16="http://schemas.microsoft.com/office/drawing/2014/main" id="{3991F6BB-7794-0DFD-91AF-4A21CBE0DEE4}"/>
              </a:ext>
            </a:extLst>
          </p:cNvPr>
          <p:cNvSpPr txBox="1"/>
          <p:nvPr/>
        </p:nvSpPr>
        <p:spPr>
          <a:xfrm>
            <a:off x="483656" y="3431848"/>
            <a:ext cx="1112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COM LOCAL</a:t>
            </a:r>
          </a:p>
        </p:txBody>
      </p:sp>
      <p:cxnSp>
        <p:nvCxnSpPr>
          <p:cNvPr id="159" name="Connecteur droit 158">
            <a:extLst>
              <a:ext uri="{FF2B5EF4-FFF2-40B4-BE49-F238E27FC236}">
                <a16:creationId xmlns:a16="http://schemas.microsoft.com/office/drawing/2014/main" id="{C0416368-4388-2628-2D1E-3735FB2ADEC7}"/>
              </a:ext>
            </a:extLst>
          </p:cNvPr>
          <p:cNvCxnSpPr>
            <a:cxnSpLocks/>
          </p:cNvCxnSpPr>
          <p:nvPr/>
        </p:nvCxnSpPr>
        <p:spPr>
          <a:xfrm>
            <a:off x="483656" y="3695515"/>
            <a:ext cx="1469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ZoneTexte 159">
            <a:extLst>
              <a:ext uri="{FF2B5EF4-FFF2-40B4-BE49-F238E27FC236}">
                <a16:creationId xmlns:a16="http://schemas.microsoft.com/office/drawing/2014/main" id="{0EC87B62-D0D5-ED8A-D401-1625C9EC4AD7}"/>
              </a:ext>
            </a:extLst>
          </p:cNvPr>
          <p:cNvSpPr txBox="1"/>
          <p:nvPr/>
        </p:nvSpPr>
        <p:spPr>
          <a:xfrm>
            <a:off x="466287" y="2983171"/>
            <a:ext cx="14988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METIERS/EXPERT</a:t>
            </a:r>
          </a:p>
        </p:txBody>
      </p:sp>
      <p:cxnSp>
        <p:nvCxnSpPr>
          <p:cNvPr id="161" name="Connecteur droit 160">
            <a:extLst>
              <a:ext uri="{FF2B5EF4-FFF2-40B4-BE49-F238E27FC236}">
                <a16:creationId xmlns:a16="http://schemas.microsoft.com/office/drawing/2014/main" id="{7F1A7509-54C8-E63D-CBA7-F496FFF9D7D2}"/>
              </a:ext>
            </a:extLst>
          </p:cNvPr>
          <p:cNvCxnSpPr>
            <a:cxnSpLocks/>
          </p:cNvCxnSpPr>
          <p:nvPr/>
        </p:nvCxnSpPr>
        <p:spPr>
          <a:xfrm>
            <a:off x="466287" y="3246838"/>
            <a:ext cx="1469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ZoneTexte 161">
            <a:extLst>
              <a:ext uri="{FF2B5EF4-FFF2-40B4-BE49-F238E27FC236}">
                <a16:creationId xmlns:a16="http://schemas.microsoft.com/office/drawing/2014/main" id="{4BF6917E-F191-86DE-BBD3-36F8A30CF461}"/>
              </a:ext>
            </a:extLst>
          </p:cNvPr>
          <p:cNvSpPr txBox="1"/>
          <p:nvPr/>
        </p:nvSpPr>
        <p:spPr>
          <a:xfrm>
            <a:off x="461201" y="2099022"/>
            <a:ext cx="1693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OPE TRANSVERSE </a:t>
            </a:r>
            <a:br>
              <a:rPr lang="fr-FR" sz="1200" b="1" dirty="0">
                <a:latin typeface="Avenir Next LT Pro" panose="020B0504020202020204" pitchFamily="34" charset="0"/>
              </a:rPr>
            </a:br>
            <a:r>
              <a:rPr lang="fr-FR" sz="1200" b="1" dirty="0">
                <a:latin typeface="Avenir Next LT Pro" panose="020B0504020202020204" pitchFamily="34" charset="0"/>
              </a:rPr>
              <a:t>DE SAISON</a:t>
            </a:r>
          </a:p>
        </p:txBody>
      </p:sp>
      <p:cxnSp>
        <p:nvCxnSpPr>
          <p:cNvPr id="163" name="Connecteur droit 162">
            <a:extLst>
              <a:ext uri="{FF2B5EF4-FFF2-40B4-BE49-F238E27FC236}">
                <a16:creationId xmlns:a16="http://schemas.microsoft.com/office/drawing/2014/main" id="{06054382-942F-A08A-9C63-1F01418EF828}"/>
              </a:ext>
            </a:extLst>
          </p:cNvPr>
          <p:cNvCxnSpPr>
            <a:cxnSpLocks/>
          </p:cNvCxnSpPr>
          <p:nvPr/>
        </p:nvCxnSpPr>
        <p:spPr>
          <a:xfrm>
            <a:off x="461202" y="2542159"/>
            <a:ext cx="157409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ZoneTexte 163">
            <a:extLst>
              <a:ext uri="{FF2B5EF4-FFF2-40B4-BE49-F238E27FC236}">
                <a16:creationId xmlns:a16="http://schemas.microsoft.com/office/drawing/2014/main" id="{6D227B74-ABA0-59F0-B753-78EEEB370723}"/>
              </a:ext>
            </a:extLst>
          </p:cNvPr>
          <p:cNvSpPr txBox="1"/>
          <p:nvPr/>
        </p:nvSpPr>
        <p:spPr>
          <a:xfrm>
            <a:off x="418098" y="1342396"/>
            <a:ext cx="1234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OPE</a:t>
            </a:r>
            <a:br>
              <a:rPr lang="fr-FR" sz="1200" b="1" dirty="0">
                <a:latin typeface="Avenir Next LT Pro" panose="020B0504020202020204" pitchFamily="34" charset="0"/>
              </a:rPr>
            </a:br>
            <a:r>
              <a:rPr lang="fr-FR" sz="1200" b="1" dirty="0">
                <a:latin typeface="Avenir Next LT Pro" panose="020B0504020202020204" pitchFamily="34" charset="0"/>
              </a:rPr>
              <a:t>TEMPS FORT</a:t>
            </a:r>
          </a:p>
        </p:txBody>
      </p:sp>
      <p:cxnSp>
        <p:nvCxnSpPr>
          <p:cNvPr id="165" name="Connecteur droit 164">
            <a:extLst>
              <a:ext uri="{FF2B5EF4-FFF2-40B4-BE49-F238E27FC236}">
                <a16:creationId xmlns:a16="http://schemas.microsoft.com/office/drawing/2014/main" id="{2A43B482-8251-5D0E-CF17-E2A6076634C7}"/>
              </a:ext>
            </a:extLst>
          </p:cNvPr>
          <p:cNvCxnSpPr>
            <a:cxnSpLocks/>
          </p:cNvCxnSpPr>
          <p:nvPr/>
        </p:nvCxnSpPr>
        <p:spPr>
          <a:xfrm>
            <a:off x="456177" y="1832422"/>
            <a:ext cx="157409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Rectangle 169">
            <a:extLst>
              <a:ext uri="{FF2B5EF4-FFF2-40B4-BE49-F238E27FC236}">
                <a16:creationId xmlns:a16="http://schemas.microsoft.com/office/drawing/2014/main" id="{2C795436-8121-9347-7F0D-E15D4211641D}"/>
              </a:ext>
            </a:extLst>
          </p:cNvPr>
          <p:cNvSpPr/>
          <p:nvPr/>
        </p:nvSpPr>
        <p:spPr>
          <a:xfrm>
            <a:off x="2447396" y="606600"/>
            <a:ext cx="8691429" cy="22602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endParaRPr lang="fr-FR" sz="1000">
              <a:solidFill>
                <a:srgbClr val="FFFFFF"/>
              </a:solidFill>
              <a:sym typeface="Helvetica Light"/>
            </a:endParaRPr>
          </a:p>
        </p:txBody>
      </p:sp>
      <p:cxnSp>
        <p:nvCxnSpPr>
          <p:cNvPr id="171" name="Connecteur droit 170">
            <a:extLst>
              <a:ext uri="{FF2B5EF4-FFF2-40B4-BE49-F238E27FC236}">
                <a16:creationId xmlns:a16="http://schemas.microsoft.com/office/drawing/2014/main" id="{E46247FB-E324-D775-64E3-1A45CE9B0A5C}"/>
              </a:ext>
            </a:extLst>
          </p:cNvPr>
          <p:cNvCxnSpPr/>
          <p:nvPr/>
        </p:nvCxnSpPr>
        <p:spPr>
          <a:xfrm>
            <a:off x="5394237" y="514373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72" name="Connecteur droit 171">
            <a:extLst>
              <a:ext uri="{FF2B5EF4-FFF2-40B4-BE49-F238E27FC236}">
                <a16:creationId xmlns:a16="http://schemas.microsoft.com/office/drawing/2014/main" id="{79017E82-FA05-46DE-4C0A-C2B375A2B7BF}"/>
              </a:ext>
            </a:extLst>
          </p:cNvPr>
          <p:cNvCxnSpPr/>
          <p:nvPr/>
        </p:nvCxnSpPr>
        <p:spPr>
          <a:xfrm>
            <a:off x="8224488" y="529545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3" name="ZoneTexte 172">
            <a:extLst>
              <a:ext uri="{FF2B5EF4-FFF2-40B4-BE49-F238E27FC236}">
                <a16:creationId xmlns:a16="http://schemas.microsoft.com/office/drawing/2014/main" id="{700A98AB-CEAC-745E-5E3B-1F8E8C2E75FD}"/>
              </a:ext>
            </a:extLst>
          </p:cNvPr>
          <p:cNvSpPr txBox="1"/>
          <p:nvPr/>
        </p:nvSpPr>
        <p:spPr>
          <a:xfrm>
            <a:off x="3692598" y="660940"/>
            <a:ext cx="224421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Oct</a:t>
            </a:r>
            <a:endParaRPr lang="fr-FR" sz="857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sym typeface="Helvetica Light"/>
            </a:endParaRPr>
          </a:p>
        </p:txBody>
      </p:sp>
      <p:sp>
        <p:nvSpPr>
          <p:cNvPr id="174" name="ZoneTexte 173">
            <a:extLst>
              <a:ext uri="{FF2B5EF4-FFF2-40B4-BE49-F238E27FC236}">
                <a16:creationId xmlns:a16="http://schemas.microsoft.com/office/drawing/2014/main" id="{AEF92AD7-8AF8-5080-F22D-F50FB48DB22C}"/>
              </a:ext>
            </a:extLst>
          </p:cNvPr>
          <p:cNvSpPr txBox="1"/>
          <p:nvPr/>
        </p:nvSpPr>
        <p:spPr>
          <a:xfrm>
            <a:off x="6641031" y="649863"/>
            <a:ext cx="245261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Nov</a:t>
            </a:r>
            <a:endParaRPr lang="fr-FR" sz="857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sym typeface="Helvetica Light"/>
            </a:endParaRPr>
          </a:p>
        </p:txBody>
      </p:sp>
      <p:sp>
        <p:nvSpPr>
          <p:cNvPr id="175" name="ZoneTexte 174">
            <a:extLst>
              <a:ext uri="{FF2B5EF4-FFF2-40B4-BE49-F238E27FC236}">
                <a16:creationId xmlns:a16="http://schemas.microsoft.com/office/drawing/2014/main" id="{598FAEBA-1600-AE08-A5D0-4B4AA406ED1F}"/>
              </a:ext>
            </a:extLst>
          </p:cNvPr>
          <p:cNvSpPr txBox="1"/>
          <p:nvPr/>
        </p:nvSpPr>
        <p:spPr>
          <a:xfrm>
            <a:off x="9637090" y="637637"/>
            <a:ext cx="237245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Dec</a:t>
            </a:r>
            <a:endParaRPr lang="fr-FR" sz="857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sym typeface="Helvetica Light"/>
            </a:endParaRPr>
          </a:p>
        </p:txBody>
      </p:sp>
      <p:sp>
        <p:nvSpPr>
          <p:cNvPr id="169" name="Rectangle à coins arrondis 101">
            <a:extLst>
              <a:ext uri="{FF2B5EF4-FFF2-40B4-BE49-F238E27FC236}">
                <a16:creationId xmlns:a16="http://schemas.microsoft.com/office/drawing/2014/main" id="{FF722C18-72B5-3472-C40A-9565488D7B48}"/>
              </a:ext>
            </a:extLst>
          </p:cNvPr>
          <p:cNvSpPr/>
          <p:nvPr/>
        </p:nvSpPr>
        <p:spPr>
          <a:xfrm>
            <a:off x="8898178" y="888252"/>
            <a:ext cx="1704032" cy="296100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KICK OFF INTERNµ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ILM MANIFESTE +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SUPPORT DE COM INTERNE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273940BB-0EC9-90F3-7FAF-40A738F5C2F9}"/>
              </a:ext>
            </a:extLst>
          </p:cNvPr>
          <p:cNvSpPr/>
          <p:nvPr/>
        </p:nvSpPr>
        <p:spPr>
          <a:xfrm>
            <a:off x="231098" y="5308712"/>
            <a:ext cx="809699" cy="3832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181" name="Ellipse 180">
            <a:extLst>
              <a:ext uri="{FF2B5EF4-FFF2-40B4-BE49-F238E27FC236}">
                <a16:creationId xmlns:a16="http://schemas.microsoft.com/office/drawing/2014/main" id="{53F62BA7-2416-0964-98B2-92C1AD2A7968}"/>
              </a:ext>
            </a:extLst>
          </p:cNvPr>
          <p:cNvSpPr/>
          <p:nvPr/>
        </p:nvSpPr>
        <p:spPr>
          <a:xfrm>
            <a:off x="5121366" y="5056429"/>
            <a:ext cx="491176" cy="41486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MV</a:t>
            </a:r>
          </a:p>
        </p:txBody>
      </p:sp>
      <p:sp>
        <p:nvSpPr>
          <p:cNvPr id="182" name="Ellipse 181">
            <a:extLst>
              <a:ext uri="{FF2B5EF4-FFF2-40B4-BE49-F238E27FC236}">
                <a16:creationId xmlns:a16="http://schemas.microsoft.com/office/drawing/2014/main" id="{1C685884-1211-0783-A2E5-3335DBF232E2}"/>
              </a:ext>
            </a:extLst>
          </p:cNvPr>
          <p:cNvSpPr/>
          <p:nvPr/>
        </p:nvSpPr>
        <p:spPr>
          <a:xfrm>
            <a:off x="10720409" y="2805614"/>
            <a:ext cx="491176" cy="41486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PV</a:t>
            </a:r>
          </a:p>
        </p:txBody>
      </p:sp>
      <p:sp>
        <p:nvSpPr>
          <p:cNvPr id="183" name="Rectangle à coins arrondis 101">
            <a:extLst>
              <a:ext uri="{FF2B5EF4-FFF2-40B4-BE49-F238E27FC236}">
                <a16:creationId xmlns:a16="http://schemas.microsoft.com/office/drawing/2014/main" id="{A6213BA6-5F52-07D6-F50B-32EF59F1995E}"/>
              </a:ext>
            </a:extLst>
          </p:cNvPr>
          <p:cNvSpPr/>
          <p:nvPr/>
        </p:nvSpPr>
        <p:spPr>
          <a:xfrm>
            <a:off x="10018539" y="3272426"/>
            <a:ext cx="693094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  <a:sym typeface="Helvetica Light"/>
              </a:rPr>
              <a:t>SMS CONQUETE</a:t>
            </a:r>
          </a:p>
        </p:txBody>
      </p:sp>
      <p:sp>
        <p:nvSpPr>
          <p:cNvPr id="184" name="Rectangle à coins arrondis 101">
            <a:extLst>
              <a:ext uri="{FF2B5EF4-FFF2-40B4-BE49-F238E27FC236}">
                <a16:creationId xmlns:a16="http://schemas.microsoft.com/office/drawing/2014/main" id="{5CF429AC-CED5-8A8D-FD60-77DB5A1FDD36}"/>
              </a:ext>
            </a:extLst>
          </p:cNvPr>
          <p:cNvSpPr/>
          <p:nvPr/>
        </p:nvSpPr>
        <p:spPr>
          <a:xfrm>
            <a:off x="4763798" y="5595432"/>
            <a:ext cx="693094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  <a:sym typeface="Helvetica Light"/>
              </a:rPr>
              <a:t>SMS CONQUETE</a:t>
            </a:r>
          </a:p>
        </p:txBody>
      </p:sp>
      <p:sp>
        <p:nvSpPr>
          <p:cNvPr id="185" name="Rectangle à coins arrondis 101">
            <a:extLst>
              <a:ext uri="{FF2B5EF4-FFF2-40B4-BE49-F238E27FC236}">
                <a16:creationId xmlns:a16="http://schemas.microsoft.com/office/drawing/2014/main" id="{D424CFFA-6AFA-74A5-B4F2-6570074867D1}"/>
              </a:ext>
            </a:extLst>
          </p:cNvPr>
          <p:cNvSpPr/>
          <p:nvPr/>
        </p:nvSpPr>
        <p:spPr>
          <a:xfrm>
            <a:off x="8330192" y="2002437"/>
            <a:ext cx="2821899" cy="171847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SPONSORING RADIO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86" name="Rectangle à coins arrondis 101">
            <a:extLst>
              <a:ext uri="{FF2B5EF4-FFF2-40B4-BE49-F238E27FC236}">
                <a16:creationId xmlns:a16="http://schemas.microsoft.com/office/drawing/2014/main" id="{717D6FA8-CD82-267A-45BA-E5FD72764D74}"/>
              </a:ext>
            </a:extLst>
          </p:cNvPr>
          <p:cNvSpPr/>
          <p:nvPr/>
        </p:nvSpPr>
        <p:spPr>
          <a:xfrm>
            <a:off x="2506069" y="4518561"/>
            <a:ext cx="2821899" cy="171847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SPONSORING RADIO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87" name="Rectangle à coins arrondis 101">
            <a:extLst>
              <a:ext uri="{FF2B5EF4-FFF2-40B4-BE49-F238E27FC236}">
                <a16:creationId xmlns:a16="http://schemas.microsoft.com/office/drawing/2014/main" id="{A08B2ADB-2AE9-E7A9-5236-66B89321C567}"/>
              </a:ext>
            </a:extLst>
          </p:cNvPr>
          <p:cNvSpPr/>
          <p:nvPr/>
        </p:nvSpPr>
        <p:spPr>
          <a:xfrm>
            <a:off x="5469207" y="4513770"/>
            <a:ext cx="2821899" cy="171847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SPONSORING RADIO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4B40509-7E3E-0C8A-D14D-9A3F39F1306A}"/>
              </a:ext>
            </a:extLst>
          </p:cNvPr>
          <p:cNvSpPr txBox="1"/>
          <p:nvPr/>
        </p:nvSpPr>
        <p:spPr>
          <a:xfrm>
            <a:off x="1024851" y="5308115"/>
            <a:ext cx="132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OPERATIONS</a:t>
            </a:r>
          </a:p>
          <a:p>
            <a:r>
              <a:rPr lang="fr-FR" sz="1200" b="1" dirty="0">
                <a:latin typeface="Avenir Next LT Pro" panose="020B0504020202020204" pitchFamily="34" charset="0"/>
              </a:rPr>
              <a:t>ENGAGEMENT </a:t>
            </a:r>
            <a:br>
              <a:rPr lang="fr-FR" sz="1200" b="1" dirty="0">
                <a:latin typeface="Avenir Next LT Pro" panose="020B0504020202020204" pitchFamily="34" charset="0"/>
              </a:rPr>
            </a:br>
            <a:r>
              <a:rPr lang="fr-FR" sz="1200" b="1" dirty="0">
                <a:latin typeface="Avenir Next LT Pro" panose="020B0504020202020204" pitchFamily="34" charset="0"/>
              </a:rPr>
              <a:t>MASTERS</a:t>
            </a:r>
          </a:p>
        </p:txBody>
      </p:sp>
    </p:spTree>
    <p:extLst>
      <p:ext uri="{BB962C8B-B14F-4D97-AF65-F5344CB8AC3E}">
        <p14:creationId xmlns:p14="http://schemas.microsoft.com/office/powerpoint/2010/main" val="2390485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7F9BA68D-7B88-3B60-B320-614836C734FC}"/>
              </a:ext>
            </a:extLst>
          </p:cNvPr>
          <p:cNvSpPr txBox="1">
            <a:spLocks/>
          </p:cNvSpPr>
          <p:nvPr/>
        </p:nvSpPr>
        <p:spPr>
          <a:xfrm rot="16200000">
            <a:off x="-3301566" y="2388024"/>
            <a:ext cx="6542088" cy="60801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9900" b="1" spc="-214" dirty="0">
                <a:solidFill>
                  <a:schemeClr val="bg1">
                    <a:lumMod val="85000"/>
                  </a:schemeClr>
                </a:solidFill>
                <a:ea typeface="Helvetica" panose="020B0604020202020204" pitchFamily="34" charset="0"/>
              </a:rPr>
              <a:t>en résumé</a:t>
            </a:r>
            <a:endParaRPr lang="fr-FR" altLang="fr-FR" b="1" spc="-214" dirty="0">
              <a:solidFill>
                <a:schemeClr val="bg1">
                  <a:lumMod val="85000"/>
                </a:schemeClr>
              </a:solidFill>
              <a:ea typeface="Helvetica" panose="020B06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8649DAF-7D6B-57B9-BCBC-3D2106B6E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42" y="427181"/>
            <a:ext cx="400727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 spc="429" dirty="0">
                <a:solidFill>
                  <a:schemeClr val="tx1"/>
                </a:solidFill>
                <a:latin typeface="Avenir Next LT Pro" panose="020B0504020202020204" pitchFamily="34" charset="0"/>
              </a:rPr>
              <a:t>CHALLENGE DE </a:t>
            </a:r>
            <a:br>
              <a:rPr lang="fr-FR" altLang="fr-FR" sz="1200" b="1" spc="143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altLang="fr-FR" sz="1400" b="1" spc="214" dirty="0">
                <a:solidFill>
                  <a:schemeClr val="tx1"/>
                </a:solidFill>
                <a:latin typeface="Avenir Next LT Pro" panose="020B0504020202020204" pitchFamily="34" charset="0"/>
              </a:rPr>
              <a:t>CONCEPT DE MARQUE</a:t>
            </a:r>
            <a:br>
              <a:rPr lang="fr-FR" altLang="fr-FR" sz="1600" b="1" spc="214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altLang="fr-FR" sz="1200" b="1" spc="214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C8FBA350-5B69-43EC-2E31-52304957D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7576" y="427181"/>
            <a:ext cx="243280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 spc="429" dirty="0">
                <a:solidFill>
                  <a:schemeClr val="tx1"/>
                </a:solidFill>
                <a:latin typeface="Avenir Next LT Pro" panose="020B0504020202020204" pitchFamily="34" charset="0"/>
              </a:rPr>
              <a:t>CHALLENGE </a:t>
            </a:r>
            <a:br>
              <a:rPr lang="fr-FR" altLang="fr-FR" sz="1200" b="1" spc="264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altLang="fr-FR" sz="1400" b="1" spc="264" dirty="0">
                <a:solidFill>
                  <a:schemeClr val="tx1"/>
                </a:solidFill>
                <a:latin typeface="Avenir Next LT Pro" panose="020B0504020202020204" pitchFamily="34" charset="0"/>
              </a:rPr>
              <a:t>DE CONQUETE</a:t>
            </a:r>
            <a:endParaRPr lang="fr-FR" altLang="fr-FR" sz="16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EA1627B7-6CFE-9AA1-295A-840352AC648C}"/>
              </a:ext>
            </a:extLst>
          </p:cNvPr>
          <p:cNvSpPr/>
          <p:nvPr/>
        </p:nvSpPr>
        <p:spPr>
          <a:xfrm flipV="1">
            <a:off x="2577689" y="198805"/>
            <a:ext cx="452176" cy="178637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D2C1BAA2-FD81-16A9-3399-EC0242AA21F0}"/>
              </a:ext>
            </a:extLst>
          </p:cNvPr>
          <p:cNvSpPr/>
          <p:nvPr/>
        </p:nvSpPr>
        <p:spPr>
          <a:xfrm flipV="1">
            <a:off x="7987887" y="198805"/>
            <a:ext cx="452176" cy="178637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15F7F15A-0810-C915-C40C-920840A1AFA7}"/>
              </a:ext>
            </a:extLst>
          </p:cNvPr>
          <p:cNvSpPr txBox="1">
            <a:spLocks/>
          </p:cNvSpPr>
          <p:nvPr/>
        </p:nvSpPr>
        <p:spPr>
          <a:xfrm>
            <a:off x="2839616" y="1755576"/>
            <a:ext cx="8143166" cy="255921"/>
          </a:xfrm>
          <a:prstGeom prst="rect">
            <a:avLst/>
          </a:prstGeom>
          <a:noFill/>
        </p:spPr>
        <p:txBody>
          <a:bodyPr vert="horz" lIns="65314" tIns="32657" rIns="65314" bIns="32657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6777" indent="-446777" algn="ctr">
              <a:buNone/>
              <a:defRPr/>
            </a:pPr>
            <a:r>
              <a:rPr lang="fr-FR" sz="1400" b="1" dirty="0">
                <a:latin typeface="Avenir Next LT Pro" panose="020B0504020202020204" pitchFamily="34" charset="0"/>
              </a:rPr>
              <a:t>VALORISER - </a:t>
            </a:r>
            <a:r>
              <a:rPr lang="fr-FR" altLang="fr-FR" sz="1400" dirty="0">
                <a:latin typeface="Avenir Next LT Pro" panose="020B0504020202020204" pitchFamily="34" charset="0"/>
              </a:rPr>
              <a:t>Une valorisation duale : l’enseigne et les clients</a:t>
            </a:r>
          </a:p>
          <a:p>
            <a:pPr marL="446777" indent="-446777" algn="ctr">
              <a:buNone/>
              <a:defRPr/>
            </a:pPr>
            <a:endParaRPr lang="fr-FR" altLang="fr-FR" sz="1400" b="1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  <a:p>
            <a:pPr marL="446777" indent="-446777" algn="ctr">
              <a:buNone/>
              <a:defRPr/>
            </a:pPr>
            <a:endParaRPr lang="fr-FR" sz="1600" b="1" dirty="0">
              <a:latin typeface="Avenir Next LT Pro" panose="020B0504020202020204" pitchFamily="34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7A9622EE-BA6F-44F2-8349-7D0440A4C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1366533"/>
            <a:ext cx="10135576" cy="290208"/>
          </a:xfrm>
          <a:prstGeom prst="rect">
            <a:avLst/>
          </a:prstGeom>
          <a:solidFill>
            <a:srgbClr val="627124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286" b="1" spc="429" dirty="0">
                <a:solidFill>
                  <a:schemeClr val="bg1"/>
                </a:solidFill>
                <a:latin typeface="Avenir Next LT Pro" panose="020B0504020202020204" pitchFamily="34" charset="0"/>
              </a:rPr>
              <a:t>PARTIS PRIS STRATEGIQUES</a:t>
            </a:r>
            <a:endParaRPr lang="fr-FR" altLang="fr-FR" sz="1286" b="1" spc="214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DF79DDC8-8605-1DC1-6F82-E6C73568A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5292369"/>
            <a:ext cx="10135575" cy="290208"/>
          </a:xfrm>
          <a:prstGeom prst="rect">
            <a:avLst/>
          </a:prstGeom>
          <a:solidFill>
            <a:srgbClr val="B6CA4A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286" b="1" spc="429" dirty="0">
                <a:solidFill>
                  <a:schemeClr val="tx1"/>
                </a:solidFill>
                <a:latin typeface="Avenir Next LT Pro" panose="020B0504020202020204" pitchFamily="34" charset="0"/>
              </a:rPr>
              <a:t>STRATEGIE D’ACTIVATION </a:t>
            </a:r>
            <a:endParaRPr lang="fr-FR" altLang="fr-FR" sz="1286" b="1" spc="214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DAB0BF46-774F-41E2-B751-B9A450E5B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4171496"/>
            <a:ext cx="10135575" cy="295262"/>
          </a:xfrm>
          <a:prstGeom prst="rect">
            <a:avLst/>
          </a:prstGeom>
          <a:solidFill>
            <a:srgbClr val="62712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286" b="1" spc="429" dirty="0">
                <a:solidFill>
                  <a:schemeClr val="bg1"/>
                </a:solidFill>
                <a:latin typeface="Avenir Next LT Pro" panose="020B0504020202020204" pitchFamily="34" charset="0"/>
              </a:rPr>
              <a:t>CONCEPT</a:t>
            </a:r>
            <a:endParaRPr lang="fr-FR" altLang="fr-FR" sz="1286" b="1" spc="214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86576008-0165-4289-4872-4E7E2D72A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2348576"/>
            <a:ext cx="10135576" cy="290208"/>
          </a:xfrm>
          <a:prstGeom prst="rect">
            <a:avLst/>
          </a:prstGeom>
          <a:solidFill>
            <a:srgbClr val="B6CA4A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286" b="1" spc="214" dirty="0">
                <a:solidFill>
                  <a:schemeClr val="tx1"/>
                </a:solidFill>
                <a:latin typeface="Avenir Next LT Pro" panose="020B0504020202020204" pitchFamily="34" charset="0"/>
              </a:rPr>
              <a:t>STRATEGIE DUALE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B916B7ED-6D7B-88EB-BD6A-78DD6E16E60D}"/>
              </a:ext>
            </a:extLst>
          </p:cNvPr>
          <p:cNvSpPr txBox="1">
            <a:spLocks/>
          </p:cNvSpPr>
          <p:nvPr/>
        </p:nvSpPr>
        <p:spPr>
          <a:xfrm>
            <a:off x="2884502" y="2949060"/>
            <a:ext cx="3500877" cy="471629"/>
          </a:xfrm>
          <a:prstGeom prst="rect">
            <a:avLst/>
          </a:prstGeom>
          <a:noFill/>
        </p:spPr>
        <p:txBody>
          <a:bodyPr vert="horz" lIns="65314" tIns="32657" rIns="65314" bIns="32657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6777" indent="-227925" algn="r">
              <a:buNone/>
              <a:defRPr/>
            </a:pPr>
            <a:r>
              <a:rPr lang="fr-FR" sz="1000" b="1" dirty="0">
                <a:latin typeface="Avenir Next LT Pro" panose="020B0504020202020204" pitchFamily="34" charset="0"/>
              </a:rPr>
              <a:t>	</a:t>
            </a:r>
            <a:r>
              <a:rPr lang="fr-FR" sz="2000" b="1" dirty="0">
                <a:latin typeface="Avenir Next LT Pro" panose="020B0504020202020204" pitchFamily="34" charset="0"/>
              </a:rPr>
              <a:t>IMAGE</a:t>
            </a:r>
            <a:br>
              <a:rPr lang="fr-FR" sz="10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Construire la marque</a:t>
            </a:r>
            <a:endParaRPr lang="fr-FR" sz="1000" dirty="0">
              <a:latin typeface="Avenir Next LT Pro" panose="020B0504020202020204" pitchFamily="34" charset="0"/>
            </a:endParaRPr>
          </a:p>
        </p:txBody>
      </p:sp>
      <p:sp>
        <p:nvSpPr>
          <p:cNvPr id="15" name="Rectangle à coins arrondis 1">
            <a:extLst>
              <a:ext uri="{FF2B5EF4-FFF2-40B4-BE49-F238E27FC236}">
                <a16:creationId xmlns:a16="http://schemas.microsoft.com/office/drawing/2014/main" id="{9559AD48-96B6-7899-DD40-A7EC33773C68}"/>
              </a:ext>
            </a:extLst>
          </p:cNvPr>
          <p:cNvSpPr/>
          <p:nvPr/>
        </p:nvSpPr>
        <p:spPr>
          <a:xfrm>
            <a:off x="6776011" y="3577780"/>
            <a:ext cx="1151982" cy="43965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PAC</a:t>
            </a:r>
            <a:b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DYNAMISE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CEF31B13-0E64-72D7-DC03-528BC984355D}"/>
              </a:ext>
            </a:extLst>
          </p:cNvPr>
          <p:cNvSpPr txBox="1">
            <a:spLocks/>
          </p:cNvSpPr>
          <p:nvPr/>
        </p:nvSpPr>
        <p:spPr>
          <a:xfrm>
            <a:off x="6298811" y="2952085"/>
            <a:ext cx="3500877" cy="471629"/>
          </a:xfrm>
          <a:prstGeom prst="rect">
            <a:avLst/>
          </a:prstGeom>
          <a:noFill/>
        </p:spPr>
        <p:txBody>
          <a:bodyPr vert="horz" lIns="65314" tIns="32657" rIns="65314" bIns="32657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6777" indent="-227925">
              <a:buNone/>
              <a:defRPr/>
            </a:pPr>
            <a:r>
              <a:rPr lang="fr-FR" sz="1000" b="1" dirty="0">
                <a:latin typeface="Avenir Next LT Pro" panose="020B0504020202020204" pitchFamily="34" charset="0"/>
              </a:rPr>
              <a:t>	</a:t>
            </a:r>
            <a:r>
              <a:rPr lang="fr-FR" sz="2000" b="1" dirty="0">
                <a:latin typeface="Avenir Next LT Pro" panose="020B0504020202020204" pitchFamily="34" charset="0"/>
              </a:rPr>
              <a:t>BUSINESS</a:t>
            </a:r>
            <a:br>
              <a:rPr lang="fr-FR" sz="1000" b="1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Soutenir son attractivité immédiate</a:t>
            </a: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561302CC-B4D0-97E2-A5DF-CC52FD94D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7162" y="419755"/>
            <a:ext cx="256041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 spc="429" dirty="0">
                <a:solidFill>
                  <a:schemeClr val="tx1"/>
                </a:solidFill>
                <a:latin typeface="Avenir Next LT Pro" panose="020B0504020202020204" pitchFamily="34" charset="0"/>
              </a:rPr>
              <a:t>CHALLENGE DE </a:t>
            </a:r>
            <a:br>
              <a:rPr lang="fr-FR" altLang="fr-FR" sz="1200" b="1" spc="143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altLang="fr-FR" sz="1400" b="1" spc="214" dirty="0">
                <a:solidFill>
                  <a:schemeClr val="tx1"/>
                </a:solidFill>
                <a:latin typeface="Avenir Next LT Pro" panose="020B0504020202020204" pitchFamily="34" charset="0"/>
              </a:rPr>
              <a:t>FAIRE SAVOIR NOTRE SAVOIR FAIRE</a:t>
            </a:r>
            <a:br>
              <a:rPr lang="fr-FR" altLang="fr-FR" sz="1600" b="1" spc="214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altLang="fr-FR" sz="1200" b="1" spc="214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8" name="Triangle isocèle 17">
            <a:extLst>
              <a:ext uri="{FF2B5EF4-FFF2-40B4-BE49-F238E27FC236}">
                <a16:creationId xmlns:a16="http://schemas.microsoft.com/office/drawing/2014/main" id="{FEBD10CC-685C-CC4C-D94F-85405B7CC220}"/>
              </a:ext>
            </a:extLst>
          </p:cNvPr>
          <p:cNvSpPr/>
          <p:nvPr/>
        </p:nvSpPr>
        <p:spPr>
          <a:xfrm flipV="1">
            <a:off x="5507357" y="191797"/>
            <a:ext cx="452176" cy="178637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E305DDC-3C7A-EC5F-CDAB-4D58B8891D37}"/>
              </a:ext>
            </a:extLst>
          </p:cNvPr>
          <p:cNvSpPr txBox="1">
            <a:spLocks/>
          </p:cNvSpPr>
          <p:nvPr/>
        </p:nvSpPr>
        <p:spPr>
          <a:xfrm>
            <a:off x="2257610" y="2011497"/>
            <a:ext cx="8428382" cy="227195"/>
          </a:xfrm>
          <a:prstGeom prst="rect">
            <a:avLst/>
          </a:prstGeom>
          <a:noFill/>
        </p:spPr>
        <p:txBody>
          <a:bodyPr vert="horz" lIns="65314" tIns="32657" rIns="65314" bIns="32657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6777" indent="-446777" algn="ctr">
              <a:buNone/>
              <a:defRPr/>
            </a:pPr>
            <a:r>
              <a:rPr lang="fr-FR" sz="1400" b="1" dirty="0">
                <a:latin typeface="Avenir Next LT Pro" panose="020B0504020202020204" pitchFamily="34" charset="0"/>
              </a:rPr>
              <a:t>POSITIONNER - </a:t>
            </a:r>
            <a:r>
              <a:rPr lang="fr-FR" altLang="fr-FR" sz="1400" dirty="0">
                <a:latin typeface="Avenir Next LT Pro" panose="020B0504020202020204" pitchFamily="34" charset="0"/>
              </a:rPr>
              <a:t>donner une véritable personnalité aux marques enseignes Point Vert &amp; Magasin Vert</a:t>
            </a:r>
            <a:endParaRPr lang="fr-FR" sz="1600" b="1" dirty="0">
              <a:latin typeface="Avenir Next LT Pro" panose="020B05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7E746D7-F010-78F6-8656-6471ED31AAA3}"/>
              </a:ext>
            </a:extLst>
          </p:cNvPr>
          <p:cNvSpPr txBox="1"/>
          <p:nvPr/>
        </p:nvSpPr>
        <p:spPr>
          <a:xfrm>
            <a:off x="1382226" y="2703332"/>
            <a:ext cx="1087320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r-FR" altLang="fr-FR" sz="1500" dirty="0">
                <a:latin typeface="Avenir Next LT Pro" panose="020B0504020202020204" pitchFamily="34" charset="0"/>
              </a:rPr>
              <a:t>Encapsuler tous les atouts de l’enseigne dans un concept expérientiel de communication reposant sur l’omnicanal.</a:t>
            </a:r>
          </a:p>
        </p:txBody>
      </p:sp>
      <p:sp>
        <p:nvSpPr>
          <p:cNvPr id="21" name="Rectangle à coins arrondis 1">
            <a:extLst>
              <a:ext uri="{FF2B5EF4-FFF2-40B4-BE49-F238E27FC236}">
                <a16:creationId xmlns:a16="http://schemas.microsoft.com/office/drawing/2014/main" id="{82606927-5F53-B634-C5A8-CF9B5ADF854E}"/>
              </a:ext>
            </a:extLst>
          </p:cNvPr>
          <p:cNvSpPr/>
          <p:nvPr/>
        </p:nvSpPr>
        <p:spPr>
          <a:xfrm>
            <a:off x="8033080" y="3577780"/>
            <a:ext cx="1151982" cy="43965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EVOLUTION COM VS OUI PUB</a:t>
            </a:r>
          </a:p>
        </p:txBody>
      </p:sp>
      <p:sp>
        <p:nvSpPr>
          <p:cNvPr id="22" name="Rectangle à coins arrondis 1">
            <a:extLst>
              <a:ext uri="{FF2B5EF4-FFF2-40B4-BE49-F238E27FC236}">
                <a16:creationId xmlns:a16="http://schemas.microsoft.com/office/drawing/2014/main" id="{20FC288A-A449-B056-4CB7-92D986B6D13C}"/>
              </a:ext>
            </a:extLst>
          </p:cNvPr>
          <p:cNvSpPr/>
          <p:nvPr/>
        </p:nvSpPr>
        <p:spPr>
          <a:xfrm>
            <a:off x="9290149" y="3577780"/>
            <a:ext cx="1151982" cy="43965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EXPRESSION DE LA RELATION</a:t>
            </a:r>
          </a:p>
        </p:txBody>
      </p:sp>
      <p:sp>
        <p:nvSpPr>
          <p:cNvPr id="23" name="Rectangle à coins arrondis 1">
            <a:extLst>
              <a:ext uri="{FF2B5EF4-FFF2-40B4-BE49-F238E27FC236}">
                <a16:creationId xmlns:a16="http://schemas.microsoft.com/office/drawing/2014/main" id="{F5EBCAC6-E414-340B-9859-EFA1DDDEEEC3}"/>
              </a:ext>
            </a:extLst>
          </p:cNvPr>
          <p:cNvSpPr/>
          <p:nvPr/>
        </p:nvSpPr>
        <p:spPr>
          <a:xfrm>
            <a:off x="10547219" y="3577780"/>
            <a:ext cx="1151982" cy="43965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REVENDICATION</a:t>
            </a:r>
            <a:b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DES SERVICES</a:t>
            </a:r>
          </a:p>
        </p:txBody>
      </p:sp>
      <p:sp>
        <p:nvSpPr>
          <p:cNvPr id="24" name="Rectangle à coins arrondis 1">
            <a:extLst>
              <a:ext uri="{FF2B5EF4-FFF2-40B4-BE49-F238E27FC236}">
                <a16:creationId xmlns:a16="http://schemas.microsoft.com/office/drawing/2014/main" id="{5E0F226A-9C8E-A525-CABF-DE512F31A3B4}"/>
              </a:ext>
            </a:extLst>
          </p:cNvPr>
          <p:cNvSpPr/>
          <p:nvPr/>
        </p:nvSpPr>
        <p:spPr>
          <a:xfrm>
            <a:off x="1472161" y="3577780"/>
            <a:ext cx="1151982" cy="43965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VISIBILITE</a:t>
            </a:r>
          </a:p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MEDIATIQUE</a:t>
            </a:r>
          </a:p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POSITIONNANTE</a:t>
            </a:r>
          </a:p>
        </p:txBody>
      </p:sp>
      <p:sp>
        <p:nvSpPr>
          <p:cNvPr id="25" name="Rectangle à coins arrondis 1">
            <a:extLst>
              <a:ext uri="{FF2B5EF4-FFF2-40B4-BE49-F238E27FC236}">
                <a16:creationId xmlns:a16="http://schemas.microsoft.com/office/drawing/2014/main" id="{3A54C77E-42C9-40EC-972C-D3B59510D604}"/>
              </a:ext>
            </a:extLst>
          </p:cNvPr>
          <p:cNvSpPr/>
          <p:nvPr/>
        </p:nvSpPr>
        <p:spPr>
          <a:xfrm>
            <a:off x="2729230" y="3577780"/>
            <a:ext cx="1151982" cy="43965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EXPRESSION</a:t>
            </a:r>
            <a:b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EMOTIONNELLE </a:t>
            </a:r>
            <a:b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&amp; COHERENTE</a:t>
            </a:r>
          </a:p>
        </p:txBody>
      </p:sp>
      <p:sp>
        <p:nvSpPr>
          <p:cNvPr id="26" name="Rectangle à coins arrondis 1">
            <a:extLst>
              <a:ext uri="{FF2B5EF4-FFF2-40B4-BE49-F238E27FC236}">
                <a16:creationId xmlns:a16="http://schemas.microsoft.com/office/drawing/2014/main" id="{DBFB48AC-CF88-D72E-C23F-B8EA96B5B9FE}"/>
              </a:ext>
            </a:extLst>
          </p:cNvPr>
          <p:cNvSpPr/>
          <p:nvPr/>
        </p:nvSpPr>
        <p:spPr>
          <a:xfrm>
            <a:off x="3986299" y="3577780"/>
            <a:ext cx="1151982" cy="43965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SIGNATURE </a:t>
            </a:r>
            <a:b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POSITIONNANTE</a:t>
            </a:r>
          </a:p>
        </p:txBody>
      </p:sp>
      <p:sp>
        <p:nvSpPr>
          <p:cNvPr id="27" name="Rectangle à coins arrondis 1">
            <a:extLst>
              <a:ext uri="{FF2B5EF4-FFF2-40B4-BE49-F238E27FC236}">
                <a16:creationId xmlns:a16="http://schemas.microsoft.com/office/drawing/2014/main" id="{E4231F4B-99AF-2ADF-D8AC-3D91937AAABF}"/>
              </a:ext>
            </a:extLst>
          </p:cNvPr>
          <p:cNvSpPr/>
          <p:nvPr/>
        </p:nvSpPr>
        <p:spPr>
          <a:xfrm>
            <a:off x="5243369" y="3577780"/>
            <a:ext cx="1151982" cy="43965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  <a:latin typeface="Avenir Next LT Pro" panose="020B0504020202020204" pitchFamily="34" charset="0"/>
              </a:rPr>
              <a:t>PLATEFORME DE CONTENU </a:t>
            </a:r>
          </a:p>
        </p:txBody>
      </p:sp>
      <p:sp>
        <p:nvSpPr>
          <p:cNvPr id="29" name="Rectangle 1">
            <a:extLst>
              <a:ext uri="{FF2B5EF4-FFF2-40B4-BE49-F238E27FC236}">
                <a16:creationId xmlns:a16="http://schemas.microsoft.com/office/drawing/2014/main" id="{FC8D788C-E27D-4936-87B1-A45CF08FF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0263" y="418102"/>
            <a:ext cx="243280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 spc="429" dirty="0">
                <a:solidFill>
                  <a:schemeClr val="tx1"/>
                </a:solidFill>
                <a:latin typeface="Avenir Next LT Pro" panose="020B0504020202020204" pitchFamily="34" charset="0"/>
              </a:rPr>
              <a:t>CHALLENGE </a:t>
            </a:r>
            <a:br>
              <a:rPr lang="fr-FR" altLang="fr-FR" sz="1200" b="1" spc="264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altLang="fr-FR" sz="1400" b="1" spc="264" dirty="0">
                <a:solidFill>
                  <a:schemeClr val="tx1"/>
                </a:solidFill>
                <a:latin typeface="Avenir Next LT Pro" panose="020B0504020202020204" pitchFamily="34" charset="0"/>
              </a:rPr>
              <a:t>D’ADHESION</a:t>
            </a:r>
            <a:endParaRPr lang="fr-FR" altLang="fr-FR" sz="16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0" name="Triangle isocèle 29">
            <a:extLst>
              <a:ext uri="{FF2B5EF4-FFF2-40B4-BE49-F238E27FC236}">
                <a16:creationId xmlns:a16="http://schemas.microsoft.com/office/drawing/2014/main" id="{1E58FA29-22EE-827F-4624-A11F35F6001E}"/>
              </a:ext>
            </a:extLst>
          </p:cNvPr>
          <p:cNvSpPr/>
          <p:nvPr/>
        </p:nvSpPr>
        <p:spPr>
          <a:xfrm flipV="1">
            <a:off x="10180574" y="189726"/>
            <a:ext cx="452176" cy="178637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31" name="Rectangle 1">
            <a:extLst>
              <a:ext uri="{FF2B5EF4-FFF2-40B4-BE49-F238E27FC236}">
                <a16:creationId xmlns:a16="http://schemas.microsoft.com/office/drawing/2014/main" id="{0D1677D6-7FCE-7E48-AAE9-60B267BFC6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8087" y="4497829"/>
            <a:ext cx="65745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b="1" spc="214" dirty="0">
                <a:latin typeface="Avenir Next LT Pro" panose="020B0504020202020204" pitchFamily="34" charset="0"/>
              </a:rPr>
              <a:t>ENTRE NOUS, ON EST TRES NATURE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531D0BFC-9334-26FE-F8CE-A1E8D17C0253}"/>
              </a:ext>
            </a:extLst>
          </p:cNvPr>
          <p:cNvSpPr txBox="1"/>
          <p:nvPr/>
        </p:nvSpPr>
        <p:spPr>
          <a:xfrm>
            <a:off x="3305611" y="4779920"/>
            <a:ext cx="61861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spc="300" dirty="0">
                <a:latin typeface="Avenir Next LT Pro" panose="020B0504020202020204" pitchFamily="34" charset="0"/>
              </a:rPr>
              <a:t>Territoire créatif propriétaire et une signature </a:t>
            </a:r>
            <a:br>
              <a:rPr lang="fr-FR" sz="1100" spc="300" dirty="0">
                <a:latin typeface="Avenir Next LT Pro" panose="020B0504020202020204" pitchFamily="34" charset="0"/>
              </a:rPr>
            </a:br>
            <a:r>
              <a:rPr lang="fr-FR" sz="1100" spc="300" dirty="0">
                <a:latin typeface="Avenir Next LT Pro" panose="020B0504020202020204" pitchFamily="34" charset="0"/>
              </a:rPr>
              <a:t>commune aux 2 marques 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B30E317A-22FF-4C31-DC2D-1CB0C04F27F2}"/>
              </a:ext>
            </a:extLst>
          </p:cNvPr>
          <p:cNvSpPr txBox="1"/>
          <p:nvPr/>
        </p:nvSpPr>
        <p:spPr>
          <a:xfrm>
            <a:off x="2201911" y="5690766"/>
            <a:ext cx="159374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fr-FR" altLang="fr-FR" sz="1000" dirty="0">
                <a:latin typeface="Avenir Next LT Pro" panose="020B0504020202020204" pitchFamily="34" charset="0"/>
                <a:ea typeface="Helvetica" panose="020B0604020202020204" pitchFamily="34" charset="0"/>
              </a:rPr>
              <a:t>ANIMER LE POINT DE VENTE – 1</a:t>
            </a:r>
            <a:r>
              <a:rPr lang="fr-FR" altLang="fr-FR" sz="1000" baseline="30000" dirty="0">
                <a:latin typeface="Avenir Next LT Pro" panose="020B0504020202020204" pitchFamily="34" charset="0"/>
                <a:ea typeface="Helvetica" panose="020B0604020202020204" pitchFamily="34" charset="0"/>
              </a:rPr>
              <a:t>er</a:t>
            </a:r>
            <a:r>
              <a:rPr lang="fr-FR" altLang="fr-FR" sz="1000" dirty="0">
                <a:latin typeface="Avenir Next LT Pro" panose="020B0504020202020204" pitchFamily="34" charset="0"/>
                <a:ea typeface="Helvetica" panose="020B0604020202020204" pitchFamily="34" charset="0"/>
              </a:rPr>
              <a:t> VECTEUR DE COMMUNICATION</a:t>
            </a:r>
            <a:endParaRPr lang="fr-FR" altLang="fr-FR" sz="40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D1072DEB-24A9-8D0E-C328-4443F9E0B958}"/>
              </a:ext>
            </a:extLst>
          </p:cNvPr>
          <p:cNvSpPr txBox="1"/>
          <p:nvPr/>
        </p:nvSpPr>
        <p:spPr>
          <a:xfrm>
            <a:off x="3811610" y="5686075"/>
            <a:ext cx="204242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fr-FR" altLang="fr-FR" sz="1000" dirty="0">
                <a:latin typeface="Avenir Next LT Pro" panose="020B0504020202020204" pitchFamily="34" charset="0"/>
              </a:rPr>
              <a:t>DEVELOPPER LA DYNAMIQUE DE LA COMMUNICATION COMMERCIALE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69DF6AC-DC59-8350-07D3-3E12D3E18DB5}"/>
              </a:ext>
            </a:extLst>
          </p:cNvPr>
          <p:cNvSpPr txBox="1"/>
          <p:nvPr/>
        </p:nvSpPr>
        <p:spPr>
          <a:xfrm>
            <a:off x="5790542" y="5666719"/>
            <a:ext cx="204242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fr-FR" altLang="fr-FR" sz="1000" dirty="0">
                <a:latin typeface="Avenir Next LT Pro" panose="020B0504020202020204" pitchFamily="34" charset="0"/>
              </a:rPr>
              <a:t>RENFORCER LA PHASE DE CONSIDÉRATION </a:t>
            </a:r>
            <a:br>
              <a:rPr lang="fr-FR" altLang="fr-FR" sz="1000" dirty="0">
                <a:latin typeface="Avenir Next LT Pro" panose="020B0504020202020204" pitchFamily="34" charset="0"/>
              </a:rPr>
            </a:br>
            <a:r>
              <a:rPr lang="fr-FR" altLang="fr-FR" sz="1000" dirty="0">
                <a:latin typeface="Avenir Next LT Pro" panose="020B0504020202020204" pitchFamily="34" charset="0"/>
              </a:rPr>
              <a:t>A TRAVERS 4 LEVIERS MEDIAS  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2BE46F8-459E-0FF6-B733-0B09E3A8D386}"/>
              </a:ext>
            </a:extLst>
          </p:cNvPr>
          <p:cNvSpPr txBox="1"/>
          <p:nvPr/>
        </p:nvSpPr>
        <p:spPr>
          <a:xfrm>
            <a:off x="7864876" y="5666719"/>
            <a:ext cx="27147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altLang="fr-FR" sz="1000" dirty="0">
                <a:latin typeface="Avenir Next LT Pro" panose="020B0504020202020204" pitchFamily="34" charset="0"/>
              </a:rPr>
              <a:t>DEVELOPPER LA COMMUNAUTE </a:t>
            </a:r>
            <a:br>
              <a:rPr lang="fr-FR" altLang="fr-FR" sz="1000" dirty="0">
                <a:latin typeface="Avenir Next LT Pro" panose="020B0504020202020204" pitchFamily="34" charset="0"/>
              </a:rPr>
            </a:br>
            <a:r>
              <a:rPr lang="fr-FR" altLang="fr-FR" sz="1000" dirty="0">
                <a:latin typeface="Avenir Next LT Pro" panose="020B0504020202020204" pitchFamily="34" charset="0"/>
              </a:rPr>
              <a:t>PAR UNE OMNIPRÉSENCE DE CONTENUS POINT VERT &amp; MAGASIN VERT</a:t>
            </a:r>
            <a:endParaRPr lang="fr-FR" sz="10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758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ACDCD-6B02-BE3C-5E1B-25311F081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8D655001-95B3-F8B4-6379-DC6D48CE5C8F}"/>
              </a:ext>
            </a:extLst>
          </p:cNvPr>
          <p:cNvSpPr/>
          <p:nvPr/>
        </p:nvSpPr>
        <p:spPr>
          <a:xfrm>
            <a:off x="2478426" y="4481702"/>
            <a:ext cx="2123181" cy="12930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981193-0AEF-A627-DA24-BC1DC6A9A303}"/>
              </a:ext>
            </a:extLst>
          </p:cNvPr>
          <p:cNvSpPr/>
          <p:nvPr/>
        </p:nvSpPr>
        <p:spPr>
          <a:xfrm>
            <a:off x="2459998" y="1400101"/>
            <a:ext cx="8691429" cy="22602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endParaRPr lang="fr-FR" sz="1000">
              <a:solidFill>
                <a:srgbClr val="FFFFFF"/>
              </a:solidFill>
              <a:sym typeface="Helvetica Light"/>
            </a:endParaRP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0CE15A6A-CB77-E56C-783A-F94421C20E6F}"/>
              </a:ext>
            </a:extLst>
          </p:cNvPr>
          <p:cNvCxnSpPr/>
          <p:nvPr/>
        </p:nvCxnSpPr>
        <p:spPr>
          <a:xfrm>
            <a:off x="5406839" y="1266907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41A1CFCB-E322-6ED0-6643-A3383E4358E8}"/>
              </a:ext>
            </a:extLst>
          </p:cNvPr>
          <p:cNvCxnSpPr/>
          <p:nvPr/>
        </p:nvCxnSpPr>
        <p:spPr>
          <a:xfrm>
            <a:off x="8237091" y="1262175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4C03FFE1-6972-767E-B19C-A2DB63913E96}"/>
              </a:ext>
            </a:extLst>
          </p:cNvPr>
          <p:cNvSpPr/>
          <p:nvPr/>
        </p:nvSpPr>
        <p:spPr>
          <a:xfrm>
            <a:off x="2447396" y="3607593"/>
            <a:ext cx="8691429" cy="22602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endParaRPr lang="fr-FR" sz="1000">
              <a:solidFill>
                <a:srgbClr val="FFFFFF"/>
              </a:solidFill>
              <a:sym typeface="Helvetica Light"/>
            </a:endParaRP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8FBE62D8-B23D-8C38-E764-D887AB5E4369}"/>
              </a:ext>
            </a:extLst>
          </p:cNvPr>
          <p:cNvCxnSpPr/>
          <p:nvPr/>
        </p:nvCxnSpPr>
        <p:spPr>
          <a:xfrm>
            <a:off x="5394237" y="3447184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069A15C9-693D-8CAE-CF3F-CCCE2A4AD73E}"/>
              </a:ext>
            </a:extLst>
          </p:cNvPr>
          <p:cNvCxnSpPr/>
          <p:nvPr/>
        </p:nvCxnSpPr>
        <p:spPr>
          <a:xfrm>
            <a:off x="8224488" y="3462356"/>
            <a:ext cx="0" cy="371261"/>
          </a:xfrm>
          <a:prstGeom prst="line">
            <a:avLst/>
          </a:prstGeom>
          <a:noFill/>
          <a:ln w="3175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5EDF1F45-D0E9-53C8-5D62-61294D92A859}"/>
              </a:ext>
            </a:extLst>
          </p:cNvPr>
          <p:cNvSpPr txBox="1"/>
          <p:nvPr/>
        </p:nvSpPr>
        <p:spPr>
          <a:xfrm>
            <a:off x="3750101" y="1401106"/>
            <a:ext cx="322204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Juillet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5D91E4F-EEC5-3192-B9DE-6F42A8A66574}"/>
              </a:ext>
            </a:extLst>
          </p:cNvPr>
          <p:cNvSpPr txBox="1"/>
          <p:nvPr/>
        </p:nvSpPr>
        <p:spPr>
          <a:xfrm>
            <a:off x="6729795" y="1390029"/>
            <a:ext cx="280526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Aout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24E110E-DE6F-F629-86D8-5EA98612FDBF}"/>
              </a:ext>
            </a:extLst>
          </p:cNvPr>
          <p:cNvSpPr txBox="1"/>
          <p:nvPr/>
        </p:nvSpPr>
        <p:spPr>
          <a:xfrm>
            <a:off x="9623463" y="1377804"/>
            <a:ext cx="264497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</a:rPr>
              <a:t>Sept</a:t>
            </a:r>
            <a:endParaRPr lang="fr-FR" sz="857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sym typeface="Helvetica Light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185DFA7-731C-3A12-D8ED-245C85B20E74}"/>
              </a:ext>
            </a:extLst>
          </p:cNvPr>
          <p:cNvSpPr txBox="1"/>
          <p:nvPr/>
        </p:nvSpPr>
        <p:spPr>
          <a:xfrm>
            <a:off x="3692598" y="3593751"/>
            <a:ext cx="224421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Oct</a:t>
            </a:r>
            <a:endParaRPr lang="fr-FR" sz="857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sym typeface="Helvetica Light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D28815A-7747-6ABD-F473-2A34C818B6FE}"/>
              </a:ext>
            </a:extLst>
          </p:cNvPr>
          <p:cNvSpPr txBox="1"/>
          <p:nvPr/>
        </p:nvSpPr>
        <p:spPr>
          <a:xfrm>
            <a:off x="6641031" y="3582674"/>
            <a:ext cx="245261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Nov</a:t>
            </a:r>
            <a:endParaRPr lang="fr-FR" sz="857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sym typeface="Helvetica Light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3670D41-B810-C0D4-1D59-D2A530C411BC}"/>
              </a:ext>
            </a:extLst>
          </p:cNvPr>
          <p:cNvSpPr txBox="1"/>
          <p:nvPr/>
        </p:nvSpPr>
        <p:spPr>
          <a:xfrm>
            <a:off x="9637090" y="3570448"/>
            <a:ext cx="237245" cy="20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84"/>
            <a:r>
              <a:rPr lang="fr-FR" sz="857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sym typeface="Helvetica Light"/>
              </a:rPr>
              <a:t>Dec</a:t>
            </a:r>
            <a:endParaRPr lang="fr-FR" sz="857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sym typeface="Helvetica Light"/>
            </a:endParaRPr>
          </a:p>
        </p:txBody>
      </p:sp>
      <p:sp>
        <p:nvSpPr>
          <p:cNvPr id="31" name="Rectangle à coins arrondis 71">
            <a:extLst>
              <a:ext uri="{FF2B5EF4-FFF2-40B4-BE49-F238E27FC236}">
                <a16:creationId xmlns:a16="http://schemas.microsoft.com/office/drawing/2014/main" id="{8F596741-3C03-56E9-8E67-7358A9DB3825}"/>
              </a:ext>
            </a:extLst>
          </p:cNvPr>
          <p:cNvSpPr/>
          <p:nvPr/>
        </p:nvSpPr>
        <p:spPr>
          <a:xfrm>
            <a:off x="5140729" y="4466330"/>
            <a:ext cx="1182494" cy="514286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JOURNÉES PORTES OUVERTES</a:t>
            </a:r>
          </a:p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Spécial DECO ….. </a:t>
            </a:r>
          </a:p>
        </p:txBody>
      </p:sp>
      <p:sp>
        <p:nvSpPr>
          <p:cNvPr id="64" name="Rectangle à coins arrondis 129">
            <a:extLst>
              <a:ext uri="{FF2B5EF4-FFF2-40B4-BE49-F238E27FC236}">
                <a16:creationId xmlns:a16="http://schemas.microsoft.com/office/drawing/2014/main" id="{A424F294-C777-B824-4954-506A350BD54E}"/>
              </a:ext>
            </a:extLst>
          </p:cNvPr>
          <p:cNvSpPr/>
          <p:nvPr/>
        </p:nvSpPr>
        <p:spPr>
          <a:xfrm>
            <a:off x="2588383" y="3129592"/>
            <a:ext cx="684000" cy="16247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19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65" name="Rectangle à coins arrondis 130">
            <a:extLst>
              <a:ext uri="{FF2B5EF4-FFF2-40B4-BE49-F238E27FC236}">
                <a16:creationId xmlns:a16="http://schemas.microsoft.com/office/drawing/2014/main" id="{98AD8322-8BF1-F4D0-2025-90428D6D13F6}"/>
              </a:ext>
            </a:extLst>
          </p:cNvPr>
          <p:cNvSpPr/>
          <p:nvPr/>
        </p:nvSpPr>
        <p:spPr>
          <a:xfrm>
            <a:off x="3412211" y="3129592"/>
            <a:ext cx="684000" cy="16247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20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66" name="Rectangle à coins arrondis 131">
            <a:extLst>
              <a:ext uri="{FF2B5EF4-FFF2-40B4-BE49-F238E27FC236}">
                <a16:creationId xmlns:a16="http://schemas.microsoft.com/office/drawing/2014/main" id="{474937B6-E08D-5606-6C21-B3FA2B1968AF}"/>
              </a:ext>
            </a:extLst>
          </p:cNvPr>
          <p:cNvSpPr/>
          <p:nvPr/>
        </p:nvSpPr>
        <p:spPr>
          <a:xfrm>
            <a:off x="4236039" y="3129592"/>
            <a:ext cx="684000" cy="16247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21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69" name="Rectangle à coins arrondis 134">
            <a:extLst>
              <a:ext uri="{FF2B5EF4-FFF2-40B4-BE49-F238E27FC236}">
                <a16:creationId xmlns:a16="http://schemas.microsoft.com/office/drawing/2014/main" id="{DDE779C8-F7BB-E715-B048-97089264783C}"/>
              </a:ext>
            </a:extLst>
          </p:cNvPr>
          <p:cNvSpPr/>
          <p:nvPr/>
        </p:nvSpPr>
        <p:spPr>
          <a:xfrm>
            <a:off x="5672444" y="3129592"/>
            <a:ext cx="684000" cy="16247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LOCAL22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0" name="Rectangle à coins arrondis 135">
            <a:extLst>
              <a:ext uri="{FF2B5EF4-FFF2-40B4-BE49-F238E27FC236}">
                <a16:creationId xmlns:a16="http://schemas.microsoft.com/office/drawing/2014/main" id="{F0E7AD19-7B68-E163-CE17-4A844E54CB93}"/>
              </a:ext>
            </a:extLst>
          </p:cNvPr>
          <p:cNvSpPr/>
          <p:nvPr/>
        </p:nvSpPr>
        <p:spPr>
          <a:xfrm>
            <a:off x="6496272" y="3129592"/>
            <a:ext cx="684000" cy="16247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23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1" name="Rectangle à coins arrondis 136">
            <a:extLst>
              <a:ext uri="{FF2B5EF4-FFF2-40B4-BE49-F238E27FC236}">
                <a16:creationId xmlns:a16="http://schemas.microsoft.com/office/drawing/2014/main" id="{83F14CAE-90CD-FBFD-F022-7219645BEA75}"/>
              </a:ext>
            </a:extLst>
          </p:cNvPr>
          <p:cNvSpPr/>
          <p:nvPr/>
        </p:nvSpPr>
        <p:spPr>
          <a:xfrm>
            <a:off x="7320100" y="3129592"/>
            <a:ext cx="684000" cy="16247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24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2" name="Rectangle à coins arrondis 137">
            <a:extLst>
              <a:ext uri="{FF2B5EF4-FFF2-40B4-BE49-F238E27FC236}">
                <a16:creationId xmlns:a16="http://schemas.microsoft.com/office/drawing/2014/main" id="{4BDC62C4-86A2-AF05-7FA0-41AC9D91F5B9}"/>
              </a:ext>
            </a:extLst>
          </p:cNvPr>
          <p:cNvSpPr/>
          <p:nvPr/>
        </p:nvSpPr>
        <p:spPr>
          <a:xfrm>
            <a:off x="8611004" y="3119524"/>
            <a:ext cx="684000" cy="16247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25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3" name="Rectangle à coins arrondis 138">
            <a:extLst>
              <a:ext uri="{FF2B5EF4-FFF2-40B4-BE49-F238E27FC236}">
                <a16:creationId xmlns:a16="http://schemas.microsoft.com/office/drawing/2014/main" id="{17451368-165C-9174-795A-42BC2984BCA1}"/>
              </a:ext>
            </a:extLst>
          </p:cNvPr>
          <p:cNvSpPr/>
          <p:nvPr/>
        </p:nvSpPr>
        <p:spPr>
          <a:xfrm>
            <a:off x="9434832" y="3119524"/>
            <a:ext cx="684000" cy="16247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26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4" name="Rectangle à coins arrondis 139">
            <a:extLst>
              <a:ext uri="{FF2B5EF4-FFF2-40B4-BE49-F238E27FC236}">
                <a16:creationId xmlns:a16="http://schemas.microsoft.com/office/drawing/2014/main" id="{CE6EDBD2-89AB-6F73-DEFE-7C40A00C21C4}"/>
              </a:ext>
            </a:extLst>
          </p:cNvPr>
          <p:cNvSpPr/>
          <p:nvPr/>
        </p:nvSpPr>
        <p:spPr>
          <a:xfrm>
            <a:off x="10258660" y="3119524"/>
            <a:ext cx="684000" cy="16247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27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5" name="Rectangle à coins arrondis 140">
            <a:extLst>
              <a:ext uri="{FF2B5EF4-FFF2-40B4-BE49-F238E27FC236}">
                <a16:creationId xmlns:a16="http://schemas.microsoft.com/office/drawing/2014/main" id="{4E698CE7-74DA-70DE-C0CA-44FBC8870487}"/>
              </a:ext>
            </a:extLst>
          </p:cNvPr>
          <p:cNvSpPr/>
          <p:nvPr/>
        </p:nvSpPr>
        <p:spPr>
          <a:xfrm>
            <a:off x="2588383" y="5839517"/>
            <a:ext cx="684000" cy="201600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28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6" name="Rectangle à coins arrondis 141">
            <a:extLst>
              <a:ext uri="{FF2B5EF4-FFF2-40B4-BE49-F238E27FC236}">
                <a16:creationId xmlns:a16="http://schemas.microsoft.com/office/drawing/2014/main" id="{25A2DED0-7673-5C7C-4EA9-D97BB3B47FA1}"/>
              </a:ext>
            </a:extLst>
          </p:cNvPr>
          <p:cNvSpPr/>
          <p:nvPr/>
        </p:nvSpPr>
        <p:spPr>
          <a:xfrm>
            <a:off x="3412211" y="5839517"/>
            <a:ext cx="684000" cy="201600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29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7" name="Rectangle à coins arrondis 142">
            <a:extLst>
              <a:ext uri="{FF2B5EF4-FFF2-40B4-BE49-F238E27FC236}">
                <a16:creationId xmlns:a16="http://schemas.microsoft.com/office/drawing/2014/main" id="{FC82551E-FD61-984C-5262-962D16CD2405}"/>
              </a:ext>
            </a:extLst>
          </p:cNvPr>
          <p:cNvSpPr/>
          <p:nvPr/>
        </p:nvSpPr>
        <p:spPr>
          <a:xfrm>
            <a:off x="4236039" y="5839517"/>
            <a:ext cx="684000" cy="201600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30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8" name="Rectangle à coins arrondis 143">
            <a:extLst>
              <a:ext uri="{FF2B5EF4-FFF2-40B4-BE49-F238E27FC236}">
                <a16:creationId xmlns:a16="http://schemas.microsoft.com/office/drawing/2014/main" id="{7D5D4445-71A4-84F9-A671-3B47F5C8CFA7}"/>
              </a:ext>
            </a:extLst>
          </p:cNvPr>
          <p:cNvSpPr/>
          <p:nvPr/>
        </p:nvSpPr>
        <p:spPr>
          <a:xfrm>
            <a:off x="5672444" y="5839517"/>
            <a:ext cx="684000" cy="201600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31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79" name="Rectangle à coins arrondis 144">
            <a:extLst>
              <a:ext uri="{FF2B5EF4-FFF2-40B4-BE49-F238E27FC236}">
                <a16:creationId xmlns:a16="http://schemas.microsoft.com/office/drawing/2014/main" id="{267615B8-C782-21F7-6CD5-760640B59CC9}"/>
              </a:ext>
            </a:extLst>
          </p:cNvPr>
          <p:cNvSpPr/>
          <p:nvPr/>
        </p:nvSpPr>
        <p:spPr>
          <a:xfrm>
            <a:off x="6496272" y="5839517"/>
            <a:ext cx="684000" cy="201600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32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0" name="Rectangle à coins arrondis 145">
            <a:extLst>
              <a:ext uri="{FF2B5EF4-FFF2-40B4-BE49-F238E27FC236}">
                <a16:creationId xmlns:a16="http://schemas.microsoft.com/office/drawing/2014/main" id="{CF7C4A11-A6C0-E478-3C97-96EBAEA1B190}"/>
              </a:ext>
            </a:extLst>
          </p:cNvPr>
          <p:cNvSpPr/>
          <p:nvPr/>
        </p:nvSpPr>
        <p:spPr>
          <a:xfrm>
            <a:off x="7320100" y="5839517"/>
            <a:ext cx="684000" cy="201600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33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1" name="Rectangle à coins arrondis 146">
            <a:extLst>
              <a:ext uri="{FF2B5EF4-FFF2-40B4-BE49-F238E27FC236}">
                <a16:creationId xmlns:a16="http://schemas.microsoft.com/office/drawing/2014/main" id="{A2C97C73-323F-A895-14B2-407B74F35AEA}"/>
              </a:ext>
            </a:extLst>
          </p:cNvPr>
          <p:cNvSpPr/>
          <p:nvPr/>
        </p:nvSpPr>
        <p:spPr>
          <a:xfrm>
            <a:off x="8611004" y="5829449"/>
            <a:ext cx="684000" cy="201600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34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2" name="Rectangle à coins arrondis 147">
            <a:extLst>
              <a:ext uri="{FF2B5EF4-FFF2-40B4-BE49-F238E27FC236}">
                <a16:creationId xmlns:a16="http://schemas.microsoft.com/office/drawing/2014/main" id="{3F710A6B-FA16-251C-7CC1-ED93EBC0435B}"/>
              </a:ext>
            </a:extLst>
          </p:cNvPr>
          <p:cNvSpPr/>
          <p:nvPr/>
        </p:nvSpPr>
        <p:spPr>
          <a:xfrm>
            <a:off x="9434832" y="5829449"/>
            <a:ext cx="684000" cy="201600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 35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3" name="Rectangle à coins arrondis 148">
            <a:extLst>
              <a:ext uri="{FF2B5EF4-FFF2-40B4-BE49-F238E27FC236}">
                <a16:creationId xmlns:a16="http://schemas.microsoft.com/office/drawing/2014/main" id="{C0CFBFB9-274A-D42A-F2FB-4582ED6AF1C3}"/>
              </a:ext>
            </a:extLst>
          </p:cNvPr>
          <p:cNvSpPr/>
          <p:nvPr/>
        </p:nvSpPr>
        <p:spPr>
          <a:xfrm>
            <a:off x="10258660" y="5829449"/>
            <a:ext cx="684000" cy="201600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LOCAL 36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84" name="Rectangle à coins arrondis 149">
            <a:extLst>
              <a:ext uri="{FF2B5EF4-FFF2-40B4-BE49-F238E27FC236}">
                <a16:creationId xmlns:a16="http://schemas.microsoft.com/office/drawing/2014/main" id="{5FA4B9C6-504E-ED5F-B530-DCB73714DC4E}"/>
              </a:ext>
            </a:extLst>
          </p:cNvPr>
          <p:cNvSpPr/>
          <p:nvPr/>
        </p:nvSpPr>
        <p:spPr>
          <a:xfrm>
            <a:off x="2570588" y="4578480"/>
            <a:ext cx="1924787" cy="42032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PREPARER L’HIVER </a:t>
            </a:r>
          </a:p>
          <a:p>
            <a:pPr algn="ctr" defTabSz="410784"/>
            <a:r>
              <a:rPr lang="fr-FR" sz="1000" i="1" dirty="0">
                <a:solidFill>
                  <a:srgbClr val="FFFFFF"/>
                </a:solidFill>
                <a:sym typeface="Helvetica Light"/>
              </a:rPr>
              <a:t>Prospectus</a:t>
            </a:r>
            <a:endParaRPr lang="fr-FR" sz="643" i="1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97" name="Google Shape;602;p70">
            <a:extLst>
              <a:ext uri="{FF2B5EF4-FFF2-40B4-BE49-F238E27FC236}">
                <a16:creationId xmlns:a16="http://schemas.microsoft.com/office/drawing/2014/main" id="{51D06748-29A2-D6E6-4141-B3C20E0D3DB8}"/>
              </a:ext>
            </a:extLst>
          </p:cNvPr>
          <p:cNvSpPr txBox="1"/>
          <p:nvPr/>
        </p:nvSpPr>
        <p:spPr>
          <a:xfrm>
            <a:off x="192132" y="51900"/>
            <a:ext cx="9033916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buClr>
                <a:schemeClr val="lt1"/>
              </a:buClr>
              <a:buSzPts val="2100"/>
            </a:pPr>
            <a:r>
              <a:rPr lang="fr-FR" sz="28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Plan de communication type  - Année 2025</a:t>
            </a:r>
            <a:endParaRPr lang="fr-FR" sz="1467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5" name="Rectangle à coins arrondis 105">
            <a:extLst>
              <a:ext uri="{FF2B5EF4-FFF2-40B4-BE49-F238E27FC236}">
                <a16:creationId xmlns:a16="http://schemas.microsoft.com/office/drawing/2014/main" id="{293F81CB-F969-F438-6A71-2F58959AC572}"/>
              </a:ext>
            </a:extLst>
          </p:cNvPr>
          <p:cNvSpPr/>
          <p:nvPr/>
        </p:nvSpPr>
        <p:spPr>
          <a:xfrm>
            <a:off x="2538552" y="1675714"/>
            <a:ext cx="2305297" cy="12203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50" dirty="0">
                <a:solidFill>
                  <a:srgbClr val="FFFFFF"/>
                </a:solidFill>
              </a:rPr>
              <a:t>KIT LOCAL - SOLDES</a:t>
            </a:r>
            <a:endParaRPr lang="fr-FR" sz="75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98" name="Rectangle à coins arrondis 55">
            <a:extLst>
              <a:ext uri="{FF2B5EF4-FFF2-40B4-BE49-F238E27FC236}">
                <a16:creationId xmlns:a16="http://schemas.microsoft.com/office/drawing/2014/main" id="{8D73D4C2-5E95-594A-C8FA-184F2887072A}"/>
              </a:ext>
            </a:extLst>
          </p:cNvPr>
          <p:cNvSpPr/>
          <p:nvPr/>
        </p:nvSpPr>
        <p:spPr>
          <a:xfrm>
            <a:off x="7862193" y="1849868"/>
            <a:ext cx="798225" cy="456178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WE IMBATTABLE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animalerie</a:t>
            </a:r>
          </a:p>
        </p:txBody>
      </p:sp>
      <p:sp>
        <p:nvSpPr>
          <p:cNvPr id="99" name="Rectangle à coins arrondis 105">
            <a:extLst>
              <a:ext uri="{FF2B5EF4-FFF2-40B4-BE49-F238E27FC236}">
                <a16:creationId xmlns:a16="http://schemas.microsoft.com/office/drawing/2014/main" id="{4192496F-EC2C-6BF2-1DDD-420F4A0210E6}"/>
              </a:ext>
            </a:extLst>
          </p:cNvPr>
          <p:cNvSpPr/>
          <p:nvPr/>
        </p:nvSpPr>
        <p:spPr>
          <a:xfrm>
            <a:off x="8470814" y="1680109"/>
            <a:ext cx="2305297" cy="12203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50" dirty="0">
                <a:solidFill>
                  <a:srgbClr val="FFFFFF"/>
                </a:solidFill>
              </a:rPr>
              <a:t>KIT LOCAL -  RENTREE</a:t>
            </a:r>
            <a:endParaRPr lang="fr-FR" sz="75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0" name="Rectangle à coins arrondis 101">
            <a:extLst>
              <a:ext uri="{FF2B5EF4-FFF2-40B4-BE49-F238E27FC236}">
                <a16:creationId xmlns:a16="http://schemas.microsoft.com/office/drawing/2014/main" id="{65C6D28C-BB5C-2265-FD0D-BEA058CE8DCF}"/>
              </a:ext>
            </a:extLst>
          </p:cNvPr>
          <p:cNvSpPr/>
          <p:nvPr/>
        </p:nvSpPr>
        <p:spPr>
          <a:xfrm>
            <a:off x="7947632" y="2443598"/>
            <a:ext cx="684000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MD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1" name="Rectangle à coins arrondis 101">
            <a:extLst>
              <a:ext uri="{FF2B5EF4-FFF2-40B4-BE49-F238E27FC236}">
                <a16:creationId xmlns:a16="http://schemas.microsoft.com/office/drawing/2014/main" id="{E83587A0-0ED0-3FAB-0F6E-90B3E3B01F51}"/>
              </a:ext>
            </a:extLst>
          </p:cNvPr>
          <p:cNvSpPr/>
          <p:nvPr/>
        </p:nvSpPr>
        <p:spPr>
          <a:xfrm>
            <a:off x="7938539" y="2688826"/>
            <a:ext cx="693094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  <a:sym typeface="Helvetica Light"/>
              </a:rPr>
              <a:t>SMS CONQUETE</a:t>
            </a:r>
          </a:p>
        </p:txBody>
      </p:sp>
      <p:sp>
        <p:nvSpPr>
          <p:cNvPr id="102" name="Rectangle à coins arrondis 61">
            <a:extLst>
              <a:ext uri="{FF2B5EF4-FFF2-40B4-BE49-F238E27FC236}">
                <a16:creationId xmlns:a16="http://schemas.microsoft.com/office/drawing/2014/main" id="{FE751395-30C9-7BB6-8A6F-EFE7E7D60E27}"/>
              </a:ext>
            </a:extLst>
          </p:cNvPr>
          <p:cNvSpPr/>
          <p:nvPr/>
        </p:nvSpPr>
        <p:spPr>
          <a:xfrm>
            <a:off x="8889116" y="1854228"/>
            <a:ext cx="2106045" cy="45617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Les jours naturellement PV/MV- MDD Prospectus digest</a:t>
            </a:r>
          </a:p>
        </p:txBody>
      </p:sp>
      <p:sp>
        <p:nvSpPr>
          <p:cNvPr id="103" name="Rectangle à coins arrondis 101">
            <a:extLst>
              <a:ext uri="{FF2B5EF4-FFF2-40B4-BE49-F238E27FC236}">
                <a16:creationId xmlns:a16="http://schemas.microsoft.com/office/drawing/2014/main" id="{7902CB65-4F48-8A79-C5ED-9658D9DA7A97}"/>
              </a:ext>
            </a:extLst>
          </p:cNvPr>
          <p:cNvSpPr/>
          <p:nvPr/>
        </p:nvSpPr>
        <p:spPr>
          <a:xfrm>
            <a:off x="9226048" y="2556887"/>
            <a:ext cx="684000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MD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4" name="Rectangle à coins arrondis 101">
            <a:extLst>
              <a:ext uri="{FF2B5EF4-FFF2-40B4-BE49-F238E27FC236}">
                <a16:creationId xmlns:a16="http://schemas.microsoft.com/office/drawing/2014/main" id="{C7F61D3C-2E2B-437E-4BB0-5DBB9F43E5B7}"/>
              </a:ext>
            </a:extLst>
          </p:cNvPr>
          <p:cNvSpPr/>
          <p:nvPr/>
        </p:nvSpPr>
        <p:spPr>
          <a:xfrm>
            <a:off x="9207544" y="2794129"/>
            <a:ext cx="1386187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DIGITAL (</a:t>
            </a:r>
            <a:r>
              <a:rPr lang="fr-FR" sz="714" dirty="0" err="1">
                <a:solidFill>
                  <a:srgbClr val="FFFFFF"/>
                </a:solidFill>
              </a:rPr>
              <a:t>Disply</a:t>
            </a:r>
            <a:r>
              <a:rPr lang="fr-FR" sz="714" dirty="0">
                <a:solidFill>
                  <a:srgbClr val="FFFFFF"/>
                </a:solidFill>
              </a:rPr>
              <a:t> &amp; RS)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5" name="Rectangle à coins arrondis 101">
            <a:extLst>
              <a:ext uri="{FF2B5EF4-FFF2-40B4-BE49-F238E27FC236}">
                <a16:creationId xmlns:a16="http://schemas.microsoft.com/office/drawing/2014/main" id="{5F300F45-5A3E-3041-176A-043098DE8F5D}"/>
              </a:ext>
            </a:extLst>
          </p:cNvPr>
          <p:cNvSpPr/>
          <p:nvPr/>
        </p:nvSpPr>
        <p:spPr>
          <a:xfrm>
            <a:off x="9623463" y="2339922"/>
            <a:ext cx="684001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RADIO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6" name="Ellipse 105">
            <a:extLst>
              <a:ext uri="{FF2B5EF4-FFF2-40B4-BE49-F238E27FC236}">
                <a16:creationId xmlns:a16="http://schemas.microsoft.com/office/drawing/2014/main" id="{D72281F5-765E-8C6C-8BC3-9B4B2293E11D}"/>
              </a:ext>
            </a:extLst>
          </p:cNvPr>
          <p:cNvSpPr/>
          <p:nvPr/>
        </p:nvSpPr>
        <p:spPr>
          <a:xfrm>
            <a:off x="9442265" y="2284974"/>
            <a:ext cx="294781" cy="28803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</a:t>
            </a:r>
          </a:p>
        </p:txBody>
      </p:sp>
      <p:sp>
        <p:nvSpPr>
          <p:cNvPr id="107" name="Rectangle à coins arrondis 105">
            <a:extLst>
              <a:ext uri="{FF2B5EF4-FFF2-40B4-BE49-F238E27FC236}">
                <a16:creationId xmlns:a16="http://schemas.microsoft.com/office/drawing/2014/main" id="{797D6FEC-BCC6-2C82-F5A4-3F9D6F7EE9A5}"/>
              </a:ext>
            </a:extLst>
          </p:cNvPr>
          <p:cNvSpPr/>
          <p:nvPr/>
        </p:nvSpPr>
        <p:spPr>
          <a:xfrm>
            <a:off x="2538552" y="4253813"/>
            <a:ext cx="2305297" cy="12203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50" dirty="0">
                <a:solidFill>
                  <a:srgbClr val="FFFFFF"/>
                </a:solidFill>
              </a:rPr>
              <a:t>KIT LOCAL – FOIRE AUX VINS</a:t>
            </a:r>
            <a:endParaRPr lang="fr-FR" sz="75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8" name="Rectangle à coins arrondis 101">
            <a:extLst>
              <a:ext uri="{FF2B5EF4-FFF2-40B4-BE49-F238E27FC236}">
                <a16:creationId xmlns:a16="http://schemas.microsoft.com/office/drawing/2014/main" id="{C1468F54-9765-3983-209F-7AD0223EC784}"/>
              </a:ext>
            </a:extLst>
          </p:cNvPr>
          <p:cNvSpPr/>
          <p:nvPr/>
        </p:nvSpPr>
        <p:spPr>
          <a:xfrm>
            <a:off x="3210039" y="5003520"/>
            <a:ext cx="684001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RADIO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09" name="Rectangle à coins arrondis 101">
            <a:extLst>
              <a:ext uri="{FF2B5EF4-FFF2-40B4-BE49-F238E27FC236}">
                <a16:creationId xmlns:a16="http://schemas.microsoft.com/office/drawing/2014/main" id="{636F9F5C-E19C-426B-1F27-668BC3C7D93C}"/>
              </a:ext>
            </a:extLst>
          </p:cNvPr>
          <p:cNvSpPr/>
          <p:nvPr/>
        </p:nvSpPr>
        <p:spPr>
          <a:xfrm>
            <a:off x="2858946" y="5231056"/>
            <a:ext cx="1343848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E-mailing + Mailing Carte postale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0" name="Rectangle à coins arrondis 101">
            <a:extLst>
              <a:ext uri="{FF2B5EF4-FFF2-40B4-BE49-F238E27FC236}">
                <a16:creationId xmlns:a16="http://schemas.microsoft.com/office/drawing/2014/main" id="{2DF4EDF5-D2DD-B3D3-D1EC-9696A97D8C8C}"/>
              </a:ext>
            </a:extLst>
          </p:cNvPr>
          <p:cNvSpPr/>
          <p:nvPr/>
        </p:nvSpPr>
        <p:spPr>
          <a:xfrm>
            <a:off x="2849852" y="5476284"/>
            <a:ext cx="1386187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DIGITAL (Display &amp; RS)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1" name="Ellipse 110">
            <a:extLst>
              <a:ext uri="{FF2B5EF4-FFF2-40B4-BE49-F238E27FC236}">
                <a16:creationId xmlns:a16="http://schemas.microsoft.com/office/drawing/2014/main" id="{EC926CD1-E13F-97BC-F468-D3C3291F17A2}"/>
              </a:ext>
            </a:extLst>
          </p:cNvPr>
          <p:cNvSpPr/>
          <p:nvPr/>
        </p:nvSpPr>
        <p:spPr>
          <a:xfrm>
            <a:off x="2975908" y="4944809"/>
            <a:ext cx="294781" cy="28803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</a:t>
            </a:r>
          </a:p>
        </p:txBody>
      </p:sp>
      <p:sp>
        <p:nvSpPr>
          <p:cNvPr id="112" name="Rectangle à coins arrondis 112">
            <a:extLst>
              <a:ext uri="{FF2B5EF4-FFF2-40B4-BE49-F238E27FC236}">
                <a16:creationId xmlns:a16="http://schemas.microsoft.com/office/drawing/2014/main" id="{D9E93C3F-2B12-8BB9-CF09-7D31174B5DC0}"/>
              </a:ext>
            </a:extLst>
          </p:cNvPr>
          <p:cNvSpPr/>
          <p:nvPr/>
        </p:nvSpPr>
        <p:spPr>
          <a:xfrm>
            <a:off x="2975908" y="1906936"/>
            <a:ext cx="1599008" cy="424017"/>
          </a:xfrm>
          <a:prstGeom prst="roundRect">
            <a:avLst/>
          </a:prstGeom>
          <a:solidFill>
            <a:srgbClr val="407B83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Jours experts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MOTOCULTURE</a:t>
            </a:r>
          </a:p>
        </p:txBody>
      </p:sp>
      <p:sp>
        <p:nvSpPr>
          <p:cNvPr id="113" name="Rectangle à coins arrondis 101">
            <a:extLst>
              <a:ext uri="{FF2B5EF4-FFF2-40B4-BE49-F238E27FC236}">
                <a16:creationId xmlns:a16="http://schemas.microsoft.com/office/drawing/2014/main" id="{2356E719-9449-84A8-4A95-A4EDED5D2116}"/>
              </a:ext>
            </a:extLst>
          </p:cNvPr>
          <p:cNvSpPr/>
          <p:nvPr/>
        </p:nvSpPr>
        <p:spPr>
          <a:xfrm>
            <a:off x="3072320" y="2346619"/>
            <a:ext cx="1386187" cy="444590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100% DIGITAL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PROSPECTUS DIGITAL + 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RS + PROGRAMMATIQUE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4" name="Rectangle à coins arrondis 101">
            <a:extLst>
              <a:ext uri="{FF2B5EF4-FFF2-40B4-BE49-F238E27FC236}">
                <a16:creationId xmlns:a16="http://schemas.microsoft.com/office/drawing/2014/main" id="{5482E4B6-40DC-AE6B-FD71-478FB2652E61}"/>
              </a:ext>
            </a:extLst>
          </p:cNvPr>
          <p:cNvSpPr/>
          <p:nvPr/>
        </p:nvSpPr>
        <p:spPr>
          <a:xfrm>
            <a:off x="5393870" y="5043096"/>
            <a:ext cx="684000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MD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5" name="Rectangle à coins arrondis 101">
            <a:extLst>
              <a:ext uri="{FF2B5EF4-FFF2-40B4-BE49-F238E27FC236}">
                <a16:creationId xmlns:a16="http://schemas.microsoft.com/office/drawing/2014/main" id="{4F5ABB05-8AEC-9E19-58AF-349BF3F18F61}"/>
              </a:ext>
            </a:extLst>
          </p:cNvPr>
          <p:cNvSpPr/>
          <p:nvPr/>
        </p:nvSpPr>
        <p:spPr>
          <a:xfrm>
            <a:off x="5384777" y="5288324"/>
            <a:ext cx="693094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  <a:sym typeface="Helvetica Light"/>
              </a:rPr>
              <a:t>SMS CONQUETE</a:t>
            </a:r>
          </a:p>
        </p:txBody>
      </p:sp>
      <p:sp>
        <p:nvSpPr>
          <p:cNvPr id="116" name="Rectangle à coins arrondis 112">
            <a:extLst>
              <a:ext uri="{FF2B5EF4-FFF2-40B4-BE49-F238E27FC236}">
                <a16:creationId xmlns:a16="http://schemas.microsoft.com/office/drawing/2014/main" id="{8A2004E2-3122-32EC-040D-143FA03EBC21}"/>
              </a:ext>
            </a:extLst>
          </p:cNvPr>
          <p:cNvSpPr/>
          <p:nvPr/>
        </p:nvSpPr>
        <p:spPr>
          <a:xfrm>
            <a:off x="6493500" y="4505119"/>
            <a:ext cx="1599008" cy="424017"/>
          </a:xfrm>
          <a:prstGeom prst="roundRect">
            <a:avLst/>
          </a:prstGeom>
          <a:solidFill>
            <a:srgbClr val="407B83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1000" dirty="0">
                <a:solidFill>
                  <a:srgbClr val="FFFFFF"/>
                </a:solidFill>
                <a:sym typeface="Helvetica Light"/>
              </a:rPr>
              <a:t>Jours experts</a:t>
            </a:r>
            <a:br>
              <a:rPr lang="fr-FR" sz="1000" dirty="0">
                <a:solidFill>
                  <a:srgbClr val="FFFFFF"/>
                </a:solidFill>
                <a:sym typeface="Helvetica Light"/>
              </a:rPr>
            </a:br>
            <a:r>
              <a:rPr lang="fr-FR" sz="1000" dirty="0">
                <a:solidFill>
                  <a:srgbClr val="FFFFFF"/>
                </a:solidFill>
                <a:sym typeface="Helvetica Light"/>
              </a:rPr>
              <a:t>SERRE CHAUDE</a:t>
            </a:r>
          </a:p>
        </p:txBody>
      </p:sp>
      <p:sp>
        <p:nvSpPr>
          <p:cNvPr id="117" name="Rectangle à coins arrondis 101">
            <a:extLst>
              <a:ext uri="{FF2B5EF4-FFF2-40B4-BE49-F238E27FC236}">
                <a16:creationId xmlns:a16="http://schemas.microsoft.com/office/drawing/2014/main" id="{F6942DDC-7671-00EB-1935-A08EB47CF1FA}"/>
              </a:ext>
            </a:extLst>
          </p:cNvPr>
          <p:cNvSpPr/>
          <p:nvPr/>
        </p:nvSpPr>
        <p:spPr>
          <a:xfrm>
            <a:off x="6619843" y="5026377"/>
            <a:ext cx="1386187" cy="444590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DISPOSITIF 100% DIGITAL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PROSPECTUS DIGITAL + </a:t>
            </a:r>
            <a:br>
              <a:rPr lang="fr-FR" sz="714" dirty="0">
                <a:solidFill>
                  <a:srgbClr val="FFFFFF"/>
                </a:solidFill>
              </a:rPr>
            </a:br>
            <a:r>
              <a:rPr lang="fr-FR" sz="714" dirty="0">
                <a:solidFill>
                  <a:srgbClr val="FFFFFF"/>
                </a:solidFill>
              </a:rPr>
              <a:t>RS + PROGRAMMATIQUE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8" name="Rectangle à coins arrondis 105">
            <a:extLst>
              <a:ext uri="{FF2B5EF4-FFF2-40B4-BE49-F238E27FC236}">
                <a16:creationId xmlns:a16="http://schemas.microsoft.com/office/drawing/2014/main" id="{CBBE9156-A0A3-8F8E-0200-4D578B26D3EA}"/>
              </a:ext>
            </a:extLst>
          </p:cNvPr>
          <p:cNvSpPr/>
          <p:nvPr/>
        </p:nvSpPr>
        <p:spPr>
          <a:xfrm>
            <a:off x="8611004" y="4261868"/>
            <a:ext cx="2305297" cy="12203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50" dirty="0">
                <a:solidFill>
                  <a:srgbClr val="FFFFFF"/>
                </a:solidFill>
              </a:rPr>
              <a:t>KIT LOCAL –  NOEL TERROIR &amp; CADEAU </a:t>
            </a:r>
            <a:endParaRPr lang="fr-FR" sz="75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19" name="Rectangle à coins arrondis 61">
            <a:extLst>
              <a:ext uri="{FF2B5EF4-FFF2-40B4-BE49-F238E27FC236}">
                <a16:creationId xmlns:a16="http://schemas.microsoft.com/office/drawing/2014/main" id="{C25CCD6E-9580-8B89-67C1-70518DADF148}"/>
              </a:ext>
            </a:extLst>
          </p:cNvPr>
          <p:cNvSpPr/>
          <p:nvPr/>
        </p:nvSpPr>
        <p:spPr>
          <a:xfrm>
            <a:off x="192132" y="1986658"/>
            <a:ext cx="293117" cy="551523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endParaRPr lang="fr-FR" sz="10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0" name="Rectangle à coins arrondis 150">
            <a:extLst>
              <a:ext uri="{FF2B5EF4-FFF2-40B4-BE49-F238E27FC236}">
                <a16:creationId xmlns:a16="http://schemas.microsoft.com/office/drawing/2014/main" id="{971BAB5F-938F-DCDB-3622-AB4643F9CA3C}"/>
              </a:ext>
            </a:extLst>
          </p:cNvPr>
          <p:cNvSpPr/>
          <p:nvPr/>
        </p:nvSpPr>
        <p:spPr>
          <a:xfrm>
            <a:off x="198877" y="1269204"/>
            <a:ext cx="293117" cy="551523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endParaRPr lang="fr-FR" sz="10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1" name="Rectangle à coins arrondis 112">
            <a:extLst>
              <a:ext uri="{FF2B5EF4-FFF2-40B4-BE49-F238E27FC236}">
                <a16:creationId xmlns:a16="http://schemas.microsoft.com/office/drawing/2014/main" id="{B30FE3CC-9DC8-D995-9C46-2FC0FFA038B6}"/>
              </a:ext>
            </a:extLst>
          </p:cNvPr>
          <p:cNvSpPr/>
          <p:nvPr/>
        </p:nvSpPr>
        <p:spPr>
          <a:xfrm>
            <a:off x="198878" y="2712236"/>
            <a:ext cx="273600" cy="514800"/>
          </a:xfrm>
          <a:prstGeom prst="roundRect">
            <a:avLst/>
          </a:prstGeom>
          <a:solidFill>
            <a:srgbClr val="407B83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endParaRPr lang="fr-FR" sz="10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2" name="Rectangle à coins arrondis 105">
            <a:extLst>
              <a:ext uri="{FF2B5EF4-FFF2-40B4-BE49-F238E27FC236}">
                <a16:creationId xmlns:a16="http://schemas.microsoft.com/office/drawing/2014/main" id="{6FE2AA9C-9F36-BFAA-F4CF-79C72DE2A87A}"/>
              </a:ext>
            </a:extLst>
          </p:cNvPr>
          <p:cNvSpPr/>
          <p:nvPr/>
        </p:nvSpPr>
        <p:spPr>
          <a:xfrm>
            <a:off x="205729" y="3408172"/>
            <a:ext cx="273601" cy="287926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endParaRPr lang="fr-FR" sz="75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3" name="Rectangle à coins arrondis 101">
            <a:extLst>
              <a:ext uri="{FF2B5EF4-FFF2-40B4-BE49-F238E27FC236}">
                <a16:creationId xmlns:a16="http://schemas.microsoft.com/office/drawing/2014/main" id="{50DB66BB-9B2D-19EE-ED0C-5EECAEA7E6FB}"/>
              </a:ext>
            </a:extLst>
          </p:cNvPr>
          <p:cNvSpPr/>
          <p:nvPr/>
        </p:nvSpPr>
        <p:spPr>
          <a:xfrm>
            <a:off x="203111" y="4350930"/>
            <a:ext cx="273601" cy="549635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124" name="ZoneTexte 123">
            <a:extLst>
              <a:ext uri="{FF2B5EF4-FFF2-40B4-BE49-F238E27FC236}">
                <a16:creationId xmlns:a16="http://schemas.microsoft.com/office/drawing/2014/main" id="{C27CF125-FF0D-4279-04CE-DFF2F6AC1CE3}"/>
              </a:ext>
            </a:extLst>
          </p:cNvPr>
          <p:cNvSpPr txBox="1"/>
          <p:nvPr/>
        </p:nvSpPr>
        <p:spPr>
          <a:xfrm>
            <a:off x="465733" y="4640876"/>
            <a:ext cx="1358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LEVIERS MEDIA</a:t>
            </a:r>
          </a:p>
        </p:txBody>
      </p:sp>
      <p:cxnSp>
        <p:nvCxnSpPr>
          <p:cNvPr id="125" name="Connecteur droit 124">
            <a:extLst>
              <a:ext uri="{FF2B5EF4-FFF2-40B4-BE49-F238E27FC236}">
                <a16:creationId xmlns:a16="http://schemas.microsoft.com/office/drawing/2014/main" id="{22443C85-4134-8555-1108-C0B415E2CCE8}"/>
              </a:ext>
            </a:extLst>
          </p:cNvPr>
          <p:cNvCxnSpPr>
            <a:cxnSpLocks/>
          </p:cNvCxnSpPr>
          <p:nvPr/>
        </p:nvCxnSpPr>
        <p:spPr>
          <a:xfrm>
            <a:off x="465733" y="4904543"/>
            <a:ext cx="1469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ZoneTexte 125">
            <a:extLst>
              <a:ext uri="{FF2B5EF4-FFF2-40B4-BE49-F238E27FC236}">
                <a16:creationId xmlns:a16="http://schemas.microsoft.com/office/drawing/2014/main" id="{A8DBE53F-3370-F7A0-0FC6-083964BC7EDF}"/>
              </a:ext>
            </a:extLst>
          </p:cNvPr>
          <p:cNvSpPr txBox="1"/>
          <p:nvPr/>
        </p:nvSpPr>
        <p:spPr>
          <a:xfrm>
            <a:off x="483656" y="3431848"/>
            <a:ext cx="1112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COM LOCAL</a:t>
            </a:r>
          </a:p>
        </p:txBody>
      </p:sp>
      <p:cxnSp>
        <p:nvCxnSpPr>
          <p:cNvPr id="127" name="Connecteur droit 126">
            <a:extLst>
              <a:ext uri="{FF2B5EF4-FFF2-40B4-BE49-F238E27FC236}">
                <a16:creationId xmlns:a16="http://schemas.microsoft.com/office/drawing/2014/main" id="{C6A22B55-0E9C-BB16-7C66-29368C0EA4B9}"/>
              </a:ext>
            </a:extLst>
          </p:cNvPr>
          <p:cNvCxnSpPr>
            <a:cxnSpLocks/>
          </p:cNvCxnSpPr>
          <p:nvPr/>
        </p:nvCxnSpPr>
        <p:spPr>
          <a:xfrm>
            <a:off x="483656" y="3695515"/>
            <a:ext cx="1469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ZoneTexte 127">
            <a:extLst>
              <a:ext uri="{FF2B5EF4-FFF2-40B4-BE49-F238E27FC236}">
                <a16:creationId xmlns:a16="http://schemas.microsoft.com/office/drawing/2014/main" id="{044B25D6-DA82-BBA9-1864-A13744490563}"/>
              </a:ext>
            </a:extLst>
          </p:cNvPr>
          <p:cNvSpPr txBox="1"/>
          <p:nvPr/>
        </p:nvSpPr>
        <p:spPr>
          <a:xfrm>
            <a:off x="466287" y="2983171"/>
            <a:ext cx="14988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METIERS/EXPERT</a:t>
            </a:r>
          </a:p>
        </p:txBody>
      </p: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DE0752B2-8F93-BD78-12D4-04DC8C279EAA}"/>
              </a:ext>
            </a:extLst>
          </p:cNvPr>
          <p:cNvCxnSpPr>
            <a:cxnSpLocks/>
          </p:cNvCxnSpPr>
          <p:nvPr/>
        </p:nvCxnSpPr>
        <p:spPr>
          <a:xfrm>
            <a:off x="466287" y="3246838"/>
            <a:ext cx="1469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ZoneTexte 129">
            <a:extLst>
              <a:ext uri="{FF2B5EF4-FFF2-40B4-BE49-F238E27FC236}">
                <a16:creationId xmlns:a16="http://schemas.microsoft.com/office/drawing/2014/main" id="{9CBA7EDF-F156-8DB7-3751-168F5B432EE0}"/>
              </a:ext>
            </a:extLst>
          </p:cNvPr>
          <p:cNvSpPr txBox="1"/>
          <p:nvPr/>
        </p:nvSpPr>
        <p:spPr>
          <a:xfrm>
            <a:off x="461201" y="2099022"/>
            <a:ext cx="1693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OPE TRANSVERSE </a:t>
            </a:r>
            <a:br>
              <a:rPr lang="fr-FR" sz="1200" b="1" dirty="0">
                <a:latin typeface="Avenir Next LT Pro" panose="020B0504020202020204" pitchFamily="34" charset="0"/>
              </a:rPr>
            </a:br>
            <a:r>
              <a:rPr lang="fr-FR" sz="1200" b="1" dirty="0">
                <a:latin typeface="Avenir Next LT Pro" panose="020B0504020202020204" pitchFamily="34" charset="0"/>
              </a:rPr>
              <a:t>DE SAISON</a:t>
            </a:r>
          </a:p>
        </p:txBody>
      </p: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1AC00422-117A-1353-39D9-FCDB5DDA1FE8}"/>
              </a:ext>
            </a:extLst>
          </p:cNvPr>
          <p:cNvCxnSpPr>
            <a:cxnSpLocks/>
          </p:cNvCxnSpPr>
          <p:nvPr/>
        </p:nvCxnSpPr>
        <p:spPr>
          <a:xfrm>
            <a:off x="461202" y="2542159"/>
            <a:ext cx="157409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ZoneTexte 131">
            <a:extLst>
              <a:ext uri="{FF2B5EF4-FFF2-40B4-BE49-F238E27FC236}">
                <a16:creationId xmlns:a16="http://schemas.microsoft.com/office/drawing/2014/main" id="{0367D97E-4F5E-582D-5353-2663BE1299E8}"/>
              </a:ext>
            </a:extLst>
          </p:cNvPr>
          <p:cNvSpPr txBox="1"/>
          <p:nvPr/>
        </p:nvSpPr>
        <p:spPr>
          <a:xfrm>
            <a:off x="418098" y="1342396"/>
            <a:ext cx="1234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OPE</a:t>
            </a:r>
            <a:br>
              <a:rPr lang="fr-FR" sz="1200" b="1" dirty="0">
                <a:latin typeface="Avenir Next LT Pro" panose="020B0504020202020204" pitchFamily="34" charset="0"/>
              </a:rPr>
            </a:br>
            <a:r>
              <a:rPr lang="fr-FR" sz="1200" b="1" dirty="0">
                <a:latin typeface="Avenir Next LT Pro" panose="020B0504020202020204" pitchFamily="34" charset="0"/>
              </a:rPr>
              <a:t>TEMPS FORT</a:t>
            </a:r>
          </a:p>
        </p:txBody>
      </p: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5C18AE1F-A9AD-8F7B-FD5F-4D6D6C831174}"/>
              </a:ext>
            </a:extLst>
          </p:cNvPr>
          <p:cNvCxnSpPr>
            <a:cxnSpLocks/>
          </p:cNvCxnSpPr>
          <p:nvPr/>
        </p:nvCxnSpPr>
        <p:spPr>
          <a:xfrm>
            <a:off x="456177" y="1832422"/>
            <a:ext cx="157409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Ellipse 134">
            <a:extLst>
              <a:ext uri="{FF2B5EF4-FFF2-40B4-BE49-F238E27FC236}">
                <a16:creationId xmlns:a16="http://schemas.microsoft.com/office/drawing/2014/main" id="{3CCD6775-1DA6-4DF4-6F8A-059C10C9BE78}"/>
              </a:ext>
            </a:extLst>
          </p:cNvPr>
          <p:cNvSpPr/>
          <p:nvPr/>
        </p:nvSpPr>
        <p:spPr>
          <a:xfrm>
            <a:off x="5984779" y="4705078"/>
            <a:ext cx="491176" cy="41486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MV</a:t>
            </a:r>
          </a:p>
        </p:txBody>
      </p:sp>
      <p:sp>
        <p:nvSpPr>
          <p:cNvPr id="138" name="Ellipse 137">
            <a:extLst>
              <a:ext uri="{FF2B5EF4-FFF2-40B4-BE49-F238E27FC236}">
                <a16:creationId xmlns:a16="http://schemas.microsoft.com/office/drawing/2014/main" id="{0B557DBA-1D4C-09DA-99F8-205C5530F3C3}"/>
              </a:ext>
            </a:extLst>
          </p:cNvPr>
          <p:cNvSpPr/>
          <p:nvPr/>
        </p:nvSpPr>
        <p:spPr>
          <a:xfrm>
            <a:off x="4195127" y="4760568"/>
            <a:ext cx="491176" cy="41486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PV</a:t>
            </a:r>
          </a:p>
        </p:txBody>
      </p:sp>
      <p:sp>
        <p:nvSpPr>
          <p:cNvPr id="139" name="Rectangle à coins arrondis 101">
            <a:extLst>
              <a:ext uri="{FF2B5EF4-FFF2-40B4-BE49-F238E27FC236}">
                <a16:creationId xmlns:a16="http://schemas.microsoft.com/office/drawing/2014/main" id="{A3A32B44-267E-54F1-FB8D-D1A1E9F7D4F3}"/>
              </a:ext>
            </a:extLst>
          </p:cNvPr>
          <p:cNvSpPr/>
          <p:nvPr/>
        </p:nvSpPr>
        <p:spPr>
          <a:xfrm>
            <a:off x="9948101" y="2548943"/>
            <a:ext cx="693094" cy="201403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  <a:sym typeface="Helvetica Light"/>
              </a:rPr>
              <a:t>SMS CONQUETE</a:t>
            </a:r>
          </a:p>
        </p:txBody>
      </p:sp>
      <p:sp>
        <p:nvSpPr>
          <p:cNvPr id="140" name="Rectangle à coins arrondis 101">
            <a:extLst>
              <a:ext uri="{FF2B5EF4-FFF2-40B4-BE49-F238E27FC236}">
                <a16:creationId xmlns:a16="http://schemas.microsoft.com/office/drawing/2014/main" id="{93F35295-C048-2DED-812D-0374EF0CE209}"/>
              </a:ext>
            </a:extLst>
          </p:cNvPr>
          <p:cNvSpPr/>
          <p:nvPr/>
        </p:nvSpPr>
        <p:spPr>
          <a:xfrm>
            <a:off x="2459998" y="3935641"/>
            <a:ext cx="2821899" cy="171847"/>
          </a:xfrm>
          <a:prstGeom prst="roundRect">
            <a:avLst/>
          </a:prstGeom>
          <a:solidFill>
            <a:srgbClr val="627124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84"/>
            <a:r>
              <a:rPr lang="fr-FR" sz="714" dirty="0">
                <a:solidFill>
                  <a:srgbClr val="FFFFFF"/>
                </a:solidFill>
              </a:rPr>
              <a:t>SPONSORING RADIO</a:t>
            </a:r>
            <a:endParaRPr lang="fr-FR" sz="714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B01233-ACE7-101B-29CF-6E47FC7C1CC3}"/>
              </a:ext>
            </a:extLst>
          </p:cNvPr>
          <p:cNvSpPr/>
          <p:nvPr/>
        </p:nvSpPr>
        <p:spPr>
          <a:xfrm>
            <a:off x="231098" y="5308712"/>
            <a:ext cx="809699" cy="3832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0C75472-A02F-235A-3E84-CC79801A3F54}"/>
              </a:ext>
            </a:extLst>
          </p:cNvPr>
          <p:cNvSpPr txBox="1"/>
          <p:nvPr/>
        </p:nvSpPr>
        <p:spPr>
          <a:xfrm>
            <a:off x="1024851" y="5308115"/>
            <a:ext cx="132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OPERATIONS</a:t>
            </a:r>
          </a:p>
          <a:p>
            <a:r>
              <a:rPr lang="fr-FR" sz="1200" b="1" dirty="0">
                <a:latin typeface="Avenir Next LT Pro" panose="020B0504020202020204" pitchFamily="34" charset="0"/>
              </a:rPr>
              <a:t>ENGAGEMENT </a:t>
            </a:r>
            <a:br>
              <a:rPr lang="fr-FR" sz="1200" b="1" dirty="0">
                <a:latin typeface="Avenir Next LT Pro" panose="020B0504020202020204" pitchFamily="34" charset="0"/>
              </a:rPr>
            </a:br>
            <a:r>
              <a:rPr lang="fr-FR" sz="1200" b="1" dirty="0">
                <a:latin typeface="Avenir Next LT Pro" panose="020B0504020202020204" pitchFamily="34" charset="0"/>
              </a:rPr>
              <a:t>MASTERS</a:t>
            </a:r>
          </a:p>
        </p:txBody>
      </p:sp>
    </p:spTree>
    <p:extLst>
      <p:ext uri="{BB962C8B-B14F-4D97-AF65-F5344CB8AC3E}">
        <p14:creationId xmlns:p14="http://schemas.microsoft.com/office/powerpoint/2010/main" val="5380958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CE2D1CD-4941-134D-9467-E872F11CAD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688212" y="0"/>
            <a:ext cx="18560642" cy="6858000"/>
          </a:xfrm>
          <a:prstGeom prst="rect">
            <a:avLst/>
          </a:prstGeom>
        </p:spPr>
      </p:pic>
      <p:sp>
        <p:nvSpPr>
          <p:cNvPr id="29698" name="Titre 1"/>
          <p:cNvSpPr>
            <a:spLocks noGrp="1"/>
          </p:cNvSpPr>
          <p:nvPr>
            <p:ph type="title"/>
          </p:nvPr>
        </p:nvSpPr>
        <p:spPr>
          <a:xfrm>
            <a:off x="-128374" y="221352"/>
            <a:ext cx="13075888" cy="654655"/>
          </a:xfrm>
        </p:spPr>
        <p:txBody>
          <a:bodyPr/>
          <a:lstStyle/>
          <a:p>
            <a:r>
              <a:rPr lang="en-GB" altLang="fr-FR" sz="4000" b="1" dirty="0">
                <a:solidFill>
                  <a:schemeClr val="bg1"/>
                </a:solidFill>
              </a:rPr>
              <a:t>Démarche </a:t>
            </a:r>
            <a:br>
              <a:rPr lang="en-GB" altLang="fr-FR" sz="4000" b="1" dirty="0">
                <a:solidFill>
                  <a:schemeClr val="bg1"/>
                </a:solidFill>
              </a:rPr>
            </a:br>
            <a:r>
              <a:rPr lang="en-GB" altLang="fr-FR" sz="4000" b="1" dirty="0">
                <a:solidFill>
                  <a:schemeClr val="bg1"/>
                </a:solidFill>
              </a:rPr>
              <a:t>de communication </a:t>
            </a:r>
            <a:endParaRPr lang="en-GB" altLang="fr-FR" sz="2400" dirty="0">
              <a:solidFill>
                <a:schemeClr val="bg1"/>
              </a:solidFill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3304656525"/>
              </p:ext>
            </p:extLst>
          </p:nvPr>
        </p:nvGraphicFramePr>
        <p:xfrm>
          <a:off x="2995990" y="1644323"/>
          <a:ext cx="6429602" cy="3781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C2DEF77D-262B-8AE6-D3EE-705C324BB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3971" y="5638120"/>
            <a:ext cx="1574696" cy="73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9726EE69-CDF5-FCDE-52D9-E1CC6C831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1342" y="5618493"/>
            <a:ext cx="1369570" cy="73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037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D50D0F-8350-5E44-EF9B-E0AC70E503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" name="Picture 2" descr="Notre Pôle Jardin &amp; Terroir | Groupe LORCA">
            <a:extLst>
              <a:ext uri="{FF2B5EF4-FFF2-40B4-BE49-F238E27FC236}">
                <a16:creationId xmlns:a16="http://schemas.microsoft.com/office/drawing/2014/main" id="{B696DE0D-B432-1556-A292-AD674A0949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779"/>
          <a:stretch/>
        </p:blipFill>
        <p:spPr bwMode="auto">
          <a:xfrm>
            <a:off x="10510040" y="118348"/>
            <a:ext cx="924507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81171687-2DC5-EB94-BA66-F02BA9E76DFE}"/>
              </a:ext>
            </a:extLst>
          </p:cNvPr>
          <p:cNvSpPr txBox="1"/>
          <p:nvPr/>
        </p:nvSpPr>
        <p:spPr>
          <a:xfrm>
            <a:off x="3465511" y="351874"/>
            <a:ext cx="70019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spc="600" dirty="0">
                <a:solidFill>
                  <a:schemeClr val="bg1"/>
                </a:solidFill>
                <a:latin typeface="Avenir Next LT Pro" panose="020B0504020202020204" pitchFamily="34" charset="0"/>
              </a:rPr>
              <a:t>ENTRE NOUS, ON EST TRES NATURE</a:t>
            </a:r>
          </a:p>
        </p:txBody>
      </p:sp>
      <p:pic>
        <p:nvPicPr>
          <p:cNvPr id="9" name="Image 8" descr="Une image contenant texte, fruit, Aliments naturels, personne&#10;&#10;Description générée automatiquement">
            <a:extLst>
              <a:ext uri="{FF2B5EF4-FFF2-40B4-BE49-F238E27FC236}">
                <a16:creationId xmlns:a16="http://schemas.microsoft.com/office/drawing/2014/main" id="{543EF508-8BD1-3D7E-B8E1-AC808E5BD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09" y="2432925"/>
            <a:ext cx="2794448" cy="2096428"/>
          </a:xfrm>
          <a:prstGeom prst="rect">
            <a:avLst/>
          </a:prstGeom>
        </p:spPr>
      </p:pic>
      <p:pic>
        <p:nvPicPr>
          <p:cNvPr id="10" name="Image 9" descr="Une image contenant texte, mammifère, Race de chien, chien&#10;&#10;Description générée automatiquement">
            <a:extLst>
              <a:ext uri="{FF2B5EF4-FFF2-40B4-BE49-F238E27FC236}">
                <a16:creationId xmlns:a16="http://schemas.microsoft.com/office/drawing/2014/main" id="{F8B2940B-01E2-4B1E-7135-8487699FDD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33" y="4633632"/>
            <a:ext cx="2794448" cy="2096428"/>
          </a:xfrm>
          <a:prstGeom prst="rect">
            <a:avLst/>
          </a:prstGeom>
        </p:spPr>
      </p:pic>
      <p:pic>
        <p:nvPicPr>
          <p:cNvPr id="11" name="Image 10" descr="Une image contenant Visage humain, texte, habits, personne&#10;&#10;Description générée automatiquement">
            <a:extLst>
              <a:ext uri="{FF2B5EF4-FFF2-40B4-BE49-F238E27FC236}">
                <a16:creationId xmlns:a16="http://schemas.microsoft.com/office/drawing/2014/main" id="{C2C95F32-644E-395E-7F9A-FF027999B5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70" y="84760"/>
            <a:ext cx="2820466" cy="2115947"/>
          </a:xfrm>
          <a:prstGeom prst="rect">
            <a:avLst/>
          </a:prstGeom>
        </p:spPr>
      </p:pic>
      <p:pic>
        <p:nvPicPr>
          <p:cNvPr id="12" name="Image 11" descr="Une image contenant texte, habits, fleur, Visage humain&#10;&#10;Description générée automatiquement">
            <a:extLst>
              <a:ext uri="{FF2B5EF4-FFF2-40B4-BE49-F238E27FC236}">
                <a16:creationId xmlns:a16="http://schemas.microsoft.com/office/drawing/2014/main" id="{E00C80C6-87A0-9A6B-AA21-F9D09F0B46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1720" y="902109"/>
            <a:ext cx="1836078" cy="2597195"/>
          </a:xfrm>
          <a:prstGeom prst="rect">
            <a:avLst/>
          </a:prstGeom>
        </p:spPr>
      </p:pic>
      <p:pic>
        <p:nvPicPr>
          <p:cNvPr id="14" name="Image 13" descr="Une image contenant texte, fleur, plein air, lavande&#10;&#10;Description générée automatiquement">
            <a:extLst>
              <a:ext uri="{FF2B5EF4-FFF2-40B4-BE49-F238E27FC236}">
                <a16:creationId xmlns:a16="http://schemas.microsoft.com/office/drawing/2014/main" id="{813ED162-42B8-7B29-0650-755EFA1B684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742" y="923535"/>
            <a:ext cx="1836078" cy="2597195"/>
          </a:xfrm>
          <a:prstGeom prst="rect">
            <a:avLst/>
          </a:prstGeom>
        </p:spPr>
      </p:pic>
      <p:pic>
        <p:nvPicPr>
          <p:cNvPr id="15" name="Image 14" descr="Une image contenant texte, légume, livre, plante&#10;&#10;Description générée automatiquement">
            <a:extLst>
              <a:ext uri="{FF2B5EF4-FFF2-40B4-BE49-F238E27FC236}">
                <a16:creationId xmlns:a16="http://schemas.microsoft.com/office/drawing/2014/main" id="{1BC83BB8-873A-51E3-D99E-40EB1CBE7B5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4060" y="874098"/>
            <a:ext cx="1871027" cy="2646632"/>
          </a:xfrm>
          <a:prstGeom prst="rect">
            <a:avLst/>
          </a:prstGeom>
        </p:spPr>
      </p:pic>
      <p:pic>
        <p:nvPicPr>
          <p:cNvPr id="21" name="Image 20" descr="Une image contenant texte, plante, livre, habits&#10;&#10;Description générée automatiquement">
            <a:extLst>
              <a:ext uri="{FF2B5EF4-FFF2-40B4-BE49-F238E27FC236}">
                <a16:creationId xmlns:a16="http://schemas.microsoft.com/office/drawing/2014/main" id="{29EABB64-A809-3594-4A91-1CFCCD119D7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2731" y="902109"/>
            <a:ext cx="1836078" cy="2597195"/>
          </a:xfrm>
          <a:prstGeom prst="rect">
            <a:avLst/>
          </a:prstGeom>
        </p:spPr>
      </p:pic>
      <p:pic>
        <p:nvPicPr>
          <p:cNvPr id="25" name="Image 24" descr="Une image contenant texte, Téléphone mobile, Appareil de communications portable, Appareil mobile&#10;&#10;Description générée automatiquement">
            <a:extLst>
              <a:ext uri="{FF2B5EF4-FFF2-40B4-BE49-F238E27FC236}">
                <a16:creationId xmlns:a16="http://schemas.microsoft.com/office/drawing/2014/main" id="{9C993804-E20B-6089-D65A-E0006AFF753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6007" y="3934377"/>
            <a:ext cx="3001791" cy="2495203"/>
          </a:xfrm>
          <a:prstGeom prst="rect">
            <a:avLst/>
          </a:prstGeom>
        </p:spPr>
      </p:pic>
      <p:pic>
        <p:nvPicPr>
          <p:cNvPr id="27" name="Image 26" descr="Une image contenant texte, Téléphone mobile, Appareil de communications portable, Appareil mobile&#10;&#10;Description générée automatiquement">
            <a:extLst>
              <a:ext uri="{FF2B5EF4-FFF2-40B4-BE49-F238E27FC236}">
                <a16:creationId xmlns:a16="http://schemas.microsoft.com/office/drawing/2014/main" id="{F0BC46B8-F1B3-D681-B892-31A9FB089B8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1562" y="3938436"/>
            <a:ext cx="1770243" cy="25018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DB4852E-1BF1-E7B3-7106-73ECAA66595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4061" y="3934377"/>
            <a:ext cx="1733566" cy="2426876"/>
          </a:xfrm>
          <a:prstGeom prst="rect">
            <a:avLst/>
          </a:prstGeom>
        </p:spPr>
      </p:pic>
      <p:pic>
        <p:nvPicPr>
          <p:cNvPr id="4" name="Image 3" descr="Une image contenant texte, graphisme, Prospectus, affiche&#10;&#10;Description générée automatiquement">
            <a:extLst>
              <a:ext uri="{FF2B5EF4-FFF2-40B4-BE49-F238E27FC236}">
                <a16:creationId xmlns:a16="http://schemas.microsoft.com/office/drawing/2014/main" id="{1D0C37D9-48D9-11F3-B441-363F466F6E5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9331" y="3934377"/>
            <a:ext cx="1787126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942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re 1"/>
          <p:cNvSpPr>
            <a:spLocks noGrp="1"/>
          </p:cNvSpPr>
          <p:nvPr>
            <p:ph type="ctrTitle"/>
          </p:nvPr>
        </p:nvSpPr>
        <p:spPr>
          <a:xfrm>
            <a:off x="706582" y="2130425"/>
            <a:ext cx="10778836" cy="1470025"/>
          </a:xfrm>
        </p:spPr>
        <p:txBody>
          <a:bodyPr/>
          <a:lstStyle/>
          <a:p>
            <a:r>
              <a:rPr lang="fr-FR" altLang="fr-FR" dirty="0">
                <a:latin typeface="Georgia" panose="02040502050405020303" pitchFamily="18" charset="0"/>
                <a:ea typeface="Helvetica" panose="020B0604020202020204" pitchFamily="34" charset="0"/>
              </a:rPr>
              <a:t>Principe de collaboration </a:t>
            </a:r>
            <a:br>
              <a:rPr lang="fr-FR" altLang="fr-FR" dirty="0">
                <a:latin typeface="Georgia" panose="02040502050405020303" pitchFamily="18" charset="0"/>
                <a:ea typeface="Helvetica" panose="020B0604020202020204" pitchFamily="34" charset="0"/>
              </a:rPr>
            </a:br>
            <a:r>
              <a:rPr lang="fr-FR" altLang="fr-FR" dirty="0">
                <a:latin typeface="Georgia" panose="02040502050405020303" pitchFamily="18" charset="0"/>
                <a:ea typeface="Helvetica" panose="020B0604020202020204" pitchFamily="34" charset="0"/>
              </a:rPr>
              <a:t>avec MAGASIN VERT &amp; POINT VERT</a:t>
            </a:r>
          </a:p>
        </p:txBody>
      </p:sp>
      <p:sp>
        <p:nvSpPr>
          <p:cNvPr id="125955" name="Sous-titre 2"/>
          <p:cNvSpPr>
            <a:spLocks noGrp="1"/>
          </p:cNvSpPr>
          <p:nvPr>
            <p:ph type="subTitle" idx="1"/>
          </p:nvPr>
        </p:nvSpPr>
        <p:spPr>
          <a:xfrm>
            <a:off x="2234208" y="4221088"/>
            <a:ext cx="7723584" cy="17526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altLang="fr-FR" sz="2400" b="1" dirty="0">
                <a:solidFill>
                  <a:schemeClr val="tx1"/>
                </a:solidFill>
                <a:ea typeface="Helvetica" panose="020B0604020202020204" pitchFamily="34" charset="0"/>
              </a:rPr>
              <a:t>Assurer </a:t>
            </a:r>
            <a:r>
              <a:rPr lang="fr-FR" altLang="fr-FR" sz="2400" dirty="0">
                <a:solidFill>
                  <a:schemeClr val="tx1"/>
                </a:solidFill>
                <a:ea typeface="Helvetica" panose="020B0604020202020204" pitchFamily="34" charset="0"/>
              </a:rPr>
              <a:t>la qualité de la relation par le professionnalisme, l’expérience, la créativité et la disponibilité des équipes dédiées</a:t>
            </a:r>
          </a:p>
          <a:p>
            <a:pPr>
              <a:lnSpc>
                <a:spcPct val="100000"/>
              </a:lnSpc>
            </a:pPr>
            <a:endParaRPr lang="fr-FR" altLang="fr-FR" sz="2400" dirty="0">
              <a:solidFill>
                <a:schemeClr val="tx1"/>
              </a:solidFill>
              <a:ea typeface="Helvetica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itre 1"/>
          <p:cNvSpPr>
            <a:spLocks noGrp="1"/>
          </p:cNvSpPr>
          <p:nvPr>
            <p:ph type="title"/>
          </p:nvPr>
        </p:nvSpPr>
        <p:spPr>
          <a:xfrm>
            <a:off x="-86497" y="44450"/>
            <a:ext cx="12278497" cy="1143000"/>
          </a:xfrm>
        </p:spPr>
        <p:txBody>
          <a:bodyPr/>
          <a:lstStyle/>
          <a:p>
            <a:r>
              <a:rPr lang="fr-FR" altLang="fr-FR" sz="4000" dirty="0">
                <a:ea typeface="Helvetica" panose="020B0604020202020204" pitchFamily="34" charset="0"/>
              </a:rPr>
              <a:t>Une équipe </a:t>
            </a:r>
            <a:br>
              <a:rPr lang="fr-FR" altLang="fr-FR" sz="4000" dirty="0">
                <a:ea typeface="Helvetica" panose="020B0604020202020204" pitchFamily="34" charset="0"/>
              </a:rPr>
            </a:br>
            <a:r>
              <a:rPr lang="fr-FR" altLang="fr-FR" sz="4000" dirty="0">
                <a:ea typeface="Helvetica" panose="020B0604020202020204" pitchFamily="34" charset="0"/>
              </a:rPr>
              <a:t>POINT VERT &amp; MAGASIN VERT dédiée</a:t>
            </a:r>
            <a:endParaRPr lang="fr-FR" altLang="fr-FR" sz="1600" dirty="0">
              <a:ea typeface="Helvetica" panose="020B0604020202020204" pitchFamily="34" charset="0"/>
            </a:endParaRPr>
          </a:p>
        </p:txBody>
      </p:sp>
      <p:pic>
        <p:nvPicPr>
          <p:cNvPr id="19467" name="Picture 11" descr="C:\Users\Antoine Jubert\Downloads\1360177005_couple.pn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58798" y="1274216"/>
            <a:ext cx="808037" cy="695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C:\Users\Antoine Jubert\Downloads\1360176899_Login Manager.png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8986031" y="1343271"/>
            <a:ext cx="885825" cy="8842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Bouée 2">
            <a:extLst>
              <a:ext uri="{FF2B5EF4-FFF2-40B4-BE49-F238E27FC236}">
                <a16:creationId xmlns:a16="http://schemas.microsoft.com/office/drawing/2014/main" id="{F75EA6EF-9543-4975-8A6D-E1736D8FA059}"/>
              </a:ext>
            </a:extLst>
          </p:cNvPr>
          <p:cNvSpPr/>
          <p:nvPr/>
        </p:nvSpPr>
        <p:spPr>
          <a:xfrm>
            <a:off x="4191236" y="2058400"/>
            <a:ext cx="3672408" cy="3771205"/>
          </a:xfrm>
          <a:prstGeom prst="donut">
            <a:avLst>
              <a:gd name="adj" fmla="val 5223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203200" dist="76200" dir="7980000" sx="103000" sy="103000" algn="ctr" rotWithShape="0">
              <a:schemeClr val="tx1">
                <a:lumMod val="50000"/>
                <a:lumOff val="50000"/>
                <a:alpha val="47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6" name="AutoShape 19">
            <a:extLst>
              <a:ext uri="{FF2B5EF4-FFF2-40B4-BE49-F238E27FC236}">
                <a16:creationId xmlns:a16="http://schemas.microsoft.com/office/drawing/2014/main" id="{C349F56E-4C18-49D2-9452-C98048C1B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824" y="1484784"/>
            <a:ext cx="3207804" cy="5492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203200" dist="76200" dir="7980000" sx="103000" sy="103000" algn="ctr" rotWithShape="0">
              <a:schemeClr val="tx1">
                <a:lumMod val="50000"/>
                <a:lumOff val="50000"/>
                <a:alpha val="47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dirty="0">
                <a:latin typeface="Avenir Next LT Pro" panose="020B0504020202020204" pitchFamily="34" charset="0"/>
                <a:cs typeface="Arial" charset="0"/>
              </a:rPr>
              <a:t>Stéphane DUVERGER-NEDELLEC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i="1" dirty="0">
                <a:latin typeface="Avenir Next LT Pro" panose="020B0504020202020204" pitchFamily="34" charset="0"/>
                <a:cs typeface="Arial" charset="0"/>
              </a:rPr>
              <a:t>Pilote MV/PV</a:t>
            </a:r>
            <a:endParaRPr lang="fr-FR" sz="2000" dirty="0">
              <a:latin typeface="Avenir Next LT Pro" panose="020B0504020202020204" pitchFamily="34" charset="0"/>
              <a:cs typeface="Arial" charset="0"/>
            </a:endParaRPr>
          </a:p>
        </p:txBody>
      </p:sp>
      <p:sp>
        <p:nvSpPr>
          <p:cNvPr id="18" name="AutoShape 40">
            <a:extLst>
              <a:ext uri="{FF2B5EF4-FFF2-40B4-BE49-F238E27FC236}">
                <a16:creationId xmlns:a16="http://schemas.microsoft.com/office/drawing/2014/main" id="{A9BDFD22-FE83-4214-8D61-5D3038565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1272" y="2648123"/>
            <a:ext cx="2743200" cy="5476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203200" dist="76200" dir="7980000" sx="103000" sy="103000" algn="ctr" rotWithShape="0">
              <a:schemeClr val="tx1">
                <a:lumMod val="50000"/>
                <a:lumOff val="50000"/>
                <a:alpha val="47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dirty="0">
                <a:latin typeface="Avenir Next LT Pro" panose="020B0504020202020204" pitchFamily="34" charset="0"/>
                <a:cs typeface="Arial" charset="0"/>
              </a:rPr>
              <a:t>Antoine JUBERT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i="1" dirty="0">
                <a:latin typeface="Avenir Next LT Pro" panose="020B0504020202020204" pitchFamily="34" charset="0"/>
                <a:cs typeface="Arial" charset="0"/>
              </a:rPr>
              <a:t>Directeur de marque</a:t>
            </a:r>
            <a:endParaRPr lang="fr-FR" sz="2000" dirty="0">
              <a:latin typeface="Avenir Next LT Pro" panose="020B0504020202020204" pitchFamily="34" charset="0"/>
              <a:cs typeface="Arial" charset="0"/>
            </a:endParaRPr>
          </a:p>
        </p:txBody>
      </p:sp>
      <p:sp>
        <p:nvSpPr>
          <p:cNvPr id="22" name="AutoShape 40">
            <a:extLst>
              <a:ext uri="{FF2B5EF4-FFF2-40B4-BE49-F238E27FC236}">
                <a16:creationId xmlns:a16="http://schemas.microsoft.com/office/drawing/2014/main" id="{FBA36291-1A34-4692-8AA6-F3926BD85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1730" y="2648122"/>
            <a:ext cx="2743200" cy="5476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203200" dist="76200" dir="7980000" sx="103000" sy="103000" algn="ctr" rotWithShape="0">
              <a:schemeClr val="tx1">
                <a:lumMod val="50000"/>
                <a:lumOff val="50000"/>
                <a:alpha val="47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dirty="0">
                <a:latin typeface="Avenir Next LT Pro" panose="020B0504020202020204" pitchFamily="34" charset="0"/>
                <a:cs typeface="Arial" charset="0"/>
              </a:rPr>
              <a:t>Aude ALARIO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i="1" dirty="0">
                <a:latin typeface="Avenir Next LT Pro" panose="020B0504020202020204" pitchFamily="34" charset="0"/>
                <a:cs typeface="Arial" charset="0"/>
              </a:rPr>
              <a:t>Directrice conseil</a:t>
            </a:r>
          </a:p>
        </p:txBody>
      </p:sp>
      <p:sp>
        <p:nvSpPr>
          <p:cNvPr id="23" name="AutoShape 40">
            <a:extLst>
              <a:ext uri="{FF2B5EF4-FFF2-40B4-BE49-F238E27FC236}">
                <a16:creationId xmlns:a16="http://schemas.microsoft.com/office/drawing/2014/main" id="{A3330760-E7D0-49C5-A732-13044EE6E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5646" y="4352476"/>
            <a:ext cx="2743200" cy="5476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203200" dist="76200" dir="7980000" sx="103000" sy="103000" algn="ctr" rotWithShape="0">
              <a:schemeClr val="tx1">
                <a:lumMod val="50000"/>
                <a:lumOff val="50000"/>
                <a:alpha val="47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dirty="0">
                <a:latin typeface="Avenir Next LT Pro" panose="020B0504020202020204" pitchFamily="34" charset="0"/>
                <a:cs typeface="Arial" charset="0"/>
              </a:rPr>
              <a:t>Manon TOULI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i="1" dirty="0">
                <a:latin typeface="Avenir Next LT Pro" panose="020B0504020202020204" pitchFamily="34" charset="0"/>
                <a:cs typeface="Arial" charset="0"/>
              </a:rPr>
              <a:t>Manager Projet digitaux</a:t>
            </a:r>
          </a:p>
        </p:txBody>
      </p:sp>
      <p:sp>
        <p:nvSpPr>
          <p:cNvPr id="24" name="AutoShape 40">
            <a:extLst>
              <a:ext uri="{FF2B5EF4-FFF2-40B4-BE49-F238E27FC236}">
                <a16:creationId xmlns:a16="http://schemas.microsoft.com/office/drawing/2014/main" id="{BE35F6EF-9F24-4D62-952C-0710E8959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4172" y="4324166"/>
            <a:ext cx="2743200" cy="5476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203200" dist="76200" dir="7980000" sx="103000" sy="103000" algn="ctr" rotWithShape="0">
              <a:schemeClr val="tx1">
                <a:lumMod val="50000"/>
                <a:lumOff val="50000"/>
                <a:alpha val="47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dirty="0">
                <a:latin typeface="Avenir Next LT Pro" panose="020B0504020202020204" pitchFamily="34" charset="0"/>
                <a:cs typeface="Arial" charset="0"/>
              </a:rPr>
              <a:t>Annie CANTONE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i="1" dirty="0">
                <a:latin typeface="Avenir Next LT Pro" panose="020B0504020202020204" pitchFamily="34" charset="0"/>
                <a:cs typeface="Arial" charset="0"/>
              </a:rPr>
              <a:t>Manager Projet senior</a:t>
            </a:r>
          </a:p>
        </p:txBody>
      </p:sp>
      <p:sp>
        <p:nvSpPr>
          <p:cNvPr id="12" name="AutoShape 40">
            <a:extLst>
              <a:ext uri="{FF2B5EF4-FFF2-40B4-BE49-F238E27FC236}">
                <a16:creationId xmlns:a16="http://schemas.microsoft.com/office/drawing/2014/main" id="{B3A96A32-7E13-4E6B-B011-3D9A80F06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7800" y="5545495"/>
            <a:ext cx="2743200" cy="63181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203200" dist="76200" dir="7980000" sx="103000" sy="103000" algn="ctr" rotWithShape="0">
              <a:schemeClr val="tx1">
                <a:lumMod val="50000"/>
                <a:lumOff val="50000"/>
                <a:alpha val="47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fr-FR" sz="1400" dirty="0">
                <a:latin typeface="Avenir Next LT Pro" panose="020B0504020202020204" pitchFamily="34" charset="0"/>
                <a:cs typeface="Arial" charset="0"/>
              </a:rPr>
              <a:t>Pôle CREATION – Equipe dédiée</a:t>
            </a:r>
            <a:endParaRPr lang="fr-FR" sz="1400" i="1" dirty="0">
              <a:latin typeface="Avenir Next LT Pro" panose="020B0504020202020204" pitchFamily="34" charset="0"/>
              <a:cs typeface="Arial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7820662-EFC8-45C3-86AC-D2FC8ED6D396}"/>
              </a:ext>
            </a:extLst>
          </p:cNvPr>
          <p:cNvSpPr txBox="1"/>
          <p:nvPr/>
        </p:nvSpPr>
        <p:spPr>
          <a:xfrm>
            <a:off x="7598838" y="5195116"/>
            <a:ext cx="138711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dirty="0" err="1">
                <a:latin typeface="Avenir Next LT Pro" panose="020B0504020202020204" pitchFamily="34" charset="0"/>
              </a:rPr>
              <a:t>Dir</a:t>
            </a:r>
            <a:r>
              <a:rPr lang="fr-FR" sz="1300" dirty="0">
                <a:latin typeface="Avenir Next LT Pro" panose="020B0504020202020204" pitchFamily="34" charset="0"/>
              </a:rPr>
              <a:t> de création  </a:t>
            </a:r>
          </a:p>
          <a:p>
            <a:endParaRPr lang="fr-FR" sz="1300" dirty="0">
              <a:latin typeface="Avenir Next LT Pro" panose="020B0504020202020204" pitchFamily="34" charset="0"/>
            </a:endParaRPr>
          </a:p>
        </p:txBody>
      </p:sp>
      <p:sp>
        <p:nvSpPr>
          <p:cNvPr id="15" name="Triangle isocèle 14">
            <a:extLst>
              <a:ext uri="{FF2B5EF4-FFF2-40B4-BE49-F238E27FC236}">
                <a16:creationId xmlns:a16="http://schemas.microsoft.com/office/drawing/2014/main" id="{53E5965A-D9F1-4EA5-A567-B3CBDC00ADDD}"/>
              </a:ext>
            </a:extLst>
          </p:cNvPr>
          <p:cNvSpPr/>
          <p:nvPr/>
        </p:nvSpPr>
        <p:spPr>
          <a:xfrm rot="5400000">
            <a:off x="7395979" y="5250059"/>
            <a:ext cx="275445" cy="18094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F21E27E-17E7-4692-8728-4AD9AD330CE6}"/>
              </a:ext>
            </a:extLst>
          </p:cNvPr>
          <p:cNvSpPr txBox="1"/>
          <p:nvPr/>
        </p:nvSpPr>
        <p:spPr>
          <a:xfrm>
            <a:off x="7598838" y="6148376"/>
            <a:ext cx="117371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dirty="0">
                <a:latin typeface="Avenir Next LT Pro" panose="020B0504020202020204" pitchFamily="34" charset="0"/>
              </a:rPr>
              <a:t>Maquettiste  </a:t>
            </a:r>
          </a:p>
        </p:txBody>
      </p:sp>
      <p:sp>
        <p:nvSpPr>
          <p:cNvPr id="19" name="Triangle isocèle 18">
            <a:extLst>
              <a:ext uri="{FF2B5EF4-FFF2-40B4-BE49-F238E27FC236}">
                <a16:creationId xmlns:a16="http://schemas.microsoft.com/office/drawing/2014/main" id="{A2C91039-41DE-4802-A0EE-C0E03E4E9100}"/>
              </a:ext>
            </a:extLst>
          </p:cNvPr>
          <p:cNvSpPr/>
          <p:nvPr/>
        </p:nvSpPr>
        <p:spPr>
          <a:xfrm rot="5400000">
            <a:off x="7395979" y="6203319"/>
            <a:ext cx="275445" cy="18094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9FCF9C5-767D-4EDD-B204-FC0D58B493FA}"/>
              </a:ext>
            </a:extLst>
          </p:cNvPr>
          <p:cNvSpPr txBox="1"/>
          <p:nvPr/>
        </p:nvSpPr>
        <p:spPr>
          <a:xfrm>
            <a:off x="7584339" y="5845590"/>
            <a:ext cx="190379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dirty="0">
                <a:latin typeface="Avenir Next LT Pro" panose="020B0504020202020204" pitchFamily="34" charset="0"/>
              </a:rPr>
              <a:t>Concepteur </a:t>
            </a:r>
            <a:r>
              <a:rPr lang="fr-FR" sz="1300" dirty="0" err="1">
                <a:latin typeface="Avenir Next LT Pro" panose="020B0504020202020204" pitchFamily="34" charset="0"/>
              </a:rPr>
              <a:t>Redacteur</a:t>
            </a:r>
            <a:endParaRPr lang="fr-FR" sz="1300" dirty="0">
              <a:latin typeface="Avenir Next LT Pro" panose="020B0504020202020204" pitchFamily="34" charset="0"/>
            </a:endParaRPr>
          </a:p>
        </p:txBody>
      </p:sp>
      <p:sp>
        <p:nvSpPr>
          <p:cNvPr id="25" name="Triangle isocèle 24">
            <a:extLst>
              <a:ext uri="{FF2B5EF4-FFF2-40B4-BE49-F238E27FC236}">
                <a16:creationId xmlns:a16="http://schemas.microsoft.com/office/drawing/2014/main" id="{210D9210-849B-485B-B28A-E76E23E9B64F}"/>
              </a:ext>
            </a:extLst>
          </p:cNvPr>
          <p:cNvSpPr/>
          <p:nvPr/>
        </p:nvSpPr>
        <p:spPr>
          <a:xfrm rot="5400000">
            <a:off x="7381480" y="5900533"/>
            <a:ext cx="275445" cy="18094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B19755D-7A18-4404-BE76-65171DF1F7AF}"/>
              </a:ext>
            </a:extLst>
          </p:cNvPr>
          <p:cNvSpPr txBox="1"/>
          <p:nvPr/>
        </p:nvSpPr>
        <p:spPr>
          <a:xfrm>
            <a:off x="7584339" y="5539266"/>
            <a:ext cx="123783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dirty="0" err="1">
                <a:latin typeface="Avenir Next LT Pro" panose="020B0504020202020204" pitchFamily="34" charset="0"/>
              </a:rPr>
              <a:t>Dir</a:t>
            </a:r>
            <a:r>
              <a:rPr lang="fr-FR" sz="1300" dirty="0">
                <a:latin typeface="Avenir Next LT Pro" panose="020B0504020202020204" pitchFamily="34" charset="0"/>
              </a:rPr>
              <a:t> artistique  </a:t>
            </a:r>
          </a:p>
        </p:txBody>
      </p:sp>
      <p:sp>
        <p:nvSpPr>
          <p:cNvPr id="27" name="Triangle isocèle 26">
            <a:extLst>
              <a:ext uri="{FF2B5EF4-FFF2-40B4-BE49-F238E27FC236}">
                <a16:creationId xmlns:a16="http://schemas.microsoft.com/office/drawing/2014/main" id="{97B77248-4A09-43BA-BB75-DFA2283F24E7}"/>
              </a:ext>
            </a:extLst>
          </p:cNvPr>
          <p:cNvSpPr/>
          <p:nvPr/>
        </p:nvSpPr>
        <p:spPr>
          <a:xfrm rot="5400000">
            <a:off x="7381480" y="5594209"/>
            <a:ext cx="275445" cy="18094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venir Next LT Pro" panose="020B05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Nos 5 engagements </a:t>
            </a:r>
            <a:br>
              <a:rPr lang="fr-FR" altLang="fr-FR" dirty="0">
                <a:ea typeface="Helvetica" panose="020B0604020202020204" pitchFamily="34" charset="0"/>
              </a:rPr>
            </a:br>
            <a:r>
              <a:rPr lang="fr-FR" altLang="fr-FR" dirty="0">
                <a:ea typeface="Helvetica" panose="020B0604020202020204" pitchFamily="34" charset="0"/>
              </a:rPr>
              <a:t>pour une double efficacité : publicitaire &amp; commerciale</a:t>
            </a:r>
            <a:endParaRPr lang="fr-FR" altLang="fr-FR" sz="1800" dirty="0">
              <a:ea typeface="Helvetica" panose="020B0604020202020204" pitchFamily="34" charset="0"/>
            </a:endParaRPr>
          </a:p>
        </p:txBody>
      </p:sp>
      <p:sp>
        <p:nvSpPr>
          <p:cNvPr id="2" name="Rectangle à coins arrondis 1"/>
          <p:cNvSpPr/>
          <p:nvPr/>
        </p:nvSpPr>
        <p:spPr>
          <a:xfrm>
            <a:off x="609600" y="2381098"/>
            <a:ext cx="4765675" cy="1223963"/>
          </a:xfrm>
          <a:prstGeom prst="roundRect">
            <a:avLst/>
          </a:prstGeom>
          <a:solidFill>
            <a:srgbClr val="62712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1600" dirty="0">
                <a:latin typeface="Avenir Next LT Pro" panose="020B0504020202020204" pitchFamily="34" charset="0"/>
              </a:rPr>
              <a:t>Une </a:t>
            </a:r>
            <a:r>
              <a:rPr lang="fr-FR" sz="1600" b="1" dirty="0">
                <a:latin typeface="Avenir Next LT Pro" panose="020B0504020202020204" pitchFamily="34" charset="0"/>
              </a:rPr>
              <a:t>présence continue </a:t>
            </a:r>
            <a:r>
              <a:rPr lang="fr-FR" sz="1600" dirty="0">
                <a:latin typeface="Avenir Next LT Pro" panose="020B0504020202020204" pitchFamily="34" charset="0"/>
              </a:rPr>
              <a:t>à </a:t>
            </a:r>
            <a:r>
              <a:rPr lang="fr-FR" sz="1600" b="1" dirty="0">
                <a:latin typeface="Avenir Next LT Pro" panose="020B0504020202020204" pitchFamily="34" charset="0"/>
              </a:rPr>
              <a:t>toutes les réunions stratégiques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  <p:sp>
        <p:nvSpPr>
          <p:cNvPr id="16" name="Rectangle à coins arrondis 15"/>
          <p:cNvSpPr/>
          <p:nvPr/>
        </p:nvSpPr>
        <p:spPr>
          <a:xfrm>
            <a:off x="6456363" y="2381098"/>
            <a:ext cx="4765675" cy="1223963"/>
          </a:xfrm>
          <a:prstGeom prst="roundRect">
            <a:avLst/>
          </a:prstGeom>
          <a:solidFill>
            <a:srgbClr val="62712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1600" dirty="0">
                <a:latin typeface="Avenir Next LT Pro" panose="020B0504020202020204" pitchFamily="34" charset="0"/>
              </a:rPr>
              <a:t>Une </a:t>
            </a:r>
            <a:r>
              <a:rPr lang="fr-FR" sz="1600" b="1" dirty="0">
                <a:latin typeface="Avenir Next LT Pro" panose="020B0504020202020204" pitchFamily="34" charset="0"/>
              </a:rPr>
              <a:t>collaboration fluide </a:t>
            </a:r>
            <a:r>
              <a:rPr lang="fr-FR" sz="1600" dirty="0">
                <a:latin typeface="Avenir Next LT Pro" panose="020B0504020202020204" pitchFamily="34" charset="0"/>
              </a:rPr>
              <a:t>avec vos partenaires (</a:t>
            </a:r>
            <a:r>
              <a:rPr lang="fr-FR" sz="1600" dirty="0" err="1">
                <a:latin typeface="Avenir Next LT Pro" panose="020B0504020202020204" pitchFamily="34" charset="0"/>
              </a:rPr>
              <a:t>publishing</a:t>
            </a:r>
            <a:r>
              <a:rPr lang="fr-FR" sz="1600" dirty="0">
                <a:latin typeface="Avenir Next LT Pro" panose="020B0504020202020204" pitchFamily="34" charset="0"/>
              </a:rPr>
              <a:t>, site internet…) </a:t>
            </a:r>
          </a:p>
        </p:txBody>
      </p:sp>
      <p:sp>
        <p:nvSpPr>
          <p:cNvPr id="17" name="Rectangle à coins arrondis 16"/>
          <p:cNvSpPr/>
          <p:nvPr/>
        </p:nvSpPr>
        <p:spPr>
          <a:xfrm>
            <a:off x="609600" y="3732061"/>
            <a:ext cx="4765675" cy="1223963"/>
          </a:xfrm>
          <a:prstGeom prst="roundRect">
            <a:avLst/>
          </a:prstGeom>
          <a:solidFill>
            <a:srgbClr val="62712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1600" dirty="0">
                <a:latin typeface="Avenir Next LT Pro" panose="020B0504020202020204" pitchFamily="34" charset="0"/>
              </a:rPr>
              <a:t>Une</a:t>
            </a:r>
            <a:r>
              <a:rPr lang="fr-FR" sz="1600" b="1" dirty="0">
                <a:latin typeface="Avenir Next LT Pro" panose="020B0504020202020204" pitchFamily="34" charset="0"/>
              </a:rPr>
              <a:t> veille permanente des nouveaux concepts et innovations digitales en France et à l’international 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  <p:sp>
        <p:nvSpPr>
          <p:cNvPr id="18" name="Rectangle à coins arrondis 17"/>
          <p:cNvSpPr/>
          <p:nvPr/>
        </p:nvSpPr>
        <p:spPr>
          <a:xfrm>
            <a:off x="6456363" y="3732061"/>
            <a:ext cx="4765675" cy="1223963"/>
          </a:xfrm>
          <a:prstGeom prst="roundRect">
            <a:avLst/>
          </a:prstGeom>
          <a:solidFill>
            <a:srgbClr val="62712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1600" dirty="0">
                <a:latin typeface="Avenir Next LT Pro" panose="020B0504020202020204" pitchFamily="34" charset="0"/>
              </a:rPr>
              <a:t>Une </a:t>
            </a:r>
            <a:r>
              <a:rPr lang="fr-FR" sz="1600" b="1" dirty="0">
                <a:latin typeface="Avenir Next LT Pro" panose="020B0504020202020204" pitchFamily="34" charset="0"/>
              </a:rPr>
              <a:t>présence régulière des équipes opérationnelles</a:t>
            </a:r>
            <a:r>
              <a:rPr lang="fr-FR" sz="1600" dirty="0">
                <a:latin typeface="Avenir Next LT Pro" panose="020B0504020202020204" pitchFamily="34" charset="0"/>
              </a:rPr>
              <a:t> Le Nouveau Bélier sur le terrain</a:t>
            </a:r>
          </a:p>
        </p:txBody>
      </p:sp>
      <p:sp>
        <p:nvSpPr>
          <p:cNvPr id="21" name="Rectangle à coins arrondis 20"/>
          <p:cNvSpPr/>
          <p:nvPr/>
        </p:nvSpPr>
        <p:spPr>
          <a:xfrm>
            <a:off x="3519294" y="5083024"/>
            <a:ext cx="4767263" cy="1223962"/>
          </a:xfrm>
          <a:prstGeom prst="roundRect">
            <a:avLst/>
          </a:prstGeom>
          <a:solidFill>
            <a:srgbClr val="62712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1600" dirty="0">
                <a:latin typeface="Avenir Next LT Pro" panose="020B0504020202020204" pitchFamily="34" charset="0"/>
              </a:rPr>
              <a:t>Une </a:t>
            </a:r>
            <a:r>
              <a:rPr lang="fr-FR" sz="1600" b="1" dirty="0">
                <a:latin typeface="Avenir Next LT Pro" panose="020B0504020202020204" pitchFamily="34" charset="0"/>
              </a:rPr>
              <a:t>parfaite réactivité </a:t>
            </a:r>
            <a:r>
              <a:rPr lang="fr-FR" sz="1600" dirty="0">
                <a:latin typeface="Avenir Next LT Pro" panose="020B0504020202020204" pitchFamily="34" charset="0"/>
              </a:rPr>
              <a:t>pour tenir les enjeux de timing et une </a:t>
            </a:r>
            <a:r>
              <a:rPr lang="fr-FR" sz="1600" b="1" dirty="0">
                <a:latin typeface="Avenir Next LT Pro" panose="020B0504020202020204" pitchFamily="34" charset="0"/>
              </a:rPr>
              <a:t>proactivité constante pour dynamiser et nourrir la marque enseigne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1803614" y="2198346"/>
            <a:ext cx="8584771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fr-FR" altLang="fr-FR" sz="18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En synthèse, notre mission consiste à  :</a:t>
            </a:r>
          </a:p>
          <a:p>
            <a:pPr eaLnBrk="1" hangingPunct="1">
              <a:buFontTx/>
              <a:buNone/>
            </a:pPr>
            <a:endParaRPr lang="fr-FR" altLang="fr-FR" sz="1800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  <a:p>
            <a:pPr lvl="1" eaLnBrk="1">
              <a:spcBef>
                <a:spcPct val="0"/>
              </a:spcBef>
              <a:buFontTx/>
              <a:buChar char="-"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Etablir en étroite collaboration avec Point Vert &amp; Magasin Vert les stratégies marketing , communication et les programmes d’actions de la marque,</a:t>
            </a:r>
          </a:p>
          <a:p>
            <a:pPr lvl="1" eaLnBrk="1">
              <a:spcBef>
                <a:spcPct val="0"/>
              </a:spcBef>
              <a:buFontTx/>
              <a:buChar char="-"/>
            </a:pPr>
            <a:endParaRPr lang="fr-FR" altLang="fr-FR" sz="1800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  <a:p>
            <a:pPr lvl="1" eaLnBrk="1">
              <a:spcBef>
                <a:spcPct val="0"/>
              </a:spcBef>
              <a:buFontTx/>
              <a:buChar char="-"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Définir le concept de communication et sa déclinaison en fonction des dispositifs retenus et des allocations budgétaires,</a:t>
            </a:r>
          </a:p>
          <a:p>
            <a:pPr lvl="1" eaLnBrk="1">
              <a:spcBef>
                <a:spcPct val="0"/>
              </a:spcBef>
              <a:buFontTx/>
              <a:buNone/>
            </a:pPr>
            <a:endParaRPr lang="fr-FR" altLang="fr-FR" sz="1800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  <a:p>
            <a:pPr lvl="1" eaLnBrk="1">
              <a:spcBef>
                <a:spcPct val="0"/>
              </a:spcBef>
              <a:buFontTx/>
              <a:buChar char="-"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Réaliser les campagnes et les actions de communication média &amp; hors média .</a:t>
            </a:r>
          </a:p>
          <a:p>
            <a:pPr lvl="1" eaLnBrk="1">
              <a:spcBef>
                <a:spcPct val="0"/>
              </a:spcBef>
              <a:buFontTx/>
              <a:buChar char="-"/>
            </a:pPr>
            <a:endParaRPr lang="fr-FR" altLang="fr-FR" sz="18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8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8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6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6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6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6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000" u="sng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4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4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7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400" dirty="0">
              <a:latin typeface="Avenir Next LT Pro" panose="020B05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4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F04BC5A-F0F5-3D73-296E-ED6B6315A8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" y="188640"/>
            <a:ext cx="12591535" cy="612775"/>
          </a:xfr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r>
              <a:rPr lang="fr-FR" altLang="fr-FR" b="1" dirty="0">
                <a:solidFill>
                  <a:schemeClr val="tx1"/>
                </a:solidFill>
              </a:rPr>
              <a:t>PRINCIPE DE COLLABORATION </a:t>
            </a:r>
            <a:endParaRPr lang="fr-FR" altLang="fr-FR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15743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82EB0-3F34-847A-F5EB-079F043C0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072E3931-6A8D-3EFF-0E94-BECB3D7F22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6575368" cy="612775"/>
          </a:xfr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fr-FR" altLang="fr-FR" sz="3600" b="1" dirty="0">
                <a:solidFill>
                  <a:schemeClr val="bg1"/>
                </a:solidFill>
                <a:highlight>
                  <a:srgbClr val="627124"/>
                </a:highlight>
              </a:rPr>
              <a:t>1</a:t>
            </a:r>
            <a:r>
              <a:rPr lang="fr-FR" altLang="fr-FR" sz="3600" b="1" dirty="0">
                <a:solidFill>
                  <a:schemeClr val="bg1"/>
                </a:solidFill>
              </a:rPr>
              <a:t> </a:t>
            </a:r>
            <a:r>
              <a:rPr lang="fr-FR" altLang="fr-FR" sz="3600" b="1" dirty="0">
                <a:solidFill>
                  <a:schemeClr val="tx1"/>
                </a:solidFill>
              </a:rPr>
              <a:t>PRINCIPE DE REMUNERATION </a:t>
            </a:r>
            <a:br>
              <a:rPr lang="fr-FR" altLang="fr-FR" sz="3600" b="1" dirty="0">
                <a:solidFill>
                  <a:schemeClr val="tx1"/>
                </a:solidFill>
              </a:rPr>
            </a:br>
            <a:endParaRPr lang="fr-FR" altLang="fr-FR" sz="3200" b="1" dirty="0">
              <a:solidFill>
                <a:schemeClr val="tx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E106D93-3F4A-9084-E858-AAD8AC999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635" y="83127"/>
            <a:ext cx="6000469" cy="608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8562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9121B-3437-0904-A979-DC7D9659B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>
            <a:extLst>
              <a:ext uri="{FF2B5EF4-FFF2-40B4-BE49-F238E27FC236}">
                <a16:creationId xmlns:a16="http://schemas.microsoft.com/office/drawing/2014/main" id="{468B73EF-1307-B0F2-BA4E-2749FE4DE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644" y="2344072"/>
            <a:ext cx="9529741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fr-FR" altLang="fr-FR" sz="18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Mise en place d’un complément de rémunération (</a:t>
            </a:r>
            <a:r>
              <a:rPr lang="fr-FR" altLang="fr-FR" sz="1800" b="1" dirty="0" err="1">
                <a:latin typeface="Avenir Next LT Pro" panose="020B0504020202020204" pitchFamily="34" charset="0"/>
                <a:cs typeface="Helvetica" panose="020B0604020202020204" pitchFamily="34" charset="0"/>
              </a:rPr>
              <a:t>incentive</a:t>
            </a:r>
            <a:r>
              <a:rPr lang="fr-FR" altLang="fr-FR" sz="18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) : 20 k€</a:t>
            </a:r>
          </a:p>
          <a:p>
            <a:pPr eaLnBrk="1" hangingPunct="1">
              <a:buFontTx/>
              <a:buNone/>
            </a:pPr>
            <a:endParaRPr lang="fr-FR" altLang="fr-FR" sz="1800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fr-FR" altLang="fr-FR" sz="18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	</a:t>
            </a: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- </a:t>
            </a:r>
            <a:r>
              <a:rPr lang="fr-FR" altLang="fr-FR" sz="18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un complément qualitatif </a:t>
            </a: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en fonction du degré de satisfaction des travaux 	fournis par Le Nouveau Bélier  </a:t>
            </a:r>
          </a:p>
          <a:p>
            <a:pPr eaLnBrk="1" hangingPunct="1">
              <a:buFontTx/>
              <a:buNone/>
            </a:pPr>
            <a:endParaRPr lang="fr-FR" altLang="fr-FR" sz="1800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	- </a:t>
            </a:r>
            <a:r>
              <a:rPr lang="fr-FR" altLang="fr-FR" sz="18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un complément quantitatif </a:t>
            </a: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en fonction de l’atteinte d’un objectif à</a:t>
            </a:r>
          </a:p>
          <a:p>
            <a:pPr eaLnBrk="1" hangingPunct="1"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	définir (CA, Fréquentation, Panier moyen, …) </a:t>
            </a:r>
          </a:p>
          <a:p>
            <a:pPr eaLnBrk="1" hangingPunct="1">
              <a:buFontTx/>
              <a:buNone/>
            </a:pPr>
            <a:endParaRPr lang="fr-FR" altLang="fr-FR" sz="18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8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6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6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6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16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000" u="sng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4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4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7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400" dirty="0">
              <a:latin typeface="Avenir Next LT Pro" panose="020B05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400" dirty="0">
              <a:latin typeface="Avenir Next LT Pro" panose="020B0504020202020204" pitchFamily="34" charset="0"/>
            </a:endParaRPr>
          </a:p>
          <a:p>
            <a:pPr eaLnBrk="1" hangingPunct="1">
              <a:buFontTx/>
              <a:buNone/>
            </a:pPr>
            <a:endParaRPr lang="fr-FR" alt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4D716F0-A64E-498F-38C1-5EF442727F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66503" y="246829"/>
            <a:ext cx="12591535" cy="612775"/>
          </a:xfr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fr-FR" altLang="fr-FR" sz="3600" b="1" dirty="0">
                <a:solidFill>
                  <a:schemeClr val="bg1"/>
                </a:solidFill>
                <a:highlight>
                  <a:srgbClr val="627124"/>
                </a:highlight>
              </a:rPr>
              <a:t>2</a:t>
            </a:r>
            <a:r>
              <a:rPr lang="fr-FR" altLang="fr-FR" sz="3600" b="1" dirty="0">
                <a:solidFill>
                  <a:schemeClr val="bg1"/>
                </a:solidFill>
              </a:rPr>
              <a:t>-</a:t>
            </a:r>
            <a:r>
              <a:rPr lang="fr-FR" altLang="fr-FR" sz="3600" b="1" dirty="0">
                <a:solidFill>
                  <a:schemeClr val="tx1"/>
                </a:solidFill>
              </a:rPr>
              <a:t> PRINCIPE D’INCENTIVE</a:t>
            </a:r>
            <a:endParaRPr lang="fr-FR" altLang="fr-FR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523492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82EB0-3F34-847A-F5EB-079F043C0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072E3931-6A8D-3EFF-0E94-BECB3D7F22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6575368" cy="612775"/>
          </a:xfr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fr-FR" altLang="fr-FR" sz="3600" b="1" dirty="0">
                <a:solidFill>
                  <a:schemeClr val="bg1"/>
                </a:solidFill>
                <a:highlight>
                  <a:srgbClr val="627124"/>
                </a:highlight>
              </a:rPr>
              <a:t>3-1</a:t>
            </a:r>
            <a:r>
              <a:rPr lang="fr-FR" altLang="fr-FR" sz="3600" b="1" dirty="0">
                <a:solidFill>
                  <a:schemeClr val="tx1"/>
                </a:solidFill>
              </a:rPr>
              <a:t> OPTION </a:t>
            </a:r>
            <a:br>
              <a:rPr lang="fr-FR" altLang="fr-FR" sz="3600" b="1" dirty="0">
                <a:solidFill>
                  <a:schemeClr val="tx1"/>
                </a:solidFill>
              </a:rPr>
            </a:br>
            <a:r>
              <a:rPr lang="fr-FR" altLang="fr-FR" sz="3600" b="1" dirty="0">
                <a:solidFill>
                  <a:schemeClr val="tx1"/>
                </a:solidFill>
              </a:rPr>
              <a:t>SUR DEVIS </a:t>
            </a:r>
            <a:br>
              <a:rPr lang="fr-FR" altLang="fr-FR" sz="3600" b="1" dirty="0">
                <a:solidFill>
                  <a:schemeClr val="tx1"/>
                </a:solidFill>
              </a:rPr>
            </a:br>
            <a:r>
              <a:rPr lang="fr-FR" altLang="fr-FR" sz="3600" b="1" dirty="0">
                <a:solidFill>
                  <a:schemeClr val="tx1"/>
                </a:solidFill>
              </a:rPr>
              <a:t>PREALABLE</a:t>
            </a:r>
            <a:br>
              <a:rPr lang="fr-FR" altLang="fr-FR" sz="3600" b="1" dirty="0">
                <a:solidFill>
                  <a:schemeClr val="tx1"/>
                </a:solidFill>
              </a:rPr>
            </a:br>
            <a:r>
              <a:rPr lang="fr-FR" altLang="fr-FR" sz="3600" b="1" dirty="0">
                <a:solidFill>
                  <a:schemeClr val="tx1"/>
                </a:solidFill>
              </a:rPr>
              <a:t> </a:t>
            </a:r>
            <a:br>
              <a:rPr lang="fr-FR" altLang="fr-FR" sz="3600" b="1" dirty="0">
                <a:solidFill>
                  <a:schemeClr val="tx1"/>
                </a:solidFill>
              </a:rPr>
            </a:br>
            <a:r>
              <a:rPr lang="fr-FR" altLang="fr-FR" sz="2800" b="1" dirty="0">
                <a:solidFill>
                  <a:schemeClr val="tx1"/>
                </a:solidFill>
              </a:rPr>
              <a:t>CHIFFRAGE </a:t>
            </a:r>
            <a:br>
              <a:rPr lang="fr-FR" altLang="fr-FR" sz="2800" b="1" dirty="0">
                <a:solidFill>
                  <a:schemeClr val="tx1"/>
                </a:solidFill>
              </a:rPr>
            </a:br>
            <a:r>
              <a:rPr lang="fr-FR" altLang="fr-FR" sz="2800" b="1" dirty="0">
                <a:solidFill>
                  <a:schemeClr val="tx1"/>
                </a:solidFill>
              </a:rPr>
              <a:t>PLAN DE </a:t>
            </a:r>
            <a:br>
              <a:rPr lang="fr-FR" altLang="fr-FR" sz="2800" b="1" dirty="0">
                <a:solidFill>
                  <a:schemeClr val="tx1"/>
                </a:solidFill>
              </a:rPr>
            </a:br>
            <a:r>
              <a:rPr lang="fr-FR" altLang="fr-FR" sz="2800" b="1" dirty="0">
                <a:solidFill>
                  <a:schemeClr val="tx1"/>
                </a:solidFill>
              </a:rPr>
              <a:t>COMMUNICATION</a:t>
            </a:r>
            <a:endParaRPr lang="fr-FR" altLang="fr-FR" sz="3200" b="1" dirty="0">
              <a:solidFill>
                <a:schemeClr val="tx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2D0757C-9D30-AF72-C9D4-B0979CA0A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214" y="84143"/>
            <a:ext cx="6437287" cy="591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06316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D50D0F-8350-5E44-EF9B-E0AC70E503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ciel, nuage&#10;&#10;Description générée automatiquement">
            <a:extLst>
              <a:ext uri="{FF2B5EF4-FFF2-40B4-BE49-F238E27FC236}">
                <a16:creationId xmlns:a16="http://schemas.microsoft.com/office/drawing/2014/main" id="{ED1361D5-7721-F992-F80C-B404D27EEA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42643"/>
            <a:ext cx="12192000" cy="914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377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9121B-3437-0904-A979-DC7D9659B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>
            <a:extLst>
              <a:ext uri="{FF2B5EF4-FFF2-40B4-BE49-F238E27FC236}">
                <a16:creationId xmlns:a16="http://schemas.microsoft.com/office/drawing/2014/main" id="{468B73EF-1307-B0F2-BA4E-2749FE4DE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357" y="2245395"/>
            <a:ext cx="10155719" cy="3495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Conception, création et suivi des tous les outils de communication autour du nouveau territoire de communication  : </a:t>
            </a:r>
            <a:b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</a:b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&gt;outils communication commerciale temps forts, temps thématiques, temps ‘experts’ (selon principe de plan de communication 2025) , </a:t>
            </a:r>
          </a:p>
          <a:p>
            <a:pPr eaLnBrk="1" hangingPunct="1"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&gt;outils communication services, </a:t>
            </a:r>
          </a:p>
          <a:p>
            <a:pPr eaLnBrk="1" hangingPunct="1"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&gt;outils communication engagement enseigne, </a:t>
            </a:r>
          </a:p>
          <a:p>
            <a:pPr eaLnBrk="1" hangingPunct="1"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&gt;outils communication marques propres,</a:t>
            </a:r>
          </a:p>
          <a:p>
            <a:pPr eaLnBrk="1" hangingPunct="1"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&gt;outils communication fidélité…</a:t>
            </a:r>
          </a:p>
          <a:p>
            <a:pPr>
              <a:buNone/>
            </a:pPr>
            <a:r>
              <a:rPr lang="fr-FR" altLang="fr-FR" sz="18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Forfait honoraires création/suivi : 14 k€/mois</a:t>
            </a:r>
          </a:p>
          <a:p>
            <a:pPr>
              <a:buNone/>
            </a:pPr>
            <a:br>
              <a:rPr lang="fr-FR" altLang="fr-FR" sz="1200" i="1" dirty="0">
                <a:latin typeface="Avenir Next LT Pro" panose="020B0504020202020204" pitchFamily="34" charset="0"/>
                <a:cs typeface="Helvetica" panose="020B0604020202020204" pitchFamily="34" charset="0"/>
              </a:rPr>
            </a:br>
            <a:r>
              <a:rPr lang="fr-FR" altLang="fr-FR" sz="1200" i="1" dirty="0">
                <a:latin typeface="Avenir Next LT Pro" panose="020B0504020202020204" pitchFamily="34" charset="0"/>
                <a:cs typeface="Helvetica" panose="020B0604020202020204" pitchFamily="34" charset="0"/>
              </a:rPr>
              <a:t>Non inclus : Hors exécution, hors production </a:t>
            </a:r>
            <a:r>
              <a:rPr lang="fr-FR" altLang="fr-FR" sz="1200" i="1" dirty="0" err="1">
                <a:latin typeface="Avenir Next LT Pro" panose="020B0504020202020204" pitchFamily="34" charset="0"/>
                <a:cs typeface="Helvetica" panose="020B0604020202020204" pitchFamily="34" charset="0"/>
              </a:rPr>
              <a:t>print</a:t>
            </a:r>
            <a:r>
              <a:rPr lang="fr-FR" altLang="fr-FR" sz="1200" i="1" dirty="0">
                <a:latin typeface="Avenir Next LT Pro" panose="020B0504020202020204" pitchFamily="34" charset="0"/>
                <a:cs typeface="Helvetica" panose="020B0604020202020204" pitchFamily="34" charset="0"/>
              </a:rPr>
              <a:t>, digitale, sonore ou vidéo / hors achat d'art / hors fabrication /  hors influence. Hors production film, hors création activation, hors communication des Masters franchise, hors communication locale</a:t>
            </a:r>
            <a:endParaRPr lang="fr-FR" altLang="fr-FR" sz="2000" u="sng" dirty="0">
              <a:latin typeface="Avenir Next LT Pro" panose="020B05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4D716F0-A64E-498F-38C1-5EF442727F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0037" y="178666"/>
            <a:ext cx="11591925" cy="758825"/>
          </a:xfrm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fr-FR" altLang="fr-FR" sz="3600" b="1" dirty="0">
                <a:solidFill>
                  <a:schemeClr val="bg1"/>
                </a:solidFill>
                <a:highlight>
                  <a:srgbClr val="627124"/>
                </a:highlight>
              </a:rPr>
              <a:t>3-2</a:t>
            </a:r>
            <a:r>
              <a:rPr lang="fr-FR" altLang="fr-FR" sz="3600" b="1" dirty="0">
                <a:solidFill>
                  <a:schemeClr val="bg1"/>
                </a:solidFill>
              </a:rPr>
              <a:t> </a:t>
            </a:r>
            <a:r>
              <a:rPr lang="fr-FR" altLang="fr-FR" sz="3600" dirty="0"/>
              <a:t>OPTION ‘FORFAITAIRE’</a:t>
            </a:r>
            <a:br>
              <a:rPr lang="fr-FR" altLang="fr-FR" sz="3600" dirty="0"/>
            </a:br>
            <a:r>
              <a:rPr lang="fr-FR" altLang="fr-FR" sz="3600" dirty="0"/>
              <a:t>PROPOSITION D’UN FORFAIT</a:t>
            </a:r>
            <a:br>
              <a:rPr lang="fr-FR" altLang="fr-FR" sz="3600" dirty="0"/>
            </a:br>
            <a:r>
              <a:rPr lang="fr-FR" altLang="fr-FR" sz="3600" dirty="0"/>
              <a:t>CREATION/SUIVI MENSUEL </a:t>
            </a:r>
          </a:p>
        </p:txBody>
      </p:sp>
    </p:spTree>
    <p:extLst>
      <p:ext uri="{BB962C8B-B14F-4D97-AF65-F5344CB8AC3E}">
        <p14:creationId xmlns:p14="http://schemas.microsoft.com/office/powerpoint/2010/main" val="46508832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847528" y="1772816"/>
            <a:ext cx="83058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Le Nouveau Bélier s’engage à mettre en œuvre tous les moyens à sa disposition pour fournir à Point Vert &amp; Magasin Vert  des prestations de la meilleure qualité.</a:t>
            </a:r>
          </a:p>
          <a:p>
            <a:pPr eaLnBrk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 </a:t>
            </a:r>
          </a:p>
          <a:p>
            <a:pPr eaLnBrk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Le Nouveau Bélier met à la disposition de Point Vert &amp; Magasin Vert une équipe. Le nombre et la qualité des membres de l'équipe pourront varier en fonction de l'importance des missions confiées par Point Vert &amp; Magasin Vert .  </a:t>
            </a:r>
          </a:p>
          <a:p>
            <a:pPr eaLnBrk="1">
              <a:spcBef>
                <a:spcPct val="0"/>
              </a:spcBef>
              <a:buFontTx/>
              <a:buNone/>
            </a:pPr>
            <a:endParaRPr lang="fr-FR" altLang="fr-FR" sz="1800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Le Nouveau Bélier s’engage à travailler dans le respect des règles déontologiques .</a:t>
            </a:r>
          </a:p>
          <a:p>
            <a:pPr eaLnBrk="1" hangingPunct="1">
              <a:buFontTx/>
              <a:buNone/>
            </a:pPr>
            <a:endParaRPr lang="fr-FR" altLang="fr-FR" sz="1800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Avenir Next LT Pro" panose="020B0504020202020204" pitchFamily="34" charset="0"/>
                <a:cs typeface="Helvetica" panose="020B0604020202020204" pitchFamily="34" charset="0"/>
              </a:rPr>
              <a:t>Le Nouveau Bélier s’engage à tenir pour confidentielles les informations qu’elle échange avec Point Vert &amp; Magasin Vert .</a:t>
            </a:r>
          </a:p>
          <a:p>
            <a:pPr eaLnBrk="1" hangingPunct="1">
              <a:buFontTx/>
              <a:buNone/>
            </a:pPr>
            <a:endParaRPr lang="fr-FR" altLang="fr-FR" sz="1800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07367" y="332656"/>
            <a:ext cx="11635949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/>
          <a:lstStyle/>
          <a:p>
            <a:pPr>
              <a:defRPr/>
            </a:pPr>
            <a:r>
              <a:rPr lang="fr-FR" sz="3200" b="1" kern="0" dirty="0">
                <a:latin typeface="Avenir Next LT Pro" panose="020B0504020202020204" pitchFamily="34" charset="0"/>
                <a:ea typeface="+mj-ea"/>
                <a:cs typeface="+mj-cs"/>
              </a:rPr>
              <a:t>NOS ENGAGEMENTS LNB/MAGASIN VERT &amp; POINT VERT</a:t>
            </a:r>
          </a:p>
        </p:txBody>
      </p:sp>
    </p:spTree>
    <p:extLst>
      <p:ext uri="{BB962C8B-B14F-4D97-AF65-F5344CB8AC3E}">
        <p14:creationId xmlns:p14="http://schemas.microsoft.com/office/powerpoint/2010/main" val="374641083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5D5772-C8A1-A33D-A098-16CB8D4077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mammifère, texte, mouton, Animal terrestre&#10;&#10;Description générée automatiquement">
            <a:extLst>
              <a:ext uri="{FF2B5EF4-FFF2-40B4-BE49-F238E27FC236}">
                <a16:creationId xmlns:a16="http://schemas.microsoft.com/office/drawing/2014/main" id="{36AD172D-262F-F3B9-9AB6-0B6F295041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290" y="-6964"/>
            <a:ext cx="9141420" cy="6858000"/>
          </a:xfrm>
          <a:prstGeom prst="rect">
            <a:avLst/>
          </a:prstGeom>
        </p:spPr>
      </p:pic>
      <p:pic>
        <p:nvPicPr>
          <p:cNvPr id="6" name="Willy pre╠ünoms et apre╠Çs">
            <a:hlinkClick r:id="" action="ppaction://media"/>
            <a:extLst>
              <a:ext uri="{FF2B5EF4-FFF2-40B4-BE49-F238E27FC236}">
                <a16:creationId xmlns:a16="http://schemas.microsoft.com/office/drawing/2014/main" id="{294ACA51-8A57-BAC9-6BFA-EFEE4BF7E9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08328" y="6082147"/>
            <a:ext cx="634566" cy="63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7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0F36FAD-56AD-FA7A-800C-FA62DDCB19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63"/>
            <a:ext cx="12192000" cy="684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321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 descr="Une image contenant texte, plein air, bâtiment, ciel&#10;&#10;Description générée automatiquement">
            <a:extLst>
              <a:ext uri="{FF2B5EF4-FFF2-40B4-BE49-F238E27FC236}">
                <a16:creationId xmlns:a16="http://schemas.microsoft.com/office/drawing/2014/main" id="{309004DF-1871-542C-9144-D67E48F1A5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99" y="-601134"/>
            <a:ext cx="10747023" cy="806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976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126F1-22CA-C5C5-4D84-6B2C472A7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A6CE1E-E927-9EA6-5A7A-9C4F12861F40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fruit, Aliments naturels, personne&#10;&#10;Description générée automatiquement">
            <a:extLst>
              <a:ext uri="{FF2B5EF4-FFF2-40B4-BE49-F238E27FC236}">
                <a16:creationId xmlns:a16="http://schemas.microsoft.com/office/drawing/2014/main" id="{90C08F8E-48A1-C5B2-C876-E36895DCAF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942" y="540006"/>
            <a:ext cx="3409126" cy="2557567"/>
          </a:xfrm>
          <a:prstGeom prst="rect">
            <a:avLst/>
          </a:prstGeom>
        </p:spPr>
      </p:pic>
      <p:pic>
        <p:nvPicPr>
          <p:cNvPr id="8" name="Image 7" descr="Une image contenant texte, habits, Visage humain, personne&#10;&#10;Description générée automatiquement">
            <a:extLst>
              <a:ext uri="{FF2B5EF4-FFF2-40B4-BE49-F238E27FC236}">
                <a16:creationId xmlns:a16="http://schemas.microsoft.com/office/drawing/2014/main" id="{B293CF93-136B-806E-E015-AB530306EC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3622355"/>
            <a:ext cx="3409126" cy="2557567"/>
          </a:xfrm>
          <a:prstGeom prst="rect">
            <a:avLst/>
          </a:prstGeom>
        </p:spPr>
      </p:pic>
      <p:pic>
        <p:nvPicPr>
          <p:cNvPr id="10" name="Image 9" descr="Une image contenant texte, habits, Visage humain, homme&#10;&#10;Description générée automatiquement">
            <a:extLst>
              <a:ext uri="{FF2B5EF4-FFF2-40B4-BE49-F238E27FC236}">
                <a16:creationId xmlns:a16="http://schemas.microsoft.com/office/drawing/2014/main" id="{C4449845-A700-A32D-4067-349F068F56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942" y="3622355"/>
            <a:ext cx="3409126" cy="2557567"/>
          </a:xfrm>
          <a:prstGeom prst="rect">
            <a:avLst/>
          </a:prstGeom>
        </p:spPr>
      </p:pic>
      <p:pic>
        <p:nvPicPr>
          <p:cNvPr id="19" name="Image 18" descr="Une image contenant Visage humain, texte, habits, personne&#10;&#10;Description générée automatiquement">
            <a:extLst>
              <a:ext uri="{FF2B5EF4-FFF2-40B4-BE49-F238E27FC236}">
                <a16:creationId xmlns:a16="http://schemas.microsoft.com/office/drawing/2014/main" id="{0DF4BC44-145D-C132-98A3-715F93A4AB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068" y="520488"/>
            <a:ext cx="3440867" cy="258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42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8E319-56E2-D19A-C194-35CC4D90E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5B56FD6-C649-5E59-BFD9-95208CE92CF9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leur, Visage humain, habits&#10;&#10;Description générée automatiquement">
            <a:extLst>
              <a:ext uri="{FF2B5EF4-FFF2-40B4-BE49-F238E27FC236}">
                <a16:creationId xmlns:a16="http://schemas.microsoft.com/office/drawing/2014/main" id="{2B987951-D3E6-5444-43E3-E040CD26D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493" y="576113"/>
            <a:ext cx="3407037" cy="2556000"/>
          </a:xfrm>
          <a:prstGeom prst="rect">
            <a:avLst/>
          </a:prstGeom>
        </p:spPr>
      </p:pic>
      <p:pic>
        <p:nvPicPr>
          <p:cNvPr id="12" name="Image 11" descr="Une image contenant texte, sport, personne, chapeau&#10;&#10;Description générée automatiquement">
            <a:extLst>
              <a:ext uri="{FF2B5EF4-FFF2-40B4-BE49-F238E27FC236}">
                <a16:creationId xmlns:a16="http://schemas.microsoft.com/office/drawing/2014/main" id="{AA9B97E4-8706-44B5-C484-CEFFCB34CF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7799" y="576113"/>
            <a:ext cx="3407037" cy="2556000"/>
          </a:xfrm>
          <a:prstGeom prst="rect">
            <a:avLst/>
          </a:prstGeom>
        </p:spPr>
      </p:pic>
      <p:pic>
        <p:nvPicPr>
          <p:cNvPr id="14" name="Image 13" descr="Une image contenant texte, mammifère, chat, Chats petite et moyenne taille&#10;&#10;Description générée automatiquement">
            <a:extLst>
              <a:ext uri="{FF2B5EF4-FFF2-40B4-BE49-F238E27FC236}">
                <a16:creationId xmlns:a16="http://schemas.microsoft.com/office/drawing/2014/main" id="{FF3D25DB-8004-8A89-A376-3BDB41F050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7146" y="576113"/>
            <a:ext cx="3407037" cy="2556000"/>
          </a:xfrm>
          <a:prstGeom prst="rect">
            <a:avLst/>
          </a:prstGeom>
        </p:spPr>
      </p:pic>
      <p:pic>
        <p:nvPicPr>
          <p:cNvPr id="16" name="Image 15" descr="Une image contenant texte, Visage humain, sourire, habits&#10;&#10;Description générée automatiquement">
            <a:extLst>
              <a:ext uri="{FF2B5EF4-FFF2-40B4-BE49-F238E27FC236}">
                <a16:creationId xmlns:a16="http://schemas.microsoft.com/office/drawing/2014/main" id="{4783F7A6-3E59-973B-37C0-54627171B0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3616" y="3868766"/>
            <a:ext cx="3407037" cy="2556000"/>
          </a:xfrm>
          <a:prstGeom prst="rect">
            <a:avLst/>
          </a:prstGeom>
        </p:spPr>
      </p:pic>
      <p:pic>
        <p:nvPicPr>
          <p:cNvPr id="18" name="Image 17" descr="Une image contenant texte, mammifère, Race de chien, chien&#10;&#10;Description générée automatiquement">
            <a:extLst>
              <a:ext uri="{FF2B5EF4-FFF2-40B4-BE49-F238E27FC236}">
                <a16:creationId xmlns:a16="http://schemas.microsoft.com/office/drawing/2014/main" id="{F7BED228-EFC4-13C9-AC13-C5A8FAF9E5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855" y="3868766"/>
            <a:ext cx="3407037" cy="2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676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44D04-467A-5F98-5EDB-C5200DBC4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D6E4ED0-72F8-6EDA-2EF9-900F2102AC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 descr="Une image contenant ciel, plein air, nuage, bâtiment&#10;&#10;Description générée automatiquement">
            <a:extLst>
              <a:ext uri="{FF2B5EF4-FFF2-40B4-BE49-F238E27FC236}">
                <a16:creationId xmlns:a16="http://schemas.microsoft.com/office/drawing/2014/main" id="{901B0E1B-380B-3209-FEAF-3CD0D9022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44290"/>
            <a:ext cx="12192000" cy="914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13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60D970D5-8B67-77D8-680C-08ED0234D8BD}"/>
              </a:ext>
            </a:extLst>
          </p:cNvPr>
          <p:cNvSpPr txBox="1">
            <a:spLocks/>
          </p:cNvSpPr>
          <p:nvPr/>
        </p:nvSpPr>
        <p:spPr bwMode="auto">
          <a:xfrm>
            <a:off x="804153" y="385411"/>
            <a:ext cx="10972800" cy="71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i="0" u="none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dirty="0">
                <a:ea typeface="Helvetica" panose="020B0604020202020204" pitchFamily="34" charset="0"/>
              </a:rPr>
              <a:t>Notre accompagnement </a:t>
            </a:r>
            <a:br>
              <a:rPr lang="fr-FR" altLang="fr-FR" dirty="0">
                <a:ea typeface="Helvetica" panose="020B0604020202020204" pitchFamily="34" charset="0"/>
              </a:rPr>
            </a:br>
            <a:r>
              <a:rPr lang="fr-FR" altLang="fr-FR" dirty="0">
                <a:ea typeface="Helvetica" panose="020B0604020202020204" pitchFamily="34" charset="0"/>
              </a:rPr>
              <a:t>pour une stratégie omnicanale</a:t>
            </a:r>
          </a:p>
        </p:txBody>
      </p:sp>
      <p:sp>
        <p:nvSpPr>
          <p:cNvPr id="6" name="Espace réservé du contenu 1">
            <a:extLst>
              <a:ext uri="{FF2B5EF4-FFF2-40B4-BE49-F238E27FC236}">
                <a16:creationId xmlns:a16="http://schemas.microsoft.com/office/drawing/2014/main" id="{B2CBB2F8-1457-1180-A2D9-43EBFD10B755}"/>
              </a:ext>
            </a:extLst>
          </p:cNvPr>
          <p:cNvSpPr txBox="1">
            <a:spLocks/>
          </p:cNvSpPr>
          <p:nvPr/>
        </p:nvSpPr>
        <p:spPr>
          <a:xfrm>
            <a:off x="1396024" y="1827385"/>
            <a:ext cx="10082614" cy="3672408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  <a:t>	DEVELOPPER LA DYNAMIQUE DE LA COMMUNICATION COMMERCIALE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b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b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  <a:t>	ANIMER LE POINT DE VENTE – 1</a:t>
            </a:r>
            <a:r>
              <a:rPr lang="fr-FR" altLang="fr-FR" sz="1800" baseline="30000" dirty="0">
                <a:latin typeface="Avenir Next LT Pro" panose="020B0504020202020204" pitchFamily="34" charset="0"/>
                <a:ea typeface="Helvetica" panose="020B0604020202020204" pitchFamily="34" charset="0"/>
              </a:rPr>
              <a:t>er</a:t>
            </a:r>
            <a: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  <a:t> VECTEUR DE COMMUNICATION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altLang="fr-FR" sz="100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altLang="fr-FR" sz="100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altLang="fr-FR" sz="100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altLang="fr-FR" sz="3200" dirty="0">
                <a:latin typeface="Avenir Next LT Pro" panose="020B0504020202020204" pitchFamily="34" charset="0"/>
                <a:ea typeface="Helvetica" panose="020B0604020202020204" pitchFamily="34" charset="0"/>
              </a:rPr>
              <a:t>	</a:t>
            </a:r>
            <a: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  <a:t>RENFORCER LA PHASE DE CONSIDÉRATION ET REPONDRE A L’ENJEU MEDIA 	OUI PUB AVEC DES DISPOSITIFS 360 ADAPTES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altLang="fr-FR" sz="180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altLang="fr-FR" sz="180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  <a:t>	DEVELOPPER LA COMMUNAUTE </a:t>
            </a:r>
            <a:b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  <a:t>	PAR UNE OMNIPRÉSENCE DE CONTENUS MAGASIN VERT &amp; POINT VERT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altLang="fr-FR" sz="180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  <a:t>	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altLang="fr-FR" sz="1800" dirty="0">
                <a:latin typeface="Avenir Next LT Pro" panose="020B0504020202020204" pitchFamily="34" charset="0"/>
                <a:ea typeface="Helvetica" panose="020B0604020202020204" pitchFamily="34" charset="0"/>
              </a:rPr>
              <a:t>	SOUTENIR UNE PRISE DE PAROLE INCARNEE SUR LES RESEAUX SOCIAUX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886E788-FD7C-F5F9-C2B4-1F0BB766A12E}"/>
              </a:ext>
            </a:extLst>
          </p:cNvPr>
          <p:cNvSpPr txBox="1"/>
          <p:nvPr/>
        </p:nvSpPr>
        <p:spPr>
          <a:xfrm>
            <a:off x="1764313" y="1537941"/>
            <a:ext cx="4462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44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1</a:t>
            </a:r>
            <a: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  </a:t>
            </a:r>
            <a:endParaRPr lang="fr-FR" sz="2800" dirty="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291428F-BB3B-42CE-197A-5E4925BA7365}"/>
              </a:ext>
            </a:extLst>
          </p:cNvPr>
          <p:cNvCxnSpPr>
            <a:cxnSpLocks/>
          </p:cNvCxnSpPr>
          <p:nvPr/>
        </p:nvCxnSpPr>
        <p:spPr>
          <a:xfrm>
            <a:off x="2288345" y="1644775"/>
            <a:ext cx="0" cy="601945"/>
          </a:xfrm>
          <a:prstGeom prst="line">
            <a:avLst/>
          </a:prstGeom>
          <a:ln w="19050">
            <a:solidFill>
              <a:srgbClr val="6F8E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00E54FA4-47D8-AC9F-CD2F-E93DA82689F1}"/>
              </a:ext>
            </a:extLst>
          </p:cNvPr>
          <p:cNvSpPr txBox="1"/>
          <p:nvPr/>
        </p:nvSpPr>
        <p:spPr>
          <a:xfrm>
            <a:off x="1764313" y="2417705"/>
            <a:ext cx="4462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44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2</a:t>
            </a:r>
            <a: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  </a:t>
            </a:r>
            <a:endParaRPr lang="fr-FR" sz="2800" dirty="0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0C79D1D4-4159-3891-30DE-8900A25B0A58}"/>
              </a:ext>
            </a:extLst>
          </p:cNvPr>
          <p:cNvCxnSpPr>
            <a:cxnSpLocks/>
          </p:cNvCxnSpPr>
          <p:nvPr/>
        </p:nvCxnSpPr>
        <p:spPr>
          <a:xfrm>
            <a:off x="2288345" y="2524539"/>
            <a:ext cx="0" cy="601945"/>
          </a:xfrm>
          <a:prstGeom prst="line">
            <a:avLst/>
          </a:prstGeom>
          <a:ln w="19050">
            <a:solidFill>
              <a:srgbClr val="6F8E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3D261245-E6F1-0C2C-D51C-67E21FD55438}"/>
              </a:ext>
            </a:extLst>
          </p:cNvPr>
          <p:cNvSpPr txBox="1"/>
          <p:nvPr/>
        </p:nvSpPr>
        <p:spPr>
          <a:xfrm>
            <a:off x="1747203" y="3477204"/>
            <a:ext cx="4462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44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3</a:t>
            </a:r>
            <a: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  </a:t>
            </a:r>
            <a:endParaRPr lang="fr-FR" sz="2800" dirty="0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73BE271F-4C86-36B7-96FF-CF89214CD9BA}"/>
              </a:ext>
            </a:extLst>
          </p:cNvPr>
          <p:cNvCxnSpPr>
            <a:cxnSpLocks/>
          </p:cNvCxnSpPr>
          <p:nvPr/>
        </p:nvCxnSpPr>
        <p:spPr>
          <a:xfrm>
            <a:off x="2271235" y="3584038"/>
            <a:ext cx="0" cy="601945"/>
          </a:xfrm>
          <a:prstGeom prst="line">
            <a:avLst/>
          </a:prstGeom>
          <a:ln w="19050">
            <a:solidFill>
              <a:srgbClr val="6F8E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1F16AD94-51DD-B443-4D76-385C4EC46932}"/>
              </a:ext>
            </a:extLst>
          </p:cNvPr>
          <p:cNvSpPr txBox="1"/>
          <p:nvPr/>
        </p:nvSpPr>
        <p:spPr>
          <a:xfrm>
            <a:off x="1739821" y="4467291"/>
            <a:ext cx="4462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44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4</a:t>
            </a:r>
            <a: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  </a:t>
            </a:r>
            <a:endParaRPr lang="fr-FR" sz="2800" dirty="0"/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45842B70-A463-3F1E-F35E-2321447CBBB9}"/>
              </a:ext>
            </a:extLst>
          </p:cNvPr>
          <p:cNvCxnSpPr>
            <a:cxnSpLocks/>
          </p:cNvCxnSpPr>
          <p:nvPr/>
        </p:nvCxnSpPr>
        <p:spPr>
          <a:xfrm>
            <a:off x="2263853" y="4574125"/>
            <a:ext cx="0" cy="601945"/>
          </a:xfrm>
          <a:prstGeom prst="line">
            <a:avLst/>
          </a:prstGeom>
          <a:ln w="19050">
            <a:solidFill>
              <a:srgbClr val="6F8E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2B0B59F7-B319-0C17-BFDB-125E06A601F0}"/>
              </a:ext>
            </a:extLst>
          </p:cNvPr>
          <p:cNvSpPr txBox="1"/>
          <p:nvPr/>
        </p:nvSpPr>
        <p:spPr>
          <a:xfrm>
            <a:off x="1747203" y="5455280"/>
            <a:ext cx="4462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44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5</a:t>
            </a:r>
            <a: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  </a:t>
            </a:r>
            <a:endParaRPr lang="fr-FR" sz="2800" dirty="0"/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3AA1F24C-1AA2-CD8D-F9F2-C64222DE0A9D}"/>
              </a:ext>
            </a:extLst>
          </p:cNvPr>
          <p:cNvCxnSpPr>
            <a:cxnSpLocks/>
          </p:cNvCxnSpPr>
          <p:nvPr/>
        </p:nvCxnSpPr>
        <p:spPr>
          <a:xfrm>
            <a:off x="2271235" y="5562114"/>
            <a:ext cx="0" cy="601945"/>
          </a:xfrm>
          <a:prstGeom prst="line">
            <a:avLst/>
          </a:prstGeom>
          <a:ln w="19050">
            <a:solidFill>
              <a:srgbClr val="6F8E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1530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8C6FB-1841-AE21-DD49-8CD25A548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82225A0-3F88-E15B-AA44-1F5E478801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b="1" dirty="0">
              <a:latin typeface="Avenir Next LT Pro" panose="020B0504020202020204" pitchFamily="34" charset="0"/>
            </a:endParaRPr>
          </a:p>
        </p:txBody>
      </p:sp>
      <p:pic>
        <p:nvPicPr>
          <p:cNvPr id="15" name="Image 14" descr="Une image contenant texte, habits, fleur, Visage humain&#10;&#10;Description générée automatiquement">
            <a:extLst>
              <a:ext uri="{FF2B5EF4-FFF2-40B4-BE49-F238E27FC236}">
                <a16:creationId xmlns:a16="http://schemas.microsoft.com/office/drawing/2014/main" id="{AFB73972-B0F8-CC52-AF40-C07870FDAE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2454" y="3512989"/>
            <a:ext cx="2162036" cy="3058274"/>
          </a:xfrm>
          <a:prstGeom prst="rect">
            <a:avLst/>
          </a:prstGeom>
        </p:spPr>
      </p:pic>
      <p:pic>
        <p:nvPicPr>
          <p:cNvPr id="19" name="Image 18" descr="Une image contenant texte, fleur, plein air, lavande&#10;&#10;Description générée automatiquement">
            <a:extLst>
              <a:ext uri="{FF2B5EF4-FFF2-40B4-BE49-F238E27FC236}">
                <a16:creationId xmlns:a16="http://schemas.microsoft.com/office/drawing/2014/main" id="{2F39250C-E04F-BDB8-9D50-1298367A55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665" y="3512989"/>
            <a:ext cx="2162036" cy="3058274"/>
          </a:xfrm>
          <a:prstGeom prst="rect">
            <a:avLst/>
          </a:prstGeom>
        </p:spPr>
      </p:pic>
      <p:pic>
        <p:nvPicPr>
          <p:cNvPr id="20" name="Image 19" descr="Une image contenant texte, légume, livre, plante&#10;&#10;Description générée automatiquement">
            <a:extLst>
              <a:ext uri="{FF2B5EF4-FFF2-40B4-BE49-F238E27FC236}">
                <a16:creationId xmlns:a16="http://schemas.microsoft.com/office/drawing/2014/main" id="{DC1107B0-1ABA-6863-F5F2-66F5B13B32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665" y="247576"/>
            <a:ext cx="2187494" cy="3094285"/>
          </a:xfrm>
          <a:prstGeom prst="rect">
            <a:avLst/>
          </a:prstGeom>
        </p:spPr>
      </p:pic>
      <p:pic>
        <p:nvPicPr>
          <p:cNvPr id="21" name="Image 20" descr="Une image contenant texte, plante, livre, habits&#10;&#10;Description générée automatiquement">
            <a:extLst>
              <a:ext uri="{FF2B5EF4-FFF2-40B4-BE49-F238E27FC236}">
                <a16:creationId xmlns:a16="http://schemas.microsoft.com/office/drawing/2014/main" id="{CB681BE8-83EA-DC68-64A5-26B6D9A2A1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9719" y="280656"/>
            <a:ext cx="2146634" cy="303648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9199EA7-EAAD-FE09-9D2A-24B492DD6A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9775" y="1863853"/>
            <a:ext cx="2187498" cy="3094286"/>
          </a:xfrm>
          <a:prstGeom prst="rect">
            <a:avLst/>
          </a:prstGeom>
        </p:spPr>
      </p:pic>
      <p:pic>
        <p:nvPicPr>
          <p:cNvPr id="4" name="Image 3" descr="Une image contenant texte, plante, fleur, habits&#10;&#10;Description générée automatiquement">
            <a:extLst>
              <a:ext uri="{FF2B5EF4-FFF2-40B4-BE49-F238E27FC236}">
                <a16:creationId xmlns:a16="http://schemas.microsoft.com/office/drawing/2014/main" id="{ADDB52D8-CC9D-676C-0CAB-DDC848B324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8150" y="1863852"/>
            <a:ext cx="2187495" cy="309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4210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39935</TotalTime>
  <Words>1714</Words>
  <Application>Microsoft Office PowerPoint</Application>
  <PresentationFormat>Grand écran</PresentationFormat>
  <Paragraphs>337</Paragraphs>
  <Slides>33</Slides>
  <Notes>4</Notes>
  <HiddenSlides>0</HiddenSlides>
  <MMClips>1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43" baseType="lpstr">
      <vt:lpstr>Calibri</vt:lpstr>
      <vt:lpstr>Avenir Next LT Pro</vt:lpstr>
      <vt:lpstr>Calibri Light</vt:lpstr>
      <vt:lpstr>Helvetica Light</vt:lpstr>
      <vt:lpstr>Helvetica</vt:lpstr>
      <vt:lpstr>Police système Courant</vt:lpstr>
      <vt:lpstr>Georgia</vt:lpstr>
      <vt:lpstr>Wingdings</vt:lpstr>
      <vt:lpstr>Arial</vt:lpstr>
      <vt:lpstr>1_Thème LNB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Leviers médias  de conquête</vt:lpstr>
      <vt:lpstr> Leviers médias   notoriété qualifiée &amp; de Drive to Store</vt:lpstr>
      <vt:lpstr>Omniprésence du contenu POINT VERT &amp; MAGASIN VERT</vt:lpstr>
      <vt:lpstr>Déploiement contenu RS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Démarche  de communication </vt:lpstr>
      <vt:lpstr>Présentation PowerPoint</vt:lpstr>
      <vt:lpstr>Principe de collaboration  avec MAGASIN VERT &amp; POINT VERT</vt:lpstr>
      <vt:lpstr>Une équipe  POINT VERT &amp; MAGASIN VERT dédiée</vt:lpstr>
      <vt:lpstr>Nos 5 engagements  pour une double efficacité : publicitaire &amp; commerciale</vt:lpstr>
      <vt:lpstr>PRINCIPE DE COLLABORATION </vt:lpstr>
      <vt:lpstr>1 PRINCIPE DE REMUNERATION  </vt:lpstr>
      <vt:lpstr>2- PRINCIPE D’INCENTIVE</vt:lpstr>
      <vt:lpstr>3-1 OPTION  SUR DEVIS  PREALABLE   CHIFFRAGE  PLAN DE  COMMUNICATION</vt:lpstr>
      <vt:lpstr>3-2 OPTION ‘FORFAITAIRE’ PROPOSITION D’UN FORFAIT CREATION/SUIVI MENSUEL 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182</cp:revision>
  <cp:lastPrinted>2024-03-12T15:21:49Z</cp:lastPrinted>
  <dcterms:created xsi:type="dcterms:W3CDTF">2023-04-17T13:19:25Z</dcterms:created>
  <dcterms:modified xsi:type="dcterms:W3CDTF">2024-03-26T15:33:55Z</dcterms:modified>
  <cp:category/>
</cp:coreProperties>
</file>