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4"/>
  </p:notesMasterIdLst>
  <p:sldIdLst>
    <p:sldId id="1702" r:id="rId5"/>
    <p:sldId id="1886" r:id="rId6"/>
    <p:sldId id="1859" r:id="rId7"/>
    <p:sldId id="1860" r:id="rId8"/>
    <p:sldId id="1861" r:id="rId9"/>
    <p:sldId id="1862" r:id="rId10"/>
    <p:sldId id="1865" r:id="rId11"/>
    <p:sldId id="1863" r:id="rId12"/>
    <p:sldId id="1868" r:id="rId13"/>
    <p:sldId id="1869" r:id="rId14"/>
    <p:sldId id="1866" r:id="rId15"/>
    <p:sldId id="1867" r:id="rId16"/>
    <p:sldId id="1864" r:id="rId17"/>
    <p:sldId id="1877" r:id="rId18"/>
    <p:sldId id="1873" r:id="rId19"/>
    <p:sldId id="1880" r:id="rId20"/>
    <p:sldId id="1871" r:id="rId21"/>
    <p:sldId id="1870" r:id="rId22"/>
    <p:sldId id="1874" r:id="rId23"/>
    <p:sldId id="1885" r:id="rId24"/>
    <p:sldId id="1889" r:id="rId25"/>
    <p:sldId id="1872" r:id="rId26"/>
    <p:sldId id="1875" r:id="rId27"/>
    <p:sldId id="1881" r:id="rId28"/>
    <p:sldId id="1876" r:id="rId29"/>
    <p:sldId id="1878" r:id="rId30"/>
    <p:sldId id="1879" r:id="rId31"/>
    <p:sldId id="1882" r:id="rId32"/>
    <p:sldId id="1888" r:id="rId33"/>
  </p:sldIdLst>
  <p:sldSz cx="12192000" cy="6858000"/>
  <p:notesSz cx="9869488" cy="6738938"/>
  <p:embeddedFontLst>
    <p:embeddedFont>
      <p:font typeface="Avenir Next LT Pro" panose="020B0504020202020204" pitchFamily="34" charset="0"/>
      <p:regular r:id="rId35"/>
      <p:bold r:id="rId36"/>
      <p:italic r:id="rId37"/>
      <p:boldItalic r:id="rId38"/>
    </p:embeddedFont>
    <p:embeddedFont>
      <p:font typeface="Helvetica" panose="020B0604020202020204" pitchFamily="34" charset="0"/>
      <p:regular r:id="rId39"/>
      <p:bold r:id="rId40"/>
      <p:italic r:id="rId41"/>
      <p:boldItalic r:id="rId4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7333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orient="horz" pos="504" userDrawn="1">
          <p15:clr>
            <a:srgbClr val="A4A3A4"/>
          </p15:clr>
        </p15:guide>
        <p15:guide id="5" orient="horz" pos="3612" userDrawn="1">
          <p15:clr>
            <a:srgbClr val="A4A3A4"/>
          </p15:clr>
        </p15:guide>
        <p15:guide id="6" orient="horz" pos="4201" userDrawn="1">
          <p15:clr>
            <a:srgbClr val="A4A3A4"/>
          </p15:clr>
        </p15:guide>
        <p15:guide id="7" pos="347" userDrawn="1">
          <p15:clr>
            <a:srgbClr val="A4A3A4"/>
          </p15:clr>
        </p15:guide>
        <p15:guide id="8" orient="horz" pos="777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D7C"/>
    <a:srgbClr val="FFE500"/>
    <a:srgbClr val="FFFFFF"/>
    <a:srgbClr val="932645"/>
    <a:srgbClr val="4E6489"/>
    <a:srgbClr val="8A8168"/>
    <a:srgbClr val="512F00"/>
    <a:srgbClr val="DAA478"/>
    <a:srgbClr val="89ACBF"/>
    <a:srgbClr val="CB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22A962-BA5D-4B35-80F5-F6AE297323C4}" v="136" dt="2024-11-21T17:35:34.2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21" autoAdjust="0"/>
    <p:restoredTop sz="94587" autoAdjust="0"/>
  </p:normalViewPr>
  <p:slideViewPr>
    <p:cSldViewPr snapToGrid="0">
      <p:cViewPr varScale="1">
        <p:scale>
          <a:sx n="64" d="100"/>
          <a:sy n="64" d="100"/>
        </p:scale>
        <p:origin x="67" y="91"/>
      </p:cViewPr>
      <p:guideLst>
        <p:guide orient="horz" pos="1207"/>
        <p:guide pos="7333"/>
        <p:guide pos="415"/>
        <p:guide orient="horz" pos="504"/>
        <p:guide orient="horz" pos="3612"/>
        <p:guide orient="horz" pos="4201"/>
        <p:guide pos="347"/>
        <p:guide orient="horz" pos="7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5.fntdata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2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1.fntdata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4.fntdata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21/11/2024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Chabichou à Courchevel</a:t>
            </a:r>
          </a:p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Le couvent des minimes</a:t>
            </a:r>
          </a:p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La petite folie (couple)</a:t>
            </a:r>
          </a:p>
          <a:p>
            <a:pPr marL="0" indent="0">
              <a:buNone/>
            </a:pPr>
            <a:r>
              <a:rPr lang="fr-FR" sz="1200" dirty="0" err="1">
                <a:latin typeface="Avenir Next LT Pro" panose="020B0504020202020204" pitchFamily="34" charset="0"/>
              </a:rPr>
              <a:t>Ludovix</a:t>
            </a:r>
            <a:r>
              <a:rPr lang="fr-FR" sz="1200" dirty="0">
                <a:latin typeface="Avenir Next LT Pro" panose="020B0504020202020204" pitchFamily="34" charset="0"/>
              </a:rPr>
              <a:t> Schwartz</a:t>
            </a:r>
          </a:p>
          <a:p>
            <a:pPr marL="0" indent="0">
              <a:buNone/>
            </a:pPr>
            <a:r>
              <a:rPr lang="fr-FR" sz="1200" dirty="0" err="1">
                <a:latin typeface="Avenir Next LT Pro" panose="020B0504020202020204" pitchFamily="34" charset="0"/>
              </a:rPr>
              <a:t>Gaetant</a:t>
            </a:r>
            <a:r>
              <a:rPr lang="fr-FR" sz="1200" dirty="0">
                <a:latin typeface="Avenir Next LT Pro" panose="020B0504020202020204" pitchFamily="34" charset="0"/>
              </a:rPr>
              <a:t> </a:t>
            </a:r>
            <a:r>
              <a:rPr lang="fr-FR" sz="1200" dirty="0" err="1">
                <a:latin typeface="Avenir Next LT Pro" panose="020B0504020202020204" pitchFamily="34" charset="0"/>
              </a:rPr>
              <a:t>Perrulli</a:t>
            </a:r>
            <a:r>
              <a:rPr lang="fr-FR" sz="1200" dirty="0">
                <a:latin typeface="Avenir Next LT Pro" panose="020B0504020202020204" pitchFamily="34" charset="0"/>
              </a:rPr>
              <a:t> Domaine de la corniche</a:t>
            </a:r>
          </a:p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Prochainement </a:t>
            </a:r>
          </a:p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1 client de </a:t>
            </a:r>
            <a:r>
              <a:rPr lang="fr-FR" sz="1200" dirty="0" err="1">
                <a:latin typeface="Avenir Next LT Pro" panose="020B0504020202020204" pitchFamily="34" charset="0"/>
              </a:rPr>
              <a:t>lille</a:t>
            </a:r>
            <a:r>
              <a:rPr lang="fr-FR" sz="1200" dirty="0">
                <a:latin typeface="Avenir Next LT Pro" panose="020B0504020202020204" pitchFamily="34" charset="0"/>
              </a:rPr>
              <a:t> avec 2 estaminets</a:t>
            </a:r>
          </a:p>
          <a:p>
            <a:pPr marL="0" indent="0">
              <a:buNone/>
            </a:pPr>
            <a:endParaRPr lang="fr-FR" sz="12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200" dirty="0">
                <a:latin typeface="Avenir Next LT Pro" panose="020B0504020202020204" pitchFamily="34" charset="0"/>
              </a:rPr>
              <a:t>Bouchon lyonnais avec certification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9399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https://www.tactill.com/blog/les-nouveaux-concepts-dans-la-restauration/ </a:t>
            </a:r>
          </a:p>
          <a:p>
            <a:r>
              <a:rPr lang="fr-FR" dirty="0"/>
              <a:t>https://blog.zenchef.com/fr/innovation-tendances-restauration/</a:t>
            </a: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L’évolution des marchés avec l’</a:t>
            </a:r>
            <a:r>
              <a:rPr lang="fr-FR" dirty="0" err="1"/>
              <a:t>accelération</a:t>
            </a:r>
            <a:r>
              <a:rPr lang="fr-FR" dirty="0"/>
              <a:t> des démarches RSE</a:t>
            </a:r>
            <a:br>
              <a:rPr lang="fr-FR" dirty="0"/>
            </a:br>
            <a:r>
              <a:rPr lang="fr-FR" sz="1200" dirty="0">
                <a:latin typeface="Avenir Next LT Pro" panose="020B0504020202020204" pitchFamily="34" charset="0"/>
              </a:rPr>
              <a:t>Les bouillons – voir un de leur client à Besançon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260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130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Avenir Next LT Pro" panose="020B0504020202020204" pitchFamily="34" charset="0"/>
              </a:rPr>
              <a:t>Le chocolat de préparation </a:t>
            </a:r>
            <a:r>
              <a:rPr lang="fr-FR" sz="1200" dirty="0">
                <a:latin typeface="Avenir Next LT Pro" panose="020B0504020202020204" pitchFamily="34" charset="0"/>
              </a:rPr>
              <a:t>(palets, blanc, noir, lait, </a:t>
            </a:r>
            <a:r>
              <a:rPr lang="fr-FR" sz="1200" dirty="0" err="1">
                <a:latin typeface="Avenir Next LT Pro" panose="020B0504020202020204" pitchFamily="34" charset="0"/>
              </a:rPr>
              <a:t>dulce</a:t>
            </a:r>
            <a:r>
              <a:rPr lang="fr-FR" sz="1200" dirty="0">
                <a:latin typeface="Avenir Next LT Pro" panose="020B0504020202020204" pitchFamily="34" charset="0"/>
              </a:rPr>
              <a:t>)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5660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Avenir Next LT Pro" panose="020B0504020202020204" pitchFamily="34" charset="0"/>
              </a:rPr>
              <a:t>Pour un prochain </a:t>
            </a:r>
            <a:r>
              <a:rPr lang="fr-FR" sz="1200" b="1" dirty="0" err="1">
                <a:latin typeface="Avenir Next LT Pro" panose="020B0504020202020204" pitchFamily="34" charset="0"/>
              </a:rPr>
              <a:t>mag</a:t>
            </a:r>
            <a:r>
              <a:rPr lang="fr-FR" sz="1200" b="1" dirty="0">
                <a:latin typeface="Avenir Next LT Pro" panose="020B0504020202020204" pitchFamily="34" charset="0"/>
              </a:rPr>
              <a:t> – </a:t>
            </a:r>
            <a:r>
              <a:rPr lang="fr-FR" sz="12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Metro Local</a:t>
            </a:r>
            <a:br>
              <a:rPr lang="fr-FR" sz="1200" b="1" dirty="0">
                <a:latin typeface="Avenir Next LT Pro" panose="020B0504020202020204" pitchFamily="34" charset="0"/>
              </a:rPr>
            </a:br>
            <a:r>
              <a:rPr lang="fr-FR" sz="1200" dirty="0">
                <a:latin typeface="Avenir Next LT Pro" panose="020B0504020202020204" pitchFamily="34" charset="0"/>
              </a:rPr>
              <a:t>remettre à jour avec les halles, mettre des claims pour qu’elle </a:t>
            </a:r>
            <a:br>
              <a:rPr lang="fr-FR" sz="1200" dirty="0">
                <a:latin typeface="Avenir Next LT Pro" panose="020B0504020202020204" pitchFamily="34" charset="0"/>
              </a:rPr>
            </a:br>
            <a:r>
              <a:rPr lang="fr-FR" sz="1200" dirty="0">
                <a:latin typeface="Avenir Next LT Pro" panose="020B0504020202020204" pitchFamily="34" charset="0"/>
              </a:rPr>
              <a:t>puisse être comprise sans son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9570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Automne/Hiver : Blanquettes de veau, Les Vol-au-vent Les pommes dauphines</a:t>
            </a:r>
          </a:p>
          <a:p>
            <a:r>
              <a:rPr lang="fr-FR" dirty="0"/>
              <a:t>La langue de bœuf / veau</a:t>
            </a:r>
          </a:p>
          <a:p>
            <a:r>
              <a:rPr lang="fr-FR" dirty="0"/>
              <a:t>L'andouillette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78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Automne/Hiver : le faitout, le presse purée,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501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21/11/2024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 descr="Une image contenant jaune, Graphique, Police, capture d’écran&#10;&#10;Description générée automatiquement">
            <a:extLst>
              <a:ext uri="{FF2B5EF4-FFF2-40B4-BE49-F238E27FC236}">
                <a16:creationId xmlns:a16="http://schemas.microsoft.com/office/drawing/2014/main" id="{2F1C1D80-55D0-3B11-8D0A-B93C2E2E431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826" y="5937099"/>
            <a:ext cx="2391052" cy="94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hyperlink" Target="https://www.metro-local.fr/producteur/virginie-bouchard-fleurs-comestibles" TargetMode="External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jpg"/><Relationship Id="rId5" Type="http://schemas.openxmlformats.org/officeDocument/2006/relationships/image" Target="../media/image32.png"/><Relationship Id="rId10" Type="http://schemas.openxmlformats.org/officeDocument/2006/relationships/image" Target="../media/image37.jpg"/><Relationship Id="rId4" Type="http://schemas.openxmlformats.org/officeDocument/2006/relationships/image" Target="../media/image31.png"/><Relationship Id="rId9" Type="http://schemas.openxmlformats.org/officeDocument/2006/relationships/image" Target="../media/image3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hyperlink" Target="https://www.metro.fr/metro/engagement-qualite" TargetMode="External"/><Relationship Id="rId7" Type="http://schemas.openxmlformats.org/officeDocument/2006/relationships/image" Target="../media/image41.jpg"/><Relationship Id="rId2" Type="http://schemas.openxmlformats.org/officeDocument/2006/relationships/hyperlink" Target="https://www.metro.fr/metro/marques-metro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hyperlink" Target="https://www.metro.fr/metro/engagement-rse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image" Target="../media/image44.png"/><Relationship Id="rId7" Type="http://schemas.openxmlformats.org/officeDocument/2006/relationships/image" Target="../media/image48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3" Type="http://schemas.openxmlformats.org/officeDocument/2006/relationships/image" Target="../media/image52.jpg"/><Relationship Id="rId7" Type="http://schemas.openxmlformats.org/officeDocument/2006/relationships/image" Target="../media/image56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jpg"/><Relationship Id="rId4" Type="http://schemas.openxmlformats.org/officeDocument/2006/relationships/image" Target="../media/image53.png"/><Relationship Id="rId9" Type="http://schemas.openxmlformats.org/officeDocument/2006/relationships/image" Target="../media/image5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tro.fr/blog/digital/comment-gerer-avis-clients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emf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g"/><Relationship Id="rId4" Type="http://schemas.openxmlformats.org/officeDocument/2006/relationships/image" Target="../media/image7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nrestaurantpasseaudurable.fr/diagnostic-durabl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g"/><Relationship Id="rId5" Type="http://schemas.openxmlformats.org/officeDocument/2006/relationships/image" Target="../media/image80.jpg"/><Relationship Id="rId4" Type="http://schemas.openxmlformats.org/officeDocument/2006/relationships/image" Target="../media/image79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611483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Magazine METRO #13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Promo H/I</a:t>
            </a:r>
            <a:br>
              <a:rPr lang="fr-FR" sz="2400" dirty="0">
                <a:latin typeface="Avenir Next LT Pro" panose="020B0504020202020204" pitchFamily="34" charset="0"/>
              </a:rPr>
            </a:br>
            <a:br>
              <a:rPr lang="fr-FR" sz="2400" dirty="0">
                <a:latin typeface="Avenir Next LT Pro" panose="020B0504020202020204" pitchFamily="34" charset="0"/>
              </a:rPr>
            </a:b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8383C8-E824-4002-B369-310BA56933A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1308" y="1905674"/>
            <a:ext cx="7655651" cy="3458552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Réaliser un reportage chez un producteur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pour mettre en avant son savoir-faire et ses produits :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Virginie Bouchard et ses fleurs comestibles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hlinkClick r:id="rId3"/>
              </a:rPr>
              <a:t>https://www.metro-local.fr/producteur/virginie-bouchard-fleurs-comestibles</a:t>
            </a:r>
            <a:r>
              <a:rPr lang="fr-FR" sz="1800" b="1" dirty="0">
                <a:latin typeface="Avenir Next LT Pro" panose="020B0504020202020204" pitchFamily="34" charset="0"/>
              </a:rPr>
              <a:t> 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217C70E-9F64-4DE1-A1FF-BE4DD61785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12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20, 21, 22 &amp; 23 – Reportage producteur 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FB9892CC-778E-5274-ACED-9EECDE8F8E3C}"/>
              </a:ext>
            </a:extLst>
          </p:cNvPr>
          <p:cNvGrpSpPr/>
          <p:nvPr/>
        </p:nvGrpSpPr>
        <p:grpSpPr>
          <a:xfrm>
            <a:off x="8283014" y="1258039"/>
            <a:ext cx="3357151" cy="2379601"/>
            <a:chOff x="5533860" y="1244407"/>
            <a:chExt cx="6115363" cy="428984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0BFAA86-A38E-8034-6EC3-DA12037934A1}"/>
                </a:ext>
              </a:extLst>
            </p:cNvPr>
            <p:cNvSpPr/>
            <p:nvPr/>
          </p:nvSpPr>
          <p:spPr>
            <a:xfrm>
              <a:off x="5533860" y="1268413"/>
              <a:ext cx="6107276" cy="42658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1C2BE281-6D1E-4DD4-85CD-0D84FC7F2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" r="106"/>
            <a:stretch/>
          </p:blipFill>
          <p:spPr>
            <a:xfrm>
              <a:off x="8591543" y="1244407"/>
              <a:ext cx="3057680" cy="4289845"/>
            </a:xfrm>
            <a:prstGeom prst="rect">
              <a:avLst/>
            </a:prstGeom>
            <a:effectLst/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B97663F8-B29A-1241-07EF-0882E6564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" r="106"/>
            <a:stretch/>
          </p:blipFill>
          <p:spPr>
            <a:xfrm>
              <a:off x="5533860" y="1244407"/>
              <a:ext cx="3057682" cy="4289848"/>
            </a:xfrm>
            <a:prstGeom prst="rect">
              <a:avLst/>
            </a:prstGeom>
            <a:effectLst/>
          </p:spPr>
        </p:pic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CC33E34C-EDD5-FAAD-892D-8D31AC45D671}"/>
              </a:ext>
            </a:extLst>
          </p:cNvPr>
          <p:cNvGrpSpPr/>
          <p:nvPr/>
        </p:nvGrpSpPr>
        <p:grpSpPr>
          <a:xfrm>
            <a:off x="8278574" y="3914154"/>
            <a:ext cx="3357151" cy="2379601"/>
            <a:chOff x="5533860" y="1244407"/>
            <a:chExt cx="6115363" cy="428984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BD871DF-2465-D398-4FD0-C509FDB78E80}"/>
                </a:ext>
              </a:extLst>
            </p:cNvPr>
            <p:cNvSpPr/>
            <p:nvPr/>
          </p:nvSpPr>
          <p:spPr>
            <a:xfrm>
              <a:off x="5533860" y="1268413"/>
              <a:ext cx="6107276" cy="42658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33ACB2F7-2852-4F7E-56EA-2E776A778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2" r="622"/>
            <a:stretch/>
          </p:blipFill>
          <p:spPr>
            <a:xfrm>
              <a:off x="8591542" y="1244407"/>
              <a:ext cx="3057681" cy="4289844"/>
            </a:xfrm>
            <a:prstGeom prst="rect">
              <a:avLst/>
            </a:prstGeom>
            <a:effectLst/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B1A5C273-6347-D1B2-6C15-E6D0258BD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2" r="622"/>
            <a:stretch/>
          </p:blipFill>
          <p:spPr>
            <a:xfrm>
              <a:off x="5533860" y="1244407"/>
              <a:ext cx="3057682" cy="4289848"/>
            </a:xfrm>
            <a:prstGeom prst="rect">
              <a:avLst/>
            </a:prstGeom>
            <a:effectLst/>
          </p:spPr>
        </p:pic>
      </p:grpSp>
      <p:pic>
        <p:nvPicPr>
          <p:cNvPr id="5" name="Image 4" descr="Une image contenant texte, truffe, personne&#10;&#10;Description générée automatiquement">
            <a:extLst>
              <a:ext uri="{FF2B5EF4-FFF2-40B4-BE49-F238E27FC236}">
                <a16:creationId xmlns:a16="http://schemas.microsoft.com/office/drawing/2014/main" id="{3CA16D9F-D26D-0C97-1D3F-7F823F5032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7048" y="1255350"/>
            <a:ext cx="1700536" cy="2379600"/>
          </a:xfrm>
          <a:prstGeom prst="rect">
            <a:avLst/>
          </a:prstGeom>
        </p:spPr>
      </p:pic>
      <p:pic>
        <p:nvPicPr>
          <p:cNvPr id="15" name="Image 14" descr="Une image contenant texte, truffe&#10;&#10;Description générée automatiquement">
            <a:extLst>
              <a:ext uri="{FF2B5EF4-FFF2-40B4-BE49-F238E27FC236}">
                <a16:creationId xmlns:a16="http://schemas.microsoft.com/office/drawing/2014/main" id="{77C520BD-51FD-ADA4-4E9B-7AD66D183E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409" y="1258292"/>
            <a:ext cx="1700536" cy="2379600"/>
          </a:xfrm>
          <a:prstGeom prst="rect">
            <a:avLst/>
          </a:prstGeom>
        </p:spPr>
      </p:pic>
      <p:pic>
        <p:nvPicPr>
          <p:cNvPr id="17" name="Image 16" descr="Une image contenant texte, repas, nourriture, menu&#10;&#10;Description générée automatiquement">
            <a:extLst>
              <a:ext uri="{FF2B5EF4-FFF2-40B4-BE49-F238E27FC236}">
                <a16:creationId xmlns:a16="http://schemas.microsoft.com/office/drawing/2014/main" id="{2685B119-1EC6-FA0A-3621-7516B47BF0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777" y="3913900"/>
            <a:ext cx="1700536" cy="2379600"/>
          </a:xfrm>
          <a:prstGeom prst="rect">
            <a:avLst/>
          </a:prstGeom>
        </p:spPr>
      </p:pic>
      <p:pic>
        <p:nvPicPr>
          <p:cNvPr id="19" name="Image 18" descr="Une image contenant texte, chaussures, plante, capture d’écran&#10;&#10;Description générée automatiquement">
            <a:extLst>
              <a:ext uri="{FF2B5EF4-FFF2-40B4-BE49-F238E27FC236}">
                <a16:creationId xmlns:a16="http://schemas.microsoft.com/office/drawing/2014/main" id="{CAEE96F7-D49E-2867-4667-106200095ED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749" y="3921844"/>
            <a:ext cx="1700536" cy="23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81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EF68F6-986B-4683-8D82-39DA530AB8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08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24 - MDD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9F0637-E214-4158-9DF8-DAFC2A5DF4E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3" y="1916112"/>
            <a:ext cx="4724403" cy="1652837"/>
          </a:xfrm>
        </p:spPr>
        <p:txBody>
          <a:bodyPr/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Les engagements qualité chez METRO dans le cadre des MDD</a:t>
            </a:r>
            <a:b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Y compris les engagements RSE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hlinkClick r:id="rId2"/>
              </a:rPr>
              <a:t>https://www.metro.fr/metro/marques-metro</a:t>
            </a:r>
            <a:r>
              <a:rPr lang="fr-FR" sz="1800" dirty="0">
                <a:latin typeface="Avenir Next LT Pro" panose="020B05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hlinkClick r:id="rId3"/>
              </a:rPr>
              <a:t>https://www.metro.fr/metro/engagement-qualite</a:t>
            </a:r>
            <a:r>
              <a:rPr lang="fr-FR" sz="1800" dirty="0">
                <a:latin typeface="Avenir Next LT Pro" panose="020B050402020202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hlinkClick r:id="rId4"/>
              </a:rPr>
              <a:t>https://www.metro.fr/metro/engagement-rse</a:t>
            </a:r>
            <a:r>
              <a:rPr lang="fr-FR" sz="1800" dirty="0">
                <a:latin typeface="Avenir Next LT Pro" panose="020B050402020202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82B5B2C-B5C9-FE61-7E0A-13D4B4FEBFA9}"/>
              </a:ext>
            </a:extLst>
          </p:cNvPr>
          <p:cNvSpPr txBox="1"/>
          <p:nvPr/>
        </p:nvSpPr>
        <p:spPr>
          <a:xfrm>
            <a:off x="915319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 contenu d’ici le </a:t>
            </a:r>
            <a:r>
              <a:rPr lang="fr-FR" sz="1800" b="1" dirty="0">
                <a:latin typeface="Avenir Next LT Pro" panose="020B0504020202020204" pitchFamily="34" charset="0"/>
              </a:rPr>
              <a:t>20/12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333A95-7D1B-A15B-7656-EBFE97BBF36D}"/>
              </a:ext>
            </a:extLst>
          </p:cNvPr>
          <p:cNvSpPr/>
          <p:nvPr/>
        </p:nvSpPr>
        <p:spPr>
          <a:xfrm>
            <a:off x="5253490" y="1268413"/>
            <a:ext cx="6387647" cy="4480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264604-9A8F-F6F4-D27F-9A668A4DBE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" r="106"/>
          <a:stretch/>
        </p:blipFill>
        <p:spPr>
          <a:xfrm>
            <a:off x="8447315" y="1268412"/>
            <a:ext cx="3193824" cy="4480855"/>
          </a:xfrm>
          <a:prstGeom prst="rect">
            <a:avLst/>
          </a:prstGeom>
          <a:effectLst/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1DC3243-5F0C-72B1-F65F-5EA93BDDB8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" r="106"/>
          <a:stretch/>
        </p:blipFill>
        <p:spPr>
          <a:xfrm>
            <a:off x="5253491" y="1253195"/>
            <a:ext cx="3193824" cy="4480855"/>
          </a:xfrm>
          <a:prstGeom prst="rect">
            <a:avLst/>
          </a:prstGeom>
          <a:effectLst/>
        </p:spPr>
      </p:pic>
      <p:pic>
        <p:nvPicPr>
          <p:cNvPr id="9" name="Image 8" descr="Une image contenant texte, journal, Publication, capture d’écran&#10;&#10;Description générée automatiquement">
            <a:extLst>
              <a:ext uri="{FF2B5EF4-FFF2-40B4-BE49-F238E27FC236}">
                <a16:creationId xmlns:a16="http://schemas.microsoft.com/office/drawing/2014/main" id="{7EFE241F-F188-882C-EFFC-613E81F9C6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970" y="1262687"/>
            <a:ext cx="3202977" cy="4482000"/>
          </a:xfrm>
          <a:prstGeom prst="rect">
            <a:avLst/>
          </a:prstGeom>
        </p:spPr>
      </p:pic>
      <p:pic>
        <p:nvPicPr>
          <p:cNvPr id="11" name="Image 10" descr="Une image contenant texte, affiche, boisson, bouteille&#10;&#10;Description générée automatiquement">
            <a:extLst>
              <a:ext uri="{FF2B5EF4-FFF2-40B4-BE49-F238E27FC236}">
                <a16:creationId xmlns:a16="http://schemas.microsoft.com/office/drawing/2014/main" id="{DBB7B3C1-6543-10E0-BD79-B9072E56F2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564" y="1273573"/>
            <a:ext cx="3202977" cy="44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01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F028D1-DE7A-4B43-A405-5D21846D75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926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26, 27, 28 &amp; 29 – Duel de chefs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6A9EA4-CE4B-4D10-B056-BB2545976E1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4335" y="1916113"/>
            <a:ext cx="6671514" cy="3429211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1 page portrait, 1 page produit, 2 pages recettes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Citron – </a:t>
            </a:r>
            <a:r>
              <a:rPr lang="fr-FR" sz="1800" dirty="0">
                <a:latin typeface="Avenir Next LT Pro" panose="020B0504020202020204" pitchFamily="34" charset="0"/>
              </a:rPr>
              <a:t>les frères Tourteaux (TBC)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7FC5F59-A42B-D771-7621-9530C03F8295}"/>
              </a:ext>
            </a:extLst>
          </p:cNvPr>
          <p:cNvSpPr txBox="1"/>
          <p:nvPr/>
        </p:nvSpPr>
        <p:spPr>
          <a:xfrm>
            <a:off x="915319" y="6139934"/>
            <a:ext cx="117983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Avenir Next LT Pro" panose="020B0504020202020204" pitchFamily="34" charset="0"/>
              </a:rPr>
              <a:t>METRO : valider un chef pour le </a:t>
            </a:r>
            <a:r>
              <a:rPr lang="fr-FR" b="1" dirty="0">
                <a:latin typeface="Avenir Next LT Pro" panose="020B0504020202020204" pitchFamily="34" charset="0"/>
              </a:rPr>
              <a:t>20/12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et prévoir le shooting avant le </a:t>
            </a:r>
            <a:r>
              <a:rPr lang="fr-FR" b="1" dirty="0">
                <a:latin typeface="Avenir Next LT Pro" panose="020B0504020202020204" pitchFamily="34" charset="0"/>
              </a:rPr>
              <a:t>31/01</a:t>
            </a:r>
            <a:r>
              <a:rPr lang="fr-FR" sz="1800" b="1" dirty="0">
                <a:latin typeface="Avenir Next LT Pro" panose="020B0504020202020204" pitchFamily="34" charset="0"/>
              </a:rPr>
              <a:t> </a:t>
            </a:r>
            <a:r>
              <a:rPr lang="fr-FR" sz="1800" dirty="0">
                <a:latin typeface="Avenir Next LT Pro" panose="020B0504020202020204" pitchFamily="34" charset="0"/>
              </a:rPr>
              <a:t>(Najate)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E6D4BC53-438B-89C1-E892-1BEBDFAA1C1A}"/>
              </a:ext>
            </a:extLst>
          </p:cNvPr>
          <p:cNvGrpSpPr/>
          <p:nvPr/>
        </p:nvGrpSpPr>
        <p:grpSpPr>
          <a:xfrm>
            <a:off x="8283014" y="1258039"/>
            <a:ext cx="3357151" cy="2379601"/>
            <a:chOff x="5533860" y="1244407"/>
            <a:chExt cx="6115363" cy="42898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5187C26-1638-BCA7-AAED-8E805010C260}"/>
                </a:ext>
              </a:extLst>
            </p:cNvPr>
            <p:cNvSpPr/>
            <p:nvPr/>
          </p:nvSpPr>
          <p:spPr>
            <a:xfrm>
              <a:off x="5533860" y="1268413"/>
              <a:ext cx="6107276" cy="42658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8E6E0C5-00DE-C844-1CF0-DDC35628DA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2" r="622"/>
            <a:stretch/>
          </p:blipFill>
          <p:spPr>
            <a:xfrm>
              <a:off x="8591542" y="1244407"/>
              <a:ext cx="3057681" cy="4289844"/>
            </a:xfrm>
            <a:prstGeom prst="rect">
              <a:avLst/>
            </a:prstGeom>
            <a:effectLst/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2A7CF3BE-18AC-DD2B-7F3C-B5864572D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2" r="622"/>
            <a:stretch/>
          </p:blipFill>
          <p:spPr>
            <a:xfrm>
              <a:off x="5533860" y="1244407"/>
              <a:ext cx="3057682" cy="4289848"/>
            </a:xfrm>
            <a:prstGeom prst="rect">
              <a:avLst/>
            </a:prstGeom>
            <a:effectLst/>
          </p:spPr>
        </p:pic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324449C8-4326-D35D-A088-37323FECC168}"/>
              </a:ext>
            </a:extLst>
          </p:cNvPr>
          <p:cNvGrpSpPr/>
          <p:nvPr/>
        </p:nvGrpSpPr>
        <p:grpSpPr>
          <a:xfrm>
            <a:off x="8278574" y="3914154"/>
            <a:ext cx="3357151" cy="2379601"/>
            <a:chOff x="5533860" y="1244407"/>
            <a:chExt cx="6115363" cy="428984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1CBB066-0306-0BA9-D39D-538466F07D36}"/>
                </a:ext>
              </a:extLst>
            </p:cNvPr>
            <p:cNvSpPr/>
            <p:nvPr/>
          </p:nvSpPr>
          <p:spPr>
            <a:xfrm>
              <a:off x="5533860" y="1268413"/>
              <a:ext cx="6107276" cy="42658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3D8036D7-B308-E6CA-D57C-24D7758BA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2" r="622"/>
            <a:stretch/>
          </p:blipFill>
          <p:spPr>
            <a:xfrm>
              <a:off x="8591542" y="1244407"/>
              <a:ext cx="3057681" cy="4289844"/>
            </a:xfrm>
            <a:prstGeom prst="rect">
              <a:avLst/>
            </a:prstGeom>
            <a:effectLst/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6E6BE710-7FF8-5AEF-D8FC-C63CD29E3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2" r="622"/>
            <a:stretch/>
          </p:blipFill>
          <p:spPr>
            <a:xfrm>
              <a:off x="5533860" y="1244407"/>
              <a:ext cx="3057682" cy="4289848"/>
            </a:xfrm>
            <a:prstGeom prst="rect">
              <a:avLst/>
            </a:prstGeom>
            <a:effectLst/>
          </p:spPr>
        </p:pic>
      </p:grpSp>
      <p:pic>
        <p:nvPicPr>
          <p:cNvPr id="5" name="Image 4" descr="Une image contenant texte, Art culinaire, nourriture, repas&#10;&#10;Description générée automatiquement">
            <a:extLst>
              <a:ext uri="{FF2B5EF4-FFF2-40B4-BE49-F238E27FC236}">
                <a16:creationId xmlns:a16="http://schemas.microsoft.com/office/drawing/2014/main" id="{ADFAA2BC-341A-60D6-7A31-7E786B7559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590" y="3911470"/>
            <a:ext cx="1700536" cy="2379600"/>
          </a:xfrm>
          <a:prstGeom prst="rect">
            <a:avLst/>
          </a:prstGeom>
        </p:spPr>
      </p:pic>
      <p:pic>
        <p:nvPicPr>
          <p:cNvPr id="16" name="Image 15" descr="Une image contenant texte, habits, Visage humain, journal&#10;&#10;Description générée automatiquement">
            <a:extLst>
              <a:ext uri="{FF2B5EF4-FFF2-40B4-BE49-F238E27FC236}">
                <a16:creationId xmlns:a16="http://schemas.microsoft.com/office/drawing/2014/main" id="{6824D154-97F2-F9A9-5F6B-E37E07AD1F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74" y="1264696"/>
            <a:ext cx="1700536" cy="2379600"/>
          </a:xfrm>
          <a:prstGeom prst="rect">
            <a:avLst/>
          </a:prstGeom>
        </p:spPr>
      </p:pic>
      <p:pic>
        <p:nvPicPr>
          <p:cNvPr id="18" name="Image 17" descr="Une image contenant texte, affiche, menu, invertébré&#10;&#10;Description générée automatiquement">
            <a:extLst>
              <a:ext uri="{FF2B5EF4-FFF2-40B4-BE49-F238E27FC236}">
                <a16:creationId xmlns:a16="http://schemas.microsoft.com/office/drawing/2014/main" id="{7C901A5A-B7F0-0C24-8CCE-4B7615C93F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1989" y="1255355"/>
            <a:ext cx="1700536" cy="2379600"/>
          </a:xfrm>
          <a:prstGeom prst="rect">
            <a:avLst/>
          </a:prstGeom>
        </p:spPr>
      </p:pic>
      <p:pic>
        <p:nvPicPr>
          <p:cNvPr id="20" name="Image 19" descr="Une image contenant texte, assiette, menu, Restauration rapide&#10;&#10;Description générée automatiquement">
            <a:extLst>
              <a:ext uri="{FF2B5EF4-FFF2-40B4-BE49-F238E27FC236}">
                <a16:creationId xmlns:a16="http://schemas.microsoft.com/office/drawing/2014/main" id="{460E8DD0-B824-1DC0-3F8E-B27BBF3507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014" y="3916837"/>
            <a:ext cx="1700536" cy="23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397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08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30 – Shopping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5312" y="1916112"/>
            <a:ext cx="7205134" cy="3827963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Définir un type de produits </a:t>
            </a:r>
            <a:r>
              <a:rPr lang="fr-FR" sz="1800" dirty="0" err="1">
                <a:latin typeface="Avenir Next LT Pro" panose="020B0504020202020204" pitchFamily="34" charset="0"/>
              </a:rPr>
              <a:t>food</a:t>
            </a:r>
            <a:r>
              <a:rPr lang="fr-FR" sz="1800" dirty="0">
                <a:latin typeface="Avenir Next LT Pro" panose="020B0504020202020204" pitchFamily="34" charset="0"/>
              </a:rPr>
              <a:t> et proposer des produits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de différentes marques, vendus chez METRO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chocolats </a:t>
            </a:r>
            <a:r>
              <a:rPr lang="fr-FR" sz="1800" dirty="0">
                <a:latin typeface="Avenir Next LT Pro" panose="020B0504020202020204" pitchFamily="34" charset="0"/>
              </a:rPr>
              <a:t>-&gt; pour la fabrication des chocolats de Pâques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13E0F98-25D6-9309-012B-A6ADDEC25FED}"/>
              </a:ext>
            </a:extLst>
          </p:cNvPr>
          <p:cNvSpPr txBox="1"/>
          <p:nvPr/>
        </p:nvSpPr>
        <p:spPr>
          <a:xfrm>
            <a:off x="926336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produits d’ici le </a:t>
            </a:r>
            <a:r>
              <a:rPr lang="fr-FR" sz="1800" b="1" dirty="0">
                <a:latin typeface="Avenir Next LT Pro" panose="020B0504020202020204" pitchFamily="34" charset="0"/>
              </a:rPr>
              <a:t>20/12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9E3B7C4-E57E-E30A-7E84-AE36F6A3F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0351" y="1252050"/>
            <a:ext cx="3190787" cy="448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1424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BDDF71-88DF-4D6E-B3D3-2EF6234761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5" y="324096"/>
            <a:ext cx="7908073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32, 33, 34, 35 &amp; 36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– Focus Région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BB7F2D-33F2-486B-B64C-05ECCCA265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3" y="1916113"/>
            <a:ext cx="6854413" cy="2532242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Découvrir une région aux travers de ses produits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pays Niçois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9F67E05-BE9D-3B36-145A-BDDED809F799}"/>
              </a:ext>
            </a:extLst>
          </p:cNvPr>
          <p:cNvSpPr txBox="1"/>
          <p:nvPr/>
        </p:nvSpPr>
        <p:spPr>
          <a:xfrm>
            <a:off x="926336" y="6145017"/>
            <a:ext cx="7523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</a:t>
            </a:r>
            <a:r>
              <a:rPr lang="fr-FR" dirty="0">
                <a:latin typeface="Avenir Next LT Pro" panose="020B0504020202020204" pitchFamily="34" charset="0"/>
              </a:rPr>
              <a:t>les produits du terroir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+ contact du salarié METRO avant le</a:t>
            </a:r>
            <a:r>
              <a:rPr lang="fr-FR" sz="1800" dirty="0">
                <a:latin typeface="Avenir Next LT Pro" panose="020B0504020202020204" pitchFamily="34" charset="0"/>
              </a:rPr>
              <a:t> </a:t>
            </a:r>
            <a:r>
              <a:rPr lang="fr-FR" sz="1800" b="1" dirty="0">
                <a:latin typeface="Avenir Next LT Pro" panose="020B0504020202020204" pitchFamily="34" charset="0"/>
              </a:rPr>
              <a:t>20/12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4314598-1027-3C2F-4A17-C7BE7C89C9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" r="891"/>
          <a:stretch/>
        </p:blipFill>
        <p:spPr>
          <a:xfrm>
            <a:off x="8756727" y="4643981"/>
            <a:ext cx="1421416" cy="2025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93BFD9-8E0A-78E4-37A8-95E73F85FBE0}"/>
              </a:ext>
            </a:extLst>
          </p:cNvPr>
          <p:cNvSpPr/>
          <p:nvPr/>
        </p:nvSpPr>
        <p:spPr>
          <a:xfrm>
            <a:off x="8756726" y="182526"/>
            <a:ext cx="2878062" cy="2018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1CE3FBDF-76ED-5CFA-B63D-31230F9757F2}"/>
              </a:ext>
            </a:extLst>
          </p:cNvPr>
          <p:cNvGrpSpPr/>
          <p:nvPr/>
        </p:nvGrpSpPr>
        <p:grpSpPr>
          <a:xfrm>
            <a:off x="8756725" y="2402972"/>
            <a:ext cx="2878062" cy="2025107"/>
            <a:chOff x="5251368" y="1253195"/>
            <a:chExt cx="6389771" cy="449607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2B04724-CE6A-60A7-87E6-5FB20E55598F}"/>
                </a:ext>
              </a:extLst>
            </p:cNvPr>
            <p:cNvSpPr/>
            <p:nvPr/>
          </p:nvSpPr>
          <p:spPr>
            <a:xfrm>
              <a:off x="5251368" y="1268413"/>
              <a:ext cx="6389770" cy="44808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FE6058C8-131F-3DF9-55A4-A1BCD0DA1B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" r="106"/>
            <a:stretch/>
          </p:blipFill>
          <p:spPr>
            <a:xfrm>
              <a:off x="8447315" y="1268412"/>
              <a:ext cx="3193824" cy="4480855"/>
            </a:xfrm>
            <a:prstGeom prst="rect">
              <a:avLst/>
            </a:prstGeom>
            <a:effectLst/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191CCF3C-8911-B39B-FDAD-1A2D8F20F1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" r="106"/>
            <a:stretch/>
          </p:blipFill>
          <p:spPr>
            <a:xfrm>
              <a:off x="5253490" y="1253195"/>
              <a:ext cx="3193824" cy="4480855"/>
            </a:xfrm>
            <a:prstGeom prst="rect">
              <a:avLst/>
            </a:prstGeom>
            <a:effectLst/>
          </p:spPr>
        </p:pic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6AF35BA4-630F-2508-E92E-260DF873B2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6389" y="2409826"/>
            <a:ext cx="2901436" cy="2026800"/>
          </a:xfrm>
          <a:prstGeom prst="rect">
            <a:avLst/>
          </a:prstGeom>
        </p:spPr>
      </p:pic>
      <p:pic>
        <p:nvPicPr>
          <p:cNvPr id="16" name="Image 15" descr="Une image contenant texte, Snack, nourriture, Restauration rapide&#10;&#10;Description générée automatiquement">
            <a:extLst>
              <a:ext uri="{FF2B5EF4-FFF2-40B4-BE49-F238E27FC236}">
                <a16:creationId xmlns:a16="http://schemas.microsoft.com/office/drawing/2014/main" id="{C7517C17-D303-4166-ED02-18F01261DB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761" y="2413172"/>
            <a:ext cx="1448415" cy="2026800"/>
          </a:xfrm>
          <a:prstGeom prst="rect">
            <a:avLst/>
          </a:prstGeom>
        </p:spPr>
      </p:pic>
      <p:pic>
        <p:nvPicPr>
          <p:cNvPr id="20" name="Image 19" descr="Une image contenant texte, affiche, conception&#10;&#10;Description générée automatiquement">
            <a:extLst>
              <a:ext uri="{FF2B5EF4-FFF2-40B4-BE49-F238E27FC236}">
                <a16:creationId xmlns:a16="http://schemas.microsoft.com/office/drawing/2014/main" id="{8B6EF3D7-1060-37CF-68F0-A201497440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720" y="2416680"/>
            <a:ext cx="1448415" cy="2026800"/>
          </a:xfrm>
          <a:prstGeom prst="rect">
            <a:avLst/>
          </a:prstGeom>
        </p:spPr>
      </p:pic>
      <p:pic>
        <p:nvPicPr>
          <p:cNvPr id="22" name="Image 21" descr="Une image contenant texte, eau, montagne, nature&#10;&#10;Description générée automatiquement">
            <a:extLst>
              <a:ext uri="{FF2B5EF4-FFF2-40B4-BE49-F238E27FC236}">
                <a16:creationId xmlns:a16="http://schemas.microsoft.com/office/drawing/2014/main" id="{E1940FA6-A0F8-21C2-B70C-ADF53D2EA6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434" y="182526"/>
            <a:ext cx="1448415" cy="2026800"/>
          </a:xfrm>
          <a:prstGeom prst="rect">
            <a:avLst/>
          </a:prstGeom>
        </p:spPr>
      </p:pic>
      <p:pic>
        <p:nvPicPr>
          <p:cNvPr id="24" name="Image 23" descr="Une image contenant texte, plein air, montagne, chien&#10;&#10;Description générée automatiquement">
            <a:extLst>
              <a:ext uri="{FF2B5EF4-FFF2-40B4-BE49-F238E27FC236}">
                <a16:creationId xmlns:a16="http://schemas.microsoft.com/office/drawing/2014/main" id="{BD4094C7-8EA9-274A-BF4E-BF0E107F2D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719" y="182526"/>
            <a:ext cx="1448415" cy="20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46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E9EB0C09-CD8F-C549-2ACD-F570F365C973}"/>
              </a:ext>
            </a:extLst>
          </p:cNvPr>
          <p:cNvSpPr txBox="1">
            <a:spLocks/>
          </p:cNvSpPr>
          <p:nvPr/>
        </p:nvSpPr>
        <p:spPr bwMode="auto">
          <a:xfrm>
            <a:off x="546100" y="635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38 &amp; 39 – Management &amp; business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6886D2-0601-EFBB-30DE-36A6FC4EA417}"/>
              </a:ext>
            </a:extLst>
          </p:cNvPr>
          <p:cNvSpPr/>
          <p:nvPr/>
        </p:nvSpPr>
        <p:spPr>
          <a:xfrm>
            <a:off x="5253490" y="1268413"/>
            <a:ext cx="6387647" cy="4480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08E5B1F-E16E-6642-E1A1-ED5157C10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490" y="1268413"/>
            <a:ext cx="6421505" cy="4482000"/>
          </a:xfrm>
          <a:prstGeom prst="rect">
            <a:avLst/>
          </a:prstGeom>
        </p:spPr>
      </p:pic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55B09CA-3848-9001-884E-D86DAB0B156B}"/>
              </a:ext>
            </a:extLst>
          </p:cNvPr>
          <p:cNvSpPr txBox="1">
            <a:spLocks/>
          </p:cNvSpPr>
          <p:nvPr/>
        </p:nvSpPr>
        <p:spPr bwMode="auto">
          <a:xfrm>
            <a:off x="550864" y="1916113"/>
            <a:ext cx="4572122" cy="25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>
                <a:latin typeface="Avenir Next LT Pro" panose="020B0504020202020204" pitchFamily="34" charset="0"/>
              </a:rPr>
              <a:t>Comment optimiser les avis clients pour plus de visibilité et de CA ?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hlinkClick r:id="rId3"/>
              </a:rPr>
              <a:t>https://www.metro.fr/blog/digital/comment-gerer-avis-clients</a:t>
            </a:r>
            <a:r>
              <a:rPr lang="fr-FR" sz="1800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354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7632" y="399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40 &amp; 41 – CONCEPT DE RESTAURANT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572625" y="1303338"/>
            <a:ext cx="7409575" cy="3711575"/>
          </a:xfrm>
        </p:spPr>
        <p:txBody>
          <a:bodyPr/>
          <a:lstStyle/>
          <a:p>
            <a:pPr marL="0" indent="0">
              <a:buNone/>
            </a:pPr>
            <a:r>
              <a:rPr lang="fr-FR" sz="1600" b="1" dirty="0">
                <a:latin typeface="Avenir Next LT Pro" panose="020B0504020202020204" pitchFamily="34" charset="0"/>
              </a:rPr>
              <a:t>ELOI SPINNLER – Les 7 pêchers capitaux</a:t>
            </a:r>
          </a:p>
          <a:p>
            <a:endParaRPr lang="fr-FR" sz="1600" b="1" dirty="0">
              <a:latin typeface="Avenir Next LT Pro" panose="020B0504020202020204" pitchFamily="34" charset="0"/>
            </a:endParaRPr>
          </a:p>
          <a:p>
            <a:r>
              <a:rPr lang="fr-FR" sz="1600" b="1" dirty="0">
                <a:latin typeface="Avenir Next LT Pro" panose="020B0504020202020204" pitchFamily="34" charset="0"/>
              </a:rPr>
              <a:t>Chef engagé et innovant </a:t>
            </a:r>
            <a:r>
              <a:rPr lang="fr-FR" sz="1600" dirty="0">
                <a:latin typeface="Avenir Next LT Pro" panose="020B0504020202020204" pitchFamily="34" charset="0"/>
              </a:rPr>
              <a:t>: Formé à Ferrandi, il a travaillé dans des établissements renommés et à l'international avant de lancer ses propres restaurants à Paris.</a:t>
            </a:r>
          </a:p>
          <a:p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b="1" dirty="0">
                <a:latin typeface="Avenir Next LT Pro" panose="020B0504020202020204" pitchFamily="34" charset="0"/>
              </a:rPr>
              <a:t>Concept des sept péchés capitaux </a:t>
            </a:r>
            <a:r>
              <a:rPr lang="fr-FR" sz="1600" dirty="0">
                <a:latin typeface="Avenir Next LT Pro" panose="020B0504020202020204" pitchFamily="34" charset="0"/>
              </a:rPr>
              <a:t>: 2 restaurants, Orgueil et Colère, s'inspirent chacun d'un péché capital, offrant des expériences culinaires uniques et thématiques.</a:t>
            </a:r>
          </a:p>
          <a:p>
            <a:endParaRPr lang="fr-FR" sz="1600" dirty="0">
              <a:latin typeface="Avenir Next LT Pro" panose="020B0504020202020204" pitchFamily="34" charset="0"/>
            </a:endParaRPr>
          </a:p>
          <a:p>
            <a:pPr lvl="1"/>
            <a:r>
              <a:rPr lang="fr-FR" sz="1600" b="1" dirty="0">
                <a:latin typeface="Avenir Next LT Pro" panose="020B0504020202020204" pitchFamily="34" charset="0"/>
              </a:rPr>
              <a:t>Orgueil – Bistrot et gastro </a:t>
            </a:r>
            <a:r>
              <a:rPr lang="fr-FR" sz="1600" dirty="0">
                <a:latin typeface="Avenir Next LT Pro" panose="020B0504020202020204" pitchFamily="34" charset="0"/>
              </a:rPr>
              <a:t>: Deux ambiances pour un même lieu, avec des plats de partage côté bistrot et un menu dégustation raffiné côté gastronomique.</a:t>
            </a:r>
          </a:p>
          <a:p>
            <a:pPr lvl="1"/>
            <a:r>
              <a:rPr lang="fr-FR" sz="1600" b="1" dirty="0">
                <a:latin typeface="Avenir Next LT Pro" panose="020B0504020202020204" pitchFamily="34" charset="0"/>
              </a:rPr>
              <a:t>Colère – Saveurs épicées </a:t>
            </a:r>
            <a:r>
              <a:rPr lang="fr-FR" sz="1600" dirty="0">
                <a:latin typeface="Avenir Next LT Pro" panose="020B0504020202020204" pitchFamily="34" charset="0"/>
              </a:rPr>
              <a:t>: Exploration de la cuisine pimentée française avec une atmosphère théâtrale et des plats inspirés par la puissance du feu et des épices</a:t>
            </a:r>
          </a:p>
        </p:txBody>
      </p:sp>
      <p:pic>
        <p:nvPicPr>
          <p:cNvPr id="1033" name="Picture 9" descr="Eloi Spinnler cache deux concepts dans son Orgueil">
            <a:extLst>
              <a:ext uri="{FF2B5EF4-FFF2-40B4-BE49-F238E27FC236}">
                <a16:creationId xmlns:a16="http://schemas.microsoft.com/office/drawing/2014/main" id="{D7E7C2AD-AA74-B915-4A5D-5E8FCE40D8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2572625" cy="385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After Orgueil, Eloi Spinnler spices up Parisian life with his new  restaurant Colère - News - Gault&amp;Millau">
            <a:extLst>
              <a:ext uri="{FF2B5EF4-FFF2-40B4-BE49-F238E27FC236}">
                <a16:creationId xmlns:a16="http://schemas.microsoft.com/office/drawing/2014/main" id="{F80DA4C6-31D6-B8CE-3CB6-719A33952F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0" y="4016887"/>
            <a:ext cx="2222500" cy="296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Eloi Spinnler cache deux concepts dans son Orgueil">
            <a:extLst>
              <a:ext uri="{FF2B5EF4-FFF2-40B4-BE49-F238E27FC236}">
                <a16:creationId xmlns:a16="http://schemas.microsoft.com/office/drawing/2014/main" id="{736B1130-DAF1-9590-7B34-99D6C9703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62" y="4457438"/>
            <a:ext cx="1509531" cy="22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>
            <a:extLst>
              <a:ext uri="{FF2B5EF4-FFF2-40B4-BE49-F238E27FC236}">
                <a16:creationId xmlns:a16="http://schemas.microsoft.com/office/drawing/2014/main" id="{1F5390A9-7F15-5B43-1A87-2C9BB068F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1765" y="2168525"/>
            <a:ext cx="1591166" cy="212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529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4B447C-8B15-4D4F-8C09-4A755C5646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939" y="1916113"/>
            <a:ext cx="7967419" cy="4752975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Faire un sujet de société « pour/contre » :</a:t>
            </a:r>
          </a:p>
          <a:p>
            <a:pPr marL="0" indent="0">
              <a:buNone/>
            </a:pPr>
            <a:endParaRPr lang="fr-FR" sz="1800" b="1" dirty="0">
              <a:effectLst/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800" b="1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Pour ou contre la musique au restaurant ?</a:t>
            </a:r>
            <a:endParaRPr lang="fr-FR" sz="1800" b="1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endParaRPr lang="fr-FR" sz="1800" dirty="0">
              <a:effectLst/>
              <a:latin typeface="Aptos" panose="020B00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pPr marL="0" indent="0">
              <a:buNone/>
            </a:pPr>
            <a:endParaRPr lang="fr-FR" sz="1800" dirty="0">
              <a:effectLst/>
              <a:latin typeface="Aptos" panose="020B00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5B575FE-9C61-4D2C-9018-22AB7A562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6872" y="4287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42, 43, 44, 45 – Focus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EC6E28C-99B0-11FB-1560-731F278B0877}"/>
              </a:ext>
            </a:extLst>
          </p:cNvPr>
          <p:cNvGrpSpPr/>
          <p:nvPr/>
        </p:nvGrpSpPr>
        <p:grpSpPr>
          <a:xfrm>
            <a:off x="8283014" y="1258039"/>
            <a:ext cx="3357151" cy="2379601"/>
            <a:chOff x="5533860" y="1244407"/>
            <a:chExt cx="6115363" cy="428984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08FA31B-2359-1703-E07D-8FEC97EEFA06}"/>
                </a:ext>
              </a:extLst>
            </p:cNvPr>
            <p:cNvSpPr/>
            <p:nvPr/>
          </p:nvSpPr>
          <p:spPr>
            <a:xfrm>
              <a:off x="5533860" y="1268413"/>
              <a:ext cx="6107276" cy="42658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0193B348-C98D-5EE4-30D9-AA847037E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" r="231"/>
            <a:stretch/>
          </p:blipFill>
          <p:spPr>
            <a:xfrm>
              <a:off x="8591542" y="1244407"/>
              <a:ext cx="3057681" cy="4289844"/>
            </a:xfrm>
            <a:prstGeom prst="rect">
              <a:avLst/>
            </a:prstGeom>
            <a:effectLst/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B22D25FC-CCE6-9FAD-C488-B8A11DAA7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" r="606"/>
            <a:stretch/>
          </p:blipFill>
          <p:spPr>
            <a:xfrm>
              <a:off x="5533860" y="1244407"/>
              <a:ext cx="3057682" cy="4289848"/>
            </a:xfrm>
            <a:prstGeom prst="rect">
              <a:avLst/>
            </a:prstGeom>
            <a:effectLst/>
          </p:spPr>
        </p:pic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E234AEE0-2A6B-91F8-4930-4F71D6AABFD9}"/>
              </a:ext>
            </a:extLst>
          </p:cNvPr>
          <p:cNvGrpSpPr/>
          <p:nvPr/>
        </p:nvGrpSpPr>
        <p:grpSpPr>
          <a:xfrm>
            <a:off x="8278574" y="3914154"/>
            <a:ext cx="3357151" cy="2379601"/>
            <a:chOff x="5533860" y="1244407"/>
            <a:chExt cx="6115363" cy="4289848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DCA0840-296B-59EF-BCD5-CA16CBD1D34C}"/>
                </a:ext>
              </a:extLst>
            </p:cNvPr>
            <p:cNvSpPr/>
            <p:nvPr/>
          </p:nvSpPr>
          <p:spPr>
            <a:xfrm>
              <a:off x="5533860" y="1268413"/>
              <a:ext cx="6107276" cy="42658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A06FF30A-30F4-A1BF-23DB-ADAEAB3726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" r="361"/>
            <a:stretch/>
          </p:blipFill>
          <p:spPr>
            <a:xfrm>
              <a:off x="8591542" y="1244407"/>
              <a:ext cx="3057681" cy="4289844"/>
            </a:xfrm>
            <a:prstGeom prst="rect">
              <a:avLst/>
            </a:prstGeom>
            <a:effectLst/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69D329D0-E7FA-AA8C-F78B-188E843D4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" r="96"/>
            <a:stretch/>
          </p:blipFill>
          <p:spPr>
            <a:xfrm>
              <a:off x="5533860" y="1244407"/>
              <a:ext cx="3057682" cy="4289848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128774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98289-CBBD-40FB-B800-8A5FDC436D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504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46 &amp; 47 – Tour de France des vins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27AC2F-20AE-4706-98E7-6D25D2FA330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3589" y="1925703"/>
            <a:ext cx="5026596" cy="3326235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d’une nouvelle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région viticole :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La Maison Chapoutier (TBC)</a:t>
            </a:r>
          </a:p>
          <a:p>
            <a:pPr marL="0" indent="0">
              <a:buNone/>
            </a:pPr>
            <a:r>
              <a:rPr lang="fr-FR" sz="18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-&gt; En  att contreproposition METRO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E1B464-9BCC-EF44-D813-A101724F3279}"/>
              </a:ext>
            </a:extLst>
          </p:cNvPr>
          <p:cNvSpPr txBox="1"/>
          <p:nvPr/>
        </p:nvSpPr>
        <p:spPr>
          <a:xfrm>
            <a:off x="846666" y="6421400"/>
            <a:ext cx="10420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confirmer la région d’ici le </a:t>
            </a:r>
            <a:r>
              <a:rPr lang="fr-FR" sz="1800" b="1" dirty="0">
                <a:latin typeface="Avenir Next LT Pro" panose="020B0504020202020204" pitchFamily="34" charset="0"/>
              </a:rPr>
              <a:t>20/12</a:t>
            </a:r>
            <a:r>
              <a:rPr lang="fr-FR" sz="1800" dirty="0">
                <a:latin typeface="Avenir Next LT Pro" panose="020B0504020202020204" pitchFamily="34" charset="0"/>
              </a:rPr>
              <a:t> ainsi que les produits à mettre en avant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204FDB-18BC-CDD0-9CF0-2D4AD49BFFF0}"/>
              </a:ext>
            </a:extLst>
          </p:cNvPr>
          <p:cNvSpPr/>
          <p:nvPr/>
        </p:nvSpPr>
        <p:spPr>
          <a:xfrm>
            <a:off x="5253490" y="1268413"/>
            <a:ext cx="6387647" cy="4480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BF2D225-1217-5F78-1D1C-967B743EE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8447315" y="1268413"/>
            <a:ext cx="3193824" cy="4480855"/>
          </a:xfrm>
          <a:prstGeom prst="rect">
            <a:avLst/>
          </a:prstGeom>
          <a:effectLst/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C244107-12AA-39E7-F6DA-F5502DCBBE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5253491" y="1242562"/>
            <a:ext cx="3193824" cy="448085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878233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5312" y="1915928"/>
            <a:ext cx="6227234" cy="3305191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service METRO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La Marketplace : METRO </a:t>
            </a:r>
            <a:r>
              <a:rPr lang="fr-FR" sz="1800" b="1" dirty="0" err="1">
                <a:latin typeface="Avenir Next LT Pro" panose="020B0504020202020204" pitchFamily="34" charset="0"/>
              </a:rPr>
              <a:t>Market</a:t>
            </a: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souhaite remettre en avant la Marketplace pour laquelle ils ont d’ambitieux objectifs de vente.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Nous essayons d’avoir des chiffres actualisés. Je reviendrai vers vous.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3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48 &amp; 49 – Service METRO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9C686A-682E-4EF8-0BB9-461C1AC23BBF}"/>
              </a:ext>
            </a:extLst>
          </p:cNvPr>
          <p:cNvSpPr/>
          <p:nvPr/>
        </p:nvSpPr>
        <p:spPr>
          <a:xfrm>
            <a:off x="8447313" y="1268413"/>
            <a:ext cx="3193824" cy="4480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DE0C7FA-EA6A-D8F5-3215-0D45CDE45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8456310" y="1268413"/>
            <a:ext cx="3193824" cy="448085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19485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1D7FD5C-0AFC-60D6-C42E-7BF4849D6A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215" y="624841"/>
            <a:ext cx="1825718" cy="2556000"/>
          </a:xfrm>
          <a:prstGeom prst="rect">
            <a:avLst/>
          </a:prstGeom>
        </p:spPr>
      </p:pic>
      <p:pic>
        <p:nvPicPr>
          <p:cNvPr id="5" name="Image 4" descr="Une image contenant texte, homme, signe&#10;&#10;Description générée automatiquement">
            <a:extLst>
              <a:ext uri="{FF2B5EF4-FFF2-40B4-BE49-F238E27FC236}">
                <a16:creationId xmlns:a16="http://schemas.microsoft.com/office/drawing/2014/main" id="{02C6E8DD-2BCC-8BAB-BE15-1E24CDE22E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3655" y="619783"/>
            <a:ext cx="1825718" cy="2556000"/>
          </a:xfrm>
          <a:prstGeom prst="rect">
            <a:avLst/>
          </a:prstGeom>
        </p:spPr>
      </p:pic>
      <p:pic>
        <p:nvPicPr>
          <p:cNvPr id="7" name="Image 6" descr="Une image contenant texte, homme, personne&#10;&#10;Description générée automatiquement">
            <a:extLst>
              <a:ext uri="{FF2B5EF4-FFF2-40B4-BE49-F238E27FC236}">
                <a16:creationId xmlns:a16="http://schemas.microsoft.com/office/drawing/2014/main" id="{700B1259-9E41-C03E-5785-241105A320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3095" y="619783"/>
            <a:ext cx="1825718" cy="2556000"/>
          </a:xfrm>
          <a:prstGeom prst="rect">
            <a:avLst/>
          </a:prstGeom>
        </p:spPr>
      </p:pic>
      <p:pic>
        <p:nvPicPr>
          <p:cNvPr id="9" name="Image 8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19C59396-E78F-B3BF-642C-A926ADC123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2535" y="619783"/>
            <a:ext cx="1825718" cy="2556000"/>
          </a:xfrm>
          <a:prstGeom prst="rect">
            <a:avLst/>
          </a:prstGeom>
        </p:spPr>
      </p:pic>
      <p:pic>
        <p:nvPicPr>
          <p:cNvPr id="11" name="Image 10" descr="Une image contenant texte, personne, homme, signe&#10;&#10;Description générée automatiquement">
            <a:extLst>
              <a:ext uri="{FF2B5EF4-FFF2-40B4-BE49-F238E27FC236}">
                <a16:creationId xmlns:a16="http://schemas.microsoft.com/office/drawing/2014/main" id="{B40D4F62-8F93-1ADA-0DAD-DC16A5A686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773" y="624841"/>
            <a:ext cx="1825720" cy="2556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ADC9336-5735-CE86-CA29-20A0877A2C2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77" b="2899"/>
          <a:stretch/>
        </p:blipFill>
        <p:spPr>
          <a:xfrm>
            <a:off x="10131976" y="619783"/>
            <a:ext cx="1825251" cy="2556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7B66E7D-2B7D-03C4-D117-0270454360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73" y="3429000"/>
            <a:ext cx="1856492" cy="2556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8D9D210A-CC0C-F6BF-E549-E4DE8075D5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4682" y="3429000"/>
            <a:ext cx="1825251" cy="2556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0676F4B-09C7-79E9-897D-7D3718B694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93655" y="3429000"/>
            <a:ext cx="1875834" cy="2556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318A072-4B6B-366F-4B77-6E42577F397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73095" y="3429000"/>
            <a:ext cx="1825714" cy="2556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4F84C6C-D901-9CFA-5E0D-A8B63001B2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52537" y="3429299"/>
            <a:ext cx="1825714" cy="255540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E811D37-906C-1F4F-34AA-391132D34C6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31976" y="3429001"/>
            <a:ext cx="1826170" cy="255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0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C09D785-F77A-FD06-5159-4CE13ED4F0DD}"/>
              </a:ext>
            </a:extLst>
          </p:cNvPr>
          <p:cNvSpPr txBox="1">
            <a:spLocks/>
          </p:cNvSpPr>
          <p:nvPr/>
        </p:nvSpPr>
        <p:spPr>
          <a:xfrm>
            <a:off x="563896" y="1918429"/>
            <a:ext cx="7338276" cy="448637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produit et ses différentes variétés avec astuces recettes et </a:t>
            </a:r>
            <a:r>
              <a:rPr lang="fr-FR" sz="1800" dirty="0" err="1">
                <a:latin typeface="Avenir Next LT Pro" panose="020B0504020202020204" pitchFamily="34" charset="0"/>
              </a:rPr>
              <a:t>anti-gaspi</a:t>
            </a:r>
            <a:r>
              <a:rPr lang="fr-FR" sz="1800" dirty="0">
                <a:latin typeface="Avenir Next LT Pro" panose="020B0504020202020204" pitchFamily="34" charset="0"/>
              </a:rPr>
              <a:t> :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Focus Fraise Demoiselle + 1 page avec d’autres références à venir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3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50, 51 &amp; 52 – Produit star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7C3A68-6368-7104-4013-054B707CAF4F}"/>
              </a:ext>
            </a:extLst>
          </p:cNvPr>
          <p:cNvSpPr txBox="1"/>
          <p:nvPr/>
        </p:nvSpPr>
        <p:spPr>
          <a:xfrm>
            <a:off x="912240" y="6416526"/>
            <a:ext cx="7485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confirmer l’assortiment produit disponibles le </a:t>
            </a:r>
            <a:r>
              <a:rPr lang="fr-FR" sz="1800" b="1" dirty="0">
                <a:latin typeface="Avenir Next LT Pro" panose="020B0504020202020204" pitchFamily="34" charset="0"/>
              </a:rPr>
              <a:t>20/12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CB09E15-8374-EE77-62F3-EB8A9EE0C391}"/>
              </a:ext>
            </a:extLst>
          </p:cNvPr>
          <p:cNvSpPr/>
          <p:nvPr/>
        </p:nvSpPr>
        <p:spPr>
          <a:xfrm>
            <a:off x="8278574" y="1253196"/>
            <a:ext cx="3352711" cy="2379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C094277-45BF-5935-B6C8-75B43DF258E0}"/>
              </a:ext>
            </a:extLst>
          </p:cNvPr>
          <p:cNvSpPr/>
          <p:nvPr/>
        </p:nvSpPr>
        <p:spPr>
          <a:xfrm>
            <a:off x="8297422" y="3834861"/>
            <a:ext cx="3352711" cy="2379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fromages, laitier, nourriture&#10;&#10;Description générée automatiquement">
            <a:extLst>
              <a:ext uri="{FF2B5EF4-FFF2-40B4-BE49-F238E27FC236}">
                <a16:creationId xmlns:a16="http://schemas.microsoft.com/office/drawing/2014/main" id="{34FD117E-8017-76DC-BD10-21C48BA4A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798" y="3849584"/>
            <a:ext cx="1700536" cy="2379600"/>
          </a:xfrm>
          <a:prstGeom prst="rect">
            <a:avLst/>
          </a:prstGeom>
        </p:spPr>
      </p:pic>
      <p:pic>
        <p:nvPicPr>
          <p:cNvPr id="14" name="Image 13" descr="Une image contenant texte, fromages, laitier, Fromage à pâte fondue&#10;&#10;Description générée automatiquement">
            <a:extLst>
              <a:ext uri="{FF2B5EF4-FFF2-40B4-BE49-F238E27FC236}">
                <a16:creationId xmlns:a16="http://schemas.microsoft.com/office/drawing/2014/main" id="{88FCE03D-5061-B2FD-11FE-674BD03AC9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702" y="1266930"/>
            <a:ext cx="1699714" cy="2379600"/>
          </a:xfrm>
          <a:prstGeom prst="rect">
            <a:avLst/>
          </a:prstGeom>
        </p:spPr>
      </p:pic>
      <p:pic>
        <p:nvPicPr>
          <p:cNvPr id="17" name="Image 16" descr="Une image contenant texte, bougie, produits de boulangerie, fromages&#10;&#10;Description générée automatiquement">
            <a:extLst>
              <a:ext uri="{FF2B5EF4-FFF2-40B4-BE49-F238E27FC236}">
                <a16:creationId xmlns:a16="http://schemas.microsoft.com/office/drawing/2014/main" id="{BFAB295B-4819-A798-5557-CBE776A39E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623" y="1266930"/>
            <a:ext cx="1700536" cy="2379600"/>
          </a:xfrm>
          <a:prstGeom prst="rect">
            <a:avLst/>
          </a:prstGeom>
        </p:spPr>
      </p:pic>
      <p:pic>
        <p:nvPicPr>
          <p:cNvPr id="19" name="Image 18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B8756142-EFA2-3216-C389-C20AD06D82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74" y="3847561"/>
            <a:ext cx="1700536" cy="23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61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5312" y="1916113"/>
            <a:ext cx="7558780" cy="2186655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service METRO :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Votre restaurant passe au durable : nouveau diagnostic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Cf page en </a:t>
            </a:r>
            <a:r>
              <a:rPr lang="fr-FR" sz="1800" dirty="0" err="1">
                <a:latin typeface="Avenir Next LT Pro" panose="020B0504020202020204" pitchFamily="34" charset="0"/>
              </a:rPr>
              <a:t>pj</a:t>
            </a:r>
            <a:r>
              <a:rPr lang="fr-FR" sz="1800" dirty="0">
                <a:latin typeface="Avenir Next LT Pro" panose="020B0504020202020204" pitchFamily="34" charset="0"/>
              </a:rPr>
              <a:t> et le fameux diagnostic ci-dessous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hlinkClick r:id="rId3"/>
              </a:rPr>
              <a:t>https://www.monrestaurantpasseaudurable.fr/diagnostic-durable</a:t>
            </a:r>
            <a:r>
              <a:rPr lang="fr-FR" sz="1800" dirty="0">
                <a:latin typeface="Avenir Next LT Pro" panose="020B0504020202020204" pitchFamily="34" charset="0"/>
              </a:rPr>
              <a:t> 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83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54 – RSE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46538F0-CB75-7871-2E82-8C0E6E5251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" r="132"/>
          <a:stretch/>
        </p:blipFill>
        <p:spPr>
          <a:xfrm>
            <a:off x="8447315" y="1279298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788CDA8C-180D-2BDC-4193-0B72E5E34C7F}"/>
              </a:ext>
            </a:extLst>
          </p:cNvPr>
          <p:cNvSpPr txBox="1"/>
          <p:nvPr/>
        </p:nvSpPr>
        <p:spPr>
          <a:xfrm>
            <a:off x="846666" y="6421400"/>
            <a:ext cx="10420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 contenu d’ici le </a:t>
            </a:r>
            <a:r>
              <a:rPr lang="fr-FR" b="1" dirty="0">
                <a:latin typeface="Avenir Next LT Pro" panose="020B0504020202020204" pitchFamily="34" charset="0"/>
              </a:rPr>
              <a:t>20/12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881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6F50FA-9392-48B4-82F2-14BD10FCC5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8721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55, 56, 57, 58, 59 –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La Gazette de </a:t>
            </a:r>
            <a:r>
              <a:rPr lang="fr-FR" sz="3600" b="1" dirty="0" err="1">
                <a:latin typeface="Avenir Next LT Pro" panose="020B0504020202020204" pitchFamily="34" charset="0"/>
              </a:rPr>
              <a:t>Ferniot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B9034B-88A7-47EA-8B9C-376E54849B9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4336" y="1923231"/>
            <a:ext cx="7408334" cy="3052231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Gazette de Vincent </a:t>
            </a:r>
            <a:r>
              <a:rPr lang="fr-FR" sz="1800" dirty="0" err="1">
                <a:latin typeface="Avenir Next LT Pro" panose="020B0504020202020204" pitchFamily="34" charset="0"/>
              </a:rPr>
              <a:t>Ferniot</a:t>
            </a:r>
            <a:r>
              <a:rPr lang="fr-FR" sz="1800" dirty="0">
                <a:latin typeface="Avenir Next LT Pro" panose="020B0504020202020204" pitchFamily="34" charset="0"/>
              </a:rPr>
              <a:t> : en attente confirmation V. </a:t>
            </a:r>
            <a:r>
              <a:rPr lang="fr-FR" sz="1800" dirty="0" err="1">
                <a:latin typeface="Avenir Next LT Pro" panose="020B0504020202020204" pitchFamily="34" charset="0"/>
              </a:rPr>
              <a:t>Ferniot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Articles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Recettes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Pain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Asperges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BDE687B-3BBB-2CE4-8CFE-DAFBA0760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" r="891"/>
          <a:stretch/>
        </p:blipFill>
        <p:spPr>
          <a:xfrm>
            <a:off x="10228718" y="179704"/>
            <a:ext cx="1421416" cy="2025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e 14">
            <a:extLst>
              <a:ext uri="{FF2B5EF4-FFF2-40B4-BE49-F238E27FC236}">
                <a16:creationId xmlns:a16="http://schemas.microsoft.com/office/drawing/2014/main" id="{4C264DD0-FE53-83D1-1689-E5D38AD3D06D}"/>
              </a:ext>
            </a:extLst>
          </p:cNvPr>
          <p:cNvGrpSpPr/>
          <p:nvPr/>
        </p:nvGrpSpPr>
        <p:grpSpPr>
          <a:xfrm>
            <a:off x="8756726" y="2416446"/>
            <a:ext cx="2878062" cy="2025107"/>
            <a:chOff x="5251368" y="1253195"/>
            <a:chExt cx="6389771" cy="449607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9F1F617-B093-C3F4-095F-FB02C8110255}"/>
                </a:ext>
              </a:extLst>
            </p:cNvPr>
            <p:cNvSpPr/>
            <p:nvPr/>
          </p:nvSpPr>
          <p:spPr>
            <a:xfrm>
              <a:off x="5251368" y="1268413"/>
              <a:ext cx="6389770" cy="44808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06172E04-EC37-A40E-44A6-C4EBD5307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" r="131"/>
            <a:stretch/>
          </p:blipFill>
          <p:spPr>
            <a:xfrm>
              <a:off x="8447315" y="1253195"/>
              <a:ext cx="3193824" cy="4480855"/>
            </a:xfrm>
            <a:prstGeom prst="rect">
              <a:avLst/>
            </a:prstGeom>
            <a:effectLst/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92EFCCEC-8E93-81B4-4EFA-80F5892FC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" r="130"/>
            <a:stretch/>
          </p:blipFill>
          <p:spPr>
            <a:xfrm>
              <a:off x="5253490" y="1253195"/>
              <a:ext cx="3193824" cy="4480855"/>
            </a:xfrm>
            <a:prstGeom prst="rect">
              <a:avLst/>
            </a:prstGeom>
            <a:effectLst/>
          </p:spPr>
        </p:pic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6E4547D9-60E0-5F65-A95C-200822450B09}"/>
              </a:ext>
            </a:extLst>
          </p:cNvPr>
          <p:cNvGrpSpPr/>
          <p:nvPr/>
        </p:nvGrpSpPr>
        <p:grpSpPr>
          <a:xfrm>
            <a:off x="8756725" y="4643746"/>
            <a:ext cx="2878062" cy="2025107"/>
            <a:chOff x="5251368" y="1253195"/>
            <a:chExt cx="6389771" cy="449607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75E39EF-A3D8-C024-94C0-D712F09F626F}"/>
                </a:ext>
              </a:extLst>
            </p:cNvPr>
            <p:cNvSpPr/>
            <p:nvPr/>
          </p:nvSpPr>
          <p:spPr>
            <a:xfrm>
              <a:off x="5251368" y="1268413"/>
              <a:ext cx="6389770" cy="44808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20F7538-6D85-C9AA-B99D-065AEF5A6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" r="130"/>
            <a:stretch/>
          </p:blipFill>
          <p:spPr>
            <a:xfrm>
              <a:off x="8447315" y="1259953"/>
              <a:ext cx="3193824" cy="4480855"/>
            </a:xfrm>
            <a:prstGeom prst="rect">
              <a:avLst/>
            </a:prstGeom>
            <a:effectLst/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A70424A9-DDF5-2D73-E883-3FAC36A403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" r="130"/>
            <a:stretch/>
          </p:blipFill>
          <p:spPr>
            <a:xfrm>
              <a:off x="5253490" y="1253195"/>
              <a:ext cx="3193824" cy="4480855"/>
            </a:xfrm>
            <a:prstGeom prst="rect">
              <a:avLst/>
            </a:prstGeom>
            <a:effectLst/>
          </p:spPr>
        </p:pic>
      </p:grp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E015D24-B3ED-2CC6-5E54-9B5E8591BB6C}"/>
              </a:ext>
            </a:extLst>
          </p:cNvPr>
          <p:cNvSpPr txBox="1">
            <a:spLocks/>
          </p:cNvSpPr>
          <p:nvPr/>
        </p:nvSpPr>
        <p:spPr bwMode="auto">
          <a:xfrm>
            <a:off x="917075" y="6398503"/>
            <a:ext cx="10154652" cy="33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V FERNIOT : envoyer les éléments déf avant le 20/01</a:t>
            </a:r>
            <a:endParaRPr lang="fr-FR" sz="2000" b="1" dirty="0">
              <a:latin typeface="Avenir Next LT Pro" panose="020B05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942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60 – Shopping Non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2" y="1916113"/>
            <a:ext cx="7338769" cy="3722687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Définir un type de produits non-</a:t>
            </a:r>
            <a:r>
              <a:rPr lang="fr-FR" sz="1800" dirty="0" err="1">
                <a:latin typeface="Avenir Next LT Pro" panose="020B0504020202020204" pitchFamily="34" charset="0"/>
              </a:rPr>
              <a:t>food</a:t>
            </a:r>
            <a:r>
              <a:rPr lang="fr-FR" sz="1800" dirty="0">
                <a:latin typeface="Avenir Next LT Pro" panose="020B0504020202020204" pitchFamily="34" charset="0"/>
              </a:rPr>
              <a:t> et proposer des produits de différentes marques, vendus chez METRO.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Nouveautés mobiliers Terrasse 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+ 1 deuxième QR code qui renvoie sur le guide terrasse en ligne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548DE74-666C-3E85-FBF8-C8F9E2BC3F64}"/>
              </a:ext>
            </a:extLst>
          </p:cNvPr>
          <p:cNvSpPr txBox="1"/>
          <p:nvPr/>
        </p:nvSpPr>
        <p:spPr>
          <a:xfrm>
            <a:off x="915319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produits d’ici le </a:t>
            </a:r>
            <a:r>
              <a:rPr lang="fr-FR" b="1" dirty="0">
                <a:latin typeface="Avenir Next LT Pro" panose="020B0504020202020204" pitchFamily="34" charset="0"/>
              </a:rPr>
              <a:t>20/12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8DC207B-C11C-9FA1-B76C-938896061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8447315" y="1279298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1592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B3CCF-97CE-4DC9-AF9B-D9DCAE9CCA2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5312" y="1921432"/>
            <a:ext cx="7783561" cy="3827836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d’un partenariat de METRO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SIRHA et les Bocuse d’Or – 2 pages</a:t>
            </a:r>
            <a:endParaRPr lang="fr-FR" sz="1800" dirty="0">
              <a:latin typeface="Avenir Next LT Pro" panose="020B0504020202020204" pitchFamily="34" charset="0"/>
            </a:endParaRPr>
          </a:p>
          <a:p>
            <a:pPr>
              <a:buFont typeface="Wingdings" panose="05000000000000000000" pitchFamily="2" charset="2"/>
              <a:buChar char="è"/>
            </a:pPr>
            <a:r>
              <a:rPr lang="fr-FR" sz="1800" dirty="0">
                <a:latin typeface="Avenir Next LT Pro" panose="020B0504020202020204" pitchFamily="34" charset="0"/>
              </a:rPr>
              <a:t>On fera un retour sur le SIRHA qui aura lieu fin janvier et les résultats des Bocuse d’or.</a:t>
            </a:r>
          </a:p>
          <a:p>
            <a:pPr>
              <a:buFont typeface="Wingdings" panose="05000000000000000000" pitchFamily="2" charset="2"/>
              <a:buChar char="è"/>
            </a:pPr>
            <a:endParaRPr lang="fr-FR" sz="1800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BB2260E-F53C-40C2-A117-BCB710D36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198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62, 63 – Partenariat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F4B8AC7-28E6-0749-88E3-6002C4E03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8369076" y="1268413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7C5950F2-B0DD-A9F5-B0DA-49AC6D601720}"/>
              </a:ext>
            </a:extLst>
          </p:cNvPr>
          <p:cNvSpPr txBox="1"/>
          <p:nvPr/>
        </p:nvSpPr>
        <p:spPr>
          <a:xfrm>
            <a:off x="838200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contenus d’ici le </a:t>
            </a:r>
            <a:r>
              <a:rPr lang="fr-FR" sz="1800" b="1" dirty="0">
                <a:latin typeface="Avenir Next LT Pro" panose="020B0504020202020204" pitchFamily="34" charset="0"/>
              </a:rPr>
              <a:t>20/12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4618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B6EC89-EDC4-488D-9968-E248228CD9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51842"/>
            <a:ext cx="111760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64 &amp; 65 – Vu sur le web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3108C8-977E-48CA-B09F-74886856C05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2586" y="1927836"/>
            <a:ext cx="4407999" cy="2233856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Mise en avant des dernières parutions sur les différents sites METRO :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Spécial Street </a:t>
            </a:r>
            <a:r>
              <a:rPr lang="fr-FR" sz="1800" b="1" dirty="0" err="1">
                <a:latin typeface="Avenir Next LT Pro" panose="020B0504020202020204" pitchFamily="34" charset="0"/>
              </a:rPr>
              <a:t>food</a:t>
            </a: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0DD531D-B036-AA99-48FB-A546D7C63632}"/>
              </a:ext>
            </a:extLst>
          </p:cNvPr>
          <p:cNvSpPr txBox="1"/>
          <p:nvPr/>
        </p:nvSpPr>
        <p:spPr>
          <a:xfrm>
            <a:off x="838200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METRO : communiquer les contenus d’ici </a:t>
            </a:r>
            <a:r>
              <a:rPr lang="fr-FR" sz="1800">
                <a:latin typeface="Avenir Next LT Pro" panose="020B0504020202020204" pitchFamily="34" charset="0"/>
              </a:rPr>
              <a:t>le </a:t>
            </a:r>
            <a:r>
              <a:rPr lang="fr-FR" sz="1800" b="1">
                <a:latin typeface="Avenir Next LT Pro" panose="020B0504020202020204" pitchFamily="34" charset="0"/>
              </a:rPr>
              <a:t>20/12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D0DBE6-4C0A-09A4-41A1-1BEAB09CD220}"/>
              </a:ext>
            </a:extLst>
          </p:cNvPr>
          <p:cNvSpPr/>
          <p:nvPr/>
        </p:nvSpPr>
        <p:spPr>
          <a:xfrm>
            <a:off x="5253490" y="1268413"/>
            <a:ext cx="6387647" cy="4480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DE79638-DAA5-8ED7-F961-AAAD30583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8447315" y="1253195"/>
            <a:ext cx="3193824" cy="4480855"/>
          </a:xfrm>
          <a:prstGeom prst="rect">
            <a:avLst/>
          </a:prstGeom>
          <a:effectLst/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B5E94F7-EA8B-97A1-3471-59E9C4FB5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5253491" y="1253195"/>
            <a:ext cx="3193824" cy="448085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6617611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66 – Dans le rétro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2585" y="1927836"/>
            <a:ext cx="6523037" cy="4460490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Proposer des recettes d’autrefois, pratiques culinaires oubliées, petites histoires et légendes de plats.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 poireaux vinaigrette</a:t>
            </a: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endParaRPr lang="fr-FR" sz="1800" b="1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BCF60F3-AF1B-9B07-32F0-51A3D27D71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8447315" y="1279298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5081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68 – L’ustensile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4335" y="1926293"/>
            <a:ext cx="6446065" cy="2962230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Présentation et histoire d’un ustensile :</a:t>
            </a:r>
          </a:p>
          <a:p>
            <a:pPr marL="0" indent="0">
              <a:buNone/>
            </a:pPr>
            <a:endParaRPr lang="fr-FR" sz="1800" b="1" dirty="0">
              <a:solidFill>
                <a:srgbClr val="222222"/>
              </a:solidFill>
              <a:effectLst/>
              <a:latin typeface="Avenir Next LT Pro" panose="020B0504020202020204" pitchFamily="34" charset="0"/>
              <a:ea typeface="Times New Roman" panose="02020603050405020304" pitchFamily="18" charset="0"/>
              <a:cs typeface="Aptos" panose="020B0004020202020204" pitchFamily="34" charset="0"/>
            </a:endParaRPr>
          </a:p>
          <a:p>
            <a:r>
              <a:rPr lang="fr-FR" sz="1800" b="1" dirty="0">
                <a:solidFill>
                  <a:srgbClr val="222222"/>
                </a:solidFill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Le coupe-frite manuel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283D0A3-3978-C365-EC3F-651FC6299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8447315" y="1279298"/>
            <a:ext cx="3193824" cy="4480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85857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70 – Quiz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6836B9-5F35-4CEA-8CB9-2857555A0E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0863" y="1916113"/>
            <a:ext cx="7954434" cy="2663824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Quiz avec des questions autour de la gastronomie</a:t>
            </a:r>
          </a:p>
        </p:txBody>
      </p:sp>
    </p:spTree>
    <p:extLst>
      <p:ext uri="{BB962C8B-B14F-4D97-AF65-F5344CB8AC3E}">
        <p14:creationId xmlns:p14="http://schemas.microsoft.com/office/powerpoint/2010/main" val="28514880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6836B9-5F35-4CEA-8CB9-2857555A0E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71500" y="1268413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Comité de rédaction : 19/11/2024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Livraison des contenus et des contacts : 20/12/2025</a:t>
            </a:r>
          </a:p>
          <a:p>
            <a:pPr marL="0" indent="0">
              <a:buNone/>
            </a:pPr>
            <a:endParaRPr lang="fr-FR" sz="20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Shoot « Chef à la Une » + Duel de chefs avant le 31/01/2025</a:t>
            </a:r>
          </a:p>
          <a:p>
            <a:pPr marL="0" indent="0">
              <a:buNone/>
            </a:pPr>
            <a:endParaRPr lang="fr-FR" sz="20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Date déf de remise des insertions pub le 31/01/2025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Envoi des PDF HD le 24/02/2025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Validation des PDF HD le 25/02/2025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Départ imprimeur le 26/02/2025 TBC 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80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7" y="1787877"/>
            <a:ext cx="7470020" cy="3081337"/>
          </a:xfrm>
        </p:spPr>
        <p:txBody>
          <a:bodyPr/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15H30 </a:t>
            </a:r>
            <a:r>
              <a:rPr lang="fr-FR" sz="1800" dirty="0">
                <a:latin typeface="Avenir Next LT Pro" panose="020B0504020202020204" pitchFamily="34" charset="0"/>
              </a:rPr>
              <a:t>–  Printemps 2025 – Votre pause inspiration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Chef : Grégory Cohen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7853918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Couverture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D359020-8823-F0DC-9ABC-99AC8BB08C27}"/>
              </a:ext>
            </a:extLst>
          </p:cNvPr>
          <p:cNvSpPr txBox="1">
            <a:spLocks/>
          </p:cNvSpPr>
          <p:nvPr/>
        </p:nvSpPr>
        <p:spPr bwMode="auto">
          <a:xfrm>
            <a:off x="917075" y="6398503"/>
            <a:ext cx="10154652" cy="33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62BD98-966E-0C65-E9F5-7E16AFAD9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5784" y="1286998"/>
            <a:ext cx="3201412" cy="44819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F9CE731-9AB6-5ABF-F513-D9C19C2683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5785" y="1289590"/>
            <a:ext cx="3201412" cy="447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91B7-3085-4096-ABBD-CB1A12BEB2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8480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 – Edito Sommaire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BEDC33-C476-4446-AD6C-7FFC79B616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8480" y="1274300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Edito signé par le chef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B45F35C-E48B-7D23-8530-2600CC461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49547" y="1268413"/>
            <a:ext cx="3191283" cy="44656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1936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AE6209-39A7-4214-8C45-039ECC5C9F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516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 – News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BA281A-932C-4C68-944A-EB4B3F428B0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916113"/>
            <a:ext cx="5388029" cy="2443204"/>
          </a:xfrm>
        </p:spPr>
        <p:txBody>
          <a:bodyPr/>
          <a:lstStyle/>
          <a:p>
            <a:r>
              <a:rPr lang="fr-FR" sz="2000" dirty="0">
                <a:latin typeface="Avenir Next LT Pro" panose="020B0504020202020204" pitchFamily="34" charset="0"/>
              </a:rPr>
              <a:t>Nouveautés produits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Mini tendances 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Livres, films, podcasts 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News RSE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News METRO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6F84CB1B-7462-E0B0-06FF-00EDD2C5B59D}"/>
              </a:ext>
            </a:extLst>
          </p:cNvPr>
          <p:cNvSpPr txBox="1">
            <a:spLocks/>
          </p:cNvSpPr>
          <p:nvPr/>
        </p:nvSpPr>
        <p:spPr bwMode="auto">
          <a:xfrm>
            <a:off x="911294" y="6387699"/>
            <a:ext cx="12605963" cy="47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METRO : communiquer les nouveautés produit d’ici le </a:t>
            </a:r>
            <a:r>
              <a:rPr lang="fr-FR" sz="2000" b="1" dirty="0">
                <a:latin typeface="Avenir Next LT Pro" panose="020B0504020202020204" pitchFamily="34" charset="0"/>
              </a:rPr>
              <a:t>20/12 </a:t>
            </a:r>
            <a:r>
              <a:rPr lang="fr-FR" sz="2000" dirty="0">
                <a:latin typeface="Avenir Next LT Pro" panose="020B0504020202020204" pitchFamily="34" charset="0"/>
              </a:rPr>
              <a:t>et autres actus METRO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7754144-9492-0854-6550-0D1F77761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3798" y="1268413"/>
            <a:ext cx="3157520" cy="44656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6923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7D3474-B83B-4809-9E73-0C51B1FBFC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 – Agenda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36D1EB-5127-4048-8FDD-5B85F6B89C7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921893"/>
            <a:ext cx="8473797" cy="1352008"/>
          </a:xfrm>
        </p:spPr>
        <p:txBody>
          <a:bodyPr/>
          <a:lstStyle/>
          <a:p>
            <a:r>
              <a:rPr lang="fr-FR" sz="2000" dirty="0">
                <a:latin typeface="Avenir Next LT Pro" panose="020B0504020202020204" pitchFamily="34" charset="0"/>
              </a:rPr>
              <a:t>Evènements &amp; partenariats METRO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d’avril à juin 2025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E37B2ED7-B7A5-A605-87CF-21A6C7102CF6}"/>
              </a:ext>
            </a:extLst>
          </p:cNvPr>
          <p:cNvSpPr txBox="1">
            <a:spLocks/>
          </p:cNvSpPr>
          <p:nvPr/>
        </p:nvSpPr>
        <p:spPr bwMode="auto">
          <a:xfrm>
            <a:off x="909611" y="6390364"/>
            <a:ext cx="12605963" cy="38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METRO : communiquer les évènements et partenariats d’ici le </a:t>
            </a:r>
            <a:r>
              <a:rPr lang="fr-FR" sz="2000" b="1" dirty="0">
                <a:latin typeface="Avenir Next LT Pro" panose="020B0504020202020204" pitchFamily="34" charset="0"/>
              </a:rPr>
              <a:t>20/12</a:t>
            </a:r>
            <a:r>
              <a:rPr lang="fr-FR" sz="2000" dirty="0">
                <a:latin typeface="Avenir Next LT Pro" panose="020B0504020202020204" pitchFamily="34" charset="0"/>
              </a:rPr>
              <a:t> (Najate)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3127836-30EF-894A-DFB5-35B6336F7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57093" y="1281628"/>
            <a:ext cx="3184045" cy="44555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3543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1C1FFE-2F99-4571-83F0-2C0C70107F6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2552" y="46647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8 &amp; 9 +10 &amp; 11 – Tendances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5BFFD1-FB59-4398-903E-EC7F0A48585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7721" y="1046345"/>
            <a:ext cx="7603539" cy="6020661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Mise en avant d’une ou deux tendances en restauration</a:t>
            </a:r>
          </a:p>
          <a:p>
            <a:pPr marL="0" indent="0">
              <a:buNone/>
            </a:pPr>
            <a:endParaRPr lang="fr-FR" sz="1400" dirty="0"/>
          </a:p>
          <a:p>
            <a:endParaRPr lang="fr-FR" sz="14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Les piments : </a:t>
            </a:r>
            <a:br>
              <a:rPr lang="fr-FR" sz="2000" b="1" dirty="0">
                <a:highlight>
                  <a:srgbClr val="FFFF00"/>
                </a:highlight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Les plats piquants font un tabac en France.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« </a:t>
            </a:r>
            <a:r>
              <a:rPr lang="fr-FR" sz="1600" i="1" dirty="0">
                <a:latin typeface="Avenir Next LT Pro" panose="020B0504020202020204" pitchFamily="34" charset="0"/>
              </a:rPr>
              <a:t>Aujourd'hui, on observe une grosse tendance pour les sensations fortes, que ce soit en texture ou en goût </a:t>
            </a:r>
            <a:r>
              <a:rPr lang="fr-FR" sz="1600" dirty="0">
                <a:latin typeface="Avenir Next LT Pro" panose="020B0504020202020204" pitchFamily="34" charset="0"/>
              </a:rPr>
              <a:t>», explique Xavier </a:t>
            </a:r>
            <a:r>
              <a:rPr lang="fr-FR" sz="1600" dirty="0" err="1">
                <a:latin typeface="Avenir Next LT Pro" panose="020B0504020202020204" pitchFamily="34" charset="0"/>
              </a:rPr>
              <a:t>Terlet</a:t>
            </a:r>
            <a:r>
              <a:rPr lang="fr-FR" sz="1600" dirty="0">
                <a:latin typeface="Avenir Next LT Pro" panose="020B0504020202020204" pitchFamily="34" charset="0"/>
              </a:rPr>
              <a:t>, expert en innovations alimentaires, du cabinet </a:t>
            </a:r>
            <a:r>
              <a:rPr lang="fr-FR" sz="1600" dirty="0" err="1">
                <a:latin typeface="Avenir Next LT Pro" panose="020B0504020202020204" pitchFamily="34" charset="0"/>
              </a:rPr>
              <a:t>ProtéinesXTC</a:t>
            </a:r>
            <a:endParaRPr lang="fr-FR" sz="1600" dirty="0">
              <a:solidFill>
                <a:srgbClr val="FF0000"/>
              </a:solidFill>
              <a:latin typeface="Avenir Next LT Pro" panose="020B0504020202020204" pitchFamily="34" charset="0"/>
            </a:endParaRPr>
          </a:p>
          <a:p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highlight>
                  <a:srgbClr val="FFFF00"/>
                </a:highlight>
                <a:latin typeface="Avenir Next LT Pro" panose="020B0504020202020204" pitchFamily="34" charset="0"/>
              </a:rPr>
              <a:t>L’explosion des offres accessibles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Comment retourner vers une offre plus accessible ? 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Introduction dans les cartes de qlq plats mainstream (œufs mayo, croque-monsieur) plats peu cher et rentable, mais aussi corner dans des </a:t>
            </a:r>
            <a:r>
              <a:rPr lang="fr-FR" sz="1600" dirty="0" err="1">
                <a:latin typeface="Avenir Next LT Pro" panose="020B0504020202020204" pitchFamily="34" charset="0"/>
              </a:rPr>
              <a:t>food</a:t>
            </a:r>
            <a:r>
              <a:rPr lang="fr-FR" sz="1600" dirty="0">
                <a:latin typeface="Avenir Next LT Pro" panose="020B0504020202020204" pitchFamily="34" charset="0"/>
              </a:rPr>
              <a:t> court, ou encore </a:t>
            </a:r>
            <a:r>
              <a:rPr lang="fr-FR" sz="1600" dirty="0" err="1">
                <a:latin typeface="Avenir Next LT Pro" panose="020B0504020202020204" pitchFamily="34" charset="0"/>
              </a:rPr>
              <a:t>food</a:t>
            </a:r>
            <a:r>
              <a:rPr lang="fr-FR" sz="1600" dirty="0">
                <a:latin typeface="Avenir Next LT Pro" panose="020B0504020202020204" pitchFamily="34" charset="0"/>
              </a:rPr>
              <a:t> truck </a:t>
            </a:r>
          </a:p>
          <a:p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2F5BF7B-0C69-1EC7-C861-637CD0B6A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9777" y="1268413"/>
            <a:ext cx="3405063" cy="2379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3942FB6-6FED-3A59-F6A1-CE41FFEBE9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2784" y="3923056"/>
            <a:ext cx="3382056" cy="2379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 4" descr="Une image contenant texte, fluide, boisson, liquide&#10;&#10;Description générée automatiquement">
            <a:extLst>
              <a:ext uri="{FF2B5EF4-FFF2-40B4-BE49-F238E27FC236}">
                <a16:creationId xmlns:a16="http://schemas.microsoft.com/office/drawing/2014/main" id="{C9B862F9-591C-FF3A-0899-24B2CCF0F3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478" y="1268413"/>
            <a:ext cx="1700536" cy="2379600"/>
          </a:xfrm>
          <a:prstGeom prst="rect">
            <a:avLst/>
          </a:prstGeom>
        </p:spPr>
      </p:pic>
      <p:pic>
        <p:nvPicPr>
          <p:cNvPr id="7" name="Image 6" descr="Une image contenant texte, Verre à vin, verre, boisson&#10;&#10;Description générée automatiquement">
            <a:extLst>
              <a:ext uri="{FF2B5EF4-FFF2-40B4-BE49-F238E27FC236}">
                <a16:creationId xmlns:a16="http://schemas.microsoft.com/office/drawing/2014/main" id="{B20B61E6-3EDF-8646-6EC4-FD673DA119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1164" y="1268413"/>
            <a:ext cx="1700536" cy="2379600"/>
          </a:xfrm>
          <a:prstGeom prst="rect">
            <a:avLst/>
          </a:prstGeom>
        </p:spPr>
      </p:pic>
      <p:pic>
        <p:nvPicPr>
          <p:cNvPr id="10" name="Image 9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6C1C81ED-A522-DE74-721F-DB06BD332F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784" y="3923056"/>
            <a:ext cx="1700536" cy="2379600"/>
          </a:xfrm>
          <a:prstGeom prst="rect">
            <a:avLst/>
          </a:prstGeom>
        </p:spPr>
      </p:pic>
      <p:pic>
        <p:nvPicPr>
          <p:cNvPr id="12" name="Image 11" descr="Une image contenant texte, journal, nourriture, plein air&#10;&#10;Description générée automatiquement">
            <a:extLst>
              <a:ext uri="{FF2B5EF4-FFF2-40B4-BE49-F238E27FC236}">
                <a16:creationId xmlns:a16="http://schemas.microsoft.com/office/drawing/2014/main" id="{79F5028E-BEB9-F8BA-C1A1-730525B2AD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079" y="3923056"/>
            <a:ext cx="1700536" cy="23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588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A19FAECB-FFC4-5AED-DD2A-D489D6BF5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7946" y="185016"/>
            <a:ext cx="2896841" cy="202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8473E3B7-AD77-3D87-162C-955D61707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7946" y="2400021"/>
            <a:ext cx="2913835" cy="202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6715D314-0106-1612-D1B4-814F57BDAB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7946" y="4631460"/>
            <a:ext cx="2892617" cy="202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D6CDF75-58EC-47A5-AB44-2BDC7CEEDF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2747" y="325027"/>
            <a:ext cx="9104313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12, 13, 14, 15, 16 &amp; 17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Chef à la une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455124-B9A9-4E78-876C-15187B48E3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7213" y="1916113"/>
            <a:ext cx="6427788" cy="2981992"/>
          </a:xfrm>
        </p:spPr>
        <p:txBody>
          <a:bodyPr/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Présentation du chef : Grégory Cohen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son parcours, ses restaurants, sa cuisine 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Semaine du 6 janvier hors lundi et vendredi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600" dirty="0">
                <a:latin typeface="Avenir Next LT Pro" panose="020B0504020202020204" pitchFamily="34" charset="0"/>
              </a:rPr>
              <a:t>Food court</a:t>
            </a:r>
          </a:p>
          <a:p>
            <a:pPr marL="0" indent="0">
              <a:buNone/>
            </a:pPr>
            <a:r>
              <a:rPr lang="fr-FR" sz="1600" dirty="0">
                <a:latin typeface="Avenir Next LT Pro" panose="020B0504020202020204" pitchFamily="34" charset="0"/>
              </a:rPr>
              <a:t>Méditerranéen, </a:t>
            </a:r>
            <a:r>
              <a:rPr lang="fr-FR" sz="1600" dirty="0" err="1">
                <a:latin typeface="Avenir Next LT Pro" panose="020B0504020202020204" pitchFamily="34" charset="0"/>
              </a:rPr>
              <a:t>délicatessen</a:t>
            </a:r>
            <a:r>
              <a:rPr lang="fr-FR" sz="1600" dirty="0">
                <a:latin typeface="Avenir Next LT Pro" panose="020B0504020202020204" pitchFamily="34" charset="0"/>
              </a:rPr>
              <a:t>, gastro, bistro, Italie, </a:t>
            </a:r>
            <a:r>
              <a:rPr lang="fr-FR" sz="1600" dirty="0" err="1">
                <a:latin typeface="Avenir Next LT Pro" panose="020B0504020202020204" pitchFamily="34" charset="0"/>
              </a:rPr>
              <a:t>healthy</a:t>
            </a:r>
            <a:r>
              <a:rPr lang="fr-FR" sz="1600" dirty="0">
                <a:latin typeface="Avenir Next LT Pro" panose="020B0504020202020204" pitchFamily="34" charset="0"/>
              </a:rPr>
              <a:t>, asiatique</a:t>
            </a:r>
          </a:p>
          <a:p>
            <a:pPr marL="0" indent="0">
              <a:buNone/>
            </a:pPr>
            <a:r>
              <a:rPr lang="fr-FR" sz="1600" dirty="0">
                <a:latin typeface="Avenir Next LT Pro" panose="020B0504020202020204" pitchFamily="34" charset="0"/>
              </a:rPr>
              <a:t>3 recettes : pas forcément entrée/plat/dessert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Iconographie à prévoir </a:t>
            </a:r>
            <a:r>
              <a:rPr lang="fr-FR" sz="1800" dirty="0">
                <a:latin typeface="Avenir Next LT Pro" panose="020B0504020202020204" pitchFamily="34" charset="0"/>
              </a:rPr>
              <a:t>: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portrait du chef,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plat signature,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photo du restaurant (extérieur et intérieur),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photos des cuisines et des ingrédients, astuces/conseils </a:t>
            </a: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nourriture, plat, recette&#10;&#10;Description générée automatiquement">
            <a:extLst>
              <a:ext uri="{FF2B5EF4-FFF2-40B4-BE49-F238E27FC236}">
                <a16:creationId xmlns:a16="http://schemas.microsoft.com/office/drawing/2014/main" id="{D13C7011-1FD1-4758-A79D-4A51F11CDD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148" y="2416455"/>
            <a:ext cx="1448415" cy="202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37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74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18 – Shopping Catégorie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62302" y="1924062"/>
            <a:ext cx="7905449" cy="1768708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Définir une catégorie de produits et proposer différents types produits de différentes marques vendus chez METRO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r>
              <a:rPr lang="fr-FR" sz="1800" b="1" dirty="0">
                <a:latin typeface="Avenir Next LT Pro" panose="020B0504020202020204" pitchFamily="34" charset="0"/>
              </a:rPr>
              <a:t>Les légumes de printemps  :</a:t>
            </a:r>
            <a:br>
              <a:rPr lang="fr-FR" sz="1800" b="1" dirty="0">
                <a:latin typeface="Avenir Next LT Pro" panose="020B0504020202020204" pitchFamily="34" charset="0"/>
              </a:rPr>
            </a:br>
            <a:r>
              <a:rPr lang="fr-FR" sz="1800" b="0" i="0" dirty="0">
                <a:solidFill>
                  <a:srgbClr val="404040"/>
                </a:solidFill>
                <a:effectLst/>
                <a:latin typeface="Avenir Next LT Pro" panose="020B0504020202020204" pitchFamily="34" charset="0"/>
              </a:rPr>
              <a:t>Asperges, petits pois et fèves, radis, épinards</a:t>
            </a:r>
            <a:r>
              <a:rPr lang="fr-FR" sz="1800" dirty="0">
                <a:solidFill>
                  <a:srgbClr val="404040"/>
                </a:solidFill>
                <a:latin typeface="Avenir Next LT Pro" panose="020B0504020202020204" pitchFamily="34" charset="0"/>
              </a:rPr>
              <a:t>,</a:t>
            </a:r>
            <a:r>
              <a:rPr lang="fr-FR" sz="1800" b="0" i="0" dirty="0">
                <a:solidFill>
                  <a:srgbClr val="404040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lang="fr-FR" sz="1800" dirty="0">
                <a:latin typeface="Avenir Next LT Pro" panose="020B0504020202020204" pitchFamily="34" charset="0"/>
              </a:rPr>
              <a:t>artichaut</a:t>
            </a:r>
            <a:endParaRPr lang="fr-FR" sz="1800" b="1" dirty="0">
              <a:latin typeface="Avenir Next LT Pro" panose="020B0504020202020204" pitchFamily="34" charset="0"/>
            </a:endParaRPr>
          </a:p>
          <a:p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2D08EDE-3CBD-A771-E0D2-66254A3371A3}"/>
              </a:ext>
            </a:extLst>
          </p:cNvPr>
          <p:cNvSpPr txBox="1">
            <a:spLocks/>
          </p:cNvSpPr>
          <p:nvPr/>
        </p:nvSpPr>
        <p:spPr bwMode="auto">
          <a:xfrm>
            <a:off x="911294" y="6388748"/>
            <a:ext cx="12605963" cy="47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METRO : communiquer les produits d’ici le </a:t>
            </a:r>
            <a:r>
              <a:rPr lang="fr-FR" sz="2000" b="1" dirty="0">
                <a:latin typeface="Avenir Next LT Pro" panose="020B0504020202020204" pitchFamily="34" charset="0"/>
              </a:rPr>
              <a:t>20/12</a:t>
            </a:r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6A91835-2B1A-36DD-1B7E-0798B111D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67751" y="1300000"/>
            <a:ext cx="3173387" cy="44405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81368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19823</TotalTime>
  <Words>1387</Words>
  <Application>Microsoft Office PowerPoint</Application>
  <PresentationFormat>Grand écran</PresentationFormat>
  <Paragraphs>197</Paragraphs>
  <Slides>29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6" baseType="lpstr">
      <vt:lpstr>Helvetica</vt:lpstr>
      <vt:lpstr>Wingdings</vt:lpstr>
      <vt:lpstr>Avenir Next LT Pro</vt:lpstr>
      <vt:lpstr>Arial</vt:lpstr>
      <vt:lpstr>Calibri</vt:lpstr>
      <vt:lpstr>Aptos</vt:lpstr>
      <vt:lpstr>1_Thème Office</vt:lpstr>
      <vt:lpstr>Magazine METRO #13 Promo H/I  </vt:lpstr>
      <vt:lpstr>Présentation PowerPoint</vt:lpstr>
      <vt:lpstr>Couverture</vt:lpstr>
      <vt:lpstr>Page 3 – Edito Sommaire</vt:lpstr>
      <vt:lpstr>Pages 4 – News</vt:lpstr>
      <vt:lpstr>Page 6 – Agenda </vt:lpstr>
      <vt:lpstr>Pages 8 &amp; 9 +10 &amp; 11 – Tendances </vt:lpstr>
      <vt:lpstr>Pages 12, 13, 14, 15, 16 &amp; 17  Chef à la une </vt:lpstr>
      <vt:lpstr>Page 18 – Shopping Catégorie</vt:lpstr>
      <vt:lpstr>Pages 20, 21, 22 &amp; 23 – Reportage producteur </vt:lpstr>
      <vt:lpstr>Pages 24 - MDD</vt:lpstr>
      <vt:lpstr>Pages 26, 27, 28 &amp; 29 – Duel de chefs</vt:lpstr>
      <vt:lpstr>Page 30 – Shopping Food</vt:lpstr>
      <vt:lpstr>Pages 32, 33, 34, 35 &amp; 36  – Focus Région</vt:lpstr>
      <vt:lpstr>Présentation PowerPoint</vt:lpstr>
      <vt:lpstr>Pages 40 &amp; 41 – CONCEPT DE RESTAURANT</vt:lpstr>
      <vt:lpstr>Pages 42, 43, 44, 45 – Focus</vt:lpstr>
      <vt:lpstr>Pages 46 &amp; 47 – Tour de France des vins </vt:lpstr>
      <vt:lpstr>Pages 48 &amp; 49 – Service METRO</vt:lpstr>
      <vt:lpstr>Pages 50, 51 &amp; 52 – Produit star </vt:lpstr>
      <vt:lpstr>Page 54 – RSE</vt:lpstr>
      <vt:lpstr>Pages 55, 56, 57, 58, 59 –  La Gazette de Ferniot</vt:lpstr>
      <vt:lpstr>Page 60 – Shopping Non Food</vt:lpstr>
      <vt:lpstr>Pages 62, 63 – Partenariat </vt:lpstr>
      <vt:lpstr>Pages 64 &amp; 65 – Vu sur le web</vt:lpstr>
      <vt:lpstr>Page 66 – Dans le rétro</vt:lpstr>
      <vt:lpstr>Page 68 – L’ustensile</vt:lpstr>
      <vt:lpstr>Page 70 – Quiz </vt:lpstr>
      <vt:lpstr>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Perrine RODIER - Le Nouveau Belier</cp:lastModifiedBy>
  <cp:revision>700</cp:revision>
  <cp:lastPrinted>2023-03-06T14:00:03Z</cp:lastPrinted>
  <dcterms:created xsi:type="dcterms:W3CDTF">2018-09-12T14:44:28Z</dcterms:created>
  <dcterms:modified xsi:type="dcterms:W3CDTF">2024-11-21T17:38:57Z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