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5"/>
  </p:notesMasterIdLst>
  <p:sldIdLst>
    <p:sldId id="1702" r:id="rId5"/>
    <p:sldId id="1886" r:id="rId6"/>
    <p:sldId id="1859" r:id="rId7"/>
    <p:sldId id="1860" r:id="rId8"/>
    <p:sldId id="1861" r:id="rId9"/>
    <p:sldId id="1862" r:id="rId10"/>
    <p:sldId id="1865" r:id="rId11"/>
    <p:sldId id="1863" r:id="rId12"/>
    <p:sldId id="1868" r:id="rId13"/>
    <p:sldId id="1869" r:id="rId14"/>
    <p:sldId id="1866" r:id="rId15"/>
    <p:sldId id="1867" r:id="rId16"/>
    <p:sldId id="1864" r:id="rId17"/>
    <p:sldId id="1877" r:id="rId18"/>
    <p:sldId id="1873" r:id="rId19"/>
    <p:sldId id="1893" r:id="rId20"/>
    <p:sldId id="1871" r:id="rId21"/>
    <p:sldId id="1870" r:id="rId22"/>
    <p:sldId id="1894" r:id="rId23"/>
    <p:sldId id="1874" r:id="rId24"/>
    <p:sldId id="1885" r:id="rId25"/>
    <p:sldId id="1889" r:id="rId26"/>
    <p:sldId id="1872" r:id="rId27"/>
    <p:sldId id="1875" r:id="rId28"/>
    <p:sldId id="1881" r:id="rId29"/>
    <p:sldId id="1876" r:id="rId30"/>
    <p:sldId id="1878" r:id="rId31"/>
    <p:sldId id="1879" r:id="rId32"/>
    <p:sldId id="1882" r:id="rId33"/>
    <p:sldId id="1888" r:id="rId34"/>
  </p:sldIdLst>
  <p:sldSz cx="12192000" cy="6858000"/>
  <p:notesSz cx="9869488" cy="6738938"/>
  <p:embeddedFontLst>
    <p:embeddedFont>
      <p:font typeface="Avenir Next LT Pro" panose="020B0504020202020204" pitchFamily="34" charset="0"/>
      <p:regular r:id="rId36"/>
      <p:bold r:id="rId37"/>
      <p:italic r:id="rId38"/>
      <p:boldItalic r:id="rId39"/>
    </p:embeddedFont>
    <p:embeddedFont>
      <p:font typeface="Helvetica" panose="020B0604020202020204" pitchFamily="34" charset="0"/>
      <p:regular r:id="rId40"/>
      <p:bold r:id="rId41"/>
      <p:italic r:id="rId42"/>
      <p:boldItalic r:id="rId4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13793B-05B6-4F9F-B9A4-26982277CF41}" v="3" dt="2025-04-30T08:49:47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1" autoAdjust="0"/>
    <p:restoredTop sz="87193" autoAdjust="0"/>
  </p:normalViewPr>
  <p:slideViewPr>
    <p:cSldViewPr snapToGrid="0">
      <p:cViewPr varScale="1">
        <p:scale>
          <a:sx n="65" d="100"/>
          <a:sy n="65" d="100"/>
        </p:scale>
        <p:origin x="936" y="58"/>
      </p:cViewPr>
      <p:guideLst>
        <p:guide orient="horz" pos="1207"/>
        <p:guide pos="7333"/>
        <p:guide pos="415"/>
        <p:guide orient="horz" pos="504"/>
        <p:guide orient="horz" pos="3612"/>
        <p:guide orient="horz" pos="3974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9F13793B-05B6-4F9F-B9A4-26982277CF41}"/>
    <pc:docChg chg="undo redo custSel delSld modSld">
      <pc:chgData name="Perrine RODIER - Le Nouveau Belier" userId="8d18d86c-7c03-4563-8894-8ee266adb6ca" providerId="ADAL" clId="{9F13793B-05B6-4F9F-B9A4-26982277CF41}" dt="2025-04-30T08:54:43.613" v="201" actId="13926"/>
      <pc:docMkLst>
        <pc:docMk/>
      </pc:docMkLst>
      <pc:sldChg chg="modSp mod modNotesTx">
        <pc:chgData name="Perrine RODIER - Le Nouveau Belier" userId="8d18d86c-7c03-4563-8894-8ee266adb6ca" providerId="ADAL" clId="{9F13793B-05B6-4F9F-B9A4-26982277CF41}" dt="2025-04-30T08:48:31.633" v="27" actId="20577"/>
        <pc:sldMkLst>
          <pc:docMk/>
          <pc:sldMk cId="1175188" sldId="1859"/>
        </pc:sldMkLst>
        <pc:spChg chg="mod">
          <ac:chgData name="Perrine RODIER - Le Nouveau Belier" userId="8d18d86c-7c03-4563-8894-8ee266adb6ca" providerId="ADAL" clId="{9F13793B-05B6-4F9F-B9A4-26982277CF41}" dt="2025-04-30T08:48:24.361" v="26" actId="14100"/>
          <ac:spMkLst>
            <pc:docMk/>
            <pc:sldMk cId="1175188" sldId="1859"/>
            <ac:spMk id="3" creationId="{D2067BC6-260B-4FD6-B801-16619FABEC69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0:30.519" v="62" actId="20577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9F13793B-05B6-4F9F-B9A4-26982277CF41}" dt="2025-04-30T08:50:30.519" v="62" actId="20577"/>
          <ac:spMkLst>
            <pc:docMk/>
            <pc:sldMk cId="2391424801" sldId="1864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48:57.455" v="32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9F13793B-05B6-4F9F-B9A4-26982277CF41}" dt="2025-04-30T08:48:57.455" v="32" actId="20577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49:53.958" v="41" actId="20577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9F13793B-05B6-4F9F-B9A4-26982277CF41}" dt="2025-04-30T08:49:53.958" v="41" actId="20577"/>
          <ac:spMkLst>
            <pc:docMk/>
            <pc:sldMk cId="1145901559" sldId="1866"/>
            <ac:spMk id="4" creationId="{2EB258F7-58B7-9BF4-42C2-6F5666D99286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0:12.198" v="59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9F13793B-05B6-4F9F-B9A4-26982277CF41}" dt="2025-04-30T08:50:12.198" v="59" actId="20577"/>
          <ac:spMkLst>
            <pc:docMk/>
            <pc:sldMk cId="2168397479" sldId="1867"/>
            <ac:spMk id="3" creationId="{B56A9EA4-CE4B-4D10-B056-BB2545976E13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49:32.910" v="34" actId="13926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9F13793B-05B6-4F9F-B9A4-26982277CF41}" dt="2025-04-30T08:49:32.910" v="34" actId="13926"/>
          <ac:spMkLst>
            <pc:docMk/>
            <pc:sldMk cId="2722813682" sldId="1868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49:42.780" v="36" actId="13926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9F13793B-05B6-4F9F-B9A4-26982277CF41}" dt="2025-04-30T08:49:42.780" v="36" actId="13926"/>
          <ac:spMkLst>
            <pc:docMk/>
            <pc:sldMk cId="3010881112" sldId="1869"/>
            <ac:spMk id="3" creationId="{F58383C8-E824-4002-B369-310BA56933AE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2:29.358" v="163" actId="13926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9F13793B-05B6-4F9F-B9A4-26982277CF41}" dt="2025-04-30T08:52:29.358" v="163" actId="13926"/>
          <ac:spMkLst>
            <pc:docMk/>
            <pc:sldMk cId="3878233050" sldId="1870"/>
            <ac:spMk id="3" creationId="{E027AC2F-20AE-4706-98E7-6D25D2FA3302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1:22.247" v="76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9F13793B-05B6-4F9F-B9A4-26982277CF41}" dt="2025-04-30T08:51:22.247" v="76" actId="20577"/>
          <ac:spMkLst>
            <pc:docMk/>
            <pc:sldMk cId="2128774275" sldId="1871"/>
            <ac:spMk id="3" creationId="{E74B447C-8B15-4D4F-8C09-4A755C5646AB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3:53.375" v="177" actId="13926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9F13793B-05B6-4F9F-B9A4-26982277CF41}" dt="2025-04-30T08:53:53.375" v="177" actId="13926"/>
          <ac:spMkLst>
            <pc:docMk/>
            <pc:sldMk cId="2786942116" sldId="1872"/>
            <ac:spMk id="3" creationId="{A0B9034B-88A7-47EA-8B9C-376E54849B9D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2:33.803" v="164" actId="13926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9F13793B-05B6-4F9F-B9A4-26982277CF41}" dt="2025-04-30T08:52:33.803" v="164" actId="13926"/>
          <ac:spMkLst>
            <pc:docMk/>
            <pc:sldMk cId="3923354067" sldId="1873"/>
            <ac:spMk id="2" creationId="{F55B09CA-3848-9001-884E-D86DAB0B156B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2:45.790" v="168" actId="13926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9F13793B-05B6-4F9F-B9A4-26982277CF41}" dt="2025-04-30T08:52:45.790" v="168" actId="13926"/>
          <ac:spMkLst>
            <pc:docMk/>
            <pc:sldMk cId="2119485702" sldId="1874"/>
            <ac:spMk id="3" creationId="{784716C6-AC83-480B-926B-CC492958C372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4:01.077" v="181" actId="13926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9F13793B-05B6-4F9F-B9A4-26982277CF41}" dt="2025-04-30T08:54:01.077" v="181" actId="13926"/>
          <ac:spMkLst>
            <pc:docMk/>
            <pc:sldMk cId="178159289" sldId="1875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4:20.440" v="187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9F13793B-05B6-4F9F-B9A4-26982277CF41}" dt="2025-04-30T08:54:20.440" v="187" actId="20577"/>
          <ac:spMkLst>
            <pc:docMk/>
            <pc:sldMk cId="1661761137" sldId="1876"/>
            <ac:spMk id="3" creationId="{523108C8-977E-48CA-B09F-74886856C05F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0:42.228" v="64" actId="13926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9F13793B-05B6-4F9F-B9A4-26982277CF41}" dt="2025-04-30T08:50:42.228" v="64" actId="13926"/>
          <ac:spMkLst>
            <pc:docMk/>
            <pc:sldMk cId="2760046125" sldId="1877"/>
            <ac:spMk id="3" creationId="{39BB7F2D-33F2-486B-B64C-05ECCCA26584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4:32.860" v="194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9F13793B-05B6-4F9F-B9A4-26982277CF41}" dt="2025-04-30T08:54:32.860" v="194" actId="20577"/>
          <ac:spMkLst>
            <pc:docMk/>
            <pc:sldMk cId="2095081006" sldId="1878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4:43.613" v="201" actId="13926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9F13793B-05B6-4F9F-B9A4-26982277CF41}" dt="2025-04-30T08:54:43.613" v="201" actId="13926"/>
          <ac:spMkLst>
            <pc:docMk/>
            <pc:sldMk cId="828585738" sldId="1879"/>
            <ac:spMk id="3" creationId="{083EA1ED-5E5D-4AD8-BB09-EE45982EE4BC}"/>
          </ac:spMkLst>
        </pc:spChg>
      </pc:sldChg>
      <pc:sldChg chg="del">
        <pc:chgData name="Perrine RODIER - Le Nouveau Belier" userId="8d18d86c-7c03-4563-8894-8ee266adb6ca" providerId="ADAL" clId="{9F13793B-05B6-4F9F-B9A4-26982277CF41}" dt="2025-04-30T08:51:09.228" v="71" actId="47"/>
        <pc:sldMkLst>
          <pc:docMk/>
          <pc:sldMk cId="1932529969" sldId="1880"/>
        </pc:sldMkLst>
      </pc:sldChg>
      <pc:sldChg chg="modSp mod">
        <pc:chgData name="Perrine RODIER - Le Nouveau Belier" userId="8d18d86c-7c03-4563-8894-8ee266adb6ca" providerId="ADAL" clId="{9F13793B-05B6-4F9F-B9A4-26982277CF41}" dt="2025-04-30T08:54:09.277" v="182" actId="13926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9F13793B-05B6-4F9F-B9A4-26982277CF41}" dt="2025-04-30T08:54:09.277" v="182" actId="13926"/>
          <ac:spMkLst>
            <pc:docMk/>
            <pc:sldMk cId="3328461895" sldId="1881"/>
            <ac:spMk id="3" creationId="{0EEB3CCF-97CE-4DC9-AF9B-D9DCAE9CCA21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3:30.468" v="171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9F13793B-05B6-4F9F-B9A4-26982277CF41}" dt="2025-04-30T08:53:30.468" v="171" actId="20577"/>
          <ac:spMkLst>
            <pc:docMk/>
            <pc:sldMk cId="1696261185" sldId="1885"/>
            <ac:spMk id="15" creationId="{0C09D785-F77A-FD06-5159-4CE13ED4F0DD}"/>
          </ac:spMkLst>
        </pc:spChg>
      </pc:sldChg>
      <pc:sldChg chg="modSp mod">
        <pc:chgData name="Perrine RODIER - Le Nouveau Belier" userId="8d18d86c-7c03-4563-8894-8ee266adb6ca" providerId="ADAL" clId="{9F13793B-05B6-4F9F-B9A4-26982277CF41}" dt="2025-04-30T08:53:47.360" v="176" actId="5793"/>
        <pc:sldMkLst>
          <pc:docMk/>
          <pc:sldMk cId="304788166" sldId="1889"/>
        </pc:sldMkLst>
        <pc:spChg chg="mod">
          <ac:chgData name="Perrine RODIER - Le Nouveau Belier" userId="8d18d86c-7c03-4563-8894-8ee266adb6ca" providerId="ADAL" clId="{9F13793B-05B6-4F9F-B9A4-26982277CF41}" dt="2025-04-30T08:53:47.360" v="176" actId="5793"/>
          <ac:spMkLst>
            <pc:docMk/>
            <pc:sldMk cId="304788166" sldId="1889"/>
            <ac:spMk id="3" creationId="{784716C6-AC83-480B-926B-CC492958C372}"/>
          </ac:spMkLst>
        </pc:spChg>
      </pc:sldChg>
      <pc:sldChg chg="del">
        <pc:chgData name="Perrine RODIER - Le Nouveau Belier" userId="8d18d86c-7c03-4563-8894-8ee266adb6ca" providerId="ADAL" clId="{9F13793B-05B6-4F9F-B9A4-26982277CF41}" dt="2025-04-30T08:51:09.228" v="71" actId="47"/>
        <pc:sldMkLst>
          <pc:docMk/>
          <pc:sldMk cId="1368882456" sldId="18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68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Cocktails : https://www.metro.fr/blog/gestion/creer-carte-cocktail-restauration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570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>
                <a:latin typeface="Avenir Next LT Pro" panose="020B0504020202020204" pitchFamily="34" charset="0"/>
              </a:rPr>
              <a:t>La brandade de morue</a:t>
            </a:r>
          </a:p>
          <a:p>
            <a:endParaRPr lang="fr-FR" sz="1200" b="1" dirty="0">
              <a:latin typeface="Avenir Next LT Pro" panose="020B0504020202020204" pitchFamily="34" charset="0"/>
            </a:endParaRPr>
          </a:p>
          <a:p>
            <a:r>
              <a:rPr lang="fr-FR" sz="1200" b="1" dirty="0">
                <a:latin typeface="Avenir Next LT Pro" panose="020B0504020202020204" pitchFamily="34" charset="0"/>
              </a:rPr>
              <a:t>Le melon au porto</a:t>
            </a:r>
          </a:p>
          <a:p>
            <a:endParaRPr lang="fr-FR" sz="1200" b="1" dirty="0">
              <a:latin typeface="Avenir Next LT Pro" panose="020B0504020202020204" pitchFamily="34" charset="0"/>
            </a:endParaRPr>
          </a:p>
          <a:p>
            <a:r>
              <a:rPr lang="fr-FR" sz="1200" b="1" dirty="0">
                <a:latin typeface="Avenir Next LT Pro" panose="020B0504020202020204" pitchFamily="34" charset="0"/>
              </a:rPr>
              <a:t>La macédoine de légume</a:t>
            </a:r>
          </a:p>
          <a:p>
            <a:endParaRPr lang="fr-FR" sz="1200" b="1" dirty="0">
              <a:latin typeface="Avenir Next LT Pro" panose="020B0504020202020204" pitchFamily="34" charset="0"/>
            </a:endParaRPr>
          </a:p>
          <a:p>
            <a:r>
              <a:rPr lang="fr-FR" sz="1200" b="1" dirty="0">
                <a:latin typeface="Avenir Next LT Pro" panose="020B0504020202020204" pitchFamily="34" charset="0"/>
              </a:rPr>
              <a:t>Le petit salé aux lentilles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30/04/2025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#15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S/T -  Septembre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Ketchup </a:t>
            </a:r>
            <a:r>
              <a:rPr lang="fr-FR" sz="1800" dirty="0">
                <a:latin typeface="Avenir Next LT Pro" panose="020B0504020202020204" pitchFamily="34" charset="0"/>
              </a:rPr>
              <a:t>– Martin </a:t>
            </a:r>
            <a:r>
              <a:rPr lang="fr-FR" sz="1800" dirty="0" err="1">
                <a:latin typeface="Avenir Next LT Pro" panose="020B0504020202020204" pitchFamily="34" charset="0"/>
              </a:rPr>
              <a:t>Pourret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00FF00"/>
                </a:highlight>
                <a:latin typeface="Avenir Next LT Pro" panose="020B0504020202020204" pitchFamily="34" charset="0"/>
              </a:rPr>
              <a:t>Les Confitures </a:t>
            </a:r>
            <a:r>
              <a:rPr lang="fr-FR" sz="1800" dirty="0">
                <a:highlight>
                  <a:srgbClr val="00FF00"/>
                </a:highlight>
                <a:latin typeface="Avenir Next LT Pro" panose="020B0504020202020204" pitchFamily="34" charset="0"/>
              </a:rPr>
              <a:t>- Steve-</a:t>
            </a:r>
            <a:r>
              <a:rPr lang="fr-FR" sz="1800" dirty="0" err="1">
                <a:highlight>
                  <a:srgbClr val="00FF00"/>
                </a:highlight>
                <a:latin typeface="Avenir Next LT Pro" panose="020B0504020202020204" pitchFamily="34" charset="0"/>
              </a:rPr>
              <a:t>Bivaud</a:t>
            </a:r>
            <a:r>
              <a:rPr lang="fr-FR" sz="1800" dirty="0">
                <a:highlight>
                  <a:srgbClr val="00FF00"/>
                </a:highlight>
                <a:latin typeface="Avenir Next LT Pro" panose="020B0504020202020204" pitchFamily="34" charset="0"/>
              </a:rPr>
              <a:t> -&gt; pour décembre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20, 21, 22 &amp; 23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5368"/>
            <a:ext cx="3399996" cy="2379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922927"/>
            <a:ext cx="3394793" cy="237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24-25 - MDD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28/05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B7B3C1-6543-10E0-BD79-B9072E56F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8" y="1243536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EB258F7-58B7-9BF4-42C2-6F5666D99286}"/>
              </a:ext>
            </a:extLst>
          </p:cNvPr>
          <p:cNvSpPr txBox="1">
            <a:spLocks/>
          </p:cNvSpPr>
          <p:nvPr/>
        </p:nvSpPr>
        <p:spPr bwMode="auto">
          <a:xfrm>
            <a:off x="541867" y="1905674"/>
            <a:ext cx="4432068" cy="345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METRO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la démarche fruits &amp; légumes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26, 27,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coing</a:t>
            </a:r>
          </a:p>
          <a:p>
            <a:endParaRPr lang="fr-FR" sz="105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L’endive </a:t>
            </a:r>
          </a:p>
          <a:p>
            <a:endParaRPr lang="fr-FR" sz="105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canard</a:t>
            </a:r>
          </a:p>
          <a:p>
            <a:endParaRPr lang="fr-FR" sz="105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pigeon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Le produit sera choisi en fonction des chefs.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28/05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courant juin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E6E0C5-00DE-C844-1CF0-DDC35628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959060-D05B-7AD2-CFC5-8C83285C4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30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59173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collection vin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les nouvelles pépites – les vins à moins de 10€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28/05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91"/>
          <a:stretch/>
        </p:blipFill>
        <p:spPr>
          <a:xfrm>
            <a:off x="8436006" y="1241250"/>
            <a:ext cx="3190682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32, 33, 34, 35 &amp; 36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Jura / Franche-Comté </a:t>
            </a:r>
            <a:r>
              <a:rPr lang="fr-FR" sz="1800" dirty="0">
                <a:latin typeface="Avenir Next LT Pro" panose="020B0504020202020204" pitchFamily="34" charset="0"/>
              </a:rPr>
              <a:t>: comté, vin jaune…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avant </a:t>
            </a:r>
            <a:r>
              <a:rPr lang="fr-FR" sz="1800" dirty="0">
                <a:latin typeface="Avenir Next LT Pro" panose="020B0504020202020204" pitchFamily="34" charset="0"/>
              </a:rPr>
              <a:t>le 28/05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314598-1027-3C2F-4A17-C7BE7C89C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50573"/>
          <a:stretch/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3F2D90-F88D-D517-48A9-ECEC117C3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571" y="168817"/>
            <a:ext cx="2895603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F54E0D-AB7B-0DC8-BC5E-1A379D3A1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6985"/>
            <a:ext cx="2893058" cy="2025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404101" y="1797426"/>
            <a:ext cx="4572122" cy="39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Comment optimiser la rentabilité de son restaurant ?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Stratégie prix</a:t>
            </a:r>
            <a:endParaRPr lang="fr-FR" sz="1800" i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841779-FFCE-6A5A-451C-9273B313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536"/>
            <a:ext cx="6418673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85C0B-CA7E-390A-356E-89E483033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A5B0B-DBE4-40E5-2017-06D903CCE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 &amp; 41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8FD6A-0821-8B7D-77B6-981309B4B7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91212" y="1363593"/>
            <a:ext cx="7409575" cy="4377795"/>
          </a:xfrm>
        </p:spPr>
        <p:txBody>
          <a:bodyPr/>
          <a:lstStyle/>
          <a:p>
            <a:pPr marL="0" indent="0">
              <a:buNone/>
            </a:pPr>
            <a:r>
              <a:rPr lang="fr-FR" sz="16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VENTRUS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Ventrus est un restaurant nomade et éco-responsable dans le Parc de la Villette.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Le restaurant tout en bois et en verre propose une cuisine de marché créative </a:t>
            </a:r>
            <a:r>
              <a:rPr lang="fr-FR" sz="1600" b="1" dirty="0">
                <a:latin typeface="Avenir Next LT Pro" panose="020B0504020202020204" pitchFamily="34" charset="0"/>
              </a:rPr>
              <a:t>portée par des </a:t>
            </a:r>
            <a:r>
              <a:rPr lang="fr-FR" sz="1600" b="1" dirty="0" err="1">
                <a:latin typeface="Avenir Next LT Pro" panose="020B0504020202020204" pitchFamily="34" charset="0"/>
              </a:rPr>
              <a:t>chef.fes</a:t>
            </a:r>
            <a:r>
              <a:rPr lang="fr-FR" sz="1600" b="1" dirty="0">
                <a:latin typeface="Avenir Next LT Pro" panose="020B0504020202020204" pitchFamily="34" charset="0"/>
              </a:rPr>
              <a:t> en résidence avec une ligne directrice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permettre à un chef résident d'exprimer sa cuisine avec les produits locaux, </a:t>
            </a:r>
            <a:r>
              <a:rPr lang="fr-FR" sz="1600" dirty="0">
                <a:latin typeface="Avenir Next LT Pro" panose="020B0504020202020204" pitchFamily="34" charset="0"/>
              </a:rPr>
              <a:t>en profitant si possible d'un cadre magnifique.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D88E64-0B7D-D7D8-0944-785C07A5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036"/>
            <a:ext cx="2237477" cy="24364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3366A3-F4BC-1C53-5D93-F189D653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87" y="1858775"/>
            <a:ext cx="2423497" cy="268559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DCBF016-4755-B840-6F3A-5B0A9931B15C}"/>
              </a:ext>
            </a:extLst>
          </p:cNvPr>
          <p:cNvSpPr txBox="1"/>
          <p:nvPr/>
        </p:nvSpPr>
        <p:spPr>
          <a:xfrm>
            <a:off x="2353615" y="3757057"/>
            <a:ext cx="6505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1D1D1D"/>
                </a:solidFill>
                <a:latin typeface="SF Mono"/>
              </a:rPr>
              <a:t>Le restaurant </a:t>
            </a:r>
            <a:r>
              <a:rPr lang="fr-FR" b="0" i="0" dirty="0">
                <a:solidFill>
                  <a:srgbClr val="1D1D1D"/>
                </a:solidFill>
                <a:effectLst/>
                <a:latin typeface="SF Mono"/>
              </a:rPr>
              <a:t>travaille avec des producteurs et des </a:t>
            </a:r>
            <a:r>
              <a:rPr lang="fr-FR" b="0" i="0" dirty="0" err="1">
                <a:solidFill>
                  <a:srgbClr val="1D1D1D"/>
                </a:solidFill>
                <a:effectLst/>
                <a:latin typeface="SF Mono"/>
              </a:rPr>
              <a:t>chef.fes</a:t>
            </a:r>
            <a:r>
              <a:rPr lang="fr-FR" b="0" i="0" dirty="0">
                <a:solidFill>
                  <a:srgbClr val="1D1D1D"/>
                </a:solidFill>
                <a:effectLst/>
                <a:latin typeface="SF Mono"/>
              </a:rPr>
              <a:t> avec lesquels ils construisent une relation durable et saine, avec des produits sourcés localement..</a:t>
            </a:r>
            <a:endParaRPr lang="fr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30CD960-BB3F-4C30-0E0D-16BB76703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92" y="4533263"/>
            <a:ext cx="2802492" cy="23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US RECRUTONS NOS PROCHAIN.ES CHEF.FES ET RÉSIDENT.ES">
            <a:extLst>
              <a:ext uri="{FF2B5EF4-FFF2-40B4-BE49-F238E27FC236}">
                <a16:creationId xmlns:a16="http://schemas.microsoft.com/office/drawing/2014/main" id="{1CCFACF7-445F-222B-8ACE-4CB0E6B8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940"/>
            <a:ext cx="2237477" cy="31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3062B6A-0E10-F5CD-461B-14A32060B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971" y="5220182"/>
            <a:ext cx="1665268" cy="163781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A75300E-EEB6-3A8F-AEAF-FA10C3105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239" y="5220181"/>
            <a:ext cx="1688143" cy="16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4B447C-8B15-4D4F-8C09-4A755C5646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939" y="1244002"/>
            <a:ext cx="7367376" cy="4641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kern="0" dirty="0">
              <a:effectLst/>
              <a:latin typeface="Avenir Next LT Pro" panose="020B05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800" b="1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plats à partager ? </a:t>
            </a:r>
            <a:b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800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Convivialité ou complexité logistique ?</a:t>
            </a:r>
            <a:endParaRPr lang="fr-FR" sz="1800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effectLst/>
                <a:highlight>
                  <a:srgbClr val="00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restaurants qui ferment le week-end ? </a:t>
            </a:r>
            <a:br>
              <a:rPr lang="fr-FR" sz="1800" dirty="0">
                <a:effectLst/>
                <a:highlight>
                  <a:srgbClr val="00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effectLst/>
                <a:highlight>
                  <a:srgbClr val="00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Respect des équipes ou aberration économique ? -&gt; pour un prochain</a:t>
            </a:r>
          </a:p>
          <a:p>
            <a:endParaRPr lang="fr-FR" sz="1800" dirty="0">
              <a:effectLst/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42-43 &amp; 44-45 – Focus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F189AC-53CF-9C5F-6331-6762472A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C3BB64-F654-0C49-4A30-C474978CA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46-47 &amp; 48-49 – Tour de France des Gins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9824"/>
            <a:ext cx="4561022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ou  d’une thématique autour du vin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Gin de France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28/05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5817F-50FB-5B58-7BD3-E88C19C10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702" y="1239824"/>
            <a:ext cx="6420709" cy="4494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8B3F-31CB-2000-CFCB-39820975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158FD-1F6E-B8EF-47AE-E5F34D955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46-47 &amp; 48-49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5E9DCB-58C6-C94A-EAEE-EEAEE1EF30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9824"/>
            <a:ext cx="4561022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ou  d’une thématique autour du vin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TBC par le service Vins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18E729-2A68-B5A0-4BE3-9AC7B0F9B655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28/05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C6ECFC-F014-3679-B6C4-75284501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702" y="1239824"/>
            <a:ext cx="6420709" cy="4494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33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D7FD5C-0AFC-60D6-C42E-7BF4849D6A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7" y="1353075"/>
            <a:ext cx="1568944" cy="2196518"/>
          </a:xfrm>
          <a:prstGeom prst="rect">
            <a:avLst/>
          </a:prstGeom>
        </p:spPr>
      </p:pic>
      <p:pic>
        <p:nvPicPr>
          <p:cNvPr id="5" name="Image 4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02C6E8DD-2BCC-8BAB-BE15-1E24CDE22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6" y="1353076"/>
            <a:ext cx="1568944" cy="2196518"/>
          </a:xfrm>
          <a:prstGeom prst="rect">
            <a:avLst/>
          </a:prstGeom>
        </p:spPr>
      </p:pic>
      <p:pic>
        <p:nvPicPr>
          <p:cNvPr id="7" name="Image 6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700B1259-9E41-C03E-5785-241105A32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5" y="1353075"/>
            <a:ext cx="1568944" cy="2196518"/>
          </a:xfrm>
          <a:prstGeom prst="rect">
            <a:avLst/>
          </a:prstGeom>
        </p:spPr>
      </p:pic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19C59396-E78F-B3BF-642C-A926ADC123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4" y="1353075"/>
            <a:ext cx="1568944" cy="2196518"/>
          </a:xfrm>
          <a:prstGeom prst="rect">
            <a:avLst/>
          </a:prstGeom>
        </p:spPr>
      </p:pic>
      <p:pic>
        <p:nvPicPr>
          <p:cNvPr id="11" name="Image 10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B40D4F62-8F93-1ADA-0DAD-DC16A5A686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6" y="1353075"/>
            <a:ext cx="1568946" cy="21965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DC9336-5735-CE86-CA29-20A0877A2C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3074"/>
            <a:ext cx="1568544" cy="21965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B66E7D-2B7D-03C4-D117-027045436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3074"/>
            <a:ext cx="1595390" cy="21965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9D210A-CC0C-F6BF-E549-E4DE8075D5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3734848"/>
            <a:ext cx="1568544" cy="21965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676F4B-09C7-79E9-897D-7D3718B69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3" y="3734848"/>
            <a:ext cx="1612388" cy="2197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18A072-4B6B-366F-4B77-6E42577F3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4" y="3734848"/>
            <a:ext cx="1569308" cy="21970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F84C6C-D901-9CFA-5E0D-A8B63001B2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5" y="3734848"/>
            <a:ext cx="1569308" cy="21965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811D37-906C-1F4F-34AA-391132D34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6" y="3734848"/>
            <a:ext cx="1569700" cy="2196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7D3710-3358-C9B1-81F1-828FA9990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49" y="3741658"/>
            <a:ext cx="1569700" cy="21897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039524-BB99-DAE8-15B2-2C8742A18F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8" y="3741658"/>
            <a:ext cx="1564832" cy="21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975" y="1925605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livraison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 &amp; 51 – Service METRO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4098B-D9DC-6029-C637-BD665BD20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381" r="49781" b="-381"/>
          <a:stretch/>
        </p:blipFill>
        <p:spPr>
          <a:xfrm>
            <a:off x="8438800" y="1241586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53957" y="1928369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riz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52, 53 &amp; 54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28/05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A2276A-64A3-98F8-A444-BBDB306D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17621D-16A7-025F-ADB8-958108B8B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0038"/>
          <a:stretch/>
        </p:blipFill>
        <p:spPr>
          <a:xfrm>
            <a:off x="8232922" y="3909919"/>
            <a:ext cx="1702816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5373" y="1926052"/>
            <a:ext cx="7558780" cy="300375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semaine du Développement Durable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+ site Mon restaurant passe au durable avec renvoi vers le diagnostique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RSE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6538F0-CB75-7871-2E82-8C0E6E525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1" t="85" r="-71" b="-85"/>
          <a:stretch/>
        </p:blipFill>
        <p:spPr>
          <a:xfrm>
            <a:off x="8447315" y="1245845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8CDA8C-180D-2BDC-4193-0B72E5E34C7F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28/05</a:t>
            </a:r>
          </a:p>
        </p:txBody>
      </p:sp>
    </p:spTree>
    <p:extLst>
      <p:ext uri="{BB962C8B-B14F-4D97-AF65-F5344CB8AC3E}">
        <p14:creationId xmlns:p14="http://schemas.microsoft.com/office/powerpoint/2010/main" val="304788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57, 58&amp; 59 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34382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Rhum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 FERNIOT : envoyer les éléments déf avant le 27/06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5B6AB5F-0852-A0FC-C47E-F32411F37056}"/>
              </a:ext>
            </a:extLst>
          </p:cNvPr>
          <p:cNvGrpSpPr/>
          <p:nvPr/>
        </p:nvGrpSpPr>
        <p:grpSpPr>
          <a:xfrm>
            <a:off x="8756726" y="2257937"/>
            <a:ext cx="2893408" cy="1835174"/>
            <a:chOff x="5251368" y="1253195"/>
            <a:chExt cx="6389771" cy="4496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BB8033-94D5-182A-7153-5977CA7A2A1A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432753-563D-4149-B99E-46E008DE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8447315" y="1253195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BA6C15B-D0CC-4953-35B4-43BC24B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2EFD6-39B5-0D14-DAB9-1BFF46938AA5}"/>
              </a:ext>
            </a:extLst>
          </p:cNvPr>
          <p:cNvGrpSpPr/>
          <p:nvPr/>
        </p:nvGrpSpPr>
        <p:grpSpPr>
          <a:xfrm>
            <a:off x="8789687" y="4140026"/>
            <a:ext cx="2878062" cy="2025107"/>
            <a:chOff x="5251368" y="1253195"/>
            <a:chExt cx="6389771" cy="449607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E13F35-E6C4-1F2E-A721-EF690E79FDD3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1EDAB6-70B4-9AA7-7DD5-9E35044E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8447315" y="1259953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108E8DA-442F-8EB7-2E0E-163A9BCF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60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0590" y="1916113"/>
            <a:ext cx="7338769" cy="3722688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  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L’Hygiène pro : </a:t>
            </a:r>
            <a:r>
              <a:rPr lang="fr-FR" sz="1800" dirty="0">
                <a:latin typeface="Avenir Next LT Pro" panose="020B0504020202020204" pitchFamily="34" charset="0"/>
              </a:rPr>
              <a:t>sélection de produits éco certifié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28/05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64" r="50000" b="164"/>
          <a:stretch/>
        </p:blipFill>
        <p:spPr>
          <a:xfrm>
            <a:off x="8447315" y="1245845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TLMC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et retour sur le Lyon Street Festival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Un retour sur Taste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 &amp; 63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28/05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A771C9-1A69-6C65-1F33-2BCF382A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84"/>
          <a:stretch/>
        </p:blipFill>
        <p:spPr>
          <a:xfrm>
            <a:off x="5229187" y="1244639"/>
            <a:ext cx="6411951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 &amp; 65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916112"/>
            <a:ext cx="4407999" cy="400208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Influenceurs qui testent les restaurants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28/05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7961F9-FEBE-0DEB-1B64-063E8346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90" y="1305098"/>
            <a:ext cx="6387647" cy="4473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66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916113"/>
            <a:ext cx="6523037" cy="4472213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Soufflé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85" r="50000" b="-85"/>
          <a:stretch/>
        </p:blipFill>
        <p:spPr>
          <a:xfrm>
            <a:off x="8447315" y="1245845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L’ustensile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916113"/>
            <a:ext cx="6446065" cy="2972410"/>
          </a:xfrm>
        </p:spPr>
        <p:txBody>
          <a:bodyPr/>
          <a:lstStyle/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 pince de précision pour le dressage  </a:t>
            </a:r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64" r="50000" b="164"/>
          <a:stretch/>
        </p:blipFill>
        <p:spPr>
          <a:xfrm>
            <a:off x="8447315" y="1245845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70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615"/>
          <a:stretch/>
        </p:blipFill>
        <p:spPr>
          <a:xfrm>
            <a:off x="8447315" y="1279298"/>
            <a:ext cx="3193824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7" y="1240103"/>
            <a:ext cx="7676010" cy="4902514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Automne 2025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Autres idées : </a:t>
            </a:r>
            <a:r>
              <a:rPr lang="fr-F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Teshi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Indra / Enrique </a:t>
            </a:r>
            <a:r>
              <a:rPr lang="fr-F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Casarrubias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</a:t>
            </a:r>
            <a:r>
              <a:rPr lang="fr-F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Toshitaka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Omiya Alliance / Guillaume Bartholomé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b="1" i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Coline </a:t>
            </a:r>
            <a:r>
              <a:rPr lang="fr-FR" sz="1800" b="1" i="1" kern="1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Faulquier</a:t>
            </a:r>
            <a:r>
              <a:rPr lang="fr-FR" sz="1800" b="1" i="1" kern="1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-&gt; qui réouvre un nouveau resto</a:t>
            </a:r>
          </a:p>
          <a:p>
            <a:pPr marL="0" indent="0">
              <a:buNone/>
            </a:pPr>
            <a:endParaRPr lang="fr-FR" sz="1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b="1" i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b="1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Georges Blanc </a:t>
            </a:r>
            <a:r>
              <a:rPr lang="fr-FR" sz="18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-&gt; 15H30 n°16 pour Décembre </a:t>
            </a:r>
          </a:p>
          <a:p>
            <a:pPr marL="0" indent="0">
              <a:buNone/>
            </a:pP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OU </a:t>
            </a:r>
            <a:r>
              <a:rPr lang="fr-FR" sz="18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Christophe </a:t>
            </a:r>
            <a:r>
              <a:rPr lang="fr-FR" sz="1800" i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Bacquié</a:t>
            </a:r>
            <a:r>
              <a:rPr lang="fr-FR" sz="18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-&gt; à interroger </a:t>
            </a:r>
            <a:r>
              <a:rPr lang="fr-FR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n° de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baptême, communion, mariage -&gt; à voire quelle rubrique…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62BD98-966E-0C65-E9F5-7E16AFAD9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4002" y="1240102"/>
            <a:ext cx="3211515" cy="4493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29/04/2025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28/05/2025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courant mars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27/06/2025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25/07/2025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30/07/2025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le 06/08/2025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45F35C-E48B-7D23-8530-2600CC461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2"/>
          <a:stretch/>
        </p:blipFill>
        <p:spPr>
          <a:xfrm>
            <a:off x="8447314" y="1241250"/>
            <a:ext cx="3193824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28/05 et autres actus METRO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54144-9492-0854-6550-0D1F77761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1"/>
          <a:stretch/>
        </p:blipFill>
        <p:spPr>
          <a:xfrm>
            <a:off x="8463986" y="1241250"/>
            <a:ext cx="3177152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28/05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127836-30EF-894A-DFB5-35B6336F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2"/>
          <a:stretch/>
        </p:blipFill>
        <p:spPr>
          <a:xfrm>
            <a:off x="8436428" y="1241250"/>
            <a:ext cx="320281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 &amp; 9 +10 &amp; 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d’une ou deux tendances en restauration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La fermentation :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Comment les chefs revisitent cette technique ancestrale pour sublimer les saveurs et booster la digestion.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algues, trésors de la mer dans nos assiettes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Spiruline, kombu, dulse… Ces ingrédients marins s’invitent dans les menus étoilés.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desserts à base de légumes -&gt; pour le spécial pâtissier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sucrants naturels -&gt; pour le spécial pâtissier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0155"/>
            <a:ext cx="3393679" cy="237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784" y="3929207"/>
            <a:ext cx="3382056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 &amp; 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Chef à la 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du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son parcours, ses restaurants, sa cuisine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Semaine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3 recettes : pas forcément entrée/plat/dessert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Iconographie à prévoir </a:t>
            </a: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portrait du chef,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plat signature,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 du restaurant (extérieur et intérieur),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photos des cuisines et des ingrédients, astuces/conseils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F9C9FC18-756B-8D0A-A270-F36BCF1D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Image 6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754A1DFD-552A-7E96-510D-B7E7FF49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Image 8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C9D74EC5-8882-252D-F971-5B4A10F3F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18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24062"/>
            <a:ext cx="7905449" cy="37202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fruits à coques : </a:t>
            </a:r>
            <a:r>
              <a:rPr lang="fr-FR" sz="1800" dirty="0">
                <a:latin typeface="Avenir Next LT Pro" panose="020B0504020202020204" pitchFamily="34" charset="0"/>
              </a:rPr>
              <a:t>noix, noisette, amande, noix de pécan, pignon…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D08EDE-3CBD-A771-E0D2-66254A3371A3}"/>
              </a:ext>
            </a:extLst>
          </p:cNvPr>
          <p:cNvSpPr txBox="1">
            <a:spLocks/>
          </p:cNvSpPr>
          <p:nvPr/>
        </p:nvSpPr>
        <p:spPr bwMode="auto">
          <a:xfrm>
            <a:off x="911294" y="6388748"/>
            <a:ext cx="12605963" cy="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produits d’ici le 28/05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4"/>
          <a:stretch/>
        </p:blipFill>
        <p:spPr>
          <a:xfrm>
            <a:off x="8467750" y="1241250"/>
            <a:ext cx="317338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4519</TotalTime>
  <Words>1189</Words>
  <Application>Microsoft Office PowerPoint</Application>
  <PresentationFormat>Grand écran</PresentationFormat>
  <Paragraphs>194</Paragraphs>
  <Slides>30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Helvetica</vt:lpstr>
      <vt:lpstr>SF Mono</vt:lpstr>
      <vt:lpstr>Calibri</vt:lpstr>
      <vt:lpstr>Avenir Next LT Pro</vt:lpstr>
      <vt:lpstr>Aptos</vt:lpstr>
      <vt:lpstr>1_Thème Office</vt:lpstr>
      <vt:lpstr>Magazine METRO #15 Promo S/T -  Septembre  </vt:lpstr>
      <vt:lpstr>Présentation PowerPoint</vt:lpstr>
      <vt:lpstr>Couverture</vt:lpstr>
      <vt:lpstr>Page 3 – Edito Sommaire</vt:lpstr>
      <vt:lpstr>Pages 4 – News</vt:lpstr>
      <vt:lpstr>Page 7 – Agenda </vt:lpstr>
      <vt:lpstr>Pages 8 &amp; 9 +10 &amp; 11 – Tendances </vt:lpstr>
      <vt:lpstr>Pages 12, 13, 14, 15, 16 &amp; 17  Chef à la une </vt:lpstr>
      <vt:lpstr>Page 18 – Shopping Catégorie</vt:lpstr>
      <vt:lpstr>Pages 20, 21, 22 &amp; 23 – Reportage producteur </vt:lpstr>
      <vt:lpstr>Pages 24-25 - MDD</vt:lpstr>
      <vt:lpstr>Pages 26, 27, 28 &amp; 29 – Duel de chefs</vt:lpstr>
      <vt:lpstr>Page 30 – Shopping Food</vt:lpstr>
      <vt:lpstr>Pages 32, 33, 34, 35 &amp; 36  – Focus Région</vt:lpstr>
      <vt:lpstr>Présentation PowerPoint</vt:lpstr>
      <vt:lpstr>Pages 40 &amp; 41 – CONCEPT DE RESTAURANT</vt:lpstr>
      <vt:lpstr>Pages 42-43 &amp; 44-45 – Focus</vt:lpstr>
      <vt:lpstr>Pages 46-47 &amp; 48-49 – Tour de France des Gins </vt:lpstr>
      <vt:lpstr>Pages 46-47 &amp; 48-49 – Tour de France des Vins </vt:lpstr>
      <vt:lpstr>Pages 50 &amp; 51 – Service METRO</vt:lpstr>
      <vt:lpstr>Pages 52, 53 &amp; 54 – Produit star </vt:lpstr>
      <vt:lpstr>Page 56 – RSE</vt:lpstr>
      <vt:lpstr>Pages 57, 58&amp; 59 – La Gazette de Ferniot</vt:lpstr>
      <vt:lpstr>Page 60 – Shopping Non Food</vt:lpstr>
      <vt:lpstr>Pages 62 &amp; 63 – Partenariat </vt:lpstr>
      <vt:lpstr>Pages 64 &amp; 65 – Vu sur le web</vt:lpstr>
      <vt:lpstr>Page 66 – Dans le rétro</vt:lpstr>
      <vt:lpstr>Page 68 – L’ustensile</vt:lpstr>
      <vt:lpstr>Page 70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807</cp:revision>
  <cp:lastPrinted>2023-03-06T14:00:03Z</cp:lastPrinted>
  <dcterms:created xsi:type="dcterms:W3CDTF">2018-09-12T14:44:28Z</dcterms:created>
  <dcterms:modified xsi:type="dcterms:W3CDTF">2025-04-30T08:54:49Z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