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6"/>
  </p:notesMasterIdLst>
  <p:sldIdLst>
    <p:sldId id="1702" r:id="rId5"/>
    <p:sldId id="1886" r:id="rId6"/>
    <p:sldId id="1859" r:id="rId7"/>
    <p:sldId id="1860" r:id="rId8"/>
    <p:sldId id="1861" r:id="rId9"/>
    <p:sldId id="1862" r:id="rId10"/>
    <p:sldId id="1865" r:id="rId11"/>
    <p:sldId id="1863" r:id="rId12"/>
    <p:sldId id="1869" r:id="rId13"/>
    <p:sldId id="1866" r:id="rId14"/>
    <p:sldId id="1868" r:id="rId15"/>
    <p:sldId id="1867" r:id="rId16"/>
    <p:sldId id="1877" r:id="rId17"/>
    <p:sldId id="1864" r:id="rId18"/>
    <p:sldId id="1873" r:id="rId19"/>
    <p:sldId id="1880" r:id="rId20"/>
    <p:sldId id="1891" r:id="rId21"/>
    <p:sldId id="1892" r:id="rId22"/>
    <p:sldId id="1871" r:id="rId23"/>
    <p:sldId id="1870" r:id="rId24"/>
    <p:sldId id="1874" r:id="rId25"/>
    <p:sldId id="1890" r:id="rId26"/>
    <p:sldId id="1885" r:id="rId27"/>
    <p:sldId id="1872" r:id="rId28"/>
    <p:sldId id="1875" r:id="rId29"/>
    <p:sldId id="1881" r:id="rId30"/>
    <p:sldId id="1876" r:id="rId31"/>
    <p:sldId id="1878" r:id="rId32"/>
    <p:sldId id="1879" r:id="rId33"/>
    <p:sldId id="1882" r:id="rId34"/>
    <p:sldId id="1888" r:id="rId35"/>
  </p:sldIdLst>
  <p:sldSz cx="12192000" cy="6858000"/>
  <p:notesSz cx="9869488" cy="6738938"/>
  <p:embeddedFontLst>
    <p:embeddedFont>
      <p:font typeface="Avenir Next LT Pro" panose="020B0504020202020204" pitchFamily="34" charset="0"/>
      <p:regular r:id="rId37"/>
      <p:bold r:id="rId38"/>
      <p:italic r:id="rId39"/>
      <p:boldItalic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12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9BACF9-F0EA-429D-9A72-5CF61561ADEB}" v="181" dt="2025-07-04T21:13:47.325"/>
    <p1510:client id="{C381CA1D-FDCF-4E1A-8866-5ABDFB92D810}" v="15" dt="2025-07-04T21:27:20.5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1" autoAdjust="0"/>
    <p:restoredTop sz="95013" autoAdjust="0"/>
  </p:normalViewPr>
  <p:slideViewPr>
    <p:cSldViewPr snapToGrid="0">
      <p:cViewPr varScale="1">
        <p:scale>
          <a:sx n="76" d="100"/>
          <a:sy n="76" d="100"/>
        </p:scale>
        <p:origin x="130" y="-77"/>
      </p:cViewPr>
      <p:guideLst>
        <p:guide orient="horz" pos="1207"/>
        <p:guide pos="7333"/>
        <p:guide pos="415"/>
        <p:guide orient="horz" pos="504"/>
        <p:guide orient="horz" pos="3612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C381CA1D-FDCF-4E1A-8866-5ABDFB92D810}"/>
    <pc:docChg chg="custSel modSld">
      <pc:chgData name="Perrine RODIER - Le Nouveau Belier" userId="8d18d86c-7c03-4563-8894-8ee266adb6ca" providerId="ADAL" clId="{C381CA1D-FDCF-4E1A-8866-5ABDFB92D810}" dt="2025-07-04T21:27:20.564" v="47" actId="1076"/>
      <pc:docMkLst>
        <pc:docMk/>
      </pc:docMkLst>
      <pc:sldChg chg="addSp delSp modSp mod">
        <pc:chgData name="Perrine RODIER - Le Nouveau Belier" userId="8d18d86c-7c03-4563-8894-8ee266adb6ca" providerId="ADAL" clId="{C381CA1D-FDCF-4E1A-8866-5ABDFB92D810}" dt="2025-07-04T21:27:20.564" v="47" actId="1076"/>
        <pc:sldMkLst>
          <pc:docMk/>
          <pc:sldMk cId="2092175236" sldId="1892"/>
        </pc:sldMkLst>
        <pc:spChg chg="mod">
          <ac:chgData name="Perrine RODIER - Le Nouveau Belier" userId="8d18d86c-7c03-4563-8894-8ee266adb6ca" providerId="ADAL" clId="{C381CA1D-FDCF-4E1A-8866-5ABDFB92D810}" dt="2025-07-04T21:27:20.564" v="47" actId="1076"/>
          <ac:spMkLst>
            <pc:docMk/>
            <pc:sldMk cId="2092175236" sldId="1892"/>
            <ac:spMk id="3" creationId="{0F93BF0A-C562-18B9-932B-F74828C6CFA2}"/>
          </ac:spMkLst>
        </pc:spChg>
        <pc:spChg chg="add mod">
          <ac:chgData name="Perrine RODIER - Le Nouveau Belier" userId="8d18d86c-7c03-4563-8894-8ee266adb6ca" providerId="ADAL" clId="{C381CA1D-FDCF-4E1A-8866-5ABDFB92D810}" dt="2025-07-04T21:21:39.596" v="1"/>
          <ac:spMkLst>
            <pc:docMk/>
            <pc:sldMk cId="2092175236" sldId="1892"/>
            <ac:spMk id="5" creationId="{0B8B3F27-FD38-DBF9-ED44-F76182D34079}"/>
          </ac:spMkLst>
        </pc:spChg>
        <pc:spChg chg="add mod">
          <ac:chgData name="Perrine RODIER - Le Nouveau Belier" userId="8d18d86c-7c03-4563-8894-8ee266adb6ca" providerId="ADAL" clId="{C381CA1D-FDCF-4E1A-8866-5ABDFB92D810}" dt="2025-07-04T21:22:23.815" v="2"/>
          <ac:spMkLst>
            <pc:docMk/>
            <pc:sldMk cId="2092175236" sldId="1892"/>
            <ac:spMk id="12" creationId="{C365A2AD-2293-8AF5-F54C-7058A0D7395D}"/>
          </ac:spMkLst>
        </pc:spChg>
        <pc:spChg chg="add mod">
          <ac:chgData name="Perrine RODIER - Le Nouveau Belier" userId="8d18d86c-7c03-4563-8894-8ee266adb6ca" providerId="ADAL" clId="{C381CA1D-FDCF-4E1A-8866-5ABDFB92D810}" dt="2025-07-04T21:26:03.699" v="29"/>
          <ac:spMkLst>
            <pc:docMk/>
            <pc:sldMk cId="2092175236" sldId="1892"/>
            <ac:spMk id="17" creationId="{16DFCE4F-FDA8-B998-0604-3A9B7AEF05E9}"/>
          </ac:spMkLst>
        </pc:spChg>
        <pc:spChg chg="add mod">
          <ac:chgData name="Perrine RODIER - Le Nouveau Belier" userId="8d18d86c-7c03-4563-8894-8ee266adb6ca" providerId="ADAL" clId="{C381CA1D-FDCF-4E1A-8866-5ABDFB92D810}" dt="2025-07-04T21:26:33.850" v="34"/>
          <ac:spMkLst>
            <pc:docMk/>
            <pc:sldMk cId="2092175236" sldId="1892"/>
            <ac:spMk id="19" creationId="{0585A760-E0B2-DCA5-3CF9-08E4BFC8531C}"/>
          </ac:spMkLst>
        </pc:spChg>
        <pc:picChg chg="del">
          <ac:chgData name="Perrine RODIER - Le Nouveau Belier" userId="8d18d86c-7c03-4563-8894-8ee266adb6ca" providerId="ADAL" clId="{C381CA1D-FDCF-4E1A-8866-5ABDFB92D810}" dt="2025-07-04T21:21:35.179" v="0" actId="478"/>
          <ac:picMkLst>
            <pc:docMk/>
            <pc:sldMk cId="2092175236" sldId="1892"/>
            <ac:picMk id="6" creationId="{806B38D6-FBCC-3DFD-97D2-2D9B77D593A3}"/>
          </ac:picMkLst>
        </pc:picChg>
        <pc:picChg chg="del">
          <ac:chgData name="Perrine RODIER - Le Nouveau Belier" userId="8d18d86c-7c03-4563-8894-8ee266adb6ca" providerId="ADAL" clId="{C381CA1D-FDCF-4E1A-8866-5ABDFB92D810}" dt="2025-07-04T21:21:35.179" v="0" actId="478"/>
          <ac:picMkLst>
            <pc:docMk/>
            <pc:sldMk cId="2092175236" sldId="1892"/>
            <ac:picMk id="8" creationId="{E9FF140A-9341-A46E-6AD1-1732CBAC2B0F}"/>
          </ac:picMkLst>
        </pc:picChg>
        <pc:picChg chg="del">
          <ac:chgData name="Perrine RODIER - Le Nouveau Belier" userId="8d18d86c-7c03-4563-8894-8ee266adb6ca" providerId="ADAL" clId="{C381CA1D-FDCF-4E1A-8866-5ABDFB92D810}" dt="2025-07-04T21:21:35.179" v="0" actId="478"/>
          <ac:picMkLst>
            <pc:docMk/>
            <pc:sldMk cId="2092175236" sldId="1892"/>
            <ac:picMk id="9" creationId="{70450925-597D-E558-63AF-D2DC93F40299}"/>
          </ac:picMkLst>
        </pc:picChg>
        <pc:picChg chg="del">
          <ac:chgData name="Perrine RODIER - Le Nouveau Belier" userId="8d18d86c-7c03-4563-8894-8ee266adb6ca" providerId="ADAL" clId="{C381CA1D-FDCF-4E1A-8866-5ABDFB92D810}" dt="2025-07-04T21:21:35.179" v="0" actId="478"/>
          <ac:picMkLst>
            <pc:docMk/>
            <pc:sldMk cId="2092175236" sldId="1892"/>
            <ac:picMk id="10" creationId="{8A2220D2-5131-B78D-3E9E-CB54D7E32132}"/>
          </ac:picMkLst>
        </pc:picChg>
        <pc:picChg chg="del">
          <ac:chgData name="Perrine RODIER - Le Nouveau Belier" userId="8d18d86c-7c03-4563-8894-8ee266adb6ca" providerId="ADAL" clId="{C381CA1D-FDCF-4E1A-8866-5ABDFB92D810}" dt="2025-07-04T21:21:35.179" v="0" actId="478"/>
          <ac:picMkLst>
            <pc:docMk/>
            <pc:sldMk cId="2092175236" sldId="1892"/>
            <ac:picMk id="11" creationId="{A050AAE7-0F49-05CA-7DED-F09EC708D794}"/>
          </ac:picMkLst>
        </pc:picChg>
        <pc:picChg chg="add mod modCrop">
          <ac:chgData name="Perrine RODIER - Le Nouveau Belier" userId="8d18d86c-7c03-4563-8894-8ee266adb6ca" providerId="ADAL" clId="{C381CA1D-FDCF-4E1A-8866-5ABDFB92D810}" dt="2025-07-04T21:27:02.317" v="41" actId="1076"/>
          <ac:picMkLst>
            <pc:docMk/>
            <pc:sldMk cId="2092175236" sldId="1892"/>
            <ac:picMk id="13" creationId="{DAED7C62-FD14-7EBA-A116-97043E67C4EE}"/>
          </ac:picMkLst>
        </pc:picChg>
        <pc:picChg chg="add mod">
          <ac:chgData name="Perrine RODIER - Le Nouveau Belier" userId="8d18d86c-7c03-4563-8894-8ee266adb6ca" providerId="ADAL" clId="{C381CA1D-FDCF-4E1A-8866-5ABDFB92D810}" dt="2025-07-04T21:26:52.536" v="39" actId="1076"/>
          <ac:picMkLst>
            <pc:docMk/>
            <pc:sldMk cId="2092175236" sldId="1892"/>
            <ac:picMk id="14" creationId="{D4706BE2-4FEE-699E-74F5-134A818AC28F}"/>
          </ac:picMkLst>
        </pc:picChg>
        <pc:picChg chg="add mod">
          <ac:chgData name="Perrine RODIER - Le Nouveau Belier" userId="8d18d86c-7c03-4563-8894-8ee266adb6ca" providerId="ADAL" clId="{C381CA1D-FDCF-4E1A-8866-5ABDFB92D810}" dt="2025-07-04T21:25:40.807" v="27" actId="1076"/>
          <ac:picMkLst>
            <pc:docMk/>
            <pc:sldMk cId="2092175236" sldId="1892"/>
            <ac:picMk id="15" creationId="{CDDC64BA-49E5-27BB-72F5-89325D910FAE}"/>
          </ac:picMkLst>
        </pc:picChg>
        <pc:picChg chg="add mod modCrop">
          <ac:chgData name="Perrine RODIER - Le Nouveau Belier" userId="8d18d86c-7c03-4563-8894-8ee266adb6ca" providerId="ADAL" clId="{C381CA1D-FDCF-4E1A-8866-5ABDFB92D810}" dt="2025-07-04T21:25:29.558" v="25" actId="14100"/>
          <ac:picMkLst>
            <pc:docMk/>
            <pc:sldMk cId="2092175236" sldId="1892"/>
            <ac:picMk id="16" creationId="{832F0003-3A0D-FB74-9690-3D3F2B2E0243}"/>
          </ac:picMkLst>
        </pc:picChg>
        <pc:picChg chg="add mod">
          <ac:chgData name="Perrine RODIER - Le Nouveau Belier" userId="8d18d86c-7c03-4563-8894-8ee266adb6ca" providerId="ADAL" clId="{C381CA1D-FDCF-4E1A-8866-5ABDFB92D810}" dt="2025-07-04T21:26:55.951" v="40" actId="1076"/>
          <ac:picMkLst>
            <pc:docMk/>
            <pc:sldMk cId="2092175236" sldId="1892"/>
            <ac:picMk id="18" creationId="{93588B05-FDA3-F03E-1574-D1F3A397DABC}"/>
          </ac:picMkLst>
        </pc:picChg>
        <pc:picChg chg="add mod">
          <ac:chgData name="Perrine RODIER - Le Nouveau Belier" userId="8d18d86c-7c03-4563-8894-8ee266adb6ca" providerId="ADAL" clId="{C381CA1D-FDCF-4E1A-8866-5ABDFB92D810}" dt="2025-07-04T21:26:47.741" v="38" actId="14100"/>
          <ac:picMkLst>
            <pc:docMk/>
            <pc:sldMk cId="2092175236" sldId="1892"/>
            <ac:picMk id="20" creationId="{88FE7C99-6BB1-5E0C-ADAA-78BCEC98F3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04/07/2025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les restaurants sans enfants ? </a:t>
            </a:r>
            <a:br>
              <a:rPr lang="fr-FR" sz="12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200" kern="0" dirty="0">
                <a:effectLst/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Expérience préservée ou discrimination assumée 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04/07/2025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#16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Y/Z -  Décembre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6719732" cy="3742747"/>
          </a:xfrm>
        </p:spPr>
        <p:txBody>
          <a:bodyPr/>
          <a:lstStyle/>
          <a:p>
            <a:r>
              <a:rPr lang="fr-FR" sz="1800" b="1" dirty="0">
                <a:latin typeface="Avenir Next LT Pro" panose="020B0504020202020204" pitchFamily="34" charset="0"/>
              </a:rPr>
              <a:t>La collection Laetitia Gaborit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Veuve Pelletier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marée : </a:t>
            </a:r>
            <a:r>
              <a:rPr lang="fr-FR" sz="1800" dirty="0">
                <a:latin typeface="Avenir Next LT Pro" panose="020B0504020202020204" pitchFamily="34" charset="0"/>
              </a:rPr>
              <a:t>barquettes METRO Chef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spc="-150" dirty="0">
                <a:latin typeface="Avenir Next LT Pro" panose="020B0504020202020204" pitchFamily="34" charset="0"/>
              </a:rPr>
              <a:t>sous atmosphère – poissons et coquillages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82B5B2C-B5C9-FE61-7E0A-13D4B4FEBFA9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communiquer le contenu d’ici le </a:t>
            </a:r>
            <a:r>
              <a:rPr lang="fr-FR" dirty="0">
                <a:latin typeface="Avenir Next LT Pro" panose="020B0504020202020204" pitchFamily="34" charset="0"/>
              </a:rPr>
              <a:t>22/08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8" y="1243536"/>
            <a:ext cx="64186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74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924062"/>
            <a:ext cx="7905449" cy="372028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de différentes marques vendus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fromages à fondue : </a:t>
            </a:r>
            <a:r>
              <a:rPr lang="fr-FR" sz="1800" dirty="0">
                <a:latin typeface="Avenir Next LT Pro" panose="020B0504020202020204" pitchFamily="34" charset="0"/>
              </a:rPr>
              <a:t>Mont d’Or, Raclette, Reblochon, Morbier…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Les agrumes </a:t>
            </a:r>
            <a:r>
              <a:rPr lang="fr-FR" sz="1800" dirty="0">
                <a:latin typeface="Avenir Next LT Pro" panose="020B0504020202020204" pitchFamily="34" charset="0"/>
              </a:rPr>
              <a:t>: oranges, clémentines, pamplemousses…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Les mets festifs : </a:t>
            </a:r>
            <a:r>
              <a:rPr lang="fr-FR" sz="1800" dirty="0">
                <a:latin typeface="Avenir Next LT Pro" panose="020B0504020202020204" pitchFamily="34" charset="0"/>
              </a:rPr>
              <a:t>Homard, Foie gras, Saumon..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2D08EDE-3CBD-A771-E0D2-66254A3371A3}"/>
              </a:ext>
            </a:extLst>
          </p:cNvPr>
          <p:cNvSpPr txBox="1">
            <a:spLocks/>
          </p:cNvSpPr>
          <p:nvPr/>
        </p:nvSpPr>
        <p:spPr bwMode="auto">
          <a:xfrm>
            <a:off x="911294" y="6388748"/>
            <a:ext cx="12605963" cy="47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produits d’ici le 22/08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/>
          <a:stretch>
            <a:fillRect/>
          </a:stretch>
        </p:blipFill>
        <p:spPr>
          <a:xfrm>
            <a:off x="8437770" y="1244639"/>
            <a:ext cx="320939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926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490133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St Jacques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fruit de la passion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vanille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gingembre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FC5F59-A42B-D771-7621-9530C03F8295}"/>
              </a:ext>
            </a:extLst>
          </p:cNvPr>
          <p:cNvSpPr txBox="1"/>
          <p:nvPr/>
        </p:nvSpPr>
        <p:spPr>
          <a:xfrm>
            <a:off x="915319" y="6139934"/>
            <a:ext cx="11798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latin typeface="Avenir Next LT Pro" panose="020B0504020202020204" pitchFamily="34" charset="0"/>
              </a:rPr>
              <a:t>METRO : valider un chef pour le 22/08</a:t>
            </a:r>
            <a:br>
              <a:rPr lang="fr-FR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prévoir le shooting courant septembre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BB066-0306-0BA9-D39D-538466F07D36}"/>
              </a:ext>
            </a:extLst>
          </p:cNvPr>
          <p:cNvSpPr/>
          <p:nvPr/>
        </p:nvSpPr>
        <p:spPr>
          <a:xfrm>
            <a:off x="8278574" y="3927470"/>
            <a:ext cx="3352711" cy="2366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AC20B5-3222-796B-2D2A-FF7A157F6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24096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6854413" cy="348716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Gascogne </a:t>
            </a:r>
            <a:r>
              <a:rPr lang="fr-FR" sz="1800" dirty="0">
                <a:latin typeface="Avenir Next LT Pro" panose="020B0504020202020204" pitchFamily="34" charset="0"/>
              </a:rPr>
              <a:t>: canard, foie gras, confit…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Bretagne</a:t>
            </a:r>
          </a:p>
          <a:p>
            <a:pPr>
              <a:buFontTx/>
              <a:buChar char="-"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Beaujolais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L’Auvergne </a:t>
            </a:r>
            <a:r>
              <a:rPr lang="fr-FR" sz="1800" dirty="0">
                <a:latin typeface="Avenir Next LT Pro" panose="020B0504020202020204" pitchFamily="34" charset="0"/>
              </a:rPr>
              <a:t>: Saint-Nectaire, lentille, charcuteries, aligot…</a:t>
            </a:r>
          </a:p>
          <a:p>
            <a:pPr>
              <a:buFontTx/>
              <a:buChar char="-"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F67E05-BE9D-3B36-145A-BDDED809F799}"/>
              </a:ext>
            </a:extLst>
          </p:cNvPr>
          <p:cNvSpPr txBox="1"/>
          <p:nvPr/>
        </p:nvSpPr>
        <p:spPr>
          <a:xfrm>
            <a:off x="926336" y="6145017"/>
            <a:ext cx="7523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</a:t>
            </a:r>
            <a:r>
              <a:rPr lang="fr-FR" dirty="0">
                <a:latin typeface="Avenir Next LT Pro" panose="020B0504020202020204" pitchFamily="34" charset="0"/>
              </a:rPr>
              <a:t>les produits du terroir </a:t>
            </a:r>
            <a:br>
              <a:rPr lang="fr-FR" dirty="0">
                <a:latin typeface="Avenir Next LT Pro" panose="020B0504020202020204" pitchFamily="34" charset="0"/>
              </a:rPr>
            </a:br>
            <a:r>
              <a:rPr lang="fr-FR" dirty="0">
                <a:latin typeface="Avenir Next LT Pro" panose="020B0504020202020204" pitchFamily="34" charset="0"/>
              </a:rPr>
              <a:t>+ contact du salarié METRO avant </a:t>
            </a:r>
            <a:r>
              <a:rPr lang="fr-FR" sz="1800" dirty="0">
                <a:latin typeface="Avenir Next LT Pro" panose="020B0504020202020204" pitchFamily="34" charset="0"/>
              </a:rPr>
              <a:t>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9904EA-A331-7FAF-49BF-91BCD07F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FAA0BDA-4F53-ACD7-9C63-3FC0B1F0E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08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591734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herbes aromatiques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produits premium : </a:t>
            </a:r>
            <a:r>
              <a:rPr lang="fr-FR" sz="1800" dirty="0">
                <a:latin typeface="Avenir Next LT Pro" panose="020B0504020202020204" pitchFamily="34" charset="0"/>
              </a:rPr>
              <a:t>produits issus du dernier premium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champagnes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3E0F98-25D6-9309-012B-A6ADDEC25FED}"/>
              </a:ext>
            </a:extLst>
          </p:cNvPr>
          <p:cNvSpPr txBox="1"/>
          <p:nvPr/>
        </p:nvSpPr>
        <p:spPr>
          <a:xfrm>
            <a:off x="926336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22/08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0"/>
          <a:stretch>
            <a:fillRect/>
          </a:stretch>
        </p:blipFill>
        <p:spPr>
          <a:xfrm>
            <a:off x="8439462" y="1238770"/>
            <a:ext cx="3201617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788283"/>
            <a:ext cx="4515812" cy="28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Comment respecter la chaîne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du froid ?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Pourquoi faut-il cuisiner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des produits Origine France ?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Comment gérer le recrutement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de son restaurant ?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1459" y="1243536"/>
            <a:ext cx="6418673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3922" y="1303338"/>
            <a:ext cx="8697215" cy="612775"/>
          </a:xfrm>
        </p:spPr>
        <p:txBody>
          <a:bodyPr/>
          <a:lstStyle/>
          <a:p>
            <a:pPr marL="0" indent="0">
              <a:buNone/>
            </a:pPr>
            <a:r>
              <a:rPr lang="fr-FR" sz="2800" b="1" cap="all" dirty="0" err="1"/>
              <a:t>Bêp</a:t>
            </a:r>
            <a:r>
              <a:rPr lang="fr-FR" sz="2800" b="1" cap="all" dirty="0"/>
              <a:t> Viêt, Restaurant vietnamien… végétarien !</a:t>
            </a: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46159C5-4E06-ED61-2E9F-9A3F5C740BDE}"/>
              </a:ext>
            </a:extLst>
          </p:cNvPr>
          <p:cNvSpPr txBox="1">
            <a:spLocks/>
          </p:cNvSpPr>
          <p:nvPr/>
        </p:nvSpPr>
        <p:spPr bwMode="auto">
          <a:xfrm>
            <a:off x="2943922" y="2164538"/>
            <a:ext cx="6854281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Un restaurant dans le 13</a:t>
            </a:r>
            <a:r>
              <a:rPr lang="fr-FR" sz="1600" baseline="30000" dirty="0"/>
              <a:t>ème</a:t>
            </a:r>
            <a:r>
              <a:rPr lang="fr-FR" sz="1600" dirty="0"/>
              <a:t> arrondissement, en plein quartier chinois.</a:t>
            </a:r>
          </a:p>
          <a:p>
            <a:endParaRPr lang="fr-FR" sz="1600" dirty="0"/>
          </a:p>
          <a:p>
            <a:r>
              <a:rPr lang="fr-FR" sz="1600" b="1" dirty="0"/>
              <a:t>Projet porté par trois restaurateurs parisiens </a:t>
            </a:r>
            <a:r>
              <a:rPr lang="fr-FR" sz="1600" dirty="0"/>
              <a:t>(Ngoc </a:t>
            </a:r>
            <a:r>
              <a:rPr lang="fr-FR" sz="1600" dirty="0" err="1"/>
              <a:t>Xuyen</a:t>
            </a:r>
            <a:r>
              <a:rPr lang="fr-FR" sz="1600" dirty="0"/>
              <a:t> Saigon, Didi Saigon, Q Bar).</a:t>
            </a:r>
          </a:p>
          <a:p>
            <a:endParaRPr lang="fr-FR" sz="1600" dirty="0"/>
          </a:p>
          <a:p>
            <a:r>
              <a:rPr lang="fr-FR" sz="1600" b="1" dirty="0"/>
              <a:t>L’idée naît d’un coup de cœur de Pascal pour un restaurant végétarien au Vietnam. </a:t>
            </a:r>
            <a:r>
              <a:rPr lang="fr-FR" sz="1600" dirty="0"/>
              <a:t>Il se forme sur place pendant un mois pour apprendre les recettes traditionnelles.</a:t>
            </a:r>
          </a:p>
          <a:p>
            <a:endParaRPr lang="fr-FR" sz="1600" dirty="0"/>
          </a:p>
          <a:p>
            <a:r>
              <a:rPr lang="fr-FR" sz="1600" b="1" dirty="0"/>
              <a:t>La cuisine végétarienne vietnamienne est ancrée dans la culture bouddhiste</a:t>
            </a:r>
            <a:r>
              <a:rPr lang="fr-FR" sz="1600" dirty="0"/>
              <a:t>. Elle est consommée à des dates clés du calendrier lunaire pour des raisons spirituelles. </a:t>
            </a:r>
          </a:p>
          <a:p>
            <a:endParaRPr lang="fr-FR" sz="1600" dirty="0"/>
          </a:p>
          <a:p>
            <a:r>
              <a:rPr lang="fr-FR" sz="1600" b="1" dirty="0"/>
              <a:t>Il propose une cuisine authentique, savoureuse et entièrement sans viande, avec de nombreuses options véganes : </a:t>
            </a:r>
          </a:p>
          <a:p>
            <a:pPr marL="0" indent="0">
              <a:buNone/>
            </a:pPr>
            <a:r>
              <a:rPr lang="fr-FR" sz="1600" dirty="0"/>
              <a:t>Rouleau de </a:t>
            </a:r>
            <a:r>
              <a:rPr lang="fr-FR" sz="1600" dirty="0" err="1"/>
              <a:t>printems</a:t>
            </a:r>
            <a:r>
              <a:rPr lang="fr-FR" sz="1600" dirty="0"/>
              <a:t> légumes et tofu, Nems aux champignons, </a:t>
            </a:r>
            <a:r>
              <a:rPr lang="fr-FR" sz="1600" dirty="0" err="1"/>
              <a:t>Pho</a:t>
            </a:r>
            <a:r>
              <a:rPr lang="fr-FR" sz="1600" dirty="0"/>
              <a:t>, Bo Bun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C295F3-4603-4074-6EF4-738C8F3C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4" y="1061535"/>
            <a:ext cx="2990106" cy="1992195"/>
          </a:xfrm>
          <a:prstGeom prst="rect">
            <a:avLst/>
          </a:prstGeom>
        </p:spPr>
      </p:pic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066C118D-219D-BAF2-C0A6-36C46FCC60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1CFBDA-5F3A-B780-9DE1-E9D68C9EA6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17"/>
          <a:stretch>
            <a:fillRect/>
          </a:stretch>
        </p:blipFill>
        <p:spPr>
          <a:xfrm>
            <a:off x="9794267" y="2120669"/>
            <a:ext cx="2397733" cy="21494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79745D-2DA1-6872-3477-02D665D9E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6576"/>
            <a:ext cx="2943922" cy="19614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717EC3-F10A-4AA6-A932-818486D17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84" y="3053730"/>
            <a:ext cx="2990106" cy="19921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0C5B129-84B4-4910-BDDA-495C03F90F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391" r="9502"/>
          <a:stretch>
            <a:fillRect/>
          </a:stretch>
        </p:blipFill>
        <p:spPr>
          <a:xfrm>
            <a:off x="9794266" y="4270159"/>
            <a:ext cx="2397734" cy="25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2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A5877-E747-3BA6-A836-40D69A52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64912F-9077-E512-4624-59A547B456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33FC98-5651-E92A-C64D-023A747EAD6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43922" y="1071563"/>
            <a:ext cx="8697215" cy="612775"/>
          </a:xfrm>
        </p:spPr>
        <p:txBody>
          <a:bodyPr/>
          <a:lstStyle/>
          <a:p>
            <a:pPr marL="0" indent="0">
              <a:buNone/>
            </a:pPr>
            <a:r>
              <a:rPr lang="fr-FR" b="1" cap="all" dirty="0" err="1"/>
              <a:t>Picotte</a:t>
            </a:r>
            <a:r>
              <a:rPr lang="fr-FR" b="1" cap="all" dirty="0"/>
              <a:t>, un tour de France bistronomique des spécialités régionales</a:t>
            </a: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E23502A-EE00-6267-4A01-184099456FE0}"/>
              </a:ext>
            </a:extLst>
          </p:cNvPr>
          <p:cNvSpPr txBox="1">
            <a:spLocks/>
          </p:cNvSpPr>
          <p:nvPr/>
        </p:nvSpPr>
        <p:spPr bwMode="auto">
          <a:xfrm>
            <a:off x="2943922" y="2164538"/>
            <a:ext cx="6854281" cy="2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Le concept : Un restaurant bistronomique qui propose un tour de France des spécialités culinaires régionales revisité avec finesse, modernité et originalité </a:t>
            </a:r>
          </a:p>
          <a:p>
            <a:endParaRPr lang="fr-FR" sz="1050" dirty="0"/>
          </a:p>
          <a:p>
            <a:r>
              <a:rPr lang="fr-FR" sz="1600" dirty="0"/>
              <a:t>Fondé par Catherine Wade et Matthias </a:t>
            </a:r>
            <a:r>
              <a:rPr lang="fr-FR" sz="1600" dirty="0" err="1"/>
              <a:t>Maboungou</a:t>
            </a:r>
            <a:r>
              <a:rPr lang="fr-FR" sz="1600" dirty="0"/>
              <a:t>, deux passionnés de cuisine et de terroirs français. En cuisine, la cheffe Marta </a:t>
            </a:r>
            <a:r>
              <a:rPr lang="fr-FR" sz="1600" dirty="0" err="1"/>
              <a:t>Biagianti</a:t>
            </a:r>
            <a:r>
              <a:rPr lang="fr-FR" sz="1600" dirty="0"/>
              <a:t> .</a:t>
            </a:r>
          </a:p>
          <a:p>
            <a:endParaRPr lang="fr-FR" sz="1000" dirty="0"/>
          </a:p>
          <a:p>
            <a:r>
              <a:rPr lang="fr-FR" sz="1600" dirty="0"/>
              <a:t>La carte change régulièrement pour faire vivre la richesse du patrimoine culinaire français, des côtes bretonnes aux montagnes savoyardes</a:t>
            </a:r>
          </a:p>
          <a:p>
            <a:endParaRPr lang="fr-FR" sz="1000" dirty="0"/>
          </a:p>
          <a:p>
            <a:r>
              <a:rPr lang="fr-FR" sz="1600" dirty="0"/>
              <a:t>Chaque plat raconte une région, avec l’envie de transmettre ses saveurs, ses gestes et ses histoires.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D5639806-2719-7154-AD5B-B8352E55EF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Picotte - Décoration">
            <a:extLst>
              <a:ext uri="{FF2B5EF4-FFF2-40B4-BE49-F238E27FC236}">
                <a16:creationId xmlns:a16="http://schemas.microsoft.com/office/drawing/2014/main" id="{FAD82214-2754-4AD0-AD24-D95CD098D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Picotte - Décoration">
            <a:extLst>
              <a:ext uri="{FF2B5EF4-FFF2-40B4-BE49-F238E27FC236}">
                <a16:creationId xmlns:a16="http://schemas.microsoft.com/office/drawing/2014/main" id="{CEC0DB78-2AF5-8C85-62AF-96ABA69B43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6" descr="Picotte - Décoration">
            <a:extLst>
              <a:ext uri="{FF2B5EF4-FFF2-40B4-BE49-F238E27FC236}">
                <a16:creationId xmlns:a16="http://schemas.microsoft.com/office/drawing/2014/main" id="{08B163AB-4515-E030-0DB3-629BA85D6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25BF0E6-D6EA-B263-2885-47A45DC0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45" r="6978"/>
          <a:stretch>
            <a:fillRect/>
          </a:stretch>
        </p:blipFill>
        <p:spPr>
          <a:xfrm>
            <a:off x="10782" y="1123142"/>
            <a:ext cx="2451588" cy="2232051"/>
          </a:xfrm>
          <a:prstGeom prst="rect">
            <a:avLst/>
          </a:prstGeom>
        </p:spPr>
      </p:pic>
      <p:sp>
        <p:nvSpPr>
          <p:cNvPr id="15" name="AutoShape 8">
            <a:extLst>
              <a:ext uri="{FF2B5EF4-FFF2-40B4-BE49-F238E27FC236}">
                <a16:creationId xmlns:a16="http://schemas.microsoft.com/office/drawing/2014/main" id="{380CB317-88F9-1913-9496-CAFE26889C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97C4F5-89AF-9D2F-2B14-83FDFB5E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50" y="4863465"/>
            <a:ext cx="2659380" cy="19945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8F6F212-0A5F-0ACB-49C5-C31591AD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2"/>
          <a:stretch>
            <a:fillRect/>
          </a:stretch>
        </p:blipFill>
        <p:spPr>
          <a:xfrm>
            <a:off x="10303448" y="3503371"/>
            <a:ext cx="1888552" cy="175978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435CD4-E629-490D-B43D-783DD45BF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802" y="1642872"/>
            <a:ext cx="2412198" cy="1871130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7802AFE-A86D-1764-3BDE-29FC3C430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14061" r="8082" b="-14061"/>
          <a:stretch>
            <a:fillRect/>
          </a:stretch>
        </p:blipFill>
        <p:spPr bwMode="auto">
          <a:xfrm>
            <a:off x="10782" y="3355193"/>
            <a:ext cx="2819678" cy="223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B5040E-CB60-C742-687D-9D34D355D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61" y="5263158"/>
            <a:ext cx="4389047" cy="1603552"/>
          </a:xfrm>
          <a:prstGeom prst="rect">
            <a:avLst/>
          </a:prstGeom>
        </p:spPr>
      </p:pic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1986A9E-5B32-CC2B-2FE3-CD97361D3888}"/>
              </a:ext>
            </a:extLst>
          </p:cNvPr>
          <p:cNvSpPr txBox="1">
            <a:spLocks/>
          </p:cNvSpPr>
          <p:nvPr/>
        </p:nvSpPr>
        <p:spPr bwMode="auto">
          <a:xfrm>
            <a:off x="4368366" y="5150662"/>
            <a:ext cx="5429837" cy="216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On y déguste par exemple : </a:t>
            </a:r>
          </a:p>
          <a:p>
            <a:pPr lvl="1"/>
            <a:r>
              <a:rPr lang="fr-FR" sz="1200" dirty="0"/>
              <a:t>une bourride sétoise twistée, </a:t>
            </a:r>
          </a:p>
          <a:p>
            <a:pPr lvl="1"/>
            <a:r>
              <a:rPr lang="fr-FR" sz="1200" dirty="0"/>
              <a:t>un lapin sauce chasseur fondant,</a:t>
            </a:r>
          </a:p>
          <a:p>
            <a:pPr lvl="1"/>
            <a:r>
              <a:rPr lang="fr-FR" sz="1200" dirty="0"/>
              <a:t>une variation autour du flan antillais</a:t>
            </a:r>
          </a:p>
          <a:p>
            <a:pPr lvl="1"/>
            <a:r>
              <a:rPr lang="fr-FR" sz="1200" dirty="0"/>
              <a:t>des tripes à la mode de Caen, </a:t>
            </a:r>
          </a:p>
          <a:p>
            <a:pPr lvl="1"/>
            <a:r>
              <a:rPr lang="fr-FR" sz="1200" dirty="0"/>
              <a:t>de la panse de bœuf croustillante et un espuma de Calvados crémeux </a:t>
            </a:r>
          </a:p>
          <a:p>
            <a:pPr lvl="1"/>
            <a:r>
              <a:rPr lang="fr-FR" sz="1200" dirty="0" err="1"/>
              <a:t>minis</a:t>
            </a:r>
            <a:r>
              <a:rPr lang="fr-FR" sz="1200" dirty="0"/>
              <a:t> bretzels sur des sticks </a:t>
            </a:r>
            <a:br>
              <a:rPr lang="fr-FR" sz="1200" dirty="0"/>
            </a:br>
            <a:endParaRPr lang="fr-FR" sz="12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3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FF4AC-041A-E505-0165-374385640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B06B7-A35F-76D7-A7E7-57ADA2D111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3996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93BF0A-C562-18B9-932B-F74828C6CFA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49" y="1233488"/>
            <a:ext cx="10495625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800" b="1" cap="all" dirty="0" err="1"/>
              <a:t>Inoveat</a:t>
            </a:r>
            <a:r>
              <a:rPr lang="fr-FR" sz="2800" b="1" cap="all" dirty="0"/>
              <a:t>, le restaurant au menu gastronomique </a:t>
            </a:r>
            <a:br>
              <a:rPr lang="fr-FR" sz="2800" b="1" cap="all" dirty="0"/>
            </a:br>
            <a:r>
              <a:rPr lang="fr-FR" sz="2800" b="1" cap="all" dirty="0"/>
              <a:t>préparé à base d'insectes</a:t>
            </a:r>
          </a:p>
          <a:p>
            <a:pPr algn="ctr"/>
            <a:endParaRPr lang="fr-FR" sz="1400" dirty="0">
              <a:latin typeface="Avenir Next LT Pro" panose="020B0504020202020204" pitchFamily="34" charset="0"/>
            </a:endParaRPr>
          </a:p>
          <a:p>
            <a:pPr algn="ctr"/>
            <a:endParaRPr lang="fr-FR" sz="1400" dirty="0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endParaRPr lang="fr-FR" sz="14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82DF5D4-74F3-C11F-7F0B-92156D36C80D}"/>
              </a:ext>
            </a:extLst>
          </p:cNvPr>
          <p:cNvSpPr txBox="1">
            <a:spLocks/>
          </p:cNvSpPr>
          <p:nvPr/>
        </p:nvSpPr>
        <p:spPr bwMode="auto">
          <a:xfrm>
            <a:off x="2943922" y="2164538"/>
            <a:ext cx="6854281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Fondé par le chef Laurent </a:t>
            </a:r>
            <a:r>
              <a:rPr lang="fr-FR" sz="1600" b="1" dirty="0" err="1"/>
              <a:t>Veyet</a:t>
            </a:r>
            <a:r>
              <a:rPr lang="fr-FR" sz="1600" b="1" dirty="0"/>
              <a:t>, </a:t>
            </a:r>
            <a:r>
              <a:rPr lang="fr-FR" sz="1600" dirty="0"/>
              <a:t>: une dizaine de convives autour d'une table d'hôtes, favorisant les échanges directs avec le chef.</a:t>
            </a:r>
          </a:p>
          <a:p>
            <a:r>
              <a:rPr lang="fr-FR" sz="1600" b="1" dirty="0"/>
              <a:t>Une approche qui vise à sensibiliser les convives aux avantages nutritionnels et environnementaux des insectes</a:t>
            </a:r>
            <a:r>
              <a:rPr lang="fr-FR" sz="1600" dirty="0"/>
              <a:t>, tout en offrant une expérience gustative surprenante et délicate.</a:t>
            </a:r>
          </a:p>
          <a:p>
            <a:endParaRPr lang="fr-FR" sz="1600" dirty="0"/>
          </a:p>
          <a:p>
            <a:r>
              <a:rPr lang="fr-FR" sz="1600" b="1" dirty="0"/>
              <a:t>Le menu dégustation de sept plats met en valeur des insectes </a:t>
            </a:r>
            <a:r>
              <a:rPr lang="fr-FR" sz="1600" dirty="0"/>
              <a:t>tels que grillons, criquets et vers de farine, provenant de fermes françaises spécialisées, et les associe à des produits de saison issus de circuits courts. </a:t>
            </a:r>
          </a:p>
          <a:p>
            <a:endParaRPr lang="fr-FR" sz="1600" dirty="0"/>
          </a:p>
          <a:p>
            <a:r>
              <a:rPr lang="fr-FR" sz="1600" b="1" dirty="0"/>
              <a:t>Les insectes sont utilisés sous différentes formes</a:t>
            </a:r>
            <a:r>
              <a:rPr lang="fr-FR" sz="1600" dirty="0"/>
              <a:t> : entiers, en poudre, frais ou déshydratés, et intégrés de manière subtile dans des créations gastronomiques raffinées. </a:t>
            </a:r>
          </a:p>
          <a:p>
            <a:endParaRPr lang="fr-FR" sz="1600" dirty="0"/>
          </a:p>
          <a:p>
            <a:r>
              <a:rPr lang="fr-FR" sz="1600" b="1" dirty="0"/>
              <a:t>Il propose </a:t>
            </a:r>
            <a:r>
              <a:rPr lang="fr-FR" sz="1600" dirty="0"/>
              <a:t>: </a:t>
            </a:r>
          </a:p>
          <a:p>
            <a:pPr lvl="1"/>
            <a:r>
              <a:rPr lang="fr-FR" sz="1200" dirty="0"/>
              <a:t>une salade printanière sur sablé de grillons </a:t>
            </a:r>
          </a:p>
          <a:p>
            <a:pPr lvl="1"/>
            <a:r>
              <a:rPr lang="fr-FR" sz="1200" dirty="0"/>
              <a:t>un galet de vers de farine soufflés accompagné d'une purée de patates douces au curry. 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0DD058B3-9FBE-2E22-7946-41BB7A715B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0B8B3F27-FD38-DBF9-ED44-F76182D340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C365A2AD-2293-8AF5-F54C-7058A0D739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ED7C62-FD14-7EBA-A116-97043E67C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7"/>
          <a:stretch>
            <a:fillRect/>
          </a:stretch>
        </p:blipFill>
        <p:spPr>
          <a:xfrm>
            <a:off x="0" y="2327256"/>
            <a:ext cx="2950552" cy="21575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4706BE2-4FEE-699E-74F5-134A818A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065" y="3545067"/>
            <a:ext cx="2535534" cy="16893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DC64BA-49E5-27BB-72F5-89325D910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065" y="1916113"/>
            <a:ext cx="2535534" cy="168933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2F0003-3A0D-FB74-9690-3D3F2B2E02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500" r="6878" b="13538"/>
          <a:stretch>
            <a:fillRect/>
          </a:stretch>
        </p:blipFill>
        <p:spPr>
          <a:xfrm>
            <a:off x="0" y="4484853"/>
            <a:ext cx="2950552" cy="2373147"/>
          </a:xfrm>
          <a:prstGeom prst="rect">
            <a:avLst/>
          </a:prstGeom>
        </p:spPr>
      </p:pic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16DFCE4F-FDA8-B998-0604-3A9B7AEF05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3588B05-FDA3-F03E-1574-D1F3A397D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065" y="1916113"/>
            <a:ext cx="2545935" cy="1696260"/>
          </a:xfrm>
          <a:prstGeom prst="rect">
            <a:avLst/>
          </a:prstGeom>
        </p:spPr>
      </p:pic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0585A760-E0B2-DCA5-3CF9-08E4BFC853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8FE7C99-6BB1-5E0C-ADAA-78BCEC98F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065" y="5202700"/>
            <a:ext cx="2545935" cy="16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7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4287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40&amp;41 - 42&amp;43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697589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1800" b="1" dirty="0"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 zéro déchet en restauration ? </a:t>
            </a:r>
            <a:r>
              <a:rPr lang="fr-FR" sz="1800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fr-FR" sz="1800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800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Utopie ou nécessité ?</a:t>
            </a:r>
          </a:p>
          <a:p>
            <a:endParaRPr lang="fr-FR" sz="1800" kern="0" dirty="0"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Pour ou contre les chefs influenceurs ? </a:t>
            </a:r>
            <a:br>
              <a:rPr lang="fr-FR" sz="1800" b="1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fr-FR" sz="1800" kern="0" dirty="0">
                <a:latin typeface="Avenir Next LT Pro" panose="020B05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Nouvelle vitrine ou détournement du métier ?</a:t>
            </a:r>
            <a:endParaRPr lang="fr-FR" sz="1800" dirty="0"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les restaurants qui ferment le week-end ?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Respect des équipes ou aberration économique ?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la cuisine ouverte ?  </a:t>
            </a:r>
            <a:b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Transparence ou mise en scène forcée ?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F9DB9E-D418-121D-3AE2-632DCDFCB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5C687C-42E6-22C5-5ED6-EF87E4078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7" y="135229"/>
            <a:ext cx="1568944" cy="2196518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6" y="135230"/>
            <a:ext cx="1568944" cy="2196518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5" y="135229"/>
            <a:ext cx="1568944" cy="2196518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4" y="135229"/>
            <a:ext cx="1568944" cy="2196518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6" y="135229"/>
            <a:ext cx="1568946" cy="21965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568544" cy="21965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95390" cy="21965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517002"/>
            <a:ext cx="1568544" cy="21965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3" y="2517002"/>
            <a:ext cx="1612388" cy="219703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4" y="2517002"/>
            <a:ext cx="1569308" cy="219703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5" y="2517002"/>
            <a:ext cx="1569308" cy="219651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6" y="2517002"/>
            <a:ext cx="1569700" cy="219651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49" y="2523812"/>
            <a:ext cx="1569700" cy="218970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8" y="2523812"/>
            <a:ext cx="1564832" cy="21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04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44&amp;45 - 46&amp;47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925703"/>
            <a:ext cx="6194344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nouvelle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région viticole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grands crus &amp; vins d’exception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blancs moelleux et liquoreux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effervescents et mousseux locaux </a:t>
            </a:r>
            <a:r>
              <a:rPr lang="fr-FR" sz="1800" dirty="0">
                <a:latin typeface="Avenir Next LT Pro" panose="020B0504020202020204" pitchFamily="34" charset="0"/>
              </a:rPr>
              <a:t>: crémant, clairette de Die, Saumur Brut, Blanc de Blanc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E1B464-9BCC-EF44-D813-A101724F3279}"/>
              </a:ext>
            </a:extLst>
          </p:cNvPr>
          <p:cNvSpPr txBox="1"/>
          <p:nvPr/>
        </p:nvSpPr>
        <p:spPr>
          <a:xfrm>
            <a:off x="846666" y="6421400"/>
            <a:ext cx="10420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la région d’ici le 22/08 ainsi que les produits à mettre en avant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75817F-50FB-5B58-7BD3-E88C19C10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105" y="1233488"/>
            <a:ext cx="3445922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EA3A0C-D482-001A-EF68-C8D7DFC8B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2487" y="3945818"/>
            <a:ext cx="3445924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899886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Tous les avantages liés à la Carte METRO REFLEXE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logiciel d’aménagement de salle – </a:t>
            </a:r>
            <a:r>
              <a:rPr lang="fr-FR" sz="1800" b="1" dirty="0" err="1">
                <a:latin typeface="Avenir Next LT Pro" panose="020B0504020202020204" pitchFamily="34" charset="0"/>
              </a:rPr>
              <a:t>RoomPlanner</a:t>
            </a: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Garantie complémentaire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48 – Service METRO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EB41C4-DC81-88A2-A778-0A4E620CE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" r="50140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49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5" r="-225"/>
          <a:stretch>
            <a:fillRect/>
          </a:stretch>
        </p:blipFill>
        <p:spPr>
          <a:xfrm>
            <a:off x="8438800" y="1237747"/>
            <a:ext cx="3202338" cy="44928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16113"/>
            <a:ext cx="7558780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>
                <a:latin typeface="Avenir Next LT Pro" panose="020B0504020202020204" pitchFamily="34" charset="0"/>
              </a:rPr>
              <a:t>Mise en avant d’un engagement METRO :</a:t>
            </a:r>
          </a:p>
          <a:p>
            <a:endParaRPr lang="fr-FR" sz="1800">
              <a:latin typeface="Avenir Next LT Pro" panose="020B0504020202020204" pitchFamily="34" charset="0"/>
            </a:endParaRPr>
          </a:p>
          <a:p>
            <a:r>
              <a:rPr lang="fr-FR" sz="1800" b="1">
                <a:latin typeface="Avenir Next LT Pro" panose="020B0504020202020204" pitchFamily="34" charset="0"/>
              </a:rPr>
              <a:t>Récupération des déchets</a:t>
            </a:r>
          </a:p>
          <a:p>
            <a:endParaRPr lang="fr-FR" sz="1800" b="1">
              <a:latin typeface="Avenir Next LT Pro" panose="020B0504020202020204" pitchFamily="34" charset="0"/>
            </a:endParaRPr>
          </a:p>
          <a:p>
            <a:r>
              <a:rPr lang="fr-FR" sz="1800" b="1">
                <a:latin typeface="Avenir Next LT Pro" panose="020B0504020202020204" pitchFamily="34" charset="0"/>
              </a:rPr>
              <a:t>Le management responsable en restauration</a:t>
            </a:r>
          </a:p>
          <a:p>
            <a:endParaRPr lang="fr-FR" sz="1800" b="1">
              <a:latin typeface="Avenir Next LT Pro" panose="020B0504020202020204" pitchFamily="34" charset="0"/>
            </a:endParaRPr>
          </a:p>
          <a:p>
            <a:r>
              <a:rPr lang="fr-FR" sz="1800" b="1">
                <a:latin typeface="Avenir Next LT Pro" panose="020B0504020202020204" pitchFamily="34" charset="0"/>
              </a:rPr>
              <a:t>Label Eco-responsable, lequel choisir pour son établissement ?</a:t>
            </a:r>
          </a:p>
          <a:p>
            <a:endParaRPr lang="fr-FR" sz="1800" b="1">
              <a:latin typeface="Avenir Next LT Pro" panose="020B0504020202020204" pitchFamily="34" charset="0"/>
            </a:endParaRPr>
          </a:p>
          <a:p>
            <a:r>
              <a:rPr lang="fr-FR" sz="1800" b="1">
                <a:latin typeface="Avenir Next LT Pro" panose="020B0504020202020204" pitchFamily="34" charset="0"/>
              </a:rPr>
              <a:t>Créer des assiettes bas carbonne grâce à un calculateur ?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L’huitre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Ou plus largement les coquillages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canard sous toute ses formes : </a:t>
            </a:r>
            <a:r>
              <a:rPr lang="fr-FR" sz="1800" dirty="0">
                <a:latin typeface="Avenir Next LT Pro" panose="020B0504020202020204" pitchFamily="34" charset="0"/>
              </a:rPr>
              <a:t>magret, confit, foie gras, cœur, aiguillettes, palet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légumes racines : </a:t>
            </a:r>
            <a:r>
              <a:rPr lang="fr-FR" sz="1800" dirty="0">
                <a:latin typeface="Avenir Next LT Pro" panose="020B0504020202020204" pitchFamily="34" charset="0"/>
              </a:rPr>
              <a:t>carottes, navet, céleri, panais, radis noir, </a:t>
            </a:r>
            <a:r>
              <a:rPr lang="fr-FR" sz="1800" dirty="0" err="1">
                <a:latin typeface="Avenir Next LT Pro" panose="020B0504020202020204" pitchFamily="34" charset="0"/>
              </a:rPr>
              <a:t>salsifi</a:t>
            </a:r>
            <a:r>
              <a:rPr lang="fr-FR" sz="1800" dirty="0">
                <a:latin typeface="Avenir Next LT Pro" panose="020B0504020202020204" pitchFamily="34" charset="0"/>
              </a:rPr>
              <a:t>, topinambour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3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50&amp;51 - 52&amp;53 – Produit star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7C3A68-6368-7104-4013-054B707CAF4F}"/>
              </a:ext>
            </a:extLst>
          </p:cNvPr>
          <p:cNvSpPr txBox="1"/>
          <p:nvPr/>
        </p:nvSpPr>
        <p:spPr>
          <a:xfrm>
            <a:off x="912240" y="6416526"/>
            <a:ext cx="748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confirmer l’assortiment produit disponibles le 22/08</a:t>
            </a: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r="5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28721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55 – 56&amp;57 – 58&amp;59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Le pain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Les 13 desserts de Noël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10228718" y="179704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3E015D24-B3ED-2CC6-5E54-9B5E8591BB6C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 FERNIOT : envoyer les éléments déf avant le 22/09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5B6AB5F-0852-A0FC-C47E-F32411F37056}"/>
              </a:ext>
            </a:extLst>
          </p:cNvPr>
          <p:cNvGrpSpPr/>
          <p:nvPr/>
        </p:nvGrpSpPr>
        <p:grpSpPr>
          <a:xfrm>
            <a:off x="8756726" y="2257937"/>
            <a:ext cx="2893408" cy="1835174"/>
            <a:chOff x="5251368" y="1253195"/>
            <a:chExt cx="6389771" cy="44960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BB8033-94D5-182A-7153-5977CA7A2A1A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A432753-563D-4149-B99E-46E008DE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" r="131"/>
            <a:stretch/>
          </p:blipFill>
          <p:spPr>
            <a:xfrm>
              <a:off x="8447315" y="1253195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3BA6C15B-D0CC-4953-35B4-43BC24BFC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02EFD6-39B5-0D14-DAB9-1BFF46938AA5}"/>
              </a:ext>
            </a:extLst>
          </p:cNvPr>
          <p:cNvGrpSpPr/>
          <p:nvPr/>
        </p:nvGrpSpPr>
        <p:grpSpPr>
          <a:xfrm>
            <a:off x="8789687" y="4140026"/>
            <a:ext cx="2878062" cy="2025107"/>
            <a:chOff x="5251368" y="1253195"/>
            <a:chExt cx="6389771" cy="449607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E13F35-E6C4-1F2E-A721-EF690E79FDD3}"/>
                </a:ext>
              </a:extLst>
            </p:cNvPr>
            <p:cNvSpPr/>
            <p:nvPr/>
          </p:nvSpPr>
          <p:spPr>
            <a:xfrm>
              <a:off x="5251368" y="1268413"/>
              <a:ext cx="6389770" cy="4480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981EDAB6-70B4-9AA7-7DD5-9E35044E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8447315" y="1259953"/>
              <a:ext cx="3193824" cy="4480855"/>
            </a:xfrm>
            <a:prstGeom prst="rect">
              <a:avLst/>
            </a:prstGeom>
            <a:effectLst/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108E8DA-442F-8EB7-2E0E-163A9BCF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" r="130"/>
            <a:stretch/>
          </p:blipFill>
          <p:spPr>
            <a:xfrm>
              <a:off x="5253490" y="1253195"/>
              <a:ext cx="3193824" cy="448085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60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676401"/>
            <a:ext cx="7338769" cy="3962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L’inspiration tendance mobilier de salle 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La Verrerie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48DE74-666C-3E85-FBF8-C8F9E2BC3F64}"/>
              </a:ext>
            </a:extLst>
          </p:cNvPr>
          <p:cNvSpPr txBox="1"/>
          <p:nvPr/>
        </p:nvSpPr>
        <p:spPr>
          <a:xfrm>
            <a:off x="915319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4931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7783561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Bocuse d’or : le candidat français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pour l’édition 2027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98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62&amp;63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175C5E-FA52-192A-002A-CBA9BD59D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r="84"/>
          <a:stretch/>
        </p:blipFill>
        <p:spPr>
          <a:xfrm>
            <a:off x="5229187" y="1244639"/>
            <a:ext cx="6411951" cy="4480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51842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64&amp;65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Spécial </a:t>
            </a:r>
            <a:r>
              <a:rPr lang="fr-FR" sz="1600" b="1" dirty="0" err="1">
                <a:latin typeface="Avenir Next LT Pro" panose="020B0504020202020204" pitchFamily="34" charset="0"/>
              </a:rPr>
              <a:t>food</a:t>
            </a:r>
            <a:r>
              <a:rPr lang="fr-FR" sz="1600" b="1" dirty="0">
                <a:latin typeface="Avenir Next LT Pro" panose="020B0504020202020204" pitchFamily="34" charset="0"/>
              </a:rPr>
              <a:t> italienne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Cuisine responsable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 Low/No Alcool</a:t>
            </a: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3"/>
          <a:stretch/>
        </p:blipFill>
        <p:spPr>
          <a:xfrm>
            <a:off x="5253489" y="1245138"/>
            <a:ext cx="641487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66 – Dans le rétro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pot au feu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L’omelette norvégienne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soupe à l’oignon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Blanquette de veau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Gratin Dauphinois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68 – L’ustensile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 pince à escargots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casse-noix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La balance </a:t>
            </a:r>
          </a:p>
          <a:p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Le moule à cannelé</a:t>
            </a:r>
          </a:p>
          <a:p>
            <a:endParaRPr lang="fr-FR" sz="1800" b="1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081337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HIVER 2025 – Votre pause inspiration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- Georges Blanc</a:t>
            </a:r>
          </a:p>
          <a:p>
            <a:pPr marL="0" indent="0">
              <a:buNone/>
            </a:pP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Autres idées : </a:t>
            </a:r>
            <a:r>
              <a:rPr lang="fr-FR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Teshi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/ Indra / Enrique </a:t>
            </a:r>
            <a:r>
              <a:rPr lang="fr-FR" sz="1800" i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Casarrubias</a:t>
            </a:r>
            <a:r>
              <a:rPr lang="fr-FR" sz="18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 Alliance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Fin Mars 2026 : </a:t>
            </a:r>
            <a:r>
              <a:rPr lang="fr-FR" sz="1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OU </a:t>
            </a:r>
            <a:r>
              <a:rPr lang="fr-FR" sz="1800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Christophe </a:t>
            </a:r>
            <a:r>
              <a:rPr lang="fr-FR" sz="1800" i="1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Bacquié</a:t>
            </a:r>
            <a:r>
              <a:rPr lang="fr-FR" sz="1800" i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-&gt; à interroger 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Hors série Pâtisserie- printemps 2026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baptême, communion, mariage -&gt; à voire quelle rubrique…</a:t>
            </a: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Fin Juin 2026 -&gt; </a:t>
            </a:r>
            <a:r>
              <a:rPr lang="fr-FR" sz="1800" dirty="0">
                <a:latin typeface="Avenir Next LT Pro" panose="020B0504020202020204" pitchFamily="34" charset="0"/>
              </a:rPr>
              <a:t>Gwendal </a:t>
            </a:r>
            <a:r>
              <a:rPr lang="fr-FR" sz="1800" dirty="0" err="1">
                <a:latin typeface="Avenir Next LT Pro" panose="020B0504020202020204" pitchFamily="34" charset="0"/>
              </a:rPr>
              <a:t>Poullenec</a:t>
            </a:r>
            <a:r>
              <a:rPr lang="fr-FR" sz="1800" dirty="0">
                <a:latin typeface="Avenir Next LT Pro" panose="020B0504020202020204" pitchFamily="34" charset="0"/>
              </a:rPr>
              <a:t> PDG Michelin avec ITW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4BF32C-8D5E-94CE-F5D0-44403527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4002" y="1240102"/>
            <a:ext cx="3211515" cy="4493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70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r="49867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16/07/2025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22/08/2025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courant septembre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Date déf de remise des insertions pub le 26/09/2025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21/10/2025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27/10/2025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: 29/10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0077ED-CB20-B8FD-1CA9-D91B87A2E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2"/>
          <a:stretch/>
        </p:blipFill>
        <p:spPr>
          <a:xfrm>
            <a:off x="8447314" y="1241250"/>
            <a:ext cx="3193824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516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 – News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F84CB1B-7462-E0B0-06FF-00EDD2C5B59D}"/>
              </a:ext>
            </a:extLst>
          </p:cNvPr>
          <p:cNvSpPr txBox="1">
            <a:spLocks/>
          </p:cNvSpPr>
          <p:nvPr/>
        </p:nvSpPr>
        <p:spPr bwMode="auto">
          <a:xfrm>
            <a:off x="911294" y="6387699"/>
            <a:ext cx="12605963" cy="4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nouveautés produit d’ici le 22/08 et autres actus METRO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754144-9492-0854-6550-0D1F7776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2"/>
          <a:stretch>
            <a:fillRect/>
          </a:stretch>
        </p:blipFill>
        <p:spPr>
          <a:xfrm>
            <a:off x="8473560" y="1243923"/>
            <a:ext cx="3193164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le 22/08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6C978F-E88C-FBCD-0A4B-F8351386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2"/>
          <a:stretch/>
        </p:blipFill>
        <p:spPr>
          <a:xfrm>
            <a:off x="8436428" y="1241250"/>
            <a:ext cx="3202819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4664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 &amp; 9 +10 &amp; 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046345"/>
            <a:ext cx="7603539" cy="5058121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d’une ou deux tendances en restauration</a:t>
            </a:r>
          </a:p>
          <a:p>
            <a:pPr marL="0" indent="0">
              <a:buNone/>
            </a:pP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premium à table : </a:t>
            </a:r>
            <a:r>
              <a:rPr lang="fr-FR" sz="1800" dirty="0">
                <a:latin typeface="Avenir Next LT Pro" panose="020B0504020202020204" pitchFamily="34" charset="0"/>
              </a:rPr>
              <a:t>produits, art de la table, expérience…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concept du mono produit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 festif éco-responsable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L’IA en restauration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formules brunch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alternatives végétales dans les menus festifs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+ idées non retenues du précédent ?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469" y="1248195"/>
            <a:ext cx="3393679" cy="2375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2784" y="3929207"/>
            <a:ext cx="3382056" cy="2367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25027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 &amp; 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Chef à la une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Présentation du chef :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son parcours, ses restaurants, sa cuisine 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Semaine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3 recettes : pas forcément entrée/plat/dessert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Iconographie à prévoir </a:t>
            </a:r>
            <a:r>
              <a:rPr lang="fr-FR" sz="1800" dirty="0">
                <a:latin typeface="Avenir Next LT Pro" panose="020B0504020202020204" pitchFamily="34" charset="0"/>
              </a:rPr>
              <a:t>: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portrait du chef,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plat signature,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 du restaurant (extérieur et intérieur),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photos des cuisines et des ingrédients, astuces/conseils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345855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812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9741" y="1240106"/>
            <a:ext cx="3399996" cy="23798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D92C0-3DA7-951E-AA04-5AD828D6B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899" y="3862639"/>
            <a:ext cx="3394793" cy="2376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49DC5A-6047-36BC-F14F-DA43D8411CE2}"/>
              </a:ext>
            </a:extLst>
          </p:cNvPr>
          <p:cNvSpPr txBox="1"/>
          <p:nvPr/>
        </p:nvSpPr>
        <p:spPr>
          <a:xfrm>
            <a:off x="559894" y="3034785"/>
            <a:ext cx="60986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Les Confitures </a:t>
            </a:r>
            <a:r>
              <a:rPr lang="fr-FR" dirty="0">
                <a:latin typeface="Avenir Next LT Pro" panose="020B0504020202020204" pitchFamily="34" charset="0"/>
              </a:rPr>
              <a:t>- Steve-</a:t>
            </a:r>
            <a:r>
              <a:rPr lang="fr-FR" dirty="0" err="1">
                <a:latin typeface="Avenir Next LT Pro" panose="020B0504020202020204" pitchFamily="34" charset="0"/>
              </a:rPr>
              <a:t>Bivaud</a:t>
            </a:r>
            <a:r>
              <a:rPr lang="fr-FR" dirty="0">
                <a:latin typeface="Avenir Next LT Pro" panose="020B0504020202020204" pitchFamily="34" charset="0"/>
              </a:rPr>
              <a:t> -&gt; pour décembre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dirty="0">
                <a:latin typeface="Avenir Next LT Pro" panose="020B0504020202020204" pitchFamily="34" charset="0"/>
              </a:rPr>
              <a:t>Les poissons fumés </a:t>
            </a:r>
            <a:r>
              <a:rPr lang="fr-FR" dirty="0">
                <a:latin typeface="Avenir Next LT Pro" panose="020B0504020202020204" pitchFamily="34" charset="0"/>
              </a:rPr>
              <a:t>-</a:t>
            </a:r>
            <a:r>
              <a:rPr lang="fr-FR" b="1" dirty="0">
                <a:latin typeface="Avenir Next LT Pro" panose="020B0504020202020204" pitchFamily="34" charset="0"/>
              </a:rPr>
              <a:t> </a:t>
            </a:r>
            <a:r>
              <a:rPr lang="fr-FR" sz="1800" dirty="0">
                <a:latin typeface="Avenir Next LT Pro" panose="020B0504020202020204" pitchFamily="34" charset="0"/>
              </a:rPr>
              <a:t>Edouard Rolland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Le café </a:t>
            </a:r>
            <a:r>
              <a:rPr lang="fr-FR" dirty="0">
                <a:latin typeface="Avenir Next LT Pro" panose="020B0504020202020204" pitchFamily="34" charset="0"/>
              </a:rPr>
              <a:t>- Vincent Ballot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venir Next LT Pro" panose="020B0504020202020204" pitchFamily="34" charset="0"/>
              </a:rPr>
              <a:t>Le </a:t>
            </a:r>
            <a:r>
              <a:rPr lang="fr-FR" sz="1800" b="1" dirty="0">
                <a:latin typeface="Avenir Next LT Pro" panose="020B0504020202020204" pitchFamily="34" charset="0"/>
              </a:rPr>
              <a:t>Boudin blanc de Rethel </a:t>
            </a:r>
            <a:r>
              <a:rPr lang="fr-FR" sz="1800" dirty="0">
                <a:latin typeface="Avenir Next LT Pro" panose="020B0504020202020204" pitchFamily="34" charset="0"/>
              </a:rPr>
              <a:t>- Alban </a:t>
            </a:r>
            <a:r>
              <a:rPr lang="fr-FR" sz="1800" dirty="0" err="1">
                <a:latin typeface="Avenir Next LT Pro" panose="020B0504020202020204" pitchFamily="34" charset="0"/>
              </a:rPr>
              <a:t>Thewys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4939</TotalTime>
  <Words>1655</Words>
  <Application>Microsoft Office PowerPoint</Application>
  <PresentationFormat>Grand écran</PresentationFormat>
  <Paragraphs>297</Paragraphs>
  <Slides>31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Calibri</vt:lpstr>
      <vt:lpstr>Aptos</vt:lpstr>
      <vt:lpstr>Helvetica</vt:lpstr>
      <vt:lpstr>Avenir Next LT Pro</vt:lpstr>
      <vt:lpstr>Arial</vt:lpstr>
      <vt:lpstr>1_Thème Office</vt:lpstr>
      <vt:lpstr>Magazine METRO #16 Promo Y/Z -  Décembre  </vt:lpstr>
      <vt:lpstr>Présentation PowerPoint</vt:lpstr>
      <vt:lpstr>Couverture</vt:lpstr>
      <vt:lpstr>Page 3 – Edito Sommaire</vt:lpstr>
      <vt:lpstr>Page 4 – News</vt:lpstr>
      <vt:lpstr>Page 7 – Agenda </vt:lpstr>
      <vt:lpstr>Pages 8 &amp; 9 +10 &amp; 11 – Tendances </vt:lpstr>
      <vt:lpstr>Pages 12, 13, 14, 15, 16 &amp; 17  Chef à la une </vt:lpstr>
      <vt:lpstr>Pages 18&amp;19 – 20&amp;21 – Reportage producteur </vt:lpstr>
      <vt:lpstr>Pages 22&amp;23 - MDD</vt:lpstr>
      <vt:lpstr>Page 25 – Shopping Catégorie</vt:lpstr>
      <vt:lpstr>Pages 26&amp; 27 - 28 &amp; 29 – Duel de chefs</vt:lpstr>
      <vt:lpstr>Pages 30&amp;31 – 32&amp;33 – Focus Région</vt:lpstr>
      <vt:lpstr>Page 35 – Shopping Food</vt:lpstr>
      <vt:lpstr>Présentation PowerPoint</vt:lpstr>
      <vt:lpstr>Pages 38 &amp; 39 – CONCEPT DE RESTAURANT</vt:lpstr>
      <vt:lpstr>Pages 38 &amp; 39 – CONCEPT DE RESTAURANT</vt:lpstr>
      <vt:lpstr>Pages 38 &amp; 39 – CONCEPT DE RESTAURANT</vt:lpstr>
      <vt:lpstr>Pages 40&amp;41 - 42&amp;43 – Focus</vt:lpstr>
      <vt:lpstr>Pages 44&amp;45 - 46&amp;47 – Tour de France des vins </vt:lpstr>
      <vt:lpstr>Page 48 – Service METRO</vt:lpstr>
      <vt:lpstr>Page 49 – RSE</vt:lpstr>
      <vt:lpstr>Pages 50&amp;51 - 52&amp;53 – Produit star </vt:lpstr>
      <vt:lpstr>Pages 55 – 56&amp;57 – 58&amp;59  – La Gazette de Ferniot</vt:lpstr>
      <vt:lpstr>Page 60 – Shopping Non Food</vt:lpstr>
      <vt:lpstr>Pages 62&amp;63 – Partenariat </vt:lpstr>
      <vt:lpstr>Pages 64&amp;65 – Vu sur le web</vt:lpstr>
      <vt:lpstr>Page 66 – Dans le rétro</vt:lpstr>
      <vt:lpstr>Page 68 – L’ustensile</vt:lpstr>
      <vt:lpstr>Page 70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818</cp:revision>
  <cp:lastPrinted>2023-03-06T14:00:03Z</cp:lastPrinted>
  <dcterms:created xsi:type="dcterms:W3CDTF">2018-09-12T14:44:28Z</dcterms:created>
  <dcterms:modified xsi:type="dcterms:W3CDTF">2025-07-04T21:27:22Z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