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7"/>
  </p:notesMasterIdLst>
  <p:sldIdLst>
    <p:sldId id="1702" r:id="rId5"/>
    <p:sldId id="1886" r:id="rId6"/>
    <p:sldId id="1859" r:id="rId7"/>
    <p:sldId id="1860" r:id="rId8"/>
    <p:sldId id="1861" r:id="rId9"/>
    <p:sldId id="1894" r:id="rId10"/>
    <p:sldId id="1862" r:id="rId11"/>
    <p:sldId id="1865" r:id="rId12"/>
    <p:sldId id="1863" r:id="rId13"/>
    <p:sldId id="1869" r:id="rId14"/>
    <p:sldId id="1866" r:id="rId15"/>
    <p:sldId id="1868" r:id="rId16"/>
    <p:sldId id="1867" r:id="rId17"/>
    <p:sldId id="1877" r:id="rId18"/>
    <p:sldId id="1864" r:id="rId19"/>
    <p:sldId id="1873" r:id="rId20"/>
    <p:sldId id="1897" r:id="rId21"/>
    <p:sldId id="1871" r:id="rId22"/>
    <p:sldId id="1870" r:id="rId23"/>
    <p:sldId id="1896" r:id="rId24"/>
    <p:sldId id="1874" r:id="rId25"/>
    <p:sldId id="1890" r:id="rId26"/>
    <p:sldId id="1885" r:id="rId27"/>
    <p:sldId id="1875" r:id="rId28"/>
    <p:sldId id="1872" r:id="rId29"/>
    <p:sldId id="1895" r:id="rId30"/>
    <p:sldId id="1881" r:id="rId31"/>
    <p:sldId id="1876" r:id="rId32"/>
    <p:sldId id="1878" r:id="rId33"/>
    <p:sldId id="1879" r:id="rId34"/>
    <p:sldId id="1882" r:id="rId35"/>
    <p:sldId id="1888" r:id="rId36"/>
  </p:sldIdLst>
  <p:sldSz cx="12192000" cy="6858000"/>
  <p:notesSz cx="9869488" cy="6738938"/>
  <p:embeddedFontLst>
    <p:embeddedFont>
      <p:font typeface="Avenir Next LT Pro" panose="020B0504020202020204" pitchFamily="34" charset="0"/>
      <p:regular r:id="rId38"/>
      <p:bold r:id="rId39"/>
      <p:italic r:id="rId40"/>
      <p:boldItalic r:id="rId41"/>
    </p:embeddedFont>
    <p:embeddedFont>
      <p:font typeface="Helvetica" panose="020B0604020202020204" pitchFamily="34" charset="0"/>
      <p:regular r:id="rId42"/>
      <p:bold r:id="rId43"/>
      <p:italic r:id="rId44"/>
      <p:boldItalic r:id="rId4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731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504" userDrawn="1">
          <p15:clr>
            <a:srgbClr val="A4A3A4"/>
          </p15:clr>
        </p15:guide>
        <p15:guide id="5" orient="horz" pos="3612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orient="horz" pos="7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C"/>
    <a:srgbClr val="FFE500"/>
    <a:srgbClr val="FFFFFF"/>
    <a:srgbClr val="932645"/>
    <a:srgbClr val="4E6489"/>
    <a:srgbClr val="8A8168"/>
    <a:srgbClr val="512F00"/>
    <a:srgbClr val="DAA478"/>
    <a:srgbClr val="89ACBF"/>
    <a:srgbClr val="CB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71E4B4-5B01-4741-9993-4783EED52AE1}" v="10" dt="2025-10-16T16:00:16.9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8" autoAdjust="0"/>
    <p:restoredTop sz="87322" autoAdjust="0"/>
  </p:normalViewPr>
  <p:slideViewPr>
    <p:cSldViewPr snapToGrid="0">
      <p:cViewPr varScale="1">
        <p:scale>
          <a:sx n="64" d="100"/>
          <a:sy n="64" d="100"/>
        </p:scale>
        <p:origin x="840" y="62"/>
      </p:cViewPr>
      <p:guideLst>
        <p:guide orient="horz" pos="1207"/>
        <p:guide pos="7310"/>
        <p:guide pos="415"/>
        <p:guide orient="horz" pos="504"/>
        <p:guide orient="horz" pos="3612"/>
        <p:guide orient="horz" pos="4201"/>
        <p:guide pos="347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16/10/2025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Chabichou à Courchevel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Le couvent des minimes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La petite folie (couple)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Ludovix</a:t>
            </a:r>
            <a:r>
              <a:rPr lang="fr-FR" sz="1200" dirty="0">
                <a:latin typeface="Avenir Next LT Pro" panose="020B0504020202020204" pitchFamily="34" charset="0"/>
              </a:rPr>
              <a:t> Schwartz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Gaetant</a:t>
            </a:r>
            <a:r>
              <a:rPr lang="fr-FR" sz="1200" dirty="0">
                <a:latin typeface="Avenir Next LT Pro" panose="020B0504020202020204" pitchFamily="34" charset="0"/>
              </a:rPr>
              <a:t> </a:t>
            </a:r>
            <a:r>
              <a:rPr lang="fr-FR" sz="1200" dirty="0" err="1">
                <a:latin typeface="Avenir Next LT Pro" panose="020B0504020202020204" pitchFamily="34" charset="0"/>
              </a:rPr>
              <a:t>Perrulli</a:t>
            </a:r>
            <a:r>
              <a:rPr lang="fr-FR" sz="1200" dirty="0">
                <a:latin typeface="Avenir Next LT Pro" panose="020B0504020202020204" pitchFamily="34" charset="0"/>
              </a:rPr>
              <a:t> Domaine de la corniche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Prochainement 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1 client de </a:t>
            </a:r>
            <a:r>
              <a:rPr lang="fr-FR" sz="1200" dirty="0" err="1">
                <a:latin typeface="Avenir Next LT Pro" panose="020B0504020202020204" pitchFamily="34" charset="0"/>
              </a:rPr>
              <a:t>lille</a:t>
            </a:r>
            <a:r>
              <a:rPr lang="fr-FR" sz="1200" dirty="0">
                <a:latin typeface="Avenir Next LT Pro" panose="020B0504020202020204" pitchFamily="34" charset="0"/>
              </a:rPr>
              <a:t> avec 2 estaminets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Bouchon lyonnais avec certification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9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125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37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1A64-7EAB-872B-2168-EB9AF5332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1067BB-86CE-85E0-D6F3-FDEBF6E91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C1047F-E77A-C229-61B7-752BC1229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AA264F-9F6E-B052-6DB8-D4A442595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896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713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78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01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77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A8CC-C33F-CEB9-9B0B-5DD68E95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2A4D7A-1881-E107-38EC-FBE79EE71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DE4D8F-1F89-01B4-F83E-4C50F16A3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51A621-B966-1B19-B9CA-0EFDB04E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5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260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922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671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660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91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L’un des comptes Insta que vous aviez repéré pour le 15H30 n°16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62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16/10/2025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F1C1D80-55D0-3B11-8D0A-B93C2E2E43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26" y="5937099"/>
            <a:ext cx="2391052" cy="9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etro-local.fr/producteur/julien-dallet-citrons" TargetMode="Externa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nrestaurantpasseaudurable.fr/solutions-durables/management-responsable/emploi-handicap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10" Type="http://schemas.openxmlformats.org/officeDocument/2006/relationships/image" Target="../media/image12.emf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ro.fr/inspiration/recette-chef/cocktail/flower-spritz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4.jpg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483"/>
            <a:ext cx="10363200" cy="1470025"/>
          </a:xfrm>
        </p:spPr>
        <p:txBody>
          <a:bodyPr/>
          <a:lstStyle/>
          <a:p>
            <a:pPr algn="l"/>
            <a:r>
              <a:rPr lang="fr-FR" sz="6600" b="1" dirty="0">
                <a:latin typeface="Avenir Next LT Pro" panose="020B0504020202020204" pitchFamily="34" charset="0"/>
              </a:rPr>
              <a:t>Magazine METRO </a:t>
            </a:r>
            <a:r>
              <a:rPr lang="fr-FR" sz="6600" b="1">
                <a:latin typeface="Avenir Next LT Pro" panose="020B0504020202020204" pitchFamily="34" charset="0"/>
              </a:rPr>
              <a:t>#17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2400" dirty="0">
                <a:latin typeface="Avenir Next LT Pro" panose="020B0504020202020204" pitchFamily="34" charset="0"/>
              </a:rPr>
              <a:t>Promo D/E -  Février</a:t>
            </a:r>
            <a:br>
              <a:rPr lang="fr-FR" sz="2400" dirty="0">
                <a:latin typeface="Avenir Next LT Pro" panose="020B0504020202020204" pitchFamily="34" charset="0"/>
              </a:rPr>
            </a:br>
            <a:br>
              <a:rPr lang="fr-FR" sz="2400" dirty="0">
                <a:latin typeface="Avenir Next LT Pro" panose="020B0504020202020204" pitchFamily="34" charset="0"/>
              </a:rPr>
            </a:br>
            <a:endParaRPr lang="fr-FR" sz="6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383C8-E824-4002-B369-310BA56933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1308" y="1905674"/>
            <a:ext cx="7655651" cy="345855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Réaliser un reportage chez un producteur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pour mettre en avant son savoir-faire et ses produits :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7C70E-9F64-4DE1-A1FF-BE4DD6178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12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18&amp;19 – 20&amp;21 – Reportage producteur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AC3F07-8794-A4BD-AEA5-2E360A91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41" y="1240293"/>
            <a:ext cx="3399996" cy="23794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ED92C0-3DA7-951E-AA04-5AD828D6B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899" y="3862836"/>
            <a:ext cx="3394793" cy="2375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49DC5A-6047-36BC-F14F-DA43D8411CE2}"/>
              </a:ext>
            </a:extLst>
          </p:cNvPr>
          <p:cNvSpPr txBox="1"/>
          <p:nvPr/>
        </p:nvSpPr>
        <p:spPr>
          <a:xfrm>
            <a:off x="559894" y="2501904"/>
            <a:ext cx="69959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 LT Pro" panose="020B0504020202020204" pitchFamily="34" charset="0"/>
              </a:rPr>
              <a:t>Julien Dallet et ses citrons</a:t>
            </a:r>
          </a:p>
          <a:p>
            <a:r>
              <a:rPr lang="fr-FR" dirty="0">
                <a:latin typeface="Avenir Next LT Pro" panose="020B0504020202020204" pitchFamily="34" charset="0"/>
                <a:hlinkClick r:id="rId5"/>
              </a:rPr>
              <a:t>https://www.metro-local.fr/producteur/julien-dallet-citrons</a:t>
            </a:r>
            <a:r>
              <a:rPr lang="fr-FR" dirty="0">
                <a:latin typeface="Avenir Next LT Pro" panose="020B05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088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F68F6-986B-4683-8D82-39DA530AB8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22&amp;23 - MDD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9F0637-E214-4158-9DF8-DAFC2A5DF4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2"/>
            <a:ext cx="5356642" cy="3742747"/>
          </a:xfrm>
        </p:spPr>
        <p:txBody>
          <a:bodyPr/>
          <a:lstStyle/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Pour ce numéro, nous attendons les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nouveautés produits MDD à relayer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Pour le Hors Série Pâtisserie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-&gt; Le lait bas carbone METRO CHEF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spc="-15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2B5B2C-B5C9-FE61-7E0A-13D4B4FEBFA9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communiquer le contenu d’ici le </a:t>
            </a:r>
            <a:r>
              <a:rPr lang="fr-FR" dirty="0">
                <a:latin typeface="Avenir Next LT Pro" panose="020B0504020202020204" pitchFamily="34" charset="0"/>
              </a:rPr>
              <a:t>07/11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191162-9BAC-D90C-ADB3-138216ACD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293" y="1241250"/>
            <a:ext cx="6418676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90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74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25 – Shopping Catégorie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244639"/>
            <a:ext cx="7905449" cy="44928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une catégorie de produits et proposer différents types produits de différentes marques vendus chez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poissons du printemps :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cabillaud, raie, saint-Pierre, carpe, truite, brochet, la sardine, le thon, le saumon, le thon, le congre, le chinchard, le colin, le maquereau et le rouget barbet.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A91835-2B1A-36DD-1B7E-0798B111D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0" r="-272"/>
          <a:stretch>
            <a:fillRect/>
          </a:stretch>
        </p:blipFill>
        <p:spPr>
          <a:xfrm>
            <a:off x="8437770" y="1244639"/>
            <a:ext cx="320939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18AB34E-99E0-F373-1003-B49180AFEEB9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communiquer les produits d’ici le </a:t>
            </a:r>
            <a:r>
              <a:rPr lang="fr-FR" dirty="0">
                <a:latin typeface="Avenir Next LT Pro" panose="020B0504020202020204" pitchFamily="34" charset="0"/>
              </a:rPr>
              <a:t>07/11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13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28D1-DE7A-4B43-A405-5D21846D7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926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26&amp; 27 - 28 &amp; 29 – Duel de chefs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6A9EA4-CE4B-4D10-B056-BB2545976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289" y="1490133"/>
            <a:ext cx="6671514" cy="386210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1 page portrait, 1 page produit, 2 pages recettes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</a:t>
            </a:r>
            <a:r>
              <a:rPr lang="fr-FR" sz="1800" b="1" dirty="0" err="1">
                <a:latin typeface="Avenir Next LT Pro" panose="020B0504020202020204" pitchFamily="34" charset="0"/>
              </a:rPr>
              <a:t>oeuf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FC5F59-A42B-D771-7621-9530C03F8295}"/>
              </a:ext>
            </a:extLst>
          </p:cNvPr>
          <p:cNvSpPr txBox="1"/>
          <p:nvPr/>
        </p:nvSpPr>
        <p:spPr>
          <a:xfrm>
            <a:off x="915319" y="6139934"/>
            <a:ext cx="11798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valider un chef pour le 07/11</a:t>
            </a:r>
            <a:br>
              <a:rPr lang="fr-FR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prévoir le shooting </a:t>
            </a:r>
            <a:r>
              <a:rPr lang="fr-FR" dirty="0">
                <a:latin typeface="Avenir Next LT Pro" panose="020B0504020202020204" pitchFamily="34" charset="0"/>
              </a:rPr>
              <a:t>1</a:t>
            </a:r>
            <a:r>
              <a:rPr lang="fr-FR" baseline="30000" dirty="0">
                <a:latin typeface="Avenir Next LT Pro" panose="020B0504020202020204" pitchFamily="34" charset="0"/>
              </a:rPr>
              <a:t>ère</a:t>
            </a:r>
            <a:r>
              <a:rPr lang="fr-FR" dirty="0">
                <a:latin typeface="Avenir Next LT Pro" panose="020B0504020202020204" pitchFamily="34" charset="0"/>
              </a:rPr>
              <a:t> quinzaine de décembre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BB066-0306-0BA9-D39D-538466F07D36}"/>
              </a:ext>
            </a:extLst>
          </p:cNvPr>
          <p:cNvSpPr/>
          <p:nvPr/>
        </p:nvSpPr>
        <p:spPr>
          <a:xfrm>
            <a:off x="8278574" y="3927470"/>
            <a:ext cx="3352711" cy="2366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C4BD6E-87D7-5AF1-B7C2-1A68B7BFB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EAC20B5-3222-796B-2D2A-FF7A157F6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E71401-BDCA-75D0-1DF6-549C6985D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016" y="1239110"/>
            <a:ext cx="1733424" cy="241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ECA247-C14F-5304-AF41-367FA6ACA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921" y="3927470"/>
            <a:ext cx="3458596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39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DDF71-88DF-4D6E-B3D3-2EF623476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5" y="324096"/>
            <a:ext cx="790807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30&amp;31 – 32&amp;33 - 34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Focus Région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B7F2D-33F2-486B-B64C-05ECCCA265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6854413" cy="348716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Découvrir une région aux travers de ses produits 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Périgord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F67E05-BE9D-3B36-145A-BDDED809F799}"/>
              </a:ext>
            </a:extLst>
          </p:cNvPr>
          <p:cNvSpPr txBox="1"/>
          <p:nvPr/>
        </p:nvSpPr>
        <p:spPr>
          <a:xfrm>
            <a:off x="926336" y="6145017"/>
            <a:ext cx="7523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</a:t>
            </a:r>
            <a:r>
              <a:rPr lang="fr-FR" dirty="0">
                <a:latin typeface="Avenir Next LT Pro" panose="020B0504020202020204" pitchFamily="34" charset="0"/>
              </a:rPr>
              <a:t>les produits du terroir </a:t>
            </a:r>
            <a:br>
              <a:rPr lang="fr-FR" dirty="0">
                <a:latin typeface="Avenir Next LT Pro" panose="020B0504020202020204" pitchFamily="34" charset="0"/>
              </a:rPr>
            </a:br>
            <a:r>
              <a:rPr lang="fr-FR" dirty="0">
                <a:latin typeface="Avenir Next LT Pro" panose="020B0504020202020204" pitchFamily="34" charset="0"/>
              </a:rPr>
              <a:t>+ contact du salarié METRO ou fournisseurs avant </a:t>
            </a:r>
            <a:r>
              <a:rPr lang="fr-FR" sz="1800" dirty="0">
                <a:latin typeface="Avenir Next LT Pro" panose="020B0504020202020204" pitchFamily="34" charset="0"/>
              </a:rPr>
              <a:t>le 07/11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5A0461-A81B-951B-A55E-6A15A31A7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" r="50559"/>
          <a:stretch>
            <a:fillRect/>
          </a:stretch>
        </p:blipFill>
        <p:spPr>
          <a:xfrm>
            <a:off x="8756727" y="4643981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95E4D3-BEF0-5185-C899-C90839D18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2658" y="168817"/>
            <a:ext cx="2895428" cy="20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0A8B8D-5D81-9EA2-A571-475FB51E6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3844" y="2407449"/>
            <a:ext cx="2893058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046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35 – Shopping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17774"/>
            <a:ext cx="7205134" cy="415234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différentes marques, vendus chez METRO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Asperges 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3E0F98-25D6-9309-012B-A6ADDEC25FED}"/>
              </a:ext>
            </a:extLst>
          </p:cNvPr>
          <p:cNvSpPr txBox="1"/>
          <p:nvPr/>
        </p:nvSpPr>
        <p:spPr>
          <a:xfrm>
            <a:off x="926336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</a:t>
            </a:r>
            <a:r>
              <a:rPr lang="fr-FR" dirty="0">
                <a:latin typeface="Avenir Next LT Pro" panose="020B0504020202020204" pitchFamily="34" charset="0"/>
              </a:rPr>
              <a:t>07/11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E3B7C4-E57E-E30A-7E84-AE36F6A3F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7" r="141"/>
          <a:stretch>
            <a:fillRect/>
          </a:stretch>
        </p:blipFill>
        <p:spPr>
          <a:xfrm>
            <a:off x="8439462" y="1238770"/>
            <a:ext cx="3201617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424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9EB0C09-CD8F-C549-2ACD-F570F365C973}"/>
              </a:ext>
            </a:extLst>
          </p:cNvPr>
          <p:cNvSpPr txBox="1">
            <a:spLocks/>
          </p:cNvSpPr>
          <p:nvPr/>
        </p:nvSpPr>
        <p:spPr bwMode="auto">
          <a:xfrm>
            <a:off x="546100" y="635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36 &amp; 37 – Management &amp; business 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55B09CA-3848-9001-884E-D86DAB0B156B}"/>
              </a:ext>
            </a:extLst>
          </p:cNvPr>
          <p:cNvSpPr txBox="1">
            <a:spLocks/>
          </p:cNvSpPr>
          <p:nvPr/>
        </p:nvSpPr>
        <p:spPr bwMode="auto">
          <a:xfrm>
            <a:off x="550864" y="1788283"/>
            <a:ext cx="4515812" cy="28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Emploi et handicap : quel management ?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  <a:hlinkClick r:id="rId3"/>
              </a:rPr>
              <a:t>https://www.monrestaurantpasseaudurable.fr/solutions-durables/management-responsable/emploi-handicap/</a:t>
            </a:r>
            <a:r>
              <a:rPr lang="fr-FR" sz="1800" dirty="0">
                <a:latin typeface="Avenir Next LT Pro" panose="020B050402020202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803E83-E461-80F7-5945-61A45F095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889"/>
            <a:ext cx="6418673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354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83379-4DF2-2085-DDAC-FC8399699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6273E-2626-721F-21BB-A657383E25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38E7B6-241D-6FAB-62C5-B86E0F3414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50" y="1233488"/>
            <a:ext cx="8785026" cy="612775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cap="all" dirty="0">
                <a:latin typeface="Avenir Next LT Pro" panose="020B0504020202020204" pitchFamily="34" charset="0"/>
              </a:rPr>
              <a:t>DÉJÀ BU, un BAR et une CAVE </a:t>
            </a:r>
            <a:br>
              <a:rPr lang="fr-FR" sz="2400" b="1" cap="all" dirty="0">
                <a:latin typeface="Avenir Next LT Pro" panose="020B0504020202020204" pitchFamily="34" charset="0"/>
              </a:rPr>
            </a:br>
            <a:r>
              <a:rPr lang="fr-FR" sz="2400" b="1" cap="all" dirty="0">
                <a:latin typeface="Avenir Next LT Pro" panose="020B0504020202020204" pitchFamily="34" charset="0"/>
              </a:rPr>
              <a:t>SANS ALCOOL</a:t>
            </a: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marL="0" indent="0" algn="ctr">
              <a:buNone/>
            </a:pP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BEF1353-4D3F-4090-8DE0-213663C4109A}"/>
              </a:ext>
            </a:extLst>
          </p:cNvPr>
          <p:cNvSpPr txBox="1">
            <a:spLocks/>
          </p:cNvSpPr>
          <p:nvPr/>
        </p:nvSpPr>
        <p:spPr bwMode="auto">
          <a:xfrm>
            <a:off x="2101755" y="2327256"/>
            <a:ext cx="7292404" cy="125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latin typeface="Avenir Next LT Pro" panose="020B0504020202020204" pitchFamily="34" charset="0"/>
              </a:rPr>
              <a:t>Premier bar &amp; cave 100 % sans alcool à Paris</a:t>
            </a:r>
          </a:p>
          <a:p>
            <a:pPr marL="0" indent="0">
              <a:buNone/>
            </a:pPr>
            <a:endParaRPr lang="fr-FR" sz="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600" b="1" dirty="0">
                <a:latin typeface="Avenir Next LT Pro" panose="020B0504020202020204" pitchFamily="34" charset="0"/>
              </a:rPr>
              <a:t>Fondé par Sarah </a:t>
            </a:r>
            <a:r>
              <a:rPr lang="fr-FR" sz="1600" b="1" dirty="0" err="1">
                <a:latin typeface="Avenir Next LT Pro" panose="020B0504020202020204" pitchFamily="34" charset="0"/>
              </a:rPr>
              <a:t>Missaoui</a:t>
            </a:r>
            <a:r>
              <a:rPr lang="fr-FR" sz="1600" b="1" dirty="0">
                <a:latin typeface="Avenir Next LT Pro" panose="020B0504020202020204" pitchFamily="34" charset="0"/>
              </a:rPr>
              <a:t>, </a:t>
            </a:r>
            <a:r>
              <a:rPr lang="fr-FR" sz="1600" dirty="0">
                <a:latin typeface="Avenir Next LT Pro" panose="020B0504020202020204" pitchFamily="34" charset="0"/>
              </a:rPr>
              <a:t>passionnée par la mixologie responsable</a:t>
            </a:r>
          </a:p>
          <a:p>
            <a:pPr marL="0" indent="0">
              <a:buNone/>
            </a:pPr>
            <a:endParaRPr lang="fr-FR" sz="1600" b="1" dirty="0">
              <a:latin typeface="Avenir Next LT Pro" panose="020B0504020202020204" pitchFamily="34" charset="0"/>
            </a:endParaRP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69F74A0E-2F26-839A-0602-BEE5836BF2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2EEA0B23-118C-BA9D-DE0F-E9309E4AE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AE924B0A-91C6-DC5C-F1F0-23486A87C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FFE01818-FD19-1ED8-83E7-B737422FB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617FBD13-AA39-8DC4-DDE3-4FE0DFD544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 descr="Une image contenant texte, bouteill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EF7562C-1F71-9B0E-E629-9EC325070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t="16065" r="1117" b="25046"/>
          <a:stretch>
            <a:fillRect/>
          </a:stretch>
        </p:blipFill>
        <p:spPr>
          <a:xfrm>
            <a:off x="1440958" y="3517659"/>
            <a:ext cx="1449743" cy="2020181"/>
          </a:xfrm>
          <a:prstGeom prst="rect">
            <a:avLst/>
          </a:prstGeom>
        </p:spPr>
      </p:pic>
      <p:pic>
        <p:nvPicPr>
          <p:cNvPr id="24" name="Image 23" descr="Une image contenant texte, boisson, capture d’écran, Verrerie&#10;&#10;Le contenu généré par l’IA peut être incorrect.">
            <a:extLst>
              <a:ext uri="{FF2B5EF4-FFF2-40B4-BE49-F238E27FC236}">
                <a16:creationId xmlns:a16="http://schemas.microsoft.com/office/drawing/2014/main" id="{CB5E3F90-A5DC-B8E9-D317-F362FA1C5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2" t="33185" r="30353" b="25224"/>
          <a:stretch>
            <a:fillRect/>
          </a:stretch>
        </p:blipFill>
        <p:spPr>
          <a:xfrm>
            <a:off x="8364636" y="4298390"/>
            <a:ext cx="984967" cy="1700781"/>
          </a:xfrm>
          <a:prstGeom prst="rect">
            <a:avLst/>
          </a:prstGeom>
        </p:spPr>
      </p:pic>
      <p:pic>
        <p:nvPicPr>
          <p:cNvPr id="26" name="Image 25" descr="Une image contenant habits, Visage humain, personne, mur&#10;&#10;Le contenu généré par l’IA peut être incorrect.">
            <a:extLst>
              <a:ext uri="{FF2B5EF4-FFF2-40B4-BE49-F238E27FC236}">
                <a16:creationId xmlns:a16="http://schemas.microsoft.com/office/drawing/2014/main" id="{8D3906A4-357A-B048-C171-313034066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04" y="1366405"/>
            <a:ext cx="3464697" cy="3058882"/>
          </a:xfrm>
          <a:prstGeom prst="rect">
            <a:avLst/>
          </a:prstGeom>
        </p:spPr>
      </p:pic>
      <p:pic>
        <p:nvPicPr>
          <p:cNvPr id="28" name="Image 27" descr="Une image contenant texte, meubles, bâtiment, magasin&#10;&#10;Le contenu généré par l’IA peut être incorrect.">
            <a:extLst>
              <a:ext uri="{FF2B5EF4-FFF2-40B4-BE49-F238E27FC236}">
                <a16:creationId xmlns:a16="http://schemas.microsoft.com/office/drawing/2014/main" id="{62F4DB5B-C2F2-8457-4318-005AE4AD3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-113" r="-11875" b="113"/>
          <a:stretch>
            <a:fillRect/>
          </a:stretch>
        </p:blipFill>
        <p:spPr>
          <a:xfrm>
            <a:off x="-17948" y="1245482"/>
            <a:ext cx="2374512" cy="2516039"/>
          </a:xfrm>
          <a:prstGeom prst="rect">
            <a:avLst/>
          </a:prstGeom>
        </p:spPr>
      </p:pic>
      <p:pic>
        <p:nvPicPr>
          <p:cNvPr id="9" name="Image 8" descr="Une image contenant texte, boisson, Verrerie, Verre à vin&#10;&#10;Le contenu généré par l’IA peut être incorrect.">
            <a:extLst>
              <a:ext uri="{FF2B5EF4-FFF2-40B4-BE49-F238E27FC236}">
                <a16:creationId xmlns:a16="http://schemas.microsoft.com/office/drawing/2014/main" id="{ADF60545-CDF4-7641-B6F3-268A53E4B0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6766" r="12693" b="20158"/>
          <a:stretch>
            <a:fillRect/>
          </a:stretch>
        </p:blipFill>
        <p:spPr>
          <a:xfrm>
            <a:off x="-17949" y="3733800"/>
            <a:ext cx="1516002" cy="31242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B769DAE-E7B7-4AAC-3EBB-04BAC3049B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1507" y="4419600"/>
            <a:ext cx="2948182" cy="2438400"/>
          </a:xfrm>
          <a:prstGeom prst="rect">
            <a:avLst/>
          </a:prstGeom>
        </p:spPr>
      </p:pic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6EFC33E-15E1-676D-9CA5-DE7117AD4740}"/>
              </a:ext>
            </a:extLst>
          </p:cNvPr>
          <p:cNvSpPr txBox="1">
            <a:spLocks/>
          </p:cNvSpPr>
          <p:nvPr/>
        </p:nvSpPr>
        <p:spPr bwMode="auto">
          <a:xfrm>
            <a:off x="2929420" y="3514301"/>
            <a:ext cx="6508333" cy="305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latin typeface="Avenir Next LT Pro" panose="020B0504020202020204" pitchFamily="34" charset="0"/>
              </a:rPr>
              <a:t>Sélection pointue de vins, bières, spiritueux </a:t>
            </a:r>
            <a:br>
              <a:rPr lang="fr-FR" sz="1600" b="1" dirty="0">
                <a:latin typeface="Avenir Next LT Pro" panose="020B0504020202020204" pitchFamily="34" charset="0"/>
              </a:rPr>
            </a:br>
            <a:r>
              <a:rPr lang="fr-FR" sz="1600" b="1" dirty="0">
                <a:latin typeface="Avenir Next LT Pro" panose="020B0504020202020204" pitchFamily="34" charset="0"/>
              </a:rPr>
              <a:t>&amp; cocktails sans alcool</a:t>
            </a:r>
          </a:p>
          <a:p>
            <a:endParaRPr lang="fr-FR" sz="10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Produits français, artisanaux, peu sucrés </a:t>
            </a:r>
            <a:br>
              <a:rPr lang="fr-FR" sz="1600" b="1" dirty="0">
                <a:latin typeface="Avenir Next LT Pro" panose="020B0504020202020204" pitchFamily="34" charset="0"/>
              </a:rPr>
            </a:br>
            <a:r>
              <a:rPr lang="fr-FR" sz="1600" b="1" dirty="0">
                <a:latin typeface="Avenir Next LT Pro" panose="020B0504020202020204" pitchFamily="34" charset="0"/>
              </a:rPr>
              <a:t>ou sans sucre ajouté</a:t>
            </a:r>
          </a:p>
          <a:p>
            <a:endParaRPr lang="fr-FR" sz="9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Concept inclusif : </a:t>
            </a:r>
            <a:r>
              <a:rPr lang="fr-FR" sz="1600" dirty="0">
                <a:latin typeface="Avenir Next LT Pro" panose="020B0504020202020204" pitchFamily="34" charset="0"/>
              </a:rPr>
              <a:t>trinquer autrement, sans compromis</a:t>
            </a:r>
          </a:p>
          <a:p>
            <a:endParaRPr lang="fr-FR" sz="9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Propose des ateliers de mixologie, </a:t>
            </a:r>
            <a:r>
              <a:rPr lang="fr-FR" sz="1600" dirty="0">
                <a:latin typeface="Avenir Next LT Pro" panose="020B0504020202020204" pitchFamily="34" charset="0"/>
              </a:rPr>
              <a:t>animations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et dégustations régulières</a:t>
            </a:r>
            <a:r>
              <a:rPr lang="fr-FR" sz="1200" dirty="0">
                <a:latin typeface="Avenir Next LT Pro" panose="020B0504020202020204" pitchFamily="34" charset="0"/>
              </a:rPr>
              <a:t>. </a:t>
            </a:r>
          </a:p>
          <a:p>
            <a:endParaRPr lang="fr-FR" sz="9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Achat de bouteilles également possible</a:t>
            </a:r>
          </a:p>
        </p:txBody>
      </p:sp>
    </p:spTree>
    <p:extLst>
      <p:ext uri="{BB962C8B-B14F-4D97-AF65-F5344CB8AC3E}">
        <p14:creationId xmlns:p14="http://schemas.microsoft.com/office/powerpoint/2010/main" val="3318463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575FE-9C61-4D2C-9018-22AB7A562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6872" y="4287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40&amp;41 - 42&amp;43 – Focus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85C1AD2-8226-F511-5B3D-827DEC3FFB93}"/>
              </a:ext>
            </a:extLst>
          </p:cNvPr>
          <p:cNvSpPr txBox="1">
            <a:spLocks/>
          </p:cNvSpPr>
          <p:nvPr/>
        </p:nvSpPr>
        <p:spPr bwMode="auto">
          <a:xfrm>
            <a:off x="559174" y="1697589"/>
            <a:ext cx="6778328" cy="464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Faire un sujet de société « pour/contre » :</a:t>
            </a:r>
          </a:p>
          <a:p>
            <a:pPr marL="0" indent="0"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l’IA au service de la création culinaire ? </a:t>
            </a:r>
            <a: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L’IA révolutionne-t-elle la création culinaire ? </a:t>
            </a:r>
            <a:b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Algorithmes et datas au service du goût.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5C687C-42E6-22C5-5ED6-EF87E4078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940510-24D1-5E68-18C1-99A75FA44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630" y="800100"/>
            <a:ext cx="3444798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562EC2-ED24-CCEC-35C1-EB7924640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719" y="3908648"/>
            <a:ext cx="3452155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774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98289-CBBD-40FB-B800-8A5FDC436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44&amp;45 – Tour de France des vins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7AC2F-20AE-4706-98E7-6D25D2FA33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8" y="1233488"/>
            <a:ext cx="4932811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nouvelle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région viticole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vins du monde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E1B464-9BCC-EF44-D813-A101724F3279}"/>
              </a:ext>
            </a:extLst>
          </p:cNvPr>
          <p:cNvSpPr txBox="1"/>
          <p:nvPr/>
        </p:nvSpPr>
        <p:spPr>
          <a:xfrm>
            <a:off x="846666" y="6421400"/>
            <a:ext cx="1042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la région d’ici le 07/11 ainsi que les produits à mettre en avant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848882-CFF8-BD4D-CEBD-92ED9E28E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889"/>
            <a:ext cx="6418672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233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5D4AFC6-919F-D6D4-058C-233940D2B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28" y="135229"/>
            <a:ext cx="1491431" cy="2088000"/>
          </a:xfrm>
          <a:prstGeom prst="rect">
            <a:avLst/>
          </a:prstGeom>
        </p:spPr>
      </p:pic>
      <p:pic>
        <p:nvPicPr>
          <p:cNvPr id="17" name="Image 16" descr="Une image contenant texte, homme, signe&#10;&#10;Description générée automatiquement">
            <a:extLst>
              <a:ext uri="{FF2B5EF4-FFF2-40B4-BE49-F238E27FC236}">
                <a16:creationId xmlns:a16="http://schemas.microsoft.com/office/drawing/2014/main" id="{11954CF8-42AA-7989-266E-52D15553A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67" y="135230"/>
            <a:ext cx="1491431" cy="2088000"/>
          </a:xfrm>
          <a:prstGeom prst="rect">
            <a:avLst/>
          </a:prstGeom>
        </p:spPr>
      </p:pic>
      <p:pic>
        <p:nvPicPr>
          <p:cNvPr id="18" name="Image 17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D43E9477-1FFB-A772-29E2-CA750AB38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506" y="135229"/>
            <a:ext cx="1491431" cy="2088000"/>
          </a:xfrm>
          <a:prstGeom prst="rect">
            <a:avLst/>
          </a:prstGeom>
        </p:spPr>
      </p:pic>
      <p:pic>
        <p:nvPicPr>
          <p:cNvPr id="19" name="Image 1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BC5B7D29-E41A-5100-04AB-C6876DDA32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345" y="135229"/>
            <a:ext cx="1491431" cy="2088000"/>
          </a:xfrm>
          <a:prstGeom prst="rect">
            <a:avLst/>
          </a:prstGeom>
        </p:spPr>
      </p:pic>
      <p:pic>
        <p:nvPicPr>
          <p:cNvPr id="20" name="Image 19" descr="Une image contenant texte, personne, homme, signe&#10;&#10;Description générée automatiquement">
            <a:extLst>
              <a:ext uri="{FF2B5EF4-FFF2-40B4-BE49-F238E27FC236}">
                <a16:creationId xmlns:a16="http://schemas.microsoft.com/office/drawing/2014/main" id="{CBE4A75B-347A-83A2-15B0-EB7EE72DB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87" y="135229"/>
            <a:ext cx="1491433" cy="208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297487-97F1-78A0-0708-AEB6BF7AC2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7" b="2899"/>
          <a:stretch/>
        </p:blipFill>
        <p:spPr>
          <a:xfrm>
            <a:off x="8694183" y="135228"/>
            <a:ext cx="1491050" cy="208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C522D4-AF6B-9536-140F-6D2ACD3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624" y="135228"/>
            <a:ext cx="1516570" cy="208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F79A3CE-296E-6EC7-8597-E14EFD498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86" y="2391804"/>
            <a:ext cx="1491050" cy="208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E051FB9-B96B-A26C-C232-6B088B167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094" y="2391804"/>
            <a:ext cx="1532371" cy="208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A90452-40AF-8C95-983F-D477A33EA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7045" y="2391804"/>
            <a:ext cx="1491428" cy="208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097FC3D-3F46-35A5-7C0C-FFDF5CA91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916" y="2391804"/>
            <a:ext cx="1491778" cy="208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C8E5FF1-68C1-4BF6-1AD2-72DDB6488D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6787" y="2391804"/>
            <a:ext cx="1492150" cy="208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55B5BA9-2DC8-D5BA-6C93-149FCD14D1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2050" y="2391804"/>
            <a:ext cx="1496792" cy="208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5D0F04B-A09F-7037-8DCD-512405A99D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9749" y="2391804"/>
            <a:ext cx="1492150" cy="208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62FD93-8A54-987E-6165-59787EB1D0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987" y="4634771"/>
            <a:ext cx="1490329" cy="208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90BBF22-C8B2-2173-7AF0-EBA865E941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094" y="4649548"/>
            <a:ext cx="1490329" cy="20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4F63-DB6E-6B40-FD33-A516E106B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A6061-69B4-EC0E-8E97-10081F3DD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Pages 46 &amp; 47 – Cocktail du moment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31CE2C-C2E3-E77E-37FE-9523A9D887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9" y="1233488"/>
            <a:ext cx="4482435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recette de cocktail avec mise à l’honneur d’un produit   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Flower Spritz : 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prosecco martini</a:t>
            </a:r>
          </a:p>
          <a:p>
            <a:pPr marL="0" indent="0">
              <a:buNone/>
            </a:pPr>
            <a:r>
              <a:rPr lang="fr-FR" sz="1800" dirty="0"/>
              <a:t>ALCOOL à mettre à l’honneur : le Prosecco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>
                <a:hlinkClick r:id="rId3"/>
              </a:rPr>
              <a:t>https://www.metro.fr/inspiration/recette-chef/cocktail/flower-spritz</a:t>
            </a:r>
            <a:r>
              <a:rPr lang="fr-FR" sz="1800" dirty="0"/>
              <a:t> 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14DA60C-8571-E426-8DA7-4EF8404F6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2" t="-2735" r="32976"/>
          <a:stretch>
            <a:fillRect/>
          </a:stretch>
        </p:blipFill>
        <p:spPr>
          <a:xfrm>
            <a:off x="658813" y="4195629"/>
            <a:ext cx="1553843" cy="14288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5FD2355-4EA1-ED40-A03C-52DA2C376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889"/>
            <a:ext cx="6418673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E3E21D2-9E95-9667-9998-868A8BE6F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873" y="1243571"/>
            <a:ext cx="6507527" cy="45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37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4716C6-AC83-480B-926B-CC492958C3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899886"/>
            <a:ext cx="6227234" cy="330519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service METRO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Bureau d’études :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mettre en avant le principe du service 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-&gt; Cf guide services joint p8-9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+ de nouveaux cas (contenus à venir)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48&amp;49 – 50 – Service METRO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8B49E2-0E94-E7E0-43A6-C697DFAB9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908"/>
            <a:ext cx="6418673" cy="4492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485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CC821-2061-A052-17E9-EB2119B97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61D72-BB10-D9B7-63C6-6F0D0C4D2B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51 – RSE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DA527C-4E8B-E72B-614F-28C2419D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 r="-225"/>
          <a:stretch>
            <a:fillRect/>
          </a:stretch>
        </p:blipFill>
        <p:spPr>
          <a:xfrm>
            <a:off x="8438800" y="1237747"/>
            <a:ext cx="3202338" cy="4492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D312C03-8FFE-42BD-81B8-65B236D2D571}"/>
              </a:ext>
            </a:extLst>
          </p:cNvPr>
          <p:cNvSpPr txBox="1">
            <a:spLocks/>
          </p:cNvSpPr>
          <p:nvPr/>
        </p:nvSpPr>
        <p:spPr bwMode="auto">
          <a:xfrm>
            <a:off x="565312" y="1916113"/>
            <a:ext cx="6954604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engagement METRO :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En attente proposition de la team RSE METRO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13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C09D785-F77A-FD06-5159-4CE13ED4F0DD}"/>
              </a:ext>
            </a:extLst>
          </p:cNvPr>
          <p:cNvSpPr txBox="1">
            <a:spLocks/>
          </p:cNvSpPr>
          <p:nvPr/>
        </p:nvSpPr>
        <p:spPr>
          <a:xfrm>
            <a:off x="563896" y="1918430"/>
            <a:ext cx="7338276" cy="38304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produit et ses différentes variétés avec astuces recettes et </a:t>
            </a:r>
            <a:r>
              <a:rPr lang="fr-FR" sz="1800" dirty="0" err="1">
                <a:latin typeface="Avenir Next LT Pro" panose="020B0504020202020204" pitchFamily="34" charset="0"/>
              </a:rPr>
              <a:t>anti-gaspi</a:t>
            </a:r>
            <a:r>
              <a:rPr lang="fr-FR" sz="1800" dirty="0">
                <a:latin typeface="Avenir Next LT Pro" panose="020B0504020202020204" pitchFamily="34" charset="0"/>
              </a:rPr>
              <a:t> :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Salades vertes :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fin de la mache, du cresson et des chicorés,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début de la laitue, de la batavia, la romaine et la feuille de chêne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52-53 &amp; 54-55 – Produit star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7C3A68-6368-7104-4013-054B707CAF4F}"/>
              </a:ext>
            </a:extLst>
          </p:cNvPr>
          <p:cNvSpPr txBox="1"/>
          <p:nvPr/>
        </p:nvSpPr>
        <p:spPr>
          <a:xfrm>
            <a:off x="912240" y="6416526"/>
            <a:ext cx="748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l’assortiment produit disponibles le 07/11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A4C2F5-F73D-57A8-E696-D369B1CC1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r="529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0CDF11-08CA-FE2A-2C6B-393C58137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261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56 – Shopping Non Food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2" y="1676401"/>
            <a:ext cx="7338769" cy="39624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non-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de différentes marques, vendus chez METRO.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Nouvelle collection mobilier de Salle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Sur le 15H30 n°18 de juin -&gt; mise en avant du mobilier Terrasse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48DE74-666C-3E85-FBF8-C8F9E2BC3F64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07/11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DC207B-C11C-9FA1-B76C-93889606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49867"/>
          <a:stretch>
            <a:fillRect/>
          </a:stretch>
        </p:blipFill>
        <p:spPr>
          <a:xfrm>
            <a:off x="8447315" y="124931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59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F50FA-9392-48B4-82F2-14BD10FCC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28721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57 – 58&amp;59 – 60&amp;61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La Gazette de </a:t>
            </a:r>
            <a:r>
              <a:rPr lang="fr-FR" sz="3600" b="1" dirty="0" err="1">
                <a:latin typeface="Avenir Next LT Pro" panose="020B0504020202020204" pitchFamily="34" charset="0"/>
              </a:rPr>
              <a:t>Ferniot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9034B-88A7-47EA-8B9C-376E54849B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6" y="1923231"/>
            <a:ext cx="7408334" cy="305223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Gazette de Vincent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r>
              <a:rPr lang="fr-FR" sz="1800" dirty="0">
                <a:latin typeface="Avenir Next LT Pro" panose="020B0504020202020204" pitchFamily="34" charset="0"/>
              </a:rPr>
              <a:t> : en attente confirmation V.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Articles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Recettes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En attente retour V. </a:t>
            </a:r>
            <a:r>
              <a:rPr lang="fr-FR" sz="1800" b="1" dirty="0" err="1">
                <a:latin typeface="Avenir Next LT Pro" panose="020B0504020202020204" pitchFamily="34" charset="0"/>
              </a:rPr>
              <a:t>Ferniot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Pour le Hors Série Pâtisserie -&gt; le chocolat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DE687B-3BBB-2CE4-8CFE-DAFBA076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0" r="8"/>
          <a:stretch>
            <a:fillRect/>
          </a:stretch>
        </p:blipFill>
        <p:spPr>
          <a:xfrm>
            <a:off x="10228718" y="179704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E015D24-B3ED-2CC6-5E54-9B5E8591BB6C}"/>
              </a:ext>
            </a:extLst>
          </p:cNvPr>
          <p:cNvSpPr txBox="1">
            <a:spLocks/>
          </p:cNvSpPr>
          <p:nvPr/>
        </p:nvSpPr>
        <p:spPr bwMode="auto">
          <a:xfrm>
            <a:off x="917075" y="6412151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V FERNIOT : envoyer les éléments déf avant le 07/11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93BC6C-DA89-F236-EAC7-2F78EB403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3845" y="2407449"/>
            <a:ext cx="2893056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708BCC-E0D0-C43A-6F02-D7B565D88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4870" y="4634786"/>
            <a:ext cx="2892531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942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FA416-7692-2986-79B4-CEF458A2A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62D879-CD48-D9EE-EB0C-B6469DB9A8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1432"/>
            <a:ext cx="7783561" cy="3827836"/>
          </a:xfrm>
        </p:spPr>
        <p:txBody>
          <a:bodyPr/>
          <a:lstStyle/>
          <a:p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</a:rPr>
              <a:t>Portrait/interview 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d’une jeune chef à sélectionner parmi les chefs qui participent aux concours dont METRO est partenaire 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-&gt; sélection du chef à venir </a:t>
            </a:r>
            <a:endParaRPr lang="fr-FR" sz="1800" i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Antonin Buron (TBC)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BA40A9-A33C-49CB-7453-7C15BC2ADD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98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62&amp;63 – La jeune garde à l’honneur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DEEE47-6542-07F0-2C81-76DEAE5DBE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07/11</a:t>
            </a:r>
          </a:p>
        </p:txBody>
      </p:sp>
    </p:spTree>
    <p:extLst>
      <p:ext uri="{BB962C8B-B14F-4D97-AF65-F5344CB8AC3E}">
        <p14:creationId xmlns:p14="http://schemas.microsoft.com/office/powerpoint/2010/main" val="3648625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B3CCF-97CE-4DC9-AF9B-D9DCAE9CCA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1432"/>
            <a:ext cx="4525303" cy="3827836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partenariat de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Retour sur Finale France Bocuse d’Or 2027</a:t>
            </a:r>
          </a:p>
          <a:p>
            <a:pPr marL="0" indent="0" defTabSz="360363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	En attente contenu suite au concours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B2260E-F53C-40C2-A117-BCB710D366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98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64&amp;65 – Partenariat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5950F2-B0DD-A9F5-B0DA-49AC6D6017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07/11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2EA77A-E1D6-829D-C9B4-87DED562C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87" y="1243908"/>
            <a:ext cx="6418616" cy="4492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461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6EC89-EDC4-488D-9968-E248228CD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842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66&amp;67 – Vu sur le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108C8-977E-48CA-B09F-74886856C0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194842"/>
            <a:ext cx="4407999" cy="4723358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Les producteurs </a:t>
            </a:r>
            <a:r>
              <a:rPr lang="fr-FR" sz="1600" b="1" dirty="0" err="1">
                <a:latin typeface="Avenir Next LT Pro" panose="020B0504020202020204" pitchFamily="34" charset="0"/>
              </a:rPr>
              <a:t>fleg</a:t>
            </a:r>
            <a:br>
              <a:rPr lang="fr-FR" sz="1600" b="1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(en attente compte d’OP1C)</a:t>
            </a: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DD531D-B036-AA99-48FB-A546D7C63632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</a:t>
            </a:r>
            <a:r>
              <a:rPr lang="fr-FR" sz="1800">
                <a:latin typeface="Avenir Next LT Pro" panose="020B0504020202020204" pitchFamily="34" charset="0"/>
              </a:rPr>
              <a:t>le 07/11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E5615-98CE-10E0-0A3E-9096D03C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3"/>
          <a:stretch/>
        </p:blipFill>
        <p:spPr>
          <a:xfrm>
            <a:off x="5253489" y="1245138"/>
            <a:ext cx="641487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61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0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68 – Dans le rétro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5" y="1405467"/>
            <a:ext cx="6523037" cy="498285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Proposer des recettes d’autrefois, pratiques culinaires oubliées, petites histoires et légendes de plats.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brandade de morue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CF60F3-AF1B-9B07-32F0-51A3D27D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08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67BC6-260B-4FD6-B801-16619FABEC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87877"/>
            <a:ext cx="7853917" cy="3081337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15H30 </a:t>
            </a:r>
            <a:r>
              <a:rPr lang="fr-FR" sz="1800" dirty="0">
                <a:latin typeface="Avenir Next LT Pro" panose="020B0504020202020204" pitchFamily="34" charset="0"/>
              </a:rPr>
              <a:t>–  PRINTEMPS 2025 – Votre pause inspiration</a:t>
            </a:r>
          </a:p>
          <a:p>
            <a:pPr marL="0" indent="0">
              <a:buNone/>
            </a:pP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Février 2026 : </a:t>
            </a:r>
            <a:r>
              <a:rPr lang="fr-FR" sz="1800" dirty="0">
                <a:latin typeface="Avenir Next LT Pro" panose="020B0504020202020204" pitchFamily="34" charset="0"/>
              </a:rPr>
              <a:t>Gwendal </a:t>
            </a:r>
            <a:r>
              <a:rPr lang="fr-FR" sz="1800" dirty="0" err="1">
                <a:latin typeface="Avenir Next LT Pro" panose="020B0504020202020204" pitchFamily="34" charset="0"/>
              </a:rPr>
              <a:t>Poullenec</a:t>
            </a:r>
            <a:r>
              <a:rPr lang="fr-FR" sz="1800" dirty="0">
                <a:latin typeface="Avenir Next LT Pro" panose="020B0504020202020204" pitchFamily="34" charset="0"/>
              </a:rPr>
              <a:t> PDG Michelin avec ITW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Hors série Pâtisserie- printemps 2026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Nicolas </a:t>
            </a:r>
            <a:r>
              <a:rPr lang="fr-FR" sz="1800" dirty="0" err="1">
                <a:latin typeface="Avenir Next LT Pro" panose="020B0504020202020204" pitchFamily="34" charset="0"/>
              </a:rPr>
              <a:t>Paciello</a:t>
            </a:r>
            <a:r>
              <a:rPr lang="fr-FR" sz="1800" dirty="0">
                <a:latin typeface="Avenir Next LT Pro" panose="020B0504020202020204" pitchFamily="34" charset="0"/>
              </a:rPr>
              <a:t> en couv ?…</a:t>
            </a:r>
          </a:p>
          <a:p>
            <a:pPr marL="0" indent="0">
              <a:buNone/>
            </a:pPr>
            <a:r>
              <a:rPr lang="fr-FR" sz="18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Claire Santos Lopes au Royal Champagne ?</a:t>
            </a:r>
          </a:p>
          <a:p>
            <a:pPr marL="0" indent="0">
              <a:buNone/>
            </a:pPr>
            <a:r>
              <a:rPr lang="fr-FR" sz="18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François </a:t>
            </a:r>
            <a:r>
              <a:rPr lang="fr-FR" sz="1800" kern="100" dirty="0" err="1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Daubinet</a:t>
            </a:r>
            <a:r>
              <a:rPr lang="fr-FR" sz="18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?</a:t>
            </a:r>
          </a:p>
          <a:p>
            <a:pPr marL="0" indent="0">
              <a:buNone/>
            </a:pPr>
            <a:endParaRPr lang="fr-FR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800" b="1" dirty="0">
                <a:latin typeface="Avenir Next LT Pro" panose="020B0504020202020204" pitchFamily="34" charset="0"/>
              </a:rPr>
              <a:t>Fin Juin 2026 -&gt;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  <a:r>
              <a:rPr kumimoji="0" lang="fr-FR" sz="18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Guillaume Bartholomé  -&gt; à interroger 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7853918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Couverture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D359020-8823-F0DC-9ABC-99AC8BB08C27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A84B4D-5CB9-9B83-18F8-F4CF5ADF7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3357" y="1243766"/>
            <a:ext cx="3206777" cy="4487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70 – L’ustensile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557867"/>
            <a:ext cx="6446065" cy="3330656"/>
          </a:xfrm>
        </p:spPr>
        <p:txBody>
          <a:bodyPr/>
          <a:lstStyle/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La Crêpière METRO Chef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En </a:t>
            </a:r>
            <a:r>
              <a:rPr lang="fr-FR" sz="180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attente METRO infos 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produit</a:t>
            </a:r>
          </a:p>
          <a:p>
            <a:endParaRPr lang="fr-FR" sz="1800" b="1" dirty="0">
              <a:solidFill>
                <a:srgbClr val="22222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83D0A3-3978-C365-EC3F-651FC6299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585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71 – Quiz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954434" cy="266382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Quiz avec des questions autour de la gastronomie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65DA14-E431-9C5F-0C17-0E2D2024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9" r="-133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88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268413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Comité de rédaction : 16/10/2025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Livraison des contenus et des contacts : 07/11/2025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Shoot « Chef à la Une » + Duel de chefs : </a:t>
            </a:r>
            <a:r>
              <a:rPr lang="fr-FR" sz="2000" dirty="0">
                <a:latin typeface="Avenir Next LT Pro" panose="020B0504020202020204" pitchFamily="34" charset="0"/>
              </a:rPr>
              <a:t>1</a:t>
            </a:r>
            <a:r>
              <a:rPr lang="fr-FR" sz="2000" baseline="30000" dirty="0">
                <a:latin typeface="Avenir Next LT Pro" panose="020B0504020202020204" pitchFamily="34" charset="0"/>
              </a:rPr>
              <a:t>ère</a:t>
            </a:r>
            <a:r>
              <a:rPr lang="fr-FR" sz="2000" dirty="0">
                <a:latin typeface="Avenir Next LT Pro" panose="020B0504020202020204" pitchFamily="34" charset="0"/>
              </a:rPr>
              <a:t> quinzaine décembre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Date déf de remise des insertions pub le 01/12/2025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Envoi des PDF HD le 29/12/2025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Validation des PDF HD le 05/01/2026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Départ imprimeur : 07/01/2026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391B7-3085-4096-ABBD-CB1A12BEB2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80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 – Edito 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EDC33-C476-4446-AD6C-7FFC79B616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480" y="1274300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Edito signé par le chef </a:t>
            </a: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7B728B-36EC-F6CE-67E3-0398D0FA4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6"/>
          <a:stretch>
            <a:fillRect/>
          </a:stretch>
        </p:blipFill>
        <p:spPr>
          <a:xfrm>
            <a:off x="8458200" y="1233488"/>
            <a:ext cx="319532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3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E6209-39A7-4214-8C45-039ECC5C9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16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4-5 – News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F84CB1B-7462-E0B0-06FF-00EDD2C5B59D}"/>
              </a:ext>
            </a:extLst>
          </p:cNvPr>
          <p:cNvSpPr txBox="1">
            <a:spLocks/>
          </p:cNvSpPr>
          <p:nvPr/>
        </p:nvSpPr>
        <p:spPr bwMode="auto">
          <a:xfrm>
            <a:off x="911294" y="6387699"/>
            <a:ext cx="12605963" cy="47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nouveautés produit d’ici le 07/11 et autres actus METRO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FD2EE-FA96-A266-7659-70B74568BB0A}"/>
              </a:ext>
            </a:extLst>
          </p:cNvPr>
          <p:cNvSpPr txBox="1">
            <a:spLocks/>
          </p:cNvSpPr>
          <p:nvPr/>
        </p:nvSpPr>
        <p:spPr bwMode="auto">
          <a:xfrm>
            <a:off x="538480" y="1274300"/>
            <a:ext cx="517652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À nouveau sur 2 pages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 descr="Une image contenant texte, menu, Snack, nourriture&#10;&#10;Le contenu généré par l’IA peut être incorrect.">
            <a:extLst>
              <a:ext uri="{FF2B5EF4-FFF2-40B4-BE49-F238E27FC236}">
                <a16:creationId xmlns:a16="http://schemas.microsoft.com/office/drawing/2014/main" id="{9FC697EC-FF33-901E-793B-C360BACB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16" y="1245320"/>
            <a:ext cx="6418518" cy="44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F50FC-FDBA-A22D-1645-24EB4897F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3EA000-73C7-1D7B-42D9-D09A96CC4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7066547" cy="452596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Les petites histoires et anecdotes derrière des rituels gastronomiques 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L’histoire du service à la française…</a:t>
            </a:r>
          </a:p>
          <a:p>
            <a:endParaRPr lang="fr-FR" b="1" dirty="0">
              <a:effectLst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A79DF-5B16-24E9-A7A1-5772D80D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73" r="49809"/>
          <a:stretch>
            <a:fillRect/>
          </a:stretch>
        </p:blipFill>
        <p:spPr>
          <a:xfrm>
            <a:off x="6268695" y="1233488"/>
            <a:ext cx="5384800" cy="452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2501791-8EC9-4760-DD12-9EF5AF280D19}"/>
              </a:ext>
            </a:extLst>
          </p:cNvPr>
          <p:cNvSpPr txBox="1">
            <a:spLocks/>
          </p:cNvSpPr>
          <p:nvPr/>
        </p:nvSpPr>
        <p:spPr bwMode="auto">
          <a:xfrm>
            <a:off x="541866" y="4516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 – Secret de 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EC617B-83F8-8A8E-AD20-801FD7F17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042" y="1245519"/>
            <a:ext cx="3243458" cy="45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D3474-B83B-4809-9E73-0C51B1FBF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 – Agenda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6D1EB-5127-4048-8FDD-5B85F6B89C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921893"/>
            <a:ext cx="8473797" cy="1352008"/>
          </a:xfrm>
        </p:spPr>
        <p:txBody>
          <a:bodyPr/>
          <a:lstStyle/>
          <a:p>
            <a:r>
              <a:rPr lang="fr-FR" sz="2000" dirty="0">
                <a:latin typeface="Avenir Next LT Pro" panose="020B0504020202020204" pitchFamily="34" charset="0"/>
              </a:rPr>
              <a:t>Evènements &amp; partenariats METRO </a:t>
            </a:r>
            <a:br>
              <a:rPr lang="fr-FR" sz="2000" dirty="0">
                <a:latin typeface="Avenir Next LT Pro" panose="020B0504020202020204" pitchFamily="34" charset="0"/>
              </a:rPr>
            </a:br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37B2ED7-B7A5-A605-87CF-21A6C7102CF6}"/>
              </a:ext>
            </a:extLst>
          </p:cNvPr>
          <p:cNvSpPr txBox="1">
            <a:spLocks/>
          </p:cNvSpPr>
          <p:nvPr/>
        </p:nvSpPr>
        <p:spPr bwMode="auto">
          <a:xfrm>
            <a:off x="909611" y="6390364"/>
            <a:ext cx="12605963" cy="3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évènements et partenariats d’ici le 07/11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E8627D5-3E38-4F7D-4BDB-C8015637F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8" r="-52"/>
          <a:stretch>
            <a:fillRect/>
          </a:stretch>
        </p:blipFill>
        <p:spPr>
          <a:xfrm>
            <a:off x="8452022" y="1233488"/>
            <a:ext cx="3201472" cy="452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54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C1FFE-2F99-4571-83F0-2C0C70107F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552" y="4664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8&amp;9 +10&amp;11 – Tendances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BFFD1-FB59-4398-903E-EC7F0A4858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7721" y="1046345"/>
            <a:ext cx="7603539" cy="505812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Mise en avant </a:t>
            </a:r>
            <a:r>
              <a:rPr lang="fr-FR" sz="2000" b="1" dirty="0">
                <a:latin typeface="Avenir Next LT Pro" panose="020B0504020202020204" pitchFamily="34" charset="0"/>
              </a:rPr>
              <a:t>d’1 </a:t>
            </a:r>
            <a:r>
              <a:rPr lang="fr-FR" sz="2000" dirty="0">
                <a:latin typeface="Avenir Next LT Pro" panose="020B0504020202020204" pitchFamily="34" charset="0"/>
              </a:rPr>
              <a:t>en restauration </a:t>
            </a:r>
            <a:r>
              <a:rPr lang="fr-FR" sz="2000" b="1" dirty="0">
                <a:latin typeface="Avenir Next LT Pro" panose="020B0504020202020204" pitchFamily="34" charset="0"/>
              </a:rPr>
              <a:t>sur 4 pages</a:t>
            </a:r>
            <a:endParaRPr lang="fr-FR" sz="1400" dirty="0"/>
          </a:p>
          <a:p>
            <a:endParaRPr lang="fr-FR" sz="1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</a:t>
            </a:r>
            <a:r>
              <a:rPr lang="fr-FR" sz="1800" b="1" dirty="0" err="1">
                <a:latin typeface="Avenir Next LT Pro" panose="020B0504020202020204" pitchFamily="34" charset="0"/>
              </a:rPr>
              <a:t>taquerias</a:t>
            </a:r>
            <a:r>
              <a:rPr lang="fr-FR" sz="1800" b="1" dirty="0">
                <a:latin typeface="Avenir Next LT Pro" panose="020B0504020202020204" pitchFamily="34" charset="0"/>
              </a:rPr>
              <a:t> :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inspirés de la </a:t>
            </a:r>
            <a:r>
              <a:rPr lang="fr-FR" sz="1600" dirty="0" err="1">
                <a:latin typeface="Avenir Next LT Pro" panose="020B0504020202020204" pitchFamily="34" charset="0"/>
              </a:rPr>
              <a:t>street</a:t>
            </a:r>
            <a:r>
              <a:rPr lang="fr-FR" sz="1600" dirty="0">
                <a:latin typeface="Avenir Next LT Pro" panose="020B0504020202020204" pitchFamily="34" charset="0"/>
              </a:rPr>
              <a:t> </a:t>
            </a:r>
            <a:r>
              <a:rPr lang="fr-FR" sz="1600" dirty="0" err="1">
                <a:latin typeface="Avenir Next LT Pro" panose="020B0504020202020204" pitchFamily="34" charset="0"/>
              </a:rPr>
              <a:t>food</a:t>
            </a:r>
            <a:r>
              <a:rPr lang="fr-FR" sz="1600" dirty="0">
                <a:latin typeface="Avenir Next LT Pro" panose="020B0504020202020204" pitchFamily="34" charset="0"/>
              </a:rPr>
              <a:t> mais qui proposent des recettes goûteuses venues du Mexique, de l’Argentine et du Pérou. 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F5BF7B-0C69-1EC7-C861-637CD0B6A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469" y="1248324"/>
            <a:ext cx="3393679" cy="2375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942FB6-6FED-3A59-F6A1-CE41FFEBE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3293" y="3929207"/>
            <a:ext cx="3381038" cy="2367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58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CDF75-58EC-47A5-AB44-2BDC7CEED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747" y="325027"/>
            <a:ext cx="910431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12, 13, 14, 15, 16&amp;17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Le Guide à la Une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55124-B9A9-4E78-876C-15187B48E3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7213" y="1916113"/>
            <a:ext cx="6427788" cy="3395720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Présentation de Gwendal et les ambitions du guide 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FAIT PAR LNB</a:t>
            </a:r>
            <a:endParaRPr lang="fr-FR" sz="2000" dirty="0">
              <a:highlight>
                <a:srgbClr val="FFFF00"/>
              </a:highlight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 descr="Une image contenant texte, produits de boulangerie, dessert, Snack&#10;&#10;Le contenu généré par l’IA peut être incorrect.">
            <a:extLst>
              <a:ext uri="{FF2B5EF4-FFF2-40B4-BE49-F238E27FC236}">
                <a16:creationId xmlns:a16="http://schemas.microsoft.com/office/drawing/2014/main" id="{B81BB4A6-404B-91FF-4519-99EFC20B4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24212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Image 4" descr="Une image contenant habits, texte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B36A62AE-2B31-E083-4ED8-58BFDB88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1534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Image 5" descr="Une image contenant texte, nourriture, assiette, menu&#10;&#10;Le contenu généré par l’IA peut être incorrect.">
            <a:extLst>
              <a:ext uri="{FF2B5EF4-FFF2-40B4-BE49-F238E27FC236}">
                <a16:creationId xmlns:a16="http://schemas.microsoft.com/office/drawing/2014/main" id="{1D11D36A-2C30-2A70-F82A-C011C49FB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62" y="4689088"/>
            <a:ext cx="2827891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E2943E-772E-0330-9AA4-E5CCAA3B4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4688" y="153488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734780-E938-68F7-42B1-C1D462F97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9399" y="2435269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C1C9AC2-2ED5-A214-9AB7-43DDF933A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1764" y="4675107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83795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92B3AB-C9FC-49E6-B2F3-383B68018533}">
  <ds:schemaRefs>
    <ds:schemaRef ds:uri="http://purl.org/dc/terms/"/>
    <ds:schemaRef ds:uri="http://www.w3.org/XML/1998/namespace"/>
    <ds:schemaRef ds:uri="http://purl.org/dc/dcmitype/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cff9fb1f-4cb5-40da-bc88-dae69ef8e18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8583b8a-e4ed-43ea-b306-da2acb0ddc9c}" enabled="0" method="" siteId="{e8583b8a-e4ed-43ea-b306-da2acb0ddc9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10128</TotalTime>
  <Words>1223</Words>
  <Application>Microsoft Office PowerPoint</Application>
  <PresentationFormat>Grand écran</PresentationFormat>
  <Paragraphs>213</Paragraphs>
  <Slides>32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Avenir Next LT Pro</vt:lpstr>
      <vt:lpstr>Helvetica</vt:lpstr>
      <vt:lpstr>Arial</vt:lpstr>
      <vt:lpstr>Calibri</vt:lpstr>
      <vt:lpstr>Aptos</vt:lpstr>
      <vt:lpstr>1_Thème Office</vt:lpstr>
      <vt:lpstr>Magazine METRO #17 Promo D/E -  Février  </vt:lpstr>
      <vt:lpstr>Présentation PowerPoint</vt:lpstr>
      <vt:lpstr>Couverture</vt:lpstr>
      <vt:lpstr>Page 3 – Edito Sommaire</vt:lpstr>
      <vt:lpstr>Page 4-5 – News</vt:lpstr>
      <vt:lpstr>Présentation PowerPoint</vt:lpstr>
      <vt:lpstr>Page 7 – Agenda </vt:lpstr>
      <vt:lpstr>Pages 8&amp;9 +10&amp;11 – Tendances </vt:lpstr>
      <vt:lpstr>Pages 12, 13, 14, 15, 16&amp;17  Le Guide à la Une</vt:lpstr>
      <vt:lpstr>Pages 18&amp;19 – 20&amp;21 – Reportage producteur </vt:lpstr>
      <vt:lpstr>Pages 22&amp;23 - MDD</vt:lpstr>
      <vt:lpstr>Page 25 – Shopping Catégorie</vt:lpstr>
      <vt:lpstr>Pages 26&amp; 27 - 28 &amp; 29 – Duel de chefs</vt:lpstr>
      <vt:lpstr>Pages 30&amp;31 – 32&amp;33 - 34 – Focus Région</vt:lpstr>
      <vt:lpstr>Page 35 – Shopping Food</vt:lpstr>
      <vt:lpstr>Présentation PowerPoint</vt:lpstr>
      <vt:lpstr>Pages 38 &amp; 39 – CONCEPT DE RESTAURANT</vt:lpstr>
      <vt:lpstr>Pages 40&amp;41 - 42&amp;43 – Focus</vt:lpstr>
      <vt:lpstr>Pages 44&amp;45 – Tour de France des vins </vt:lpstr>
      <vt:lpstr>Pages 46 &amp; 47 – Cocktail du moment</vt:lpstr>
      <vt:lpstr>Page 48&amp;49 – 50 – Service METRO</vt:lpstr>
      <vt:lpstr>Page 51 – RSE</vt:lpstr>
      <vt:lpstr>Pages 52-53 &amp; 54-55 – Produit star </vt:lpstr>
      <vt:lpstr>Page 56 – Shopping Non Food</vt:lpstr>
      <vt:lpstr>Pages 57 – 58&amp;59 – 60&amp;61  – La Gazette de Ferniot</vt:lpstr>
      <vt:lpstr>Pages 62&amp;63 – La jeune garde à l’honneur </vt:lpstr>
      <vt:lpstr>Pages 64&amp;65 – Partenariat </vt:lpstr>
      <vt:lpstr>Pages 66&amp;67 – Vu sur le web</vt:lpstr>
      <vt:lpstr>Page 68 – Dans le rétro</vt:lpstr>
      <vt:lpstr>Page 70 – L’ustensile</vt:lpstr>
      <vt:lpstr>Page 71 – Quiz </vt:lpstr>
      <vt:lpstr>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Antoine Jubert</dc:creator>
  <cp:lastModifiedBy>Perrine RODIER - Le Nouveau Belier</cp:lastModifiedBy>
  <cp:revision>829</cp:revision>
  <cp:lastPrinted>2023-03-06T14:00:03Z</cp:lastPrinted>
  <dcterms:created xsi:type="dcterms:W3CDTF">2018-09-12T14:44:28Z</dcterms:created>
  <dcterms:modified xsi:type="dcterms:W3CDTF">2025-10-16T16:09:16Z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