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37"/>
  </p:notesMasterIdLst>
  <p:sldIdLst>
    <p:sldId id="1702" r:id="rId5"/>
    <p:sldId id="1886" r:id="rId6"/>
    <p:sldId id="1859" r:id="rId7"/>
    <p:sldId id="1860" r:id="rId8"/>
    <p:sldId id="1861" r:id="rId9"/>
    <p:sldId id="1894" r:id="rId10"/>
    <p:sldId id="1862" r:id="rId11"/>
    <p:sldId id="1865" r:id="rId12"/>
    <p:sldId id="1863" r:id="rId13"/>
    <p:sldId id="1869" r:id="rId14"/>
    <p:sldId id="1866" r:id="rId15"/>
    <p:sldId id="1868" r:id="rId16"/>
    <p:sldId id="1867" r:id="rId17"/>
    <p:sldId id="1877" r:id="rId18"/>
    <p:sldId id="1864" r:id="rId19"/>
    <p:sldId id="1873" r:id="rId20"/>
    <p:sldId id="1897" r:id="rId21"/>
    <p:sldId id="1871" r:id="rId22"/>
    <p:sldId id="1870" r:id="rId23"/>
    <p:sldId id="1896" r:id="rId24"/>
    <p:sldId id="1874" r:id="rId25"/>
    <p:sldId id="1890" r:id="rId26"/>
    <p:sldId id="1885" r:id="rId27"/>
    <p:sldId id="1875" r:id="rId28"/>
    <p:sldId id="1872" r:id="rId29"/>
    <p:sldId id="1895" r:id="rId30"/>
    <p:sldId id="1881" r:id="rId31"/>
    <p:sldId id="1876" r:id="rId32"/>
    <p:sldId id="1878" r:id="rId33"/>
    <p:sldId id="1879" r:id="rId34"/>
    <p:sldId id="1882" r:id="rId35"/>
    <p:sldId id="1888" r:id="rId36"/>
  </p:sldIdLst>
  <p:sldSz cx="12192000" cy="6858000"/>
  <p:notesSz cx="9869488" cy="6738938"/>
  <p:embeddedFontLst>
    <p:embeddedFont>
      <p:font typeface="Avenir Next LT Pro" panose="020B0504020202020204" pitchFamily="34" charset="0"/>
      <p:regular r:id="rId38"/>
      <p:bold r:id="rId39"/>
      <p:italic r:id="rId40"/>
      <p:boldItalic r:id="rId41"/>
    </p:embeddedFont>
    <p:embeddedFont>
      <p:font typeface="Helvetica" panose="020B0604020202020204" pitchFamily="34" charset="0"/>
      <p:regular r:id="rId42"/>
      <p:bold r:id="rId43"/>
      <p:italic r:id="rId44"/>
      <p:boldItalic r:id="rId45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07" userDrawn="1">
          <p15:clr>
            <a:srgbClr val="A4A3A4"/>
          </p15:clr>
        </p15:guide>
        <p15:guide id="2" pos="7310" userDrawn="1">
          <p15:clr>
            <a:srgbClr val="A4A3A4"/>
          </p15:clr>
        </p15:guide>
        <p15:guide id="3" pos="415" userDrawn="1">
          <p15:clr>
            <a:srgbClr val="A4A3A4"/>
          </p15:clr>
        </p15:guide>
        <p15:guide id="4" orient="horz" pos="504" userDrawn="1">
          <p15:clr>
            <a:srgbClr val="A4A3A4"/>
          </p15:clr>
        </p15:guide>
        <p15:guide id="5" orient="horz" pos="3612" userDrawn="1">
          <p15:clr>
            <a:srgbClr val="A4A3A4"/>
          </p15:clr>
        </p15:guide>
        <p15:guide id="6" orient="horz" pos="4201" userDrawn="1">
          <p15:clr>
            <a:srgbClr val="A4A3A4"/>
          </p15:clr>
        </p15:guide>
        <p15:guide id="7" pos="347" userDrawn="1">
          <p15:clr>
            <a:srgbClr val="A4A3A4"/>
          </p15:clr>
        </p15:guide>
        <p15:guide id="8" orient="horz" pos="777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BCBFB57-7C2D-3463-711C-65EAC0F1DF2F}" name="Bérengère de Germiny" initials="BdG" userId="S::bg@lenouveaubelier.com::19d4f272-f616-4b2b-a134-fb35725a2de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7C"/>
    <a:srgbClr val="FFE500"/>
    <a:srgbClr val="FFFFFF"/>
    <a:srgbClr val="932645"/>
    <a:srgbClr val="4E6489"/>
    <a:srgbClr val="8A8168"/>
    <a:srgbClr val="512F00"/>
    <a:srgbClr val="DAA478"/>
    <a:srgbClr val="89ACBF"/>
    <a:srgbClr val="CB45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71E4B4-5B01-4741-9993-4783EED52AE1}" v="8" dt="2025-10-16T13:56:20.4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88" autoAdjust="0"/>
    <p:restoredTop sz="87322" autoAdjust="0"/>
  </p:normalViewPr>
  <p:slideViewPr>
    <p:cSldViewPr snapToGrid="0">
      <p:cViewPr varScale="1">
        <p:scale>
          <a:sx n="64" d="100"/>
          <a:sy n="64" d="100"/>
        </p:scale>
        <p:origin x="840" y="62"/>
      </p:cViewPr>
      <p:guideLst>
        <p:guide orient="horz" pos="1207"/>
        <p:guide pos="7310"/>
        <p:guide pos="415"/>
        <p:guide orient="horz" pos="504"/>
        <p:guide orient="horz" pos="3612"/>
        <p:guide orient="horz" pos="4201"/>
        <p:guide pos="347"/>
        <p:guide orient="horz" pos="77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-58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2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5.fntdata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7.fntdata"/><Relationship Id="rId52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6.fntdata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1.fntdata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rrine RODIER - Le Nouveau Belier" userId="8d18d86c-7c03-4563-8894-8ee266adb6ca" providerId="ADAL" clId="{36F8484C-CE0B-45F2-98B7-0442D9389B2D}"/>
    <pc:docChg chg="undo custSel delSld modSld">
      <pc:chgData name="Perrine RODIER - Le Nouveau Belier" userId="8d18d86c-7c03-4563-8894-8ee266adb6ca" providerId="ADAL" clId="{36F8484C-CE0B-45F2-98B7-0442D9389B2D}" dt="2025-10-16T13:56:20.451" v="980" actId="404"/>
      <pc:docMkLst>
        <pc:docMk/>
      </pc:docMkLst>
      <pc:sldChg chg="modSp mod">
        <pc:chgData name="Perrine RODIER - Le Nouveau Belier" userId="8d18d86c-7c03-4563-8894-8ee266adb6ca" providerId="ADAL" clId="{36F8484C-CE0B-45F2-98B7-0442D9389B2D}" dt="2025-10-16T13:19:27.218" v="102" actId="20577"/>
        <pc:sldMkLst>
          <pc:docMk/>
          <pc:sldMk cId="1175188" sldId="1859"/>
        </pc:sldMkLst>
        <pc:spChg chg="mod">
          <ac:chgData name="Perrine RODIER - Le Nouveau Belier" userId="8d18d86c-7c03-4563-8894-8ee266adb6ca" providerId="ADAL" clId="{36F8484C-CE0B-45F2-98B7-0442D9389B2D}" dt="2025-10-16T13:19:27.218" v="102" actId="20577"/>
          <ac:spMkLst>
            <pc:docMk/>
            <pc:sldMk cId="1175188" sldId="1859"/>
            <ac:spMk id="3" creationId="{D2067BC6-260B-4FD6-B801-16619FABEC69}"/>
          </ac:spMkLst>
        </pc:spChg>
      </pc:sldChg>
      <pc:sldChg chg="modSp mod">
        <pc:chgData name="Perrine RODIER - Le Nouveau Belier" userId="8d18d86c-7c03-4563-8894-8ee266adb6ca" providerId="ADAL" clId="{36F8484C-CE0B-45F2-98B7-0442D9389B2D}" dt="2025-10-16T13:25:14.638" v="181" actId="20577"/>
        <pc:sldMkLst>
          <pc:docMk/>
          <pc:sldMk cId="4014837955" sldId="1863"/>
        </pc:sldMkLst>
        <pc:spChg chg="mod">
          <ac:chgData name="Perrine RODIER - Le Nouveau Belier" userId="8d18d86c-7c03-4563-8894-8ee266adb6ca" providerId="ADAL" clId="{36F8484C-CE0B-45F2-98B7-0442D9389B2D}" dt="2025-10-16T13:24:44.422" v="132" actId="20577"/>
          <ac:spMkLst>
            <pc:docMk/>
            <pc:sldMk cId="4014837955" sldId="1863"/>
            <ac:spMk id="2" creationId="{8D6CDF75-58EC-47A5-AB44-2BDC7CEEDF78}"/>
          </ac:spMkLst>
        </pc:spChg>
        <pc:spChg chg="mod">
          <ac:chgData name="Perrine RODIER - Le Nouveau Belier" userId="8d18d86c-7c03-4563-8894-8ee266adb6ca" providerId="ADAL" clId="{36F8484C-CE0B-45F2-98B7-0442D9389B2D}" dt="2025-10-16T13:25:14.638" v="181" actId="20577"/>
          <ac:spMkLst>
            <pc:docMk/>
            <pc:sldMk cId="4014837955" sldId="1863"/>
            <ac:spMk id="3" creationId="{28455124-B9A9-4E78-876C-15187B48E3AB}"/>
          </ac:spMkLst>
        </pc:spChg>
      </pc:sldChg>
      <pc:sldChg chg="modSp mod">
        <pc:chgData name="Perrine RODIER - Le Nouveau Belier" userId="8d18d86c-7c03-4563-8894-8ee266adb6ca" providerId="ADAL" clId="{36F8484C-CE0B-45F2-98B7-0442D9389B2D}" dt="2025-10-16T13:29:47.862" v="359" actId="20577"/>
        <pc:sldMkLst>
          <pc:docMk/>
          <pc:sldMk cId="2391424801" sldId="1864"/>
        </pc:sldMkLst>
        <pc:spChg chg="mod">
          <ac:chgData name="Perrine RODIER - Le Nouveau Belier" userId="8d18d86c-7c03-4563-8894-8ee266adb6ca" providerId="ADAL" clId="{36F8484C-CE0B-45F2-98B7-0442D9389B2D}" dt="2025-10-16T13:29:47.862" v="359" actId="20577"/>
          <ac:spMkLst>
            <pc:docMk/>
            <pc:sldMk cId="2391424801" sldId="1864"/>
            <ac:spMk id="3" creationId="{BFBFD87C-166A-4B16-A275-5F9FBED4C9EF}"/>
          </ac:spMkLst>
        </pc:spChg>
      </pc:sldChg>
      <pc:sldChg chg="modSp mod modNotesTx">
        <pc:chgData name="Perrine RODIER - Le Nouveau Belier" userId="8d18d86c-7c03-4563-8894-8ee266adb6ca" providerId="ADAL" clId="{36F8484C-CE0B-45F2-98B7-0442D9389B2D}" dt="2025-10-16T13:24:25.772" v="112" actId="20577"/>
        <pc:sldMkLst>
          <pc:docMk/>
          <pc:sldMk cId="3705588568" sldId="1865"/>
        </pc:sldMkLst>
        <pc:spChg chg="mod">
          <ac:chgData name="Perrine RODIER - Le Nouveau Belier" userId="8d18d86c-7c03-4563-8894-8ee266adb6ca" providerId="ADAL" clId="{36F8484C-CE0B-45F2-98B7-0442D9389B2D}" dt="2025-10-16T13:24:25.772" v="112" actId="20577"/>
          <ac:spMkLst>
            <pc:docMk/>
            <pc:sldMk cId="3705588568" sldId="1865"/>
            <ac:spMk id="3" creationId="{455BFFD1-FB59-4398-903E-EC7F0A48585D}"/>
          </ac:spMkLst>
        </pc:spChg>
      </pc:sldChg>
      <pc:sldChg chg="modSp mod">
        <pc:chgData name="Perrine RODIER - Le Nouveau Belier" userId="8d18d86c-7c03-4563-8894-8ee266adb6ca" providerId="ADAL" clId="{36F8484C-CE0B-45F2-98B7-0442D9389B2D}" dt="2025-10-16T13:28:44.611" v="339" actId="113"/>
        <pc:sldMkLst>
          <pc:docMk/>
          <pc:sldMk cId="1145901559" sldId="1866"/>
        </pc:sldMkLst>
        <pc:spChg chg="mod">
          <ac:chgData name="Perrine RODIER - Le Nouveau Belier" userId="8d18d86c-7c03-4563-8894-8ee266adb6ca" providerId="ADAL" clId="{36F8484C-CE0B-45F2-98B7-0442D9389B2D}" dt="2025-10-16T13:28:44.611" v="339" actId="113"/>
          <ac:spMkLst>
            <pc:docMk/>
            <pc:sldMk cId="1145901559" sldId="1866"/>
            <ac:spMk id="3" creationId="{809F0637-E214-4158-9DF8-DAFC2A5DF4E4}"/>
          </ac:spMkLst>
        </pc:spChg>
      </pc:sldChg>
      <pc:sldChg chg="modSp mod">
        <pc:chgData name="Perrine RODIER - Le Nouveau Belier" userId="8d18d86c-7c03-4563-8894-8ee266adb6ca" providerId="ADAL" clId="{36F8484C-CE0B-45F2-98B7-0442D9389B2D}" dt="2025-10-16T13:29:09.738" v="347" actId="20577"/>
        <pc:sldMkLst>
          <pc:docMk/>
          <pc:sldMk cId="2168397479" sldId="1867"/>
        </pc:sldMkLst>
        <pc:spChg chg="mod">
          <ac:chgData name="Perrine RODIER - Le Nouveau Belier" userId="8d18d86c-7c03-4563-8894-8ee266adb6ca" providerId="ADAL" clId="{36F8484C-CE0B-45F2-98B7-0442D9389B2D}" dt="2025-10-16T13:29:09.738" v="347" actId="20577"/>
          <ac:spMkLst>
            <pc:docMk/>
            <pc:sldMk cId="2168397479" sldId="1867"/>
            <ac:spMk id="3" creationId="{B56A9EA4-CE4B-4D10-B056-BB2545976E13}"/>
          </ac:spMkLst>
        </pc:spChg>
      </pc:sldChg>
      <pc:sldChg chg="modSp mod">
        <pc:chgData name="Perrine RODIER - Le Nouveau Belier" userId="8d18d86c-7c03-4563-8894-8ee266adb6ca" providerId="ADAL" clId="{36F8484C-CE0B-45F2-98B7-0442D9389B2D}" dt="2025-10-16T13:28:52.201" v="341" actId="20577"/>
        <pc:sldMkLst>
          <pc:docMk/>
          <pc:sldMk cId="2722813682" sldId="1868"/>
        </pc:sldMkLst>
        <pc:spChg chg="mod">
          <ac:chgData name="Perrine RODIER - Le Nouveau Belier" userId="8d18d86c-7c03-4563-8894-8ee266adb6ca" providerId="ADAL" clId="{36F8484C-CE0B-45F2-98B7-0442D9389B2D}" dt="2025-10-16T13:28:52.201" v="341" actId="20577"/>
          <ac:spMkLst>
            <pc:docMk/>
            <pc:sldMk cId="2722813682" sldId="1868"/>
            <ac:spMk id="3" creationId="{BFBFD87C-166A-4B16-A275-5F9FBED4C9EF}"/>
          </ac:spMkLst>
        </pc:spChg>
      </pc:sldChg>
      <pc:sldChg chg="modSp mod">
        <pc:chgData name="Perrine RODIER - Le Nouveau Belier" userId="8d18d86c-7c03-4563-8894-8ee266adb6ca" providerId="ADAL" clId="{36F8484C-CE0B-45F2-98B7-0442D9389B2D}" dt="2025-10-16T13:27:00.307" v="188" actId="14100"/>
        <pc:sldMkLst>
          <pc:docMk/>
          <pc:sldMk cId="3010881112" sldId="1869"/>
        </pc:sldMkLst>
        <pc:spChg chg="mod">
          <ac:chgData name="Perrine RODIER - Le Nouveau Belier" userId="8d18d86c-7c03-4563-8894-8ee266adb6ca" providerId="ADAL" clId="{36F8484C-CE0B-45F2-98B7-0442D9389B2D}" dt="2025-10-16T13:27:00.307" v="188" actId="14100"/>
          <ac:spMkLst>
            <pc:docMk/>
            <pc:sldMk cId="3010881112" sldId="1869"/>
            <ac:spMk id="5" creationId="{1549DC5A-6047-36BC-F14F-DA43D8411CE2}"/>
          </ac:spMkLst>
        </pc:spChg>
      </pc:sldChg>
      <pc:sldChg chg="modSp mod">
        <pc:chgData name="Perrine RODIER - Le Nouveau Belier" userId="8d18d86c-7c03-4563-8894-8ee266adb6ca" providerId="ADAL" clId="{36F8484C-CE0B-45F2-98B7-0442D9389B2D}" dt="2025-10-16T13:30:55.987" v="372" actId="20577"/>
        <pc:sldMkLst>
          <pc:docMk/>
          <pc:sldMk cId="3878233050" sldId="1870"/>
        </pc:sldMkLst>
        <pc:spChg chg="mod">
          <ac:chgData name="Perrine RODIER - Le Nouveau Belier" userId="8d18d86c-7c03-4563-8894-8ee266adb6ca" providerId="ADAL" clId="{36F8484C-CE0B-45F2-98B7-0442D9389B2D}" dt="2025-10-16T13:30:55.987" v="372" actId="20577"/>
          <ac:spMkLst>
            <pc:docMk/>
            <pc:sldMk cId="3878233050" sldId="1870"/>
            <ac:spMk id="3" creationId="{E027AC2F-20AE-4706-98E7-6D25D2FA3302}"/>
          </ac:spMkLst>
        </pc:spChg>
      </pc:sldChg>
      <pc:sldChg chg="modSp mod">
        <pc:chgData name="Perrine RODIER - Le Nouveau Belier" userId="8d18d86c-7c03-4563-8894-8ee266adb6ca" providerId="ADAL" clId="{36F8484C-CE0B-45F2-98B7-0442D9389B2D}" dt="2025-10-16T13:30:36.064" v="367" actId="20577"/>
        <pc:sldMkLst>
          <pc:docMk/>
          <pc:sldMk cId="2128774275" sldId="1871"/>
        </pc:sldMkLst>
        <pc:spChg chg="mod">
          <ac:chgData name="Perrine RODIER - Le Nouveau Belier" userId="8d18d86c-7c03-4563-8894-8ee266adb6ca" providerId="ADAL" clId="{36F8484C-CE0B-45F2-98B7-0442D9389B2D}" dt="2025-10-16T13:30:36.064" v="367" actId="20577"/>
          <ac:spMkLst>
            <pc:docMk/>
            <pc:sldMk cId="2128774275" sldId="1871"/>
            <ac:spMk id="4" creationId="{585C1AD2-8226-F511-5B3D-827DEC3FFB93}"/>
          </ac:spMkLst>
        </pc:spChg>
      </pc:sldChg>
      <pc:sldChg chg="modSp mod">
        <pc:chgData name="Perrine RODIER - Le Nouveau Belier" userId="8d18d86c-7c03-4563-8894-8ee266adb6ca" providerId="ADAL" clId="{36F8484C-CE0B-45F2-98B7-0442D9389B2D}" dt="2025-10-16T13:55:00.593" v="977" actId="113"/>
        <pc:sldMkLst>
          <pc:docMk/>
          <pc:sldMk cId="2786942116" sldId="1872"/>
        </pc:sldMkLst>
        <pc:spChg chg="mod">
          <ac:chgData name="Perrine RODIER - Le Nouveau Belier" userId="8d18d86c-7c03-4563-8894-8ee266adb6ca" providerId="ADAL" clId="{36F8484C-CE0B-45F2-98B7-0442D9389B2D}" dt="2025-10-16T13:55:00.593" v="977" actId="113"/>
          <ac:spMkLst>
            <pc:docMk/>
            <pc:sldMk cId="2786942116" sldId="1872"/>
            <ac:spMk id="3" creationId="{A0B9034B-88A7-47EA-8B9C-376E54849B9D}"/>
          </ac:spMkLst>
        </pc:spChg>
      </pc:sldChg>
      <pc:sldChg chg="modSp mod">
        <pc:chgData name="Perrine RODIER - Le Nouveau Belier" userId="8d18d86c-7c03-4563-8894-8ee266adb6ca" providerId="ADAL" clId="{36F8484C-CE0B-45F2-98B7-0442D9389B2D}" dt="2025-10-16T13:29:55.197" v="361" actId="5793"/>
        <pc:sldMkLst>
          <pc:docMk/>
          <pc:sldMk cId="3923354067" sldId="1873"/>
        </pc:sldMkLst>
        <pc:spChg chg="mod">
          <ac:chgData name="Perrine RODIER - Le Nouveau Belier" userId="8d18d86c-7c03-4563-8894-8ee266adb6ca" providerId="ADAL" clId="{36F8484C-CE0B-45F2-98B7-0442D9389B2D}" dt="2025-10-16T13:29:55.197" v="361" actId="5793"/>
          <ac:spMkLst>
            <pc:docMk/>
            <pc:sldMk cId="3923354067" sldId="1873"/>
            <ac:spMk id="2" creationId="{F55B09CA-3848-9001-884E-D86DAB0B156B}"/>
          </ac:spMkLst>
        </pc:spChg>
      </pc:sldChg>
      <pc:sldChg chg="modSp mod">
        <pc:chgData name="Perrine RODIER - Le Nouveau Belier" userId="8d18d86c-7c03-4563-8894-8ee266adb6ca" providerId="ADAL" clId="{36F8484C-CE0B-45F2-98B7-0442D9389B2D}" dt="2025-10-16T13:32:40.388" v="448" actId="20577"/>
        <pc:sldMkLst>
          <pc:docMk/>
          <pc:sldMk cId="2119485702" sldId="1874"/>
        </pc:sldMkLst>
        <pc:spChg chg="mod">
          <ac:chgData name="Perrine RODIER - Le Nouveau Belier" userId="8d18d86c-7c03-4563-8894-8ee266adb6ca" providerId="ADAL" clId="{36F8484C-CE0B-45F2-98B7-0442D9389B2D}" dt="2025-10-16T13:32:40.388" v="448" actId="20577"/>
          <ac:spMkLst>
            <pc:docMk/>
            <pc:sldMk cId="2119485702" sldId="1874"/>
            <ac:spMk id="3" creationId="{784716C6-AC83-480B-926B-CC492958C372}"/>
          </ac:spMkLst>
        </pc:spChg>
      </pc:sldChg>
      <pc:sldChg chg="modSp mod">
        <pc:chgData name="Perrine RODIER - Le Nouveau Belier" userId="8d18d86c-7c03-4563-8894-8ee266adb6ca" providerId="ADAL" clId="{36F8484C-CE0B-45F2-98B7-0442D9389B2D}" dt="2025-10-16T13:33:43.548" v="572" actId="113"/>
        <pc:sldMkLst>
          <pc:docMk/>
          <pc:sldMk cId="178159289" sldId="1875"/>
        </pc:sldMkLst>
        <pc:spChg chg="mod">
          <ac:chgData name="Perrine RODIER - Le Nouveau Belier" userId="8d18d86c-7c03-4563-8894-8ee266adb6ca" providerId="ADAL" clId="{36F8484C-CE0B-45F2-98B7-0442D9389B2D}" dt="2025-10-16T13:33:43.548" v="572" actId="113"/>
          <ac:spMkLst>
            <pc:docMk/>
            <pc:sldMk cId="178159289" sldId="1875"/>
            <ac:spMk id="3" creationId="{BFBFD87C-166A-4B16-A275-5F9FBED4C9EF}"/>
          </ac:spMkLst>
        </pc:spChg>
      </pc:sldChg>
      <pc:sldChg chg="modSp mod">
        <pc:chgData name="Perrine RODIER - Le Nouveau Belier" userId="8d18d86c-7c03-4563-8894-8ee266adb6ca" providerId="ADAL" clId="{36F8484C-CE0B-45F2-98B7-0442D9389B2D}" dt="2025-10-16T13:49:40.987" v="740" actId="20577"/>
        <pc:sldMkLst>
          <pc:docMk/>
          <pc:sldMk cId="1661761137" sldId="1876"/>
        </pc:sldMkLst>
        <pc:spChg chg="mod">
          <ac:chgData name="Perrine RODIER - Le Nouveau Belier" userId="8d18d86c-7c03-4563-8894-8ee266adb6ca" providerId="ADAL" clId="{36F8484C-CE0B-45F2-98B7-0442D9389B2D}" dt="2025-10-16T13:49:40.987" v="740" actId="20577"/>
          <ac:spMkLst>
            <pc:docMk/>
            <pc:sldMk cId="1661761137" sldId="1876"/>
            <ac:spMk id="3" creationId="{523108C8-977E-48CA-B09F-74886856C05F}"/>
          </ac:spMkLst>
        </pc:spChg>
      </pc:sldChg>
      <pc:sldChg chg="modSp mod">
        <pc:chgData name="Perrine RODIER - Le Nouveau Belier" userId="8d18d86c-7c03-4563-8894-8ee266adb6ca" providerId="ADAL" clId="{36F8484C-CE0B-45F2-98B7-0442D9389B2D}" dt="2025-10-16T13:29:20.800" v="350" actId="20577"/>
        <pc:sldMkLst>
          <pc:docMk/>
          <pc:sldMk cId="2760046125" sldId="1877"/>
        </pc:sldMkLst>
        <pc:spChg chg="mod">
          <ac:chgData name="Perrine RODIER - Le Nouveau Belier" userId="8d18d86c-7c03-4563-8894-8ee266adb6ca" providerId="ADAL" clId="{36F8484C-CE0B-45F2-98B7-0442D9389B2D}" dt="2025-10-16T13:29:20.800" v="350" actId="20577"/>
          <ac:spMkLst>
            <pc:docMk/>
            <pc:sldMk cId="2760046125" sldId="1877"/>
            <ac:spMk id="3" creationId="{39BB7F2D-33F2-486B-B64C-05ECCCA26584}"/>
          </ac:spMkLst>
        </pc:spChg>
      </pc:sldChg>
      <pc:sldChg chg="modSp mod">
        <pc:chgData name="Perrine RODIER - Le Nouveau Belier" userId="8d18d86c-7c03-4563-8894-8ee266adb6ca" providerId="ADAL" clId="{36F8484C-CE0B-45F2-98B7-0442D9389B2D}" dt="2025-10-16T13:51:26.136" v="913" actId="20577"/>
        <pc:sldMkLst>
          <pc:docMk/>
          <pc:sldMk cId="2095081006" sldId="1878"/>
        </pc:sldMkLst>
        <pc:spChg chg="mod">
          <ac:chgData name="Perrine RODIER - Le Nouveau Belier" userId="8d18d86c-7c03-4563-8894-8ee266adb6ca" providerId="ADAL" clId="{36F8484C-CE0B-45F2-98B7-0442D9389B2D}" dt="2025-10-16T13:51:26.136" v="913" actId="20577"/>
          <ac:spMkLst>
            <pc:docMk/>
            <pc:sldMk cId="2095081006" sldId="1878"/>
            <ac:spMk id="3" creationId="{083EA1ED-5E5D-4AD8-BB09-EE45982EE4BC}"/>
          </ac:spMkLst>
        </pc:spChg>
      </pc:sldChg>
      <pc:sldChg chg="modSp mod">
        <pc:chgData name="Perrine RODIER - Le Nouveau Belier" userId="8d18d86c-7c03-4563-8894-8ee266adb6ca" providerId="ADAL" clId="{36F8484C-CE0B-45F2-98B7-0442D9389B2D}" dt="2025-10-16T13:53:12.166" v="976" actId="113"/>
        <pc:sldMkLst>
          <pc:docMk/>
          <pc:sldMk cId="828585738" sldId="1879"/>
        </pc:sldMkLst>
        <pc:spChg chg="mod">
          <ac:chgData name="Perrine RODIER - Le Nouveau Belier" userId="8d18d86c-7c03-4563-8894-8ee266adb6ca" providerId="ADAL" clId="{36F8484C-CE0B-45F2-98B7-0442D9389B2D}" dt="2025-10-16T13:53:12.166" v="976" actId="113"/>
          <ac:spMkLst>
            <pc:docMk/>
            <pc:sldMk cId="828585738" sldId="1879"/>
            <ac:spMk id="3" creationId="{083EA1ED-5E5D-4AD8-BB09-EE45982EE4BC}"/>
          </ac:spMkLst>
        </pc:spChg>
      </pc:sldChg>
      <pc:sldChg chg="modSp mod">
        <pc:chgData name="Perrine RODIER - Le Nouveau Belier" userId="8d18d86c-7c03-4563-8894-8ee266adb6ca" providerId="ADAL" clId="{36F8484C-CE0B-45F2-98B7-0442D9389B2D}" dt="2025-10-16T13:34:52.361" v="739" actId="179"/>
        <pc:sldMkLst>
          <pc:docMk/>
          <pc:sldMk cId="3328461895" sldId="1881"/>
        </pc:sldMkLst>
        <pc:spChg chg="mod">
          <ac:chgData name="Perrine RODIER - Le Nouveau Belier" userId="8d18d86c-7c03-4563-8894-8ee266adb6ca" providerId="ADAL" clId="{36F8484C-CE0B-45F2-98B7-0442D9389B2D}" dt="2025-10-16T13:34:52.361" v="739" actId="179"/>
          <ac:spMkLst>
            <pc:docMk/>
            <pc:sldMk cId="3328461895" sldId="1881"/>
            <ac:spMk id="3" creationId="{0EEB3CCF-97CE-4DC9-AF9B-D9DCAE9CCA21}"/>
          </ac:spMkLst>
        </pc:spChg>
      </pc:sldChg>
      <pc:sldChg chg="modSp mod">
        <pc:chgData name="Perrine RODIER - Le Nouveau Belier" userId="8d18d86c-7c03-4563-8894-8ee266adb6ca" providerId="ADAL" clId="{36F8484C-CE0B-45F2-98B7-0442D9389B2D}" dt="2025-10-16T13:33:11.492" v="487" actId="20577"/>
        <pc:sldMkLst>
          <pc:docMk/>
          <pc:sldMk cId="1696261185" sldId="1885"/>
        </pc:sldMkLst>
        <pc:spChg chg="mod">
          <ac:chgData name="Perrine RODIER - Le Nouveau Belier" userId="8d18d86c-7c03-4563-8894-8ee266adb6ca" providerId="ADAL" clId="{36F8484C-CE0B-45F2-98B7-0442D9389B2D}" dt="2025-10-16T13:33:11.492" v="487" actId="20577"/>
          <ac:spMkLst>
            <pc:docMk/>
            <pc:sldMk cId="1696261185" sldId="1885"/>
            <ac:spMk id="15" creationId="{0C09D785-F77A-FD06-5159-4CE13ED4F0DD}"/>
          </ac:spMkLst>
        </pc:spChg>
      </pc:sldChg>
      <pc:sldChg chg="modSp mod">
        <pc:chgData name="Perrine RODIER - Le Nouveau Belier" userId="8d18d86c-7c03-4563-8894-8ee266adb6ca" providerId="ADAL" clId="{36F8484C-CE0B-45F2-98B7-0442D9389B2D}" dt="2025-10-16T13:33:04.543" v="486" actId="20577"/>
        <pc:sldMkLst>
          <pc:docMk/>
          <pc:sldMk cId="1486313425" sldId="1890"/>
        </pc:sldMkLst>
        <pc:spChg chg="mod">
          <ac:chgData name="Perrine RODIER - Le Nouveau Belier" userId="8d18d86c-7c03-4563-8894-8ee266adb6ca" providerId="ADAL" clId="{36F8484C-CE0B-45F2-98B7-0442D9389B2D}" dt="2025-10-16T13:33:04.543" v="486" actId="20577"/>
          <ac:spMkLst>
            <pc:docMk/>
            <pc:sldMk cId="1486313425" sldId="1890"/>
            <ac:spMk id="4" creationId="{8D312C03-8FFE-42BD-81B8-65B236D2D571}"/>
          </ac:spMkLst>
        </pc:spChg>
      </pc:sldChg>
      <pc:sldChg chg="del">
        <pc:chgData name="Perrine RODIER - Le Nouveau Belier" userId="8d18d86c-7c03-4563-8894-8ee266adb6ca" providerId="ADAL" clId="{36F8484C-CE0B-45F2-98B7-0442D9389B2D}" dt="2025-10-16T13:30:25.198" v="364" actId="47"/>
        <pc:sldMkLst>
          <pc:docMk/>
          <pc:sldMk cId="2092175236" sldId="1892"/>
        </pc:sldMkLst>
      </pc:sldChg>
      <pc:sldChg chg="modSp mod">
        <pc:chgData name="Perrine RODIER - Le Nouveau Belier" userId="8d18d86c-7c03-4563-8894-8ee266adb6ca" providerId="ADAL" clId="{36F8484C-CE0B-45F2-98B7-0442D9389B2D}" dt="2025-10-16T13:56:20.451" v="980" actId="404"/>
        <pc:sldMkLst>
          <pc:docMk/>
          <pc:sldMk cId="47430830" sldId="1894"/>
        </pc:sldMkLst>
        <pc:spChg chg="mod">
          <ac:chgData name="Perrine RODIER - Le Nouveau Belier" userId="8d18d86c-7c03-4563-8894-8ee266adb6ca" providerId="ADAL" clId="{36F8484C-CE0B-45F2-98B7-0442D9389B2D}" dt="2025-10-16T13:56:20.451" v="980" actId="404"/>
          <ac:spMkLst>
            <pc:docMk/>
            <pc:sldMk cId="47430830" sldId="1894"/>
            <ac:spMk id="3" creationId="{9D3EA000-73C7-1D7B-42D9-D09A96CC4672}"/>
          </ac:spMkLst>
        </pc:spChg>
      </pc:sldChg>
      <pc:sldChg chg="modSp mod">
        <pc:chgData name="Perrine RODIER - Le Nouveau Belier" userId="8d18d86c-7c03-4563-8894-8ee266adb6ca" providerId="ADAL" clId="{36F8484C-CE0B-45F2-98B7-0442D9389B2D}" dt="2025-10-16T13:34:27.283" v="697" actId="20577"/>
        <pc:sldMkLst>
          <pc:docMk/>
          <pc:sldMk cId="3648625504" sldId="1895"/>
        </pc:sldMkLst>
        <pc:spChg chg="mod">
          <ac:chgData name="Perrine RODIER - Le Nouveau Belier" userId="8d18d86c-7c03-4563-8894-8ee266adb6ca" providerId="ADAL" clId="{36F8484C-CE0B-45F2-98B7-0442D9389B2D}" dt="2025-10-16T13:34:27.283" v="697" actId="20577"/>
          <ac:spMkLst>
            <pc:docMk/>
            <pc:sldMk cId="3648625504" sldId="1895"/>
            <ac:spMk id="3" creationId="{3A62D879-CD48-D9EE-EB0C-B6469DB9A899}"/>
          </ac:spMkLst>
        </pc:spChg>
      </pc:sldChg>
      <pc:sldChg chg="delSp modSp mod modNotesTx">
        <pc:chgData name="Perrine RODIER - Le Nouveau Belier" userId="8d18d86c-7c03-4563-8894-8ee266adb6ca" providerId="ADAL" clId="{36F8484C-CE0B-45F2-98B7-0442D9389B2D}" dt="2025-10-16T13:55:20.959" v="979" actId="1076"/>
        <pc:sldMkLst>
          <pc:docMk/>
          <pc:sldMk cId="3527437659" sldId="1896"/>
        </pc:sldMkLst>
        <pc:spChg chg="mod">
          <ac:chgData name="Perrine RODIER - Le Nouveau Belier" userId="8d18d86c-7c03-4563-8894-8ee266adb6ca" providerId="ADAL" clId="{36F8484C-CE0B-45F2-98B7-0442D9389B2D}" dt="2025-10-16T13:55:16.338" v="978" actId="20577"/>
          <ac:spMkLst>
            <pc:docMk/>
            <pc:sldMk cId="3527437659" sldId="1896"/>
            <ac:spMk id="3" creationId="{0431CE2C-C2E3-E77E-37FE-9523A9D887F8}"/>
          </ac:spMkLst>
        </pc:spChg>
        <pc:spChg chg="del">
          <ac:chgData name="Perrine RODIER - Le Nouveau Belier" userId="8d18d86c-7c03-4563-8894-8ee266adb6ca" providerId="ADAL" clId="{36F8484C-CE0B-45F2-98B7-0442D9389B2D}" dt="2025-10-16T13:31:41.977" v="381" actId="478"/>
          <ac:spMkLst>
            <pc:docMk/>
            <pc:sldMk cId="3527437659" sldId="1896"/>
            <ac:spMk id="5" creationId="{8024F948-9706-F932-EFAF-B144C15E7BA6}"/>
          </ac:spMkLst>
        </pc:spChg>
        <pc:picChg chg="mod">
          <ac:chgData name="Perrine RODIER - Le Nouveau Belier" userId="8d18d86c-7c03-4563-8894-8ee266adb6ca" providerId="ADAL" clId="{36F8484C-CE0B-45F2-98B7-0442D9389B2D}" dt="2025-10-16T13:55:20.959" v="979" actId="1076"/>
          <ac:picMkLst>
            <pc:docMk/>
            <pc:sldMk cId="3527437659" sldId="1896"/>
            <ac:picMk id="6" creationId="{814DA60C-8571-E426-8DA7-4EF8404F6585}"/>
          </ac:picMkLst>
        </pc:picChg>
        <pc:picChg chg="del">
          <ac:chgData name="Perrine RODIER - Le Nouveau Belier" userId="8d18d86c-7c03-4563-8894-8ee266adb6ca" providerId="ADAL" clId="{36F8484C-CE0B-45F2-98B7-0442D9389B2D}" dt="2025-10-16T13:31:36.776" v="379" actId="478"/>
          <ac:picMkLst>
            <pc:docMk/>
            <pc:sldMk cId="3527437659" sldId="1896"/>
            <ac:picMk id="8" creationId="{CE4563BC-FC55-1EBC-116B-986DE88AE376}"/>
          </ac:picMkLst>
        </pc:picChg>
        <pc:picChg chg="del">
          <ac:chgData name="Perrine RODIER - Le Nouveau Belier" userId="8d18d86c-7c03-4563-8894-8ee266adb6ca" providerId="ADAL" clId="{36F8484C-CE0B-45F2-98B7-0442D9389B2D}" dt="2025-10-16T13:31:36.776" v="379" actId="478"/>
          <ac:picMkLst>
            <pc:docMk/>
            <pc:sldMk cId="3527437659" sldId="1896"/>
            <ac:picMk id="10" creationId="{9F8E0A7B-7236-BBEA-C9F9-A9BD78570CD3}"/>
          </ac:picMkLst>
        </pc:picChg>
      </pc:sldChg>
      <pc:sldChg chg="del">
        <pc:chgData name="Perrine RODIER - Le Nouveau Belier" userId="8d18d86c-7c03-4563-8894-8ee266adb6ca" providerId="ADAL" clId="{36F8484C-CE0B-45F2-98B7-0442D9389B2D}" dt="2025-10-16T13:30:23.546" v="362" actId="47"/>
        <pc:sldMkLst>
          <pc:docMk/>
          <pc:sldMk cId="1217521582" sldId="1898"/>
        </pc:sldMkLst>
      </pc:sldChg>
      <pc:sldChg chg="del">
        <pc:chgData name="Perrine RODIER - Le Nouveau Belier" userId="8d18d86c-7c03-4563-8894-8ee266adb6ca" providerId="ADAL" clId="{36F8484C-CE0B-45F2-98B7-0442D9389B2D}" dt="2025-10-16T13:30:23.875" v="363" actId="47"/>
        <pc:sldMkLst>
          <pc:docMk/>
          <pc:sldMk cId="3755807210" sldId="189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6778" cy="338117"/>
          </a:xfrm>
          <a:prstGeom prst="rect">
            <a:avLst/>
          </a:prstGeom>
        </p:spPr>
        <p:txBody>
          <a:bodyPr vert="horz" lIns="94895" tIns="47448" rIns="94895" bIns="47448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590426" y="0"/>
            <a:ext cx="4276778" cy="338117"/>
          </a:xfrm>
          <a:prstGeom prst="rect">
            <a:avLst/>
          </a:prstGeom>
        </p:spPr>
        <p:txBody>
          <a:bodyPr vert="horz" lIns="94895" tIns="47448" rIns="94895" bIns="47448" rtlCol="0"/>
          <a:lstStyle>
            <a:lvl1pPr algn="r">
              <a:defRPr sz="1200"/>
            </a:lvl1pPr>
          </a:lstStyle>
          <a:p>
            <a:fld id="{1AF795A4-66A1-43EF-9029-8FAFEFC3FD75}" type="datetimeFigureOut">
              <a:rPr lang="fr-FR" smtClean="0"/>
              <a:t>16/10/2025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914650" y="842963"/>
            <a:ext cx="4040188" cy="2273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95" tIns="47448" rIns="94895" bIns="47448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86949" y="3243115"/>
            <a:ext cx="7895590" cy="2653456"/>
          </a:xfrm>
          <a:prstGeom prst="rect">
            <a:avLst/>
          </a:prstGeom>
        </p:spPr>
        <p:txBody>
          <a:bodyPr vert="horz" lIns="94895" tIns="47448" rIns="94895" bIns="47448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400823"/>
            <a:ext cx="4276778" cy="338116"/>
          </a:xfrm>
          <a:prstGeom prst="rect">
            <a:avLst/>
          </a:prstGeom>
        </p:spPr>
        <p:txBody>
          <a:bodyPr vert="horz" lIns="94895" tIns="47448" rIns="94895" bIns="47448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590426" y="6400823"/>
            <a:ext cx="4276778" cy="338116"/>
          </a:xfrm>
          <a:prstGeom prst="rect">
            <a:avLst/>
          </a:prstGeom>
        </p:spPr>
        <p:txBody>
          <a:bodyPr vert="horz" lIns="94895" tIns="47448" rIns="94895" bIns="47448" rtlCol="0" anchor="b"/>
          <a:lstStyle>
            <a:lvl1pPr algn="r">
              <a:defRPr sz="1200"/>
            </a:lvl1pPr>
          </a:lstStyle>
          <a:p>
            <a:fld id="{33D9C152-1E26-4F05-B6D8-64339A8ABC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4350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sz="1200" dirty="0">
                <a:latin typeface="Avenir Next LT Pro" panose="020B0504020202020204" pitchFamily="34" charset="0"/>
              </a:rPr>
              <a:t>Chabichou à Courchevel</a:t>
            </a:r>
          </a:p>
          <a:p>
            <a:pPr marL="0" indent="0">
              <a:buNone/>
            </a:pPr>
            <a:r>
              <a:rPr lang="fr-FR" sz="1200" dirty="0">
                <a:latin typeface="Avenir Next LT Pro" panose="020B0504020202020204" pitchFamily="34" charset="0"/>
              </a:rPr>
              <a:t>Le couvent des minimes</a:t>
            </a:r>
          </a:p>
          <a:p>
            <a:pPr marL="0" indent="0">
              <a:buNone/>
            </a:pPr>
            <a:r>
              <a:rPr lang="fr-FR" sz="1200" dirty="0">
                <a:latin typeface="Avenir Next LT Pro" panose="020B0504020202020204" pitchFamily="34" charset="0"/>
              </a:rPr>
              <a:t>La petite folie (couple)</a:t>
            </a:r>
          </a:p>
          <a:p>
            <a:pPr marL="0" indent="0">
              <a:buNone/>
            </a:pPr>
            <a:r>
              <a:rPr lang="fr-FR" sz="1200" dirty="0" err="1">
                <a:latin typeface="Avenir Next LT Pro" panose="020B0504020202020204" pitchFamily="34" charset="0"/>
              </a:rPr>
              <a:t>Ludovix</a:t>
            </a:r>
            <a:r>
              <a:rPr lang="fr-FR" sz="1200" dirty="0">
                <a:latin typeface="Avenir Next LT Pro" panose="020B0504020202020204" pitchFamily="34" charset="0"/>
              </a:rPr>
              <a:t> Schwartz</a:t>
            </a:r>
          </a:p>
          <a:p>
            <a:pPr marL="0" indent="0">
              <a:buNone/>
            </a:pPr>
            <a:r>
              <a:rPr lang="fr-FR" sz="1200" dirty="0" err="1">
                <a:latin typeface="Avenir Next LT Pro" panose="020B0504020202020204" pitchFamily="34" charset="0"/>
              </a:rPr>
              <a:t>Gaetant</a:t>
            </a:r>
            <a:r>
              <a:rPr lang="fr-FR" sz="1200" dirty="0">
                <a:latin typeface="Avenir Next LT Pro" panose="020B0504020202020204" pitchFamily="34" charset="0"/>
              </a:rPr>
              <a:t> </a:t>
            </a:r>
            <a:r>
              <a:rPr lang="fr-FR" sz="1200" dirty="0" err="1">
                <a:latin typeface="Avenir Next LT Pro" panose="020B0504020202020204" pitchFamily="34" charset="0"/>
              </a:rPr>
              <a:t>Perrulli</a:t>
            </a:r>
            <a:r>
              <a:rPr lang="fr-FR" sz="1200" dirty="0">
                <a:latin typeface="Avenir Next LT Pro" panose="020B0504020202020204" pitchFamily="34" charset="0"/>
              </a:rPr>
              <a:t> Domaine de la corniche</a:t>
            </a:r>
          </a:p>
          <a:p>
            <a:pPr marL="0" indent="0">
              <a:buNone/>
            </a:pPr>
            <a:r>
              <a:rPr lang="fr-FR" sz="1200" dirty="0">
                <a:latin typeface="Avenir Next LT Pro" panose="020B0504020202020204" pitchFamily="34" charset="0"/>
              </a:rPr>
              <a:t>Prochainement </a:t>
            </a:r>
          </a:p>
          <a:p>
            <a:pPr marL="0" indent="0">
              <a:buNone/>
            </a:pPr>
            <a:r>
              <a:rPr lang="fr-FR" sz="1200" dirty="0">
                <a:latin typeface="Avenir Next LT Pro" panose="020B0504020202020204" pitchFamily="34" charset="0"/>
              </a:rPr>
              <a:t>1 client de </a:t>
            </a:r>
            <a:r>
              <a:rPr lang="fr-FR" sz="1200" dirty="0" err="1">
                <a:latin typeface="Avenir Next LT Pro" panose="020B0504020202020204" pitchFamily="34" charset="0"/>
              </a:rPr>
              <a:t>lille</a:t>
            </a:r>
            <a:r>
              <a:rPr lang="fr-FR" sz="1200" dirty="0">
                <a:latin typeface="Avenir Next LT Pro" panose="020B0504020202020204" pitchFamily="34" charset="0"/>
              </a:rPr>
              <a:t> avec 2 estaminets</a:t>
            </a:r>
          </a:p>
          <a:p>
            <a:pPr marL="0" indent="0">
              <a:buNone/>
            </a:pPr>
            <a:endParaRPr lang="fr-FR" sz="12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200" dirty="0">
                <a:latin typeface="Avenir Next LT Pro" panose="020B0504020202020204" pitchFamily="34" charset="0"/>
              </a:rPr>
              <a:t>Bouchon lyonnais avec certification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93994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61259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3375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611A64-7EAB-872B-2168-EB9AF5332F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C1067BB-86CE-85E0-D6F3-FDEBF6E910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DC1047F-E77A-C229-61B7-752BC1229F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5AA264F-9F6E-B052-6DB8-D4A4425951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98968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77136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88786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95016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9775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6A8CC-C33F-CEB9-9B0B-5DD68E95A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C2A4D7A-1881-E107-38EC-FBE79EE71A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4DE4D8F-1F89-01B4-F83E-4C50F16A3B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951A621-B966-1B19-B9CA-0EFDB04E82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154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92605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130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4922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66716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56606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49118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462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 userDrawn="1"/>
        </p:nvCxnSpPr>
        <p:spPr>
          <a:xfrm>
            <a:off x="152400" y="6308725"/>
            <a:ext cx="11895138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/>
          <p:cNvCxnSpPr/>
          <p:nvPr userDrawn="1"/>
        </p:nvCxnSpPr>
        <p:spPr>
          <a:xfrm>
            <a:off x="0" y="1187450"/>
            <a:ext cx="61912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44624"/>
            <a:ext cx="10972800" cy="1143000"/>
          </a:xfrm>
          <a:ln>
            <a:noFill/>
          </a:ln>
        </p:spPr>
        <p:txBody>
          <a:bodyPr/>
          <a:lstStyle>
            <a:lvl1pPr algn="l">
              <a:defRPr sz="3200" b="0" u="none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412777"/>
            <a:ext cx="10972800" cy="4713387"/>
          </a:xfrm>
        </p:spPr>
        <p:txBody>
          <a:bodyPr/>
          <a:lstStyle>
            <a:lvl1pPr>
              <a:defRPr sz="2400"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 sz="2000"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1800"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1800"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1800"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xfrm>
            <a:off x="4656138" y="638175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4A090-AFF1-4D49-8081-6E3A932AC75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8080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FE7C4F-4F8C-4B76-A9C1-1605F3882CAA}" type="datetimeFigureOut">
              <a:rPr lang="fr-FR"/>
              <a:pPr>
                <a:defRPr/>
              </a:pPr>
              <a:t>16/10/2025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295E7-2060-4F80-A62B-9B2D34F3EB6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4222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83814-C770-4FA0-980F-E51110CF0032}" type="datetimeFigureOut">
              <a:rPr lang="fr-FR"/>
              <a:pPr>
                <a:defRPr/>
              </a:pPr>
              <a:t>16/10/2025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B96A9-5D1C-4E75-8732-1143F0AAC91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3893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2747A-BC0D-46B4-8EB2-A2810AA77C33}" type="datetimeFigureOut">
              <a:rPr lang="fr-FR"/>
              <a:pPr>
                <a:defRPr/>
              </a:pPr>
              <a:t>16/10/2025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35BDF-D2ED-432C-B374-97318D96E89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5685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52AED-8674-4307-A42F-DA3F91F7B2A4}" type="datetimeFigureOut">
              <a:rPr lang="fr-FR"/>
              <a:pPr>
                <a:defRPr/>
              </a:pPr>
              <a:t>16/10/2025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60E6E-5B0B-4AA4-AC67-CE2990DFBA9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1726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47893-CFA0-47B5-8532-5AC8D55D703D}" type="datetimeFigureOut">
              <a:rPr lang="fr-FR"/>
              <a:pPr>
                <a:defRPr/>
              </a:pPr>
              <a:t>16/10/2025</a:t>
            </a:fld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A3CD7-886E-4FA6-8FC2-850E2A966DF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3795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7B55E-785F-44C8-BB6C-C6E69D88713E}" type="datetimeFigureOut">
              <a:rPr lang="fr-FR"/>
              <a:pPr>
                <a:defRPr/>
              </a:pPr>
              <a:t>16/10/2025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F067A-88E9-4871-A8D8-F8F644B46BC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2030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AC4C9-230F-4E77-B9E4-CC6A5F66A3E6}" type="datetimeFigureOut">
              <a:rPr lang="fr-FR"/>
              <a:pPr>
                <a:defRPr/>
              </a:pPr>
              <a:t>16/10/2025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8E127-EFF4-44C4-9723-71B84FB4F90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0966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62022-F92A-46BE-B770-175C3A106A10}" type="datetimeFigureOut">
              <a:rPr lang="fr-FR"/>
              <a:pPr>
                <a:defRPr/>
              </a:pPr>
              <a:t>16/10/2025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D3046-38EA-470F-8399-34B1DDA6683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7460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A1B42-FE22-4FCF-9A57-A534C68A0BD0}" type="datetimeFigureOut">
              <a:rPr lang="fr-FR"/>
              <a:pPr>
                <a:defRPr/>
              </a:pPr>
              <a:t>16/10/2025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C8A65-8773-4D04-9978-5C5E9D8C131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4896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73614-1878-4BDB-BE85-F2254E523EE0}" type="datetimeFigureOut">
              <a:rPr lang="fr-FR"/>
              <a:pPr>
                <a:defRPr/>
              </a:pPr>
              <a:t>16/10/2025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DA322-1BC4-4F54-AEA2-D6A67852060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8290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D759B6-5D9F-4441-A6EC-DCA1870C72AD}" type="datetimeFigureOut">
              <a:rPr lang="fr-FR"/>
              <a:pPr>
                <a:defRPr/>
              </a:pPr>
              <a:t>16/10/2025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4FEC9-1185-4B47-830D-70CE4CC8A0A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2853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5AE0BE-CB12-4338-A305-765E453D820A}" type="datetimeFigureOut">
              <a:rPr lang="fr-FR"/>
              <a:pPr>
                <a:defRPr/>
              </a:pPr>
              <a:t>16/10/2025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203C662-D2CD-4A1D-810A-6E65E0B7FD6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1031" name="Picture 8" descr="fond.jp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4" descr="C:\Users\Antoine Jubert\Documents\PRES LNB\logo LNB.jpg"/>
          <p:cNvPicPr>
            <a:picLocks noChangeAspect="1" noChangeArrowheads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6296025"/>
            <a:ext cx="65881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Une image contenant jaune, Graphique, Police, capture d’écran&#10;&#10;Description générée automatiquement">
            <a:extLst>
              <a:ext uri="{FF2B5EF4-FFF2-40B4-BE49-F238E27FC236}">
                <a16:creationId xmlns:a16="http://schemas.microsoft.com/office/drawing/2014/main" id="{2F1C1D80-55D0-3B11-8D0A-B93C2E2E431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826" y="5937099"/>
            <a:ext cx="2391052" cy="94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794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metro-local.fr/producteur/julien-dallet-citrons" TargetMode="External"/><Relationship Id="rId4" Type="http://schemas.openxmlformats.org/officeDocument/2006/relationships/image" Target="../media/image3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g"/><Relationship Id="rId7" Type="http://schemas.openxmlformats.org/officeDocument/2006/relationships/image" Target="../media/image4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g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4.jpg"/><Relationship Id="rId17" Type="http://schemas.openxmlformats.org/officeDocument/2006/relationships/image" Target="../media/image19.jpg"/><Relationship Id="rId2" Type="http://schemas.openxmlformats.org/officeDocument/2006/relationships/image" Target="../media/image4.jpe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5" Type="http://schemas.openxmlformats.org/officeDocument/2006/relationships/image" Target="../media/image17.jpg"/><Relationship Id="rId10" Type="http://schemas.openxmlformats.org/officeDocument/2006/relationships/image" Target="../media/image12.emf"/><Relationship Id="rId4" Type="http://schemas.openxmlformats.org/officeDocument/2006/relationships/image" Target="../media/image6.jpe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tro.fr/inspiration/recette-chef/cocktail/flower-spritz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44.jpg"/><Relationship Id="rId4" Type="http://schemas.openxmlformats.org/officeDocument/2006/relationships/image" Target="../media/image55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E33E4E-9D5E-495B-A6B7-B77EF73DF1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611483"/>
            <a:ext cx="10363200" cy="1470025"/>
          </a:xfrm>
        </p:spPr>
        <p:txBody>
          <a:bodyPr/>
          <a:lstStyle/>
          <a:p>
            <a:pPr algn="l"/>
            <a:r>
              <a:rPr lang="fr-FR" sz="6600" b="1" dirty="0">
                <a:latin typeface="Avenir Next LT Pro" panose="020B0504020202020204" pitchFamily="34" charset="0"/>
              </a:rPr>
              <a:t>Magazine METRO </a:t>
            </a:r>
            <a:r>
              <a:rPr lang="fr-FR" sz="6600" b="1">
                <a:latin typeface="Avenir Next LT Pro" panose="020B0504020202020204" pitchFamily="34" charset="0"/>
              </a:rPr>
              <a:t>#17</a:t>
            </a:r>
            <a:br>
              <a:rPr lang="fr-FR" sz="6600" b="1" dirty="0">
                <a:latin typeface="Avenir Next LT Pro" panose="020B0504020202020204" pitchFamily="34" charset="0"/>
              </a:rPr>
            </a:br>
            <a:r>
              <a:rPr lang="fr-FR" sz="2400" dirty="0">
                <a:latin typeface="Avenir Next LT Pro" panose="020B0504020202020204" pitchFamily="34" charset="0"/>
              </a:rPr>
              <a:t>Promo D/E -  Février</a:t>
            </a:r>
            <a:br>
              <a:rPr lang="fr-FR" sz="2400" dirty="0">
                <a:latin typeface="Avenir Next LT Pro" panose="020B0504020202020204" pitchFamily="34" charset="0"/>
              </a:rPr>
            </a:br>
            <a:br>
              <a:rPr lang="fr-FR" sz="2400" dirty="0">
                <a:latin typeface="Avenir Next LT Pro" panose="020B0504020202020204" pitchFamily="34" charset="0"/>
              </a:rPr>
            </a:br>
            <a:endParaRPr lang="fr-FR" sz="66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9508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58383C8-E824-4002-B369-310BA56933A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1308" y="1905674"/>
            <a:ext cx="7655651" cy="3458552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Réaliser un reportage chez un producteur </a:t>
            </a: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pour mettre en avant son savoir-faire et ses produits :</a:t>
            </a: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217C70E-9F64-4DE1-A1FF-BE4DD61785F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8126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18&amp;19 – 20&amp;21 – Reportage producteur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4AC3F07-8794-A4BD-AEA5-2E360A9170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19741" y="1240293"/>
            <a:ext cx="3399996" cy="237947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AED92C0-3DA7-951E-AA04-5AD828D6BB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5899" y="3862836"/>
            <a:ext cx="3394793" cy="23758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549DC5A-6047-36BC-F14F-DA43D8411CE2}"/>
              </a:ext>
            </a:extLst>
          </p:cNvPr>
          <p:cNvSpPr txBox="1"/>
          <p:nvPr/>
        </p:nvSpPr>
        <p:spPr>
          <a:xfrm>
            <a:off x="559894" y="2501904"/>
            <a:ext cx="699593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latin typeface="Avenir Next LT Pro" panose="020B0504020202020204" pitchFamily="34" charset="0"/>
              </a:rPr>
              <a:t>Julien Dallet et ses citrons</a:t>
            </a:r>
          </a:p>
          <a:p>
            <a:r>
              <a:rPr lang="fr-FR" dirty="0">
                <a:latin typeface="Avenir Next LT Pro" panose="020B0504020202020204" pitchFamily="34" charset="0"/>
                <a:hlinkClick r:id="rId5"/>
              </a:rPr>
              <a:t>https://www.metro-local.fr/producteur/julien-dallet-citrons</a:t>
            </a:r>
            <a:r>
              <a:rPr lang="fr-FR" dirty="0">
                <a:latin typeface="Avenir Next LT Pro" panose="020B05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0881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EF68F6-986B-4683-8D82-39DA530AB8A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50800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22&amp;23 - MDD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09F0637-E214-4158-9DF8-DAFC2A5DF4E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0863" y="1916112"/>
            <a:ext cx="5356642" cy="3742747"/>
          </a:xfrm>
        </p:spPr>
        <p:txBody>
          <a:bodyPr/>
          <a:lstStyle/>
          <a:p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Pour ce numéro, nous attendons les</a:t>
            </a:r>
            <a:br>
              <a:rPr lang="fr-FR" sz="1800" b="1" dirty="0">
                <a:latin typeface="Avenir Next LT Pro" panose="020B0504020202020204" pitchFamily="34" charset="0"/>
              </a:rPr>
            </a:br>
            <a:r>
              <a:rPr lang="fr-FR" sz="1800" b="1" dirty="0">
                <a:latin typeface="Avenir Next LT Pro" panose="020B0504020202020204" pitchFamily="34" charset="0"/>
              </a:rPr>
              <a:t>nouveautés produits MDD à relayer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Pour le Hors Série Pâtisserie</a:t>
            </a: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-&gt; Le lait bas carbone METRO CHEF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endParaRPr lang="fr-FR" sz="1800" spc="-15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82B5B2C-B5C9-FE61-7E0A-13D4B4FEBFA9}"/>
              </a:ext>
            </a:extLst>
          </p:cNvPr>
          <p:cNvSpPr txBox="1"/>
          <p:nvPr/>
        </p:nvSpPr>
        <p:spPr>
          <a:xfrm>
            <a:off x="915319" y="6419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latin typeface="Avenir Next LT Pro" panose="020B0504020202020204" pitchFamily="34" charset="0"/>
              </a:rPr>
              <a:t>METRO : communiquer le contenu d’ici le </a:t>
            </a:r>
            <a:r>
              <a:rPr lang="fr-FR" dirty="0">
                <a:latin typeface="Avenir Next LT Pro" panose="020B0504020202020204" pitchFamily="34" charset="0"/>
              </a:rPr>
              <a:t>07/11</a:t>
            </a:r>
            <a:endParaRPr lang="fr-FR" sz="1800" dirty="0">
              <a:latin typeface="Avenir Next LT Pro" panose="020B05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0191162-9BAC-D90C-ADB3-138216ACDB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2293" y="1241250"/>
            <a:ext cx="6418676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59015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31E1D8-E825-4934-A50F-5AB06B9B14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7416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25 – Shopping Catégorie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BFD87C-166A-4B16-A275-5F9FBED4C9E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2302" y="1244639"/>
            <a:ext cx="7905449" cy="4492800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Définir une catégorie de produits et proposer différents types produits de différentes marques vendus chez METRO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Les poissons du printemps : </a:t>
            </a:r>
            <a:br>
              <a:rPr lang="fr-FR" sz="1800" b="1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cabillaud, raie, saint-Pierre, carpe, truite, brochet, la sardine, le thon, le saumon, le thon, le congre, le chinchard, le colin, le maquereau et le rouget barbet.</a:t>
            </a:r>
            <a:endParaRPr lang="fr-FR" sz="1800" b="1" dirty="0"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6A91835-2B1A-36DD-1B7E-0798B111D2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0" r="-272"/>
          <a:stretch>
            <a:fillRect/>
          </a:stretch>
        </p:blipFill>
        <p:spPr>
          <a:xfrm>
            <a:off x="8437770" y="1244639"/>
            <a:ext cx="3209390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18AB34E-99E0-F373-1003-B49180AFEEB9}"/>
              </a:ext>
            </a:extLst>
          </p:cNvPr>
          <p:cNvSpPr txBox="1"/>
          <p:nvPr/>
        </p:nvSpPr>
        <p:spPr>
          <a:xfrm>
            <a:off x="915319" y="6419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latin typeface="Avenir Next LT Pro" panose="020B0504020202020204" pitchFamily="34" charset="0"/>
              </a:rPr>
              <a:t>METRO : communiquer les produits d’ici le </a:t>
            </a:r>
            <a:r>
              <a:rPr lang="fr-FR" dirty="0">
                <a:latin typeface="Avenir Next LT Pro" panose="020B0504020202020204" pitchFamily="34" charset="0"/>
              </a:rPr>
              <a:t>07/11</a:t>
            </a:r>
            <a:endParaRPr lang="fr-FR" sz="18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8136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F028D1-DE7A-4B43-A405-5D21846D755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9266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26&amp; 27 - 28 &amp; 29 – Duel de chefs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56A9EA4-CE4B-4D10-B056-BB2545976E1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81289" y="1490133"/>
            <a:ext cx="6671514" cy="3862109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1 page portrait, 1 page produit, 2 pages recettes</a:t>
            </a: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L’</a:t>
            </a:r>
            <a:r>
              <a:rPr lang="fr-FR" sz="1800" b="1" dirty="0" err="1">
                <a:latin typeface="Avenir Next LT Pro" panose="020B0504020202020204" pitchFamily="34" charset="0"/>
              </a:rPr>
              <a:t>oeuf</a:t>
            </a:r>
            <a:endParaRPr lang="fr-FR" sz="18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7FC5F59-A42B-D771-7621-9530C03F8295}"/>
              </a:ext>
            </a:extLst>
          </p:cNvPr>
          <p:cNvSpPr txBox="1"/>
          <p:nvPr/>
        </p:nvSpPr>
        <p:spPr>
          <a:xfrm>
            <a:off x="915319" y="6139934"/>
            <a:ext cx="117983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latin typeface="Avenir Next LT Pro" panose="020B0504020202020204" pitchFamily="34" charset="0"/>
              </a:rPr>
              <a:t>METRO : valider un chef pour le 07/11</a:t>
            </a:r>
            <a:br>
              <a:rPr lang="fr-FR" b="1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et prévoir le shooting </a:t>
            </a:r>
            <a:r>
              <a:rPr lang="fr-FR" dirty="0">
                <a:latin typeface="Avenir Next LT Pro" panose="020B0504020202020204" pitchFamily="34" charset="0"/>
              </a:rPr>
              <a:t>1</a:t>
            </a:r>
            <a:r>
              <a:rPr lang="fr-FR" baseline="30000" dirty="0">
                <a:latin typeface="Avenir Next LT Pro" panose="020B0504020202020204" pitchFamily="34" charset="0"/>
              </a:rPr>
              <a:t>ère</a:t>
            </a:r>
            <a:r>
              <a:rPr lang="fr-FR" dirty="0">
                <a:latin typeface="Avenir Next LT Pro" panose="020B0504020202020204" pitchFamily="34" charset="0"/>
              </a:rPr>
              <a:t> quinzaine de décembre</a:t>
            </a: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CBB066-0306-0BA9-D39D-538466F07D36}"/>
              </a:ext>
            </a:extLst>
          </p:cNvPr>
          <p:cNvSpPr/>
          <p:nvPr/>
        </p:nvSpPr>
        <p:spPr>
          <a:xfrm>
            <a:off x="8278574" y="3927470"/>
            <a:ext cx="3352711" cy="23662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1C4BD6E-87D7-5AF1-B7C2-1A68B7BFB5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" r="521"/>
          <a:stretch/>
        </p:blipFill>
        <p:spPr>
          <a:xfrm>
            <a:off x="8233116" y="1245431"/>
            <a:ext cx="3408217" cy="24107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EAC20B5-3222-796B-2D2A-FF7A157F66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" r="521"/>
          <a:stretch/>
        </p:blipFill>
        <p:spPr>
          <a:xfrm>
            <a:off x="8232921" y="3909919"/>
            <a:ext cx="3408217" cy="2410729"/>
          </a:xfrm>
          <a:prstGeom prst="rect">
            <a:avLst/>
          </a:prstGeom>
          <a:effectLst/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AE71401-BDCA-75D0-1DF6-549C6985D5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6016" y="1239110"/>
            <a:ext cx="1733424" cy="2412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9ECA247-C14F-5304-AF41-367FA6ACAC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2921" y="3927470"/>
            <a:ext cx="3458596" cy="241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83974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BDDF71-88DF-4D6E-B3D3-2EF62347615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5" y="324096"/>
            <a:ext cx="7908073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30&amp;31 – 32&amp;33 - 34</a:t>
            </a:r>
            <a:br>
              <a:rPr lang="fr-FR" sz="3600" b="1" dirty="0">
                <a:latin typeface="Avenir Next LT Pro" panose="020B0504020202020204" pitchFamily="34" charset="0"/>
              </a:rPr>
            </a:br>
            <a:r>
              <a:rPr lang="fr-FR" sz="3600" b="1" dirty="0">
                <a:latin typeface="Avenir Next LT Pro" panose="020B0504020202020204" pitchFamily="34" charset="0"/>
              </a:rPr>
              <a:t>– Focus Région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BB7F2D-33F2-486B-B64C-05ECCCA2658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0863" y="1916113"/>
            <a:ext cx="6854413" cy="3487160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Découvrir une région aux travers de ses produits </a:t>
            </a: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 Périgord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9F67E05-BE9D-3B36-145A-BDDED809F799}"/>
              </a:ext>
            </a:extLst>
          </p:cNvPr>
          <p:cNvSpPr txBox="1"/>
          <p:nvPr/>
        </p:nvSpPr>
        <p:spPr>
          <a:xfrm>
            <a:off x="926336" y="6145017"/>
            <a:ext cx="7523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communiquer </a:t>
            </a:r>
            <a:r>
              <a:rPr lang="fr-FR" dirty="0">
                <a:latin typeface="Avenir Next LT Pro" panose="020B0504020202020204" pitchFamily="34" charset="0"/>
              </a:rPr>
              <a:t>les produits du terroir </a:t>
            </a:r>
            <a:br>
              <a:rPr lang="fr-FR" dirty="0">
                <a:latin typeface="Avenir Next LT Pro" panose="020B0504020202020204" pitchFamily="34" charset="0"/>
              </a:rPr>
            </a:br>
            <a:r>
              <a:rPr lang="fr-FR" dirty="0">
                <a:latin typeface="Avenir Next LT Pro" panose="020B0504020202020204" pitchFamily="34" charset="0"/>
              </a:rPr>
              <a:t>+ contact du salarié METRO ou fournisseurs avant </a:t>
            </a:r>
            <a:r>
              <a:rPr lang="fr-FR" sz="1800" dirty="0">
                <a:latin typeface="Avenir Next LT Pro" panose="020B0504020202020204" pitchFamily="34" charset="0"/>
              </a:rPr>
              <a:t>le 07/11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75A0461-A81B-951B-A55E-6A15A31A74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" r="50559"/>
          <a:stretch>
            <a:fillRect/>
          </a:stretch>
        </p:blipFill>
        <p:spPr>
          <a:xfrm>
            <a:off x="8756727" y="4643981"/>
            <a:ext cx="1421416" cy="20251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395E4D3-BEF0-5185-C899-C90839D18F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72658" y="168817"/>
            <a:ext cx="2895428" cy="2026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F0A8B8D-5D81-9EA2-A571-475FB51E63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73844" y="2407449"/>
            <a:ext cx="2893058" cy="20246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00461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31E1D8-E825-4934-A50F-5AB06B9B14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50800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35 – Shopping Food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BFD87C-166A-4B16-A275-5F9FBED4C9E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41866" y="1717774"/>
            <a:ext cx="7205134" cy="4152342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Définir un type de produits </a:t>
            </a:r>
            <a:r>
              <a:rPr lang="fr-FR" sz="1800" dirty="0" err="1">
                <a:latin typeface="Avenir Next LT Pro" panose="020B0504020202020204" pitchFamily="34" charset="0"/>
              </a:rPr>
              <a:t>food</a:t>
            </a:r>
            <a:r>
              <a:rPr lang="fr-FR" sz="1800" dirty="0">
                <a:latin typeface="Avenir Next LT Pro" panose="020B0504020202020204" pitchFamily="34" charset="0"/>
              </a:rPr>
              <a:t> et proposer des produits </a:t>
            </a: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de différentes marques, vendus chez METRO</a:t>
            </a: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Les Asperges 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13E0F98-25D6-9309-012B-A6ADDEC25FED}"/>
              </a:ext>
            </a:extLst>
          </p:cNvPr>
          <p:cNvSpPr txBox="1"/>
          <p:nvPr/>
        </p:nvSpPr>
        <p:spPr>
          <a:xfrm>
            <a:off x="926336" y="6419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communiquer les produits d’ici le </a:t>
            </a:r>
            <a:r>
              <a:rPr lang="fr-FR" dirty="0">
                <a:latin typeface="Avenir Next LT Pro" panose="020B0504020202020204" pitchFamily="34" charset="0"/>
              </a:rPr>
              <a:t>07/11</a:t>
            </a:r>
            <a:endParaRPr lang="fr-FR" sz="1800" b="1" dirty="0">
              <a:latin typeface="Avenir Next LT Pro" panose="020B05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9E3B7C4-E57E-E30A-7E84-AE36F6A3F2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87" r="141"/>
          <a:stretch>
            <a:fillRect/>
          </a:stretch>
        </p:blipFill>
        <p:spPr>
          <a:xfrm>
            <a:off x="8439462" y="1238770"/>
            <a:ext cx="3201617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14248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E9EB0C09-CD8F-C549-2ACD-F570F365C973}"/>
              </a:ext>
            </a:extLst>
          </p:cNvPr>
          <p:cNvSpPr txBox="1">
            <a:spLocks/>
          </p:cNvSpPr>
          <p:nvPr/>
        </p:nvSpPr>
        <p:spPr bwMode="auto">
          <a:xfrm>
            <a:off x="546100" y="6350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36 &amp; 37 – Management &amp; business </a:t>
            </a: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F55B09CA-3848-9001-884E-D86DAB0B156B}"/>
              </a:ext>
            </a:extLst>
          </p:cNvPr>
          <p:cNvSpPr txBox="1">
            <a:spLocks/>
          </p:cNvSpPr>
          <p:nvPr/>
        </p:nvSpPr>
        <p:spPr bwMode="auto">
          <a:xfrm>
            <a:off x="550864" y="1788283"/>
            <a:ext cx="4515812" cy="2834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Emploi et handicap : quel management ?</a:t>
            </a:r>
            <a:endParaRPr lang="fr-FR" sz="1800" dirty="0">
              <a:latin typeface="Avenir Next LT Pro" panose="020B05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8803E83-E461-80F7-5945-61A45F0959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1459" y="1243889"/>
            <a:ext cx="6418673" cy="44920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33540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183379-4DF2-2085-DDAC-FC83996992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96273E-2626-721F-21BB-A657383E258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7632" y="3996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38 &amp; 39 – CONCEPT DE RESTAURANT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638E7B6-241D-6FAB-62C5-B86E0F34147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23250" y="1233488"/>
            <a:ext cx="8785026" cy="612775"/>
          </a:xfrm>
        </p:spPr>
        <p:txBody>
          <a:bodyPr/>
          <a:lstStyle/>
          <a:p>
            <a:pPr marL="0" indent="0" algn="ctr">
              <a:buNone/>
            </a:pPr>
            <a:r>
              <a:rPr lang="fr-FR" sz="2400" b="1" cap="all" dirty="0">
                <a:latin typeface="Avenir Next LT Pro" panose="020B0504020202020204" pitchFamily="34" charset="0"/>
              </a:rPr>
              <a:t>DÉJÀ BU, un BAR et une CAVE </a:t>
            </a:r>
            <a:br>
              <a:rPr lang="fr-FR" sz="2400" b="1" cap="all" dirty="0">
                <a:latin typeface="Avenir Next LT Pro" panose="020B0504020202020204" pitchFamily="34" charset="0"/>
              </a:rPr>
            </a:br>
            <a:r>
              <a:rPr lang="fr-FR" sz="2400" b="1" cap="all" dirty="0">
                <a:latin typeface="Avenir Next LT Pro" panose="020B0504020202020204" pitchFamily="34" charset="0"/>
              </a:rPr>
              <a:t>SANS ALCOOL</a:t>
            </a:r>
          </a:p>
          <a:p>
            <a:pPr algn="ctr"/>
            <a:endParaRPr lang="fr-FR" sz="1200" dirty="0">
              <a:latin typeface="Avenir Next LT Pro" panose="020B0504020202020204" pitchFamily="34" charset="0"/>
            </a:endParaRPr>
          </a:p>
          <a:p>
            <a:pPr algn="ctr"/>
            <a:endParaRPr lang="fr-FR" sz="1200" dirty="0">
              <a:latin typeface="Avenir Next LT Pro" panose="020B0504020202020204" pitchFamily="34" charset="0"/>
            </a:endParaRPr>
          </a:p>
          <a:p>
            <a:pPr marL="0" indent="0" algn="ctr">
              <a:buNone/>
            </a:pPr>
            <a:endParaRPr lang="fr-FR" sz="1200" dirty="0">
              <a:latin typeface="Avenir Next LT Pro" panose="020B0504020202020204" pitchFamily="34" charset="0"/>
            </a:endParaRP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1BEF1353-4D3F-4090-8DE0-213663C4109A}"/>
              </a:ext>
            </a:extLst>
          </p:cNvPr>
          <p:cNvSpPr txBox="1">
            <a:spLocks/>
          </p:cNvSpPr>
          <p:nvPr/>
        </p:nvSpPr>
        <p:spPr bwMode="auto">
          <a:xfrm>
            <a:off x="2101755" y="2327256"/>
            <a:ext cx="7292404" cy="1254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b="1" dirty="0">
                <a:latin typeface="Avenir Next LT Pro" panose="020B0504020202020204" pitchFamily="34" charset="0"/>
              </a:rPr>
              <a:t>Premier bar &amp; cave 100 % sans alcool à Paris</a:t>
            </a:r>
          </a:p>
          <a:p>
            <a:pPr marL="0" indent="0">
              <a:buNone/>
            </a:pPr>
            <a:endParaRPr lang="fr-FR" sz="8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600" b="1" dirty="0">
                <a:latin typeface="Avenir Next LT Pro" panose="020B0504020202020204" pitchFamily="34" charset="0"/>
              </a:rPr>
              <a:t>Fondé par Sarah </a:t>
            </a:r>
            <a:r>
              <a:rPr lang="fr-FR" sz="1600" b="1" dirty="0" err="1">
                <a:latin typeface="Avenir Next LT Pro" panose="020B0504020202020204" pitchFamily="34" charset="0"/>
              </a:rPr>
              <a:t>Missaoui</a:t>
            </a:r>
            <a:r>
              <a:rPr lang="fr-FR" sz="1600" b="1" dirty="0">
                <a:latin typeface="Avenir Next LT Pro" panose="020B0504020202020204" pitchFamily="34" charset="0"/>
              </a:rPr>
              <a:t>, </a:t>
            </a:r>
            <a:r>
              <a:rPr lang="fr-FR" sz="1600" dirty="0">
                <a:latin typeface="Avenir Next LT Pro" panose="020B0504020202020204" pitchFamily="34" charset="0"/>
              </a:rPr>
              <a:t>passionnée par la mixologie responsable</a:t>
            </a:r>
          </a:p>
          <a:p>
            <a:pPr marL="0" indent="0">
              <a:buNone/>
            </a:pPr>
            <a:endParaRPr lang="fr-FR" sz="1600" b="1" dirty="0">
              <a:latin typeface="Avenir Next LT Pro" panose="020B0504020202020204" pitchFamily="34" charset="0"/>
            </a:endParaRPr>
          </a:p>
        </p:txBody>
      </p:sp>
      <p:sp>
        <p:nvSpPr>
          <p:cNvPr id="7" name="AutoShape 3" descr="Bêp Việt, le restaurant vietnamien végétarien du 13e, les photos -  A7C8706">
            <a:extLst>
              <a:ext uri="{FF2B5EF4-FFF2-40B4-BE49-F238E27FC236}">
                <a16:creationId xmlns:a16="http://schemas.microsoft.com/office/drawing/2014/main" id="{69F74A0E-2F26-839A-0602-BEE5836BF2C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2" descr="Inoveat, le restaurant gastronomique d'insectes à Paris - nos photos - image00005">
            <a:extLst>
              <a:ext uri="{FF2B5EF4-FFF2-40B4-BE49-F238E27FC236}">
                <a16:creationId xmlns:a16="http://schemas.microsoft.com/office/drawing/2014/main" id="{2EEA0B23-118C-BA9D-DE0F-E9309E4AEE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AutoShape 4" descr="Inoveat, le restaurant gastronomique d'insectes à Paris - nos photos - image00005">
            <a:extLst>
              <a:ext uri="{FF2B5EF4-FFF2-40B4-BE49-F238E27FC236}">
                <a16:creationId xmlns:a16="http://schemas.microsoft.com/office/drawing/2014/main" id="{AE924B0A-91C6-DC5C-F1F0-23486A87C40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7" name="AutoShape 6" descr="Inoveat, le restaurant gastronomique d'insectes à Paris - nos photos - image00013">
            <a:extLst>
              <a:ext uri="{FF2B5EF4-FFF2-40B4-BE49-F238E27FC236}">
                <a16:creationId xmlns:a16="http://schemas.microsoft.com/office/drawing/2014/main" id="{FFE01818-FD19-1ED8-83E7-B737422FBD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9" name="AutoShape 8" descr="Inoveat, le restaurant gastronomique d'insectes à Paris - nos photos - image00019">
            <a:extLst>
              <a:ext uri="{FF2B5EF4-FFF2-40B4-BE49-F238E27FC236}">
                <a16:creationId xmlns:a16="http://schemas.microsoft.com/office/drawing/2014/main" id="{617FBD13-AA39-8DC4-DDE3-4FE0DFD5441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Image 10" descr="Une image contenant texte, bouteill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0EF7562C-1F71-9B0E-E629-9EC3250705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0" t="16065" r="1117" b="25046"/>
          <a:stretch>
            <a:fillRect/>
          </a:stretch>
        </p:blipFill>
        <p:spPr>
          <a:xfrm>
            <a:off x="1440958" y="3517659"/>
            <a:ext cx="1449743" cy="2020181"/>
          </a:xfrm>
          <a:prstGeom prst="rect">
            <a:avLst/>
          </a:prstGeom>
        </p:spPr>
      </p:pic>
      <p:pic>
        <p:nvPicPr>
          <p:cNvPr id="24" name="Image 23" descr="Une image contenant texte, boisson, capture d’écran, Verrerie&#10;&#10;Le contenu généré par l’IA peut être incorrect.">
            <a:extLst>
              <a:ext uri="{FF2B5EF4-FFF2-40B4-BE49-F238E27FC236}">
                <a16:creationId xmlns:a16="http://schemas.microsoft.com/office/drawing/2014/main" id="{CB5E3F90-A5DC-B8E9-D317-F362FA1C54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2" t="33185" r="30353" b="25224"/>
          <a:stretch>
            <a:fillRect/>
          </a:stretch>
        </p:blipFill>
        <p:spPr>
          <a:xfrm>
            <a:off x="8364636" y="4298390"/>
            <a:ext cx="984967" cy="1700781"/>
          </a:xfrm>
          <a:prstGeom prst="rect">
            <a:avLst/>
          </a:prstGeom>
        </p:spPr>
      </p:pic>
      <p:pic>
        <p:nvPicPr>
          <p:cNvPr id="26" name="Image 25" descr="Une image contenant habits, Visage humain, personne, mur&#10;&#10;Le contenu généré par l’IA peut être incorrect.">
            <a:extLst>
              <a:ext uri="{FF2B5EF4-FFF2-40B4-BE49-F238E27FC236}">
                <a16:creationId xmlns:a16="http://schemas.microsoft.com/office/drawing/2014/main" id="{8D3906A4-357A-B048-C171-3130340660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804" y="1366405"/>
            <a:ext cx="3464697" cy="3058882"/>
          </a:xfrm>
          <a:prstGeom prst="rect">
            <a:avLst/>
          </a:prstGeom>
        </p:spPr>
      </p:pic>
      <p:pic>
        <p:nvPicPr>
          <p:cNvPr id="28" name="Image 27" descr="Une image contenant texte, meubles, bâtiment, magasin&#10;&#10;Le contenu généré par l’IA peut être incorrect.">
            <a:extLst>
              <a:ext uri="{FF2B5EF4-FFF2-40B4-BE49-F238E27FC236}">
                <a16:creationId xmlns:a16="http://schemas.microsoft.com/office/drawing/2014/main" id="{62F4DB5B-C2F2-8457-4318-005AE4AD33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5" t="-113" r="-11875" b="113"/>
          <a:stretch>
            <a:fillRect/>
          </a:stretch>
        </p:blipFill>
        <p:spPr>
          <a:xfrm>
            <a:off x="-17948" y="1245482"/>
            <a:ext cx="2374512" cy="2516039"/>
          </a:xfrm>
          <a:prstGeom prst="rect">
            <a:avLst/>
          </a:prstGeom>
        </p:spPr>
      </p:pic>
      <p:pic>
        <p:nvPicPr>
          <p:cNvPr id="9" name="Image 8" descr="Une image contenant texte, boisson, Verrerie, Verre à vin&#10;&#10;Le contenu généré par l’IA peut être incorrect.">
            <a:extLst>
              <a:ext uri="{FF2B5EF4-FFF2-40B4-BE49-F238E27FC236}">
                <a16:creationId xmlns:a16="http://schemas.microsoft.com/office/drawing/2014/main" id="{ADF60545-CDF4-7641-B6F3-268A53E4B0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" t="6766" r="12693" b="20158"/>
          <a:stretch>
            <a:fillRect/>
          </a:stretch>
        </p:blipFill>
        <p:spPr>
          <a:xfrm>
            <a:off x="-17949" y="3733800"/>
            <a:ext cx="1516002" cy="3124200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9B769DAE-E7B7-4AAC-3EBB-04BAC3049B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11507" y="4419600"/>
            <a:ext cx="2948182" cy="2438400"/>
          </a:xfrm>
          <a:prstGeom prst="rect">
            <a:avLst/>
          </a:prstGeom>
        </p:spPr>
      </p:pic>
      <p:sp>
        <p:nvSpPr>
          <p:cNvPr id="31" name="Espace réservé du contenu 2">
            <a:extLst>
              <a:ext uri="{FF2B5EF4-FFF2-40B4-BE49-F238E27FC236}">
                <a16:creationId xmlns:a16="http://schemas.microsoft.com/office/drawing/2014/main" id="{06EFC33E-15E1-676D-9CA5-DE7117AD4740}"/>
              </a:ext>
            </a:extLst>
          </p:cNvPr>
          <p:cNvSpPr txBox="1">
            <a:spLocks/>
          </p:cNvSpPr>
          <p:nvPr/>
        </p:nvSpPr>
        <p:spPr bwMode="auto">
          <a:xfrm>
            <a:off x="2929420" y="3514301"/>
            <a:ext cx="6508333" cy="3058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b="1" dirty="0">
                <a:latin typeface="Avenir Next LT Pro" panose="020B0504020202020204" pitchFamily="34" charset="0"/>
              </a:rPr>
              <a:t>Sélection pointue de vins, bières, spiritueux </a:t>
            </a:r>
            <a:br>
              <a:rPr lang="fr-FR" sz="1600" b="1" dirty="0">
                <a:latin typeface="Avenir Next LT Pro" panose="020B0504020202020204" pitchFamily="34" charset="0"/>
              </a:rPr>
            </a:br>
            <a:r>
              <a:rPr lang="fr-FR" sz="1600" b="1" dirty="0">
                <a:latin typeface="Avenir Next LT Pro" panose="020B0504020202020204" pitchFamily="34" charset="0"/>
              </a:rPr>
              <a:t>&amp; cocktails sans alcool</a:t>
            </a:r>
          </a:p>
          <a:p>
            <a:endParaRPr lang="fr-FR" sz="1000" b="1" dirty="0">
              <a:latin typeface="Avenir Next LT Pro" panose="020B0504020202020204" pitchFamily="34" charset="0"/>
            </a:endParaRPr>
          </a:p>
          <a:p>
            <a:r>
              <a:rPr lang="fr-FR" sz="1600" b="1" dirty="0">
                <a:latin typeface="Avenir Next LT Pro" panose="020B0504020202020204" pitchFamily="34" charset="0"/>
              </a:rPr>
              <a:t>Produits français, artisanaux, peu sucrés </a:t>
            </a:r>
            <a:br>
              <a:rPr lang="fr-FR" sz="1600" b="1" dirty="0">
                <a:latin typeface="Avenir Next LT Pro" panose="020B0504020202020204" pitchFamily="34" charset="0"/>
              </a:rPr>
            </a:br>
            <a:r>
              <a:rPr lang="fr-FR" sz="1600" b="1" dirty="0">
                <a:latin typeface="Avenir Next LT Pro" panose="020B0504020202020204" pitchFamily="34" charset="0"/>
              </a:rPr>
              <a:t>ou sans sucre ajouté</a:t>
            </a:r>
          </a:p>
          <a:p>
            <a:endParaRPr lang="fr-FR" sz="900" b="1" dirty="0">
              <a:latin typeface="Avenir Next LT Pro" panose="020B0504020202020204" pitchFamily="34" charset="0"/>
            </a:endParaRPr>
          </a:p>
          <a:p>
            <a:r>
              <a:rPr lang="fr-FR" sz="1600" b="1" dirty="0">
                <a:latin typeface="Avenir Next LT Pro" panose="020B0504020202020204" pitchFamily="34" charset="0"/>
              </a:rPr>
              <a:t>Concept inclusif : </a:t>
            </a:r>
            <a:r>
              <a:rPr lang="fr-FR" sz="1600" dirty="0">
                <a:latin typeface="Avenir Next LT Pro" panose="020B0504020202020204" pitchFamily="34" charset="0"/>
              </a:rPr>
              <a:t>trinquer autrement, sans compromis</a:t>
            </a:r>
          </a:p>
          <a:p>
            <a:endParaRPr lang="fr-FR" sz="900" dirty="0">
              <a:latin typeface="Avenir Next LT Pro" panose="020B0504020202020204" pitchFamily="34" charset="0"/>
            </a:endParaRPr>
          </a:p>
          <a:p>
            <a:r>
              <a:rPr lang="fr-FR" sz="1600" b="1" dirty="0">
                <a:latin typeface="Avenir Next LT Pro" panose="020B0504020202020204" pitchFamily="34" charset="0"/>
              </a:rPr>
              <a:t>Propose des ateliers de mixologie, </a:t>
            </a:r>
            <a:r>
              <a:rPr lang="fr-FR" sz="1600" dirty="0">
                <a:latin typeface="Avenir Next LT Pro" panose="020B0504020202020204" pitchFamily="34" charset="0"/>
              </a:rPr>
              <a:t>animations </a:t>
            </a:r>
            <a:br>
              <a:rPr lang="fr-FR" sz="1600" dirty="0">
                <a:latin typeface="Avenir Next LT Pro" panose="020B0504020202020204" pitchFamily="34" charset="0"/>
              </a:rPr>
            </a:br>
            <a:r>
              <a:rPr lang="fr-FR" sz="1600" dirty="0">
                <a:latin typeface="Avenir Next LT Pro" panose="020B0504020202020204" pitchFamily="34" charset="0"/>
              </a:rPr>
              <a:t>et dégustations régulières</a:t>
            </a:r>
            <a:r>
              <a:rPr lang="fr-FR" sz="1200" dirty="0">
                <a:latin typeface="Avenir Next LT Pro" panose="020B0504020202020204" pitchFamily="34" charset="0"/>
              </a:rPr>
              <a:t>. </a:t>
            </a:r>
          </a:p>
          <a:p>
            <a:endParaRPr lang="fr-FR" sz="900" dirty="0">
              <a:latin typeface="Avenir Next LT Pro" panose="020B0504020202020204" pitchFamily="34" charset="0"/>
            </a:endParaRPr>
          </a:p>
          <a:p>
            <a:r>
              <a:rPr lang="fr-FR" sz="1600" b="1" dirty="0">
                <a:latin typeface="Avenir Next LT Pro" panose="020B0504020202020204" pitchFamily="34" charset="0"/>
              </a:rPr>
              <a:t>Achat de bouteilles également possible</a:t>
            </a:r>
          </a:p>
        </p:txBody>
      </p:sp>
    </p:spTree>
    <p:extLst>
      <p:ext uri="{BB962C8B-B14F-4D97-AF65-F5344CB8AC3E}">
        <p14:creationId xmlns:p14="http://schemas.microsoft.com/office/powerpoint/2010/main" val="33184638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B575FE-9C61-4D2C-9018-22AB7A562B5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6872" y="4287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40&amp;41 - 42&amp;43 – Focus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585C1AD2-8226-F511-5B3D-827DEC3FFB93}"/>
              </a:ext>
            </a:extLst>
          </p:cNvPr>
          <p:cNvSpPr txBox="1">
            <a:spLocks/>
          </p:cNvSpPr>
          <p:nvPr/>
        </p:nvSpPr>
        <p:spPr bwMode="auto">
          <a:xfrm>
            <a:off x="559174" y="1697589"/>
            <a:ext cx="6778328" cy="4641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Faire un sujet de société « pour/contre » :</a:t>
            </a:r>
          </a:p>
          <a:p>
            <a:pPr marL="0" indent="0">
              <a:buNone/>
            </a:pPr>
            <a:endParaRPr lang="fr-FR" sz="1800" dirty="0">
              <a:latin typeface="Aptos" panose="020B00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Pour ou contre l’IA au service de la création culinaire ? </a:t>
            </a:r>
            <a:r>
              <a:rPr lang="fr-FR" sz="1800" dirty="0">
                <a:latin typeface="Avenir Next LT Pro" panose="020B05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L’IA révolutionne-t-elle la création culinaire ? </a:t>
            </a:r>
            <a:br>
              <a:rPr lang="fr-FR" sz="1800" dirty="0">
                <a:latin typeface="Avenir Next LT Pro" panose="020B05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Algorithmes et datas au service du goût.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1800" dirty="0">
              <a:latin typeface="Aptos" panose="020B00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95C687C-42E6-22C5-5ED6-EF87E40788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" r="521"/>
          <a:stretch/>
        </p:blipFill>
        <p:spPr>
          <a:xfrm>
            <a:off x="8232921" y="3909919"/>
            <a:ext cx="3408217" cy="24107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9940510-24D1-5E68-18C1-99A75FA44A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4630" y="800100"/>
            <a:ext cx="3444798" cy="241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D562EC2-ED24-CCEC-35C1-EB79246402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0719" y="3908648"/>
            <a:ext cx="3452155" cy="241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87742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198289-CBBD-40FB-B800-8A5FDC436D7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504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44&amp;45 – Tour de France des vins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027AC2F-20AE-4706-98E7-6D25D2FA330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3588" y="1233488"/>
            <a:ext cx="4932811" cy="3865497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Mise en avant d’une nouvelle </a:t>
            </a: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région viticole :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Les vins du monde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FE1B464-9BCC-EF44-D813-A101724F3279}"/>
              </a:ext>
            </a:extLst>
          </p:cNvPr>
          <p:cNvSpPr txBox="1"/>
          <p:nvPr/>
        </p:nvSpPr>
        <p:spPr>
          <a:xfrm>
            <a:off x="846666" y="6421400"/>
            <a:ext cx="10420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confirmer la région d’ici le 07/11 ainsi que les produits à mettre en avant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D848882-CFF8-BD4D-CEBD-92ED9E28EB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1459" y="1243889"/>
            <a:ext cx="6418672" cy="44920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8233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A5D4AFC6-919F-D6D4-058C-233940D2B1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2828" y="135229"/>
            <a:ext cx="1491431" cy="2088000"/>
          </a:xfrm>
          <a:prstGeom prst="rect">
            <a:avLst/>
          </a:prstGeom>
        </p:spPr>
      </p:pic>
      <p:pic>
        <p:nvPicPr>
          <p:cNvPr id="17" name="Image 16" descr="Une image contenant texte, homme, signe&#10;&#10;Description générée automatiquement">
            <a:extLst>
              <a:ext uri="{FF2B5EF4-FFF2-40B4-BE49-F238E27FC236}">
                <a16:creationId xmlns:a16="http://schemas.microsoft.com/office/drawing/2014/main" id="{11954CF8-42AA-7989-266E-52D15553A7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667" y="135230"/>
            <a:ext cx="1491431" cy="2088000"/>
          </a:xfrm>
          <a:prstGeom prst="rect">
            <a:avLst/>
          </a:prstGeom>
        </p:spPr>
      </p:pic>
      <p:pic>
        <p:nvPicPr>
          <p:cNvPr id="18" name="Image 17" descr="Une image contenant texte, homme, personne&#10;&#10;Description générée automatiquement">
            <a:extLst>
              <a:ext uri="{FF2B5EF4-FFF2-40B4-BE49-F238E27FC236}">
                <a16:creationId xmlns:a16="http://schemas.microsoft.com/office/drawing/2014/main" id="{D43E9477-1FFB-A772-29E2-CA750AB385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8506" y="135229"/>
            <a:ext cx="1491431" cy="2088000"/>
          </a:xfrm>
          <a:prstGeom prst="rect">
            <a:avLst/>
          </a:prstGeom>
        </p:spPr>
      </p:pic>
      <p:pic>
        <p:nvPicPr>
          <p:cNvPr id="19" name="Image 18" descr="Une image contenant texte, personne&#10;&#10;Description générée automatiquement">
            <a:extLst>
              <a:ext uri="{FF2B5EF4-FFF2-40B4-BE49-F238E27FC236}">
                <a16:creationId xmlns:a16="http://schemas.microsoft.com/office/drawing/2014/main" id="{BC5B7D29-E41A-5100-04AB-C6876DDA328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6345" y="135229"/>
            <a:ext cx="1491431" cy="2088000"/>
          </a:xfrm>
          <a:prstGeom prst="rect">
            <a:avLst/>
          </a:prstGeom>
        </p:spPr>
      </p:pic>
      <p:pic>
        <p:nvPicPr>
          <p:cNvPr id="20" name="Image 19" descr="Une image contenant texte, personne, homme, signe&#10;&#10;Description générée automatiquement">
            <a:extLst>
              <a:ext uri="{FF2B5EF4-FFF2-40B4-BE49-F238E27FC236}">
                <a16:creationId xmlns:a16="http://schemas.microsoft.com/office/drawing/2014/main" id="{CBE4A75B-347A-83A2-15B0-EB7EE72DB1F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987" y="135229"/>
            <a:ext cx="1491433" cy="2088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3297487-97F1-78A0-0708-AEB6BF7AC22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77" b="2899"/>
          <a:stretch/>
        </p:blipFill>
        <p:spPr>
          <a:xfrm>
            <a:off x="8694183" y="135228"/>
            <a:ext cx="1491050" cy="2088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7C522D4-AF6B-9536-140F-6D2ACD30CA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91624" y="135228"/>
            <a:ext cx="1516570" cy="2088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F79A3CE-296E-6EC7-8597-E14EFD498E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986" y="2391804"/>
            <a:ext cx="1491050" cy="2088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4E051FB9-B96B-A26C-C232-6B088B1670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9094" y="2391804"/>
            <a:ext cx="1532371" cy="20880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C0A90452-40AF-8C95-983F-D477A33EA6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37045" y="2391804"/>
            <a:ext cx="1491428" cy="20880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F097FC3D-3F46-35A5-7C0C-FFDF5CA918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1916" y="2391804"/>
            <a:ext cx="1491778" cy="20880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0C8E5FF1-68C1-4BF6-1AD2-72DDB6488D6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6787" y="2391804"/>
            <a:ext cx="1492150" cy="208800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655B5BA9-2DC8-D5BA-6C93-149FCD14D1C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22050" y="2391804"/>
            <a:ext cx="1496792" cy="20880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35D0F04B-A09F-7037-8DCD-512405A99D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19749" y="2391804"/>
            <a:ext cx="1492150" cy="208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062FD93-8A54-987E-6165-59787EB1D09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4987" y="4634771"/>
            <a:ext cx="1490329" cy="2088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90BBF22-C8B2-2173-7AF0-EBA865E941C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9094" y="4649548"/>
            <a:ext cx="1490329" cy="208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704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224F63-DB6E-6B40-FD33-A516E106B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DA6061-69B4-EC0E-8E97-10081F3DDFC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5043"/>
            <a:ext cx="10972800" cy="1143000"/>
          </a:xfrm>
        </p:spPr>
        <p:txBody>
          <a:bodyPr/>
          <a:lstStyle/>
          <a:p>
            <a:pPr algn="l"/>
            <a:r>
              <a:rPr lang="fr-FR" sz="3600" b="1">
                <a:latin typeface="Avenir Next LT Pro" panose="020B0504020202020204" pitchFamily="34" charset="0"/>
              </a:rPr>
              <a:t>Pages 46 &amp; 47 – Cocktail du moment</a:t>
            </a:r>
            <a:endParaRPr lang="fr-FR" sz="3600" b="1" dirty="0">
              <a:latin typeface="Avenir Next LT Pro" panose="020B05040202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431CE2C-C2E3-E77E-37FE-9523A9D887F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3589" y="1233488"/>
            <a:ext cx="4482435" cy="3865497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Mise en avant d’une recette de cocktail avec mise à l’honneur d’un produit   </a:t>
            </a:r>
            <a:br>
              <a:rPr lang="fr-FR" sz="1800" dirty="0">
                <a:latin typeface="Avenir Next LT Pro" panose="020B0504020202020204" pitchFamily="34" charset="0"/>
              </a:rPr>
            </a:b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solidFill>
                  <a:srgbClr val="222222"/>
                </a:solidFill>
                <a:latin typeface="Avenir Next LT Pro" panose="020B05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Flower Spritz : </a:t>
            </a:r>
            <a:r>
              <a:rPr lang="fr-FR" sz="1800" dirty="0">
                <a:solidFill>
                  <a:srgbClr val="222222"/>
                </a:solidFill>
                <a:latin typeface="Avenir Next LT Pro" panose="020B05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prosecco martini</a:t>
            </a:r>
          </a:p>
          <a:p>
            <a:pPr marL="0" indent="0">
              <a:buNone/>
            </a:pPr>
            <a:endParaRPr lang="fr-FR" sz="1800" dirty="0"/>
          </a:p>
          <a:p>
            <a:pPr marL="0" indent="0">
              <a:buNone/>
            </a:pPr>
            <a:r>
              <a:rPr lang="fr-FR" sz="1800" dirty="0">
                <a:hlinkClick r:id="rId3"/>
              </a:rPr>
              <a:t>https://www.metro.fr/inspiration/recette-chef/cocktail/flower-spritz</a:t>
            </a:r>
            <a:r>
              <a:rPr lang="fr-FR" sz="1800" dirty="0"/>
              <a:t> 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14DA60C-8571-E426-8DA7-4EF8404F65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52" t="-2735" r="32976"/>
          <a:stretch>
            <a:fillRect/>
          </a:stretch>
        </p:blipFill>
        <p:spPr>
          <a:xfrm>
            <a:off x="658813" y="4195629"/>
            <a:ext cx="1553843" cy="142888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5FD2355-4EA1-ED40-A03C-52DA2C3769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1459" y="1243889"/>
            <a:ext cx="6418673" cy="44920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E3E21D2-9E95-9667-9998-868A8BE6F5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4873" y="1243571"/>
            <a:ext cx="6507527" cy="456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4376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84716C6-AC83-480B-926B-CC492958C37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41866" y="1899886"/>
            <a:ext cx="6227234" cy="3305191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Mise en avant d’un service METRO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 Bureau d’études : </a:t>
            </a:r>
            <a:r>
              <a:rPr lang="fr-FR" sz="1800" dirty="0">
                <a:latin typeface="Avenir Next LT Pro" panose="020B0504020202020204" pitchFamily="34" charset="0"/>
              </a:rPr>
              <a:t>nouveaux cas</a:t>
            </a:r>
          </a:p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En attente contenu pour mettre en avant</a:t>
            </a: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de nouveaux cas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4D9A3A2-76D9-4BDD-BFE3-2B0B1911705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8348"/>
            <a:ext cx="10972800" cy="1143000"/>
          </a:xfrm>
        </p:spPr>
        <p:txBody>
          <a:bodyPr/>
          <a:lstStyle/>
          <a:p>
            <a:pPr algn="l"/>
            <a:r>
              <a:rPr lang="fr-FR" sz="3600" b="1">
                <a:latin typeface="Avenir Next LT Pro" panose="020B0504020202020204" pitchFamily="34" charset="0"/>
              </a:rPr>
              <a:t>Page 48&amp;49 – 50 – Service METRO</a:t>
            </a:r>
            <a:endParaRPr lang="fr-FR" sz="3600" b="1" dirty="0">
              <a:latin typeface="Avenir Next LT Pro" panose="020B05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68B49E2-0E94-E7E0-43A6-C697DFAB93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1459" y="1243908"/>
            <a:ext cx="6418673" cy="44920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94857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5CC821-2061-A052-17E9-EB2119B97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161D72-BB10-D9B7-63C6-6F0D0C4D2B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8348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51 – RSE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0DA527C-4E8B-E72B-614F-28C2419D2E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5" r="-225"/>
          <a:stretch>
            <a:fillRect/>
          </a:stretch>
        </p:blipFill>
        <p:spPr>
          <a:xfrm>
            <a:off x="8438800" y="1237747"/>
            <a:ext cx="3202338" cy="44928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8D312C03-8FFE-42BD-81B8-65B236D2D571}"/>
              </a:ext>
            </a:extLst>
          </p:cNvPr>
          <p:cNvSpPr txBox="1">
            <a:spLocks/>
          </p:cNvSpPr>
          <p:nvPr/>
        </p:nvSpPr>
        <p:spPr bwMode="auto">
          <a:xfrm>
            <a:off x="565312" y="1916113"/>
            <a:ext cx="6954604" cy="2878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Mise en avant d’un engagement METRO :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En attente proposition de la team RSE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3134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0C09D785-F77A-FD06-5159-4CE13ED4F0DD}"/>
              </a:ext>
            </a:extLst>
          </p:cNvPr>
          <p:cNvSpPr txBox="1">
            <a:spLocks/>
          </p:cNvSpPr>
          <p:nvPr/>
        </p:nvSpPr>
        <p:spPr>
          <a:xfrm>
            <a:off x="563896" y="1918430"/>
            <a:ext cx="7338276" cy="383043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Mise en avant d’un produit et ses différentes variétés avec astuces recettes et </a:t>
            </a:r>
            <a:r>
              <a:rPr lang="fr-FR" sz="1800" dirty="0" err="1">
                <a:latin typeface="Avenir Next LT Pro" panose="020B0504020202020204" pitchFamily="34" charset="0"/>
              </a:rPr>
              <a:t>anti-gaspi</a:t>
            </a:r>
            <a:r>
              <a:rPr lang="fr-FR" sz="1800" dirty="0">
                <a:latin typeface="Avenir Next LT Pro" panose="020B0504020202020204" pitchFamily="34" charset="0"/>
              </a:rPr>
              <a:t> :</a:t>
            </a: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Les Salades vertes : </a:t>
            </a:r>
            <a:br>
              <a:rPr lang="fr-FR" sz="1800" b="1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fin de la mache, du cresson et des chicorés, </a:t>
            </a: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début de la laitue, de la batavia, la romaine et la feuille de chêne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4D9A3A2-76D9-4BDD-BFE3-2B0B1911705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8348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52-53 &amp; 54-55 – Produit star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87C3A68-6368-7104-4013-054B707CAF4F}"/>
              </a:ext>
            </a:extLst>
          </p:cNvPr>
          <p:cNvSpPr txBox="1"/>
          <p:nvPr/>
        </p:nvSpPr>
        <p:spPr>
          <a:xfrm>
            <a:off x="912240" y="6416526"/>
            <a:ext cx="7485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confirmer l’assortiment produit disponibles le 07/11</a:t>
            </a:r>
            <a:endParaRPr lang="fr-FR" sz="1800" b="1" dirty="0">
              <a:latin typeface="Avenir Next LT Pro" panose="020B050402020202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1A4C2F5-F73D-57A8-E696-D369B1CC1D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" r="529"/>
          <a:stretch/>
        </p:blipFill>
        <p:spPr>
          <a:xfrm>
            <a:off x="8233116" y="1245431"/>
            <a:ext cx="3408217" cy="24107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30CDF11-08CA-FE2A-2C6B-393C581373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" r="523"/>
          <a:stretch/>
        </p:blipFill>
        <p:spPr>
          <a:xfrm>
            <a:off x="8232921" y="3909919"/>
            <a:ext cx="3408217" cy="24107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62611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31E1D8-E825-4934-A50F-5AB06B9B14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600" b="1">
                <a:latin typeface="Avenir Next LT Pro" panose="020B0504020202020204" pitchFamily="34" charset="0"/>
              </a:rPr>
              <a:t>Page 56 – Shopping Non Food</a:t>
            </a:r>
            <a:endParaRPr lang="fr-FR" sz="3600" b="1" dirty="0">
              <a:latin typeface="Avenir Next LT Pro" panose="020B05040202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BFD87C-166A-4B16-A275-5F9FBED4C9E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0862" y="1676401"/>
            <a:ext cx="7338769" cy="3962400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Définir un type de produits non-</a:t>
            </a:r>
            <a:r>
              <a:rPr lang="fr-FR" sz="1800" dirty="0" err="1">
                <a:latin typeface="Avenir Next LT Pro" panose="020B0504020202020204" pitchFamily="34" charset="0"/>
              </a:rPr>
              <a:t>food</a:t>
            </a:r>
            <a:r>
              <a:rPr lang="fr-FR" sz="1800" dirty="0">
                <a:latin typeface="Avenir Next LT Pro" panose="020B0504020202020204" pitchFamily="34" charset="0"/>
              </a:rPr>
              <a:t> et proposer des produits de différentes marques, vendus chez METRO.</a:t>
            </a:r>
          </a:p>
          <a:p>
            <a:endParaRPr lang="fr-FR" sz="2000" dirty="0">
              <a:latin typeface="Avenir Next LT Pro" panose="020B0504020202020204" pitchFamily="34" charset="0"/>
            </a:endParaRPr>
          </a:p>
          <a:p>
            <a:r>
              <a:rPr lang="fr-FR" sz="2000" b="1" dirty="0">
                <a:latin typeface="Avenir Next LT Pro" panose="020B0504020202020204" pitchFamily="34" charset="0"/>
              </a:rPr>
              <a:t>Nouvelle collection mobilier de Salle</a:t>
            </a:r>
          </a:p>
          <a:p>
            <a:endParaRPr lang="fr-FR" sz="2000" dirty="0">
              <a:latin typeface="Avenir Next LT Pro" panose="020B0504020202020204" pitchFamily="34" charset="0"/>
            </a:endParaRPr>
          </a:p>
          <a:p>
            <a:r>
              <a:rPr lang="fr-FR" sz="2000" b="1" dirty="0">
                <a:latin typeface="Avenir Next LT Pro" panose="020B0504020202020204" pitchFamily="34" charset="0"/>
              </a:rPr>
              <a:t>Sur le 15H30 n°18 de juin -&gt; mise en avant du mobilier Terrasse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548DE74-666C-3E85-FBF8-C8F9E2BC3F64}"/>
              </a:ext>
            </a:extLst>
          </p:cNvPr>
          <p:cNvSpPr txBox="1"/>
          <p:nvPr/>
        </p:nvSpPr>
        <p:spPr>
          <a:xfrm>
            <a:off x="915319" y="6419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communiquer les produits d’ici le 07/11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8DC207B-C11C-9FA1-B76C-938896061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" r="49867"/>
          <a:stretch>
            <a:fillRect/>
          </a:stretch>
        </p:blipFill>
        <p:spPr>
          <a:xfrm>
            <a:off x="8447315" y="1249317"/>
            <a:ext cx="3202338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1592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6F50FA-9392-48B4-82F2-14BD10FCC52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287210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57 – 58&amp;59 – 60&amp;61 </a:t>
            </a:r>
            <a:br>
              <a:rPr lang="fr-FR" sz="3600" b="1" dirty="0">
                <a:latin typeface="Avenir Next LT Pro" panose="020B0504020202020204" pitchFamily="34" charset="0"/>
              </a:rPr>
            </a:br>
            <a:r>
              <a:rPr lang="fr-FR" sz="3600" b="1" dirty="0">
                <a:latin typeface="Avenir Next LT Pro" panose="020B0504020202020204" pitchFamily="34" charset="0"/>
              </a:rPr>
              <a:t>– La Gazette de </a:t>
            </a:r>
            <a:r>
              <a:rPr lang="fr-FR" sz="3600" b="1" dirty="0" err="1">
                <a:latin typeface="Avenir Next LT Pro" panose="020B0504020202020204" pitchFamily="34" charset="0"/>
              </a:rPr>
              <a:t>Ferniot</a:t>
            </a:r>
            <a:endParaRPr lang="fr-FR" sz="3600" b="1" dirty="0">
              <a:latin typeface="Avenir Next LT Pro" panose="020B05040202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0B9034B-88A7-47EA-8B9C-376E54849B9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4336" y="1923231"/>
            <a:ext cx="7408334" cy="3052231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Gazette de Vincent </a:t>
            </a:r>
            <a:r>
              <a:rPr lang="fr-FR" sz="1800" dirty="0" err="1">
                <a:latin typeface="Avenir Next LT Pro" panose="020B0504020202020204" pitchFamily="34" charset="0"/>
              </a:rPr>
              <a:t>Ferniot</a:t>
            </a:r>
            <a:r>
              <a:rPr lang="fr-FR" sz="1800" dirty="0">
                <a:latin typeface="Avenir Next LT Pro" panose="020B0504020202020204" pitchFamily="34" charset="0"/>
              </a:rPr>
              <a:t> : en attente confirmation V. </a:t>
            </a:r>
            <a:r>
              <a:rPr lang="fr-FR" sz="1800" dirty="0" err="1">
                <a:latin typeface="Avenir Next LT Pro" panose="020B0504020202020204" pitchFamily="34" charset="0"/>
              </a:rPr>
              <a:t>Ferniot</a:t>
            </a: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Articles</a:t>
            </a:r>
          </a:p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Recettes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800" b="1" dirty="0">
                <a:latin typeface="Avenir Next LT Pro" panose="020B0504020202020204" pitchFamily="34" charset="0"/>
              </a:rPr>
              <a:t>En attente retour V. </a:t>
            </a:r>
            <a:r>
              <a:rPr lang="fr-FR" sz="1800" b="1" dirty="0" err="1">
                <a:latin typeface="Avenir Next LT Pro" panose="020B0504020202020204" pitchFamily="34" charset="0"/>
              </a:rPr>
              <a:t>Ferniot</a:t>
            </a:r>
            <a:endParaRPr lang="fr-FR" sz="18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800" b="1" dirty="0">
                <a:latin typeface="Avenir Next LT Pro" panose="020B0504020202020204" pitchFamily="34" charset="0"/>
              </a:rPr>
              <a:t>Pour le Hors Série Pâtisserie -&gt; le chocolat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BDE687B-3BBB-2CE4-8CFE-DAFBA0760B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0" r="8"/>
          <a:stretch>
            <a:fillRect/>
          </a:stretch>
        </p:blipFill>
        <p:spPr>
          <a:xfrm>
            <a:off x="10228718" y="179704"/>
            <a:ext cx="1421416" cy="20251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3E015D24-B3ED-2CC6-5E54-9B5E8591BB6C}"/>
              </a:ext>
            </a:extLst>
          </p:cNvPr>
          <p:cNvSpPr txBox="1">
            <a:spLocks/>
          </p:cNvSpPr>
          <p:nvPr/>
        </p:nvSpPr>
        <p:spPr bwMode="auto">
          <a:xfrm>
            <a:off x="917075" y="6412151"/>
            <a:ext cx="10154652" cy="33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V FERNIOT : envoyer les éléments déf avant le 07/11</a:t>
            </a:r>
            <a:endParaRPr lang="fr-FR" sz="1800" b="1" dirty="0">
              <a:latin typeface="Avenir Next LT Pro" panose="020B05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r-FR" sz="2000" b="1" dirty="0">
              <a:latin typeface="Avenir Next LT Pro" panose="020B05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D93BC6C-DA89-F236-EAC7-2F78EB403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73845" y="2407449"/>
            <a:ext cx="2893056" cy="20246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6708BCC-E0D0-C43A-6F02-D7B565D88A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34870" y="4634786"/>
            <a:ext cx="2892531" cy="20246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69421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FA416-7692-2986-79B4-CEF458A2AF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62D879-CD48-D9EE-EB0C-B6469DB9A89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5312" y="1921432"/>
            <a:ext cx="7783561" cy="3827836"/>
          </a:xfrm>
        </p:spPr>
        <p:txBody>
          <a:bodyPr/>
          <a:lstStyle/>
          <a:p>
            <a:r>
              <a:rPr lang="fr-FR" sz="1800" dirty="0">
                <a:solidFill>
                  <a:srgbClr val="222222"/>
                </a:solidFill>
                <a:latin typeface="Avenir Next LT Pro" panose="020B0504020202020204" pitchFamily="34" charset="0"/>
              </a:rPr>
              <a:t>Portrait/interview </a:t>
            </a:r>
            <a:r>
              <a:rPr lang="fr-FR" sz="1800" dirty="0">
                <a:solidFill>
                  <a:srgbClr val="222222"/>
                </a:solidFill>
                <a:latin typeface="Avenir Next LT Pro" panose="020B05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d’une jeune chef à sélectionner parmi les chefs qui participent aux concours dont METRO est partenaire </a:t>
            </a:r>
          </a:p>
          <a:p>
            <a:pPr marL="0" indent="0">
              <a:buNone/>
            </a:pPr>
            <a:r>
              <a:rPr lang="fr-FR" sz="1800" dirty="0">
                <a:solidFill>
                  <a:srgbClr val="222222"/>
                </a:solidFill>
                <a:latin typeface="Avenir Next LT Pro" panose="020B05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-&gt; sélection du chef à venir </a:t>
            </a:r>
            <a:endParaRPr lang="fr-FR" sz="1800" i="1" dirty="0">
              <a:solidFill>
                <a:srgbClr val="222222"/>
              </a:solidFill>
              <a:latin typeface="Avenir Next LT Pro" panose="020B05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800" b="1" dirty="0">
                <a:latin typeface="Avenir Next LT Pro" panose="020B0504020202020204" pitchFamily="34" charset="0"/>
              </a:rPr>
              <a:t>Antonin Buron (TBC)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3BA40A9-A33C-49CB-7453-7C15BC2ADDE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51986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62&amp;63 – La jeune garde à l’honneur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7DEEE47-6542-07F0-2C81-76DEAE5DBE20}"/>
              </a:ext>
            </a:extLst>
          </p:cNvPr>
          <p:cNvSpPr txBox="1"/>
          <p:nvPr/>
        </p:nvSpPr>
        <p:spPr>
          <a:xfrm>
            <a:off x="838200" y="6419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communiquer les contenus d’ici le 07/11</a:t>
            </a:r>
          </a:p>
        </p:txBody>
      </p:sp>
    </p:spTree>
    <p:extLst>
      <p:ext uri="{BB962C8B-B14F-4D97-AF65-F5344CB8AC3E}">
        <p14:creationId xmlns:p14="http://schemas.microsoft.com/office/powerpoint/2010/main" val="36486255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EB3CCF-97CE-4DC9-AF9B-D9DCAE9CCA2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5312" y="1921432"/>
            <a:ext cx="4525303" cy="3827836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Mise en avant d’un partenariat de METRO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Retour sur Finale France Bocuse d’Or 2027</a:t>
            </a:r>
          </a:p>
          <a:p>
            <a:pPr marL="0" indent="0" defTabSz="360363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	En attente contenu suite au concours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BB2260E-F53C-40C2-A117-BCB710D366A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51986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64&amp;65 – Partenariat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C5950F2-B0DD-A9F5-B0DA-49AC6D601720}"/>
              </a:ext>
            </a:extLst>
          </p:cNvPr>
          <p:cNvSpPr txBox="1"/>
          <p:nvPr/>
        </p:nvSpPr>
        <p:spPr>
          <a:xfrm>
            <a:off x="838200" y="6419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communiquer les contenus d’ici le 07/11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F2EA77A-E1D6-829D-C9B4-87DED562C5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1487" y="1243908"/>
            <a:ext cx="6418616" cy="44920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84618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B6EC89-EDC4-488D-9968-E248228CD96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51842"/>
            <a:ext cx="111760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66&amp;67 – Vu sur le web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23108C8-977E-48CA-B09F-74886856C05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2586" y="1194842"/>
            <a:ext cx="4407999" cy="4723358"/>
          </a:xfrm>
        </p:spPr>
        <p:txBody>
          <a:bodyPr/>
          <a:lstStyle/>
          <a:p>
            <a:pPr marL="0" indent="0">
              <a:buNone/>
            </a:pPr>
            <a:r>
              <a:rPr lang="fr-FR" sz="1600" dirty="0">
                <a:latin typeface="Avenir Next LT Pro" panose="020B0504020202020204" pitchFamily="34" charset="0"/>
              </a:rPr>
              <a:t>Mise en avant des dernières parutions sur les différents sites METRO :</a:t>
            </a:r>
          </a:p>
          <a:p>
            <a:pPr marL="0" indent="0">
              <a:buNone/>
            </a:pPr>
            <a:endParaRPr lang="fr-FR" sz="1600" dirty="0">
              <a:latin typeface="Avenir Next LT Pro" panose="020B0504020202020204" pitchFamily="34" charset="0"/>
            </a:endParaRPr>
          </a:p>
          <a:p>
            <a:endParaRPr lang="fr-FR" sz="1600" b="1" dirty="0">
              <a:latin typeface="Avenir Next LT Pro" panose="020B0504020202020204" pitchFamily="34" charset="0"/>
            </a:endParaRPr>
          </a:p>
          <a:p>
            <a:r>
              <a:rPr lang="fr-FR" sz="1600" b="1" dirty="0">
                <a:latin typeface="Avenir Next LT Pro" panose="020B0504020202020204" pitchFamily="34" charset="0"/>
              </a:rPr>
              <a:t>Les producteurs </a:t>
            </a:r>
            <a:r>
              <a:rPr lang="fr-FR" sz="1600" b="1" dirty="0" err="1">
                <a:latin typeface="Avenir Next LT Pro" panose="020B0504020202020204" pitchFamily="34" charset="0"/>
              </a:rPr>
              <a:t>fleg</a:t>
            </a:r>
            <a:endParaRPr lang="fr-FR" sz="1600" b="1" dirty="0">
              <a:latin typeface="Avenir Next LT Pro" panose="020B0504020202020204" pitchFamily="34" charset="0"/>
            </a:endParaRPr>
          </a:p>
          <a:p>
            <a:endParaRPr lang="fr-FR" sz="16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6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600" dirty="0">
              <a:latin typeface="Avenir Next LT Pro" panose="020B05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0DD531D-B036-AA99-48FB-A546D7C63632}"/>
              </a:ext>
            </a:extLst>
          </p:cNvPr>
          <p:cNvSpPr txBox="1"/>
          <p:nvPr/>
        </p:nvSpPr>
        <p:spPr>
          <a:xfrm>
            <a:off x="838200" y="6419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communiquer les contenus d’ici </a:t>
            </a:r>
            <a:r>
              <a:rPr lang="fr-FR" sz="1800">
                <a:latin typeface="Avenir Next LT Pro" panose="020B0504020202020204" pitchFamily="34" charset="0"/>
              </a:rPr>
              <a:t>le 07/11</a:t>
            </a:r>
            <a:endParaRPr lang="fr-FR" sz="1800" dirty="0">
              <a:latin typeface="Avenir Next LT Pro" panose="020B05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76E5615-98CE-10E0-0A3E-9096D03CF0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13"/>
          <a:stretch/>
        </p:blipFill>
        <p:spPr>
          <a:xfrm>
            <a:off x="5253489" y="1245138"/>
            <a:ext cx="6414870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17611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9B7379-237B-4E40-A395-F0D3F2A0E82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0"/>
            <a:ext cx="10972800" cy="1143000"/>
          </a:xfrm>
        </p:spPr>
        <p:txBody>
          <a:bodyPr/>
          <a:lstStyle/>
          <a:p>
            <a:pPr algn="l"/>
            <a:r>
              <a:rPr lang="fr-FR" sz="3600" b="1">
                <a:latin typeface="Avenir Next LT Pro" panose="020B0504020202020204" pitchFamily="34" charset="0"/>
              </a:rPr>
              <a:t>Page 68 – Dans le rétro</a:t>
            </a:r>
            <a:endParaRPr lang="fr-FR" sz="3600" b="1" dirty="0">
              <a:latin typeface="Avenir Next LT Pro" panose="020B05040202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3EA1ED-5E5D-4AD8-BB09-EE45982EE4B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2585" y="1405467"/>
            <a:ext cx="6523037" cy="4982859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Proposer des recettes d’autrefois, pratiques culinaires oubliées, petites histoires et légendes de plats.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La brandade de morue</a:t>
            </a: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800" b="1" dirty="0">
                <a:latin typeface="Avenir Next LT Pro" panose="020B0504020202020204" pitchFamily="34" charset="0"/>
              </a:rPr>
              <a:t>-&gt; Pour le 15H30 En salle Service et sommellerie : </a:t>
            </a:r>
            <a:br>
              <a:rPr lang="fr-FR" sz="1800" b="1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crêpe </a:t>
            </a:r>
            <a:r>
              <a:rPr lang="fr-FR" sz="1800" dirty="0" err="1">
                <a:latin typeface="Avenir Next LT Pro" panose="020B0504020202020204" pitchFamily="34" charset="0"/>
              </a:rPr>
              <a:t>suzette</a:t>
            </a:r>
            <a:r>
              <a:rPr lang="fr-FR" sz="1800" dirty="0">
                <a:latin typeface="Avenir Next LT Pro" panose="020B0504020202020204" pitchFamily="34" charset="0"/>
              </a:rPr>
              <a:t> (pour le geste du maître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BCF60F3-AF1B-9B07-32F0-51A3D27D71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" r="49867"/>
          <a:stretch>
            <a:fillRect/>
          </a:stretch>
        </p:blipFill>
        <p:spPr>
          <a:xfrm>
            <a:off x="8447315" y="1234327"/>
            <a:ext cx="3202338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50810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067BC6-260B-4FD6-B801-16619FABEC6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41866" y="1787877"/>
            <a:ext cx="7853917" cy="3081337"/>
          </a:xfrm>
        </p:spPr>
        <p:txBody>
          <a:bodyPr/>
          <a:lstStyle/>
          <a:p>
            <a:pPr marL="0" indent="0">
              <a:buNone/>
            </a:pPr>
            <a:r>
              <a:rPr lang="fr-FR" sz="1800" b="1" dirty="0">
                <a:latin typeface="Avenir Next LT Pro" panose="020B0504020202020204" pitchFamily="34" charset="0"/>
              </a:rPr>
              <a:t>15H30 </a:t>
            </a:r>
            <a:r>
              <a:rPr lang="fr-FR" sz="1800" dirty="0">
                <a:latin typeface="Avenir Next LT Pro" panose="020B0504020202020204" pitchFamily="34" charset="0"/>
              </a:rPr>
              <a:t>–  PRINTEMPS 2025 – Votre pause inspiration</a:t>
            </a:r>
          </a:p>
          <a:p>
            <a:pPr marL="0" indent="0">
              <a:buNone/>
            </a:pP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800" b="1" dirty="0">
                <a:latin typeface="Avenir Next LT Pro" panose="020B0504020202020204" pitchFamily="34" charset="0"/>
              </a:rPr>
              <a:t>Février 2026 :</a:t>
            </a:r>
            <a:r>
              <a:rPr lang="fr-FR" sz="1800" dirty="0">
                <a:latin typeface="Avenir Next LT Pro" panose="020B0504020202020204" pitchFamily="34" charset="0"/>
              </a:rPr>
              <a:t>Gwendal </a:t>
            </a:r>
            <a:r>
              <a:rPr lang="fr-FR" sz="1800" dirty="0" err="1">
                <a:latin typeface="Avenir Next LT Pro" panose="020B0504020202020204" pitchFamily="34" charset="0"/>
              </a:rPr>
              <a:t>Poullenec</a:t>
            </a:r>
            <a:r>
              <a:rPr lang="fr-FR" sz="1800" dirty="0">
                <a:latin typeface="Avenir Next LT Pro" panose="020B0504020202020204" pitchFamily="34" charset="0"/>
              </a:rPr>
              <a:t> PDG Michelin avec ITW</a:t>
            </a:r>
            <a:br>
              <a:rPr lang="fr-FR" sz="1800" dirty="0">
                <a:latin typeface="Avenir Next LT Pro" panose="020B0504020202020204" pitchFamily="34" charset="0"/>
              </a:rPr>
            </a:b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800" b="1" dirty="0">
                <a:latin typeface="Avenir Next LT Pro" panose="020B0504020202020204" pitchFamily="34" charset="0"/>
              </a:rPr>
              <a:t>Hors série Pâtisserie- printemps 2026 </a:t>
            </a: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Nicolas </a:t>
            </a:r>
            <a:r>
              <a:rPr lang="fr-FR" sz="1800" dirty="0" err="1">
                <a:latin typeface="Avenir Next LT Pro" panose="020B0504020202020204" pitchFamily="34" charset="0"/>
              </a:rPr>
              <a:t>Paciello</a:t>
            </a:r>
            <a:r>
              <a:rPr lang="fr-FR" sz="1800" dirty="0">
                <a:latin typeface="Avenir Next LT Pro" panose="020B0504020202020204" pitchFamily="34" charset="0"/>
              </a:rPr>
              <a:t> en couv ?…</a:t>
            </a:r>
          </a:p>
          <a:p>
            <a:pPr marL="0" indent="0">
              <a:buNone/>
            </a:pPr>
            <a:r>
              <a:rPr lang="fr-FR" sz="1800" kern="100" dirty="0">
                <a:latin typeface="Avenir Next LT Pro" panose="020B05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Claire Santos Lopes au Royal Champagne ?</a:t>
            </a:r>
          </a:p>
          <a:p>
            <a:pPr marL="0" indent="0">
              <a:buNone/>
            </a:pPr>
            <a:r>
              <a:rPr lang="fr-FR" sz="1800" kern="100" dirty="0">
                <a:latin typeface="Avenir Next LT Pro" panose="020B05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François </a:t>
            </a:r>
            <a:r>
              <a:rPr lang="fr-FR" sz="1800" kern="100" dirty="0" err="1">
                <a:latin typeface="Avenir Next LT Pro" panose="020B05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Daubinet</a:t>
            </a:r>
            <a:r>
              <a:rPr lang="fr-FR" sz="1800" kern="100" dirty="0">
                <a:latin typeface="Avenir Next LT Pro" panose="020B05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?</a:t>
            </a:r>
          </a:p>
          <a:p>
            <a:pPr marL="0" indent="0">
              <a:buNone/>
            </a:pPr>
            <a:endParaRPr lang="fr-FR" sz="1800" i="1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1800" b="1" dirty="0">
                <a:latin typeface="Avenir Next LT Pro" panose="020B0504020202020204" pitchFamily="34" charset="0"/>
              </a:rPr>
              <a:t>Fin Juin 2026 -&gt;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</a:t>
            </a:r>
            <a:r>
              <a:rPr kumimoji="0" lang="fr-FR" sz="18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Guillaume Bartholomé  -&gt; à interroger 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solidFill>
                <a:srgbClr val="002060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1A545AC-BD11-4BE6-B9C7-946509FD3C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7853918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Couverture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DD359020-8823-F0DC-9ABC-99AC8BB08C27}"/>
              </a:ext>
            </a:extLst>
          </p:cNvPr>
          <p:cNvSpPr txBox="1">
            <a:spLocks/>
          </p:cNvSpPr>
          <p:nvPr/>
        </p:nvSpPr>
        <p:spPr bwMode="auto">
          <a:xfrm>
            <a:off x="917075" y="6398503"/>
            <a:ext cx="10154652" cy="33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fr-FR" sz="2000" b="1" dirty="0">
              <a:latin typeface="Avenir Next LT Pro" panose="020B05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6A84B4D-5CB9-9B83-18F8-F4CF5ADF7B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43357" y="1243766"/>
            <a:ext cx="3206777" cy="44877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51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9B7379-237B-4E40-A395-F0D3F2A0E82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600" b="1">
                <a:latin typeface="Avenir Next LT Pro" panose="020B0504020202020204" pitchFamily="34" charset="0"/>
              </a:rPr>
              <a:t>Page 70 – L’ustensile</a:t>
            </a:r>
            <a:endParaRPr lang="fr-FR" sz="3600" b="1" dirty="0">
              <a:latin typeface="Avenir Next LT Pro" panose="020B05040202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3EA1ED-5E5D-4AD8-BB09-EE45982EE4B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4335" y="1557867"/>
            <a:ext cx="6446065" cy="3330656"/>
          </a:xfrm>
        </p:spPr>
        <p:txBody>
          <a:bodyPr/>
          <a:lstStyle/>
          <a:p>
            <a:endParaRPr lang="fr-FR" sz="1800" b="1" dirty="0">
              <a:solidFill>
                <a:srgbClr val="222222"/>
              </a:solidFill>
              <a:latin typeface="Avenir Next LT Pro" panose="020B05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r>
              <a:rPr lang="fr-FR" sz="1800" b="1" dirty="0">
                <a:solidFill>
                  <a:srgbClr val="222222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La Crêpière METRO Chef</a:t>
            </a:r>
          </a:p>
          <a:p>
            <a:pPr marL="0" indent="0">
              <a:buNone/>
            </a:pPr>
            <a:r>
              <a:rPr lang="fr-FR" sz="1800" dirty="0">
                <a:solidFill>
                  <a:srgbClr val="222222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En attente infos produit</a:t>
            </a:r>
          </a:p>
          <a:p>
            <a:endParaRPr lang="fr-FR" sz="1800" b="1" dirty="0">
              <a:solidFill>
                <a:srgbClr val="222222"/>
              </a:solidFill>
              <a:effectLst/>
              <a:latin typeface="Avenir Next LT Pro" panose="020B05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283D0A3-3978-C365-EC3F-651FC62995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" r="49867"/>
          <a:stretch>
            <a:fillRect/>
          </a:stretch>
        </p:blipFill>
        <p:spPr>
          <a:xfrm>
            <a:off x="8447315" y="1234327"/>
            <a:ext cx="3202338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85857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816318-B90E-433F-8ED5-519D33BE28F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60116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71 – Quiz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B6836B9-5F35-4CEA-8CB9-2857555A0ED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0863" y="1916113"/>
            <a:ext cx="7954434" cy="2663824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Quiz avec des questions autour de la gastronomie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565DA14-E431-9C5F-0C17-0E2D20241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9" r="-133"/>
          <a:stretch>
            <a:fillRect/>
          </a:stretch>
        </p:blipFill>
        <p:spPr>
          <a:xfrm>
            <a:off x="8447315" y="1234327"/>
            <a:ext cx="3202338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14880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816318-B90E-433F-8ED5-519D33BE28F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60116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Planning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B6836B9-5F35-4CEA-8CB9-2857555A0ED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71500" y="1268413"/>
            <a:ext cx="10972800" cy="4713288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Comité de rédaction : 16/10/2025</a:t>
            </a: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000" b="1" dirty="0">
                <a:latin typeface="Avenir Next LT Pro" panose="020B0504020202020204" pitchFamily="34" charset="0"/>
              </a:rPr>
              <a:t>Livraison des contenus et des contacts : 07/11/2025</a:t>
            </a:r>
          </a:p>
          <a:p>
            <a:pPr marL="0" indent="0">
              <a:buNone/>
            </a:pPr>
            <a:endParaRPr lang="fr-FR" sz="20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000" b="1" dirty="0">
                <a:latin typeface="Avenir Next LT Pro" panose="020B0504020202020204" pitchFamily="34" charset="0"/>
              </a:rPr>
              <a:t>Shoot « Chef à la Une » + Duel de chefs : </a:t>
            </a:r>
            <a:r>
              <a:rPr lang="fr-FR" sz="2000" dirty="0">
                <a:latin typeface="Avenir Next LT Pro" panose="020B0504020202020204" pitchFamily="34" charset="0"/>
              </a:rPr>
              <a:t>1</a:t>
            </a:r>
            <a:r>
              <a:rPr lang="fr-FR" sz="2000" baseline="30000" dirty="0">
                <a:latin typeface="Avenir Next LT Pro" panose="020B0504020202020204" pitchFamily="34" charset="0"/>
              </a:rPr>
              <a:t>ère</a:t>
            </a:r>
            <a:r>
              <a:rPr lang="fr-FR" sz="2000" dirty="0">
                <a:latin typeface="Avenir Next LT Pro" panose="020B0504020202020204" pitchFamily="34" charset="0"/>
              </a:rPr>
              <a:t> quinzaine décembre</a:t>
            </a:r>
          </a:p>
          <a:p>
            <a:pPr marL="0" indent="0">
              <a:buNone/>
            </a:pPr>
            <a:endParaRPr lang="fr-FR" sz="20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000" b="1" dirty="0">
                <a:latin typeface="Avenir Next LT Pro" panose="020B0504020202020204" pitchFamily="34" charset="0"/>
              </a:rPr>
              <a:t>Date déf de remise des insertions pub le 01/12/2025</a:t>
            </a: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Envoi des PDF HD le 29/12/2025</a:t>
            </a:r>
          </a:p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Validation des PDF HD le 05/01/2026</a:t>
            </a: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000" b="1" dirty="0">
                <a:latin typeface="Avenir Next LT Pro" panose="020B0504020202020204" pitchFamily="34" charset="0"/>
              </a:rPr>
              <a:t>Départ imprimeur : 07/01/2026</a:t>
            </a: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80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5391B7-3085-4096-ABBD-CB1A12BEB21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8480" y="4250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3 – Edito Sommaire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9BEDC33-C476-4446-AD6C-7FFC79B616B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38480" y="1274300"/>
            <a:ext cx="10972800" cy="4713288"/>
          </a:xfrm>
        </p:spPr>
        <p:txBody>
          <a:bodyPr/>
          <a:lstStyle/>
          <a:p>
            <a:pPr marL="0" indent="0">
              <a:buNone/>
            </a:pPr>
            <a:r>
              <a:rPr lang="fr-FR" sz="2400" dirty="0">
                <a:latin typeface="Avenir Next LT Pro" panose="020B0504020202020204" pitchFamily="34" charset="0"/>
              </a:rPr>
              <a:t>Edito signé par le chef </a:t>
            </a:r>
          </a:p>
          <a:p>
            <a:pPr marL="0" indent="0">
              <a:buNone/>
            </a:pPr>
            <a:endParaRPr lang="fr-FR" sz="24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2400" dirty="0">
              <a:latin typeface="Avenir Next LT Pro" panose="020B05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27B728B-36EC-F6CE-67E3-0398D0FA49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6"/>
          <a:stretch>
            <a:fillRect/>
          </a:stretch>
        </p:blipFill>
        <p:spPr>
          <a:xfrm>
            <a:off x="8458200" y="1233488"/>
            <a:ext cx="3195320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1936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AE6209-39A7-4214-8C45-039ECC5C9FE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5168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4-5 – News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6F84CB1B-7462-E0B0-06FF-00EDD2C5B59D}"/>
              </a:ext>
            </a:extLst>
          </p:cNvPr>
          <p:cNvSpPr txBox="1">
            <a:spLocks/>
          </p:cNvSpPr>
          <p:nvPr/>
        </p:nvSpPr>
        <p:spPr bwMode="auto">
          <a:xfrm>
            <a:off x="911294" y="6387699"/>
            <a:ext cx="12605963" cy="475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METRO : communiquer les nouveautés produit d’ici le 07/11 et autres actus METRO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C0FD2EE-FA96-A266-7659-70B74568BB0A}"/>
              </a:ext>
            </a:extLst>
          </p:cNvPr>
          <p:cNvSpPr txBox="1">
            <a:spLocks/>
          </p:cNvSpPr>
          <p:nvPr/>
        </p:nvSpPr>
        <p:spPr bwMode="auto">
          <a:xfrm>
            <a:off x="538480" y="1274300"/>
            <a:ext cx="5176520" cy="471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400" dirty="0">
                <a:latin typeface="Avenir Next LT Pro" panose="020B0504020202020204" pitchFamily="34" charset="0"/>
              </a:rPr>
              <a:t>À nouveau sur 2 pages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2400" dirty="0">
              <a:latin typeface="Avenir Next LT Pro" panose="020B05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r-FR" sz="2400" dirty="0">
              <a:latin typeface="Avenir Next LT Pro" panose="020B0504020202020204" pitchFamily="34" charset="0"/>
            </a:endParaRPr>
          </a:p>
        </p:txBody>
      </p:sp>
      <p:pic>
        <p:nvPicPr>
          <p:cNvPr id="5" name="Image 4" descr="Une image contenant texte, menu, Snack, nourriture&#10;&#10;Le contenu généré par l’IA peut être incorrect.">
            <a:extLst>
              <a:ext uri="{FF2B5EF4-FFF2-40B4-BE49-F238E27FC236}">
                <a16:creationId xmlns:a16="http://schemas.microsoft.com/office/drawing/2014/main" id="{9FC697EC-FF33-901E-793B-C360BACB82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616" y="1245320"/>
            <a:ext cx="6418518" cy="44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923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9F50FC-FDBA-A22D-1645-24EB4897F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D3EA000-73C7-1D7B-42D9-D09A96CC46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7066547" cy="4525963"/>
          </a:xfrm>
        </p:spPr>
        <p:txBody>
          <a:bodyPr wrap="square" anchor="t">
            <a:normAutofit/>
          </a:bodyPr>
          <a:lstStyle/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Les petites histoires et anecdotes derrière des rituels gastronomiques </a:t>
            </a: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  <a:p>
            <a:r>
              <a:rPr lang="fr-FR" sz="2000" b="1" dirty="0">
                <a:latin typeface="Avenir Next LT Pro" panose="020B0504020202020204" pitchFamily="34" charset="0"/>
              </a:rPr>
              <a:t>L’histoire du service à la française…</a:t>
            </a:r>
          </a:p>
          <a:p>
            <a:endParaRPr lang="fr-FR" b="1" dirty="0">
              <a:effectLst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05A79DF-5B16-24E9-A7A1-5772D80D1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073" r="49809"/>
          <a:stretch>
            <a:fillRect/>
          </a:stretch>
        </p:blipFill>
        <p:spPr>
          <a:xfrm>
            <a:off x="6268695" y="1233488"/>
            <a:ext cx="5384800" cy="45259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32501791-8EC9-4760-DD12-9EF5AF280D19}"/>
              </a:ext>
            </a:extLst>
          </p:cNvPr>
          <p:cNvSpPr txBox="1">
            <a:spLocks/>
          </p:cNvSpPr>
          <p:nvPr/>
        </p:nvSpPr>
        <p:spPr bwMode="auto">
          <a:xfrm>
            <a:off x="541866" y="4516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6 – Secret de table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0EC617B-83F8-8A8E-AD20-801FD7F170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8042" y="1245519"/>
            <a:ext cx="3243458" cy="455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30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7D3474-B83B-4809-9E73-0C51B1FBFCD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7 – Agenda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836D1EB-5127-4048-8FDD-5B85F6B89C7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41866" y="1921893"/>
            <a:ext cx="8473797" cy="1352008"/>
          </a:xfrm>
        </p:spPr>
        <p:txBody>
          <a:bodyPr/>
          <a:lstStyle/>
          <a:p>
            <a:r>
              <a:rPr lang="fr-FR" sz="2000" dirty="0">
                <a:latin typeface="Avenir Next LT Pro" panose="020B0504020202020204" pitchFamily="34" charset="0"/>
              </a:rPr>
              <a:t>Evènements &amp; partenariats METRO </a:t>
            </a:r>
            <a:br>
              <a:rPr lang="fr-FR" sz="2000" dirty="0">
                <a:latin typeface="Avenir Next LT Pro" panose="020B0504020202020204" pitchFamily="34" charset="0"/>
              </a:rPr>
            </a:br>
            <a:endParaRPr lang="fr-FR" sz="2000" dirty="0">
              <a:latin typeface="Avenir Next LT Pro" panose="020B0504020202020204" pitchFamily="34" charset="0"/>
            </a:endParaRP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E37B2ED7-B7A5-A605-87CF-21A6C7102CF6}"/>
              </a:ext>
            </a:extLst>
          </p:cNvPr>
          <p:cNvSpPr txBox="1">
            <a:spLocks/>
          </p:cNvSpPr>
          <p:nvPr/>
        </p:nvSpPr>
        <p:spPr bwMode="auto">
          <a:xfrm>
            <a:off x="909611" y="6390364"/>
            <a:ext cx="12605963" cy="387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METRO : communiquer les évènements et partenariats d’ici le 07/11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E8627D5-3E38-4F7D-4BDB-C8015637F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48" r="-52"/>
          <a:stretch>
            <a:fillRect/>
          </a:stretch>
        </p:blipFill>
        <p:spPr>
          <a:xfrm>
            <a:off x="8452022" y="1233488"/>
            <a:ext cx="3201472" cy="45259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3543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1C1FFE-2F99-4571-83F0-2C0C70107F6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2552" y="46647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8&amp;9 +10&amp;11 – Tendances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5BFFD1-FB59-4398-903E-EC7F0A48585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7721" y="1046345"/>
            <a:ext cx="7603539" cy="5058121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Mise en avant </a:t>
            </a:r>
            <a:r>
              <a:rPr lang="fr-FR" sz="2000" b="1" dirty="0">
                <a:latin typeface="Avenir Next LT Pro" panose="020B0504020202020204" pitchFamily="34" charset="0"/>
              </a:rPr>
              <a:t>d’1 </a:t>
            </a:r>
            <a:r>
              <a:rPr lang="fr-FR" sz="2000" dirty="0">
                <a:latin typeface="Avenir Next LT Pro" panose="020B0504020202020204" pitchFamily="34" charset="0"/>
              </a:rPr>
              <a:t>en restauration </a:t>
            </a:r>
            <a:r>
              <a:rPr lang="fr-FR" sz="2000" b="1" dirty="0">
                <a:latin typeface="Avenir Next LT Pro" panose="020B0504020202020204" pitchFamily="34" charset="0"/>
              </a:rPr>
              <a:t>sur 4 pages</a:t>
            </a:r>
            <a:endParaRPr lang="fr-FR" sz="1400" dirty="0"/>
          </a:p>
          <a:p>
            <a:endParaRPr lang="fr-FR" sz="14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Les </a:t>
            </a:r>
            <a:r>
              <a:rPr lang="fr-FR" sz="1800" b="1" dirty="0" err="1">
                <a:latin typeface="Avenir Next LT Pro" panose="020B0504020202020204" pitchFamily="34" charset="0"/>
              </a:rPr>
              <a:t>taquerias</a:t>
            </a:r>
            <a:r>
              <a:rPr lang="fr-FR" sz="1800" b="1" dirty="0">
                <a:latin typeface="Avenir Next LT Pro" panose="020B0504020202020204" pitchFamily="34" charset="0"/>
              </a:rPr>
              <a:t> : </a:t>
            </a:r>
            <a:br>
              <a:rPr lang="fr-FR" sz="1600" dirty="0">
                <a:latin typeface="Avenir Next LT Pro" panose="020B0504020202020204" pitchFamily="34" charset="0"/>
              </a:rPr>
            </a:br>
            <a:r>
              <a:rPr lang="fr-FR" sz="1600" dirty="0">
                <a:latin typeface="Avenir Next LT Pro" panose="020B0504020202020204" pitchFamily="34" charset="0"/>
              </a:rPr>
              <a:t>inspirés de la </a:t>
            </a:r>
            <a:r>
              <a:rPr lang="fr-FR" sz="1600" dirty="0" err="1">
                <a:latin typeface="Avenir Next LT Pro" panose="020B0504020202020204" pitchFamily="34" charset="0"/>
              </a:rPr>
              <a:t>street</a:t>
            </a:r>
            <a:r>
              <a:rPr lang="fr-FR" sz="1600" dirty="0">
                <a:latin typeface="Avenir Next LT Pro" panose="020B0504020202020204" pitchFamily="34" charset="0"/>
              </a:rPr>
              <a:t> </a:t>
            </a:r>
            <a:r>
              <a:rPr lang="fr-FR" sz="1600" dirty="0" err="1">
                <a:latin typeface="Avenir Next LT Pro" panose="020B0504020202020204" pitchFamily="34" charset="0"/>
              </a:rPr>
              <a:t>food</a:t>
            </a:r>
            <a:r>
              <a:rPr lang="fr-FR" sz="1600" dirty="0">
                <a:latin typeface="Avenir Next LT Pro" panose="020B0504020202020204" pitchFamily="34" charset="0"/>
              </a:rPr>
              <a:t> mais qui proposent des recettes goûteuses venues du Mexique, de l’Argentine et du Pérou. </a:t>
            </a: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2F5BF7B-0C69-1EC7-C861-637CD0B6A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5469" y="1248324"/>
            <a:ext cx="3393679" cy="23751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3942FB6-6FED-3A59-F6A1-CE41FFEBE9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3293" y="3929207"/>
            <a:ext cx="3381038" cy="23672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5588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6CDF75-58EC-47A5-AB44-2BDC7CEEDF7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2747" y="325027"/>
            <a:ext cx="9104313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12, 13, 14, 15, 16&amp;17 </a:t>
            </a:r>
            <a:br>
              <a:rPr lang="fr-FR" sz="3600" b="1" dirty="0">
                <a:latin typeface="Avenir Next LT Pro" panose="020B0504020202020204" pitchFamily="34" charset="0"/>
              </a:rPr>
            </a:br>
            <a:r>
              <a:rPr lang="fr-FR" sz="3600" b="1" dirty="0">
                <a:latin typeface="Avenir Next LT Pro" panose="020B0504020202020204" pitchFamily="34" charset="0"/>
              </a:rPr>
              <a:t>Le Guide à la Une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8455124-B9A9-4E78-876C-15187B48E3A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7213" y="1916113"/>
            <a:ext cx="6427788" cy="3395720"/>
          </a:xfrm>
        </p:spPr>
        <p:txBody>
          <a:bodyPr/>
          <a:lstStyle/>
          <a:p>
            <a:pPr marL="0" indent="0">
              <a:buNone/>
            </a:pPr>
            <a:r>
              <a:rPr lang="fr-FR" sz="1800" b="1" dirty="0">
                <a:latin typeface="Avenir Next LT Pro" panose="020B0504020202020204" pitchFamily="34" charset="0"/>
              </a:rPr>
              <a:t>Présentation de Gwendal et les ambitions du guide  </a:t>
            </a:r>
            <a:br>
              <a:rPr lang="fr-FR" sz="1800" b="1" dirty="0">
                <a:latin typeface="Avenir Next LT Pro" panose="020B0504020202020204" pitchFamily="34" charset="0"/>
              </a:rPr>
            </a:br>
            <a:endParaRPr lang="fr-FR" sz="2000" dirty="0">
              <a:latin typeface="Avenir Next LT Pro" panose="020B0504020202020204" pitchFamily="34" charset="0"/>
            </a:endParaRPr>
          </a:p>
          <a:p>
            <a:endParaRPr lang="fr-FR" sz="2000" dirty="0">
              <a:latin typeface="Avenir Next LT Pro" panose="020B0504020202020204" pitchFamily="34" charset="0"/>
            </a:endParaRPr>
          </a:p>
          <a:p>
            <a:endParaRPr lang="fr-FR" sz="2000" dirty="0">
              <a:latin typeface="Avenir Next LT Pro" panose="020B0504020202020204" pitchFamily="34" charset="0"/>
            </a:endParaRPr>
          </a:p>
          <a:p>
            <a:endParaRPr lang="fr-FR" sz="2000" dirty="0">
              <a:latin typeface="Avenir Next LT Pro" panose="020B0504020202020204" pitchFamily="34" charset="0"/>
            </a:endParaRPr>
          </a:p>
          <a:p>
            <a:endParaRPr lang="fr-FR" sz="2000" dirty="0">
              <a:latin typeface="Avenir Next LT Pro" panose="020B0504020202020204" pitchFamily="34" charset="0"/>
            </a:endParaRPr>
          </a:p>
          <a:p>
            <a:endParaRPr lang="fr-FR" sz="2000" dirty="0">
              <a:latin typeface="Avenir Next LT Pro" panose="020B0504020202020204" pitchFamily="34" charset="0"/>
            </a:endParaRPr>
          </a:p>
          <a:p>
            <a:endParaRPr lang="fr-FR" sz="2000" dirty="0">
              <a:latin typeface="Avenir Next LT Pro" panose="020B0504020202020204" pitchFamily="34" charset="0"/>
            </a:endParaRPr>
          </a:p>
        </p:txBody>
      </p:sp>
      <p:pic>
        <p:nvPicPr>
          <p:cNvPr id="4" name="Image 3" descr="Une image contenant texte, produits de boulangerie, dessert, Snack&#10;&#10;Le contenu généré par l’IA peut être incorrect.">
            <a:extLst>
              <a:ext uri="{FF2B5EF4-FFF2-40B4-BE49-F238E27FC236}">
                <a16:creationId xmlns:a16="http://schemas.microsoft.com/office/drawing/2014/main" id="{B81BB4A6-404B-91FF-4519-99EFC20B45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509" y="2421288"/>
            <a:ext cx="2828744" cy="198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5" name="Image 4" descr="Une image contenant habits, texte, personne, Visage humain&#10;&#10;Le contenu généré par l’IA peut être incorrect.">
            <a:extLst>
              <a:ext uri="{FF2B5EF4-FFF2-40B4-BE49-F238E27FC236}">
                <a16:creationId xmlns:a16="http://schemas.microsoft.com/office/drawing/2014/main" id="{B36A62AE-2B31-E083-4ED8-58BFDB88A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509" y="153488"/>
            <a:ext cx="2828744" cy="198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6" name="Image 5" descr="Une image contenant texte, nourriture, assiette, menu&#10;&#10;Le contenu généré par l’IA peut être incorrect.">
            <a:extLst>
              <a:ext uri="{FF2B5EF4-FFF2-40B4-BE49-F238E27FC236}">
                <a16:creationId xmlns:a16="http://schemas.microsoft.com/office/drawing/2014/main" id="{1D11D36A-2C30-2A70-F82A-C011C49FB7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362" y="4689088"/>
            <a:ext cx="2827891" cy="198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7E2943E-772E-0330-9AA4-E5CCAA3B4E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4688" y="153488"/>
            <a:ext cx="2829187" cy="19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1734780-E938-68F7-42B1-C1D462F973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19399" y="2435269"/>
            <a:ext cx="2829187" cy="19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C1C9AC2-2ED5-A214-9AB7-43DDF933A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1764" y="4675107"/>
            <a:ext cx="2829187" cy="19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4837955"/>
      </p:ext>
    </p:extLst>
  </p:cSld>
  <p:clrMapOvr>
    <a:masterClrMapping/>
  </p:clrMapOvr>
</p:sld>
</file>

<file path=ppt/theme/theme1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538D0DD3BB884F879E7A293BBEC3B4" ma:contentTypeVersion="7" ma:contentTypeDescription="Crée un document." ma:contentTypeScope="" ma:versionID="fa967d4e65d03d90354898ce260ac7de">
  <xsd:schema xmlns:xsd="http://www.w3.org/2001/XMLSchema" xmlns:xs="http://www.w3.org/2001/XMLSchema" xmlns:p="http://schemas.microsoft.com/office/2006/metadata/properties" xmlns:ns3="cff9fb1f-4cb5-40da-bc88-dae69ef8e188" xmlns:ns4="13055240-6747-4554-b766-35312c4273f3" targetNamespace="http://schemas.microsoft.com/office/2006/metadata/properties" ma:root="true" ma:fieldsID="bd6c354502184a8648ec17f382fd499d" ns3:_="" ns4:_="">
    <xsd:import namespace="cff9fb1f-4cb5-40da-bc88-dae69ef8e188"/>
    <xsd:import namespace="13055240-6747-4554-b766-35312c4273f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f9fb1f-4cb5-40da-bc88-dae69ef8e18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055240-6747-4554-b766-35312c4273f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ff9fb1f-4cb5-40da-bc88-dae69ef8e188" xsi:nil="true"/>
  </documentManagement>
</p:properties>
</file>

<file path=customXml/itemProps1.xml><?xml version="1.0" encoding="utf-8"?>
<ds:datastoreItem xmlns:ds="http://schemas.openxmlformats.org/officeDocument/2006/customXml" ds:itemID="{8FEEF3DB-C007-46AB-AC09-F684E8FB9E2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46AAE81-0D92-4F10-BEFD-7D463F9870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ff9fb1f-4cb5-40da-bc88-dae69ef8e188"/>
    <ds:schemaRef ds:uri="13055240-6747-4554-b766-35312c4273f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C92B3AB-C9FC-49E6-B2F3-383B68018533}">
  <ds:schemaRefs>
    <ds:schemaRef ds:uri="http://purl.org/dc/terms/"/>
    <ds:schemaRef ds:uri="http://www.w3.org/XML/1998/namespace"/>
    <ds:schemaRef ds:uri="http://purl.org/dc/dcmitype/"/>
    <ds:schemaRef ds:uri="13055240-6747-4554-b766-35312c4273f3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cff9fb1f-4cb5-40da-bc88-dae69ef8e188"/>
    <ds:schemaRef ds:uri="http://schemas.microsoft.com/office/2006/metadata/properties"/>
  </ds:schemaRefs>
</ds:datastoreItem>
</file>

<file path=docMetadata/LabelInfo.xml><?xml version="1.0" encoding="utf-8"?>
<clbl:labelList xmlns:clbl="http://schemas.microsoft.com/office/2020/mipLabelMetadata">
  <clbl:label id="{e8583b8a-e4ed-43ea-b306-da2acb0ddc9c}" enabled="0" method="" siteId="{e8583b8a-e4ed-43ea-b306-da2acb0ddc9c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10117</TotalTime>
  <Words>1185</Words>
  <Application>Microsoft Office PowerPoint</Application>
  <PresentationFormat>Grand écran</PresentationFormat>
  <Paragraphs>210</Paragraphs>
  <Slides>32</Slides>
  <Notes>16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8" baseType="lpstr">
      <vt:lpstr>Arial</vt:lpstr>
      <vt:lpstr>Helvetica</vt:lpstr>
      <vt:lpstr>Avenir Next LT Pro</vt:lpstr>
      <vt:lpstr>Calibri</vt:lpstr>
      <vt:lpstr>Aptos</vt:lpstr>
      <vt:lpstr>1_Thème Office</vt:lpstr>
      <vt:lpstr>Magazine METRO #17 Promo D/E -  Février  </vt:lpstr>
      <vt:lpstr>Présentation PowerPoint</vt:lpstr>
      <vt:lpstr>Couverture</vt:lpstr>
      <vt:lpstr>Page 3 – Edito Sommaire</vt:lpstr>
      <vt:lpstr>Page 4-5 – News</vt:lpstr>
      <vt:lpstr>Présentation PowerPoint</vt:lpstr>
      <vt:lpstr>Page 7 – Agenda </vt:lpstr>
      <vt:lpstr>Pages 8&amp;9 +10&amp;11 – Tendances </vt:lpstr>
      <vt:lpstr>Pages 12, 13, 14, 15, 16&amp;17  Le Guide à la Une</vt:lpstr>
      <vt:lpstr>Pages 18&amp;19 – 20&amp;21 – Reportage producteur </vt:lpstr>
      <vt:lpstr>Pages 22&amp;23 - MDD</vt:lpstr>
      <vt:lpstr>Page 25 – Shopping Catégorie</vt:lpstr>
      <vt:lpstr>Pages 26&amp; 27 - 28 &amp; 29 – Duel de chefs</vt:lpstr>
      <vt:lpstr>Pages 30&amp;31 – 32&amp;33 - 34 – Focus Région</vt:lpstr>
      <vt:lpstr>Page 35 – Shopping Food</vt:lpstr>
      <vt:lpstr>Présentation PowerPoint</vt:lpstr>
      <vt:lpstr>Pages 38 &amp; 39 – CONCEPT DE RESTAURANT</vt:lpstr>
      <vt:lpstr>Pages 40&amp;41 - 42&amp;43 – Focus</vt:lpstr>
      <vt:lpstr>Pages 44&amp;45 – Tour de France des vins </vt:lpstr>
      <vt:lpstr>Pages 46 &amp; 47 – Cocktail du moment</vt:lpstr>
      <vt:lpstr>Page 48&amp;49 – 50 – Service METRO</vt:lpstr>
      <vt:lpstr>Page 51 – RSE</vt:lpstr>
      <vt:lpstr>Pages 52-53 &amp; 54-55 – Produit star </vt:lpstr>
      <vt:lpstr>Page 56 – Shopping Non Food</vt:lpstr>
      <vt:lpstr>Pages 57 – 58&amp;59 – 60&amp;61  – La Gazette de Ferniot</vt:lpstr>
      <vt:lpstr>Pages 62&amp;63 – La jeune garde à l’honneur </vt:lpstr>
      <vt:lpstr>Pages 64&amp;65 – Partenariat </vt:lpstr>
      <vt:lpstr>Pages 66&amp;67 – Vu sur le web</vt:lpstr>
      <vt:lpstr>Page 68 – Dans le rétro</vt:lpstr>
      <vt:lpstr>Page 70 – L’ustensile</vt:lpstr>
      <vt:lpstr>Page 71 – Quiz </vt:lpstr>
      <vt:lpstr>Planning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QUID D’AMELIORER LA PERCEPTION DE COMPETITIVITE PRIX DE L’ENSEIGNE</dc:title>
  <dc:creator>Antoine Jubert</dc:creator>
  <cp:lastModifiedBy>Perrine RODIER - Le Nouveau Belier</cp:lastModifiedBy>
  <cp:revision>828</cp:revision>
  <cp:lastPrinted>2023-03-06T14:00:03Z</cp:lastPrinted>
  <dcterms:created xsi:type="dcterms:W3CDTF">2018-09-12T14:44:28Z</dcterms:created>
  <dcterms:modified xsi:type="dcterms:W3CDTF">2025-10-16T13:56:22Z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0x010100F8538D0DD3BB884F879E7A293BBEC3B4</vt:lpwstr>
  </property>
</Properties>
</file>