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8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3" r:id="rId11"/>
    <p:sldId id="1862" r:id="rId12"/>
    <p:sldId id="1869" r:id="rId13"/>
    <p:sldId id="1915" r:id="rId14"/>
    <p:sldId id="1870" r:id="rId15"/>
    <p:sldId id="1914" r:id="rId16"/>
    <p:sldId id="1916" r:id="rId17"/>
    <p:sldId id="1868" r:id="rId18"/>
    <p:sldId id="1877" r:id="rId19"/>
    <p:sldId id="1896" r:id="rId20"/>
    <p:sldId id="1917" r:id="rId21"/>
    <p:sldId id="1867" r:id="rId22"/>
    <p:sldId id="1909" r:id="rId23"/>
    <p:sldId id="1873" r:id="rId24"/>
    <p:sldId id="1871" r:id="rId25"/>
    <p:sldId id="1885" r:id="rId26"/>
    <p:sldId id="1910" r:id="rId27"/>
    <p:sldId id="1911" r:id="rId28"/>
    <p:sldId id="1872" r:id="rId29"/>
    <p:sldId id="1912" r:id="rId30"/>
    <p:sldId id="1876" r:id="rId31"/>
    <p:sldId id="1913" r:id="rId32"/>
    <p:sldId id="1878" r:id="rId33"/>
    <p:sldId id="1875" r:id="rId34"/>
    <p:sldId id="1879" r:id="rId35"/>
    <p:sldId id="1882" r:id="rId36"/>
    <p:sldId id="1888" r:id="rId37"/>
  </p:sldIdLst>
  <p:sldSz cx="12192000" cy="6858000"/>
  <p:notesSz cx="9869488" cy="6738938"/>
  <p:embeddedFontLst>
    <p:embeddedFont>
      <p:font typeface="Avenir Next LT Pro" panose="020B0504020202020204" pitchFamily="34" charset="0"/>
      <p:regular r:id="rId39"/>
      <p:bold r:id="rId40"/>
      <p:italic r:id="rId41"/>
      <p:boldItalic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1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1071B-EA6A-4D9B-8AA9-028B5D3BA407}" v="26" dt="2026-01-09T14:10:53.2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8" autoAdjust="0"/>
    <p:restoredTop sz="92154" autoAdjust="0"/>
  </p:normalViewPr>
  <p:slideViewPr>
    <p:cSldViewPr snapToGrid="0">
      <p:cViewPr varScale="1">
        <p:scale>
          <a:sx n="66" d="100"/>
          <a:sy n="66" d="100"/>
        </p:scale>
        <p:origin x="600" y="58"/>
      </p:cViewPr>
      <p:guideLst>
        <p:guide orient="horz" pos="1207"/>
        <p:guide pos="7310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Claire Santos Lopes au Royal Champagne ?</a:t>
            </a:r>
          </a:p>
          <a:p>
            <a:pPr marL="0" indent="0">
              <a:buNone/>
            </a:pP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François </a:t>
            </a:r>
            <a:r>
              <a:rPr lang="fr-FR" sz="1200" kern="100" dirty="0" err="1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Daubinet</a:t>
            </a: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https://act-developpement.com/gerer-les-pics-de-production-strategies-pour-les-fetes-et-evenements-saisonniers-dans-lartisanat-boulanger-patissier-et-chocolatier/</a:t>
            </a:r>
          </a:p>
          <a:p>
            <a:r>
              <a:rPr lang="fr-FR" dirty="0"/>
              <a:t>https://act-developpement.com/saisonnalite-des-matieres-premieres-en-boulangerie-patisserie-anticiper-les-variations-de-prix/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B2FD4-B350-1D74-BAB7-6A1B1E0F5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E5B3F20-5634-70E1-429A-4A678A301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223E47A-11CF-2C9C-D12C-54C488523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A2F257-37C5-683C-5240-7CEF01D52A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05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https://act-developpement.com/tour-de-france-des-specialites-boulangeres-et-patissieres/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9A343-7D72-05F7-BC37-3A14B8458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9D1448-CB81-0C78-3D3E-D9C6FAD2E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4E419BB-633C-241C-50B5-2383617D0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2AC547-3502-797F-8441-E2DBCBFBB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760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3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09/01/2026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1ou2cocktails.com/cocktails/tiramisu-espresso-martini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amauryguichon/" TargetMode="External"/><Relationship Id="rId2" Type="http://schemas.openxmlformats.org/officeDocument/2006/relationships/hyperlink" Target="https://nouvellesgastronomiques.com/sirha-2025-le-japon-remporte-la-coupe-du-monde-de-la-patisserie-et-la-france-est-2eme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gaultmillau.com/fr/news/patrick-roger-sculpteur-de-cacao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etro-local.fr/producteur/clement-le-cam-farine-de-sarrasin" TargetMode="Externa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6600" b="1" dirty="0">
                <a:latin typeface="Avenir Next LT Pro" panose="020B0504020202020204" pitchFamily="34" charset="0"/>
              </a:rPr>
              <a:t>Hors Série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H/I -  Fin Mars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C726-D7B0-1A5B-607D-84AE7991A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E4DB8-9E18-9A27-C724-6213F49823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17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8CABB7-DB4F-BD90-A552-B1259BF7F8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375267"/>
            <a:ext cx="7905449" cy="44928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produits de différentes marques vendues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chocolats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87CB1D-7C6C-9A76-3578-C3680429C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r="-272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DE588C-47DC-205A-617A-448110892D10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22/12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4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18-19 – Tour de France des desserts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233488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desserts traditionnels 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de nos régions françaises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Pas de produits à mettre en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2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CB941-5778-630A-913B-A69D240E3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86B0F-3E1F-FD69-D0EC-B9CDADE709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01877"/>
            <a:ext cx="9104313" cy="681972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20 à 27 - Les Chefs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FC3C68-8FB4-491F-F4FD-36385827CF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2" y="1927688"/>
            <a:ext cx="8112226" cy="3395720"/>
          </a:xfrm>
        </p:spPr>
        <p:txBody>
          <a:bodyPr/>
          <a:lstStyle/>
          <a:p>
            <a:r>
              <a:rPr lang="fr-FR" sz="2000" b="1" dirty="0">
                <a:latin typeface="Avenir Next LT Pro" panose="020B0504020202020204" pitchFamily="34" charset="0"/>
              </a:rPr>
              <a:t>Cheffe pâtissière en labo resto (TBC)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fr-FR" sz="2000" b="1" dirty="0">
                <a:latin typeface="Avenir Next LT Pro" panose="020B0504020202020204" pitchFamily="34" charset="0"/>
              </a:rPr>
              <a:t>	– 2 DP : </a:t>
            </a:r>
            <a:r>
              <a:rPr lang="fr-FR" sz="2000" u="sng" dirty="0">
                <a:latin typeface="Avenir Next LT Pro" panose="020B0504020202020204" pitchFamily="34" charset="0"/>
              </a:rPr>
              <a:t>Claire Santo Lopes </a:t>
            </a:r>
            <a:r>
              <a:rPr lang="fr-FR" sz="2000" dirty="0">
                <a:latin typeface="Avenir Next LT Pro" panose="020B0504020202020204" pitchFamily="34" charset="0"/>
              </a:rPr>
              <a:t>– dessert à l’assiette – Low Sugar,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	naturalité – 2 recettes </a:t>
            </a:r>
          </a:p>
          <a:p>
            <a:pPr marL="0" indent="0">
              <a:buNone/>
              <a:tabLst>
                <a:tab pos="358775" algn="l"/>
              </a:tabLst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fr-FR" sz="2000" b="1" dirty="0">
                <a:latin typeface="Avenir Next LT Pro" panose="020B0504020202020204" pitchFamily="34" charset="0"/>
              </a:rPr>
              <a:t>	- 2 DP : </a:t>
            </a:r>
            <a:r>
              <a:rPr lang="fr-FR" sz="2000" u="sng" dirty="0">
                <a:latin typeface="Avenir Next LT Pro" panose="020B0504020202020204" pitchFamily="34" charset="0"/>
              </a:rPr>
              <a:t>Camille </a:t>
            </a:r>
            <a:r>
              <a:rPr lang="fr-FR" sz="2000" u="sng" dirty="0" err="1">
                <a:latin typeface="Avenir Next LT Pro" panose="020B0504020202020204" pitchFamily="34" charset="0"/>
              </a:rPr>
              <a:t>Pailleau</a:t>
            </a:r>
            <a:r>
              <a:rPr lang="fr-FR" sz="2000" u="sng" dirty="0">
                <a:latin typeface="Avenir Next LT Pro" panose="020B0504020202020204" pitchFamily="34" charset="0"/>
              </a:rPr>
              <a:t> </a:t>
            </a:r>
            <a:r>
              <a:rPr lang="fr-FR" sz="2000" dirty="0">
                <a:latin typeface="Avenir Next LT Pro" panose="020B0504020202020204" pitchFamily="34" charset="0"/>
              </a:rPr>
              <a:t>– 2 recettes – à voire sa thématique</a:t>
            </a: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A91DBC88-6C0B-A6B7-346E-8C83C4379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FD6CFC26-9654-E2B8-22C4-CB3627F5C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559B7A-8BAD-1706-2FB7-3FAC53174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DB7B23-76A0-7E09-37A3-6AD017E18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05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35C5E-F522-28CD-2CD1-EA462D01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31AC1-A5D5-CD40-9483-479AB30922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47416"/>
            <a:ext cx="126995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28 à 30 – MARQUES METRO Nouvelle Gamme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7A0E44-B90B-E279-9418-DB25136A89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375267"/>
            <a:ext cx="7905449" cy="4492800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fleurs comestibles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On sera sur une base comme la rubrique Produits Stars.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Une partie article et une partie qui mettra en avant 6 références produits.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331610-B705-FC27-65B3-B640F2D0245C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22/12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85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31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375267"/>
            <a:ext cx="7905449" cy="44928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produits de différentes marques vendues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épices : </a:t>
            </a:r>
            <a:r>
              <a:rPr lang="fr-FR" sz="1800" dirty="0">
                <a:latin typeface="Avenir Next LT Pro" panose="020B0504020202020204" pitchFamily="34" charset="0"/>
              </a:rPr>
              <a:t>vanille, anis, cannelle, tonka, gingembre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r="-272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22/12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613453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32 à 35 – Focus Monde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pâtisseries du monde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On pourrait mettre en titre de rubrique : Évasion ?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</a:t>
            </a:r>
            <a:r>
              <a:rPr lang="fr-FR" dirty="0">
                <a:latin typeface="Avenir Next LT Pro" panose="020B0504020202020204" pitchFamily="34" charset="0"/>
              </a:rPr>
              <a:t>contact du salarié METRO ou fournisseurs avant </a:t>
            </a:r>
            <a:r>
              <a:rPr lang="fr-FR" sz="1800" dirty="0">
                <a:latin typeface="Avenir Next LT Pro" panose="020B0504020202020204" pitchFamily="34" charset="0"/>
              </a:rPr>
              <a:t>le 22/12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r="50559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658" y="168817"/>
            <a:ext cx="2895428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4" y="2407449"/>
            <a:ext cx="289305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36 – La Pâtisserie </a:t>
            </a:r>
            <a:r>
              <a:rPr lang="fr-FR" sz="3600" b="1" dirty="0" err="1">
                <a:latin typeface="Avenir Next LT Pro" panose="020B0504020202020204" pitchFamily="34" charset="0"/>
              </a:rPr>
              <a:t>Cocktailisée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243572"/>
            <a:ext cx="4482435" cy="425168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Inspiration pâtisserie dans le cocktail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 ATTENTION ON SERA SUR UNE SIMPLE PAGE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Tiramisu Martini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Notre inspi :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https://1ou2cocktails.com/cocktails/tiramisu-espresso-martini/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497" y="1243571"/>
            <a:ext cx="6408931" cy="44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B4323-BA6E-904F-57BE-1A37322AE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38AE3-F470-6158-7DD9-A3904E9984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45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FCBA02-34CA-C221-44F4-9FA6D9D03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205F830-AF81-8D6E-E7BA-C46E3A1DFDB8}"/>
              </a:ext>
            </a:extLst>
          </p:cNvPr>
          <p:cNvSpPr txBox="1">
            <a:spLocks/>
          </p:cNvSpPr>
          <p:nvPr/>
        </p:nvSpPr>
        <p:spPr bwMode="auto">
          <a:xfrm>
            <a:off x="550862" y="1281517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La Pâtisserie Responsable : 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dirty="0" err="1"/>
              <a:t>Eco-conception</a:t>
            </a:r>
            <a:r>
              <a:rPr lang="fr-FR" sz="2000" dirty="0"/>
              <a:t>, anti-gaspillage, circuits courts, </a:t>
            </a:r>
            <a:br>
              <a:rPr lang="fr-FR" sz="2000" dirty="0"/>
            </a:br>
            <a:r>
              <a:rPr lang="fr-FR" sz="2000" dirty="0" err="1"/>
              <a:t>sourcing</a:t>
            </a:r>
            <a:r>
              <a:rPr lang="fr-FR" sz="2000" dirty="0"/>
              <a:t> responsable. up-</a:t>
            </a:r>
            <a:r>
              <a:rPr lang="fr-FR" sz="2000" dirty="0" err="1"/>
              <a:t>cycling</a:t>
            </a:r>
            <a:r>
              <a:rPr lang="fr-FR" sz="2000" dirty="0"/>
              <a:t>. 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dirty="0"/>
          </a:p>
          <a:p>
            <a:pPr marL="0" indent="0">
              <a:buNone/>
            </a:pPr>
            <a:r>
              <a:rPr lang="fr-FR" sz="2000" dirty="0"/>
              <a:t>ATTENTION LA RUBRIQUE S’APPELLE MAINTENANT : </a:t>
            </a:r>
            <a:br>
              <a:rPr lang="fr-FR" sz="2000" dirty="0"/>
            </a:br>
            <a:r>
              <a:rPr lang="fr-FR" sz="2000" dirty="0"/>
              <a:t>POUR UNE RESTAURATION PLUS DURABLE</a:t>
            </a:r>
          </a:p>
        </p:txBody>
      </p:sp>
    </p:spTree>
    <p:extLst>
      <p:ext uri="{BB962C8B-B14F-4D97-AF65-F5344CB8AC3E}">
        <p14:creationId xmlns:p14="http://schemas.microsoft.com/office/powerpoint/2010/main" val="221605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à 41–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6775" y="1664302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Fêtes Blanches </a:t>
            </a:r>
            <a:r>
              <a:rPr lang="fr-FR" sz="1800" b="1" dirty="0">
                <a:latin typeface="Avenir Next LT Pro" panose="020B0504020202020204" pitchFamily="34" charset="0"/>
              </a:rPr>
              <a:t>(baptême, mariage)</a:t>
            </a:r>
          </a:p>
          <a:p>
            <a:pPr marL="0" indent="0">
              <a:buNone/>
            </a:pPr>
            <a:r>
              <a:rPr lang="fr-FR" sz="1800" dirty="0"/>
              <a:t>Axel Goujon – Fils de Gilles Goujon et L’Alternative (TBC)</a:t>
            </a:r>
          </a:p>
          <a:p>
            <a:pPr marL="0" indent="0">
              <a:buNone/>
            </a:pPr>
            <a:r>
              <a:rPr lang="fr-FR" sz="1800" dirty="0"/>
              <a:t>Alexis </a:t>
            </a:r>
            <a:r>
              <a:rPr lang="fr-FR" sz="1800" dirty="0" err="1"/>
              <a:t>Pocinho</a:t>
            </a:r>
            <a:r>
              <a:rPr lang="fr-FR" sz="1800" dirty="0"/>
              <a:t> – La table de Franck </a:t>
            </a:r>
            <a:r>
              <a:rPr lang="fr-FR" sz="1800" dirty="0" err="1"/>
              <a:t>Putelat</a:t>
            </a:r>
            <a:r>
              <a:rPr lang="fr-FR" sz="1800" dirty="0"/>
              <a:t> (TBC)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Ici, pas de produits mis en lumière mais une thématique : les fêtes blanches. Le </a:t>
            </a:r>
            <a:r>
              <a:rPr lang="fr-FR" sz="1800" dirty="0" err="1">
                <a:latin typeface="Avenir Next LT Pro" panose="020B0504020202020204" pitchFamily="34" charset="0"/>
              </a:rPr>
              <a:t>mag</a:t>
            </a:r>
            <a:r>
              <a:rPr lang="fr-FR" sz="1800" dirty="0">
                <a:latin typeface="Avenir Next LT Pro" panose="020B0504020202020204" pitchFamily="34" charset="0"/>
              </a:rPr>
              <a:t> sortira fin mars, le début de la saison des mariages, baptêmes…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22/12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</a:t>
            </a:r>
            <a:r>
              <a:rPr lang="fr-FR" dirty="0">
                <a:latin typeface="Avenir Next LT Pro" panose="020B0504020202020204" pitchFamily="34" charset="0"/>
              </a:rPr>
              <a:t>fin janvier début février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71401-BDCA-75D0-1DF6-549C6985D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016" y="1239110"/>
            <a:ext cx="1733424" cy="24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921" y="3927470"/>
            <a:ext cx="3458596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3379-4DF2-2085-DDAC-FC83996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273E-2626-721F-21BB-A657383E2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42-43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8E7B6-241D-6FAB-62C5-B86E0F3414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233488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CUPKIE</a:t>
            </a:r>
            <a:r>
              <a:rPr lang="fr-FR" sz="2400" b="1" dirty="0">
                <a:latin typeface="Avenir Next LT Pro" panose="020B0504020202020204" pitchFamily="34" charset="0"/>
              </a:rPr>
              <a:t> - LE COOKIE CHAUD </a:t>
            </a:r>
          </a:p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À COMPOSER SOI-MÊME</a:t>
            </a: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EF1353-4D3F-4090-8DE0-213663C4109A}"/>
              </a:ext>
            </a:extLst>
          </p:cNvPr>
          <p:cNvSpPr txBox="1">
            <a:spLocks/>
          </p:cNvSpPr>
          <p:nvPr/>
        </p:nvSpPr>
        <p:spPr bwMode="auto">
          <a:xfrm>
            <a:off x="2101755" y="2327256"/>
            <a:ext cx="7292404" cy="46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Fondée par Megan </a:t>
            </a:r>
            <a:r>
              <a:rPr lang="fr-FR" sz="1600" b="1" dirty="0" err="1"/>
              <a:t>Villiot</a:t>
            </a:r>
            <a:r>
              <a:rPr lang="fr-FR" sz="1600" b="1" dirty="0"/>
              <a:t>, </a:t>
            </a:r>
            <a:r>
              <a:rPr lang="fr-FR" sz="1600" dirty="0"/>
              <a:t>passionnés de </a:t>
            </a:r>
            <a:r>
              <a:rPr lang="fr-FR" sz="1600" dirty="0" err="1"/>
              <a:t>food</a:t>
            </a:r>
            <a:r>
              <a:rPr lang="fr-FR" sz="1600" dirty="0"/>
              <a:t> réconfortante &amp; régressive</a:t>
            </a:r>
          </a:p>
          <a:p>
            <a:endParaRPr lang="fr-FR" sz="1600" b="1" dirty="0"/>
          </a:p>
          <a:p>
            <a:r>
              <a:rPr lang="fr-FR" sz="1600" b="1" dirty="0"/>
              <a:t>Concept original de cookie bar où l’on compose son pot gourmand à la cuillère</a:t>
            </a:r>
          </a:p>
          <a:p>
            <a:endParaRPr lang="fr-FR" sz="1600" dirty="0"/>
          </a:p>
          <a:p>
            <a:r>
              <a:rPr lang="fr-FR" sz="1600" dirty="0"/>
              <a:t>Base de cookie </a:t>
            </a:r>
            <a:r>
              <a:rPr lang="fr-FR" sz="1600" dirty="0" err="1"/>
              <a:t>dough</a:t>
            </a:r>
            <a:r>
              <a:rPr lang="fr-FR" sz="1600" dirty="0"/>
              <a:t> maison, cuite à la demande pour un cœur fondant et une croûte dorée</a:t>
            </a:r>
          </a:p>
          <a:p>
            <a:r>
              <a:rPr lang="fr-FR" sz="1600" dirty="0"/>
              <a:t>Le client crée son </a:t>
            </a:r>
            <a:r>
              <a:rPr lang="fr-FR" sz="1600" dirty="0" err="1"/>
              <a:t>Cupkie</a:t>
            </a:r>
            <a:r>
              <a:rPr lang="fr-FR" sz="1600" dirty="0"/>
              <a:t> sur-mesure :</a:t>
            </a:r>
            <a:br>
              <a:rPr lang="fr-FR" sz="1600" dirty="0"/>
            </a:br>
            <a:r>
              <a:rPr lang="fr-FR" sz="1600" dirty="0"/>
              <a:t>→ choix de la pâte (nature, chocolat, noisette…)</a:t>
            </a:r>
            <a:br>
              <a:rPr lang="fr-FR" sz="1600" dirty="0"/>
            </a:br>
            <a:r>
              <a:rPr lang="fr-FR" sz="1600" dirty="0"/>
              <a:t>→ ajout de </a:t>
            </a:r>
            <a:r>
              <a:rPr lang="fr-FR" sz="1600" dirty="0" err="1"/>
              <a:t>toppings</a:t>
            </a:r>
            <a:r>
              <a:rPr lang="fr-FR" sz="1600" dirty="0"/>
              <a:t> (praliné, caramel, chocolat blanc, fruits secs, etc.)</a:t>
            </a:r>
            <a:br>
              <a:rPr lang="fr-FR" sz="1600" dirty="0"/>
            </a:br>
            <a:r>
              <a:rPr lang="fr-FR" sz="1600" dirty="0"/>
              <a:t>→ option de glaces artisanales pour les plus gourmands</a:t>
            </a:r>
          </a:p>
          <a:p>
            <a:endParaRPr lang="fr-FR" sz="1600" dirty="0"/>
          </a:p>
          <a:p>
            <a:r>
              <a:rPr lang="fr-FR" sz="1600" dirty="0"/>
              <a:t>Expérience ultra personnalisée, généreuse et 100 % plaisir</a:t>
            </a:r>
            <a:br>
              <a:rPr lang="fr-FR" sz="1600" dirty="0"/>
            </a:br>
            <a:r>
              <a:rPr lang="fr-FR" sz="1600" dirty="0"/>
              <a:t>Produits frais, fabrication artisanale à Paris, sans conservateurs</a:t>
            </a:r>
          </a:p>
          <a:p>
            <a:endParaRPr lang="fr-FR" sz="1600" dirty="0"/>
          </a:p>
          <a:p>
            <a:r>
              <a:rPr lang="fr-FR" sz="1600" dirty="0"/>
              <a:t>À déguster chaud sur place, à emporter ou en livraison</a:t>
            </a:r>
          </a:p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https://cupkie.fr/</a:t>
            </a: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69F74A0E-2F26-839A-0602-BEE5836BF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EEA0B23-118C-BA9D-DE0F-E9309E4AE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E924B0A-91C6-DC5C-F1F0-23486A87C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FFE01818-FD19-1ED8-83E7-B737422FB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617FBD13-AA39-8DC4-DDE3-4FE0DFD54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Une image contenant Vitrine, Fenêtre de visualisation, bâtiment, fenêtre&#10;&#10;Le contenu généré par l’IA peut être incorrect.">
            <a:extLst>
              <a:ext uri="{FF2B5EF4-FFF2-40B4-BE49-F238E27FC236}">
                <a16:creationId xmlns:a16="http://schemas.microsoft.com/office/drawing/2014/main" id="{550155D8-1BFA-3250-9C94-3DF0EF37B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080"/>
            <a:ext cx="1948275" cy="2597051"/>
          </a:xfrm>
          <a:prstGeom prst="rect">
            <a:avLst/>
          </a:prstGeom>
        </p:spPr>
      </p:pic>
      <p:pic>
        <p:nvPicPr>
          <p:cNvPr id="13" name="Image 12" descr="Une image contenant personne, Visage humain, chaussures, bâtiment&#10;&#10;Le contenu généré par l’IA peut être incorrect.">
            <a:extLst>
              <a:ext uri="{FF2B5EF4-FFF2-40B4-BE49-F238E27FC236}">
                <a16:creationId xmlns:a16="http://schemas.microsoft.com/office/drawing/2014/main" id="{79CD0FBD-B7CA-88F5-2481-5BAD0460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21" t="14585" r="15421" b="-14585"/>
          <a:stretch>
            <a:fillRect/>
          </a:stretch>
        </p:blipFill>
        <p:spPr>
          <a:xfrm>
            <a:off x="9634574" y="1193020"/>
            <a:ext cx="2556345" cy="3204810"/>
          </a:xfrm>
          <a:prstGeom prst="rect">
            <a:avLst/>
          </a:prstGeom>
        </p:spPr>
      </p:pic>
      <p:pic>
        <p:nvPicPr>
          <p:cNvPr id="18" name="Image 17" descr="Une image contenant Snack, dessert, nourriture, confiserie&#10;&#10;Le contenu généré par l’IA peut être incorrect.">
            <a:extLst>
              <a:ext uri="{FF2B5EF4-FFF2-40B4-BE49-F238E27FC236}">
                <a16:creationId xmlns:a16="http://schemas.microsoft.com/office/drawing/2014/main" id="{1A61F243-A1AE-B7DB-627D-B6AF1122F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0948"/>
            <a:ext cx="1948275" cy="2597051"/>
          </a:xfrm>
          <a:prstGeom prst="rect">
            <a:avLst/>
          </a:prstGeom>
        </p:spPr>
      </p:pic>
      <p:pic>
        <p:nvPicPr>
          <p:cNvPr id="21" name="Image 20" descr="Une image contenant dessert, nourriture, Glace, laitier&#10;&#10;Le contenu généré par l’IA peut être incorrect.">
            <a:extLst>
              <a:ext uri="{FF2B5EF4-FFF2-40B4-BE49-F238E27FC236}">
                <a16:creationId xmlns:a16="http://schemas.microsoft.com/office/drawing/2014/main" id="{C12B3C81-6608-60E2-1B46-5B92DD90A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4" y="4878823"/>
            <a:ext cx="3644196" cy="2014365"/>
          </a:xfrm>
          <a:prstGeom prst="rect">
            <a:avLst/>
          </a:prstGeom>
        </p:spPr>
      </p:pic>
      <p:pic>
        <p:nvPicPr>
          <p:cNvPr id="23" name="Image 22" descr="Une image contenant nourriture, dessert, Snack, Glace&#10;&#10;Le contenu généré par l’IA peut être incorrect.">
            <a:extLst>
              <a:ext uri="{FF2B5EF4-FFF2-40B4-BE49-F238E27FC236}">
                <a16:creationId xmlns:a16="http://schemas.microsoft.com/office/drawing/2014/main" id="{141822C4-53FB-0CF3-42E6-6A92EC703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45" y="3054948"/>
            <a:ext cx="1511021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44-45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41868" y="1681541"/>
            <a:ext cx="4915503" cy="346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(R)évolution et adaptation  des points de vente boulangeries et pâtisseries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en France :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concept hybrides, innovations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expériences client, défense du local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(livraison jusqu’à 350kg en vélo)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Notre inspi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/>
              <a:t>https://act-developpement.com/les-nouveaux-modeles-des-points-de-vente-des-boulangeries-et-patisseries-en-france-revolution-et-adaptation/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3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46 à 49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3" y="1233488"/>
            <a:ext cx="7017283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pâtisseries incontournables aux fruits... qui défient la saisonnalité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b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30" y="800100"/>
            <a:ext cx="3444798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19" y="3908648"/>
            <a:ext cx="3452155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642661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 produit et ses différentes variétés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avec astuces recettes et </a:t>
            </a:r>
            <a:r>
              <a:rPr lang="fr-FR" sz="2000" dirty="0" err="1">
                <a:latin typeface="Avenir Next LT Pro" panose="020B0504020202020204" pitchFamily="34" charset="0"/>
              </a:rPr>
              <a:t>anti-gaspi</a:t>
            </a:r>
            <a:r>
              <a:rPr lang="fr-FR" sz="20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Crèmes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Listing des produits à mettre en avant : 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246736 - Crème liquide U.H.T 35% MG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246755 - Crème liquide U.H.T 30% MG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236188 - Crème liquide U.H.T 12% MG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236359 - Crème U.H.T sucrée vanillée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248445 - Préparation végétale sucrée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159566 - Sublime crème au mascarpone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039216 - Mascarpone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5284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50 à 52 – Produits stars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22/12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529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8A80A-2AE0-DA5E-8325-A1B740C1A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80344-3E9E-B96C-E932-5D2EF10081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54-55 – De la terre à la tarte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4D36AD0-75DD-AF5D-6D74-2C73AC488DD4}"/>
              </a:ext>
            </a:extLst>
          </p:cNvPr>
          <p:cNvSpPr txBox="1">
            <a:spLocks/>
          </p:cNvSpPr>
          <p:nvPr/>
        </p:nvSpPr>
        <p:spPr bwMode="auto">
          <a:xfrm>
            <a:off x="550861" y="1281517"/>
            <a:ext cx="10760141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De la Terre à la tarte </a:t>
            </a:r>
            <a:br>
              <a:rPr lang="fr-FR" sz="2000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Raconter le parcours d’un ingrédient clé le miel, la vanille, le blé, le beurre…) (jusqu’à son expression finale dans un dessert.</a:t>
            </a:r>
          </a:p>
          <a:p>
            <a:pPr marL="0" indent="0">
              <a:buNone/>
            </a:pPr>
            <a:r>
              <a:rPr lang="fr-FR" sz="1800" dirty="0"/>
              <a:t>  </a:t>
            </a:r>
            <a:endParaRPr lang="fr-FR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sz="2000" b="1" dirty="0">
                <a:sym typeface="Wingdings" panose="05000000000000000000" pitchFamily="2" charset="2"/>
              </a:rPr>
              <a:t>Partons sur la vanille !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989993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3FD8-393D-1475-FCA9-C68D8356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7E379-574D-FEDA-4A2E-C6D3496658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56-57 – Recette sans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C02A204-6639-DC71-4970-75F514B179A9}"/>
              </a:ext>
            </a:extLst>
          </p:cNvPr>
          <p:cNvSpPr txBox="1">
            <a:spLocks/>
          </p:cNvSpPr>
          <p:nvPr/>
        </p:nvSpPr>
        <p:spPr bwMode="auto">
          <a:xfrm>
            <a:off x="550861" y="1281517"/>
            <a:ext cx="9252895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Mise en avant d’un dessert sans beurre, sans sucre, sans œuf ou sans lait, sans rien sacrifier au goût.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Une façon de parler d’innovation et de créativité sous contrainte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21218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58 à 61–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618434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Gazette de Vincent </a:t>
            </a:r>
            <a:r>
              <a:rPr lang="fr-FR" sz="2000" dirty="0" err="1">
                <a:latin typeface="Avenir Next LT Pro" panose="020B0504020202020204" pitchFamily="34" charset="0"/>
              </a:rPr>
              <a:t>Ferniot</a:t>
            </a:r>
            <a:r>
              <a:rPr lang="fr-FR" sz="20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2000" dirty="0" err="1">
                <a:latin typeface="Avenir Next LT Pro" panose="020B0504020202020204" pitchFamily="34" charset="0"/>
              </a:rPr>
              <a:t>Ferniot</a:t>
            </a: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En attente retour V. </a:t>
            </a:r>
            <a:r>
              <a:rPr lang="fr-FR" sz="2000" b="1" dirty="0" err="1">
                <a:latin typeface="Avenir Next LT Pro" panose="020B0504020202020204" pitchFamily="34" charset="0"/>
              </a:rPr>
              <a:t>Ferniot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chocolat 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r="8"/>
          <a:stretch>
            <a:fillRect/>
          </a:stretch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412151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V FERNIOT : envoyer les éléments déf avant le 22/12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5" y="2407449"/>
            <a:ext cx="2893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870" y="4634786"/>
            <a:ext cx="2892531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7F35-D51E-4B40-14AB-971DB56E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C5CD9-4D32-CCA9-8A69-B0D642D4D1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62-63 – Les Créations Artistiques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A503B4B-0A5F-5095-CA7B-4252C6D19045}"/>
              </a:ext>
            </a:extLst>
          </p:cNvPr>
          <p:cNvSpPr txBox="1">
            <a:spLocks/>
          </p:cNvSpPr>
          <p:nvPr/>
        </p:nvSpPr>
        <p:spPr bwMode="auto">
          <a:xfrm>
            <a:off x="550861" y="1281517"/>
            <a:ext cx="9252895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En chocolat, en sucre, sculptures spectaculaires</a:t>
            </a:r>
          </a:p>
          <a:p>
            <a:pPr marL="0" indent="0">
              <a:buNone/>
            </a:pPr>
            <a:r>
              <a:rPr lang="fr-FR" sz="2000" dirty="0"/>
              <a:t>On pense notamment aux sculptures de la coupe du monde de pâtisserie</a:t>
            </a:r>
          </a:p>
          <a:p>
            <a:pPr marL="0" indent="0">
              <a:buNone/>
            </a:pPr>
            <a:r>
              <a:rPr lang="fr-FR" sz="2000" dirty="0"/>
              <a:t>Ou de </a:t>
            </a:r>
            <a:r>
              <a:rPr lang="fr-FR" sz="2000" dirty="0" err="1"/>
              <a:t>patissier</a:t>
            </a:r>
            <a:r>
              <a:rPr lang="fr-FR" sz="2000" dirty="0"/>
              <a:t>/chocolatier comme Amaury Guichon, Patrick Roger</a:t>
            </a:r>
          </a:p>
          <a:p>
            <a:pPr marL="0" indent="0">
              <a:buNone/>
            </a:pPr>
            <a:r>
              <a:rPr lang="fr-FR" sz="2000" dirty="0">
                <a:hlinkClick r:id="rId2"/>
              </a:rPr>
              <a:t>https://nouvellesgastronomiques.com/sirha-2025-le-japon-remporte-la-coupe-du-monde-de-la-patisserie-et-la-france-est-2eme/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>
                <a:hlinkClick r:id="rId3"/>
              </a:rPr>
              <a:t>https://www.instagram.com/amauryguichon/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>
                <a:hlinkClick r:id="rId4"/>
              </a:rPr>
              <a:t>https://fr.gaultmillau.com/fr/news/patrick-roger-sculpteur-de-cacao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45891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64-65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986444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Pour METRO EN LIGNE</a:t>
            </a:r>
          </a:p>
          <a:p>
            <a:pPr marL="0" indent="0">
              <a:buNone/>
            </a:pPr>
            <a:endParaRPr lang="fr-FR" sz="12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latin typeface="Avenir Next LT Pro" panose="020B0504020202020204" pitchFamily="34" charset="0"/>
              </a:rPr>
              <a:t>Tendance : les desserts avec des légumes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https://www.metro.fr/blog/dessert-legume</a:t>
            </a:r>
          </a:p>
          <a:p>
            <a:pPr marL="0" indent="0">
              <a:buNone/>
            </a:pPr>
            <a:endParaRPr lang="fr-FR" sz="12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2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latin typeface="Avenir Next LT Pro" panose="020B0504020202020204" pitchFamily="34" charset="0"/>
              </a:rPr>
              <a:t>La pistache, l’atout secret en cuisine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https://www.metro.fr/blog/tendance-pistache</a:t>
            </a:r>
          </a:p>
          <a:p>
            <a:pPr marL="0" indent="0">
              <a:buNone/>
            </a:pPr>
            <a:endParaRPr lang="fr-FR" sz="12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 ON A QUE 2 articles sur la partie METRO en ligne…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et 7 comptes sur les réseaux. À voire si on fait pas 1/2pages METRO en ligne et 3/2 pages Quoi de neuf sur le web ?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On pourrait peut-être trouver un 8eme compte pour compléter?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195433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A3DDC-9B0D-DE03-C208-67B5F0FFB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6156C-C31B-9B95-1DAD-E46A0DD074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64-65 – Quoi de neuf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DA9B4-8DB6-1E32-9A41-A3E73F6D77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986444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Pour Quoi de Neuf sur les réseaux,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plusieurs comptes sélectionnés :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Philippe </a:t>
            </a:r>
            <a:r>
              <a:rPr lang="fr-FR" sz="1200" b="1" dirty="0" err="1">
                <a:latin typeface="Avenir Next LT Pro" panose="020B0504020202020204" pitchFamily="34" charset="0"/>
              </a:rPr>
              <a:t>Conticini</a:t>
            </a:r>
            <a:r>
              <a:rPr lang="fr-FR" sz="1200" b="1" dirty="0">
                <a:latin typeface="Avenir Next LT Pro" panose="020B0504020202020204" pitchFamily="34" charset="0"/>
              </a:rPr>
              <a:t> (@philippe_conticini) </a:t>
            </a:r>
            <a:r>
              <a:rPr lang="fr-FR" sz="1200" dirty="0">
                <a:latin typeface="Avenir Next LT Pro" panose="020B0504020202020204" pitchFamily="34" charset="0"/>
              </a:rPr>
              <a:t>— Pâtissier-créateur, très actif sur Instagram pour diffusion de ses créations.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Loubna </a:t>
            </a:r>
            <a:r>
              <a:rPr lang="fr-FR" sz="1200" b="1" dirty="0" err="1">
                <a:latin typeface="Avenir Next LT Pro" panose="020B0504020202020204" pitchFamily="34" charset="0"/>
              </a:rPr>
              <a:t>Jaïbi</a:t>
            </a:r>
            <a:r>
              <a:rPr lang="fr-FR" sz="1200" b="1" dirty="0">
                <a:latin typeface="Avenir Next LT Pro" panose="020B0504020202020204" pitchFamily="34" charset="0"/>
              </a:rPr>
              <a:t> (@lesgourmandisesdeloubna) </a:t>
            </a:r>
            <a:r>
              <a:rPr lang="fr-FR" sz="1200" dirty="0">
                <a:latin typeface="Avenir Next LT Pro" panose="020B0504020202020204" pitchFamily="34" charset="0"/>
              </a:rPr>
              <a:t>— Influenceuse pâtisserie, recettes gourmandes et partage d’ingrédients.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Valentine A. (@valin_food) </a:t>
            </a:r>
            <a:r>
              <a:rPr lang="fr-FR" sz="1200" dirty="0">
                <a:latin typeface="Avenir Next LT Pro" panose="020B0504020202020204" pitchFamily="34" charset="0"/>
              </a:rPr>
              <a:t>— Créatrice de contenu pâtisserie, inspirations visuelles et stylisme culinaire.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Soso Cuisine Moi (@sosocuisinemoi) </a:t>
            </a:r>
            <a:r>
              <a:rPr lang="fr-FR" sz="1200" dirty="0">
                <a:latin typeface="Avenir Next LT Pro" panose="020B0504020202020204" pitchFamily="34" charset="0"/>
              </a:rPr>
              <a:t>— Compte orienté recettes faciles, ingrédients accessibles, bon suivi.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valin_food</a:t>
            </a:r>
            <a:r>
              <a:rPr lang="fr-FR" sz="1200" b="1" dirty="0">
                <a:latin typeface="Avenir Next LT Pro" panose="020B0504020202020204" pitchFamily="34" charset="0"/>
              </a:rPr>
              <a:t> (Valentine A.) </a:t>
            </a:r>
            <a:r>
              <a:rPr lang="fr-FR" sz="1200" dirty="0">
                <a:latin typeface="Avenir Next LT Pro" panose="020B0504020202020204" pitchFamily="34" charset="0"/>
              </a:rPr>
              <a:t>— Influenceuse pâtisserie, stylisme culinaire, mise en avant de tendances visuelles.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le.renard.et.les.raisins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  <a:r>
              <a:rPr lang="fr-FR" sz="1200" dirty="0">
                <a:latin typeface="Avenir Next LT Pro" panose="020B0504020202020204" pitchFamily="34" charset="0"/>
              </a:rPr>
              <a:t>— Compte </a:t>
            </a:r>
            <a:r>
              <a:rPr lang="fr-FR" sz="1200" dirty="0" err="1">
                <a:latin typeface="Avenir Next LT Pro" panose="020B0504020202020204" pitchFamily="34" charset="0"/>
              </a:rPr>
              <a:t>vegan</a:t>
            </a:r>
            <a:r>
              <a:rPr lang="fr-FR" sz="1200" dirty="0">
                <a:latin typeface="Avenir Next LT Pro" panose="020B0504020202020204" pitchFamily="34" charset="0"/>
              </a:rPr>
              <a:t> &amp; pâtisserie sans gluten, belle alternative pour ton magazine.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mes_delicieuses_creations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  <a:r>
              <a:rPr lang="fr-FR" sz="1200" dirty="0">
                <a:latin typeface="Avenir Next LT Pro" panose="020B0504020202020204" pitchFamily="34" charset="0"/>
              </a:rPr>
              <a:t>— Utilisateur fortement suivi, créations sucrées très visuelles </a:t>
            </a:r>
            <a:r>
              <a:rPr lang="fr-FR" sz="1400" dirty="0">
                <a:latin typeface="Avenir Next LT Pro" panose="020B0504020202020204" pitchFamily="34" charset="0"/>
              </a:rPr>
              <a:t>(desserts, pâtisseries)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Loulou </a:t>
            </a:r>
            <a:r>
              <a:rPr lang="fr-FR" sz="1200" b="1" dirty="0" err="1">
                <a:latin typeface="Avenir Next LT Pro" panose="020B0504020202020204" pitchFamily="34" charset="0"/>
              </a:rPr>
              <a:t>kitchen</a:t>
            </a:r>
            <a:endParaRPr lang="fr-FR" sz="12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81AFBD-F9A1-85F6-DEC8-2A9FFAFB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195433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161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7014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66 – Dans le rétro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637695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fraisier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PRINTEMPS 2025 – Votre pause inspiration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Nicolas </a:t>
            </a:r>
            <a:r>
              <a:rPr lang="fr-FR" sz="1800" dirty="0" err="1">
                <a:latin typeface="Avenir Next LT Pro" panose="020B0504020202020204" pitchFamily="34" charset="0"/>
              </a:rPr>
              <a:t>Paciello</a:t>
            </a:r>
            <a:r>
              <a:rPr lang="fr-FR" sz="1800" dirty="0">
                <a:latin typeface="Avenir Next LT Pro" panose="020B0504020202020204" pitchFamily="34" charset="0"/>
              </a:rPr>
              <a:t> en couv</a:t>
            </a:r>
          </a:p>
          <a:p>
            <a:pPr marL="0" indent="0">
              <a:buNone/>
            </a:pPr>
            <a:r>
              <a:rPr lang="fr-FR" sz="18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+ 2 autres chefs qui auront 2 DP dédiées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3357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68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32859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2000" dirty="0" err="1">
                <a:latin typeface="Avenir Next LT Pro" panose="020B0504020202020204" pitchFamily="34" charset="0"/>
              </a:rPr>
              <a:t>food</a:t>
            </a:r>
            <a:r>
              <a:rPr lang="fr-FR" sz="20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indispensables de la </a:t>
            </a:r>
            <a:r>
              <a:rPr lang="fr-FR" sz="2000" b="1" dirty="0" err="1">
                <a:latin typeface="Avenir Next LT Pro" panose="020B0504020202020204" pitchFamily="34" charset="0"/>
              </a:rPr>
              <a:t>patisserie</a:t>
            </a:r>
            <a:r>
              <a:rPr lang="fr-FR" sz="2000" b="1" dirty="0">
                <a:latin typeface="Avenir Next LT Pro" panose="020B0504020202020204" pitchFamily="34" charset="0"/>
              </a:rPr>
              <a:t> : </a:t>
            </a:r>
            <a:r>
              <a:rPr lang="fr-FR" sz="2000" dirty="0">
                <a:latin typeface="Avenir Next LT Pro" panose="020B0504020202020204" pitchFamily="34" charset="0"/>
              </a:rPr>
              <a:t>robot, moule, emporte pièce, </a:t>
            </a:r>
            <a:r>
              <a:rPr lang="fr-FR" sz="2000" dirty="0" err="1">
                <a:latin typeface="Avenir Next LT Pro" panose="020B0504020202020204" pitchFamily="34" charset="0"/>
              </a:rPr>
              <a:t>tempereuse</a:t>
            </a:r>
            <a:r>
              <a:rPr lang="fr-FR" sz="2000" dirty="0">
                <a:latin typeface="Avenir Next LT Pro" panose="020B0504020202020204" pitchFamily="34" charset="0"/>
              </a:rPr>
              <a:t>, </a:t>
            </a:r>
            <a:r>
              <a:rPr lang="fr-FR" sz="2000" dirty="0" err="1">
                <a:latin typeface="Avenir Next LT Pro" panose="020B0504020202020204" pitchFamily="34" charset="0"/>
              </a:rPr>
              <a:t>bainmarie</a:t>
            </a:r>
            <a:r>
              <a:rPr lang="fr-FR" sz="2000" dirty="0">
                <a:latin typeface="Avenir Next LT Pro" panose="020B0504020202020204" pitchFamily="34" charset="0"/>
              </a:rPr>
              <a:t>, fouet, </a:t>
            </a:r>
            <a:r>
              <a:rPr lang="fr-FR" sz="2000" dirty="0" err="1">
                <a:latin typeface="Avenir Next LT Pro" panose="020B0504020202020204" pitchFamily="34" charset="0"/>
              </a:rPr>
              <a:t>maryse</a:t>
            </a:r>
            <a:r>
              <a:rPr lang="fr-FR" sz="2000" dirty="0">
                <a:latin typeface="Avenir Next LT Pro" panose="020B0504020202020204" pitchFamily="34" charset="0"/>
              </a:rPr>
              <a:t>…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22/12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7017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pPr marL="0" indent="0">
              <a:buNone/>
            </a:pPr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2000" b="1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La poche à douilles</a:t>
            </a:r>
          </a:p>
          <a:p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625827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</a:t>
            </a: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pâtisserie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 r="-133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03/12/2025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22/12/2025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Fin janvier / Début février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26/01/2026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23/02/2026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02/03/2026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</a:t>
            </a:r>
            <a:r>
              <a:rPr lang="fr-FR" sz="2000" b="1">
                <a:latin typeface="Avenir Next LT Pro" panose="020B0504020202020204" pitchFamily="34" charset="0"/>
              </a:rPr>
              <a:t>: 04/03/2026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 – Agenda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CFDCFC1-58E9-7721-D037-64C587FEC8A4}"/>
              </a:ext>
            </a:extLst>
          </p:cNvPr>
          <p:cNvSpPr txBox="1">
            <a:spLocks/>
          </p:cNvSpPr>
          <p:nvPr/>
        </p:nvSpPr>
        <p:spPr bwMode="auto">
          <a:xfrm>
            <a:off x="527352" y="1602579"/>
            <a:ext cx="7126051" cy="135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>
                <a:latin typeface="Avenir Next LT Pro" panose="020B0504020202020204" pitchFamily="34" charset="0"/>
              </a:rPr>
            </a:br>
            <a:r>
              <a:rPr lang="fr-FR" sz="2000">
                <a:latin typeface="Avenir Next LT Pro" panose="020B0504020202020204" pitchFamily="34" charset="0"/>
              </a:rPr>
              <a:t>Metro n’a pas d’évent partenaire en particulier…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>
                <a:latin typeface="Avenir Next LT Pro" panose="020B0504020202020204" pitchFamily="34" charset="0"/>
              </a:rPr>
              <a:t>À voire si vous voyez des événements intéressants, sinon on cherchera un autre article à faire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004BDA-2D87-40A9-AD21-DA083AE57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r="-52"/>
          <a:stretch>
            <a:fillRect/>
          </a:stretch>
        </p:blipFill>
        <p:spPr>
          <a:xfrm>
            <a:off x="8452022" y="1233488"/>
            <a:ext cx="3201472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57" y="1322350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derrière des rituels gastronomiques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effectLst/>
                <a:highlight>
                  <a:srgbClr val="FFFF00"/>
                </a:highlight>
              </a:rPr>
              <a:t>Plusieurs anecdotes sur des desserts : </a:t>
            </a:r>
          </a:p>
          <a:p>
            <a:r>
              <a:rPr lang="fr-FR" sz="2000" b="1" dirty="0">
                <a:effectLst/>
              </a:rPr>
              <a:t>Opéra</a:t>
            </a:r>
            <a:r>
              <a:rPr lang="fr-FR" sz="2000" dirty="0">
                <a:effectLst/>
              </a:rPr>
              <a:t> -&gt; dessert d’espionnage</a:t>
            </a:r>
          </a:p>
          <a:p>
            <a:r>
              <a:rPr lang="fr-FR" sz="2000" b="1" dirty="0"/>
              <a:t>Paris-Brest </a:t>
            </a:r>
            <a:r>
              <a:rPr lang="fr-FR" sz="2000" dirty="0"/>
              <a:t>-&gt; course cycliste</a:t>
            </a:r>
          </a:p>
          <a:p>
            <a:r>
              <a:rPr lang="fr-FR" sz="2000" b="1" dirty="0">
                <a:effectLst/>
              </a:rPr>
              <a:t>Macaron</a:t>
            </a:r>
            <a:r>
              <a:rPr lang="fr-FR" sz="2000" dirty="0">
                <a:effectLst/>
              </a:rPr>
              <a:t> -&gt; amené à la cour française par Catherine de </a:t>
            </a:r>
            <a:r>
              <a:rPr lang="fr-FR" sz="2000" dirty="0" err="1">
                <a:effectLst/>
              </a:rPr>
              <a:t>Medicis</a:t>
            </a:r>
            <a:endParaRPr lang="fr-FR" sz="2000" dirty="0">
              <a:effectLst/>
            </a:endParaRPr>
          </a:p>
          <a:p>
            <a:r>
              <a:rPr lang="fr-FR" sz="2000" b="1" dirty="0"/>
              <a:t>G</a:t>
            </a:r>
            <a:r>
              <a:rPr lang="fr-FR" sz="2000" b="1" dirty="0">
                <a:effectLst/>
              </a:rPr>
              <a:t>anache</a:t>
            </a:r>
            <a:r>
              <a:rPr lang="fr-FR" sz="2000" dirty="0">
                <a:effectLst/>
              </a:rPr>
              <a:t> -&gt; nom issu d’une insulte</a:t>
            </a:r>
          </a:p>
          <a:p>
            <a:r>
              <a:rPr lang="fr-FR" sz="2000" b="1" dirty="0"/>
              <a:t>Les premières femmes pâtissières</a:t>
            </a:r>
          </a:p>
          <a:p>
            <a:r>
              <a:rPr lang="fr-FR" sz="2000" b="1" dirty="0"/>
              <a:t>Kouign-Amann </a:t>
            </a:r>
            <a:r>
              <a:rPr lang="fr-FR" sz="2000" dirty="0"/>
              <a:t>-&gt; né d’une erreur</a:t>
            </a:r>
          </a:p>
          <a:p>
            <a:pPr marL="0" indent="0">
              <a:buNone/>
            </a:pPr>
            <a:endParaRPr lang="fr-FR" sz="1800" b="1" dirty="0">
              <a:effectLst/>
            </a:endParaRPr>
          </a:p>
          <a:p>
            <a:pPr marL="0" indent="0">
              <a:buNone/>
            </a:pPr>
            <a:endParaRPr lang="fr-FR" b="1" dirty="0"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A79DF-5B16-24E9-A7A1-5772D80D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3" r="49809"/>
          <a:stretch>
            <a:fillRect/>
          </a:stretch>
        </p:blipFill>
        <p:spPr>
          <a:xfrm>
            <a:off x="6268695" y="1233488"/>
            <a:ext cx="5384800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4516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1245519"/>
            <a:ext cx="3243458" cy="45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01877"/>
            <a:ext cx="9104313" cy="681972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 à 9 - Les Chefs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2" y="1927688"/>
            <a:ext cx="8112226" cy="3395720"/>
          </a:xfrm>
        </p:spPr>
        <p:txBody>
          <a:bodyPr/>
          <a:lstStyle/>
          <a:p>
            <a:r>
              <a:rPr lang="fr-FR" sz="2000" b="1" dirty="0">
                <a:latin typeface="Avenir Next LT Pro" panose="020B0504020202020204" pitchFamily="34" charset="0"/>
              </a:rPr>
              <a:t>2DP : Nicolas </a:t>
            </a:r>
            <a:r>
              <a:rPr lang="fr-FR" sz="2000" b="1" dirty="0" err="1">
                <a:latin typeface="Avenir Next LT Pro" panose="020B0504020202020204" pitchFamily="34" charset="0"/>
              </a:rPr>
              <a:t>Paciello</a:t>
            </a:r>
            <a:r>
              <a:rPr lang="fr-FR" sz="2000" b="1" dirty="0">
                <a:latin typeface="Avenir Next LT Pro" panose="020B0504020202020204" pitchFamily="34" charset="0"/>
              </a:rPr>
              <a:t> Couv </a:t>
            </a:r>
            <a:r>
              <a:rPr lang="fr-FR" sz="2000" dirty="0">
                <a:latin typeface="Avenir Next LT Pro" panose="020B0504020202020204" pitchFamily="34" charset="0"/>
              </a:rPr>
              <a:t>– boutique avec un focus sur  spécial cookie ou le mini M – 2 recettes dont 1 sans gluten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10 à 13 – Tendances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 txBox="1">
            <a:spLocks/>
          </p:cNvSpPr>
          <p:nvPr/>
        </p:nvSpPr>
        <p:spPr bwMode="auto">
          <a:xfrm>
            <a:off x="550863" y="1610967"/>
            <a:ext cx="7603539" cy="50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>
                <a:latin typeface="Avenir Next LT Pro" panose="020B0504020202020204" pitchFamily="34" charset="0"/>
              </a:rPr>
              <a:t>2 tendances sur 2 pages chacune</a:t>
            </a:r>
            <a:endParaRPr lang="fr-FR" sz="1400"/>
          </a:p>
          <a:p>
            <a:pPr marL="0" indent="0">
              <a:buFont typeface="Arial" panose="020B0604020202020204" pitchFamily="34" charset="0"/>
              <a:buNone/>
            </a:pPr>
            <a:endParaRPr lang="fr-FR" sz="2000">
              <a:latin typeface="+mj-lt"/>
            </a:endParaRPr>
          </a:p>
          <a:p>
            <a:r>
              <a:rPr lang="fr-FR" sz="2000" b="1">
                <a:highlight>
                  <a:srgbClr val="FFFF00"/>
                </a:highlight>
                <a:latin typeface="+mj-lt"/>
              </a:rPr>
              <a:t>Zoom sur les nouvelles techniques </a:t>
            </a:r>
            <a:br>
              <a:rPr lang="fr-FR" sz="2000" b="1">
                <a:highlight>
                  <a:srgbClr val="FFFF00"/>
                </a:highlight>
                <a:latin typeface="+mj-lt"/>
              </a:rPr>
            </a:br>
            <a:r>
              <a:rPr lang="fr-FR" sz="2000">
                <a:highlight>
                  <a:srgbClr val="FFFF00"/>
                </a:highlight>
                <a:latin typeface="+mj-lt"/>
              </a:rPr>
              <a:t>impression 3D, IA culinaire, cuisson de précision…</a:t>
            </a:r>
          </a:p>
          <a:p>
            <a:endParaRPr lang="fr-FR" sz="2000">
              <a:latin typeface="+mj-lt"/>
            </a:endParaRPr>
          </a:p>
          <a:p>
            <a:endParaRPr lang="fr-FR" sz="2000" b="1">
              <a:latin typeface="+mj-lt"/>
            </a:endParaRPr>
          </a:p>
          <a:p>
            <a:r>
              <a:rPr lang="fr-FR" sz="2000" b="1">
                <a:highlight>
                  <a:srgbClr val="FFFF00"/>
                </a:highlight>
                <a:latin typeface="+mj-lt"/>
              </a:rPr>
              <a:t>Les desserts qui font du bien au corps et à l’esprit </a:t>
            </a:r>
            <a:br>
              <a:rPr lang="fr-FR" sz="2000" b="1">
                <a:highlight>
                  <a:srgbClr val="FFFF00"/>
                </a:highlight>
                <a:latin typeface="+mj-lt"/>
              </a:rPr>
            </a:br>
            <a:r>
              <a:rPr lang="fr-FR" sz="2000">
                <a:latin typeface="+mj-lt"/>
              </a:rPr>
              <a:t>En intégrant les ingrédients alternatifs, </a:t>
            </a:r>
            <a:r>
              <a:rPr lang="fr-FR" sz="2000"/>
              <a:t>farines anciennes, </a:t>
            </a:r>
            <a:endParaRPr lang="fr-FR" sz="200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324"/>
            <a:ext cx="3393679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207"/>
            <a:ext cx="3381038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618301"/>
            <a:ext cx="7655651" cy="78859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pour mettre en avant son savoir-faire et ses produits :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0746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14 à 16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293"/>
            <a:ext cx="3399996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836"/>
            <a:ext cx="3394793" cy="237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2649957"/>
            <a:ext cx="6995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Clément Le Cam – farine de sarrasin</a:t>
            </a:r>
          </a:p>
          <a:p>
            <a:r>
              <a:rPr lang="fr-FR" sz="1600" dirty="0">
                <a:hlinkClick r:id="rId5" tooltip="https://www.metro-local.fr/producteur/clement-le-cam-farine-de-sarrasin"/>
              </a:rPr>
              <a:t>https://www.metro-local.fr/producteur/clement-le-cam-farine-de-sarrasin</a:t>
            </a:r>
            <a:endParaRPr lang="fr-FR" sz="1600" dirty="0">
              <a:latin typeface="Avenir Next LT Pro" panose="020B0504020202020204" pitchFamily="34" charset="0"/>
            </a:endParaRPr>
          </a:p>
          <a:p>
            <a:endParaRPr lang="fr-FR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15158</TotalTime>
  <Words>1735</Words>
  <Application>Microsoft Office PowerPoint</Application>
  <PresentationFormat>Grand écran</PresentationFormat>
  <Paragraphs>252</Paragraphs>
  <Slides>33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Aptos</vt:lpstr>
      <vt:lpstr>Arial</vt:lpstr>
      <vt:lpstr>Avenir Next LT Pro</vt:lpstr>
      <vt:lpstr>Helvetica</vt:lpstr>
      <vt:lpstr>Wingdings</vt:lpstr>
      <vt:lpstr>Calibri</vt:lpstr>
      <vt:lpstr>1_Thème Office</vt:lpstr>
      <vt:lpstr>Magazine METRO  Hors Série Promo H/I -  Fin Mars  </vt:lpstr>
      <vt:lpstr>Présentation PowerPoint</vt:lpstr>
      <vt:lpstr>Couverture</vt:lpstr>
      <vt:lpstr>Page 3 – Edito Sommaire</vt:lpstr>
      <vt:lpstr>Page 4 – Agenda</vt:lpstr>
      <vt:lpstr>Présentation PowerPoint</vt:lpstr>
      <vt:lpstr>Pages 6 à 9 - Les Chefs à la Une</vt:lpstr>
      <vt:lpstr>Page 10 à 13 – Tendances </vt:lpstr>
      <vt:lpstr>Pages 14 à 16 – Reportage producteur </vt:lpstr>
      <vt:lpstr>Page 17 – Shopping Food</vt:lpstr>
      <vt:lpstr>Pages 18-19 – Tour de France des desserts </vt:lpstr>
      <vt:lpstr>Pages 20 à 27 - Les Chefs à la Une</vt:lpstr>
      <vt:lpstr>Page 28 à 30 – MARQUES METRO Nouvelle Gamme</vt:lpstr>
      <vt:lpstr>Page 31 – Shopping Food</vt:lpstr>
      <vt:lpstr>Pages 32 à 35 – Focus Monde</vt:lpstr>
      <vt:lpstr>Page 36 – La Pâtisserie Cocktailisée</vt:lpstr>
      <vt:lpstr>Page 45 – RSE</vt:lpstr>
      <vt:lpstr>Pages 38 à 41– Duel de chefs</vt:lpstr>
      <vt:lpstr>Pages 42-43 – CONCEPT DE RESTAURANT</vt:lpstr>
      <vt:lpstr>Présentation PowerPoint</vt:lpstr>
      <vt:lpstr>Pages 46 à 49 – Focus</vt:lpstr>
      <vt:lpstr>Pages 50 à 52 – Produits stars</vt:lpstr>
      <vt:lpstr>Page 54-55 – De la terre à la tarte</vt:lpstr>
      <vt:lpstr>Page 56-57 – Recette sans</vt:lpstr>
      <vt:lpstr>Pages 58 à 61– La Gazette de Ferniot</vt:lpstr>
      <vt:lpstr>Page 62-63 – Les Créations Artistiques</vt:lpstr>
      <vt:lpstr>Pages 64-65 – Vu sur le web</vt:lpstr>
      <vt:lpstr>Pages 64-65 – Quoi de neuf</vt:lpstr>
      <vt:lpstr>Page 66 – Dans le rétro</vt:lpstr>
      <vt:lpstr>Page 68 – Shopping Non Food</vt:lpstr>
      <vt:lpstr>Page 70 – L’ustensile</vt:lpstr>
      <vt:lpstr>Page 71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833</cp:revision>
  <cp:lastPrinted>2023-03-06T14:00:03Z</cp:lastPrinted>
  <dcterms:created xsi:type="dcterms:W3CDTF">2018-09-12T14:44:28Z</dcterms:created>
  <dcterms:modified xsi:type="dcterms:W3CDTF">2026-01-09T14:11:40Z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