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8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8" r:id="rId15"/>
    <p:sldId id="1867" r:id="rId16"/>
    <p:sldId id="1877" r:id="rId17"/>
    <p:sldId id="1870" r:id="rId18"/>
    <p:sldId id="1873" r:id="rId19"/>
    <p:sldId id="1909" r:id="rId20"/>
    <p:sldId id="1896" r:id="rId21"/>
    <p:sldId id="1890" r:id="rId22"/>
    <p:sldId id="1871" r:id="rId23"/>
    <p:sldId id="1885" r:id="rId24"/>
    <p:sldId id="1910" r:id="rId25"/>
    <p:sldId id="1911" r:id="rId26"/>
    <p:sldId id="1875" r:id="rId27"/>
    <p:sldId id="1872" r:id="rId28"/>
    <p:sldId id="1912" r:id="rId29"/>
    <p:sldId id="1876" r:id="rId30"/>
    <p:sldId id="1878" r:id="rId31"/>
    <p:sldId id="1879" r:id="rId32"/>
    <p:sldId id="1882" r:id="rId33"/>
    <p:sldId id="1908" r:id="rId34"/>
    <p:sldId id="1906" r:id="rId35"/>
    <p:sldId id="1907" r:id="rId36"/>
    <p:sldId id="1888" r:id="rId37"/>
  </p:sldIdLst>
  <p:sldSz cx="12192000" cy="6858000"/>
  <p:notesSz cx="9869488" cy="6738938"/>
  <p:embeddedFontLst>
    <p:embeddedFont>
      <p:font typeface="Avenir Next LT Pro" panose="020B0504020202020204" pitchFamily="34" charset="0"/>
      <p:regular r:id="rId39"/>
      <p:bold r:id="rId40"/>
      <p:italic r:id="rId41"/>
      <p:boldItalic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1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C75016-72E7-4630-958C-7B286798D4F7}" v="18" dt="2025-12-04T17:54:40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92154" autoAdjust="0"/>
  </p:normalViewPr>
  <p:slideViewPr>
    <p:cSldViewPr snapToGrid="0">
      <p:cViewPr varScale="1">
        <p:scale>
          <a:sx n="66" d="100"/>
          <a:sy n="66" d="100"/>
        </p:scale>
        <p:origin x="259" y="58"/>
      </p:cViewPr>
      <p:guideLst>
        <p:guide orient="horz" pos="1207"/>
        <p:guide pos="7310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addSld delSld modSld sldOrd">
      <pc:chgData name="Perrine RODIER - Le Nouveau Belier" userId="8d18d86c-7c03-4563-8894-8ee266adb6ca" providerId="ADAL" clId="{36F8484C-CE0B-45F2-98B7-0442D9389B2D}" dt="2025-12-04T17:55:33.743" v="406" actId="13926"/>
      <pc:docMkLst>
        <pc:docMk/>
      </pc:docMkLst>
      <pc:sldChg chg="modSp mod">
        <pc:chgData name="Perrine RODIER - Le Nouveau Belier" userId="8d18d86c-7c03-4563-8894-8ee266adb6ca" providerId="ADAL" clId="{36F8484C-CE0B-45F2-98B7-0442D9389B2D}" dt="2025-12-04T17:41:24.162" v="2" actId="20577"/>
        <pc:sldMkLst>
          <pc:docMk/>
          <pc:sldMk cId="1175188" sldId="1859"/>
        </pc:sldMkLst>
        <pc:spChg chg="mod">
          <ac:chgData name="Perrine RODIER - Le Nouveau Belier" userId="8d18d86c-7c03-4563-8894-8ee266adb6ca" providerId="ADAL" clId="{36F8484C-CE0B-45F2-98B7-0442D9389B2D}" dt="2025-12-04T17:41:24.162" v="2" actId="20577"/>
          <ac:spMkLst>
            <pc:docMk/>
            <pc:sldMk cId="1175188" sldId="1859"/>
            <ac:spMk id="3" creationId="{D2067BC6-260B-4FD6-B801-16619FABEC69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44:07.511" v="99" actId="20577"/>
        <pc:sldMkLst>
          <pc:docMk/>
          <pc:sldMk cId="4014837955" sldId="1863"/>
        </pc:sldMkLst>
        <pc:spChg chg="mod">
          <ac:chgData name="Perrine RODIER - Le Nouveau Belier" userId="8d18d86c-7c03-4563-8894-8ee266adb6ca" providerId="ADAL" clId="{36F8484C-CE0B-45F2-98B7-0442D9389B2D}" dt="2025-12-04T17:43:37.185" v="87" actId="20577"/>
          <ac:spMkLst>
            <pc:docMk/>
            <pc:sldMk cId="4014837955" sldId="1863"/>
            <ac:spMk id="2" creationId="{8D6CDF75-58EC-47A5-AB44-2BDC7CEEDF78}"/>
          </ac:spMkLst>
        </pc:spChg>
        <pc:spChg chg="mod">
          <ac:chgData name="Perrine RODIER - Le Nouveau Belier" userId="8d18d86c-7c03-4563-8894-8ee266adb6ca" providerId="ADAL" clId="{36F8484C-CE0B-45F2-98B7-0442D9389B2D}" dt="2025-12-04T17:44:07.511" v="99" actId="20577"/>
          <ac:spMkLst>
            <pc:docMk/>
            <pc:sldMk cId="4014837955" sldId="1863"/>
            <ac:spMk id="3" creationId="{28455124-B9A9-4E78-876C-15187B48E3AB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42:09.722" v="31" actId="20577"/>
        <pc:sldMkLst>
          <pc:docMk/>
          <pc:sldMk cId="3705588568" sldId="1865"/>
        </pc:sldMkLst>
        <pc:spChg chg="mod">
          <ac:chgData name="Perrine RODIER - Le Nouveau Belier" userId="8d18d86c-7c03-4563-8894-8ee266adb6ca" providerId="ADAL" clId="{36F8484C-CE0B-45F2-98B7-0442D9389B2D}" dt="2025-12-04T17:42:09.722" v="31" actId="20577"/>
          <ac:spMkLst>
            <pc:docMk/>
            <pc:sldMk cId="3705588568" sldId="1865"/>
            <ac:spMk id="3" creationId="{455BFFD1-FB59-4398-903E-EC7F0A48585D}"/>
          </ac:spMkLst>
        </pc:spChg>
      </pc:sldChg>
      <pc:sldChg chg="del">
        <pc:chgData name="Perrine RODIER - Le Nouveau Belier" userId="8d18d86c-7c03-4563-8894-8ee266adb6ca" providerId="ADAL" clId="{36F8484C-CE0B-45F2-98B7-0442D9389B2D}" dt="2025-12-04T17:44:38.418" v="101" actId="47"/>
        <pc:sldMkLst>
          <pc:docMk/>
          <pc:sldMk cId="1145901559" sldId="1866"/>
        </pc:sldMkLst>
      </pc:sldChg>
      <pc:sldChg chg="modSp mod">
        <pc:chgData name="Perrine RODIER - Le Nouveau Belier" userId="8d18d86c-7c03-4563-8894-8ee266adb6ca" providerId="ADAL" clId="{36F8484C-CE0B-45F2-98B7-0442D9389B2D}" dt="2025-12-04T17:47:11.415" v="133" actId="20577"/>
        <pc:sldMkLst>
          <pc:docMk/>
          <pc:sldMk cId="2168397479" sldId="1867"/>
        </pc:sldMkLst>
        <pc:spChg chg="mod">
          <ac:chgData name="Perrine RODIER - Le Nouveau Belier" userId="8d18d86c-7c03-4563-8894-8ee266adb6ca" providerId="ADAL" clId="{36F8484C-CE0B-45F2-98B7-0442D9389B2D}" dt="2025-12-04T17:47:11.415" v="133" actId="20577"/>
          <ac:spMkLst>
            <pc:docMk/>
            <pc:sldMk cId="2168397479" sldId="1867"/>
            <ac:spMk id="2" creationId="{56F028D1-DE7A-4B43-A405-5D21846D7558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46:51.995" v="127" actId="20577"/>
        <pc:sldMkLst>
          <pc:docMk/>
          <pc:sldMk cId="2722813682" sldId="1868"/>
        </pc:sldMkLst>
        <pc:spChg chg="mod">
          <ac:chgData name="Perrine RODIER - Le Nouveau Belier" userId="8d18d86c-7c03-4563-8894-8ee266adb6ca" providerId="ADAL" clId="{36F8484C-CE0B-45F2-98B7-0442D9389B2D}" dt="2025-12-04T17:46:10.952" v="113" actId="20577"/>
          <ac:spMkLst>
            <pc:docMk/>
            <pc:sldMk cId="2722813682" sldId="1868"/>
            <ac:spMk id="2" creationId="{6D31E1D8-E825-4934-A50F-5AB06B9B1442}"/>
          </ac:spMkLst>
        </pc:spChg>
        <pc:spChg chg="mod">
          <ac:chgData name="Perrine RODIER - Le Nouveau Belier" userId="8d18d86c-7c03-4563-8894-8ee266adb6ca" providerId="ADAL" clId="{36F8484C-CE0B-45F2-98B7-0442D9389B2D}" dt="2025-12-04T17:46:51.995" v="127" actId="20577"/>
          <ac:spMkLst>
            <pc:docMk/>
            <pc:sldMk cId="2722813682" sldId="1868"/>
            <ac:spMk id="3" creationId="{BFBFD87C-166A-4B16-A275-5F9FBED4C9EF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48:01.684" v="148" actId="1035"/>
        <pc:sldMkLst>
          <pc:docMk/>
          <pc:sldMk cId="3010881112" sldId="1869"/>
        </pc:sldMkLst>
        <pc:spChg chg="mod">
          <ac:chgData name="Perrine RODIER - Le Nouveau Belier" userId="8d18d86c-7c03-4563-8894-8ee266adb6ca" providerId="ADAL" clId="{36F8484C-CE0B-45F2-98B7-0442D9389B2D}" dt="2025-12-04T17:48:01.684" v="148" actId="1035"/>
          <ac:spMkLst>
            <pc:docMk/>
            <pc:sldMk cId="3010881112" sldId="1869"/>
            <ac:spMk id="2" creationId="{5217C70E-9F64-4DE1-A1FF-BE4DD61785F8}"/>
          </ac:spMkLst>
        </pc:spChg>
        <pc:spChg chg="mod">
          <ac:chgData name="Perrine RODIER - Le Nouveau Belier" userId="8d18d86c-7c03-4563-8894-8ee266adb6ca" providerId="ADAL" clId="{36F8484C-CE0B-45F2-98B7-0442D9389B2D}" dt="2025-12-04T17:44:33.434" v="100" actId="20577"/>
          <ac:spMkLst>
            <pc:docMk/>
            <pc:sldMk cId="3010881112" sldId="1869"/>
            <ac:spMk id="5" creationId="{1549DC5A-6047-36BC-F14F-DA43D8411CE2}"/>
          </ac:spMkLst>
        </pc:spChg>
      </pc:sldChg>
      <pc:sldChg chg="modSp mod ord">
        <pc:chgData name="Perrine RODIER - Le Nouveau Belier" userId="8d18d86c-7c03-4563-8894-8ee266adb6ca" providerId="ADAL" clId="{36F8484C-CE0B-45F2-98B7-0442D9389B2D}" dt="2025-12-04T17:48:54.882" v="168" actId="5793"/>
        <pc:sldMkLst>
          <pc:docMk/>
          <pc:sldMk cId="3878233050" sldId="1870"/>
        </pc:sldMkLst>
        <pc:spChg chg="mod">
          <ac:chgData name="Perrine RODIER - Le Nouveau Belier" userId="8d18d86c-7c03-4563-8894-8ee266adb6ca" providerId="ADAL" clId="{36F8484C-CE0B-45F2-98B7-0442D9389B2D}" dt="2025-12-04T17:48:50.871" v="166" actId="20577"/>
          <ac:spMkLst>
            <pc:docMk/>
            <pc:sldMk cId="3878233050" sldId="1870"/>
            <ac:spMk id="2" creationId="{98198289-CBBD-40FB-B800-8A5FDC436D79}"/>
          </ac:spMkLst>
        </pc:spChg>
        <pc:spChg chg="mod">
          <ac:chgData name="Perrine RODIER - Le Nouveau Belier" userId="8d18d86c-7c03-4563-8894-8ee266adb6ca" providerId="ADAL" clId="{36F8484C-CE0B-45F2-98B7-0442D9389B2D}" dt="2025-12-04T17:48:54.882" v="168" actId="5793"/>
          <ac:spMkLst>
            <pc:docMk/>
            <pc:sldMk cId="3878233050" sldId="1870"/>
            <ac:spMk id="3" creationId="{E027AC2F-20AE-4706-98E7-6D25D2FA330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50:47.176" v="214" actId="20577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36F8484C-CE0B-45F2-98B7-0442D9389B2D}" dt="2025-12-04T17:50:47.176" v="214" actId="20577"/>
          <ac:spMkLst>
            <pc:docMk/>
            <pc:sldMk cId="2128774275" sldId="1871"/>
            <ac:spMk id="2" creationId="{25B575FE-9C61-4D2C-9018-22AB7A562B58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54:12.444" v="327" actId="20577"/>
        <pc:sldMkLst>
          <pc:docMk/>
          <pc:sldMk cId="2786942116" sldId="1872"/>
        </pc:sldMkLst>
        <pc:spChg chg="mod">
          <ac:chgData name="Perrine RODIER - Le Nouveau Belier" userId="8d18d86c-7c03-4563-8894-8ee266adb6ca" providerId="ADAL" clId="{36F8484C-CE0B-45F2-98B7-0442D9389B2D}" dt="2025-12-04T17:54:12.444" v="327" actId="20577"/>
          <ac:spMkLst>
            <pc:docMk/>
            <pc:sldMk cId="2786942116" sldId="1872"/>
            <ac:spMk id="2" creationId="{1F6F50FA-9392-48B4-82F2-14BD10FCC52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49:07.701" v="178" actId="20577"/>
        <pc:sldMkLst>
          <pc:docMk/>
          <pc:sldMk cId="3923354067" sldId="1873"/>
        </pc:sldMkLst>
        <pc:spChg chg="mod">
          <ac:chgData name="Perrine RODIER - Le Nouveau Belier" userId="8d18d86c-7c03-4563-8894-8ee266adb6ca" providerId="ADAL" clId="{36F8484C-CE0B-45F2-98B7-0442D9389B2D}" dt="2025-12-04T17:48:24.693" v="156" actId="20577"/>
          <ac:spMkLst>
            <pc:docMk/>
            <pc:sldMk cId="3923354067" sldId="1873"/>
            <ac:spMk id="2" creationId="{F55B09CA-3848-9001-884E-D86DAB0B156B}"/>
          </ac:spMkLst>
        </pc:spChg>
        <pc:spChg chg="mod">
          <ac:chgData name="Perrine RODIER - Le Nouveau Belier" userId="8d18d86c-7c03-4563-8894-8ee266adb6ca" providerId="ADAL" clId="{36F8484C-CE0B-45F2-98B7-0442D9389B2D}" dt="2025-12-04T17:49:07.701" v="178" actId="20577"/>
          <ac:spMkLst>
            <pc:docMk/>
            <pc:sldMk cId="3923354067" sldId="1873"/>
            <ac:spMk id="4" creationId="{E9EB0C09-CD8F-C549-2ACD-F570F365C973}"/>
          </ac:spMkLst>
        </pc:spChg>
      </pc:sldChg>
      <pc:sldChg chg="del">
        <pc:chgData name="Perrine RODIER - Le Nouveau Belier" userId="8d18d86c-7c03-4563-8894-8ee266adb6ca" providerId="ADAL" clId="{36F8484C-CE0B-45F2-98B7-0442D9389B2D}" dt="2025-12-04T17:50:54.003" v="215" actId="47"/>
        <pc:sldMkLst>
          <pc:docMk/>
          <pc:sldMk cId="2119485702" sldId="1874"/>
        </pc:sldMkLst>
      </pc:sldChg>
      <pc:sldChg chg="modSp mod">
        <pc:chgData name="Perrine RODIER - Le Nouveau Belier" userId="8d18d86c-7c03-4563-8894-8ee266adb6ca" providerId="ADAL" clId="{36F8484C-CE0B-45F2-98B7-0442D9389B2D}" dt="2025-12-04T17:53:51.739" v="319" actId="20577"/>
        <pc:sldMkLst>
          <pc:docMk/>
          <pc:sldMk cId="178159289" sldId="1875"/>
        </pc:sldMkLst>
        <pc:spChg chg="mod">
          <ac:chgData name="Perrine RODIER - Le Nouveau Belier" userId="8d18d86c-7c03-4563-8894-8ee266adb6ca" providerId="ADAL" clId="{36F8484C-CE0B-45F2-98B7-0442D9389B2D}" dt="2025-12-04T17:53:51.739" v="319" actId="20577"/>
          <ac:spMkLst>
            <pc:docMk/>
            <pc:sldMk cId="178159289" sldId="1875"/>
            <ac:spMk id="2" creationId="{6D31E1D8-E825-4934-A50F-5AB06B9B144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48:11.161" v="151" actId="20577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36F8484C-CE0B-45F2-98B7-0442D9389B2D}" dt="2025-12-04T17:47:42.020" v="138" actId="20577"/>
          <ac:spMkLst>
            <pc:docMk/>
            <pc:sldMk cId="2760046125" sldId="1877"/>
            <ac:spMk id="2" creationId="{EFBDDF71-88DF-4D6E-B3D3-2EF623476159}"/>
          </ac:spMkLst>
        </pc:spChg>
        <pc:spChg chg="mod">
          <ac:chgData name="Perrine RODIER - Le Nouveau Belier" userId="8d18d86c-7c03-4563-8894-8ee266adb6ca" providerId="ADAL" clId="{36F8484C-CE0B-45F2-98B7-0442D9389B2D}" dt="2025-12-04T17:48:11.161" v="151" actId="20577"/>
          <ac:spMkLst>
            <pc:docMk/>
            <pc:sldMk cId="2760046125" sldId="1877"/>
            <ac:spMk id="3" creationId="{39BB7F2D-33F2-486B-B64C-05ECCCA2658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55:23.583" v="398" actId="20577"/>
        <pc:sldMkLst>
          <pc:docMk/>
          <pc:sldMk cId="2095081006" sldId="1878"/>
        </pc:sldMkLst>
        <pc:spChg chg="mod">
          <ac:chgData name="Perrine RODIER - Le Nouveau Belier" userId="8d18d86c-7c03-4563-8894-8ee266adb6ca" providerId="ADAL" clId="{36F8484C-CE0B-45F2-98B7-0442D9389B2D}" dt="2025-12-04T17:55:23.583" v="398" actId="20577"/>
          <ac:spMkLst>
            <pc:docMk/>
            <pc:sldMk cId="2095081006" sldId="1878"/>
            <ac:spMk id="3" creationId="{083EA1ED-5E5D-4AD8-BB09-EE45982EE4BC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55:30.139" v="404" actId="20577"/>
        <pc:sldMkLst>
          <pc:docMk/>
          <pc:sldMk cId="828585738" sldId="1879"/>
        </pc:sldMkLst>
        <pc:spChg chg="mod">
          <ac:chgData name="Perrine RODIER - Le Nouveau Belier" userId="8d18d86c-7c03-4563-8894-8ee266adb6ca" providerId="ADAL" clId="{36F8484C-CE0B-45F2-98B7-0442D9389B2D}" dt="2025-12-04T17:55:30.139" v="404" actId="20577"/>
          <ac:spMkLst>
            <pc:docMk/>
            <pc:sldMk cId="828585738" sldId="1879"/>
            <ac:spMk id="3" creationId="{083EA1ED-5E5D-4AD8-BB09-EE45982EE4BC}"/>
          </ac:spMkLst>
        </pc:spChg>
      </pc:sldChg>
      <pc:sldChg chg="del">
        <pc:chgData name="Perrine RODIER - Le Nouveau Belier" userId="8d18d86c-7c03-4563-8894-8ee266adb6ca" providerId="ADAL" clId="{36F8484C-CE0B-45F2-98B7-0442D9389B2D}" dt="2025-12-04T17:41:02.503" v="1" actId="47"/>
        <pc:sldMkLst>
          <pc:docMk/>
          <pc:sldMk cId="3328461895" sldId="1881"/>
        </pc:sldMkLst>
      </pc:sldChg>
      <pc:sldChg chg="modSp mod">
        <pc:chgData name="Perrine RODIER - Le Nouveau Belier" userId="8d18d86c-7c03-4563-8894-8ee266adb6ca" providerId="ADAL" clId="{36F8484C-CE0B-45F2-98B7-0442D9389B2D}" dt="2025-12-04T17:55:33.743" v="406" actId="13926"/>
        <pc:sldMkLst>
          <pc:docMk/>
          <pc:sldMk cId="2851488071" sldId="1882"/>
        </pc:sldMkLst>
        <pc:spChg chg="mod">
          <ac:chgData name="Perrine RODIER - Le Nouveau Belier" userId="8d18d86c-7c03-4563-8894-8ee266adb6ca" providerId="ADAL" clId="{36F8484C-CE0B-45F2-98B7-0442D9389B2D}" dt="2025-12-04T17:55:33.743" v="406" actId="13926"/>
          <ac:spMkLst>
            <pc:docMk/>
            <pc:sldMk cId="2851488071" sldId="1882"/>
            <ac:spMk id="3" creationId="{4B6836B9-5F35-4CEA-8CB9-2857555A0EDE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04T17:51:45.458" v="240" actId="1076"/>
        <pc:sldMkLst>
          <pc:docMk/>
          <pc:sldMk cId="1696261185" sldId="1885"/>
        </pc:sldMkLst>
        <pc:spChg chg="mod">
          <ac:chgData name="Perrine RODIER - Le Nouveau Belier" userId="8d18d86c-7c03-4563-8894-8ee266adb6ca" providerId="ADAL" clId="{36F8484C-CE0B-45F2-98B7-0442D9389B2D}" dt="2025-12-04T17:51:45.458" v="240" actId="1076"/>
          <ac:spMkLst>
            <pc:docMk/>
            <pc:sldMk cId="1696261185" sldId="1885"/>
            <ac:spMk id="2" creationId="{74D9A3A2-76D9-4BDD-BFE3-2B0B1911705C}"/>
          </ac:spMkLst>
        </pc:spChg>
        <pc:spChg chg="mod">
          <ac:chgData name="Perrine RODIER - Le Nouveau Belier" userId="8d18d86c-7c03-4563-8894-8ee266adb6ca" providerId="ADAL" clId="{36F8484C-CE0B-45F2-98B7-0442D9389B2D}" dt="2025-12-04T17:51:26.105" v="237" actId="20577"/>
          <ac:spMkLst>
            <pc:docMk/>
            <pc:sldMk cId="1696261185" sldId="1885"/>
            <ac:spMk id="15" creationId="{0C09D785-F77A-FD06-5159-4CE13ED4F0DD}"/>
          </ac:spMkLst>
        </pc:spChg>
      </pc:sldChg>
      <pc:sldChg chg="modSp mod ord">
        <pc:chgData name="Perrine RODIER - Le Nouveau Belier" userId="8d18d86c-7c03-4563-8894-8ee266adb6ca" providerId="ADAL" clId="{36F8484C-CE0B-45F2-98B7-0442D9389B2D}" dt="2025-12-04T17:50:30.426" v="210" actId="20577"/>
        <pc:sldMkLst>
          <pc:docMk/>
          <pc:sldMk cId="1486313425" sldId="1890"/>
        </pc:sldMkLst>
        <pc:spChg chg="mod">
          <ac:chgData name="Perrine RODIER - Le Nouveau Belier" userId="8d18d86c-7c03-4563-8894-8ee266adb6ca" providerId="ADAL" clId="{36F8484C-CE0B-45F2-98B7-0442D9389B2D}" dt="2025-12-04T17:50:23.487" v="205" actId="20577"/>
          <ac:spMkLst>
            <pc:docMk/>
            <pc:sldMk cId="1486313425" sldId="1890"/>
            <ac:spMk id="2" creationId="{F5161D72-BB10-D9B7-63C6-6F0D0C4D2BA7}"/>
          </ac:spMkLst>
        </pc:spChg>
        <pc:spChg chg="mod">
          <ac:chgData name="Perrine RODIER - Le Nouveau Belier" userId="8d18d86c-7c03-4563-8894-8ee266adb6ca" providerId="ADAL" clId="{36F8484C-CE0B-45F2-98B7-0442D9389B2D}" dt="2025-12-04T17:50:30.426" v="210" actId="20577"/>
          <ac:spMkLst>
            <pc:docMk/>
            <pc:sldMk cId="1486313425" sldId="1890"/>
            <ac:spMk id="4" creationId="{8D312C03-8FFE-42BD-81B8-65B236D2D571}"/>
          </ac:spMkLst>
        </pc:spChg>
      </pc:sldChg>
      <pc:sldChg chg="del">
        <pc:chgData name="Perrine RODIER - Le Nouveau Belier" userId="8d18d86c-7c03-4563-8894-8ee266adb6ca" providerId="ADAL" clId="{36F8484C-CE0B-45F2-98B7-0442D9389B2D}" dt="2025-12-04T17:41:00.925" v="0" actId="47"/>
        <pc:sldMkLst>
          <pc:docMk/>
          <pc:sldMk cId="3648625504" sldId="1895"/>
        </pc:sldMkLst>
      </pc:sldChg>
      <pc:sldChg chg="modSp mod ord">
        <pc:chgData name="Perrine RODIER - Le Nouveau Belier" userId="8d18d86c-7c03-4563-8894-8ee266adb6ca" providerId="ADAL" clId="{36F8484C-CE0B-45F2-98B7-0442D9389B2D}" dt="2025-12-04T17:49:51.402" v="200" actId="20577"/>
        <pc:sldMkLst>
          <pc:docMk/>
          <pc:sldMk cId="3527437659" sldId="1896"/>
        </pc:sldMkLst>
        <pc:spChg chg="mod">
          <ac:chgData name="Perrine RODIER - Le Nouveau Belier" userId="8d18d86c-7c03-4563-8894-8ee266adb6ca" providerId="ADAL" clId="{36F8484C-CE0B-45F2-98B7-0442D9389B2D}" dt="2025-12-04T17:49:44.909" v="196" actId="20577"/>
          <ac:spMkLst>
            <pc:docMk/>
            <pc:sldMk cId="3527437659" sldId="1896"/>
            <ac:spMk id="2" creationId="{18DA6061-69B4-EC0E-8E97-10081F3DDFCD}"/>
          </ac:spMkLst>
        </pc:spChg>
        <pc:spChg chg="mod">
          <ac:chgData name="Perrine RODIER - Le Nouveau Belier" userId="8d18d86c-7c03-4563-8894-8ee266adb6ca" providerId="ADAL" clId="{36F8484C-CE0B-45F2-98B7-0442D9389B2D}" dt="2025-12-04T17:49:51.402" v="200" actId="20577"/>
          <ac:spMkLst>
            <pc:docMk/>
            <pc:sldMk cId="3527437659" sldId="1896"/>
            <ac:spMk id="3" creationId="{0431CE2C-C2E3-E77E-37FE-9523A9D887F8}"/>
          </ac:spMkLst>
        </pc:spChg>
      </pc:sldChg>
      <pc:sldChg chg="del">
        <pc:chgData name="Perrine RODIER - Le Nouveau Belier" userId="8d18d86c-7c03-4563-8894-8ee266adb6ca" providerId="ADAL" clId="{36F8484C-CE0B-45F2-98B7-0442D9389B2D}" dt="2025-12-04T17:48:39.748" v="158" actId="47"/>
        <pc:sldMkLst>
          <pc:docMk/>
          <pc:sldMk cId="3318463840" sldId="1897"/>
        </pc:sldMkLst>
      </pc:sldChg>
      <pc:sldChg chg="modSp mod">
        <pc:chgData name="Perrine RODIER - Le Nouveau Belier" userId="8d18d86c-7c03-4563-8894-8ee266adb6ca" providerId="ADAL" clId="{36F8484C-CE0B-45F2-98B7-0442D9389B2D}" dt="2025-12-04T17:49:21.834" v="190" actId="20577"/>
        <pc:sldMkLst>
          <pc:docMk/>
          <pc:sldMk cId="1488411961" sldId="1909"/>
        </pc:sldMkLst>
        <pc:spChg chg="mod">
          <ac:chgData name="Perrine RODIER - Le Nouveau Belier" userId="8d18d86c-7c03-4563-8894-8ee266adb6ca" providerId="ADAL" clId="{36F8484C-CE0B-45F2-98B7-0442D9389B2D}" dt="2025-12-04T17:49:21.834" v="190" actId="20577"/>
          <ac:spMkLst>
            <pc:docMk/>
            <pc:sldMk cId="1488411961" sldId="1909"/>
            <ac:spMk id="2" creationId="{8196273E-2626-721F-21BB-A657383E258D}"/>
          </ac:spMkLst>
        </pc:spChg>
      </pc:sldChg>
      <pc:sldChg chg="del">
        <pc:chgData name="Perrine RODIER - Le Nouveau Belier" userId="8d18d86c-7c03-4563-8894-8ee266adb6ca" providerId="ADAL" clId="{36F8484C-CE0B-45F2-98B7-0442D9389B2D}" dt="2025-12-04T17:48:38.893" v="157" actId="47"/>
        <pc:sldMkLst>
          <pc:docMk/>
          <pc:sldMk cId="566239632" sldId="1910"/>
        </pc:sldMkLst>
      </pc:sldChg>
      <pc:sldChg chg="delSp modSp add mod">
        <pc:chgData name="Perrine RODIER - Le Nouveau Belier" userId="8d18d86c-7c03-4563-8894-8ee266adb6ca" providerId="ADAL" clId="{36F8484C-CE0B-45F2-98B7-0442D9389B2D}" dt="2025-12-04T17:52:56.104" v="288" actId="478"/>
        <pc:sldMkLst>
          <pc:docMk/>
          <pc:sldMk cId="2989993540" sldId="1910"/>
        </pc:sldMkLst>
        <pc:spChg chg="mod">
          <ac:chgData name="Perrine RODIER - Le Nouveau Belier" userId="8d18d86c-7c03-4563-8894-8ee266adb6ca" providerId="ADAL" clId="{36F8484C-CE0B-45F2-98B7-0442D9389B2D}" dt="2025-12-04T17:52:36.294" v="285" actId="20577"/>
          <ac:spMkLst>
            <pc:docMk/>
            <pc:sldMk cId="2989993540" sldId="1910"/>
            <ac:spMk id="2" creationId="{C5580344-3E9E-B96C-E932-5D2EF10081C9}"/>
          </ac:spMkLst>
        </pc:spChg>
        <pc:spChg chg="mod">
          <ac:chgData name="Perrine RODIER - Le Nouveau Belier" userId="8d18d86c-7c03-4563-8894-8ee266adb6ca" providerId="ADAL" clId="{36F8484C-CE0B-45F2-98B7-0442D9389B2D}" dt="2025-12-04T17:52:43.098" v="287" actId="13926"/>
          <ac:spMkLst>
            <pc:docMk/>
            <pc:sldMk cId="2989993540" sldId="1910"/>
            <ac:spMk id="4" creationId="{94D36AD0-75DD-AF5D-6D74-2C73AC488DD4}"/>
          </ac:spMkLst>
        </pc:spChg>
        <pc:picChg chg="del">
          <ac:chgData name="Perrine RODIER - Le Nouveau Belier" userId="8d18d86c-7c03-4563-8894-8ee266adb6ca" providerId="ADAL" clId="{36F8484C-CE0B-45F2-98B7-0442D9389B2D}" dt="2025-12-04T17:52:56.104" v="288" actId="478"/>
          <ac:picMkLst>
            <pc:docMk/>
            <pc:sldMk cId="2989993540" sldId="1910"/>
            <ac:picMk id="6" creationId="{A93D067E-5E18-6C73-D35A-AA0068924413}"/>
          </ac:picMkLst>
        </pc:picChg>
      </pc:sldChg>
      <pc:sldChg chg="modSp add mod">
        <pc:chgData name="Perrine RODIER - Le Nouveau Belier" userId="8d18d86c-7c03-4563-8894-8ee266adb6ca" providerId="ADAL" clId="{36F8484C-CE0B-45F2-98B7-0442D9389B2D}" dt="2025-12-04T17:53:41.928" v="317" actId="404"/>
        <pc:sldMkLst>
          <pc:docMk/>
          <pc:sldMk cId="2021218179" sldId="1911"/>
        </pc:sldMkLst>
        <pc:spChg chg="mod">
          <ac:chgData name="Perrine RODIER - Le Nouveau Belier" userId="8d18d86c-7c03-4563-8894-8ee266adb6ca" providerId="ADAL" clId="{36F8484C-CE0B-45F2-98B7-0442D9389B2D}" dt="2025-12-04T17:53:13.214" v="310" actId="20577"/>
          <ac:spMkLst>
            <pc:docMk/>
            <pc:sldMk cId="2021218179" sldId="1911"/>
            <ac:spMk id="2" creationId="{D577E379-574D-FEDA-4A2E-C6D34966589D}"/>
          </ac:spMkLst>
        </pc:spChg>
        <pc:spChg chg="mod">
          <ac:chgData name="Perrine RODIER - Le Nouveau Belier" userId="8d18d86c-7c03-4563-8894-8ee266adb6ca" providerId="ADAL" clId="{36F8484C-CE0B-45F2-98B7-0442D9389B2D}" dt="2025-12-04T17:53:41.928" v="317" actId="404"/>
          <ac:spMkLst>
            <pc:docMk/>
            <pc:sldMk cId="2021218179" sldId="1911"/>
            <ac:spMk id="4" creationId="{6C02A204-6639-DC71-4970-75F514B179A9}"/>
          </ac:spMkLst>
        </pc:spChg>
      </pc:sldChg>
      <pc:sldChg chg="modSp add mod">
        <pc:chgData name="Perrine RODIER - Le Nouveau Belier" userId="8d18d86c-7c03-4563-8894-8ee266adb6ca" providerId="ADAL" clId="{36F8484C-CE0B-45F2-98B7-0442D9389B2D}" dt="2025-12-04T17:55:16.022" v="395" actId="20577"/>
        <pc:sldMkLst>
          <pc:docMk/>
          <pc:sldMk cId="1645891641" sldId="1912"/>
        </pc:sldMkLst>
        <pc:spChg chg="mod">
          <ac:chgData name="Perrine RODIER - Le Nouveau Belier" userId="8d18d86c-7c03-4563-8894-8ee266adb6ca" providerId="ADAL" clId="{36F8484C-CE0B-45F2-98B7-0442D9389B2D}" dt="2025-12-04T17:55:16.022" v="395" actId="20577"/>
          <ac:spMkLst>
            <pc:docMk/>
            <pc:sldMk cId="1645891641" sldId="1912"/>
            <ac:spMk id="2" creationId="{FE5C5CD9-4D32-CCA9-8A69-B0D642D4D1D4}"/>
          </ac:spMkLst>
        </pc:spChg>
        <pc:spChg chg="mod">
          <ac:chgData name="Perrine RODIER - Le Nouveau Belier" userId="8d18d86c-7c03-4563-8894-8ee266adb6ca" providerId="ADAL" clId="{36F8484C-CE0B-45F2-98B7-0442D9389B2D}" dt="2025-12-04T17:55:02.440" v="389" actId="20577"/>
          <ac:spMkLst>
            <pc:docMk/>
            <pc:sldMk cId="1645891641" sldId="1912"/>
            <ac:spMk id="4" creationId="{6A503B4B-0A5F-5095-CA7B-4252C6D190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Claire Santos Lopes au Royal Champagne ?</a:t>
            </a:r>
          </a:p>
          <a:p>
            <a:pPr marL="0" indent="0">
              <a:buNone/>
            </a:pP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François </a:t>
            </a:r>
            <a:r>
              <a:rPr lang="fr-FR" sz="1200" kern="100" dirty="0" err="1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Daubinet</a:t>
            </a: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https://www.zeste.ca/recettes/cocktail-dessert-foret-noire</a:t>
            </a:r>
          </a:p>
          <a:p>
            <a:r>
              <a:rPr lang="fr-FR" dirty="0"/>
              <a:t>https://www.hagengrote.fr/hagen-grote/p/cocktail-tarte-au-citron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https://act-developpement.com/tour-de-france-des-specialites-boulangeres-et-patissieres/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https://act-developpement.com/gerer-les-pics-de-production-strategies-pour-les-fetes-et-evenements-saisonniers-dans-lartisanat-boulanger-patissier-et-chocolatier/</a:t>
            </a:r>
          </a:p>
          <a:p>
            <a:r>
              <a:rPr lang="fr-FR" dirty="0"/>
              <a:t>https://act-developpement.com/saisonnalite-des-matieres-premieres-en-boulangerie-patisserie-anticiper-les-variations-de-prix/</a:t>
            </a:r>
            <a:br>
              <a:rPr lang="fr-FR" dirty="0"/>
            </a:br>
            <a:r>
              <a:rPr lang="fr-FR" dirty="0"/>
              <a:t>https://act-developpement.com/les-nouveaux-modeles-des-points-de-vente-des-boulangeries-et-patisseries-en-france-revolution-et-adaptation/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03/12/2025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etro-local.fr/producteur/clement-le-cam-farine-de-sarrasin" TargetMode="Externa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6600" b="1" dirty="0">
                <a:latin typeface="Avenir Next LT Pro" panose="020B0504020202020204" pitchFamily="34" charset="0"/>
              </a:rPr>
              <a:t>Hors Série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H/I -  Fin Mars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618301"/>
            <a:ext cx="7655651" cy="78859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pour mettre en avant son savoir-faire et ses produits :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0746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24&amp;25 - 26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293"/>
            <a:ext cx="3399996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836"/>
            <a:ext cx="3394793" cy="237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2649957"/>
            <a:ext cx="6995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Clément Le Cam – farine de sarrasin</a:t>
            </a:r>
          </a:p>
          <a:p>
            <a:r>
              <a:rPr lang="fr-FR" sz="1600" dirty="0">
                <a:hlinkClick r:id="rId5" tooltip="https://www.metro-local.fr/producteur/clement-le-cam-farine-de-sarrasin"/>
              </a:rPr>
              <a:t>https://www.metro-local.fr/producteur/clement-le-cam-farine-de-sarrasin</a:t>
            </a:r>
            <a:endParaRPr lang="fr-FR" sz="1600" dirty="0">
              <a:latin typeface="Avenir Next LT Pro" panose="020B0504020202020204" pitchFamily="34" charset="0"/>
            </a:endParaRPr>
          </a:p>
          <a:p>
            <a:endParaRPr lang="fr-FR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27 et 37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375267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produits de différentes marques vendues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chocolats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épices : </a:t>
            </a:r>
            <a:r>
              <a:rPr lang="fr-FR" sz="1800" dirty="0">
                <a:latin typeface="Avenir Next LT Pro" panose="020B0504020202020204" pitchFamily="34" charset="0"/>
              </a:rPr>
              <a:t>vanille, anis, cannelle, tonka, gingembre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r="-272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22/12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28&amp; 29 - 30 &amp; 31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6775" y="1664302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Fêtes Blanches (baptême, mariage)</a:t>
            </a:r>
          </a:p>
          <a:p>
            <a:pPr marL="0" indent="0">
              <a:buNone/>
            </a:pPr>
            <a:r>
              <a:rPr lang="fr-FR" sz="1800" dirty="0"/>
              <a:t>Axel Goujon – Fils de Gilles Goujon et L’Alternative (TBC)</a:t>
            </a:r>
          </a:p>
          <a:p>
            <a:pPr marL="0" indent="0">
              <a:buNone/>
            </a:pPr>
            <a:r>
              <a:rPr lang="fr-FR" sz="1800" dirty="0"/>
              <a:t>Alexis </a:t>
            </a:r>
            <a:r>
              <a:rPr lang="fr-FR" sz="1800" dirty="0" err="1"/>
              <a:t>Pocinho</a:t>
            </a:r>
            <a:r>
              <a:rPr lang="fr-FR" sz="1800" dirty="0"/>
              <a:t> – La table de Franck </a:t>
            </a:r>
            <a:r>
              <a:rPr lang="fr-FR" sz="1800" dirty="0" err="1"/>
              <a:t>Putelat</a:t>
            </a:r>
            <a:r>
              <a:rPr lang="fr-FR" sz="1800" dirty="0"/>
              <a:t> (TBC)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22/12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</a:t>
            </a:r>
            <a:r>
              <a:rPr lang="fr-FR" dirty="0">
                <a:latin typeface="Avenir Next LT Pro" panose="020B0504020202020204" pitchFamily="34" charset="0"/>
              </a:rPr>
              <a:t>fin janvier début février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32&amp;33 – 34&amp;35 - 36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Monde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pâtisseries du monde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ou fournisseurs avant </a:t>
            </a:r>
            <a:r>
              <a:rPr lang="fr-FR" sz="1800" dirty="0">
                <a:latin typeface="Avenir Next LT Pro" panose="020B0504020202020204" pitchFamily="34" charset="0"/>
              </a:rPr>
              <a:t>le 22/12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50559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658" y="168817"/>
            <a:ext cx="2895428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4" y="2407449"/>
            <a:ext cx="289305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38&amp;39 – Tour de France des desserts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233488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desserts traditionnels 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de nos régions françaises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22/12 ainsi que les produits à mettre en avant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2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41868" y="1681541"/>
            <a:ext cx="4915503" cy="346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(R)évolution et adaptation  des points de vente boulangeries et pâtisseries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en France :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concept hybrides, innovations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expériences client, défense du local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(livraison jusqu’à 350kg en vélo)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3379-4DF2-2085-DDAC-FC83996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273E-2626-721F-21BB-A657383E2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42&amp;43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8E7B6-241D-6FAB-62C5-B86E0F3414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CUPKIE</a:t>
            </a:r>
            <a:r>
              <a:rPr lang="fr-FR" sz="2400" b="1" dirty="0">
                <a:latin typeface="Avenir Next LT Pro" panose="020B0504020202020204" pitchFamily="34" charset="0"/>
              </a:rPr>
              <a:t> - LE COOKIE CHAUD </a:t>
            </a:r>
          </a:p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À COMPOSER SOI-MÊME</a:t>
            </a: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EF1353-4D3F-4090-8DE0-213663C4109A}"/>
              </a:ext>
            </a:extLst>
          </p:cNvPr>
          <p:cNvSpPr txBox="1">
            <a:spLocks/>
          </p:cNvSpPr>
          <p:nvPr/>
        </p:nvSpPr>
        <p:spPr bwMode="auto">
          <a:xfrm>
            <a:off x="2101755" y="2327256"/>
            <a:ext cx="7292404" cy="46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Fondée par </a:t>
            </a:r>
            <a:r>
              <a:rPr lang="fr-FR" sz="1600" b="1" dirty="0">
                <a:solidFill>
                  <a:srgbClr val="FF0000"/>
                </a:solidFill>
              </a:rPr>
              <a:t>Megan </a:t>
            </a:r>
            <a:r>
              <a:rPr lang="fr-FR" sz="1600" b="1" dirty="0" err="1">
                <a:solidFill>
                  <a:srgbClr val="FF0000"/>
                </a:solidFill>
              </a:rPr>
              <a:t>Villiot</a:t>
            </a:r>
            <a:r>
              <a:rPr lang="fr-FR" sz="1600" b="1" dirty="0">
                <a:solidFill>
                  <a:srgbClr val="FF0000"/>
                </a:solidFill>
              </a:rPr>
              <a:t>, </a:t>
            </a:r>
            <a:r>
              <a:rPr lang="fr-FR" sz="1600" dirty="0"/>
              <a:t>passionnés de </a:t>
            </a:r>
            <a:r>
              <a:rPr lang="fr-FR" sz="1600" dirty="0" err="1"/>
              <a:t>food</a:t>
            </a:r>
            <a:r>
              <a:rPr lang="fr-FR" sz="1600" dirty="0"/>
              <a:t> réconfortante &amp; régressive</a:t>
            </a:r>
          </a:p>
          <a:p>
            <a:endParaRPr lang="fr-FR" sz="1600" b="1" dirty="0"/>
          </a:p>
          <a:p>
            <a:r>
              <a:rPr lang="fr-FR" sz="1600" b="1" dirty="0"/>
              <a:t>Concept original de cookie bar où l’on compose son pot gourmand à la cuillère</a:t>
            </a:r>
          </a:p>
          <a:p>
            <a:endParaRPr lang="fr-FR" sz="1600" dirty="0"/>
          </a:p>
          <a:p>
            <a:r>
              <a:rPr lang="fr-FR" sz="1600" dirty="0"/>
              <a:t>Base de cookie </a:t>
            </a:r>
            <a:r>
              <a:rPr lang="fr-FR" sz="1600" dirty="0" err="1"/>
              <a:t>dough</a:t>
            </a:r>
            <a:r>
              <a:rPr lang="fr-FR" sz="1600" dirty="0"/>
              <a:t> maison, cuite à la demande pour un cœur fondant et une croûte dorée</a:t>
            </a:r>
          </a:p>
          <a:p>
            <a:r>
              <a:rPr lang="fr-FR" sz="1600" dirty="0"/>
              <a:t>Le client crée son </a:t>
            </a:r>
            <a:r>
              <a:rPr lang="fr-FR" sz="1600" dirty="0" err="1"/>
              <a:t>Cupkie</a:t>
            </a:r>
            <a:r>
              <a:rPr lang="fr-FR" sz="1600" dirty="0"/>
              <a:t> sur-mesure :</a:t>
            </a:r>
            <a:br>
              <a:rPr lang="fr-FR" sz="1600" dirty="0"/>
            </a:br>
            <a:r>
              <a:rPr lang="fr-FR" sz="1600" dirty="0"/>
              <a:t>→ choix de la pâte (nature, chocolat, noisette…)</a:t>
            </a:r>
            <a:br>
              <a:rPr lang="fr-FR" sz="1600" dirty="0"/>
            </a:br>
            <a:r>
              <a:rPr lang="fr-FR" sz="1600" dirty="0"/>
              <a:t>→ ajout de </a:t>
            </a:r>
            <a:r>
              <a:rPr lang="fr-FR" sz="1600" dirty="0" err="1"/>
              <a:t>toppings</a:t>
            </a:r>
            <a:r>
              <a:rPr lang="fr-FR" sz="1600" dirty="0"/>
              <a:t> (praliné, caramel, chocolat blanc, fruits secs, etc.)</a:t>
            </a:r>
            <a:br>
              <a:rPr lang="fr-FR" sz="1600" dirty="0"/>
            </a:br>
            <a:r>
              <a:rPr lang="fr-FR" sz="1600" dirty="0"/>
              <a:t>→ option de glaces artisanales pour les plus gourmands</a:t>
            </a:r>
          </a:p>
          <a:p>
            <a:endParaRPr lang="fr-FR" sz="1600" dirty="0"/>
          </a:p>
          <a:p>
            <a:r>
              <a:rPr lang="fr-FR" sz="1600" dirty="0"/>
              <a:t>Expérience ultra personnalisée, généreuse et 100 % plaisir</a:t>
            </a:r>
            <a:br>
              <a:rPr lang="fr-FR" sz="1600" dirty="0"/>
            </a:br>
            <a:r>
              <a:rPr lang="fr-FR" sz="1600" dirty="0"/>
              <a:t>Produits frais, fabrication artisanale à Paris, sans conservateurs</a:t>
            </a:r>
          </a:p>
          <a:p>
            <a:endParaRPr lang="fr-FR" sz="1600" dirty="0"/>
          </a:p>
          <a:p>
            <a:r>
              <a:rPr lang="fr-FR" sz="1600" dirty="0"/>
              <a:t>À déguster chaud sur place, à emporter ou en livraison</a:t>
            </a:r>
          </a:p>
          <a:p>
            <a:pPr marL="0" indent="0">
              <a:buNone/>
            </a:pPr>
            <a:endParaRPr lang="fr-FR" sz="16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69F74A0E-2F26-839A-0602-BEE5836BF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EEA0B23-118C-BA9D-DE0F-E9309E4AE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E924B0A-91C6-DC5C-F1F0-23486A87C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FFE01818-FD19-1ED8-83E7-B737422F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617FBD13-AA39-8DC4-DDE3-4FE0DFD54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Une image contenant Vitrine, Fenêtre de visualisation, bâtiment, fenêtre&#10;&#10;Le contenu généré par l’IA peut être incorrect.">
            <a:extLst>
              <a:ext uri="{FF2B5EF4-FFF2-40B4-BE49-F238E27FC236}">
                <a16:creationId xmlns:a16="http://schemas.microsoft.com/office/drawing/2014/main" id="{550155D8-1BFA-3250-9C94-3DF0EF37B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080"/>
            <a:ext cx="1948275" cy="2597051"/>
          </a:xfrm>
          <a:prstGeom prst="rect">
            <a:avLst/>
          </a:prstGeom>
        </p:spPr>
      </p:pic>
      <p:pic>
        <p:nvPicPr>
          <p:cNvPr id="13" name="Image 12" descr="Une image contenant personne, Visage humain, chaussures, bâtiment&#10;&#10;Le contenu généré par l’IA peut être incorrect.">
            <a:extLst>
              <a:ext uri="{FF2B5EF4-FFF2-40B4-BE49-F238E27FC236}">
                <a16:creationId xmlns:a16="http://schemas.microsoft.com/office/drawing/2014/main" id="{79CD0FBD-B7CA-88F5-2481-5BAD0460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21" t="14585" r="15421" b="-14585"/>
          <a:stretch>
            <a:fillRect/>
          </a:stretch>
        </p:blipFill>
        <p:spPr>
          <a:xfrm>
            <a:off x="9634574" y="1193020"/>
            <a:ext cx="2556345" cy="3204810"/>
          </a:xfrm>
          <a:prstGeom prst="rect">
            <a:avLst/>
          </a:prstGeom>
        </p:spPr>
      </p:pic>
      <p:pic>
        <p:nvPicPr>
          <p:cNvPr id="18" name="Image 17" descr="Une image contenant Snack, dessert, nourriture, confiserie&#10;&#10;Le contenu généré par l’IA peut être incorrect.">
            <a:extLst>
              <a:ext uri="{FF2B5EF4-FFF2-40B4-BE49-F238E27FC236}">
                <a16:creationId xmlns:a16="http://schemas.microsoft.com/office/drawing/2014/main" id="{1A61F243-A1AE-B7DB-627D-B6AF1122F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0948"/>
            <a:ext cx="1948275" cy="2597051"/>
          </a:xfrm>
          <a:prstGeom prst="rect">
            <a:avLst/>
          </a:prstGeom>
        </p:spPr>
      </p:pic>
      <p:pic>
        <p:nvPicPr>
          <p:cNvPr id="21" name="Image 20" descr="Une image contenant dessert, nourriture, Glace, laitier&#10;&#10;Le contenu généré par l’IA peut être incorrect.">
            <a:extLst>
              <a:ext uri="{FF2B5EF4-FFF2-40B4-BE49-F238E27FC236}">
                <a16:creationId xmlns:a16="http://schemas.microsoft.com/office/drawing/2014/main" id="{C12B3C81-6608-60E2-1B46-5B92DD90A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4" y="4878823"/>
            <a:ext cx="3644196" cy="2014365"/>
          </a:xfrm>
          <a:prstGeom prst="rect">
            <a:avLst/>
          </a:prstGeom>
        </p:spPr>
      </p:pic>
      <p:pic>
        <p:nvPicPr>
          <p:cNvPr id="23" name="Image 22" descr="Une image contenant nourriture, dessert, Snack, Glace&#10;&#10;Le contenu généré par l’IA peut être incorrect.">
            <a:extLst>
              <a:ext uri="{FF2B5EF4-FFF2-40B4-BE49-F238E27FC236}">
                <a16:creationId xmlns:a16="http://schemas.microsoft.com/office/drawing/2014/main" id="{141822C4-53FB-0CF3-42E6-6A92EC703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45" y="3054948"/>
            <a:ext cx="1511021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1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44 – La Pâtisserie </a:t>
            </a:r>
            <a:r>
              <a:rPr lang="fr-FR" sz="3600" b="1" dirty="0" err="1">
                <a:latin typeface="Avenir Next LT Pro" panose="020B0504020202020204" pitchFamily="34" charset="0"/>
              </a:rPr>
              <a:t>Cocktailisée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243572"/>
            <a:ext cx="4482435" cy="425168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Inspiration pâtisserie dans le cocktail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 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Tiramisu Martini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497" y="1243571"/>
            <a:ext cx="6408931" cy="44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45–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50862" y="1281517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La Pâtisserie Responsable : 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 err="1"/>
              <a:t>Eco-conception</a:t>
            </a:r>
            <a:r>
              <a:rPr lang="fr-FR" sz="2000" dirty="0"/>
              <a:t>, anti-gaspillage, circuits courts, </a:t>
            </a:r>
            <a:br>
              <a:rPr lang="fr-FR" sz="2000" dirty="0"/>
            </a:br>
            <a:r>
              <a:rPr lang="fr-FR" sz="2000" dirty="0" err="1"/>
              <a:t>sourcing</a:t>
            </a:r>
            <a:r>
              <a:rPr lang="fr-FR" sz="2000" dirty="0"/>
              <a:t> responsable. up-</a:t>
            </a:r>
            <a:r>
              <a:rPr lang="fr-FR" sz="2000" dirty="0" err="1"/>
              <a:t>cycling</a:t>
            </a:r>
            <a:r>
              <a:rPr lang="fr-FR" sz="2000" dirty="0"/>
              <a:t>. 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46&amp;47 - 48&amp;49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3" y="1233488"/>
            <a:ext cx="7017283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pâtisseries incontournables aux fruits... qui défient la saisonnalité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pâtisseries à partager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la pâtisserie végétale ? </a:t>
            </a: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Nécessaire ou effet de mode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desserts ultra design ?  </a:t>
            </a: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Expression artistique ou excès d’esthétisme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au détriment du goût ? </a:t>
            </a: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café/thé gourmands ?  </a:t>
            </a: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642661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 produit et ses différentes variétés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avec astuces recettes et </a:t>
            </a:r>
            <a:r>
              <a:rPr lang="fr-FR" sz="2000" dirty="0" err="1">
                <a:latin typeface="Avenir Next LT Pro" panose="020B0504020202020204" pitchFamily="34" charset="0"/>
              </a:rPr>
              <a:t>anti-gaspi</a:t>
            </a:r>
            <a:r>
              <a:rPr lang="fr-FR" sz="20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Crèmes</a:t>
            </a:r>
            <a:endParaRPr lang="fr-FR" sz="2000" dirty="0">
              <a:highlight>
                <a:srgbClr val="FFFF00"/>
              </a:highlight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5284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50&amp;51- 52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22/12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529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8A80A-2AE0-DA5E-8325-A1B740C1A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80344-3E9E-B96C-E932-5D2EF10081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54&amp;55 – De la terre à la tarte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4D36AD0-75DD-AF5D-6D74-2C73AC488DD4}"/>
              </a:ext>
            </a:extLst>
          </p:cNvPr>
          <p:cNvSpPr txBox="1">
            <a:spLocks/>
          </p:cNvSpPr>
          <p:nvPr/>
        </p:nvSpPr>
        <p:spPr bwMode="auto">
          <a:xfrm>
            <a:off x="550862" y="1281517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4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De la Terre à la tarte </a:t>
            </a:r>
            <a:br>
              <a:rPr lang="fr-FR" sz="2400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Raconter le parcours d’un ingrédient clé (le miel, la vanille, le blé, le beurre…) jusqu’à son expression finale dans un dessert.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8999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3FD8-393D-1475-FCA9-C68D8356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7E379-574D-FEDA-4A2E-C6D3496658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56&amp;57 – Recette sans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C02A204-6639-DC71-4970-75F514B179A9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9252895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Mise en avant d’un dessert sans beurre, sans sucre, sans œuf ou sans lait, sans rien sacrifier au goût.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Une façon de parler d’innovation et de créativité sous contrainte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21218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58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32859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2000" dirty="0" err="1">
                <a:latin typeface="Avenir Next LT Pro" panose="020B0504020202020204" pitchFamily="34" charset="0"/>
              </a:rPr>
              <a:t>food</a:t>
            </a:r>
            <a:r>
              <a:rPr lang="fr-FR" sz="20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indispensables de la </a:t>
            </a:r>
            <a:r>
              <a:rPr lang="fr-FR" sz="2000" b="1" dirty="0" err="1">
                <a:latin typeface="Avenir Next LT Pro" panose="020B0504020202020204" pitchFamily="34" charset="0"/>
              </a:rPr>
              <a:t>patisserie</a:t>
            </a:r>
            <a:r>
              <a:rPr lang="fr-FR" sz="2000" b="1" dirty="0">
                <a:latin typeface="Avenir Next LT Pro" panose="020B0504020202020204" pitchFamily="34" charset="0"/>
              </a:rPr>
              <a:t> : </a:t>
            </a:r>
            <a:r>
              <a:rPr lang="fr-FR" sz="2000" dirty="0">
                <a:latin typeface="Avenir Next LT Pro" panose="020B0504020202020204" pitchFamily="34" charset="0"/>
              </a:rPr>
              <a:t>robot, moule, emporte pièce, </a:t>
            </a:r>
            <a:r>
              <a:rPr lang="fr-FR" sz="2000" dirty="0" err="1">
                <a:latin typeface="Avenir Next LT Pro" panose="020B0504020202020204" pitchFamily="34" charset="0"/>
              </a:rPr>
              <a:t>tempereuse</a:t>
            </a:r>
            <a:r>
              <a:rPr lang="fr-FR" sz="2000" dirty="0">
                <a:latin typeface="Avenir Next LT Pro" panose="020B0504020202020204" pitchFamily="34" charset="0"/>
              </a:rPr>
              <a:t>, </a:t>
            </a:r>
            <a:r>
              <a:rPr lang="fr-FR" sz="2000" dirty="0" err="1">
                <a:latin typeface="Avenir Next LT Pro" panose="020B0504020202020204" pitchFamily="34" charset="0"/>
              </a:rPr>
              <a:t>bainmarie</a:t>
            </a:r>
            <a:r>
              <a:rPr lang="fr-FR" sz="2000" dirty="0">
                <a:latin typeface="Avenir Next LT Pro" panose="020B0504020202020204" pitchFamily="34" charset="0"/>
              </a:rPr>
              <a:t>, fouet, </a:t>
            </a:r>
            <a:r>
              <a:rPr lang="fr-FR" sz="2000" dirty="0" err="1">
                <a:latin typeface="Avenir Next LT Pro" panose="020B0504020202020204" pitchFamily="34" charset="0"/>
              </a:rPr>
              <a:t>maryse</a:t>
            </a:r>
            <a:r>
              <a:rPr lang="fr-FR" sz="2000" dirty="0">
                <a:latin typeface="Avenir Next LT Pro" panose="020B0504020202020204" pitchFamily="34" charset="0"/>
              </a:rPr>
              <a:t>…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59 – 60&amp;61 – 62&amp;63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618434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Gazette de Vincent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r>
              <a:rPr lang="fr-FR" sz="20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En attente retour V. </a:t>
            </a:r>
            <a:r>
              <a:rPr lang="fr-FR" sz="2000" b="1" dirty="0" err="1">
                <a:latin typeface="Avenir Next LT Pro" panose="020B0504020202020204" pitchFamily="34" charset="0"/>
              </a:rPr>
              <a:t>Ferniot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chocolat 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r="8"/>
          <a:stretch>
            <a:fillRect/>
          </a:stretch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412151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V FERNIOT : envoyer les éléments déf avant le 22/12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5" y="2407449"/>
            <a:ext cx="2893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870" y="4634786"/>
            <a:ext cx="2892531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7F35-D51E-4B40-14AB-971DB56E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C5CD9-4D32-CCA9-8A69-B0D642D4D1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64&amp;65 – Les Créations Artistiques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A503B4B-0A5F-5095-CA7B-4252C6D19045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9252895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En chocolat, en sucre, sculptures spectaculaires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45891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632847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200" b="1" dirty="0">
                <a:latin typeface="Avenir Next LT Pro" panose="020B0504020202020204" pitchFamily="34" charset="0"/>
              </a:rPr>
              <a:t>Philippe </a:t>
            </a:r>
            <a:r>
              <a:rPr lang="fr-FR" sz="1200" b="1" dirty="0" err="1">
                <a:latin typeface="Avenir Next LT Pro" panose="020B0504020202020204" pitchFamily="34" charset="0"/>
              </a:rPr>
              <a:t>Conticini</a:t>
            </a:r>
            <a:r>
              <a:rPr lang="fr-FR" sz="1200" b="1" dirty="0">
                <a:latin typeface="Avenir Next LT Pro" panose="020B0504020202020204" pitchFamily="34" charset="0"/>
              </a:rPr>
              <a:t> (@philippe_conticini) </a:t>
            </a:r>
            <a:r>
              <a:rPr lang="fr-FR" sz="1200" dirty="0">
                <a:latin typeface="Avenir Next LT Pro" panose="020B0504020202020204" pitchFamily="34" charset="0"/>
              </a:rPr>
              <a:t>— Pâtissier-créateur, très actif sur Instagram pour diffusion de ses créations.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Loubna </a:t>
            </a:r>
            <a:r>
              <a:rPr lang="fr-FR" sz="1200" b="1" dirty="0" err="1">
                <a:latin typeface="Avenir Next LT Pro" panose="020B0504020202020204" pitchFamily="34" charset="0"/>
              </a:rPr>
              <a:t>Jaïbi</a:t>
            </a:r>
            <a:r>
              <a:rPr lang="fr-FR" sz="1200" b="1" dirty="0">
                <a:latin typeface="Avenir Next LT Pro" panose="020B0504020202020204" pitchFamily="34" charset="0"/>
              </a:rPr>
              <a:t> (@lesgourmandisesdeloubna)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recettes gourmandes et partage d’ingrédients.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Valentine A. (@valin_food) </a:t>
            </a:r>
            <a:r>
              <a:rPr lang="fr-FR" sz="1200" dirty="0">
                <a:latin typeface="Avenir Next LT Pro" panose="020B0504020202020204" pitchFamily="34" charset="0"/>
              </a:rPr>
              <a:t>— Créatrice de contenu pâtisserie, inspirations visuelles et stylisme culinaire.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Soso Cuisine Moi (@sosocuisinemoi) </a:t>
            </a:r>
            <a:r>
              <a:rPr lang="fr-FR" sz="1200" dirty="0">
                <a:latin typeface="Avenir Next LT Pro" panose="020B0504020202020204" pitchFamily="34" charset="0"/>
              </a:rPr>
              <a:t>— Compte orienté recettes faciles, ingrédients accessibles, bon suivi.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valin_food</a:t>
            </a:r>
            <a:r>
              <a:rPr lang="fr-FR" sz="1200" b="1" dirty="0">
                <a:latin typeface="Avenir Next LT Pro" panose="020B0504020202020204" pitchFamily="34" charset="0"/>
              </a:rPr>
              <a:t> (Valentine A.)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stylisme culinaire, mise en avant de tendances visuelles.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le.renard.et.les.raisins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Compte </a:t>
            </a:r>
            <a:r>
              <a:rPr lang="fr-FR" sz="1200" dirty="0" err="1">
                <a:latin typeface="Avenir Next LT Pro" panose="020B0504020202020204" pitchFamily="34" charset="0"/>
              </a:rPr>
              <a:t>vegan</a:t>
            </a:r>
            <a:r>
              <a:rPr lang="fr-FR" sz="1200" dirty="0">
                <a:latin typeface="Avenir Next LT Pro" panose="020B0504020202020204" pitchFamily="34" charset="0"/>
              </a:rPr>
              <a:t> &amp; pâtisserie sans gluten, belle alternative pour ton magazine.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mes_delicieuses_creations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Utilisateur fortement suivi, créations sucrées très visuelles </a:t>
            </a:r>
            <a:r>
              <a:rPr lang="fr-FR" sz="1400" dirty="0">
                <a:latin typeface="Avenir Next LT Pro" panose="020B0504020202020204" pitchFamily="34" charset="0"/>
              </a:rPr>
              <a:t>(desserts, pâtisseries) </a:t>
            </a:r>
          </a:p>
          <a:p>
            <a:pPr marL="0" indent="0">
              <a:buNone/>
            </a:pPr>
            <a:endParaRPr lang="fr-FR" sz="11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Loulou </a:t>
            </a:r>
            <a:r>
              <a:rPr lang="fr-FR" sz="1600" dirty="0" err="1">
                <a:latin typeface="Avenir Next LT Pro" panose="020B0504020202020204" pitchFamily="34" charset="0"/>
              </a:rPr>
              <a:t>kitchen</a:t>
            </a: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195433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4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637695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fraisier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7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pPr marL="0" indent="0">
              <a:buNone/>
            </a:pPr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2000" b="1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La poche à douilles</a:t>
            </a:r>
          </a:p>
          <a:p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625827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</a:t>
            </a: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pâtisserie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r="-133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PRINTEMPS 2025 – Votre pause inspiration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Nicolas </a:t>
            </a:r>
            <a:r>
              <a:rPr lang="fr-FR" sz="1800" dirty="0" err="1">
                <a:latin typeface="Avenir Next LT Pro" panose="020B0504020202020204" pitchFamily="34" charset="0"/>
              </a:rPr>
              <a:t>Paciello</a:t>
            </a:r>
            <a:r>
              <a:rPr lang="fr-FR" sz="1800" dirty="0">
                <a:latin typeface="Avenir Next LT Pro" panose="020B0504020202020204" pitchFamily="34" charset="0"/>
              </a:rPr>
              <a:t> en couv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57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14A3-1482-85BE-FA15-D97CDA93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022C2-6D40-8D36-8FA4-1A29477812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Les idées en +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408BB86-86E6-40BB-D633-49027436EA74}"/>
              </a:ext>
            </a:extLst>
          </p:cNvPr>
          <p:cNvSpPr txBox="1">
            <a:spLocks/>
          </p:cNvSpPr>
          <p:nvPr/>
        </p:nvSpPr>
        <p:spPr bwMode="auto">
          <a:xfrm>
            <a:off x="562585" y="1233488"/>
            <a:ext cx="11164958" cy="615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recettes SANS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b="1" dirty="0">
                <a:latin typeface="Avenir Next LT Pro" panose="020B0504020202020204" pitchFamily="34" charset="0"/>
              </a:rPr>
              <a:t>Mise en avant d’un dessert sans beurre, sans sucre, sans œuf ou sans lait, </a:t>
            </a:r>
            <a:r>
              <a:rPr lang="fr-FR" sz="1600" dirty="0">
                <a:latin typeface="Avenir Next LT Pro" panose="020B0504020202020204" pitchFamily="34" charset="0"/>
              </a:rPr>
              <a:t>sans rien sacrifier au goût.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Une façon de parler d’innovation et de créativité sous contrainte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recettes 100% MDD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recette Signature d’un chef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Carte blanche à un chef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palette gourmande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Focus sur une couleur, une matière ou un ingrédient et voir comment elle inspire les créateurs </a:t>
            </a: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produits coup de </a:t>
            </a:r>
            <a:r>
              <a:rPr lang="fr-FR" sz="1800" b="1" dirty="0" err="1">
                <a:latin typeface="Avenir Next LT Pro" panose="020B0504020202020204" pitchFamily="34" charset="0"/>
              </a:rPr>
              <a:t>coeur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La sélection de produit coup de cœur par METRO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créations artistiques 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En chocolat, en sucre, les créations fusions de desserts traditionnels </a:t>
            </a:r>
          </a:p>
          <a:p>
            <a:endParaRPr lang="fr-FR" sz="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De la Terre à la tarte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Raconter le parcours d’un ingrédient clé (le miel, la </a:t>
            </a:r>
            <a:r>
              <a:rPr lang="fr-FR" sz="1600" dirty="0">
                <a:highlight>
                  <a:srgbClr val="FFFF00"/>
                </a:highlight>
                <a:latin typeface="Avenir Next LT Pro" panose="020B0504020202020204" pitchFamily="34" charset="0"/>
              </a:rPr>
              <a:t>vanille</a:t>
            </a:r>
            <a:r>
              <a:rPr lang="fr-FR" sz="1600" dirty="0">
                <a:latin typeface="Avenir Next LT Pro" panose="020B0504020202020204" pitchFamily="34" charset="0"/>
              </a:rPr>
              <a:t>, le blé, le beurre…) jusqu’à son expression finale dans un dessert.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0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1C5B-5033-D339-1AA7-22D5A316D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F83B4-0C7C-AD37-1712-97AB890417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35971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Pont entre un pâtissier et un designer ou un parfumeur ou artiste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69AB59-16B9-62E5-56D7-C3BA0F97D3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962" cy="2663825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1FFE71E-B28B-E3B6-1444-127CF7E22001}"/>
              </a:ext>
            </a:extLst>
          </p:cNvPr>
          <p:cNvSpPr txBox="1">
            <a:spLocks/>
          </p:cNvSpPr>
          <p:nvPr/>
        </p:nvSpPr>
        <p:spPr bwMode="auto">
          <a:xfrm>
            <a:off x="550863" y="1916112"/>
            <a:ext cx="11325946" cy="33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Pâtissiers x Designers/artistes  </a:t>
            </a:r>
          </a:p>
          <a:p>
            <a:r>
              <a:rPr lang="fr-FR" sz="1800" b="1" dirty="0"/>
              <a:t>Cédric Grolet × Mathieu </a:t>
            </a:r>
            <a:r>
              <a:rPr lang="fr-FR" sz="1800" b="1" dirty="0" err="1"/>
              <a:t>Lehanneur</a:t>
            </a:r>
            <a:r>
              <a:rPr lang="fr-FR" sz="1800" dirty="0"/>
              <a:t> → une rencontre entre la précision pâtissière et le design organique ; imaginer une pièce inspirée de la nature ou du minéral. </a:t>
            </a:r>
          </a:p>
          <a:p>
            <a:r>
              <a:rPr lang="fr-FR" sz="1800" b="1" dirty="0"/>
              <a:t>Pierre Hermé × Philippe Starck</a:t>
            </a:r>
            <a:r>
              <a:rPr lang="fr-FR" sz="1800" dirty="0"/>
              <a:t> → ils ont déjà collaboré pour des créations minimalistes ; Starck conçoit l’objet, Hermé la saveur. </a:t>
            </a:r>
          </a:p>
          <a:p>
            <a:r>
              <a:rPr lang="fr-FR" sz="1800" b="1" dirty="0"/>
              <a:t>Nina Métayer × Ronan &amp; Erwan </a:t>
            </a:r>
            <a:r>
              <a:rPr lang="fr-FR" sz="1800" b="1" dirty="0" err="1"/>
              <a:t>Bouroullec</a:t>
            </a:r>
            <a:r>
              <a:rPr lang="fr-FR" sz="1800" dirty="0"/>
              <a:t> → alliance entre douceur, texture et lignes épurées. </a:t>
            </a:r>
          </a:p>
          <a:p>
            <a:r>
              <a:rPr lang="fr-FR" sz="1800" b="1" dirty="0"/>
              <a:t>Yann Couvreur × JR (l’artiste photographe)</a:t>
            </a:r>
            <a:r>
              <a:rPr lang="fr-FR" sz="1800" dirty="0"/>
              <a:t> → une pâtisserie qui s’imprime sur photo, ou qui devient installation urbaine. </a:t>
            </a:r>
          </a:p>
          <a:p>
            <a:r>
              <a:rPr lang="fr-FR" sz="1800" b="1" dirty="0"/>
              <a:t>Christophe Michalak × Jean-Charles de Castelbajac</a:t>
            </a:r>
            <a:r>
              <a:rPr lang="fr-FR" sz="1800" dirty="0"/>
              <a:t> → pâtisserie pop et colorée, très graphique. </a:t>
            </a:r>
          </a:p>
          <a:p>
            <a:r>
              <a:rPr lang="fr-FR" sz="1800" b="1" dirty="0"/>
              <a:t>Claire </a:t>
            </a:r>
            <a:r>
              <a:rPr lang="fr-FR" sz="1800" b="1" dirty="0" err="1"/>
              <a:t>Heitzler</a:t>
            </a:r>
            <a:r>
              <a:rPr lang="fr-FR" sz="1800" b="1" dirty="0"/>
              <a:t> × Pierre </a:t>
            </a:r>
            <a:r>
              <a:rPr lang="fr-FR" sz="1800" b="1" dirty="0" err="1"/>
              <a:t>Yovanovitch</a:t>
            </a:r>
            <a:r>
              <a:rPr lang="fr-FR" sz="1800" dirty="0"/>
              <a:t> → entre design sensoriel et simplicité raffinée.</a:t>
            </a: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0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63068-FD1F-F867-2858-E1A1D0541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7B5B0-18C8-46B0-6DEC-1746A1D948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4932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Pont entre un pâtissier et un designer ou un parfumeur ou artiste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0018781-E32E-A106-0A03-61F8054155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962" cy="2663825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C648909-330F-247F-7930-7AB0A5D0D3E7}"/>
              </a:ext>
            </a:extLst>
          </p:cNvPr>
          <p:cNvSpPr txBox="1">
            <a:spLocks/>
          </p:cNvSpPr>
          <p:nvPr/>
        </p:nvSpPr>
        <p:spPr bwMode="auto">
          <a:xfrm>
            <a:off x="550863" y="1916112"/>
            <a:ext cx="11325946" cy="33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Pâtissiers x Parfumeurs </a:t>
            </a:r>
          </a:p>
          <a:p>
            <a:r>
              <a:rPr lang="fr-FR" sz="1800" b="1" dirty="0"/>
              <a:t>Pierre Hermé × Jean-Michel Duriez (ex-parfumeur Rochas)</a:t>
            </a:r>
            <a:r>
              <a:rPr lang="fr-FR" sz="1800" dirty="0"/>
              <a:t> → ils ont d’ailleurs fait une collaboration autour des correspondances olfactives. </a:t>
            </a:r>
          </a:p>
          <a:p>
            <a:r>
              <a:rPr lang="fr-FR" sz="1800" b="1" dirty="0"/>
              <a:t>Jessica </a:t>
            </a:r>
            <a:r>
              <a:rPr lang="fr-FR" sz="1800" b="1" dirty="0" err="1"/>
              <a:t>Préalpato</a:t>
            </a:r>
            <a:r>
              <a:rPr lang="fr-FR" sz="1800" b="1" dirty="0"/>
              <a:t> × Francis </a:t>
            </a:r>
            <a:r>
              <a:rPr lang="fr-FR" sz="1800" b="1" dirty="0" err="1"/>
              <a:t>Kurkdjian</a:t>
            </a:r>
            <a:r>
              <a:rPr lang="fr-FR" sz="1800" dirty="0"/>
              <a:t> → naturalité et légèreté, parfums comestibles, travail sur l’émotion gustative. </a:t>
            </a:r>
          </a:p>
          <a:p>
            <a:r>
              <a:rPr lang="fr-FR" sz="1800" b="1" dirty="0"/>
              <a:t>Cyril Lignac × Frédéric Malle</a:t>
            </a:r>
            <a:r>
              <a:rPr lang="fr-FR" sz="1800" dirty="0"/>
              <a:t> → création d’un dessert qui traduit un parfum emblématique en goût. </a:t>
            </a:r>
          </a:p>
          <a:p>
            <a:r>
              <a:rPr lang="fr-FR" sz="1800" b="1" dirty="0"/>
              <a:t>Christophe Adam (L’Éclair de Génie) × Serge </a:t>
            </a:r>
            <a:r>
              <a:rPr lang="fr-FR" sz="1800" b="1" dirty="0" err="1"/>
              <a:t>Lutens</a:t>
            </a:r>
            <a:r>
              <a:rPr lang="fr-FR" sz="1800" dirty="0"/>
              <a:t> → exploration du sucré et du mystère à travers les épices. </a:t>
            </a:r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r>
              <a:rPr lang="fr-FR" sz="1800" b="1" dirty="0"/>
              <a:t>Pâtissiers x Mode/photographie</a:t>
            </a:r>
          </a:p>
          <a:p>
            <a:r>
              <a:rPr lang="fr-FR" sz="1800" b="1" dirty="0"/>
              <a:t>Dominique </a:t>
            </a:r>
            <a:r>
              <a:rPr lang="fr-FR" sz="1800" b="1" dirty="0" err="1"/>
              <a:t>Ansel</a:t>
            </a:r>
            <a:r>
              <a:rPr lang="fr-FR" sz="1800" b="1" dirty="0"/>
              <a:t> × Takashi Murakami</a:t>
            </a:r>
            <a:r>
              <a:rPr lang="fr-FR" sz="1800" dirty="0"/>
              <a:t> → pâtisseries pop et joyeuses inspirées du Japon. </a:t>
            </a:r>
          </a:p>
          <a:p>
            <a:r>
              <a:rPr lang="fr-FR" sz="1800" b="1" dirty="0"/>
              <a:t>Nina Métayer × Sarah </a:t>
            </a:r>
            <a:r>
              <a:rPr lang="fr-FR" sz="1800" b="1" dirty="0" err="1"/>
              <a:t>Andelman</a:t>
            </a:r>
            <a:r>
              <a:rPr lang="fr-FR" sz="1800" b="1" dirty="0"/>
              <a:t> (colette)</a:t>
            </a:r>
            <a:r>
              <a:rPr lang="fr-FR" sz="1800" dirty="0"/>
              <a:t> → collection capsule de gâteaux-concepts comme des accessoires de mode. </a:t>
            </a:r>
          </a:p>
          <a:p>
            <a:r>
              <a:rPr lang="fr-FR" sz="1800" b="1" dirty="0"/>
              <a:t>Cédric Grolet × Patrick </a:t>
            </a:r>
            <a:r>
              <a:rPr lang="fr-FR" sz="1800" b="1" dirty="0" err="1"/>
              <a:t>Demarchelier</a:t>
            </a:r>
            <a:r>
              <a:rPr lang="fr-FR" sz="1800" dirty="0"/>
              <a:t> → shooting d’art, où la pâtisserie devient sculpture photographique. </a:t>
            </a:r>
          </a:p>
          <a:p>
            <a:r>
              <a:rPr lang="fr-FR" sz="1800" b="1" dirty="0"/>
              <a:t>Claire Damon × Christelle Kocher (Maison </a:t>
            </a:r>
            <a:r>
              <a:rPr lang="fr-FR" sz="1800" b="1" dirty="0" err="1"/>
              <a:t>Koché</a:t>
            </a:r>
            <a:r>
              <a:rPr lang="fr-FR" sz="1800" b="1" dirty="0"/>
              <a:t>)</a:t>
            </a:r>
            <a:r>
              <a:rPr lang="fr-FR" sz="1800" dirty="0"/>
              <a:t> → travail autour du geste, du tissu, et du sucre filé.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30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03/12/2025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22/12/2025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Fin janvier / Début février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26/01/2026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23/02/2026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02/03/2026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</a:t>
            </a:r>
            <a:r>
              <a:rPr lang="fr-FR" sz="2000" b="1">
                <a:latin typeface="Avenir Next LT Pro" panose="020B0504020202020204" pitchFamily="34" charset="0"/>
              </a:rPr>
              <a:t>: 04/03/2026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22/12 et autres actus METRO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67508" y="1581870"/>
            <a:ext cx="5176520" cy="44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À nouveau 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menu, Snack, nourriture&#10;&#10;Le contenu généré par l’IA peut être incorrect.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16" y="1245320"/>
            <a:ext cx="6418518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57" y="1322350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effectLst/>
                <a:highlight>
                  <a:srgbClr val="FFFF00"/>
                </a:highlight>
              </a:rPr>
              <a:t>Plusieurs anecdotes sur des desserts : </a:t>
            </a:r>
          </a:p>
          <a:p>
            <a:r>
              <a:rPr lang="fr-FR" sz="2000" b="1" dirty="0">
                <a:effectLst/>
              </a:rPr>
              <a:t>Opéra</a:t>
            </a:r>
            <a:r>
              <a:rPr lang="fr-FR" sz="2000" dirty="0">
                <a:effectLst/>
              </a:rPr>
              <a:t> -&gt; dessert d’espionnage</a:t>
            </a:r>
          </a:p>
          <a:p>
            <a:r>
              <a:rPr lang="fr-FR" sz="2000" b="1" dirty="0"/>
              <a:t>Paris-Brest </a:t>
            </a:r>
            <a:r>
              <a:rPr lang="fr-FR" sz="2000" dirty="0"/>
              <a:t>-&gt; course cycliste</a:t>
            </a:r>
          </a:p>
          <a:p>
            <a:r>
              <a:rPr lang="fr-FR" sz="2000" b="1" dirty="0">
                <a:effectLst/>
              </a:rPr>
              <a:t>Macaron</a:t>
            </a:r>
            <a:r>
              <a:rPr lang="fr-FR" sz="2000" dirty="0">
                <a:effectLst/>
              </a:rPr>
              <a:t> -&gt; amené à la cour française par Catherine de </a:t>
            </a:r>
            <a:r>
              <a:rPr lang="fr-FR" sz="2000" dirty="0" err="1">
                <a:effectLst/>
              </a:rPr>
              <a:t>Medicis</a:t>
            </a:r>
            <a:endParaRPr lang="fr-FR" sz="2000" dirty="0">
              <a:effectLst/>
            </a:endParaRPr>
          </a:p>
          <a:p>
            <a:r>
              <a:rPr lang="fr-FR" sz="2000" b="1" dirty="0"/>
              <a:t>G</a:t>
            </a:r>
            <a:r>
              <a:rPr lang="fr-FR" sz="2000" b="1" dirty="0">
                <a:effectLst/>
              </a:rPr>
              <a:t>anache</a:t>
            </a:r>
            <a:r>
              <a:rPr lang="fr-FR" sz="2000" dirty="0">
                <a:effectLst/>
              </a:rPr>
              <a:t> -&gt; nom issu d’une insulte</a:t>
            </a:r>
          </a:p>
          <a:p>
            <a:r>
              <a:rPr lang="fr-FR" sz="2000" b="1" dirty="0"/>
              <a:t>Les premières femmes pâtissières</a:t>
            </a:r>
          </a:p>
          <a:p>
            <a:r>
              <a:rPr lang="fr-FR" sz="2000" b="1" dirty="0"/>
              <a:t>Kouign-Amann </a:t>
            </a:r>
            <a:r>
              <a:rPr lang="fr-FR" sz="2000" dirty="0"/>
              <a:t>-&gt; né d’une erreur</a:t>
            </a:r>
          </a:p>
          <a:p>
            <a:pPr marL="0" indent="0">
              <a:buNone/>
            </a:pPr>
            <a:endParaRPr lang="fr-FR" sz="1800" b="1" dirty="0">
              <a:effectLst/>
            </a:endParaRPr>
          </a:p>
          <a:p>
            <a:pPr marL="0" indent="0">
              <a:buNone/>
            </a:pPr>
            <a:endParaRPr lang="fr-FR" b="1" dirty="0"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A79DF-5B16-24E9-A7A1-5772D80D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r="49809"/>
          <a:stretch>
            <a:fillRect/>
          </a:stretch>
        </p:blipFill>
        <p:spPr>
          <a:xfrm>
            <a:off x="6268695" y="1233488"/>
            <a:ext cx="5384800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4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1245519"/>
            <a:ext cx="3243458" cy="45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7352" y="1602579"/>
            <a:ext cx="8473797" cy="135200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à voire si on a une visibilité sur 6 mois?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22/12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8627D5-3E38-4F7D-4BDB-C8015637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r="-52"/>
          <a:stretch>
            <a:fillRect/>
          </a:stretch>
        </p:blipFill>
        <p:spPr>
          <a:xfrm>
            <a:off x="8452022" y="1233488"/>
            <a:ext cx="3201472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610967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2 tendances sur 2 pages chacune</a:t>
            </a:r>
            <a:endParaRPr lang="fr-FR" sz="1400" dirty="0"/>
          </a:p>
          <a:p>
            <a:pPr marL="0" indent="0">
              <a:buNone/>
            </a:pPr>
            <a:endParaRPr lang="fr-FR" sz="2000" dirty="0">
              <a:latin typeface="+mj-lt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+mj-lt"/>
              </a:rPr>
              <a:t>Zoom sur les nouvelles techniques </a:t>
            </a:r>
            <a:br>
              <a:rPr lang="fr-FR" sz="2000" b="1" dirty="0">
                <a:highlight>
                  <a:srgbClr val="FFFF00"/>
                </a:highlight>
                <a:latin typeface="+mj-lt"/>
              </a:rPr>
            </a:br>
            <a:r>
              <a:rPr lang="fr-FR" sz="2000" dirty="0">
                <a:highlight>
                  <a:srgbClr val="FFFF00"/>
                </a:highlight>
                <a:latin typeface="+mj-lt"/>
              </a:rPr>
              <a:t>impression 3D, IA culinaire, cuisson de précision…</a:t>
            </a:r>
          </a:p>
          <a:p>
            <a:endParaRPr lang="fr-FR" sz="2000" dirty="0">
              <a:latin typeface="+mj-lt"/>
            </a:endParaRPr>
          </a:p>
          <a:p>
            <a:endParaRPr lang="fr-FR" sz="2000" b="1" dirty="0">
              <a:latin typeface="+mj-lt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+mj-lt"/>
              </a:rPr>
              <a:t>Les desserts qui font du bien au corps et à l’esprit </a:t>
            </a:r>
            <a:br>
              <a:rPr lang="fr-FR" sz="2000" b="1" dirty="0">
                <a:highlight>
                  <a:srgbClr val="FFFF00"/>
                </a:highlight>
                <a:latin typeface="+mj-lt"/>
              </a:rPr>
            </a:br>
            <a:r>
              <a:rPr lang="fr-FR" sz="2000" dirty="0">
                <a:latin typeface="+mj-lt"/>
              </a:rPr>
              <a:t>En intégrant les ingrédients alternatifs, </a:t>
            </a:r>
            <a:r>
              <a:rPr lang="fr-FR" sz="2000" dirty="0"/>
              <a:t>farines anciennes, </a:t>
            </a:r>
            <a:endParaRPr lang="fr-FR" sz="2000" dirty="0">
              <a:latin typeface="+mj-lt"/>
            </a:endParaRPr>
          </a:p>
          <a:p>
            <a:pPr marL="0" indent="0">
              <a:buNone/>
            </a:pPr>
            <a:endParaRPr lang="fr-FR" sz="2000" b="1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324"/>
            <a:ext cx="3393679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207"/>
            <a:ext cx="3381038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01876"/>
            <a:ext cx="9104313" cy="1808461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12&amp;13 – 14&amp;15 - 16&amp;17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18&amp;19 -  20&amp;21 – 22&amp;23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Les Chefs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2" y="2575870"/>
            <a:ext cx="8112226" cy="3395720"/>
          </a:xfrm>
        </p:spPr>
        <p:txBody>
          <a:bodyPr/>
          <a:lstStyle/>
          <a:p>
            <a:r>
              <a:rPr lang="fr-FR" sz="2000" b="1" dirty="0">
                <a:latin typeface="Avenir Next LT Pro" panose="020B0504020202020204" pitchFamily="34" charset="0"/>
              </a:rPr>
              <a:t>2DP : Nicolas </a:t>
            </a:r>
            <a:r>
              <a:rPr lang="fr-FR" sz="2000" b="1" dirty="0" err="1">
                <a:latin typeface="Avenir Next LT Pro" panose="020B0504020202020204" pitchFamily="34" charset="0"/>
              </a:rPr>
              <a:t>Paciello</a:t>
            </a:r>
            <a:r>
              <a:rPr lang="fr-FR" sz="2000" b="1" dirty="0">
                <a:latin typeface="Avenir Next LT Pro" panose="020B0504020202020204" pitchFamily="34" charset="0"/>
              </a:rPr>
              <a:t> Couv </a:t>
            </a:r>
            <a:r>
              <a:rPr lang="fr-FR" sz="2000" dirty="0">
                <a:latin typeface="Avenir Next LT Pro" panose="020B0504020202020204" pitchFamily="34" charset="0"/>
              </a:rPr>
              <a:t>– boutique avec un focus sur  spécial cookie ou le mini M – 2 recettes dont 1 sans gluten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Cheffe pâtissière en labo resto 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fr-FR" sz="2000" b="1" dirty="0">
                <a:latin typeface="Avenir Next LT Pro" panose="020B0504020202020204" pitchFamily="34" charset="0"/>
              </a:rPr>
              <a:t>	– 2 DP : </a:t>
            </a:r>
            <a:r>
              <a:rPr lang="fr-FR" sz="2000" u="sng" dirty="0">
                <a:latin typeface="Avenir Next LT Pro" panose="020B0504020202020204" pitchFamily="34" charset="0"/>
              </a:rPr>
              <a:t>Claire Santo Lopes </a:t>
            </a:r>
            <a:r>
              <a:rPr lang="fr-FR" sz="2000" dirty="0">
                <a:latin typeface="Avenir Next LT Pro" panose="020B0504020202020204" pitchFamily="34" charset="0"/>
              </a:rPr>
              <a:t>– dessert à l’assiette – Low Sugar,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	naturalité – 2 recettes </a:t>
            </a:r>
          </a:p>
          <a:p>
            <a:pPr marL="0" indent="0">
              <a:buNone/>
              <a:tabLst>
                <a:tab pos="358775" algn="l"/>
              </a:tabLst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fr-FR" sz="2000" b="1" dirty="0">
                <a:latin typeface="Avenir Next LT Pro" panose="020B0504020202020204" pitchFamily="34" charset="0"/>
              </a:rPr>
              <a:t>	- 2 DP : </a:t>
            </a:r>
            <a:r>
              <a:rPr lang="fr-FR" sz="2000" u="sng" dirty="0">
                <a:latin typeface="Avenir Next LT Pro" panose="020B0504020202020204" pitchFamily="34" charset="0"/>
              </a:rPr>
              <a:t>Camille </a:t>
            </a:r>
            <a:r>
              <a:rPr lang="fr-FR" sz="2000" u="sng" dirty="0" err="1">
                <a:latin typeface="Avenir Next LT Pro" panose="020B0504020202020204" pitchFamily="34" charset="0"/>
              </a:rPr>
              <a:t>Pailleau</a:t>
            </a:r>
            <a:r>
              <a:rPr lang="fr-FR" sz="2000" u="sng" dirty="0">
                <a:latin typeface="Avenir Next LT Pro" panose="020B0504020202020204" pitchFamily="34" charset="0"/>
              </a:rPr>
              <a:t> </a:t>
            </a:r>
            <a:r>
              <a:rPr lang="fr-FR" sz="2000" dirty="0">
                <a:latin typeface="Avenir Next LT Pro" panose="020B0504020202020204" pitchFamily="34" charset="0"/>
              </a:rPr>
              <a:t>– 2 recettes – à voire sa thématique</a:t>
            </a: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13790</TotalTime>
  <Words>1880</Words>
  <Application>Microsoft Office PowerPoint</Application>
  <PresentationFormat>Grand écran</PresentationFormat>
  <Paragraphs>257</Paragraphs>
  <Slides>33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Avenir Next LT Pro</vt:lpstr>
      <vt:lpstr>Helvetica</vt:lpstr>
      <vt:lpstr>Calibri</vt:lpstr>
      <vt:lpstr>Aptos</vt:lpstr>
      <vt:lpstr>Arial</vt:lpstr>
      <vt:lpstr>1_Thème Office</vt:lpstr>
      <vt:lpstr>Magazine METRO  Hors Série Promo H/I -  Fin Mars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12&amp;13 – 14&amp;15 - 16&amp;17 18&amp;19 -  20&amp;21 – 22&amp;23 Les Chefs à la Une</vt:lpstr>
      <vt:lpstr>Pages 24&amp;25 - 26  – Reportage producteur </vt:lpstr>
      <vt:lpstr>Page 27 et 37 – Shopping Food</vt:lpstr>
      <vt:lpstr>Pages 28&amp; 29 - 30 &amp; 31 – Duel de chefs</vt:lpstr>
      <vt:lpstr>Pages 32&amp;33 – 34&amp;35 - 36 – Focus Monde</vt:lpstr>
      <vt:lpstr>Pages 38&amp;39 – Tour de France des desserts </vt:lpstr>
      <vt:lpstr>Présentation PowerPoint</vt:lpstr>
      <vt:lpstr>Pages 42&amp;43 – CONCEPT DE RESTAURANT</vt:lpstr>
      <vt:lpstr>Page 44 – La Pâtisserie Cocktailisée</vt:lpstr>
      <vt:lpstr>Page 45– RSE</vt:lpstr>
      <vt:lpstr>Pages 46&amp;47 - 48&amp;49 – Focus</vt:lpstr>
      <vt:lpstr>Pages 50&amp;51- 52 – Produit star </vt:lpstr>
      <vt:lpstr>Page 54&amp;55 – De la terre à la tarte</vt:lpstr>
      <vt:lpstr>Page 56&amp;57 – Recette sans</vt:lpstr>
      <vt:lpstr>Page 58 – Shopping Non Food</vt:lpstr>
      <vt:lpstr>Pages 59 – 60&amp;61 – 62&amp;63  – La Gazette de Ferniot</vt:lpstr>
      <vt:lpstr>Page 64&amp;65 – Les Créations Artistiques</vt:lpstr>
      <vt:lpstr>Pages 66&amp;67 – Vu sur le web</vt:lpstr>
      <vt:lpstr>Page 68 – Dans le rétro</vt:lpstr>
      <vt:lpstr>Page 70 – L’ustensile</vt:lpstr>
      <vt:lpstr>Page 71 – Quiz </vt:lpstr>
      <vt:lpstr>Les idées en +</vt:lpstr>
      <vt:lpstr>Pont entre un pâtissier et un designer ou un parfumeur ou artiste</vt:lpstr>
      <vt:lpstr>Pont entre un pâtissier et un designer ou un parfumeur ou artiste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831</cp:revision>
  <cp:lastPrinted>2023-03-06T14:00:03Z</cp:lastPrinted>
  <dcterms:created xsi:type="dcterms:W3CDTF">2018-09-12T14:44:28Z</dcterms:created>
  <dcterms:modified xsi:type="dcterms:W3CDTF">2025-12-04T17:55:35Z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