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30"/>
  </p:notesMasterIdLst>
  <p:sldIdLst>
    <p:sldId id="1702" r:id="rId2"/>
    <p:sldId id="1886" r:id="rId3"/>
    <p:sldId id="1859" r:id="rId4"/>
    <p:sldId id="1860" r:id="rId5"/>
    <p:sldId id="1861" r:id="rId6"/>
    <p:sldId id="1862" r:id="rId7"/>
    <p:sldId id="1865" r:id="rId8"/>
    <p:sldId id="1863" r:id="rId9"/>
    <p:sldId id="1868" r:id="rId10"/>
    <p:sldId id="1869" r:id="rId11"/>
    <p:sldId id="1866" r:id="rId12"/>
    <p:sldId id="1867" r:id="rId13"/>
    <p:sldId id="1864" r:id="rId14"/>
    <p:sldId id="1877" r:id="rId15"/>
    <p:sldId id="1873" r:id="rId16"/>
    <p:sldId id="1880" r:id="rId17"/>
    <p:sldId id="1871" r:id="rId18"/>
    <p:sldId id="1870" r:id="rId19"/>
    <p:sldId id="1874" r:id="rId20"/>
    <p:sldId id="1885" r:id="rId21"/>
    <p:sldId id="1872" r:id="rId22"/>
    <p:sldId id="1875" r:id="rId23"/>
    <p:sldId id="1881" r:id="rId24"/>
    <p:sldId id="1876" r:id="rId25"/>
    <p:sldId id="1878" r:id="rId26"/>
    <p:sldId id="1879" r:id="rId27"/>
    <p:sldId id="1882" r:id="rId28"/>
    <p:sldId id="1888" r:id="rId29"/>
  </p:sldIdLst>
  <p:sldSz cx="12192000" cy="6858000"/>
  <p:notesSz cx="9869488" cy="6738938"/>
  <p:embeddedFontLst>
    <p:embeddedFont>
      <p:font typeface="Avenir Next LT Pro" panose="020B0504020202020204" pitchFamily="34" charset="0"/>
      <p:regular r:id="rId31"/>
      <p:bold r:id="rId32"/>
      <p:italic r:id="rId33"/>
      <p:boldItalic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Helvetica" panose="020B0604020202020204" pitchFamily="34" charset="0"/>
      <p:regular r:id="rId39"/>
      <p:bold r:id="rId40"/>
      <p:italic r:id="rId41"/>
      <p:boldItalic r:id="rId4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CBFB57-7C2D-3463-711C-65EAC0F1DF2F}" name="Bérengère de Germiny" initials="BdG" userId="S::bg@lenouveaubelier.com::19d4f272-f616-4b2b-a134-fb35725a2de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500"/>
    <a:srgbClr val="FFFFFF"/>
    <a:srgbClr val="932645"/>
    <a:srgbClr val="4E6489"/>
    <a:srgbClr val="8A8168"/>
    <a:srgbClr val="003D7C"/>
    <a:srgbClr val="512F00"/>
    <a:srgbClr val="DAA478"/>
    <a:srgbClr val="89ACBF"/>
    <a:srgbClr val="CB45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7" autoAdjust="0"/>
    <p:restoredTop sz="94660"/>
  </p:normalViewPr>
  <p:slideViewPr>
    <p:cSldViewPr snapToGrid="0">
      <p:cViewPr varScale="1">
        <p:scale>
          <a:sx n="82" d="100"/>
          <a:sy n="82" d="100"/>
        </p:scale>
        <p:origin x="58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presProps" Target="pres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de Alario" userId="89ebcabbf4aa8d85" providerId="LiveId" clId="{19CEA55D-2AB9-4311-AE28-5B584D712C67}"/>
    <pc:docChg chg="undo custSel modSld">
      <pc:chgData name="Aude Alario" userId="89ebcabbf4aa8d85" providerId="LiveId" clId="{19CEA55D-2AB9-4311-AE28-5B584D712C67}" dt="2023-05-05T16:31:08.406" v="333" actId="20577"/>
      <pc:docMkLst>
        <pc:docMk/>
      </pc:docMkLst>
      <pc:sldChg chg="modSp mod">
        <pc:chgData name="Aude Alario" userId="89ebcabbf4aa8d85" providerId="LiveId" clId="{19CEA55D-2AB9-4311-AE28-5B584D712C67}" dt="2023-05-05T15:38:51.208" v="96" actId="20577"/>
        <pc:sldMkLst>
          <pc:docMk/>
          <pc:sldMk cId="1175188" sldId="1859"/>
        </pc:sldMkLst>
        <pc:spChg chg="mod">
          <ac:chgData name="Aude Alario" userId="89ebcabbf4aa8d85" providerId="LiveId" clId="{19CEA55D-2AB9-4311-AE28-5B584D712C67}" dt="2023-05-05T15:38:51.208" v="96" actId="20577"/>
          <ac:spMkLst>
            <pc:docMk/>
            <pc:sldMk cId="1175188" sldId="1859"/>
            <ac:spMk id="3" creationId="{D2067BC6-260B-4FD6-B801-16619FABEC69}"/>
          </ac:spMkLst>
        </pc:spChg>
      </pc:sldChg>
      <pc:sldChg chg="modSp mod">
        <pc:chgData name="Aude Alario" userId="89ebcabbf4aa8d85" providerId="LiveId" clId="{19CEA55D-2AB9-4311-AE28-5B584D712C67}" dt="2023-05-05T15:38:46.092" v="86" actId="20577"/>
        <pc:sldMkLst>
          <pc:docMk/>
          <pc:sldMk cId="2486923772" sldId="1861"/>
        </pc:sldMkLst>
        <pc:spChg chg="mod">
          <ac:chgData name="Aude Alario" userId="89ebcabbf4aa8d85" providerId="LiveId" clId="{19CEA55D-2AB9-4311-AE28-5B584D712C67}" dt="2023-05-05T15:38:46.092" v="86" actId="20577"/>
          <ac:spMkLst>
            <pc:docMk/>
            <pc:sldMk cId="2486923772" sldId="1861"/>
            <ac:spMk id="3" creationId="{C4BA281A-932C-4C68-944A-EB4B3F428B0C}"/>
          </ac:spMkLst>
        </pc:spChg>
      </pc:sldChg>
      <pc:sldChg chg="modSp mod">
        <pc:chgData name="Aude Alario" userId="89ebcabbf4aa8d85" providerId="LiveId" clId="{19CEA55D-2AB9-4311-AE28-5B584D712C67}" dt="2023-05-05T15:37:40.257" v="42" actId="20577"/>
        <pc:sldMkLst>
          <pc:docMk/>
          <pc:sldMk cId="1653543955" sldId="1862"/>
        </pc:sldMkLst>
        <pc:spChg chg="mod">
          <ac:chgData name="Aude Alario" userId="89ebcabbf4aa8d85" providerId="LiveId" clId="{19CEA55D-2AB9-4311-AE28-5B584D712C67}" dt="2023-05-05T15:37:40.257" v="42" actId="20577"/>
          <ac:spMkLst>
            <pc:docMk/>
            <pc:sldMk cId="1653543955" sldId="1862"/>
            <ac:spMk id="3" creationId="{1836D1EB-5127-4048-8FDD-5B85F6B89C7E}"/>
          </ac:spMkLst>
        </pc:spChg>
      </pc:sldChg>
      <pc:sldChg chg="modSp mod">
        <pc:chgData name="Aude Alario" userId="89ebcabbf4aa8d85" providerId="LiveId" clId="{19CEA55D-2AB9-4311-AE28-5B584D712C67}" dt="2023-05-05T15:38:05.382" v="66" actId="20577"/>
        <pc:sldMkLst>
          <pc:docMk/>
          <pc:sldMk cId="2391424801" sldId="1864"/>
        </pc:sldMkLst>
        <pc:spChg chg="mod">
          <ac:chgData name="Aude Alario" userId="89ebcabbf4aa8d85" providerId="LiveId" clId="{19CEA55D-2AB9-4311-AE28-5B584D712C67}" dt="2023-05-05T15:38:05.382" v="66" actId="20577"/>
          <ac:spMkLst>
            <pc:docMk/>
            <pc:sldMk cId="2391424801" sldId="1864"/>
            <ac:spMk id="3" creationId="{BFBFD87C-166A-4B16-A275-5F9FBED4C9EF}"/>
          </ac:spMkLst>
        </pc:spChg>
      </pc:sldChg>
      <pc:sldChg chg="modSp mod">
        <pc:chgData name="Aude Alario" userId="89ebcabbf4aa8d85" providerId="LiveId" clId="{19CEA55D-2AB9-4311-AE28-5B584D712C67}" dt="2023-05-05T15:39:01.520" v="101" actId="20577"/>
        <pc:sldMkLst>
          <pc:docMk/>
          <pc:sldMk cId="3705588568" sldId="1865"/>
        </pc:sldMkLst>
        <pc:spChg chg="mod">
          <ac:chgData name="Aude Alario" userId="89ebcabbf4aa8d85" providerId="LiveId" clId="{19CEA55D-2AB9-4311-AE28-5B584D712C67}" dt="2023-05-05T15:39:01.520" v="101" actId="20577"/>
          <ac:spMkLst>
            <pc:docMk/>
            <pc:sldMk cId="3705588568" sldId="1865"/>
            <ac:spMk id="3" creationId="{455BFFD1-FB59-4398-903E-EC7F0A48585D}"/>
          </ac:spMkLst>
        </pc:spChg>
      </pc:sldChg>
      <pc:sldChg chg="modSp mod">
        <pc:chgData name="Aude Alario" userId="89ebcabbf4aa8d85" providerId="LiveId" clId="{19CEA55D-2AB9-4311-AE28-5B584D712C67}" dt="2023-05-05T15:39:19.465" v="105" actId="20577"/>
        <pc:sldMkLst>
          <pc:docMk/>
          <pc:sldMk cId="1145901559" sldId="1866"/>
        </pc:sldMkLst>
        <pc:spChg chg="mod">
          <ac:chgData name="Aude Alario" userId="89ebcabbf4aa8d85" providerId="LiveId" clId="{19CEA55D-2AB9-4311-AE28-5B584D712C67}" dt="2023-05-05T15:39:19.465" v="105" actId="20577"/>
          <ac:spMkLst>
            <pc:docMk/>
            <pc:sldMk cId="1145901559" sldId="1866"/>
            <ac:spMk id="3" creationId="{809F0637-E214-4158-9DF8-DAFC2A5DF4E4}"/>
          </ac:spMkLst>
        </pc:spChg>
      </pc:sldChg>
      <pc:sldChg chg="modSp mod">
        <pc:chgData name="Aude Alario" userId="89ebcabbf4aa8d85" providerId="LiveId" clId="{19CEA55D-2AB9-4311-AE28-5B584D712C67}" dt="2023-05-05T15:37:58.009" v="60" actId="20577"/>
        <pc:sldMkLst>
          <pc:docMk/>
          <pc:sldMk cId="2168397479" sldId="1867"/>
        </pc:sldMkLst>
        <pc:spChg chg="mod">
          <ac:chgData name="Aude Alario" userId="89ebcabbf4aa8d85" providerId="LiveId" clId="{19CEA55D-2AB9-4311-AE28-5B584D712C67}" dt="2023-05-05T15:37:58.009" v="60" actId="20577"/>
          <ac:spMkLst>
            <pc:docMk/>
            <pc:sldMk cId="2168397479" sldId="1867"/>
            <ac:spMk id="3" creationId="{B56A9EA4-CE4B-4D10-B056-BB2545976E13}"/>
          </ac:spMkLst>
        </pc:spChg>
      </pc:sldChg>
      <pc:sldChg chg="modSp mod">
        <pc:chgData name="Aude Alario" userId="89ebcabbf4aa8d85" providerId="LiveId" clId="{19CEA55D-2AB9-4311-AE28-5B584D712C67}" dt="2023-05-05T16:30:11.074" v="314" actId="20577"/>
        <pc:sldMkLst>
          <pc:docMk/>
          <pc:sldMk cId="2722813682" sldId="1868"/>
        </pc:sldMkLst>
        <pc:spChg chg="mod">
          <ac:chgData name="Aude Alario" userId="89ebcabbf4aa8d85" providerId="LiveId" clId="{19CEA55D-2AB9-4311-AE28-5B584D712C67}" dt="2023-05-05T16:30:11.074" v="314" actId="20577"/>
          <ac:spMkLst>
            <pc:docMk/>
            <pc:sldMk cId="2722813682" sldId="1868"/>
            <ac:spMk id="3" creationId="{BFBFD87C-166A-4B16-A275-5F9FBED4C9EF}"/>
          </ac:spMkLst>
        </pc:spChg>
      </pc:sldChg>
      <pc:sldChg chg="modSp mod">
        <pc:chgData name="Aude Alario" userId="89ebcabbf4aa8d85" providerId="LiveId" clId="{19CEA55D-2AB9-4311-AE28-5B584D712C67}" dt="2023-05-05T15:37:51.006" v="50" actId="20577"/>
        <pc:sldMkLst>
          <pc:docMk/>
          <pc:sldMk cId="3010881112" sldId="1869"/>
        </pc:sldMkLst>
        <pc:spChg chg="mod">
          <ac:chgData name="Aude Alario" userId="89ebcabbf4aa8d85" providerId="LiveId" clId="{19CEA55D-2AB9-4311-AE28-5B584D712C67}" dt="2023-05-05T15:37:51.006" v="50" actId="20577"/>
          <ac:spMkLst>
            <pc:docMk/>
            <pc:sldMk cId="3010881112" sldId="1869"/>
            <ac:spMk id="3" creationId="{F58383C8-E824-4002-B369-310BA56933AE}"/>
          </ac:spMkLst>
        </pc:spChg>
      </pc:sldChg>
      <pc:sldChg chg="modSp mod">
        <pc:chgData name="Aude Alario" userId="89ebcabbf4aa8d85" providerId="LiveId" clId="{19CEA55D-2AB9-4311-AE28-5B584D712C67}" dt="2023-05-05T15:39:36.380" v="115" actId="20577"/>
        <pc:sldMkLst>
          <pc:docMk/>
          <pc:sldMk cId="3878233050" sldId="1870"/>
        </pc:sldMkLst>
        <pc:spChg chg="mod">
          <ac:chgData name="Aude Alario" userId="89ebcabbf4aa8d85" providerId="LiveId" clId="{19CEA55D-2AB9-4311-AE28-5B584D712C67}" dt="2023-05-05T15:39:36.380" v="115" actId="20577"/>
          <ac:spMkLst>
            <pc:docMk/>
            <pc:sldMk cId="3878233050" sldId="1870"/>
            <ac:spMk id="3" creationId="{E027AC2F-20AE-4706-98E7-6D25D2FA3302}"/>
          </ac:spMkLst>
        </pc:spChg>
      </pc:sldChg>
      <pc:sldChg chg="modSp mod">
        <pc:chgData name="Aude Alario" userId="89ebcabbf4aa8d85" providerId="LiveId" clId="{19CEA55D-2AB9-4311-AE28-5B584D712C67}" dt="2023-05-05T15:49:03.873" v="298" actId="20577"/>
        <pc:sldMkLst>
          <pc:docMk/>
          <pc:sldMk cId="2119485702" sldId="1874"/>
        </pc:sldMkLst>
        <pc:spChg chg="mod">
          <ac:chgData name="Aude Alario" userId="89ebcabbf4aa8d85" providerId="LiveId" clId="{19CEA55D-2AB9-4311-AE28-5B584D712C67}" dt="2023-05-05T15:49:03.873" v="298" actId="20577"/>
          <ac:spMkLst>
            <pc:docMk/>
            <pc:sldMk cId="2119485702" sldId="1874"/>
            <ac:spMk id="3" creationId="{784716C6-AC83-480B-926B-CC492958C372}"/>
          </ac:spMkLst>
        </pc:spChg>
      </pc:sldChg>
      <pc:sldChg chg="modSp mod">
        <pc:chgData name="Aude Alario" userId="89ebcabbf4aa8d85" providerId="LiveId" clId="{19CEA55D-2AB9-4311-AE28-5B584D712C67}" dt="2023-05-05T16:30:40.317" v="324" actId="20577"/>
        <pc:sldMkLst>
          <pc:docMk/>
          <pc:sldMk cId="178159289" sldId="1875"/>
        </pc:sldMkLst>
        <pc:spChg chg="mod">
          <ac:chgData name="Aude Alario" userId="89ebcabbf4aa8d85" providerId="LiveId" clId="{19CEA55D-2AB9-4311-AE28-5B584D712C67}" dt="2023-05-05T16:30:40.317" v="324" actId="20577"/>
          <ac:spMkLst>
            <pc:docMk/>
            <pc:sldMk cId="178159289" sldId="1875"/>
            <ac:spMk id="3" creationId="{BFBFD87C-166A-4B16-A275-5F9FBED4C9EF}"/>
          </ac:spMkLst>
        </pc:spChg>
      </pc:sldChg>
      <pc:sldChg chg="modSp mod">
        <pc:chgData name="Aude Alario" userId="89ebcabbf4aa8d85" providerId="LiveId" clId="{19CEA55D-2AB9-4311-AE28-5B584D712C67}" dt="2023-05-05T15:38:25.906" v="76" actId="20577"/>
        <pc:sldMkLst>
          <pc:docMk/>
          <pc:sldMk cId="2760046125" sldId="1877"/>
        </pc:sldMkLst>
        <pc:spChg chg="mod">
          <ac:chgData name="Aude Alario" userId="89ebcabbf4aa8d85" providerId="LiveId" clId="{19CEA55D-2AB9-4311-AE28-5B584D712C67}" dt="2023-05-05T15:38:25.906" v="76" actId="20577"/>
          <ac:spMkLst>
            <pc:docMk/>
            <pc:sldMk cId="2760046125" sldId="1877"/>
            <ac:spMk id="3" creationId="{39BB7F2D-33F2-486B-B64C-05ECCCA26584}"/>
          </ac:spMkLst>
        </pc:spChg>
      </pc:sldChg>
      <pc:sldChg chg="modSp mod">
        <pc:chgData name="Aude Alario" userId="89ebcabbf4aa8d85" providerId="LiveId" clId="{19CEA55D-2AB9-4311-AE28-5B584D712C67}" dt="2023-05-05T15:38:37.671" v="84" actId="20577"/>
        <pc:sldMkLst>
          <pc:docMk/>
          <pc:sldMk cId="1932529969" sldId="1880"/>
        </pc:sldMkLst>
        <pc:spChg chg="mod">
          <ac:chgData name="Aude Alario" userId="89ebcabbf4aa8d85" providerId="LiveId" clId="{19CEA55D-2AB9-4311-AE28-5B584D712C67}" dt="2023-05-05T15:38:37.671" v="84" actId="20577"/>
          <ac:spMkLst>
            <pc:docMk/>
            <pc:sldMk cId="1932529969" sldId="1880"/>
            <ac:spMk id="3" creationId="{784716C6-AC83-480B-926B-CC492958C372}"/>
          </ac:spMkLst>
        </pc:spChg>
      </pc:sldChg>
      <pc:sldChg chg="modSp mod">
        <pc:chgData name="Aude Alario" userId="89ebcabbf4aa8d85" providerId="LiveId" clId="{19CEA55D-2AB9-4311-AE28-5B584D712C67}" dt="2023-05-05T15:40:00.011" v="121" actId="20577"/>
        <pc:sldMkLst>
          <pc:docMk/>
          <pc:sldMk cId="3328461895" sldId="1881"/>
        </pc:sldMkLst>
        <pc:spChg chg="mod">
          <ac:chgData name="Aude Alario" userId="89ebcabbf4aa8d85" providerId="LiveId" clId="{19CEA55D-2AB9-4311-AE28-5B584D712C67}" dt="2023-05-05T15:40:00.011" v="121" actId="20577"/>
          <ac:spMkLst>
            <pc:docMk/>
            <pc:sldMk cId="3328461895" sldId="1881"/>
            <ac:spMk id="3" creationId="{0EEB3CCF-97CE-4DC9-AF9B-D9DCAE9CCA21}"/>
          </ac:spMkLst>
        </pc:spChg>
      </pc:sldChg>
      <pc:sldChg chg="modSp mod">
        <pc:chgData name="Aude Alario" userId="89ebcabbf4aa8d85" providerId="LiveId" clId="{19CEA55D-2AB9-4311-AE28-5B584D712C67}" dt="2023-05-05T15:39:43.921" v="117" actId="20577"/>
        <pc:sldMkLst>
          <pc:docMk/>
          <pc:sldMk cId="1696261185" sldId="1885"/>
        </pc:sldMkLst>
        <pc:spChg chg="mod">
          <ac:chgData name="Aude Alario" userId="89ebcabbf4aa8d85" providerId="LiveId" clId="{19CEA55D-2AB9-4311-AE28-5B584D712C67}" dt="2023-05-05T15:39:43.921" v="117" actId="20577"/>
          <ac:spMkLst>
            <pc:docMk/>
            <pc:sldMk cId="1696261185" sldId="1885"/>
            <ac:spMk id="15" creationId="{0C09D785-F77A-FD06-5159-4CE13ED4F0DD}"/>
          </ac:spMkLst>
        </pc:spChg>
      </pc:sldChg>
      <pc:sldChg chg="modSp mod">
        <pc:chgData name="Aude Alario" userId="89ebcabbf4aa8d85" providerId="LiveId" clId="{19CEA55D-2AB9-4311-AE28-5B584D712C67}" dt="2023-05-05T16:31:08.406" v="333" actId="20577"/>
        <pc:sldMkLst>
          <pc:docMk/>
          <pc:sldMk cId="370080418" sldId="1888"/>
        </pc:sldMkLst>
        <pc:spChg chg="mod">
          <ac:chgData name="Aude Alario" userId="89ebcabbf4aa8d85" providerId="LiveId" clId="{19CEA55D-2AB9-4311-AE28-5B584D712C67}" dt="2023-05-05T16:31:08.406" v="333" actId="20577"/>
          <ac:spMkLst>
            <pc:docMk/>
            <pc:sldMk cId="370080418" sldId="1888"/>
            <ac:spMk id="3" creationId="{4B6836B9-5F35-4CEA-8CB9-2857555A0ED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0426" y="0"/>
            <a:ext cx="4276778" cy="338117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/>
            </a:lvl1pPr>
          </a:lstStyle>
          <a:p>
            <a:fld id="{1AF795A4-66A1-43EF-9029-8FAFEFC3FD75}" type="datetimeFigureOut">
              <a:rPr lang="fr-FR" smtClean="0"/>
              <a:t>05/05/2023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42963"/>
            <a:ext cx="4040188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86949" y="3243115"/>
            <a:ext cx="7895590" cy="2653456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0426" y="6400823"/>
            <a:ext cx="4276778" cy="338116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/>
            </a:lvl1pPr>
          </a:lstStyle>
          <a:p>
            <a:fld id="{33D9C152-1E26-4F05-B6D8-64339A8ABC7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222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893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685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030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0966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7460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4896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290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53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05/05/2023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age 2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8D8AF008-17A3-3A38-1197-212C27CB9E99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2841" y="6126163"/>
            <a:ext cx="1719160" cy="73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E33E4E-9D5E-495B-A6B7-B77EF73DF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2416175"/>
            <a:ext cx="10363200" cy="1470025"/>
          </a:xfrm>
        </p:spPr>
        <p:txBody>
          <a:bodyPr/>
          <a:lstStyle/>
          <a:p>
            <a:pPr algn="l"/>
            <a:r>
              <a:rPr lang="fr-FR" sz="6600" b="1" dirty="0">
                <a:latin typeface="Avenir Next LT Pro" panose="020B0504020202020204" pitchFamily="34" charset="0"/>
              </a:rPr>
              <a:t>Magazine METRO #7</a:t>
            </a:r>
            <a:br>
              <a:rPr lang="fr-FR" sz="66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Promo T (du 14/09 au 30/09)</a:t>
            </a:r>
            <a:endParaRPr lang="fr-FR" sz="66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950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58383C8-E824-4002-B369-310BA56933A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12826"/>
            <a:ext cx="854498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reportage chez un producteur pour mettre en avant son savoir-faire et ses produits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Ludovic Bouvet et son jambon de Vendée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Guillaume Jacquin et ses fromages de chèvre AOP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contacts des producteurs et dernières actualités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217C70E-9F64-4DE1-A1FF-BE4DD61785F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20, 21, 22 &amp; 23 – Reportage producteur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5BEB3FC-0449-03B6-E4CB-56C83DC5B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2580" y="1424784"/>
            <a:ext cx="2861790" cy="200421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C925AE6-0888-325E-7DBC-C101CE8565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12580" y="3429000"/>
            <a:ext cx="2861790" cy="200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881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EF68F6-986B-4683-8D82-39DA530AB8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24, 25 &amp; 26 - MDD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9F0637-E214-4158-9DF8-DAFC2A5DF4E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Faire 1 focus sur une marque MDD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2400" b="1" dirty="0" err="1">
                <a:latin typeface="Avenir Next LT Pro" panose="020B0504020202020204" pitchFamily="34" charset="0"/>
              </a:rPr>
              <a:t>Delaître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2400" b="1" dirty="0" err="1">
                <a:latin typeface="Avenir Next LT Pro" panose="020B0504020202020204" pitchFamily="34" charset="0"/>
              </a:rPr>
              <a:t>Rustadou</a:t>
            </a:r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d’ici début le 07/06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B23D827-8E6A-30A6-8C3E-17D000E32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0638" y="543307"/>
            <a:ext cx="3738343" cy="261809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F116DE0-78F4-F060-BA7C-E87277A1694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856"/>
          <a:stretch/>
        </p:blipFill>
        <p:spPr>
          <a:xfrm>
            <a:off x="9786555" y="3161405"/>
            <a:ext cx="1992426" cy="283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901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F028D1-DE7A-4B43-A405-5D21846D75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196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28, 29, 30 &amp; 31 – Duel de chefs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6A9EA4-CE4B-4D10-B056-BB2545976E1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53515"/>
            <a:ext cx="9572978" cy="5118100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1 page portrait, 1 page produit, 2 pages recettes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i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de produits :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	</a:t>
            </a:r>
            <a:r>
              <a:rPr lang="fr-FR" sz="2400" b="1" dirty="0">
                <a:latin typeface="Avenir Next LT Pro" panose="020B0504020202020204" pitchFamily="34" charset="0"/>
              </a:rPr>
              <a:t>- poissons : maquereau, bar</a:t>
            </a:r>
          </a:p>
          <a:p>
            <a:pPr marL="0" indent="0">
              <a:buNone/>
            </a:pP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	- </a:t>
            </a:r>
            <a:r>
              <a:rPr lang="fr-FR" sz="2400" b="1" dirty="0">
                <a:latin typeface="Avenir Next LT Pro" panose="020B0504020202020204" pitchFamily="34" charset="0"/>
              </a:rPr>
              <a:t>légumes : oseille, artichaut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trouver les chefs et prévoir shooting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Avant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(Najate)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126371-80AA-9F17-697F-B027FF946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4054" y="1204966"/>
            <a:ext cx="3164068" cy="22159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58F1876-AED7-2C58-E946-348B61F3DA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4054" y="3554332"/>
            <a:ext cx="3164068" cy="221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3974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32 – Shopping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22564"/>
            <a:ext cx="925689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salades</a:t>
            </a: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lvl="1"/>
            <a:endParaRPr lang="fr-FR" sz="2400" b="1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823F01-23E3-BD85-9577-BE86730B44A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9178290" y="1930417"/>
            <a:ext cx="2643294" cy="370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248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FBDDF71-88DF-4D6E-B3D3-2EF62347615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1564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34, 35, 36, 37 &amp; 38 – Focus Région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B7F2D-33F2-486B-B64C-05ECCCA2658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5" y="1402715"/>
            <a:ext cx="8257077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Découvrir une région aux travers de ses produits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L’Ile de France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Pays Basque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du terroir + contact du salarié METRO à mettre en avant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07/06 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CDB974-FFFB-CFCE-6582-9B065BAB1B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0989" y="1027325"/>
            <a:ext cx="3130099" cy="2192123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12C3EEBF-179A-622C-A73B-DC956D8B69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8942" y="2411563"/>
            <a:ext cx="3221539" cy="225616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B954C20-B667-15A0-013F-3D2F5C5AF8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0000"/>
          <a:stretch/>
        </p:blipFill>
        <p:spPr>
          <a:xfrm>
            <a:off x="10384556" y="3824607"/>
            <a:ext cx="1635925" cy="2291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0461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D619E52-0341-4B21-91F9-F69B0E4B33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5092" y="5960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40 &amp; 41– Management &amp; Business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A5BD03-F0AE-42A6-A245-EEF8EB131A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5092" y="1371973"/>
            <a:ext cx="1066482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Réaliser un sujet sur des problématiques de management ou business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Financer son restaurant</a:t>
            </a:r>
            <a:br>
              <a:rPr lang="fr-FR" sz="2400" b="1" dirty="0">
                <a:latin typeface="Avenir Next LT Pro" panose="020B0504020202020204" pitchFamily="34" charset="0"/>
              </a:rPr>
            </a:br>
            <a:r>
              <a:rPr lang="fr-FR" sz="2400" dirty="0">
                <a:latin typeface="Avenir Next LT Pro" panose="020B0504020202020204" pitchFamily="34" charset="0"/>
              </a:rPr>
              <a:t>Cf livre blanc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F6D521C-5A6C-2554-AA74-ED7E22F4A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1060" y="3303270"/>
            <a:ext cx="3436986" cy="2407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54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4932" y="272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42 &amp; 43 – Rencontre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24932" y="1443355"/>
            <a:ext cx="731604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Rencontre avec un client, professionnel hors RSAT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La sélection :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Portrait d’un boucher 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un contact d’ici le 07/06 (Christine)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endParaRPr lang="fr-FR" sz="18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0EA3257-AA43-B31A-DAF1-3A455F526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503" y="2487075"/>
            <a:ext cx="3749407" cy="262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52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74B447C-8B15-4D4F-8C09-4A755C5646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4473" y="1370240"/>
            <a:ext cx="815887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Faire un sujet de société « pour/contre »</a:t>
            </a:r>
          </a:p>
          <a:p>
            <a:pPr marL="0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latin typeface="Avenir Next LT Pro" panose="020B0504020202020204" pitchFamily="34" charset="0"/>
              </a:rPr>
              <a:t>Nos propositions : </a:t>
            </a:r>
          </a:p>
          <a:p>
            <a:pPr lvl="1"/>
            <a:r>
              <a:rPr lang="fr-FR" sz="1800" b="1" dirty="0">
                <a:latin typeface="Avenir Next LT Pro" panose="020B0504020202020204" pitchFamily="34" charset="0"/>
              </a:rPr>
              <a:t>Pour ou contre les livres de cuisine de chef </a:t>
            </a:r>
            <a:r>
              <a:rPr lang="fr-FR" sz="1800" dirty="0">
                <a:latin typeface="Avenir Next LT Pro" panose="020B0504020202020204" pitchFamily="34" charset="0"/>
              </a:rPr>
              <a:t>? De plus en plus de chefs signent des livres de cuisine, au point parfois de noyer leur publication dans la masse des nouveautés. Est-ce utile ? Est-ce un bon moyen de communication ? Faut-il partager ses secrets ? </a:t>
            </a:r>
            <a:endParaRPr lang="fr-FR" sz="1800" b="1" dirty="0">
              <a:latin typeface="Avenir Next LT Pro" panose="020B0504020202020204" pitchFamily="34" charset="0"/>
            </a:endParaRPr>
          </a:p>
          <a:p>
            <a:pPr lvl="1"/>
            <a:r>
              <a:rPr lang="fr-FR" sz="1800" b="1" dirty="0">
                <a:latin typeface="Avenir Next LT Pro" panose="020B0504020202020204" pitchFamily="34" charset="0"/>
              </a:rPr>
              <a:t>Pour ou contre les prix dynamiques ? </a:t>
            </a:r>
            <a:r>
              <a:rPr lang="fr-FR" sz="1800" dirty="0">
                <a:latin typeface="Avenir Next LT Pro" panose="020B0504020202020204" pitchFamily="34" charset="0"/>
              </a:rPr>
              <a:t>Très connue dans le secteur de l’hôtellerie, la tarification dynamique est l’adaptation du prix en fonction d’une heure ou d’une période donnée.</a:t>
            </a:r>
          </a:p>
          <a:p>
            <a:pPr marL="457200" lvl="1" indent="0">
              <a:buNone/>
            </a:pPr>
            <a:endParaRPr lang="fr-FR" sz="1800" dirty="0">
              <a:latin typeface="Avenir Next LT Pro" panose="020B0504020202020204" pitchFamily="34" charset="0"/>
            </a:endParaRPr>
          </a:p>
          <a:p>
            <a:pPr lvl="1"/>
            <a:endParaRPr lang="fr-FR" sz="18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5B575FE-9C61-4D2C-9018-22AB7A562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6072" y="3017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44, 45, 46, 47 – Focus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CFD37E-5DAB-BEDE-885E-88B62824E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3343" y="511374"/>
            <a:ext cx="3525276" cy="24688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B08C546-778D-569A-9444-B681982DD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343" y="3018880"/>
            <a:ext cx="3525276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7742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198289-CBBD-40FB-B800-8A5FDC436D7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94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48 &amp; 49 – Tour de France des vins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27AC2F-20AE-4706-98E7-6D25D2FA330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63569"/>
            <a:ext cx="1042004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d’une nouvelle région viticole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Vins du Touraine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Vins Etrangers </a:t>
            </a:r>
            <a:r>
              <a:rPr lang="fr-FR" sz="2400" dirty="0">
                <a:latin typeface="Avenir Next LT Pro" panose="020B0504020202020204" pitchFamily="34" charset="0"/>
              </a:rPr>
              <a:t>(changer le nom de la rubrique)</a:t>
            </a: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la région d’ici le 07/06 ainsi que les produits à mettre en avant (Tiphany)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C606A8F-0D94-0DC2-D10F-47D6E17EB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2479" y="2320290"/>
            <a:ext cx="3639521" cy="254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3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4716C6-AC83-480B-926B-CC492958C37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8644"/>
            <a:ext cx="10972800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Mise en avant d’un service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r>
              <a:rPr lang="fr-FR" sz="2400" dirty="0">
                <a:latin typeface="Avenir Next LT Pro" panose="020B0504020202020204" pitchFamily="34" charset="0"/>
              </a:rPr>
              <a:t>Nos propositions : </a:t>
            </a:r>
          </a:p>
          <a:p>
            <a:pPr lvl="1"/>
            <a:r>
              <a:rPr lang="fr-FR" b="1" dirty="0">
                <a:latin typeface="Avenir Next LT Pro" panose="020B0504020202020204" pitchFamily="34" charset="0"/>
              </a:rPr>
              <a:t>DISH POS </a:t>
            </a:r>
          </a:p>
          <a:p>
            <a:pPr lvl="1"/>
            <a:r>
              <a:rPr lang="fr-FR" b="1" dirty="0">
                <a:latin typeface="Avenir Next LT Pro" panose="020B0504020202020204" pitchFamily="34" charset="0"/>
              </a:rPr>
              <a:t>Livraison</a:t>
            </a:r>
          </a:p>
          <a:p>
            <a:pPr lvl="1"/>
            <a:r>
              <a:rPr lang="fr-FR" b="1" dirty="0">
                <a:latin typeface="Avenir Next LT Pro" panose="020B0504020202020204" pitchFamily="34" charset="0"/>
              </a:rPr>
              <a:t>Huiles usagées</a:t>
            </a:r>
          </a:p>
          <a:p>
            <a:pPr lvl="1"/>
            <a:endParaRPr lang="fr-FR" b="1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50 &amp; 51 – Service METRO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2C151FE-6BC3-9C18-9BC4-B275234DB4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265" y="2140803"/>
            <a:ext cx="4553482" cy="318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857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1D7FD5C-0AFC-60D6-C42E-7BF4849D6AF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387" y="127000"/>
            <a:ext cx="2329543" cy="3261360"/>
          </a:xfrm>
          <a:prstGeom prst="rect">
            <a:avLst/>
          </a:prstGeom>
        </p:spPr>
      </p:pic>
      <p:pic>
        <p:nvPicPr>
          <p:cNvPr id="5" name="Image 4" descr="Une image contenant texte, homme, signe&#10;&#10;Description générée automatiquement">
            <a:extLst>
              <a:ext uri="{FF2B5EF4-FFF2-40B4-BE49-F238E27FC236}">
                <a16:creationId xmlns:a16="http://schemas.microsoft.com/office/drawing/2014/main" id="{02C6E8DD-2BCC-8BAB-BE15-1E24CDE22E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2957" y="127000"/>
            <a:ext cx="2329543" cy="3261360"/>
          </a:xfrm>
          <a:prstGeom prst="rect">
            <a:avLst/>
          </a:prstGeom>
        </p:spPr>
      </p:pic>
      <p:pic>
        <p:nvPicPr>
          <p:cNvPr id="7" name="Image 6" descr="Une image contenant texte, homme, personne&#10;&#10;Description générée automatiquement">
            <a:extLst>
              <a:ext uri="{FF2B5EF4-FFF2-40B4-BE49-F238E27FC236}">
                <a16:creationId xmlns:a16="http://schemas.microsoft.com/office/drawing/2014/main" id="{700B1259-9E41-C03E-5785-241105A320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1888" y="3493770"/>
            <a:ext cx="2329543" cy="3261360"/>
          </a:xfrm>
          <a:prstGeom prst="rect">
            <a:avLst/>
          </a:prstGeom>
        </p:spPr>
      </p:pic>
      <p:pic>
        <p:nvPicPr>
          <p:cNvPr id="9" name="Image 8" descr="Une image contenant texte, personne&#10;&#10;Description générée automatiquement">
            <a:extLst>
              <a:ext uri="{FF2B5EF4-FFF2-40B4-BE49-F238E27FC236}">
                <a16:creationId xmlns:a16="http://schemas.microsoft.com/office/drawing/2014/main" id="{19C59396-E78F-B3BF-642C-A926ADC123E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7387" y="3493770"/>
            <a:ext cx="2329543" cy="3261360"/>
          </a:xfrm>
          <a:prstGeom prst="rect">
            <a:avLst/>
          </a:prstGeom>
        </p:spPr>
      </p:pic>
      <p:pic>
        <p:nvPicPr>
          <p:cNvPr id="11" name="Image 10" descr="Une image contenant texte, personne, homme, signe&#10;&#10;Description générée automatiquement">
            <a:extLst>
              <a:ext uri="{FF2B5EF4-FFF2-40B4-BE49-F238E27FC236}">
                <a16:creationId xmlns:a16="http://schemas.microsoft.com/office/drawing/2014/main" id="{B40D4F62-8F93-1ADA-0DAD-DC16A5A686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30" y="127000"/>
            <a:ext cx="2329543" cy="326136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ADC9336-5735-CE86-CA29-20A0877A2C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9223" y="3498850"/>
            <a:ext cx="2328423" cy="326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04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0C09D785-F77A-FD06-5159-4CE13ED4F0DD}"/>
              </a:ext>
            </a:extLst>
          </p:cNvPr>
          <p:cNvSpPr txBox="1">
            <a:spLocks/>
          </p:cNvSpPr>
          <p:nvPr/>
        </p:nvSpPr>
        <p:spPr>
          <a:xfrm>
            <a:off x="609599" y="1412777"/>
            <a:ext cx="7867651" cy="471338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produit et des ses différentes variétés avec astuces recettes et </a:t>
            </a:r>
            <a:r>
              <a:rPr lang="fr-FR" sz="2400" dirty="0" err="1">
                <a:latin typeface="Avenir Next LT Pro" panose="020B0504020202020204" pitchFamily="34" charset="0"/>
              </a:rPr>
              <a:t>anti-gaspi</a:t>
            </a: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Pommes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Poires</a:t>
            </a: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5715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l’assortiment produit disponibles,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07/06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  <a:p>
            <a:pPr lvl="1"/>
            <a:endParaRPr lang="fr-FR" sz="2400" dirty="0"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4D9A3A2-76D9-4BDD-BFE3-2B0B1911705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5648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52, 53 &amp; 54 – Produit star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9C9AF2-FD87-FF1B-22AB-5C40BE16A5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3742" y="1154010"/>
            <a:ext cx="3719262" cy="260473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D0E3669-0AD0-4FF4-CA41-C76AA680EB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9893373" y="3769470"/>
            <a:ext cx="1859631" cy="2604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2611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6F50FA-9392-48B4-82F2-14BD10FCC5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009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56, 57, 58, 59, 60 &amp; 61 – Recettes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B9034B-88A7-47EA-8B9C-376E54849B9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02715"/>
            <a:ext cx="7710805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3 recettes de saison, réalisées par un chef « influenceur »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confirmer le chef d’ici juin </a:t>
            </a:r>
          </a:p>
          <a:p>
            <a:pPr marL="0" indent="0">
              <a:buNone/>
            </a:pP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(Christine, </a:t>
            </a:r>
            <a:r>
              <a:rPr lang="fr-FR" sz="28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cf</a:t>
            </a:r>
            <a:r>
              <a:rPr lang="fr-FR" sz="2800" dirty="0">
                <a:solidFill>
                  <a:srgbClr val="002060"/>
                </a:solidFill>
                <a:latin typeface="Avenir Next LT Pro" panose="020B0504020202020204" pitchFamily="34" charset="0"/>
              </a:rPr>
              <a:t> Marie Duval)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Briefer le chef car il doit fournir : recettes &amp; progression + photo HD pleine page + photo du chef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DEEC7FE-57C6-438F-390C-A1CF266E4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2670" y="2103120"/>
            <a:ext cx="3721125" cy="260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942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62 – Shopping Non Food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22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 type de produits non-</a:t>
            </a:r>
            <a:r>
              <a:rPr lang="fr-FR" sz="2400" dirty="0" err="1">
                <a:latin typeface="Avenir Next LT Pro" panose="020B0504020202020204" pitchFamily="34" charset="0"/>
              </a:rPr>
              <a:t>food</a:t>
            </a:r>
            <a:r>
              <a:rPr lang="fr-FR" sz="2400" dirty="0">
                <a:latin typeface="Avenir Next LT Pro" panose="020B0504020202020204" pitchFamily="34" charset="0"/>
              </a:rPr>
              <a:t> et proposer des produits de différentes marques,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Friteuses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Matériel de nettoyage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FEE4084-83F7-6BC3-2D28-1927FB7B64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9090661" y="2560320"/>
            <a:ext cx="2219618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92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B3CCF-97CE-4DC9-AF9B-D9DCAE9CCA2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371973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d’un partenariat de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Notre proposition : </a:t>
            </a:r>
          </a:p>
          <a:p>
            <a:pPr>
              <a:buFontTx/>
              <a:buChar char="-"/>
            </a:pPr>
            <a:r>
              <a:rPr lang="fr-FR" sz="2400" b="1" dirty="0">
                <a:latin typeface="Avenir Next LT Pro" panose="020B0504020202020204" pitchFamily="34" charset="0"/>
              </a:rPr>
              <a:t>Retour sur Taste of Paris 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 contenu pour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07/06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(Christine)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BB2260E-F53C-40C2-A117-BCB710D366A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3928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64 &amp; 65 – Partenariat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C227FFD-7F94-467F-B6CE-50491B59E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3223" y="1783080"/>
            <a:ext cx="3704804" cy="2594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4618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B6EC89-EDC4-488D-9968-E248228CD9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6442"/>
            <a:ext cx="111760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66 &amp; 67 – Vu sur le web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23108C8-977E-48CA-B09F-74886856C05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0888" y="1343397"/>
            <a:ext cx="10656711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des dernières parutions sur les différents sites METRO :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Derniers producteurs sur METRO-local.fr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de monrestaurantpasseaudurable.fr</a:t>
            </a:r>
          </a:p>
          <a:p>
            <a:pPr marL="457200" lvl="1" indent="0">
              <a:buNone/>
            </a:pPr>
            <a:r>
              <a:rPr lang="fr-FR" sz="2000" dirty="0">
                <a:latin typeface="Avenir Next LT Pro" panose="020B0504020202020204" pitchFamily="34" charset="0"/>
              </a:rPr>
              <a:t>Articles du blog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0" lvl="1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comptes Instagram à suivre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comptes Instagram d’ici </a:t>
            </a: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fin juin (Julien 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Guallar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via Christine)</a:t>
            </a: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80BF14-349C-194A-1CAB-22F85F08EE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1794" y="2366538"/>
            <a:ext cx="3651146" cy="2557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761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0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68 – Dans le rétro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27063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Proposer des recettes d’autrefois, pratiques culinaires oubliées, petites histoires et légendes de plats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hachis parmentier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2F6867E-81B1-99F7-A101-C533FE80E9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8983980" y="1947828"/>
            <a:ext cx="2598420" cy="363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81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49B7379-237B-4E40-A395-F0D3F2A0E8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69 – L’ustensile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3EA1ED-5E5D-4AD8-BB09-EE45982EE4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8"/>
            <a:ext cx="8669338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et histoire d’un ustensile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presse-ail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presse-purée</a:t>
            </a: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marL="457200" lvl="1" indent="0">
              <a:buNone/>
            </a:pPr>
            <a:endParaRPr lang="fr-FR" sz="2000" dirty="0">
              <a:latin typeface="Avenir Next LT Pro" panose="020B0504020202020204" pitchFamily="34" charset="0"/>
            </a:endParaRPr>
          </a:p>
          <a:p>
            <a:pPr lvl="1"/>
            <a:endParaRPr lang="fr-FR" sz="2000" dirty="0">
              <a:latin typeface="Avenir Next LT Pro" panose="020B0504020202020204" pitchFamily="34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060BB48-6323-56D6-525C-3CE7DAC190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8515350" y="1735697"/>
            <a:ext cx="2648316" cy="370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57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70 – Quiz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Quiz avec des questions autour de la gastronomie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54A638-5119-F41D-72F6-36D19B32E8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8087314" y="891540"/>
            <a:ext cx="3427352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4880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816318-B90E-433F-8ED5-519D33BE28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Planning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6836B9-5F35-4CEA-8CB9-2857555A0ED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10972800" cy="4713288"/>
          </a:xfrm>
        </p:spPr>
        <p:txBody>
          <a:bodyPr/>
          <a:lstStyle/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Livraison des contenus et des contacts le 30/05</a:t>
            </a: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Date de remise des insertions pub le 23/06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A/R contenu juin/juillet</a:t>
            </a:r>
            <a:r>
              <a:rPr lang="fr-FR" sz="2400">
                <a:latin typeface="Avenir Next LT Pro" panose="020B0504020202020204" pitchFamily="34" charset="0"/>
              </a:rPr>
              <a:t>/ début août </a:t>
            </a:r>
            <a:r>
              <a:rPr lang="fr-FR" sz="2400" dirty="0">
                <a:solidFill>
                  <a:srgbClr val="FF0000"/>
                </a:solidFill>
                <a:latin typeface="Avenir Next LT Pro" panose="020B0504020202020204" pitchFamily="34" charset="0"/>
              </a:rPr>
              <a:t>/!\ vacances d’été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Envoi des PDF HD le 18/08 à la pub</a:t>
            </a: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Validation des PDF HD le 21/08</a:t>
            </a:r>
          </a:p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Départ fabrication le 22/08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080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2067BC6-260B-4FD6-B801-16619FABEC6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7" y="1412875"/>
            <a:ext cx="7309362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b="1" dirty="0">
                <a:latin typeface="Avenir Next LT Pro" panose="020B0504020202020204" pitchFamily="34" charset="0"/>
              </a:rPr>
              <a:t>15H30 </a:t>
            </a:r>
            <a:r>
              <a:rPr lang="fr-FR" sz="2400" dirty="0">
                <a:latin typeface="Avenir Next LT Pro" panose="020B0504020202020204" pitchFamily="34" charset="0"/>
              </a:rPr>
              <a:t>– AUTOMNE 2023 – Votre pause inspiration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Chef : homme ou femme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proposer des chefs et valider un chef pour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</a:p>
          <a:p>
            <a:pPr marL="0" indent="0">
              <a:buNone/>
            </a:pPr>
            <a:endParaRPr lang="fr-FR" sz="2400" b="1" dirty="0">
              <a:solidFill>
                <a:srgbClr val="002060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1A545AC-BD11-4BE6-B9C7-946509FD3CB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Couverture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030A3AA-DAE5-BD15-2392-8AC8CFF20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5073" y="1007109"/>
            <a:ext cx="3245060" cy="4545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91B7-3085-4096-ABBD-CB1A12BEB21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38480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3 – Edito 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BEDC33-C476-4446-AD6C-7FFC79B616B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38480" y="1412875"/>
            <a:ext cx="109728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Edito signé par le chef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64D18C6-C165-BCFF-879F-A6810FB937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8458201" y="1387633"/>
            <a:ext cx="3053080" cy="427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936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E6209-39A7-4214-8C45-039ECC5C9FE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2912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4, 5 &amp; 6 – News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4BA281A-932C-4C68-944A-EB4B3F428B0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21229"/>
            <a:ext cx="8114450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Nouveautés produits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Mini tendances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Livres, films, podcasts 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RSE</a:t>
            </a:r>
          </a:p>
          <a:p>
            <a:r>
              <a:rPr lang="fr-FR" sz="2400" dirty="0">
                <a:latin typeface="Avenir Next LT Pro" panose="020B0504020202020204" pitchFamily="34" charset="0"/>
              </a:rPr>
              <a:t>News METRO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nouveautés produits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07/06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et autres actus METRO (Christine)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5EA6C7D-99EB-A25F-EC3A-194EE7766E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2183"/>
          <a:stretch/>
        </p:blipFill>
        <p:spPr>
          <a:xfrm>
            <a:off x="7580529" y="626586"/>
            <a:ext cx="2433718" cy="356452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A78DB3E-FD11-D2DD-23CE-C7814B5985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9193191" y="2882889"/>
            <a:ext cx="2321475" cy="325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237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7D3474-B83B-4809-9E73-0C51B1FBFC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4250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7 – Agenda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36D1EB-5127-4048-8FDD-5B85F6B89C7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5"/>
            <a:ext cx="8696727" cy="4713288"/>
          </a:xfrm>
        </p:spPr>
        <p:txBody>
          <a:bodyPr/>
          <a:lstStyle/>
          <a:p>
            <a:r>
              <a:rPr lang="fr-FR" sz="2400" dirty="0">
                <a:latin typeface="Avenir Next LT Pro" panose="020B0504020202020204" pitchFamily="34" charset="0"/>
              </a:rPr>
              <a:t>Evènements &amp; partenariats METRO de octobre à décembre</a:t>
            </a: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endParaRPr lang="fr-FR" sz="2400" dirty="0">
              <a:solidFill>
                <a:srgbClr val="002060"/>
              </a:solidFill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évènements et partenariats d’ici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 (</a:t>
            </a:r>
            <a:r>
              <a:rPr lang="fr-FR" sz="2400" dirty="0" err="1">
                <a:solidFill>
                  <a:srgbClr val="002060"/>
                </a:solidFill>
                <a:latin typeface="Avenir Next LT Pro" panose="020B0504020202020204" pitchFamily="34" charset="0"/>
              </a:rPr>
              <a:t>Najate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9EEAE20-3CF6-7080-66AF-46E8EE5358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9141762" y="1623377"/>
            <a:ext cx="2798777" cy="392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543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1C1FFE-2F99-4571-83F0-2C0C70107F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5252" y="1863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8 &amp; 9 +10 &amp; 11 – Tendances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55BFFD1-FB59-4398-903E-EC7F0A48585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55363" y="1002407"/>
            <a:ext cx="7001934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Mise en avant de 2 tendances en restauration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 retour des herbes aromatiques anciennes et exotiques en cuisine : </a:t>
            </a:r>
            <a:r>
              <a:rPr lang="fr-FR" sz="1600" dirty="0">
                <a:latin typeface="Avenir Next LT Pro" panose="020B0504020202020204" pitchFamily="34" charset="0"/>
              </a:rPr>
              <a:t>Oseille, brède mafane, citronnelle, courge dinosaure, haricots kilomètre, man-</a:t>
            </a:r>
            <a:r>
              <a:rPr lang="fr-FR" sz="1600" dirty="0" err="1">
                <a:latin typeface="Avenir Next LT Pro" panose="020B0504020202020204" pitchFamily="34" charset="0"/>
              </a:rPr>
              <a:t>phao</a:t>
            </a:r>
            <a:r>
              <a:rPr lang="fr-FR" sz="1600" dirty="0">
                <a:latin typeface="Avenir Next LT Pro" panose="020B0504020202020204" pitchFamily="34" charset="0"/>
              </a:rPr>
              <a:t>… 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La cuisine afro </a:t>
            </a:r>
            <a:r>
              <a:rPr lang="fr-FR" sz="1600" dirty="0">
                <a:latin typeface="Avenir Next LT Pro" panose="020B0504020202020204" pitchFamily="34" charset="0"/>
              </a:rPr>
              <a:t>qui englobe 3 régions culinaires :  l’Afrique de l’Est, l’Afrique Centrale Ouest et le Maghreb. Mais aussi la cuisine </a:t>
            </a:r>
            <a:r>
              <a:rPr lang="fr-FR" sz="1600" dirty="0" err="1">
                <a:latin typeface="Avenir Next LT Pro" panose="020B0504020202020204" pitchFamily="34" charset="0"/>
              </a:rPr>
              <a:t>Ital</a:t>
            </a:r>
            <a:r>
              <a:rPr lang="fr-FR" sz="1600" dirty="0">
                <a:latin typeface="Avenir Next LT Pro" panose="020B0504020202020204" pitchFamily="34" charset="0"/>
              </a:rPr>
              <a:t> (</a:t>
            </a:r>
            <a:r>
              <a:rPr lang="fr-FR" sz="1600" dirty="0" err="1">
                <a:latin typeface="Avenir Next LT Pro" panose="020B0504020202020204" pitchFamily="34" charset="0"/>
              </a:rPr>
              <a:t>Jamaîque</a:t>
            </a:r>
            <a:r>
              <a:rPr lang="fr-FR" sz="1600" dirty="0">
                <a:latin typeface="Avenir Next LT Pro" panose="020B0504020202020204" pitchFamily="34" charset="0"/>
              </a:rPr>
              <a:t>). Exemples : BMK, Jah Jah, </a:t>
            </a:r>
            <a:r>
              <a:rPr lang="fr-FR" sz="1600" dirty="0" err="1">
                <a:latin typeface="Avenir Next LT Pro" panose="020B0504020202020204" pitchFamily="34" charset="0"/>
              </a:rPr>
              <a:t>Gumbo</a:t>
            </a:r>
            <a:r>
              <a:rPr lang="fr-FR" sz="1600" dirty="0">
                <a:latin typeface="Avenir Next LT Pro" panose="020B0504020202020204" pitchFamily="34" charset="0"/>
              </a:rPr>
              <a:t> Yaya, Les Tontons Afro,..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 sandwich à la glace </a:t>
            </a:r>
            <a:r>
              <a:rPr lang="fr-FR" sz="1600" dirty="0" err="1">
                <a:latin typeface="Avenir Next LT Pro" panose="020B0504020202020204" pitchFamily="34" charset="0"/>
              </a:rPr>
              <a:t>l'ice</a:t>
            </a:r>
            <a:r>
              <a:rPr lang="fr-FR" sz="1600" dirty="0">
                <a:latin typeface="Avenir Next LT Pro" panose="020B0504020202020204" pitchFamily="34" charset="0"/>
              </a:rPr>
              <a:t> </a:t>
            </a:r>
            <a:r>
              <a:rPr lang="fr-FR" sz="1600" dirty="0" err="1">
                <a:latin typeface="Avenir Next LT Pro" panose="020B0504020202020204" pitchFamily="34" charset="0"/>
              </a:rPr>
              <a:t>cream</a:t>
            </a:r>
            <a:r>
              <a:rPr lang="fr-FR" sz="1600" dirty="0">
                <a:latin typeface="Avenir Next LT Pro" panose="020B0504020202020204" pitchFamily="34" charset="0"/>
              </a:rPr>
              <a:t> sandwich américain et la brioche glacée à l'italienne, cette tendance </a:t>
            </a:r>
            <a:r>
              <a:rPr lang="fr-FR" sz="1600" dirty="0" err="1">
                <a:latin typeface="Avenir Next LT Pro" panose="020B0504020202020204" pitchFamily="34" charset="0"/>
              </a:rPr>
              <a:t>food</a:t>
            </a:r>
            <a:r>
              <a:rPr lang="fr-FR" sz="1600" dirty="0">
                <a:latin typeface="Avenir Next LT Pro" panose="020B0504020202020204" pitchFamily="34" charset="0"/>
              </a:rPr>
              <a:t> mêlant pain ou biscuit et glaces ou sorbets 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Les planches de charcuterie, de fromage et… de beurre !</a:t>
            </a:r>
          </a:p>
          <a:p>
            <a:pPr lvl="1"/>
            <a:r>
              <a:rPr lang="fr-FR" sz="2000" b="1" dirty="0">
                <a:latin typeface="Avenir Next LT Pro" panose="020B0504020202020204" pitchFamily="34" charset="0"/>
              </a:rPr>
              <a:t>L’alimentation rétro #vintagerecipes : </a:t>
            </a:r>
            <a:r>
              <a:rPr lang="fr-FR" sz="1600" dirty="0">
                <a:latin typeface="Avenir Next LT Pro" panose="020B0504020202020204" pitchFamily="34" charset="0"/>
              </a:rPr>
              <a:t>Purée saucisses, Gratin de coquillettes jambon, Gaufres et tartines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93BB437-F278-C952-1F0F-9D23208BB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3754" y="3174728"/>
            <a:ext cx="3759887" cy="263318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A10429D-FAE2-5D5B-E4E0-49D6CE7F0B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2113" y="929999"/>
            <a:ext cx="3759887" cy="263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88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6CDF75-58EC-47A5-AB44-2BDC7CEEDF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98311" y="389451"/>
            <a:ext cx="9104313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Pages 12, 13, 14, 15, 16 &amp; 17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r>
              <a:rPr lang="fr-FR" sz="3600" b="1" dirty="0">
                <a:latin typeface="Avenir Next LT Pro" panose="020B0504020202020204" pitchFamily="34" charset="0"/>
              </a:rPr>
              <a:t>Chef à la une </a:t>
            </a:r>
            <a:br>
              <a:rPr lang="fr-FR" sz="3600" b="1" dirty="0">
                <a:latin typeface="Avenir Next LT Pro" panose="020B0504020202020204" pitchFamily="34" charset="0"/>
              </a:rPr>
            </a:br>
            <a:endParaRPr lang="fr-FR" sz="3600" b="1" dirty="0">
              <a:latin typeface="Avenir Next LT Pro" panose="020B0504020202020204" pitchFamily="34" charset="0"/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455124-B9A9-4E78-876C-15187B48E3A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98311" y="1879398"/>
            <a:ext cx="7137400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Présentation du chef : son parcours, ses restaurants, sa cuisine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3 ou 4 recettes sur une thématique de saison automne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Iconographie à prévoir : portrait du chef, plat signature, photo du restaurant (extérieur et intérieur), photos des cuisines et des ingrédients, astuces/conseils 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50B19A3-221F-1028-9F39-741371945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3038" y="432694"/>
            <a:ext cx="3140651" cy="219951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9B809CB-1A7F-81FD-0A20-0442918010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348" y="2148017"/>
            <a:ext cx="3140652" cy="219951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6733619-204D-682D-BCDB-4039F2B3F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3038" y="3957601"/>
            <a:ext cx="3227475" cy="2260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83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31E1D8-E825-4934-A50F-5AB06B9B144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1866" y="60116"/>
            <a:ext cx="10972800" cy="1143000"/>
          </a:xfrm>
        </p:spPr>
        <p:txBody>
          <a:bodyPr/>
          <a:lstStyle/>
          <a:p>
            <a:pPr algn="l"/>
            <a:r>
              <a:rPr lang="fr-FR" sz="3600" b="1" dirty="0">
                <a:latin typeface="Avenir Next LT Pro" panose="020B0504020202020204" pitchFamily="34" charset="0"/>
              </a:rPr>
              <a:t>Page 18 – Shopping Catégorie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BFD87C-166A-4B16-A275-5F9FBED4C9E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41866" y="1412876"/>
            <a:ext cx="9086023" cy="4713288"/>
          </a:xfrm>
        </p:spPr>
        <p:txBody>
          <a:bodyPr/>
          <a:lstStyle/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Définir une catégorie de produits et proposer différents types produits de différentes marques vendus chez METRO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latin typeface="Avenir Next LT Pro" panose="020B0504020202020204" pitchFamily="34" charset="0"/>
              </a:rPr>
              <a:t>Nos propositions :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 café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sauces </a:t>
            </a:r>
          </a:p>
          <a:p>
            <a:pPr lvl="1"/>
            <a:r>
              <a:rPr lang="fr-FR" sz="2400" b="1" dirty="0">
                <a:latin typeface="Avenir Next LT Pro" panose="020B0504020202020204" pitchFamily="34" charset="0"/>
              </a:rPr>
              <a:t>Les beurres</a:t>
            </a:r>
            <a:endParaRPr lang="fr-FR" sz="2400" dirty="0">
              <a:latin typeface="Avenir Next LT Pro" panose="020B0504020202020204" pitchFamily="34" charset="0"/>
            </a:endParaRPr>
          </a:p>
          <a:p>
            <a:endParaRPr lang="fr-FR" sz="2400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METRO : communiquer les produits d’ici début le </a:t>
            </a:r>
            <a:r>
              <a:rPr lang="fr-FR" sz="2400" b="1" dirty="0">
                <a:solidFill>
                  <a:srgbClr val="002060"/>
                </a:solidFill>
                <a:latin typeface="Avenir Next LT Pro" panose="020B0504020202020204" pitchFamily="34" charset="0"/>
              </a:rPr>
              <a:t>30/05 </a:t>
            </a:r>
            <a:r>
              <a:rPr lang="fr-FR" sz="2400" dirty="0">
                <a:solidFill>
                  <a:srgbClr val="002060"/>
                </a:solidFill>
                <a:latin typeface="Avenir Next LT Pro" panose="020B0504020202020204" pitchFamily="34" charset="0"/>
              </a:rPr>
              <a:t>(Christine)</a:t>
            </a:r>
          </a:p>
          <a:p>
            <a:pPr marL="0" indent="0">
              <a:buNone/>
            </a:pPr>
            <a:endParaRPr lang="fr-FR" sz="2400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29A421-04F4-CD8B-9EBD-3BB1B57246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9390752" y="1543050"/>
            <a:ext cx="2660278" cy="372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813682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1180</Words>
  <Application>Microsoft Office PowerPoint</Application>
  <PresentationFormat>Grand écran</PresentationFormat>
  <Paragraphs>234</Paragraphs>
  <Slides>28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28</vt:i4>
      </vt:variant>
    </vt:vector>
  </HeadingPairs>
  <TitlesOfParts>
    <vt:vector size="33" baseType="lpstr">
      <vt:lpstr>Avenir Next LT Pro</vt:lpstr>
      <vt:lpstr>Helvetica</vt:lpstr>
      <vt:lpstr>Arial</vt:lpstr>
      <vt:lpstr>Calibri</vt:lpstr>
      <vt:lpstr>1_Thème Office</vt:lpstr>
      <vt:lpstr>Magazine METRO #7 Promo T (du 14/09 au 30/09)</vt:lpstr>
      <vt:lpstr>Présentation PowerPoint</vt:lpstr>
      <vt:lpstr>Couverture</vt:lpstr>
      <vt:lpstr>Page 3 – Edito Sommaire</vt:lpstr>
      <vt:lpstr>Pages 4, 5 &amp; 6 – News</vt:lpstr>
      <vt:lpstr>Page 7 – Agenda </vt:lpstr>
      <vt:lpstr>Pages 8 &amp; 9 +10 &amp; 11 – Tendances </vt:lpstr>
      <vt:lpstr>Pages 12, 13, 14, 15, 16 &amp; 17  Chef à la une  </vt:lpstr>
      <vt:lpstr>Page 18 – Shopping Catégorie</vt:lpstr>
      <vt:lpstr>Pages 20, 21, 22 &amp; 23 – Reportage producteur </vt:lpstr>
      <vt:lpstr>Pages 24, 25 &amp; 26 - MDD</vt:lpstr>
      <vt:lpstr>Pages 28, 29, 30 &amp; 31 – Duel de chefs</vt:lpstr>
      <vt:lpstr>Page 32 – Shopping Food</vt:lpstr>
      <vt:lpstr>Pages 34, 35, 36, 37 &amp; 38 – Focus Région</vt:lpstr>
      <vt:lpstr>Pages 40 &amp; 41– Management &amp; Business</vt:lpstr>
      <vt:lpstr>Pages 42 &amp; 43 – Rencontre</vt:lpstr>
      <vt:lpstr>Pages 44, 45, 46, 47 – Focus</vt:lpstr>
      <vt:lpstr>Pages 48 &amp; 49 – Tour de France des vins </vt:lpstr>
      <vt:lpstr>Pages 50 &amp; 51 – Service METRO</vt:lpstr>
      <vt:lpstr>Pages 52, 53 &amp; 54 – Produit star </vt:lpstr>
      <vt:lpstr>Pages 56, 57, 58, 59, 60 &amp; 61 – Recettes </vt:lpstr>
      <vt:lpstr>Page 62 – Shopping Non Food</vt:lpstr>
      <vt:lpstr>Pages 64 &amp; 65 – Partenariat </vt:lpstr>
      <vt:lpstr>Pages 66 &amp; 67 – Vu sur le web</vt:lpstr>
      <vt:lpstr>Page 68 – Dans le rétro</vt:lpstr>
      <vt:lpstr>Page 69 – L’ustensile</vt:lpstr>
      <vt:lpstr>Page 70 – Quiz </vt:lpstr>
      <vt:lpstr>Planning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QUID D’AMELIORER LA PERCEPTION DE COMPETITIVITE PRIX DE L’ENSEIGNE</dc:title>
  <dc:creator>Antoine Jubert</dc:creator>
  <cp:lastModifiedBy>Aude Alario</cp:lastModifiedBy>
  <cp:revision>451</cp:revision>
  <cp:lastPrinted>2023-03-06T14:00:03Z</cp:lastPrinted>
  <dcterms:created xsi:type="dcterms:W3CDTF">2018-09-12T14:44:28Z</dcterms:created>
  <dcterms:modified xsi:type="dcterms:W3CDTF">2023-05-05T16:31:09Z</dcterms:modified>
</cp:coreProperties>
</file>