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media/image81.jpg" ContentType="image/jpg"/>
  <Override PartName="/ppt/media/image85.jpg" ContentType="image/jpg"/>
  <Override PartName="/ppt/media/image86.jpg" ContentType="image/jpg"/>
  <Override PartName="/ppt/media/image87.jpg" ContentType="image/jpg"/>
  <Override PartName="/ppt/media/image88.jpg" ContentType="image/jpg"/>
  <Override PartName="/ppt/media/image91.jpg" ContentType="image/jpg"/>
  <Override PartName="/ppt/media/image93.jpg" ContentType="image/jpg"/>
  <Override PartName="/ppt/media/image95.jpg" ContentType="image/jpg"/>
  <Override PartName="/ppt/media/image97.jpg" ContentType="image/jpg"/>
  <Override PartName="/ppt/media/image98.jpg" ContentType="image/jpg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media/image111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82" r:id="rId2"/>
    <p:sldMasterId id="2147483707" r:id="rId3"/>
  </p:sldMasterIdLst>
  <p:notesMasterIdLst>
    <p:notesMasterId r:id="rId24"/>
  </p:notesMasterIdLst>
  <p:handoutMasterIdLst>
    <p:handoutMasterId r:id="rId25"/>
  </p:handoutMasterIdLst>
  <p:sldIdLst>
    <p:sldId id="282" r:id="rId4"/>
    <p:sldId id="351" r:id="rId5"/>
    <p:sldId id="327" r:id="rId6"/>
    <p:sldId id="259" r:id="rId7"/>
    <p:sldId id="346" r:id="rId8"/>
    <p:sldId id="342" r:id="rId9"/>
    <p:sldId id="345" r:id="rId10"/>
    <p:sldId id="343" r:id="rId11"/>
    <p:sldId id="344" r:id="rId12"/>
    <p:sldId id="348" r:id="rId13"/>
    <p:sldId id="307" r:id="rId14"/>
    <p:sldId id="349" r:id="rId15"/>
    <p:sldId id="331" r:id="rId16"/>
    <p:sldId id="332" r:id="rId17"/>
    <p:sldId id="350" r:id="rId18"/>
    <p:sldId id="352" r:id="rId19"/>
    <p:sldId id="353" r:id="rId20"/>
    <p:sldId id="334" r:id="rId21"/>
    <p:sldId id="335" r:id="rId22"/>
    <p:sldId id="347" r:id="rId23"/>
  </p:sldIdLst>
  <p:sldSz cx="12192000" cy="6858000"/>
  <p:notesSz cx="6797675" cy="9926638"/>
  <p:embeddedFontLst>
    <p:embeddedFont>
      <p:font typeface="Arial Narrow" panose="020B0606020202030204" pitchFamily="34" charset="0"/>
      <p:regular r:id="rId26"/>
      <p:bold r:id="rId27"/>
      <p:italic r:id="rId28"/>
      <p:boldItalic r:id="rId29"/>
    </p:embeddedFont>
    <p:embeddedFont>
      <p:font typeface="Arial Nova Cond" panose="020B0506020202020204" pitchFamily="34" charset="0"/>
      <p:regular r:id="rId30"/>
      <p:bold r:id="rId31"/>
      <p:italic r:id="rId32"/>
      <p:boldItalic r:id="rId33"/>
    </p:embeddedFont>
    <p:embeddedFont>
      <p:font typeface="Bahnschrift SemiBold Condensed" panose="020B0502040204020203" pitchFamily="34" charset="0"/>
      <p:bold r:id="rId34"/>
    </p:embeddedFont>
    <p:embeddedFont>
      <p:font typeface="Bebas Neue" panose="020B0606020202050201" pitchFamily="34" charset="0"/>
      <p:regular r:id="rId3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194"/>
    <a:srgbClr val="F5E669"/>
    <a:srgbClr val="23A046"/>
    <a:srgbClr val="2B4391"/>
    <a:srgbClr val="280F55"/>
    <a:srgbClr val="D2E6E6"/>
    <a:srgbClr val="D2E6D2"/>
    <a:srgbClr val="FAF5DC"/>
    <a:srgbClr val="3A3D8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1583" autoAdjust="0"/>
  </p:normalViewPr>
  <p:slideViewPr>
    <p:cSldViewPr snapToGrid="0">
      <p:cViewPr varScale="1">
        <p:scale>
          <a:sx n="78" d="100"/>
          <a:sy n="78" d="100"/>
        </p:scale>
        <p:origin x="1013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27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font" Target="fonts/font9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6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EF8A8CA9-630C-69D0-00BF-C66CAEB7B71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FE44779-9A64-ADD2-7911-8F50A060EC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DE23A-29F5-4F71-B511-B8122383A4A9}" type="datetimeFigureOut">
              <a:rPr lang="fr-FR" smtClean="0"/>
              <a:t>02/02/2024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2116E3-4B11-B75E-1F28-DF158A13277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C5766F8-EACB-6F0A-03C2-B1F89512D07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52A71-2CB1-44FD-93BA-2072FD12BE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6804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4A359-775F-4739-A99D-002C2EA90164}" type="datetimeFigureOut">
              <a:rPr lang="fr-FR" smtClean="0"/>
              <a:t>02/02/2024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C7BCE1-1293-429D-B702-142C163354E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492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28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6.png"/><Relationship Id="rId9" Type="http://schemas.openxmlformats.org/officeDocument/2006/relationships/image" Target="../media/image30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5.png"/><Relationship Id="rId7" Type="http://schemas.openxmlformats.org/officeDocument/2006/relationships/image" Target="../media/image28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6.png"/><Relationship Id="rId9" Type="http://schemas.openxmlformats.org/officeDocument/2006/relationships/image" Target="../media/image3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6.jpe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6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jpeg"/><Relationship Id="rId4" Type="http://schemas.openxmlformats.org/officeDocument/2006/relationships/image" Target="../media/image39.png"/><Relationship Id="rId9" Type="http://schemas.openxmlformats.org/officeDocument/2006/relationships/image" Target="../media/image44.jpe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15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16.png"/><Relationship Id="rId21" Type="http://schemas.openxmlformats.org/officeDocument/2006/relationships/image" Target="../media/image70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2" Type="http://schemas.openxmlformats.org/officeDocument/2006/relationships/image" Target="../media/image53.jp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24" Type="http://schemas.openxmlformats.org/officeDocument/2006/relationships/image" Target="../media/image73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4" Type="http://schemas.openxmlformats.org/officeDocument/2006/relationships/image" Target="../media/image15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2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jp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6.jp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7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0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5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0.png"/><Relationship Id="rId4" Type="http://schemas.openxmlformats.org/officeDocument/2006/relationships/image" Target="../media/image96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97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0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2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jp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6.jp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7.jp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0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5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0.png"/><Relationship Id="rId4" Type="http://schemas.openxmlformats.org/officeDocument/2006/relationships/image" Target="../media/image96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97.jp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0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1213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a_EXPERIENCE ADAPT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extérieur, route&#10;&#10;Description générée automatiquement">
            <a:extLst>
              <a:ext uri="{FF2B5EF4-FFF2-40B4-BE49-F238E27FC236}">
                <a16:creationId xmlns:a16="http://schemas.microsoft.com/office/drawing/2014/main" id="{A604DA1A-2A23-43AB-8B54-199D1AA4CE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78994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1CD89AB-3C4D-462C-ADE3-1666A7D438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D014A23A-222C-42DD-80D8-C57D3CE3734C}"/>
              </a:ext>
            </a:extLst>
          </p:cNvPr>
          <p:cNvGrpSpPr/>
          <p:nvPr userDrawn="1"/>
        </p:nvGrpSpPr>
        <p:grpSpPr>
          <a:xfrm>
            <a:off x="6460141" y="4758567"/>
            <a:ext cx="4966943" cy="606903"/>
            <a:chOff x="6460141" y="4376207"/>
            <a:chExt cx="4966943" cy="606903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74783FA-4AB8-4680-8926-DF64621C8E4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7915" y="4376207"/>
              <a:ext cx="1709169" cy="198882"/>
            </a:xfrm>
            <a:prstGeom prst="rect">
              <a:avLst/>
            </a:prstGeom>
          </p:spPr>
        </p:pic>
        <p:pic>
          <p:nvPicPr>
            <p:cNvPr id="14" name="Image 13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E0FECF93-6B27-4C7C-AA8C-91984BE7BE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0141" y="4376207"/>
              <a:ext cx="1387605" cy="196977"/>
            </a:xfrm>
            <a:prstGeom prst="rect">
              <a:avLst/>
            </a:prstGeom>
          </p:spPr>
        </p:pic>
        <p:pic>
          <p:nvPicPr>
            <p:cNvPr id="18" name="Image 17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0BCFC234-818D-4172-B9EA-D0EBF00A44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2259" y="4376207"/>
              <a:ext cx="1501143" cy="196977"/>
            </a:xfrm>
            <a:prstGeom prst="rect">
              <a:avLst/>
            </a:prstGeom>
          </p:spPr>
        </p:pic>
        <p:pic>
          <p:nvPicPr>
            <p:cNvPr id="20" name="Image 19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54DEFDBD-104A-4F44-9276-C2D25EC2CF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35446" y="4786133"/>
              <a:ext cx="1460757" cy="196977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4CE567ED-D3F7-4577-85E5-FB8EC89F4B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97675" y="4745366"/>
              <a:ext cx="2388875" cy="237744"/>
            </a:xfrm>
            <a:prstGeom prst="rect">
              <a:avLst/>
            </a:prstGeom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79DE1524-D52C-4F1A-85C7-F9A6006CD31B}"/>
              </a:ext>
            </a:extLst>
          </p:cNvPr>
          <p:cNvSpPr/>
          <p:nvPr userDrawn="1"/>
        </p:nvSpPr>
        <p:spPr>
          <a:xfrm>
            <a:off x="7057619" y="1063323"/>
            <a:ext cx="4104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99512" y="754977"/>
            <a:ext cx="4325662" cy="5917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 véhicules légers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84785" marR="62230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2578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</a:p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808163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 VL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5351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FED80AD-A5A7-463C-8810-A5CC868673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79E9EA7F-47A7-4722-A6FC-40139917B4AC}"/>
              </a:ext>
            </a:extLst>
          </p:cNvPr>
          <p:cNvGrpSpPr/>
          <p:nvPr userDrawn="1"/>
        </p:nvGrpSpPr>
        <p:grpSpPr>
          <a:xfrm>
            <a:off x="7226408" y="4542068"/>
            <a:ext cx="3909857" cy="622256"/>
            <a:chOff x="7226408" y="4389668"/>
            <a:chExt cx="3909857" cy="622256"/>
          </a:xfrm>
        </p:grpSpPr>
        <p:pic>
          <p:nvPicPr>
            <p:cNvPr id="7" name="Image 6" descr="Une image contenant texte, jauge&#10;&#10;Description générée automatiquement">
              <a:extLst>
                <a:ext uri="{FF2B5EF4-FFF2-40B4-BE49-F238E27FC236}">
                  <a16:creationId xmlns:a16="http://schemas.microsoft.com/office/drawing/2014/main" id="{61E4806A-1A67-4F58-92CF-8175D6A1A5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6408" y="4774180"/>
              <a:ext cx="1906528" cy="237744"/>
            </a:xfrm>
            <a:prstGeom prst="rect">
              <a:avLst/>
            </a:prstGeom>
          </p:spPr>
        </p:pic>
        <p:pic>
          <p:nvPicPr>
            <p:cNvPr id="10" name="Image 9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E181F83D-7856-4FCD-BEB5-7691EEAF62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75508" y="4389668"/>
              <a:ext cx="1460757" cy="196977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E9610509-AFEF-46B5-A4F0-8B62F8B767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81375" y="4814947"/>
              <a:ext cx="1754890" cy="196977"/>
            </a:xfrm>
            <a:prstGeom prst="rect">
              <a:avLst/>
            </a:prstGeom>
          </p:spPr>
        </p:pic>
        <p:pic>
          <p:nvPicPr>
            <p:cNvPr id="19" name="Image 18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1A2C76AF-83B9-4E4D-AA35-5E2D1A6DD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6408" y="4389668"/>
              <a:ext cx="1387605" cy="196977"/>
            </a:xfrm>
            <a:prstGeom prst="rect">
              <a:avLst/>
            </a:prstGeom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FF7A01B6-CEDC-4CEB-96FA-E59BC76F8DC6}"/>
              </a:ext>
            </a:extLst>
          </p:cNvPr>
          <p:cNvSpPr/>
          <p:nvPr userDrawn="1"/>
        </p:nvSpPr>
        <p:spPr>
          <a:xfrm>
            <a:off x="7057619" y="1063323"/>
            <a:ext cx="4104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99512" y="754977"/>
            <a:ext cx="4325662" cy="5486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 indent="0">
              <a:lnSpc>
                <a:spcPct val="100000"/>
              </a:lnSpc>
              <a:buNone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84785" marR="62230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endParaRPr lang="fr-FR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6525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pneus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services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Euromaster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carte,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</a:p>
          <a:p>
            <a:pPr marL="0" marR="62230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métiers,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véhicules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7049279" y="74778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defTabSz="914400" eaLnBrk="1" fontAlgn="auto" latinLnBrk="0" hangingPunct="1">
              <a:lnSpc>
                <a:spcPct val="100000"/>
              </a:lnSpc>
              <a:spcBef>
                <a:spcPts val="525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solutions</a:t>
            </a:r>
            <a:r>
              <a:rPr kumimoji="0" lang="fr-FR" sz="2800" b="1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intégrées VI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latin typeface="Arial"/>
              <a:cs typeface="Arial"/>
            </a:endParaRPr>
          </a:p>
          <a:p>
            <a:pPr marL="12700" marR="665480">
              <a:lnSpc>
                <a:spcPct val="100000"/>
              </a:lnSpc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spcBef>
                <a:spcPts val="105"/>
              </a:spcBef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latin typeface="Arial"/>
              <a:cs typeface="Arial"/>
            </a:endParaRPr>
          </a:p>
          <a:p>
            <a:pPr marL="125730" marR="68453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latin typeface="Arial"/>
              <a:cs typeface="Arial"/>
            </a:endParaRPr>
          </a:p>
          <a:p>
            <a:pPr marL="125095" marR="5080" indent="-11303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latin typeface="Arial"/>
              <a:cs typeface="Arial"/>
            </a:endParaRPr>
          </a:p>
          <a:p>
            <a:pPr marL="136525" indent="-124460">
              <a:lnSpc>
                <a:spcPct val="100000"/>
              </a:lnSpc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 indent="0">
              <a:lnSpc>
                <a:spcPct val="100000"/>
              </a:lnSpc>
              <a:buNone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7530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52" y="1"/>
            <a:ext cx="12192000" cy="68579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9" name="Image 8" descr="Une image contenant texte, logo, symbole, Emblème&#10;&#10;Description générée automatiquement">
            <a:extLst>
              <a:ext uri="{FF2B5EF4-FFF2-40B4-BE49-F238E27FC236}">
                <a16:creationId xmlns:a16="http://schemas.microsoft.com/office/drawing/2014/main" id="{F1332E22-5B72-BEB9-C77D-7B5B61560A1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172" y="411442"/>
            <a:ext cx="2158171" cy="215817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5C3A123-7886-5753-8BC3-D7F5DF79D5F3}"/>
              </a:ext>
            </a:extLst>
          </p:cNvPr>
          <p:cNvSpPr/>
          <p:nvPr userDrawn="1"/>
        </p:nvSpPr>
        <p:spPr>
          <a:xfrm>
            <a:off x="7359991" y="2551858"/>
            <a:ext cx="35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A33A37E-727D-46CF-0C07-526B338650D6}"/>
              </a:ext>
            </a:extLst>
          </p:cNvPr>
          <p:cNvSpPr/>
          <p:nvPr userDrawn="1"/>
        </p:nvSpPr>
        <p:spPr>
          <a:xfrm>
            <a:off x="6828858" y="5237735"/>
            <a:ext cx="464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object 31">
            <a:extLst>
              <a:ext uri="{FF2B5EF4-FFF2-40B4-BE49-F238E27FC236}">
                <a16:creationId xmlns:a16="http://schemas.microsoft.com/office/drawing/2014/main" id="{4396AF71-3955-3872-A918-B510DF155231}"/>
              </a:ext>
            </a:extLst>
          </p:cNvPr>
          <p:cNvSpPr txBox="1"/>
          <p:nvPr userDrawn="1"/>
        </p:nvSpPr>
        <p:spPr>
          <a:xfrm>
            <a:off x="6443928" y="5058017"/>
            <a:ext cx="5447708" cy="8335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Taux de satisfaction téléphonique</a:t>
            </a:r>
            <a:endParaRPr kumimoji="0" lang="fr-FR" sz="2200" b="1" i="0" u="none" strike="noStrike" kern="1200" cap="none" spc="-5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Euromaster en 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</a:t>
            </a:r>
            <a:r>
              <a:rPr kumimoji="0" lang="fr-FR" sz="1400" b="1" i="0" u="none" strike="noStrike" kern="1200" cap="none" spc="0" normalizeH="0" baseline="3000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ère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position 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avec 72% de satisfaction</a:t>
            </a:r>
          </a:p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Baromètre Allogarage Septembre 2023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7" name="object 31">
            <a:extLst>
              <a:ext uri="{FF2B5EF4-FFF2-40B4-BE49-F238E27FC236}">
                <a16:creationId xmlns:a16="http://schemas.microsoft.com/office/drawing/2014/main" id="{8A356693-DE42-A7EB-DCDA-F3BA258806DA}"/>
              </a:ext>
            </a:extLst>
          </p:cNvPr>
          <p:cNvSpPr txBox="1"/>
          <p:nvPr userDrawn="1"/>
        </p:nvSpPr>
        <p:spPr>
          <a:xfrm>
            <a:off x="6858013" y="2355338"/>
            <a:ext cx="4555981" cy="6052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ctr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Meilleur Centre Auto 2023</a:t>
            </a:r>
            <a:endParaRPr kumimoji="0" lang="fr-FR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300"/>
              </a:spcBef>
            </a:pPr>
            <a:r>
              <a:rPr lang="fr-FR" sz="1400" b="0" dirty="0">
                <a:solidFill>
                  <a:srgbClr val="393C8C"/>
                </a:solidFill>
                <a:latin typeface="Arial"/>
                <a:cs typeface="Arial"/>
              </a:rPr>
              <a:t>Note générale de 8,61/10 (+0,9 pt vs 2022)</a:t>
            </a:r>
            <a:endParaRPr lang="fr-FR" sz="1400" b="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pic>
        <p:nvPicPr>
          <p:cNvPr id="29" name="Image 28" descr="Une image contenant texte, capture d’écran, Police, logo&#10;&#10;Description générée automatiquement">
            <a:extLst>
              <a:ext uri="{FF2B5EF4-FFF2-40B4-BE49-F238E27FC236}">
                <a16:creationId xmlns:a16="http://schemas.microsoft.com/office/drawing/2014/main" id="{CB9510C3-366D-D4FF-83AE-236288A6CAA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974" y="3074184"/>
            <a:ext cx="2158171" cy="2158171"/>
          </a:xfrm>
          <a:prstGeom prst="rect">
            <a:avLst/>
          </a:prstGeom>
        </p:spPr>
      </p:pic>
      <p:pic>
        <p:nvPicPr>
          <p:cNvPr id="2050" name="Picture 2" descr="Aucun texte alternatif pour cette image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323" y="3336062"/>
            <a:ext cx="1174389" cy="163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0274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28992" y="780364"/>
            <a:ext cx="1679082" cy="167961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AF965F2F-5960-0EA6-928D-E881725F085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52" y="1"/>
            <a:ext cx="12192000" cy="6857999"/>
          </a:xfrm>
          <a:prstGeom prst="rect">
            <a:avLst/>
          </a:prstGeom>
        </p:spPr>
      </p:pic>
      <p:sp>
        <p:nvSpPr>
          <p:cNvPr id="15" name="object 31">
            <a:extLst>
              <a:ext uri="{FF2B5EF4-FFF2-40B4-BE49-F238E27FC236}">
                <a16:creationId xmlns:a16="http://schemas.microsoft.com/office/drawing/2014/main" id="{B47E2571-6184-AFA3-6DF7-47AEFBB713F1}"/>
              </a:ext>
            </a:extLst>
          </p:cNvPr>
          <p:cNvSpPr txBox="1"/>
          <p:nvPr userDrawn="1"/>
        </p:nvSpPr>
        <p:spPr>
          <a:xfrm>
            <a:off x="-76766" y="2636854"/>
            <a:ext cx="2986345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position des entreprises 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 retail </a:t>
            </a:r>
            <a:r>
              <a:rPr lang="fr-FR" sz="1400" b="1" spc="-10" dirty="0">
                <a:solidFill>
                  <a:srgbClr val="393C8C"/>
                </a:solidFill>
                <a:latin typeface="Arial"/>
                <a:cs typeface="Arial"/>
              </a:rPr>
              <a:t>et 1</a:t>
            </a:r>
            <a:r>
              <a:rPr lang="fr-FR" sz="1400" b="1" spc="-10" baseline="30000" dirty="0">
                <a:solidFill>
                  <a:srgbClr val="393C8C"/>
                </a:solidFill>
                <a:latin typeface="Arial"/>
                <a:cs typeface="Arial"/>
              </a:rPr>
              <a:t>ère</a:t>
            </a:r>
            <a:r>
              <a:rPr lang="fr-FR" sz="1400" b="1" spc="-10" dirty="0">
                <a:solidFill>
                  <a:srgbClr val="393C8C"/>
                </a:solidFill>
                <a:latin typeface="Arial"/>
                <a:cs typeface="Arial"/>
              </a:rPr>
              <a:t> catégorie Auto</a:t>
            </a:r>
          </a:p>
        </p:txBody>
      </p:sp>
      <p:sp>
        <p:nvSpPr>
          <p:cNvPr id="16" name="object 31">
            <a:extLst>
              <a:ext uri="{FF2B5EF4-FFF2-40B4-BE49-F238E27FC236}">
                <a16:creationId xmlns:a16="http://schemas.microsoft.com/office/drawing/2014/main" id="{02B9785F-FBC1-050A-3C6B-9E44176CCC18}"/>
              </a:ext>
            </a:extLst>
          </p:cNvPr>
          <p:cNvSpPr txBox="1"/>
          <p:nvPr userDrawn="1"/>
        </p:nvSpPr>
        <p:spPr>
          <a:xfrm>
            <a:off x="2558454" y="2605571"/>
            <a:ext cx="3606165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Primé aux ZE Awards</a:t>
            </a:r>
          </a:p>
          <a:p>
            <a:pPr marL="1270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spc="-10" dirty="0">
                <a:solidFill>
                  <a:srgbClr val="393C8C"/>
                </a:solidFill>
                <a:latin typeface="Arial"/>
                <a:cs typeface="Arial"/>
              </a:rPr>
              <a:t>dans la catégorie Sécurité</a:t>
            </a:r>
          </a:p>
        </p:txBody>
      </p:sp>
      <p:sp>
        <p:nvSpPr>
          <p:cNvPr id="17" name="object 31">
            <a:extLst>
              <a:ext uri="{FF2B5EF4-FFF2-40B4-BE49-F238E27FC236}">
                <a16:creationId xmlns:a16="http://schemas.microsoft.com/office/drawing/2014/main" id="{8E7DD9FD-A4B7-00B9-4009-1BEED100BC9A}"/>
              </a:ext>
            </a:extLst>
          </p:cNvPr>
          <p:cNvSpPr txBox="1"/>
          <p:nvPr userDrawn="1"/>
        </p:nvSpPr>
        <p:spPr>
          <a:xfrm>
            <a:off x="5627878" y="2394668"/>
            <a:ext cx="2985443" cy="88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Obtention</a:t>
            </a: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du Label Enseigne Responsable décerné par le Collectif pour la 3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ème</a:t>
            </a: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année consécutive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48FD179F-5501-00CC-3D71-CA40CC30CD9D}"/>
              </a:ext>
            </a:extLst>
          </p:cNvPr>
          <p:cNvSpPr txBox="1"/>
          <p:nvPr userDrawn="1"/>
        </p:nvSpPr>
        <p:spPr>
          <a:xfrm>
            <a:off x="-436430" y="5039260"/>
            <a:ext cx="3606165" cy="6848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Primé aux Trophées 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 l’Automobile et l’Entreprise 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pour ses solutions NewDeal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sp>
        <p:nvSpPr>
          <p:cNvPr id="19" name="object 31">
            <a:extLst>
              <a:ext uri="{FF2B5EF4-FFF2-40B4-BE49-F238E27FC236}">
                <a16:creationId xmlns:a16="http://schemas.microsoft.com/office/drawing/2014/main" id="{1BA25216-D71D-178D-EB7B-F4D8FD381EA7}"/>
              </a:ext>
            </a:extLst>
          </p:cNvPr>
          <p:cNvSpPr txBox="1"/>
          <p:nvPr userDrawn="1"/>
        </p:nvSpPr>
        <p:spPr>
          <a:xfrm>
            <a:off x="2803746" y="5076833"/>
            <a:ext cx="3001061" cy="10900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6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position du classement Qualiscore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des sites web du secteur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0" dirty="0">
                <a:solidFill>
                  <a:srgbClr val="393C8C"/>
                </a:solidFill>
                <a:latin typeface="Arial"/>
                <a:cs typeface="Arial"/>
              </a:rPr>
              <a:t>avec la note de 82/100,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0" spc="-10" dirty="0">
                <a:solidFill>
                  <a:srgbClr val="393C8C"/>
                </a:solidFill>
                <a:latin typeface="Arial"/>
                <a:cs typeface="Arial"/>
              </a:rPr>
              <a:t>catégorie Excellent</a:t>
            </a:r>
          </a:p>
        </p:txBody>
      </p:sp>
      <p:sp>
        <p:nvSpPr>
          <p:cNvPr id="20" name="object 31">
            <a:extLst>
              <a:ext uri="{FF2B5EF4-FFF2-40B4-BE49-F238E27FC236}">
                <a16:creationId xmlns:a16="http://schemas.microsoft.com/office/drawing/2014/main" id="{5C2F1F13-1D32-51F8-3DA0-0AE3F33C3B25}"/>
              </a:ext>
            </a:extLst>
          </p:cNvPr>
          <p:cNvSpPr txBox="1"/>
          <p:nvPr userDrawn="1"/>
        </p:nvSpPr>
        <p:spPr>
          <a:xfrm>
            <a:off x="5281758" y="5087319"/>
            <a:ext cx="3606165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position des franchisés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les plus rentables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tous secteurs confondus</a:t>
            </a:r>
          </a:p>
          <a:p>
            <a:pPr marL="0" marR="5080" algn="ctr">
              <a:lnSpc>
                <a:spcPct val="100000"/>
              </a:lnSpc>
              <a:spcBef>
                <a:spcPts val="0"/>
              </a:spcBef>
            </a:pPr>
            <a:r>
              <a:rPr lang="fr-FR" sz="1400" b="0" spc="-10" dirty="0">
                <a:solidFill>
                  <a:srgbClr val="393C8C"/>
                </a:solidFill>
                <a:latin typeface="Arial"/>
                <a:cs typeface="Arial"/>
              </a:rPr>
              <a:t>(magazine Challenge)</a:t>
            </a:r>
          </a:p>
        </p:txBody>
      </p:sp>
      <p:pic>
        <p:nvPicPr>
          <p:cNvPr id="22" name="Image 21" descr="Une image contenant texte, Police, graphisme, Graphique&#10;&#10;Description générée automatiquement">
            <a:extLst>
              <a:ext uri="{FF2B5EF4-FFF2-40B4-BE49-F238E27FC236}">
                <a16:creationId xmlns:a16="http://schemas.microsoft.com/office/drawing/2014/main" id="{111438F2-175F-A6A4-D301-65CBDA0725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86" y="805116"/>
            <a:ext cx="2158171" cy="2158171"/>
          </a:xfrm>
          <a:prstGeom prst="rect">
            <a:avLst/>
          </a:prstGeom>
        </p:spPr>
      </p:pic>
      <p:pic>
        <p:nvPicPr>
          <p:cNvPr id="28" name="Image 27" descr="Une image contenant texte, Graphique, capture d’écran, logo&#10;&#10;Description générée automatiquement">
            <a:extLst>
              <a:ext uri="{FF2B5EF4-FFF2-40B4-BE49-F238E27FC236}">
                <a16:creationId xmlns:a16="http://schemas.microsoft.com/office/drawing/2014/main" id="{7ADC968E-1373-F32D-4D7E-C2C04CD8F39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298" y="575340"/>
            <a:ext cx="2158171" cy="2158171"/>
          </a:xfrm>
          <a:prstGeom prst="rect">
            <a:avLst/>
          </a:prstGeom>
        </p:spPr>
      </p:pic>
      <p:pic>
        <p:nvPicPr>
          <p:cNvPr id="33" name="Image 32" descr="Une image contenant texte, capture d’écran, Police, Graphique&#10;&#10;Description générée automatiquement">
            <a:extLst>
              <a:ext uri="{FF2B5EF4-FFF2-40B4-BE49-F238E27FC236}">
                <a16:creationId xmlns:a16="http://schemas.microsoft.com/office/drawing/2014/main" id="{4C85689C-A47C-D42C-156C-137E7FF8CF3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75" y="3024109"/>
            <a:ext cx="2158171" cy="2158171"/>
          </a:xfrm>
          <a:prstGeom prst="rect">
            <a:avLst/>
          </a:prstGeom>
        </p:spPr>
      </p:pic>
      <p:pic>
        <p:nvPicPr>
          <p:cNvPr id="35" name="Image 34" descr="Une image contenant Police, Graphique, texte, noir et blanc&#10;&#10;Description générée automatiquement">
            <a:extLst>
              <a:ext uri="{FF2B5EF4-FFF2-40B4-BE49-F238E27FC236}">
                <a16:creationId xmlns:a16="http://schemas.microsoft.com/office/drawing/2014/main" id="{430D1E14-A895-018A-300A-D866A65E88F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940" y="2960589"/>
            <a:ext cx="2158171" cy="2158171"/>
          </a:xfrm>
          <a:prstGeom prst="rect">
            <a:avLst/>
          </a:prstGeom>
        </p:spPr>
      </p:pic>
      <p:pic>
        <p:nvPicPr>
          <p:cNvPr id="37" name="Image 36" descr="Une image contenant logo, Graphique, cercle, Police&#10;&#10;Description générée automatiquement">
            <a:extLst>
              <a:ext uri="{FF2B5EF4-FFF2-40B4-BE49-F238E27FC236}">
                <a16:creationId xmlns:a16="http://schemas.microsoft.com/office/drawing/2014/main" id="{A9AAE8C0-439C-3620-27E9-098CCDBB04B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472" y="3093389"/>
            <a:ext cx="2158171" cy="2158171"/>
          </a:xfrm>
          <a:prstGeom prst="rect">
            <a:avLst/>
          </a:prstGeom>
        </p:spPr>
      </p:pic>
      <p:sp>
        <p:nvSpPr>
          <p:cNvPr id="21" name="object 31">
            <a:extLst>
              <a:ext uri="{FF2B5EF4-FFF2-40B4-BE49-F238E27FC236}">
                <a16:creationId xmlns:a16="http://schemas.microsoft.com/office/drawing/2014/main" id="{48FD179F-5501-00CC-3D71-CA40CC30CD9D}"/>
              </a:ext>
            </a:extLst>
          </p:cNvPr>
          <p:cNvSpPr txBox="1"/>
          <p:nvPr userDrawn="1"/>
        </p:nvSpPr>
        <p:spPr>
          <a:xfrm>
            <a:off x="8364873" y="5118760"/>
            <a:ext cx="3228413" cy="6848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lang="fr-FR" sz="1400" b="1" baseline="30000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 au classement CAPITAL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des Meilleures</a:t>
            </a: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enseignes 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de Transport </a:t>
            </a:r>
            <a:r>
              <a:rPr lang="fr-FR" sz="1400" b="1" spc="-10" baseline="0" dirty="0">
                <a:solidFill>
                  <a:srgbClr val="393C8C"/>
                </a:solidFill>
                <a:latin typeface="Arial"/>
                <a:cs typeface="Arial"/>
              </a:rPr>
              <a:t>Catégorie Centres autos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  <p:pic>
        <p:nvPicPr>
          <p:cNvPr id="3078" name="Picture 6" descr="Télécharger Capital, le magazine de l'économie - Logicielmac.com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224" y="3531297"/>
            <a:ext cx="1347469" cy="134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ollectif Génération Responsable | LinkedIn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6153" y="870889"/>
            <a:ext cx="1535826" cy="153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object 31">
            <a:extLst>
              <a:ext uri="{FF2B5EF4-FFF2-40B4-BE49-F238E27FC236}">
                <a16:creationId xmlns:a16="http://schemas.microsoft.com/office/drawing/2014/main" id="{48FD179F-5501-00CC-3D71-CA40CC30CD9D}"/>
              </a:ext>
            </a:extLst>
          </p:cNvPr>
          <p:cNvSpPr txBox="1"/>
          <p:nvPr userDrawn="1"/>
        </p:nvSpPr>
        <p:spPr>
          <a:xfrm>
            <a:off x="8690088" y="2405497"/>
            <a:ext cx="2908641" cy="8874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dirty="0">
                <a:solidFill>
                  <a:srgbClr val="393C8C"/>
                </a:solidFill>
                <a:latin typeface="Arial"/>
                <a:cs typeface="Arial"/>
              </a:rPr>
              <a:t>Coup de cœur du jury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fr-FR" sz="1400" b="1" baseline="0" dirty="0">
                <a:solidFill>
                  <a:srgbClr val="393C8C"/>
                </a:solidFill>
                <a:latin typeface="Arial"/>
                <a:cs typeface="Arial"/>
              </a:rPr>
              <a:t> Novembre 2023 pour la campagne de communication sur la sobriété numérique </a:t>
            </a:r>
            <a:endParaRPr lang="fr-FR" sz="1400" b="1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4528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35FD9BD-531A-EFDA-9327-5CD7AB4651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1143" y="2623821"/>
            <a:ext cx="3417887" cy="361950"/>
          </a:xfrm>
        </p:spPr>
        <p:txBody>
          <a:bodyPr>
            <a:norm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fr-FR" dirty="0"/>
              <a:t>Modifier texte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 descr="Une image contenant texte, capture d’écran, Police, conception&#10;&#10;Description générée automatiquement">
            <a:extLst>
              <a:ext uri="{FF2B5EF4-FFF2-40B4-BE49-F238E27FC236}">
                <a16:creationId xmlns:a16="http://schemas.microsoft.com/office/drawing/2014/main" id="{AF965F2F-5960-0EA6-928D-E881725F08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75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a_EXPERIENCE 24/7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mion, extérieur, remorque&#10;&#10;Description générée automatiquement">
            <a:extLst>
              <a:ext uri="{FF2B5EF4-FFF2-40B4-BE49-F238E27FC236}">
                <a16:creationId xmlns:a16="http://schemas.microsoft.com/office/drawing/2014/main" id="{B3DA516B-DFC4-4AB6-8AE8-F5DCEBEFA8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6135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2052" y="938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55056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765599" y="4307983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269329" y="5114608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99512" y="657003"/>
            <a:ext cx="4325662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Un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partenaire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toujours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disponible</a:t>
            </a: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00" b="1" i="0" u="none" strike="noStrike" kern="0" cap="none" spc="-1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-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Un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interlocuteur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commercial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dédié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36525" marR="0" lvl="0" indent="-12446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équipes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dans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les</a:t>
            </a:r>
            <a:r>
              <a:rPr kumimoji="0" lang="fr-FR" sz="1600" b="0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centres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</a:t>
            </a:r>
          </a:p>
          <a:p>
            <a:pPr marL="125095" marR="693420" lvl="0" indent="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qualifiées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informées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0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cahiers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charges</a:t>
            </a:r>
          </a:p>
          <a:p>
            <a:pPr marL="125095" marR="26670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services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24/7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 :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dépannage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poids lourds,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récoltes</a:t>
            </a:r>
          </a:p>
          <a:p>
            <a:pPr marL="125095" marR="174625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ligne : e-</a:t>
            </a:r>
            <a:r>
              <a:rPr kumimoji="0" lang="fr-FR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booking</a:t>
            </a:r>
            <a:endParaRPr kumimoji="0" lang="fr-FR" sz="1600" b="1" i="0" u="none" strike="noStrike" kern="0" cap="none" spc="-1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5095" marR="5080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29539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Accès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toutes les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informations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le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portail 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ligne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 err="1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Businesspro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factures,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interventions, gardiennage…</a:t>
            </a:r>
          </a:p>
          <a:p>
            <a:pPr marL="125095" marR="228600" lvl="0" indent="-113030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137160" algn="l"/>
              </a:tabLst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100%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opérations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 les véhicules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industriels digitalisées :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fluidité 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échanges,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amélioration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la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prise</a:t>
            </a:r>
            <a:r>
              <a:rPr kumimoji="0" lang="fr-FR" sz="1600" b="0" i="0" u="none" strike="noStrike" kern="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charge</a:t>
            </a:r>
            <a:r>
              <a:rPr kumimoji="0" lang="fr-FR" sz="1600" b="0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dépannages,</a:t>
            </a:r>
            <a:r>
              <a:rPr kumimoji="0" lang="fr-FR" sz="1600" b="0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transparence</a:t>
            </a:r>
            <a:r>
              <a:rPr kumimoji="0" lang="fr-FR" sz="1600" b="0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501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89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lnSpc>
                <a:spcPct val="100000"/>
              </a:lnSpc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lnSpc>
                <a:spcPct val="100000"/>
              </a:lnSpc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sz="1800" dirty="0"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latin typeface="Arial"/>
              <a:cs typeface="Arial"/>
            </a:endParaRPr>
          </a:p>
          <a:p>
            <a:pPr marL="38100" marR="30480" indent="-635">
              <a:lnSpc>
                <a:spcPct val="100000"/>
              </a:lnSpc>
            </a:pP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latin typeface="Arial"/>
              <a:cs typeface="Arial"/>
            </a:endParaRPr>
          </a:p>
          <a:p>
            <a:pPr marL="38100" marR="30480" indent="-635">
              <a:lnSpc>
                <a:spcPct val="100000"/>
              </a:lnSpc>
            </a:pPr>
            <a:endParaRPr sz="1100" dirty="0"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endParaRPr lang="fr-FR" sz="1100" dirty="0"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sz="1800" dirty="0"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Leader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européen</a:t>
            </a:r>
            <a:r>
              <a:rPr kumimoji="0" lang="fr-FR" sz="18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avec</a:t>
            </a:r>
            <a:r>
              <a:rPr kumimoji="0" lang="fr-FR" sz="18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plus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2500</a:t>
            </a:r>
            <a:r>
              <a:rPr kumimoji="0" lang="fr-FR" sz="18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centres</a:t>
            </a:r>
            <a:r>
              <a:rPr kumimoji="0" lang="fr-FR" sz="18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service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dans</a:t>
            </a:r>
            <a:r>
              <a:rPr kumimoji="0" lang="fr-FR" sz="18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17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pays dont</a:t>
            </a:r>
            <a:r>
              <a:rPr kumimoji="0" lang="fr-FR" sz="1800" b="1" i="0" u="none" strike="noStrike" kern="120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50%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</a:t>
            </a:r>
            <a:r>
              <a:rPr kumimoji="0" lang="fr-FR" sz="1800" b="1" i="0" u="none" strike="noStrike" kern="120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franchise.</a:t>
            </a:r>
            <a:endParaRPr lang="fr-FR" dirty="0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Expert services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du Groupe Michelin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pour les pneus et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l’entretien des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véhicules légers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(particuliers, flottes professionnelles,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loueurs longue durée)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et industriels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(poids lourds, génie civil,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manutention et agricoles).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0824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a_EXPERIENCE RESPONSABL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extérieur, terrain, bordure&#10;&#10;Description générée automatiquement">
            <a:extLst>
              <a:ext uri="{FF2B5EF4-FFF2-40B4-BE49-F238E27FC236}">
                <a16:creationId xmlns:a16="http://schemas.microsoft.com/office/drawing/2014/main" id="{23240489-999F-429F-87E1-B276DE99E8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2655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243908" y="3201968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218271" y="5479073"/>
            <a:ext cx="212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7010537" y="862343"/>
            <a:ext cx="4574584" cy="6013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-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Label RSE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– Enseigne Responsable 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-10" normalizeH="0" baseline="0" noProof="0" dirty="0">
              <a:ln>
                <a:noFill/>
              </a:ln>
              <a:solidFill>
                <a:srgbClr val="393C8C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-</a:t>
            </a:r>
            <a:r>
              <a:rPr kumimoji="0" lang="fr-FR" sz="1600" b="1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Pas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compromis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avec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sécurité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: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87313" algn="l"/>
              </a:tabLst>
              <a:defRPr/>
            </a:pPr>
            <a:r>
              <a:rPr kumimoji="0" lang="fr-FR" sz="1600" b="0" i="0" u="none" strike="noStrike" kern="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	 programme 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80975" marR="0" lvl="0" indent="-180975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1200" dirty="0">
                <a:solidFill>
                  <a:srgbClr val="393C8C"/>
                </a:solidFill>
                <a:latin typeface="Arial"/>
                <a:ea typeface="+mn-ea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Un employeur engagé : promotion interne, parcours professionnel, formation, politique handicap.</a:t>
            </a: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dirty="0"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19" name="Image 1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698" y="584811"/>
            <a:ext cx="746488" cy="74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561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a_EXPERIENCE RECONNU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C68B3435-6B1E-48CB-9762-68D6E6FBC8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76054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236220" algn="l"/>
              </a:tabLst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Références</a:t>
            </a:r>
            <a:r>
              <a:rPr kumimoji="0" lang="fr-FR" sz="2800" b="1" i="0" u="none" strike="noStrike" kern="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clients</a:t>
            </a:r>
            <a:r>
              <a:rPr kumimoji="0" lang="fr-FR" sz="2800" b="1" i="0" u="none" strike="noStrike" kern="0" cap="none" spc="-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just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flottes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professionnelles,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loueurs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longue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durée,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revente,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poids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lourds,</a:t>
            </a:r>
            <a:r>
              <a:rPr kumimoji="0" lang="fr-FR" sz="1600" b="0" i="0" u="none" strike="noStrike" kern="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génie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civil,</a:t>
            </a:r>
            <a:r>
              <a:rPr kumimoji="0" lang="fr-FR" sz="1600" b="0" i="0" u="none" strike="noStrike" kern="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manutention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</a:t>
            </a:r>
            <a:r>
              <a:rPr kumimoji="0" lang="fr-FR" sz="1600" b="0" i="0" u="none" strike="noStrike" kern="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0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agricoles.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grpSp>
        <p:nvGrpSpPr>
          <p:cNvPr id="66" name="Groupe 65">
            <a:extLst>
              <a:ext uri="{FF2B5EF4-FFF2-40B4-BE49-F238E27FC236}">
                <a16:creationId xmlns:a16="http://schemas.microsoft.com/office/drawing/2014/main" id="{CE282D16-5156-4D90-8DF8-64BF2A3660B2}"/>
              </a:ext>
            </a:extLst>
          </p:cNvPr>
          <p:cNvGrpSpPr/>
          <p:nvPr userDrawn="1"/>
        </p:nvGrpSpPr>
        <p:grpSpPr>
          <a:xfrm>
            <a:off x="6602723" y="2065430"/>
            <a:ext cx="5040193" cy="4096050"/>
            <a:chOff x="6391041" y="2040032"/>
            <a:chExt cx="5040193" cy="4096050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722E3725-D38E-4BED-9914-BE3379033D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1341" y="2040032"/>
              <a:ext cx="1078994" cy="1078994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8CACE2FC-2DB5-4CD3-867A-DCE7493EF3E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5521" y="4064256"/>
              <a:ext cx="1078994" cy="1078994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B236F5E2-F934-484C-9F95-C801142202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0001" y="4026420"/>
              <a:ext cx="1078994" cy="1078994"/>
            </a:xfrm>
            <a:prstGeom prst="rect">
              <a:avLst/>
            </a:prstGeom>
          </p:spPr>
        </p:pic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35FBA501-5AC4-4032-AC70-335F9E4B1B5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1641" y="5057088"/>
              <a:ext cx="1078994" cy="1078994"/>
            </a:xfrm>
            <a:prstGeom prst="rect">
              <a:avLst/>
            </a:prstGeom>
          </p:spPr>
        </p:pic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2AE477D6-29CD-498E-95C7-96FB052F8E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4026420"/>
              <a:ext cx="1078994" cy="1078994"/>
            </a:xfrm>
            <a:prstGeom prst="rect">
              <a:avLst/>
            </a:prstGeom>
          </p:spPr>
        </p:pic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E6A45B05-28EC-401A-9A41-A65D9ACC80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4064256"/>
              <a:ext cx="1078994" cy="1078994"/>
            </a:xfrm>
            <a:prstGeom prst="rect">
              <a:avLst/>
            </a:prstGeom>
          </p:spPr>
        </p:pic>
        <p:pic>
          <p:nvPicPr>
            <p:cNvPr id="32" name="Image 31" descr="Une image contenant texte, feux d’artifice, objet d’extérieur&#10;&#10;Description générée automatiquement">
              <a:extLst>
                <a:ext uri="{FF2B5EF4-FFF2-40B4-BE49-F238E27FC236}">
                  <a16:creationId xmlns:a16="http://schemas.microsoft.com/office/drawing/2014/main" id="{F0C7D43B-BF33-40EB-82C7-F904642F2B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2040032"/>
              <a:ext cx="1078994" cy="1078994"/>
            </a:xfrm>
            <a:prstGeom prst="rect">
              <a:avLst/>
            </a:prstGeom>
          </p:spPr>
        </p:pic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4AB2B723-1FE0-46AD-B8EA-FB56407DD5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0001" y="3033226"/>
              <a:ext cx="1078994" cy="1078994"/>
            </a:xfrm>
            <a:prstGeom prst="rect">
              <a:avLst/>
            </a:prstGeom>
          </p:spPr>
        </p:pic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D03280CD-4CB8-4D5A-8E1B-FFD7D7A6D3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75521" y="3033226"/>
              <a:ext cx="1078994" cy="1078994"/>
            </a:xfrm>
            <a:prstGeom prst="rect">
              <a:avLst/>
            </a:prstGeom>
          </p:spPr>
        </p:pic>
        <p:pic>
          <p:nvPicPr>
            <p:cNvPr id="40" name="Image 39">
              <a:extLst>
                <a:ext uri="{FF2B5EF4-FFF2-40B4-BE49-F238E27FC236}">
                  <a16:creationId xmlns:a16="http://schemas.microsoft.com/office/drawing/2014/main" id="{32688268-E6A9-4B75-9487-6AEFFA44E47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1641" y="2040032"/>
              <a:ext cx="1078994" cy="1078994"/>
            </a:xfrm>
            <a:prstGeom prst="rect">
              <a:avLst/>
            </a:prstGeom>
          </p:spPr>
        </p:pic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47919FA6-D348-4676-BF04-016C8C5B34A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5057088"/>
              <a:ext cx="1078994" cy="1078994"/>
            </a:xfrm>
            <a:prstGeom prst="rect">
              <a:avLst/>
            </a:prstGeom>
          </p:spPr>
        </p:pic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1F1ED9DA-335C-4451-9987-E465F85908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281" y="4064256"/>
              <a:ext cx="1078994" cy="1078994"/>
            </a:xfrm>
            <a:prstGeom prst="rect">
              <a:avLst/>
            </a:prstGeom>
          </p:spPr>
        </p:pic>
        <p:pic>
          <p:nvPicPr>
            <p:cNvPr id="46" name="Image 45">
              <a:extLst>
                <a:ext uri="{FF2B5EF4-FFF2-40B4-BE49-F238E27FC236}">
                  <a16:creationId xmlns:a16="http://schemas.microsoft.com/office/drawing/2014/main" id="{543673B5-0DF2-4F85-8778-10F1D397E6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1941" y="5019252"/>
              <a:ext cx="1078994" cy="1078994"/>
            </a:xfrm>
            <a:prstGeom prst="rect">
              <a:avLst/>
            </a:prstGeom>
          </p:spPr>
        </p:pic>
        <p:pic>
          <p:nvPicPr>
            <p:cNvPr id="48" name="Image 47" descr="Une image contenant objet d’extérieur&#10;&#10;Description générée automatiquement">
              <a:extLst>
                <a:ext uri="{FF2B5EF4-FFF2-40B4-BE49-F238E27FC236}">
                  <a16:creationId xmlns:a16="http://schemas.microsoft.com/office/drawing/2014/main" id="{BFC991C8-1E67-4F3B-AFD2-48DA6EAA16C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3033226"/>
              <a:ext cx="1078994" cy="1078994"/>
            </a:xfrm>
            <a:prstGeom prst="rect">
              <a:avLst/>
            </a:prstGeom>
          </p:spPr>
        </p:pic>
        <p:pic>
          <p:nvPicPr>
            <p:cNvPr id="50" name="Image 49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6C9B4885-97F0-4451-A971-DC2E302D95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7761" y="3033226"/>
              <a:ext cx="1078994" cy="1078994"/>
            </a:xfrm>
            <a:prstGeom prst="rect">
              <a:avLst/>
            </a:prstGeom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51737494-652C-42B9-8BF3-CEA82EC760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7761" y="4026420"/>
              <a:ext cx="1078994" cy="1078994"/>
            </a:xfrm>
            <a:prstGeom prst="rect">
              <a:avLst/>
            </a:prstGeom>
          </p:spPr>
        </p:pic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A1576A9E-2952-4B28-8095-330F247DC8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2240" y="5019252"/>
              <a:ext cx="1078994" cy="1078994"/>
            </a:xfrm>
            <a:prstGeom prst="rect">
              <a:avLst/>
            </a:prstGeom>
          </p:spPr>
        </p:pic>
        <p:pic>
          <p:nvPicPr>
            <p:cNvPr id="56" name="Image 55">
              <a:extLst>
                <a:ext uri="{FF2B5EF4-FFF2-40B4-BE49-F238E27FC236}">
                  <a16:creationId xmlns:a16="http://schemas.microsoft.com/office/drawing/2014/main" id="{F2878466-5198-4399-899E-5BA9149709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3071062"/>
              <a:ext cx="1078994" cy="1078994"/>
            </a:xfrm>
            <a:prstGeom prst="rect">
              <a:avLst/>
            </a:prstGeom>
          </p:spPr>
        </p:pic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0728EC0B-8BB0-4A7B-941A-B6B632911F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83281" y="3033226"/>
              <a:ext cx="1078994" cy="1078994"/>
            </a:xfrm>
            <a:prstGeom prst="rect">
              <a:avLst/>
            </a:prstGeom>
          </p:spPr>
        </p:pic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05074C5D-1A08-4E31-8E4C-890C66B698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1941" y="2040032"/>
              <a:ext cx="1078994" cy="1078994"/>
            </a:xfrm>
            <a:prstGeom prst="rect">
              <a:avLst/>
            </a:prstGeom>
          </p:spPr>
        </p:pic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62CF23EC-B46E-4149-AEEC-EDA8E86732A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1341" y="5057088"/>
              <a:ext cx="1078994" cy="1078994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057E7F74-CDDE-4EFC-B5F2-41F10A7F19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1041" y="2077868"/>
              <a:ext cx="1078994" cy="1078994"/>
            </a:xfrm>
            <a:prstGeom prst="rect">
              <a:avLst/>
            </a:prstGeom>
          </p:spPr>
        </p:pic>
      </p:grp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0" dirty="0">
                <a:solidFill>
                  <a:schemeClr val="bg1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b="0" dirty="0">
                <a:solidFill>
                  <a:schemeClr val="bg1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67505" y="5259941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b="0" kern="1200" dirty="0">
                <a:solidFill>
                  <a:schemeClr val="bg1"/>
                </a:solidFill>
                <a:latin typeface="Bebas Neue" panose="020B0606020202050201" pitchFamily="34" charset="0"/>
                <a:ea typeface="+mn-ea"/>
                <a:cs typeface="+mn-cs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0" dirty="0">
                <a:solidFill>
                  <a:schemeClr val="bg1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b="0" kern="1200" dirty="0">
                <a:solidFill>
                  <a:schemeClr val="bg1"/>
                </a:solidFill>
                <a:latin typeface="Bebas Neue" panose="020B0606020202050201" pitchFamily="34" charset="0"/>
                <a:ea typeface="+mn-ea"/>
                <a:cs typeface="+mn-cs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schemeClr val="bg1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schemeClr val="bg1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schemeClr val="bg1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</p:spTree>
    <p:extLst>
      <p:ext uri="{BB962C8B-B14F-4D97-AF65-F5344CB8AC3E}">
        <p14:creationId xmlns:p14="http://schemas.microsoft.com/office/powerpoint/2010/main" val="3017916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Votre</a:t>
            </a:r>
            <a:r>
              <a:rPr kumimoji="0" lang="fr-FR" sz="2800" b="1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interlocuteur</a:t>
            </a:r>
            <a:r>
              <a:rPr kumimoji="0" lang="fr-FR" sz="2800" b="1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dédié</a:t>
            </a:r>
            <a:r>
              <a:rPr kumimoji="0" lang="fr-FR" sz="2800" b="1" i="0" u="none" strike="noStrike" kern="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24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:</a:t>
            </a:r>
            <a:endParaRPr kumimoji="0" lang="fr-FR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7139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SIGNAT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BBC7D901-72C3-40BA-BC11-71BF829A16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90617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/>
              <a:t>Vert foncé : 35-160-70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Vert clair : 210-230-210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Jaune foncé : 245-229-105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Jaune clair : 250-245-220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Bleu foncé : 40-15-85</a:t>
            </a:r>
          </a:p>
          <a:p>
            <a:endParaRPr lang="fr-FR" sz="1400" dirty="0"/>
          </a:p>
          <a:p>
            <a:endParaRPr lang="fr-FR" sz="1400" dirty="0"/>
          </a:p>
          <a:p>
            <a:r>
              <a:rPr lang="fr-FR" sz="1400" dirty="0"/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4186970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26C185-508C-9B14-0A08-C05D5C7DE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9B77DE-4EC7-2894-583D-C3713752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30030E-F555-901A-FAE9-B818DA92D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37AD42-8B5E-E150-E77A-810620A75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939340-89DB-3F8E-76E9-EFA81FA6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114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F6D4B-EC47-CD26-8C14-3C024B49D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77D82D-9164-4B30-7416-6440CC7F2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0F6437-FE57-3EA3-155E-3A40A3F1C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800016-B312-CBDC-8DA2-E70EB02A2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906A50-AF21-9BEE-0F8B-5BF08F6E7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1430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26C185-508C-9B14-0A08-C05D5C7DE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9B77DE-4EC7-2894-583D-C3713752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30030E-F555-901A-FAE9-B818DA92D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37AD42-8B5E-E150-E77A-810620A75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939340-89DB-3F8E-76E9-EFA81FA6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733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580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540517-B331-AB19-6D07-C0BE04A89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D1D1DD-D9E1-DDCD-3C74-963A28874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662195-1513-9A5D-E7E6-63028B876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4C6AC3-9BAB-35ED-990C-5BCB99A9E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70675E-FFF7-6E20-29B0-F3466ABC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490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47DE04-6C8E-5507-17F8-2E3A067A4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653F69-837D-BBDD-A15B-84AB7902A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B9156FE-AB14-E582-266C-998E4A2B5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90E4808-940C-C52C-08D5-0C39AC60A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1DD17B-255B-80C8-4DEC-2C458DDB3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C1FD001-BC1D-6974-CAE7-39AAD197F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0352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659660-AD10-90A0-584F-7F2997881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8DA57D-C98D-6E56-4F1A-3F1C00A9E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AF9C19-E357-2131-87AB-3459D28A5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CA59248-7423-92C9-8A7B-D4D16C4A8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EA723A-B23B-9E7C-4297-B31485080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1044899-1043-811B-1D26-E6479EAE2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2C760EA-7D99-AC06-0339-88C1BF82B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9484AA9-686C-0449-586D-DA0F6DF12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0672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368091-B689-6AD0-2BE0-BFD67E8AA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968502F-15B7-8BCC-529E-82D2E1C3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005B505-E8E7-F48A-64C3-904047B5A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455A8D9-8600-B7DD-093B-D510BD394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203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2891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U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object 2">
            <a:extLst>
              <a:ext uri="{FF2B5EF4-FFF2-40B4-BE49-F238E27FC236}">
                <a16:creationId xmlns:a16="http://schemas.microsoft.com/office/drawing/2014/main" id="{6D5885E3-73A0-1110-C6EE-106009D1091D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sp>
          <p:nvSpPr>
            <p:cNvPr id="8" name="object 3">
              <a:extLst>
                <a:ext uri="{FF2B5EF4-FFF2-40B4-BE49-F238E27FC236}">
                  <a16:creationId xmlns:a16="http://schemas.microsoft.com/office/drawing/2014/main" id="{C6033AEC-83DF-4020-0740-ECE1A8A35E9B}"/>
                </a:ext>
              </a:extLst>
            </p:cNvPr>
            <p:cNvSpPr/>
            <p:nvPr/>
          </p:nvSpPr>
          <p:spPr>
            <a:xfrm>
              <a:off x="0" y="0"/>
              <a:ext cx="6096635" cy="6858000"/>
            </a:xfrm>
            <a:custGeom>
              <a:avLst/>
              <a:gdLst/>
              <a:ahLst/>
              <a:cxnLst/>
              <a:rect l="l" t="t" r="r" b="b"/>
              <a:pathLst>
                <a:path w="6096635" h="6858000">
                  <a:moveTo>
                    <a:pt x="609659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096596" y="6858000"/>
                  </a:lnTo>
                  <a:lnTo>
                    <a:pt x="60965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54CF35CB-3E88-EF44-1418-A3A8A226ACF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078211"/>
              <a:ext cx="6271653" cy="2779788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C63E556A-EC98-2DFC-21D9-E7CA2E65829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0602" y="0"/>
              <a:ext cx="6102591" cy="6858000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2D79CD2F-D25C-55E0-BDEC-E851DB3024E1}"/>
                </a:ext>
              </a:extLst>
            </p:cNvPr>
            <p:cNvSpPr/>
            <p:nvPr/>
          </p:nvSpPr>
          <p:spPr>
            <a:xfrm>
              <a:off x="724712" y="639864"/>
              <a:ext cx="4544695" cy="1052195"/>
            </a:xfrm>
            <a:custGeom>
              <a:avLst/>
              <a:gdLst/>
              <a:ahLst/>
              <a:cxnLst/>
              <a:rect l="l" t="t" r="r" b="b"/>
              <a:pathLst>
                <a:path w="4544695" h="1052195">
                  <a:moveTo>
                    <a:pt x="4544644" y="0"/>
                  </a:moveTo>
                  <a:lnTo>
                    <a:pt x="0" y="0"/>
                  </a:lnTo>
                  <a:lnTo>
                    <a:pt x="0" y="1052131"/>
                  </a:lnTo>
                  <a:lnTo>
                    <a:pt x="4544644" y="1052131"/>
                  </a:lnTo>
                  <a:lnTo>
                    <a:pt x="4544644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18B7E066-3FFA-8EBE-60C2-A63D266AFA76}"/>
                </a:ext>
              </a:extLst>
            </p:cNvPr>
            <p:cNvSpPr/>
            <p:nvPr/>
          </p:nvSpPr>
          <p:spPr>
            <a:xfrm>
              <a:off x="761606" y="676897"/>
              <a:ext cx="4471035" cy="978535"/>
            </a:xfrm>
            <a:custGeom>
              <a:avLst/>
              <a:gdLst/>
              <a:ahLst/>
              <a:cxnLst/>
              <a:rect l="l" t="t" r="r" b="b"/>
              <a:pathLst>
                <a:path w="4471035" h="978535">
                  <a:moveTo>
                    <a:pt x="4470831" y="0"/>
                  </a:moveTo>
                  <a:lnTo>
                    <a:pt x="0" y="0"/>
                  </a:lnTo>
                  <a:lnTo>
                    <a:pt x="0" y="978077"/>
                  </a:lnTo>
                  <a:lnTo>
                    <a:pt x="4470831" y="978077"/>
                  </a:lnTo>
                  <a:lnTo>
                    <a:pt x="44708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2546DE30-D359-4326-BC3C-E98AED8B7DF1}"/>
                </a:ext>
              </a:extLst>
            </p:cNvPr>
            <p:cNvSpPr/>
            <p:nvPr/>
          </p:nvSpPr>
          <p:spPr>
            <a:xfrm>
              <a:off x="833666" y="746759"/>
              <a:ext cx="836930" cy="835660"/>
            </a:xfrm>
            <a:custGeom>
              <a:avLst/>
              <a:gdLst/>
              <a:ahLst/>
              <a:cxnLst/>
              <a:rect l="l" t="t" r="r" b="b"/>
              <a:pathLst>
                <a:path w="836930" h="835660">
                  <a:moveTo>
                    <a:pt x="836574" y="0"/>
                  </a:moveTo>
                  <a:lnTo>
                    <a:pt x="400138" y="0"/>
                  </a:lnTo>
                  <a:lnTo>
                    <a:pt x="400138" y="400050"/>
                  </a:lnTo>
                  <a:lnTo>
                    <a:pt x="0" y="400050"/>
                  </a:lnTo>
                  <a:lnTo>
                    <a:pt x="0" y="835660"/>
                  </a:lnTo>
                  <a:lnTo>
                    <a:pt x="836574" y="835660"/>
                  </a:lnTo>
                  <a:lnTo>
                    <a:pt x="836574" y="400050"/>
                  </a:lnTo>
                  <a:lnTo>
                    <a:pt x="836574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" name="object 9">
              <a:extLst>
                <a:ext uri="{FF2B5EF4-FFF2-40B4-BE49-F238E27FC236}">
                  <a16:creationId xmlns:a16="http://schemas.microsoft.com/office/drawing/2014/main" id="{C970F49D-5708-76ED-6931-E36191B6E099}"/>
                </a:ext>
              </a:extLst>
            </p:cNvPr>
            <p:cNvSpPr/>
            <p:nvPr/>
          </p:nvSpPr>
          <p:spPr>
            <a:xfrm>
              <a:off x="1269022" y="1180767"/>
              <a:ext cx="367665" cy="366395"/>
            </a:xfrm>
            <a:custGeom>
              <a:avLst/>
              <a:gdLst/>
              <a:ahLst/>
              <a:cxnLst/>
              <a:rect l="l" t="t" r="r" b="b"/>
              <a:pathLst>
                <a:path w="367664" h="366394">
                  <a:moveTo>
                    <a:pt x="367080" y="0"/>
                  </a:moveTo>
                  <a:lnTo>
                    <a:pt x="211836" y="0"/>
                  </a:lnTo>
                  <a:lnTo>
                    <a:pt x="203578" y="46939"/>
                  </a:lnTo>
                  <a:lnTo>
                    <a:pt x="186242" y="90034"/>
                  </a:lnTo>
                  <a:lnTo>
                    <a:pt x="160873" y="128240"/>
                  </a:lnTo>
                  <a:lnTo>
                    <a:pt x="128518" y="160511"/>
                  </a:lnTo>
                  <a:lnTo>
                    <a:pt x="90223" y="185800"/>
                  </a:lnTo>
                  <a:lnTo>
                    <a:pt x="47035" y="203062"/>
                  </a:lnTo>
                  <a:lnTo>
                    <a:pt x="0" y="211251"/>
                  </a:lnTo>
                  <a:lnTo>
                    <a:pt x="0" y="366293"/>
                  </a:lnTo>
                  <a:lnTo>
                    <a:pt x="48854" y="361187"/>
                  </a:lnTo>
                  <a:lnTo>
                    <a:pt x="95696" y="350156"/>
                  </a:lnTo>
                  <a:lnTo>
                    <a:pt x="140132" y="333591"/>
                  </a:lnTo>
                  <a:lnTo>
                    <a:pt x="181771" y="311883"/>
                  </a:lnTo>
                  <a:lnTo>
                    <a:pt x="220220" y="285423"/>
                  </a:lnTo>
                  <a:lnTo>
                    <a:pt x="255087" y="254603"/>
                  </a:lnTo>
                  <a:lnTo>
                    <a:pt x="285979" y="219812"/>
                  </a:lnTo>
                  <a:lnTo>
                    <a:pt x="312503" y="181443"/>
                  </a:lnTo>
                  <a:lnTo>
                    <a:pt x="334268" y="139886"/>
                  </a:lnTo>
                  <a:lnTo>
                    <a:pt x="350881" y="95532"/>
                  </a:lnTo>
                  <a:lnTo>
                    <a:pt x="361949" y="48773"/>
                  </a:lnTo>
                  <a:lnTo>
                    <a:pt x="36708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EE99719A-2EC6-E2CE-7DA2-FD5CDC66A1DB}"/>
                </a:ext>
              </a:extLst>
            </p:cNvPr>
            <p:cNvSpPr/>
            <p:nvPr/>
          </p:nvSpPr>
          <p:spPr>
            <a:xfrm>
              <a:off x="833666" y="747179"/>
              <a:ext cx="400685" cy="400050"/>
            </a:xfrm>
            <a:custGeom>
              <a:avLst/>
              <a:gdLst/>
              <a:ahLst/>
              <a:cxnLst/>
              <a:rect l="l" t="t" r="r" b="b"/>
              <a:pathLst>
                <a:path w="400684" h="400050">
                  <a:moveTo>
                    <a:pt x="400138" y="0"/>
                  </a:moveTo>
                  <a:lnTo>
                    <a:pt x="0" y="0"/>
                  </a:lnTo>
                  <a:lnTo>
                    <a:pt x="0" y="399770"/>
                  </a:lnTo>
                  <a:lnTo>
                    <a:pt x="400138" y="399770"/>
                  </a:lnTo>
                  <a:lnTo>
                    <a:pt x="400138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6" name="object 11">
              <a:extLst>
                <a:ext uri="{FF2B5EF4-FFF2-40B4-BE49-F238E27FC236}">
                  <a16:creationId xmlns:a16="http://schemas.microsoft.com/office/drawing/2014/main" id="{7EE03773-5190-E6AA-9C22-5037BD9CDF3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6825" y="799462"/>
              <a:ext cx="324713" cy="330233"/>
            </a:xfrm>
            <a:prstGeom prst="rect">
              <a:avLst/>
            </a:prstGeom>
          </p:spPr>
        </p:pic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8B14D5D1-C853-33B2-6A7B-28712B7C0071}"/>
                </a:ext>
              </a:extLst>
            </p:cNvPr>
            <p:cNvSpPr/>
            <p:nvPr/>
          </p:nvSpPr>
          <p:spPr>
            <a:xfrm>
              <a:off x="867549" y="780351"/>
              <a:ext cx="768985" cy="767080"/>
            </a:xfrm>
            <a:custGeom>
              <a:avLst/>
              <a:gdLst/>
              <a:ahLst/>
              <a:cxnLst/>
              <a:rect l="l" t="t" r="r" b="b"/>
              <a:pathLst>
                <a:path w="768985" h="767080">
                  <a:moveTo>
                    <a:pt x="367131" y="611682"/>
                  </a:moveTo>
                  <a:lnTo>
                    <a:pt x="320078" y="603465"/>
                  </a:lnTo>
                  <a:lnTo>
                    <a:pt x="276872" y="586181"/>
                  </a:lnTo>
                  <a:lnTo>
                    <a:pt x="238569" y="560870"/>
                  </a:lnTo>
                  <a:lnTo>
                    <a:pt x="206209" y="528586"/>
                  </a:lnTo>
                  <a:lnTo>
                    <a:pt x="180848" y="490385"/>
                  </a:lnTo>
                  <a:lnTo>
                    <a:pt x="163512" y="447306"/>
                  </a:lnTo>
                  <a:lnTo>
                    <a:pt x="155244" y="400431"/>
                  </a:lnTo>
                  <a:lnTo>
                    <a:pt x="0" y="400431"/>
                  </a:lnTo>
                  <a:lnTo>
                    <a:pt x="5143" y="449224"/>
                  </a:lnTo>
                  <a:lnTo>
                    <a:pt x="16217" y="495998"/>
                  </a:lnTo>
                  <a:lnTo>
                    <a:pt x="32829" y="540359"/>
                  </a:lnTo>
                  <a:lnTo>
                    <a:pt x="54597" y="581914"/>
                  </a:lnTo>
                  <a:lnTo>
                    <a:pt x="81114" y="620280"/>
                  </a:lnTo>
                  <a:lnTo>
                    <a:pt x="112001" y="655053"/>
                  </a:lnTo>
                  <a:lnTo>
                    <a:pt x="146862" y="685863"/>
                  </a:lnTo>
                  <a:lnTo>
                    <a:pt x="185318" y="712304"/>
                  </a:lnTo>
                  <a:lnTo>
                    <a:pt x="226949" y="733996"/>
                  </a:lnTo>
                  <a:lnTo>
                    <a:pt x="271399" y="750544"/>
                  </a:lnTo>
                  <a:lnTo>
                    <a:pt x="318262" y="761555"/>
                  </a:lnTo>
                  <a:lnTo>
                    <a:pt x="367131" y="766648"/>
                  </a:lnTo>
                  <a:lnTo>
                    <a:pt x="367131" y="611682"/>
                  </a:lnTo>
                  <a:close/>
                </a:path>
                <a:path w="768985" h="767080">
                  <a:moveTo>
                    <a:pt x="768553" y="366331"/>
                  </a:moveTo>
                  <a:lnTo>
                    <a:pt x="763409" y="317538"/>
                  </a:lnTo>
                  <a:lnTo>
                    <a:pt x="752348" y="270764"/>
                  </a:lnTo>
                  <a:lnTo>
                    <a:pt x="735736" y="226402"/>
                  </a:lnTo>
                  <a:lnTo>
                    <a:pt x="713968" y="184835"/>
                  </a:lnTo>
                  <a:lnTo>
                    <a:pt x="687451" y="146469"/>
                  </a:lnTo>
                  <a:lnTo>
                    <a:pt x="656551" y="111671"/>
                  </a:lnTo>
                  <a:lnTo>
                    <a:pt x="621690" y="80848"/>
                  </a:lnTo>
                  <a:lnTo>
                    <a:pt x="583234" y="54394"/>
                  </a:lnTo>
                  <a:lnTo>
                    <a:pt x="541604" y="32689"/>
                  </a:lnTo>
                  <a:lnTo>
                    <a:pt x="497166" y="16129"/>
                  </a:lnTo>
                  <a:lnTo>
                    <a:pt x="450316" y="5092"/>
                  </a:lnTo>
                  <a:lnTo>
                    <a:pt x="401472" y="0"/>
                  </a:lnTo>
                  <a:lnTo>
                    <a:pt x="401472" y="155028"/>
                  </a:lnTo>
                  <a:lnTo>
                    <a:pt x="448500" y="163207"/>
                  </a:lnTo>
                  <a:lnTo>
                    <a:pt x="491693" y="180479"/>
                  </a:lnTo>
                  <a:lnTo>
                    <a:pt x="529983" y="205816"/>
                  </a:lnTo>
                  <a:lnTo>
                    <a:pt x="562343" y="238125"/>
                  </a:lnTo>
                  <a:lnTo>
                    <a:pt x="587705" y="276352"/>
                  </a:lnTo>
                  <a:lnTo>
                    <a:pt x="605040" y="319443"/>
                  </a:lnTo>
                  <a:lnTo>
                    <a:pt x="613308" y="366331"/>
                  </a:lnTo>
                  <a:lnTo>
                    <a:pt x="768553" y="366331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8AB31870-3D46-3836-537C-DC47756A98A5}"/>
                </a:ext>
              </a:extLst>
            </p:cNvPr>
            <p:cNvSpPr/>
            <p:nvPr/>
          </p:nvSpPr>
          <p:spPr>
            <a:xfrm>
              <a:off x="1775333" y="939025"/>
              <a:ext cx="3335654" cy="448945"/>
            </a:xfrm>
            <a:custGeom>
              <a:avLst/>
              <a:gdLst/>
              <a:ahLst/>
              <a:cxnLst/>
              <a:rect l="l" t="t" r="r" b="b"/>
              <a:pathLst>
                <a:path w="3335654" h="448944">
                  <a:moveTo>
                    <a:pt x="237172" y="104978"/>
                  </a:moveTo>
                  <a:lnTo>
                    <a:pt x="231406" y="16637"/>
                  </a:lnTo>
                  <a:lnTo>
                    <a:pt x="0" y="16637"/>
                  </a:lnTo>
                  <a:lnTo>
                    <a:pt x="0" y="434314"/>
                  </a:lnTo>
                  <a:lnTo>
                    <a:pt x="225374" y="434314"/>
                  </a:lnTo>
                  <a:lnTo>
                    <a:pt x="236804" y="346087"/>
                  </a:lnTo>
                  <a:lnTo>
                    <a:pt x="96532" y="346087"/>
                  </a:lnTo>
                  <a:lnTo>
                    <a:pt x="96532" y="265480"/>
                  </a:lnTo>
                  <a:lnTo>
                    <a:pt x="220205" y="265480"/>
                  </a:lnTo>
                  <a:lnTo>
                    <a:pt x="220205" y="177419"/>
                  </a:lnTo>
                  <a:lnTo>
                    <a:pt x="96532" y="177419"/>
                  </a:lnTo>
                  <a:lnTo>
                    <a:pt x="96532" y="104978"/>
                  </a:lnTo>
                  <a:lnTo>
                    <a:pt x="237172" y="104978"/>
                  </a:lnTo>
                  <a:close/>
                </a:path>
                <a:path w="3335654" h="448944">
                  <a:moveTo>
                    <a:pt x="598106" y="16764"/>
                  </a:moveTo>
                  <a:lnTo>
                    <a:pt x="510235" y="16764"/>
                  </a:lnTo>
                  <a:lnTo>
                    <a:pt x="510235" y="264071"/>
                  </a:lnTo>
                  <a:lnTo>
                    <a:pt x="507047" y="299885"/>
                  </a:lnTo>
                  <a:lnTo>
                    <a:pt x="496824" y="325564"/>
                  </a:lnTo>
                  <a:lnTo>
                    <a:pt x="478561" y="341033"/>
                  </a:lnTo>
                  <a:lnTo>
                    <a:pt x="451243" y="346202"/>
                  </a:lnTo>
                  <a:lnTo>
                    <a:pt x="423862" y="341033"/>
                  </a:lnTo>
                  <a:lnTo>
                    <a:pt x="405536" y="325564"/>
                  </a:lnTo>
                  <a:lnTo>
                    <a:pt x="395274" y="299885"/>
                  </a:lnTo>
                  <a:lnTo>
                    <a:pt x="392087" y="264071"/>
                  </a:lnTo>
                  <a:lnTo>
                    <a:pt x="392087" y="16764"/>
                  </a:lnTo>
                  <a:lnTo>
                    <a:pt x="304025" y="16764"/>
                  </a:lnTo>
                  <a:lnTo>
                    <a:pt x="304025" y="257670"/>
                  </a:lnTo>
                  <a:lnTo>
                    <a:pt x="307822" y="313639"/>
                  </a:lnTo>
                  <a:lnTo>
                    <a:pt x="319481" y="359346"/>
                  </a:lnTo>
                  <a:lnTo>
                    <a:pt x="339305" y="394843"/>
                  </a:lnTo>
                  <a:lnTo>
                    <a:pt x="404850" y="435317"/>
                  </a:lnTo>
                  <a:lnTo>
                    <a:pt x="451243" y="440359"/>
                  </a:lnTo>
                  <a:lnTo>
                    <a:pt x="497484" y="435317"/>
                  </a:lnTo>
                  <a:lnTo>
                    <a:pt x="534593" y="420154"/>
                  </a:lnTo>
                  <a:lnTo>
                    <a:pt x="582663" y="359346"/>
                  </a:lnTo>
                  <a:lnTo>
                    <a:pt x="594296" y="313639"/>
                  </a:lnTo>
                  <a:lnTo>
                    <a:pt x="598106" y="257670"/>
                  </a:lnTo>
                  <a:lnTo>
                    <a:pt x="598106" y="16764"/>
                  </a:lnTo>
                  <a:close/>
                </a:path>
                <a:path w="3335654" h="448944">
                  <a:moveTo>
                    <a:pt x="974128" y="415036"/>
                  </a:moveTo>
                  <a:lnTo>
                    <a:pt x="877951" y="269544"/>
                  </a:lnTo>
                  <a:lnTo>
                    <a:pt x="884478" y="265201"/>
                  </a:lnTo>
                  <a:lnTo>
                    <a:pt x="908469" y="249262"/>
                  </a:lnTo>
                  <a:lnTo>
                    <a:pt x="909066" y="248424"/>
                  </a:lnTo>
                  <a:lnTo>
                    <a:pt x="933970" y="212928"/>
                  </a:lnTo>
                  <a:lnTo>
                    <a:pt x="945172" y="161239"/>
                  </a:lnTo>
                  <a:lnTo>
                    <a:pt x="934313" y="103035"/>
                  </a:lnTo>
                  <a:lnTo>
                    <a:pt x="932815" y="94957"/>
                  </a:lnTo>
                  <a:lnTo>
                    <a:pt x="909967" y="56921"/>
                  </a:lnTo>
                  <a:lnTo>
                    <a:pt x="876325" y="30251"/>
                  </a:lnTo>
                  <a:lnTo>
                    <a:pt x="845896" y="17907"/>
                  </a:lnTo>
                  <a:lnTo>
                    <a:pt x="845896" y="167373"/>
                  </a:lnTo>
                  <a:lnTo>
                    <a:pt x="838111" y="201498"/>
                  </a:lnTo>
                  <a:lnTo>
                    <a:pt x="818540" y="227761"/>
                  </a:lnTo>
                  <a:lnTo>
                    <a:pt x="791273" y="244094"/>
                  </a:lnTo>
                  <a:lnTo>
                    <a:pt x="760437" y="248424"/>
                  </a:lnTo>
                  <a:lnTo>
                    <a:pt x="760437" y="107175"/>
                  </a:lnTo>
                  <a:lnTo>
                    <a:pt x="781291" y="103035"/>
                  </a:lnTo>
                  <a:lnTo>
                    <a:pt x="809967" y="110667"/>
                  </a:lnTo>
                  <a:lnTo>
                    <a:pt x="835240" y="131597"/>
                  </a:lnTo>
                  <a:lnTo>
                    <a:pt x="845896" y="167373"/>
                  </a:lnTo>
                  <a:lnTo>
                    <a:pt x="845896" y="17907"/>
                  </a:lnTo>
                  <a:lnTo>
                    <a:pt x="835215" y="13563"/>
                  </a:lnTo>
                  <a:lnTo>
                    <a:pt x="790003" y="5422"/>
                  </a:lnTo>
                  <a:lnTo>
                    <a:pt x="744054" y="4432"/>
                  </a:lnTo>
                  <a:lnTo>
                    <a:pt x="700722" y="9194"/>
                  </a:lnTo>
                  <a:lnTo>
                    <a:pt x="663359" y="18300"/>
                  </a:lnTo>
                  <a:lnTo>
                    <a:pt x="663359" y="434619"/>
                  </a:lnTo>
                  <a:lnTo>
                    <a:pt x="760437" y="434619"/>
                  </a:lnTo>
                  <a:lnTo>
                    <a:pt x="760437" y="265201"/>
                  </a:lnTo>
                  <a:lnTo>
                    <a:pt x="761492" y="265201"/>
                  </a:lnTo>
                  <a:lnTo>
                    <a:pt x="875817" y="448792"/>
                  </a:lnTo>
                  <a:lnTo>
                    <a:pt x="974128" y="415036"/>
                  </a:lnTo>
                  <a:close/>
                </a:path>
                <a:path w="3335654" h="448944">
                  <a:moveTo>
                    <a:pt x="1311160" y="226428"/>
                  </a:moveTo>
                  <a:lnTo>
                    <a:pt x="1307553" y="176174"/>
                  </a:lnTo>
                  <a:lnTo>
                    <a:pt x="1296885" y="130187"/>
                  </a:lnTo>
                  <a:lnTo>
                    <a:pt x="1284782" y="102222"/>
                  </a:lnTo>
                  <a:lnTo>
                    <a:pt x="1279385" y="89738"/>
                  </a:lnTo>
                  <a:lnTo>
                    <a:pt x="1255306" y="56070"/>
                  </a:lnTo>
                  <a:lnTo>
                    <a:pt x="1224864" y="30454"/>
                  </a:lnTo>
                  <a:lnTo>
                    <a:pt x="1223759" y="29972"/>
                  </a:lnTo>
                  <a:lnTo>
                    <a:pt x="1223759" y="226428"/>
                  </a:lnTo>
                  <a:lnTo>
                    <a:pt x="1219492" y="272021"/>
                  </a:lnTo>
                  <a:lnTo>
                    <a:pt x="1205890" y="311810"/>
                  </a:lnTo>
                  <a:lnTo>
                    <a:pt x="1181747" y="339966"/>
                  </a:lnTo>
                  <a:lnTo>
                    <a:pt x="1145857" y="350659"/>
                  </a:lnTo>
                  <a:lnTo>
                    <a:pt x="1109865" y="339966"/>
                  </a:lnTo>
                  <a:lnTo>
                    <a:pt x="1085723" y="311810"/>
                  </a:lnTo>
                  <a:lnTo>
                    <a:pt x="1072146" y="272021"/>
                  </a:lnTo>
                  <a:lnTo>
                    <a:pt x="1067904" y="226428"/>
                  </a:lnTo>
                  <a:lnTo>
                    <a:pt x="1072146" y="180822"/>
                  </a:lnTo>
                  <a:lnTo>
                    <a:pt x="1085723" y="141033"/>
                  </a:lnTo>
                  <a:lnTo>
                    <a:pt x="1109865" y="112890"/>
                  </a:lnTo>
                  <a:lnTo>
                    <a:pt x="1145857" y="102222"/>
                  </a:lnTo>
                  <a:lnTo>
                    <a:pt x="1181747" y="112890"/>
                  </a:lnTo>
                  <a:lnTo>
                    <a:pt x="1205890" y="141033"/>
                  </a:lnTo>
                  <a:lnTo>
                    <a:pt x="1219492" y="180822"/>
                  </a:lnTo>
                  <a:lnTo>
                    <a:pt x="1223759" y="226428"/>
                  </a:lnTo>
                  <a:lnTo>
                    <a:pt x="1223759" y="29972"/>
                  </a:lnTo>
                  <a:lnTo>
                    <a:pt x="1188300" y="14160"/>
                  </a:lnTo>
                  <a:lnTo>
                    <a:pt x="1145857" y="8458"/>
                  </a:lnTo>
                  <a:lnTo>
                    <a:pt x="1103426" y="14160"/>
                  </a:lnTo>
                  <a:lnTo>
                    <a:pt x="1066876" y="30454"/>
                  </a:lnTo>
                  <a:lnTo>
                    <a:pt x="1036434" y="56070"/>
                  </a:lnTo>
                  <a:lnTo>
                    <a:pt x="1012342" y="89738"/>
                  </a:lnTo>
                  <a:lnTo>
                    <a:pt x="994829" y="130187"/>
                  </a:lnTo>
                  <a:lnTo>
                    <a:pt x="984161" y="176174"/>
                  </a:lnTo>
                  <a:lnTo>
                    <a:pt x="980541" y="226428"/>
                  </a:lnTo>
                  <a:lnTo>
                    <a:pt x="984161" y="276644"/>
                  </a:lnTo>
                  <a:lnTo>
                    <a:pt x="994829" y="322605"/>
                  </a:lnTo>
                  <a:lnTo>
                    <a:pt x="1012342" y="363029"/>
                  </a:lnTo>
                  <a:lnTo>
                    <a:pt x="1036434" y="396684"/>
                  </a:lnTo>
                  <a:lnTo>
                    <a:pt x="1066876" y="422275"/>
                  </a:lnTo>
                  <a:lnTo>
                    <a:pt x="1103426" y="438556"/>
                  </a:lnTo>
                  <a:lnTo>
                    <a:pt x="1145857" y="444271"/>
                  </a:lnTo>
                  <a:lnTo>
                    <a:pt x="1188300" y="438556"/>
                  </a:lnTo>
                  <a:lnTo>
                    <a:pt x="1224864" y="422275"/>
                  </a:lnTo>
                  <a:lnTo>
                    <a:pt x="1255306" y="396684"/>
                  </a:lnTo>
                  <a:lnTo>
                    <a:pt x="1279385" y="363029"/>
                  </a:lnTo>
                  <a:lnTo>
                    <a:pt x="1296885" y="322605"/>
                  </a:lnTo>
                  <a:lnTo>
                    <a:pt x="1307553" y="276644"/>
                  </a:lnTo>
                  <a:lnTo>
                    <a:pt x="1311160" y="226428"/>
                  </a:lnTo>
                  <a:close/>
                </a:path>
                <a:path w="3335654" h="448944">
                  <a:moveTo>
                    <a:pt x="1725129" y="434098"/>
                  </a:moveTo>
                  <a:lnTo>
                    <a:pt x="1708658" y="16116"/>
                  </a:lnTo>
                  <a:lnTo>
                    <a:pt x="1621485" y="16116"/>
                  </a:lnTo>
                  <a:lnTo>
                    <a:pt x="1537119" y="171018"/>
                  </a:lnTo>
                  <a:lnTo>
                    <a:pt x="1452651" y="16116"/>
                  </a:lnTo>
                  <a:lnTo>
                    <a:pt x="1365554" y="16116"/>
                  </a:lnTo>
                  <a:lnTo>
                    <a:pt x="1349019" y="434098"/>
                  </a:lnTo>
                  <a:lnTo>
                    <a:pt x="1444231" y="434098"/>
                  </a:lnTo>
                  <a:lnTo>
                    <a:pt x="1452651" y="215861"/>
                  </a:lnTo>
                  <a:lnTo>
                    <a:pt x="1537119" y="382054"/>
                  </a:lnTo>
                  <a:lnTo>
                    <a:pt x="1621485" y="215861"/>
                  </a:lnTo>
                  <a:lnTo>
                    <a:pt x="1630083" y="434098"/>
                  </a:lnTo>
                  <a:lnTo>
                    <a:pt x="1725129" y="434098"/>
                  </a:lnTo>
                  <a:close/>
                </a:path>
                <a:path w="3335654" h="448944">
                  <a:moveTo>
                    <a:pt x="2129828" y="433971"/>
                  </a:moveTo>
                  <a:lnTo>
                    <a:pt x="2112911" y="383844"/>
                  </a:lnTo>
                  <a:lnTo>
                    <a:pt x="2083384" y="296341"/>
                  </a:lnTo>
                  <a:lnTo>
                    <a:pt x="2028190" y="132803"/>
                  </a:lnTo>
                  <a:lnTo>
                    <a:pt x="1989137" y="17056"/>
                  </a:lnTo>
                  <a:lnTo>
                    <a:pt x="1986673" y="17056"/>
                  </a:lnTo>
                  <a:lnTo>
                    <a:pt x="1986673" y="296341"/>
                  </a:lnTo>
                  <a:lnTo>
                    <a:pt x="1891309" y="296341"/>
                  </a:lnTo>
                  <a:lnTo>
                    <a:pt x="1938693" y="132803"/>
                  </a:lnTo>
                  <a:lnTo>
                    <a:pt x="1939709" y="132803"/>
                  </a:lnTo>
                  <a:lnTo>
                    <a:pt x="1986673" y="296341"/>
                  </a:lnTo>
                  <a:lnTo>
                    <a:pt x="1986673" y="17056"/>
                  </a:lnTo>
                  <a:lnTo>
                    <a:pt x="1889785" y="17056"/>
                  </a:lnTo>
                  <a:lnTo>
                    <a:pt x="1749171" y="433971"/>
                  </a:lnTo>
                  <a:lnTo>
                    <a:pt x="1849666" y="433971"/>
                  </a:lnTo>
                  <a:lnTo>
                    <a:pt x="1865642" y="383844"/>
                  </a:lnTo>
                  <a:lnTo>
                    <a:pt x="2011832" y="383844"/>
                  </a:lnTo>
                  <a:lnTo>
                    <a:pt x="2027516" y="433971"/>
                  </a:lnTo>
                  <a:lnTo>
                    <a:pt x="2129828" y="433971"/>
                  </a:lnTo>
                  <a:close/>
                </a:path>
                <a:path w="3335654" h="448944">
                  <a:moveTo>
                    <a:pt x="2396312" y="53289"/>
                  </a:moveTo>
                  <a:lnTo>
                    <a:pt x="2369070" y="31102"/>
                  </a:lnTo>
                  <a:lnTo>
                    <a:pt x="2339289" y="14325"/>
                  </a:lnTo>
                  <a:lnTo>
                    <a:pt x="2307552" y="3708"/>
                  </a:lnTo>
                  <a:lnTo>
                    <a:pt x="2274405" y="0"/>
                  </a:lnTo>
                  <a:lnTo>
                    <a:pt x="2231047" y="5283"/>
                  </a:lnTo>
                  <a:lnTo>
                    <a:pt x="2193036" y="21221"/>
                  </a:lnTo>
                  <a:lnTo>
                    <a:pt x="2162822" y="47904"/>
                  </a:lnTo>
                  <a:lnTo>
                    <a:pt x="2142896" y="85432"/>
                  </a:lnTo>
                  <a:lnTo>
                    <a:pt x="2135708" y="133908"/>
                  </a:lnTo>
                  <a:lnTo>
                    <a:pt x="2139213" y="162991"/>
                  </a:lnTo>
                  <a:lnTo>
                    <a:pt x="2161171" y="205524"/>
                  </a:lnTo>
                  <a:lnTo>
                    <a:pt x="2217699" y="250063"/>
                  </a:lnTo>
                  <a:lnTo>
                    <a:pt x="2257145" y="270217"/>
                  </a:lnTo>
                  <a:lnTo>
                    <a:pt x="2286127" y="288785"/>
                  </a:lnTo>
                  <a:lnTo>
                    <a:pt x="2296871" y="313321"/>
                  </a:lnTo>
                  <a:lnTo>
                    <a:pt x="2293823" y="329653"/>
                  </a:lnTo>
                  <a:lnTo>
                    <a:pt x="2286330" y="340525"/>
                  </a:lnTo>
                  <a:lnTo>
                    <a:pt x="2275484" y="346570"/>
                  </a:lnTo>
                  <a:lnTo>
                    <a:pt x="2262390" y="348449"/>
                  </a:lnTo>
                  <a:lnTo>
                    <a:pt x="2242477" y="344703"/>
                  </a:lnTo>
                  <a:lnTo>
                    <a:pt x="2223478" y="335064"/>
                  </a:lnTo>
                  <a:lnTo>
                    <a:pt x="2205786" y="321881"/>
                  </a:lnTo>
                  <a:lnTo>
                    <a:pt x="2189784" y="307530"/>
                  </a:lnTo>
                  <a:lnTo>
                    <a:pt x="2135225" y="384822"/>
                  </a:lnTo>
                  <a:lnTo>
                    <a:pt x="2162391" y="406984"/>
                  </a:lnTo>
                  <a:lnTo>
                    <a:pt x="2192147" y="423773"/>
                  </a:lnTo>
                  <a:lnTo>
                    <a:pt x="2223859" y="434428"/>
                  </a:lnTo>
                  <a:lnTo>
                    <a:pt x="2256904" y="438150"/>
                  </a:lnTo>
                  <a:lnTo>
                    <a:pt x="2300351" y="432841"/>
                  </a:lnTo>
                  <a:lnTo>
                    <a:pt x="2338400" y="416877"/>
                  </a:lnTo>
                  <a:lnTo>
                    <a:pt x="2368600" y="390156"/>
                  </a:lnTo>
                  <a:lnTo>
                    <a:pt x="2388514" y="352577"/>
                  </a:lnTo>
                  <a:lnTo>
                    <a:pt x="2395690" y="304038"/>
                  </a:lnTo>
                  <a:lnTo>
                    <a:pt x="2392705" y="277037"/>
                  </a:lnTo>
                  <a:lnTo>
                    <a:pt x="2373553" y="236512"/>
                  </a:lnTo>
                  <a:lnTo>
                    <a:pt x="2317343" y="190119"/>
                  </a:lnTo>
                  <a:lnTo>
                    <a:pt x="2276297" y="168998"/>
                  </a:lnTo>
                  <a:lnTo>
                    <a:pt x="2245842" y="149999"/>
                  </a:lnTo>
                  <a:lnTo>
                    <a:pt x="2234412" y="124879"/>
                  </a:lnTo>
                  <a:lnTo>
                    <a:pt x="2237575" y="108521"/>
                  </a:lnTo>
                  <a:lnTo>
                    <a:pt x="2245093" y="97637"/>
                  </a:lnTo>
                  <a:lnTo>
                    <a:pt x="2255926" y="91567"/>
                  </a:lnTo>
                  <a:lnTo>
                    <a:pt x="2269045" y="89700"/>
                  </a:lnTo>
                  <a:lnTo>
                    <a:pt x="2288921" y="93421"/>
                  </a:lnTo>
                  <a:lnTo>
                    <a:pt x="2307971" y="103035"/>
                  </a:lnTo>
                  <a:lnTo>
                    <a:pt x="2325725" y="116205"/>
                  </a:lnTo>
                  <a:lnTo>
                    <a:pt x="2341702" y="130581"/>
                  </a:lnTo>
                  <a:lnTo>
                    <a:pt x="2396312" y="53289"/>
                  </a:lnTo>
                  <a:close/>
                </a:path>
                <a:path w="3335654" h="448944">
                  <a:moveTo>
                    <a:pt x="2700058" y="16560"/>
                  </a:moveTo>
                  <a:lnTo>
                    <a:pt x="2429776" y="16560"/>
                  </a:lnTo>
                  <a:lnTo>
                    <a:pt x="2419921" y="103962"/>
                  </a:lnTo>
                  <a:lnTo>
                    <a:pt x="2515374" y="103962"/>
                  </a:lnTo>
                  <a:lnTo>
                    <a:pt x="2515374" y="434403"/>
                  </a:lnTo>
                  <a:lnTo>
                    <a:pt x="2613050" y="434403"/>
                  </a:lnTo>
                  <a:lnTo>
                    <a:pt x="2613050" y="103962"/>
                  </a:lnTo>
                  <a:lnTo>
                    <a:pt x="2689745" y="103962"/>
                  </a:lnTo>
                  <a:lnTo>
                    <a:pt x="2700058" y="16560"/>
                  </a:lnTo>
                  <a:close/>
                </a:path>
                <a:path w="3335654" h="448944">
                  <a:moveTo>
                    <a:pt x="2975102" y="104978"/>
                  </a:moveTo>
                  <a:lnTo>
                    <a:pt x="2969336" y="16637"/>
                  </a:lnTo>
                  <a:lnTo>
                    <a:pt x="2738120" y="16637"/>
                  </a:lnTo>
                  <a:lnTo>
                    <a:pt x="2738120" y="434314"/>
                  </a:lnTo>
                  <a:lnTo>
                    <a:pt x="2963126" y="434314"/>
                  </a:lnTo>
                  <a:lnTo>
                    <a:pt x="2974784" y="346087"/>
                  </a:lnTo>
                  <a:lnTo>
                    <a:pt x="2834424" y="346087"/>
                  </a:lnTo>
                  <a:lnTo>
                    <a:pt x="2834424" y="265480"/>
                  </a:lnTo>
                  <a:lnTo>
                    <a:pt x="2958198" y="265480"/>
                  </a:lnTo>
                  <a:lnTo>
                    <a:pt x="2958198" y="177419"/>
                  </a:lnTo>
                  <a:lnTo>
                    <a:pt x="2834424" y="177419"/>
                  </a:lnTo>
                  <a:lnTo>
                    <a:pt x="2834424" y="104978"/>
                  </a:lnTo>
                  <a:lnTo>
                    <a:pt x="2975102" y="104978"/>
                  </a:lnTo>
                  <a:close/>
                </a:path>
                <a:path w="3335654" h="448944">
                  <a:moveTo>
                    <a:pt x="3335248" y="415036"/>
                  </a:moveTo>
                  <a:lnTo>
                    <a:pt x="3239084" y="269544"/>
                  </a:lnTo>
                  <a:lnTo>
                    <a:pt x="3245637" y="265201"/>
                  </a:lnTo>
                  <a:lnTo>
                    <a:pt x="3269640" y="249262"/>
                  </a:lnTo>
                  <a:lnTo>
                    <a:pt x="3270237" y="248424"/>
                  </a:lnTo>
                  <a:lnTo>
                    <a:pt x="3295154" y="212928"/>
                  </a:lnTo>
                  <a:lnTo>
                    <a:pt x="3306368" y="161239"/>
                  </a:lnTo>
                  <a:lnTo>
                    <a:pt x="3295485" y="103035"/>
                  </a:lnTo>
                  <a:lnTo>
                    <a:pt x="3293973" y="94957"/>
                  </a:lnTo>
                  <a:lnTo>
                    <a:pt x="3271113" y="56921"/>
                  </a:lnTo>
                  <a:lnTo>
                    <a:pt x="3237446" y="30251"/>
                  </a:lnTo>
                  <a:lnTo>
                    <a:pt x="3207131" y="17945"/>
                  </a:lnTo>
                  <a:lnTo>
                    <a:pt x="3207131" y="167373"/>
                  </a:lnTo>
                  <a:lnTo>
                    <a:pt x="3199346" y="201498"/>
                  </a:lnTo>
                  <a:lnTo>
                    <a:pt x="3179762" y="227761"/>
                  </a:lnTo>
                  <a:lnTo>
                    <a:pt x="3152495" y="244094"/>
                  </a:lnTo>
                  <a:lnTo>
                    <a:pt x="3121634" y="248424"/>
                  </a:lnTo>
                  <a:lnTo>
                    <a:pt x="3121634" y="107175"/>
                  </a:lnTo>
                  <a:lnTo>
                    <a:pt x="3142437" y="103035"/>
                  </a:lnTo>
                  <a:lnTo>
                    <a:pt x="3171152" y="110667"/>
                  </a:lnTo>
                  <a:lnTo>
                    <a:pt x="3196488" y="131597"/>
                  </a:lnTo>
                  <a:lnTo>
                    <a:pt x="3207131" y="167373"/>
                  </a:lnTo>
                  <a:lnTo>
                    <a:pt x="3207131" y="17945"/>
                  </a:lnTo>
                  <a:lnTo>
                    <a:pt x="3196348" y="13563"/>
                  </a:lnTo>
                  <a:lnTo>
                    <a:pt x="3151162" y="5422"/>
                  </a:lnTo>
                  <a:lnTo>
                    <a:pt x="3105226" y="4432"/>
                  </a:lnTo>
                  <a:lnTo>
                    <a:pt x="3061919" y="9194"/>
                  </a:lnTo>
                  <a:lnTo>
                    <a:pt x="3024581" y="18300"/>
                  </a:lnTo>
                  <a:lnTo>
                    <a:pt x="3024581" y="434619"/>
                  </a:lnTo>
                  <a:lnTo>
                    <a:pt x="3121634" y="434619"/>
                  </a:lnTo>
                  <a:lnTo>
                    <a:pt x="3121634" y="265201"/>
                  </a:lnTo>
                  <a:lnTo>
                    <a:pt x="3122739" y="265201"/>
                  </a:lnTo>
                  <a:lnTo>
                    <a:pt x="3236988" y="448792"/>
                  </a:lnTo>
                  <a:lnTo>
                    <a:pt x="3335248" y="415036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9" name="object 14">
            <a:extLst>
              <a:ext uri="{FF2B5EF4-FFF2-40B4-BE49-F238E27FC236}">
                <a16:creationId xmlns:a16="http://schemas.microsoft.com/office/drawing/2014/main" id="{39472B6F-19F2-2811-76B5-56B3FB40C9F0}"/>
              </a:ext>
            </a:extLst>
          </p:cNvPr>
          <p:cNvSpPr txBox="1"/>
          <p:nvPr userDrawn="1"/>
        </p:nvSpPr>
        <p:spPr>
          <a:xfrm>
            <a:off x="743303" y="5729298"/>
            <a:ext cx="4531360" cy="45012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2850" b="1" spc="-8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TOUJOURS</a:t>
            </a:r>
            <a:r>
              <a:rPr sz="285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4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LÀ</a:t>
            </a:r>
            <a:r>
              <a:rPr sz="285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7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POUR</a:t>
            </a:r>
            <a:r>
              <a:rPr sz="2850" b="1" spc="-9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7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VOUS</a:t>
            </a:r>
            <a:r>
              <a:rPr sz="285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2850" b="1" spc="-6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ACCOMPAGNER</a:t>
            </a:r>
            <a:endParaRPr sz="285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</p:txBody>
      </p:sp>
      <p:sp>
        <p:nvSpPr>
          <p:cNvPr id="20" name="object 15">
            <a:extLst>
              <a:ext uri="{FF2B5EF4-FFF2-40B4-BE49-F238E27FC236}">
                <a16:creationId xmlns:a16="http://schemas.microsoft.com/office/drawing/2014/main" id="{5D096177-DE31-FBAC-F7AC-AB0737A502CC}"/>
              </a:ext>
            </a:extLst>
          </p:cNvPr>
          <p:cNvSpPr/>
          <p:nvPr userDrawn="1"/>
        </p:nvSpPr>
        <p:spPr>
          <a:xfrm>
            <a:off x="10110965" y="4693767"/>
            <a:ext cx="2082800" cy="2164715"/>
          </a:xfrm>
          <a:custGeom>
            <a:avLst/>
            <a:gdLst/>
            <a:ahLst/>
            <a:cxnLst/>
            <a:rect l="l" t="t" r="r" b="b"/>
            <a:pathLst>
              <a:path w="2082800" h="2164715">
                <a:moveTo>
                  <a:pt x="375361" y="1231773"/>
                </a:moveTo>
                <a:lnTo>
                  <a:pt x="231813" y="881659"/>
                </a:lnTo>
                <a:lnTo>
                  <a:pt x="81534" y="1073518"/>
                </a:lnTo>
                <a:lnTo>
                  <a:pt x="224231" y="1423327"/>
                </a:lnTo>
                <a:lnTo>
                  <a:pt x="375361" y="1231773"/>
                </a:lnTo>
                <a:close/>
              </a:path>
              <a:path w="2082800" h="2164715">
                <a:moveTo>
                  <a:pt x="541591" y="876376"/>
                </a:moveTo>
                <a:lnTo>
                  <a:pt x="521652" y="498665"/>
                </a:lnTo>
                <a:lnTo>
                  <a:pt x="315696" y="630389"/>
                </a:lnTo>
                <a:lnTo>
                  <a:pt x="335635" y="1006932"/>
                </a:lnTo>
                <a:lnTo>
                  <a:pt x="541591" y="876376"/>
                </a:lnTo>
                <a:close/>
              </a:path>
              <a:path w="2082800" h="2164715">
                <a:moveTo>
                  <a:pt x="747395" y="1116965"/>
                </a:moveTo>
                <a:lnTo>
                  <a:pt x="388835" y="1238529"/>
                </a:lnTo>
                <a:lnTo>
                  <a:pt x="343014" y="1478483"/>
                </a:lnTo>
                <a:lnTo>
                  <a:pt x="700798" y="1355979"/>
                </a:lnTo>
                <a:lnTo>
                  <a:pt x="747395" y="1116965"/>
                </a:lnTo>
                <a:close/>
              </a:path>
              <a:path w="2082800" h="2164715">
                <a:moveTo>
                  <a:pt x="818667" y="2164232"/>
                </a:moveTo>
                <a:lnTo>
                  <a:pt x="797560" y="2131758"/>
                </a:lnTo>
                <a:lnTo>
                  <a:pt x="774611" y="2092528"/>
                </a:lnTo>
                <a:lnTo>
                  <a:pt x="753491" y="2052142"/>
                </a:lnTo>
                <a:lnTo>
                  <a:pt x="734250" y="2010676"/>
                </a:lnTo>
                <a:lnTo>
                  <a:pt x="716940" y="1968169"/>
                </a:lnTo>
                <a:lnTo>
                  <a:pt x="701636" y="1924685"/>
                </a:lnTo>
                <a:lnTo>
                  <a:pt x="688390" y="1880298"/>
                </a:lnTo>
                <a:lnTo>
                  <a:pt x="677240" y="1835035"/>
                </a:lnTo>
                <a:lnTo>
                  <a:pt x="668248" y="1788960"/>
                </a:lnTo>
                <a:lnTo>
                  <a:pt x="661492" y="1742147"/>
                </a:lnTo>
                <a:lnTo>
                  <a:pt x="657009" y="1694637"/>
                </a:lnTo>
                <a:lnTo>
                  <a:pt x="0" y="1694637"/>
                </a:lnTo>
                <a:lnTo>
                  <a:pt x="2692" y="1742960"/>
                </a:lnTo>
                <a:lnTo>
                  <a:pt x="6807" y="1790915"/>
                </a:lnTo>
                <a:lnTo>
                  <a:pt x="12306" y="1838452"/>
                </a:lnTo>
                <a:lnTo>
                  <a:pt x="19151" y="1885556"/>
                </a:lnTo>
                <a:lnTo>
                  <a:pt x="27355" y="1932216"/>
                </a:lnTo>
                <a:lnTo>
                  <a:pt x="36880" y="1978406"/>
                </a:lnTo>
                <a:lnTo>
                  <a:pt x="47713" y="2024100"/>
                </a:lnTo>
                <a:lnTo>
                  <a:pt x="59817" y="2069287"/>
                </a:lnTo>
                <a:lnTo>
                  <a:pt x="73190" y="2113940"/>
                </a:lnTo>
                <a:lnTo>
                  <a:pt x="87807" y="2158047"/>
                </a:lnTo>
                <a:lnTo>
                  <a:pt x="90055" y="2164232"/>
                </a:lnTo>
                <a:lnTo>
                  <a:pt x="818667" y="2164232"/>
                </a:lnTo>
                <a:close/>
              </a:path>
              <a:path w="2082800" h="2164715">
                <a:moveTo>
                  <a:pt x="887031" y="224574"/>
                </a:moveTo>
                <a:lnTo>
                  <a:pt x="654710" y="301345"/>
                </a:lnTo>
                <a:lnTo>
                  <a:pt x="579653" y="671474"/>
                </a:lnTo>
                <a:lnTo>
                  <a:pt x="812139" y="595731"/>
                </a:lnTo>
                <a:lnTo>
                  <a:pt x="887031" y="224574"/>
                </a:lnTo>
                <a:close/>
              </a:path>
              <a:path w="2082800" h="2164715">
                <a:moveTo>
                  <a:pt x="934427" y="890981"/>
                </a:moveTo>
                <a:lnTo>
                  <a:pt x="555383" y="890384"/>
                </a:lnTo>
                <a:lnTo>
                  <a:pt x="435063" y="1102855"/>
                </a:lnTo>
                <a:lnTo>
                  <a:pt x="813549" y="1103414"/>
                </a:lnTo>
                <a:lnTo>
                  <a:pt x="934427" y="890981"/>
                </a:lnTo>
                <a:close/>
              </a:path>
              <a:path w="2082800" h="2164715">
                <a:moveTo>
                  <a:pt x="1178280" y="730453"/>
                </a:moveTo>
                <a:lnTo>
                  <a:pt x="818045" y="613473"/>
                </a:lnTo>
                <a:lnTo>
                  <a:pt x="636778" y="778116"/>
                </a:lnTo>
                <a:lnTo>
                  <a:pt x="996581" y="894918"/>
                </a:lnTo>
                <a:lnTo>
                  <a:pt x="1178280" y="730453"/>
                </a:lnTo>
                <a:close/>
              </a:path>
              <a:path w="2082800" h="2164715">
                <a:moveTo>
                  <a:pt x="1324737" y="80899"/>
                </a:moveTo>
                <a:lnTo>
                  <a:pt x="1080846" y="84582"/>
                </a:lnTo>
                <a:lnTo>
                  <a:pt x="897559" y="415112"/>
                </a:lnTo>
                <a:lnTo>
                  <a:pt x="1142174" y="412623"/>
                </a:lnTo>
                <a:lnTo>
                  <a:pt x="1324737" y="80899"/>
                </a:lnTo>
                <a:close/>
              </a:path>
              <a:path w="2082800" h="2164715">
                <a:moveTo>
                  <a:pt x="1455775" y="653719"/>
                </a:moveTo>
                <a:lnTo>
                  <a:pt x="1148143" y="432155"/>
                </a:lnTo>
                <a:lnTo>
                  <a:pt x="926020" y="534644"/>
                </a:lnTo>
                <a:lnTo>
                  <a:pt x="1232839" y="755738"/>
                </a:lnTo>
                <a:lnTo>
                  <a:pt x="1455775" y="653719"/>
                </a:lnTo>
                <a:close/>
              </a:path>
              <a:path w="2082800" h="2164715">
                <a:moveTo>
                  <a:pt x="2082228" y="61912"/>
                </a:moveTo>
                <a:lnTo>
                  <a:pt x="2028901" y="47434"/>
                </a:lnTo>
                <a:lnTo>
                  <a:pt x="1983130" y="36652"/>
                </a:lnTo>
                <a:lnTo>
                  <a:pt x="1936889" y="27165"/>
                </a:lnTo>
                <a:lnTo>
                  <a:pt x="1890166" y="19011"/>
                </a:lnTo>
                <a:lnTo>
                  <a:pt x="1843011" y="12192"/>
                </a:lnTo>
                <a:lnTo>
                  <a:pt x="1795411" y="6731"/>
                </a:lnTo>
                <a:lnTo>
                  <a:pt x="1747418" y="2667"/>
                </a:lnTo>
                <a:lnTo>
                  <a:pt x="1699056" y="0"/>
                </a:lnTo>
                <a:lnTo>
                  <a:pt x="1699031" y="656107"/>
                </a:lnTo>
                <a:lnTo>
                  <a:pt x="1746707" y="660501"/>
                </a:lnTo>
                <a:lnTo>
                  <a:pt x="1793671" y="667181"/>
                </a:lnTo>
                <a:lnTo>
                  <a:pt x="1839874" y="676084"/>
                </a:lnTo>
                <a:lnTo>
                  <a:pt x="1885264" y="687158"/>
                </a:lnTo>
                <a:lnTo>
                  <a:pt x="1929790" y="700341"/>
                </a:lnTo>
                <a:lnTo>
                  <a:pt x="1973389" y="715594"/>
                </a:lnTo>
                <a:lnTo>
                  <a:pt x="2016010" y="732840"/>
                </a:lnTo>
                <a:lnTo>
                  <a:pt x="2057590" y="752030"/>
                </a:lnTo>
                <a:lnTo>
                  <a:pt x="2082228" y="764857"/>
                </a:lnTo>
                <a:lnTo>
                  <a:pt x="2082228" y="61912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16">
            <a:extLst>
              <a:ext uri="{FF2B5EF4-FFF2-40B4-BE49-F238E27FC236}">
                <a16:creationId xmlns:a16="http://schemas.microsoft.com/office/drawing/2014/main" id="{78590F87-24FB-41CF-EF88-0AABD40DC526}"/>
              </a:ext>
            </a:extLst>
          </p:cNvPr>
          <p:cNvSpPr txBox="1"/>
          <p:nvPr userDrawn="1"/>
        </p:nvSpPr>
        <p:spPr>
          <a:xfrm>
            <a:off x="750570" y="2133600"/>
            <a:ext cx="4964430" cy="289887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12700" marR="5080">
              <a:lnSpc>
                <a:spcPts val="5410"/>
              </a:lnSpc>
              <a:spcBef>
                <a:spcPts val="1005"/>
              </a:spcBef>
            </a:pPr>
            <a:r>
              <a:rPr sz="480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NOTRE</a:t>
            </a:r>
            <a:r>
              <a:rPr sz="4800" b="1" spc="-17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DÉMARCHE </a:t>
            </a:r>
            <a:r>
              <a:rPr sz="4800" b="1" spc="-10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D’ENSEIGNE</a:t>
            </a:r>
            <a:r>
              <a:rPr sz="4800" b="1" spc="-16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9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RESPONSABLE </a:t>
            </a:r>
            <a:r>
              <a:rPr sz="4800" b="1" spc="-8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POUR</a:t>
            </a:r>
            <a:r>
              <a:rPr sz="4800" b="1" spc="-19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9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VOUS</a:t>
            </a:r>
            <a:r>
              <a:rPr sz="4800" b="1" spc="-17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GARANTIR</a:t>
            </a:r>
            <a:endParaRPr sz="480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  <a:p>
            <a:pPr marL="12700">
              <a:lnSpc>
                <a:spcPts val="5370"/>
              </a:lnSpc>
            </a:pPr>
            <a:r>
              <a:rPr sz="4800" b="1" spc="-7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UNE</a:t>
            </a:r>
            <a:r>
              <a:rPr sz="4800" b="1" spc="-16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MOBILITÉ</a:t>
            </a:r>
            <a:r>
              <a:rPr sz="4800" b="1" spc="-165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 </a:t>
            </a:r>
            <a:r>
              <a:rPr sz="4800" b="1" spc="-10" dirty="0">
                <a:solidFill>
                  <a:srgbClr val="FFFFFF"/>
                </a:solidFill>
                <a:latin typeface="Bahnschrift SemiBold Condensed" panose="020B0502040204020203" pitchFamily="34" charset="0"/>
                <a:cs typeface="Bebas Neue Pro"/>
              </a:rPr>
              <a:t>DURABLE</a:t>
            </a:r>
            <a:endParaRPr sz="480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</p:txBody>
      </p:sp>
      <p:grpSp>
        <p:nvGrpSpPr>
          <p:cNvPr id="22" name="object 17">
            <a:extLst>
              <a:ext uri="{FF2B5EF4-FFF2-40B4-BE49-F238E27FC236}">
                <a16:creationId xmlns:a16="http://schemas.microsoft.com/office/drawing/2014/main" id="{63507E14-AF9C-4D29-341A-4AA8B397F79E}"/>
              </a:ext>
            </a:extLst>
          </p:cNvPr>
          <p:cNvGrpSpPr/>
          <p:nvPr userDrawn="1"/>
        </p:nvGrpSpPr>
        <p:grpSpPr>
          <a:xfrm>
            <a:off x="0" y="2398297"/>
            <a:ext cx="6090729" cy="2476745"/>
            <a:chOff x="0" y="2409411"/>
            <a:chExt cx="6090729" cy="2476745"/>
          </a:xfrm>
        </p:grpSpPr>
        <p:sp>
          <p:nvSpPr>
            <p:cNvPr id="23" name="object 18">
              <a:extLst>
                <a:ext uri="{FF2B5EF4-FFF2-40B4-BE49-F238E27FC236}">
                  <a16:creationId xmlns:a16="http://schemas.microsoft.com/office/drawing/2014/main" id="{AF09F7B0-2C76-AB17-9C3C-34DEEE66C0DF}"/>
                </a:ext>
              </a:extLst>
            </p:cNvPr>
            <p:cNvSpPr/>
            <p:nvPr/>
          </p:nvSpPr>
          <p:spPr>
            <a:xfrm>
              <a:off x="0" y="2409411"/>
              <a:ext cx="840740" cy="19050"/>
            </a:xfrm>
            <a:custGeom>
              <a:avLst/>
              <a:gdLst/>
              <a:ahLst/>
              <a:cxnLst/>
              <a:rect l="l" t="t" r="r" b="b"/>
              <a:pathLst>
                <a:path w="840740" h="19050">
                  <a:moveTo>
                    <a:pt x="840593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40593" y="19050"/>
                  </a:lnTo>
                  <a:lnTo>
                    <a:pt x="8405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24" name="object 19">
              <a:extLst>
                <a:ext uri="{FF2B5EF4-FFF2-40B4-BE49-F238E27FC236}">
                  <a16:creationId xmlns:a16="http://schemas.microsoft.com/office/drawing/2014/main" id="{E778AB29-0C98-79B4-CB60-C8FA97D94612}"/>
                </a:ext>
              </a:extLst>
            </p:cNvPr>
            <p:cNvSpPr/>
            <p:nvPr/>
          </p:nvSpPr>
          <p:spPr>
            <a:xfrm>
              <a:off x="5075999" y="4886156"/>
              <a:ext cx="1014730" cy="0"/>
            </a:xfrm>
            <a:custGeom>
              <a:avLst/>
              <a:gdLst/>
              <a:ahLst/>
              <a:cxnLst/>
              <a:rect l="l" t="t" r="r" b="b"/>
              <a:pathLst>
                <a:path w="1014730">
                  <a:moveTo>
                    <a:pt x="0" y="0"/>
                  </a:moveTo>
                  <a:lnTo>
                    <a:pt x="1014603" y="0"/>
                  </a:lnTo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7472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NTRO MARC FRUS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7FDB1F2E-8EBA-7C14-BF80-C5177BEDB53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1202438-2D5C-B346-6709-780BF858CE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6088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AG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9045CA82-58AB-DFB3-8EE2-8C8415C5283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755230-0840-4726-AEB8-8D50A9C2F6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6536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006C0380-CBC1-1E3E-0685-44952E75C31C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9098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17">
            <a:extLst>
              <a:ext uri="{FF2B5EF4-FFF2-40B4-BE49-F238E27FC236}">
                <a16:creationId xmlns:a16="http://schemas.microsoft.com/office/drawing/2014/main" id="{2469C407-7FD9-E790-D3B9-ACD11301E12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649601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914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592141" y="403962"/>
            <a:ext cx="1039841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Nos valeurs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kumimoji="0" lang="fr-FR" sz="24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kumimoji="0" lang="fr-FR" sz="2400" b="0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2400" b="0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kumimoji="0" lang="fr-FR" sz="24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client,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humaine,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de proximité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adaptée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responsable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 ex reconnue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b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Notre mission</a:t>
            </a:r>
            <a:b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fr-FR" sz="2400" b="1" kern="1200" noProof="0" dirty="0">
                <a:solidFill>
                  <a:srgbClr val="3A3D8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Notre ambition</a:t>
            </a:r>
            <a:endParaRPr lang="fr-FR" sz="2400" b="1" kern="1200" dirty="0">
              <a:solidFill>
                <a:srgbClr val="3A3D8C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5756759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169566" y="3750921"/>
            <a:ext cx="7696200" cy="2500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kumimoji="0" lang="fr-FR" sz="1600" b="1" i="0" u="none" strike="noStrike" kern="1200" cap="none" spc="-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kumimoji="0" lang="fr-FR" sz="16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1600" b="0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1" i="0" u="none" strike="noStrike" kern="1200" cap="none" spc="-2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2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8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 </a:t>
            </a: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 </a:t>
            </a:r>
            <a:r>
              <a:rPr kumimoji="0" lang="fr-FR" sz="1600" b="1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1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45653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GENER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5DE787B6-E368-2554-752F-6CCC9F5A7EF2}"/>
              </a:ext>
            </a:extLst>
          </p:cNvPr>
          <p:cNvSpPr/>
          <p:nvPr userDrawn="1"/>
        </p:nvSpPr>
        <p:spPr>
          <a:xfrm>
            <a:off x="0" y="0"/>
            <a:ext cx="339090" cy="6849109"/>
          </a:xfrm>
          <a:custGeom>
            <a:avLst/>
            <a:gdLst/>
            <a:ahLst/>
            <a:cxnLst/>
            <a:rect l="l" t="t" r="r" b="b"/>
            <a:pathLst>
              <a:path w="339090" h="6849109">
                <a:moveTo>
                  <a:pt x="338493" y="0"/>
                </a:moveTo>
                <a:lnTo>
                  <a:pt x="0" y="0"/>
                </a:lnTo>
                <a:lnTo>
                  <a:pt x="0" y="6849008"/>
                </a:lnTo>
                <a:lnTo>
                  <a:pt x="338493" y="6849008"/>
                </a:lnTo>
                <a:lnTo>
                  <a:pt x="338493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932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45A0BC84-C611-C10F-50FF-5B8DC8144469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378BA883-763B-4077-6D92-4372DBADCC2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28857A67-1218-3F85-2C3D-6F0992DE9BE6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384379" y="336122"/>
            <a:ext cx="5902121" cy="3327193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lang="fr-FR" sz="8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VOUS</a:t>
            </a:r>
            <a:r>
              <a:rPr lang="fr-FR" sz="8000" spc="-14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 </a:t>
            </a:r>
            <a:r>
              <a:rPr lang="fr-FR" sz="8000" spc="-2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APPORTER </a:t>
            </a:r>
            <a:r>
              <a:rPr lang="fr-FR" sz="8000" spc="-17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UNE EXPÉRIENCE </a:t>
            </a:r>
            <a:r>
              <a:rPr lang="fr-FR" sz="8000" spc="-9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DE</a:t>
            </a:r>
            <a:r>
              <a:rPr lang="fr-FR" sz="8000" spc="-3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 </a:t>
            </a:r>
            <a:r>
              <a:rPr lang="fr-FR" sz="8000" spc="-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anose="020B0502040204020203" pitchFamily="34" charset="0"/>
              </a:rPr>
              <a:t>QUALITÉ</a:t>
            </a:r>
            <a:endParaRPr sz="8000" b="1" spc="-19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Condensed" panose="020B0502040204020203" pitchFamily="34" charset="0"/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2555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26C84A80-EE98-9027-B480-9F83E7AA6891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1A723523-85D9-6E52-89A4-A766BEB3C54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91B7840F-AB5C-7B14-C6E0-E0238D99D58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839159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09B7FE16-91CB-3425-28C0-7BCBDC66AD5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8">
            <a:extLst>
              <a:ext uri="{FF2B5EF4-FFF2-40B4-BE49-F238E27FC236}">
                <a16:creationId xmlns:a16="http://schemas.microsoft.com/office/drawing/2014/main" id="{922F90BB-731F-A917-8169-22AC06B7EF38}"/>
              </a:ext>
            </a:extLst>
          </p:cNvPr>
          <p:cNvSpPr txBox="1"/>
          <p:nvPr userDrawn="1"/>
        </p:nvSpPr>
        <p:spPr>
          <a:xfrm>
            <a:off x="498971" y="1540654"/>
            <a:ext cx="6752590" cy="184986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CONTRIBUER ENSEMBLE</a:t>
            </a:r>
            <a:r>
              <a:rPr lang="fr-FR"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À RÉDUIRE VOTRE IMPACT ENVIRONNEMENTAL</a:t>
            </a: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4E36533E-8BA4-13BC-D354-9353D3D186D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537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SECUR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0A1C3903-C08B-7B33-6B96-410F92B83230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5F81C084-3577-3572-61D9-0E86F6F2A78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AE0B025E-E3D9-9F12-54EE-5B2740FF590D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2" name="object 5">
              <a:extLst>
                <a:ext uri="{FF2B5EF4-FFF2-40B4-BE49-F238E27FC236}">
                  <a16:creationId xmlns:a16="http://schemas.microsoft.com/office/drawing/2014/main" id="{190CB633-F9DD-7F98-7EA2-D0393D848C1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ject 8">
            <a:extLst>
              <a:ext uri="{FF2B5EF4-FFF2-40B4-BE49-F238E27FC236}">
                <a16:creationId xmlns:a16="http://schemas.microsoft.com/office/drawing/2014/main" id="{83D29BF0-C40B-3E38-7A25-61E0F2DC22B4}"/>
              </a:ext>
            </a:extLst>
          </p:cNvPr>
          <p:cNvSpPr txBox="1"/>
          <p:nvPr userDrawn="1"/>
        </p:nvSpPr>
        <p:spPr>
          <a:xfrm>
            <a:off x="393071" y="1661128"/>
            <a:ext cx="7347200" cy="184986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4000" b="1" kern="1200" spc="-19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RENFORCER VOTRE SÉCURITÉ ET CELLE DE NOS </a:t>
            </a:r>
            <a:r>
              <a:rPr lang="fr-FR" sz="4000" b="1" kern="1200" spc="-19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sz="4000" b="1" kern="1200" spc="-19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OLLABORATEURS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278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VALEUR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EB490AF4-E327-A7C4-7B61-E0DB4C63FEB4}"/>
              </a:ext>
            </a:extLst>
          </p:cNvPr>
          <p:cNvGrpSpPr/>
          <p:nvPr userDrawn="1"/>
        </p:nvGrpSpPr>
        <p:grpSpPr>
          <a:xfrm>
            <a:off x="0" y="-38100"/>
            <a:ext cx="12193193" cy="6892290"/>
            <a:chOff x="0" y="0"/>
            <a:chExt cx="12193193" cy="689229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AC30C68E-4B14-A22A-7CC8-73415102A838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8E81BF0D-36FE-FC58-53B0-126F0E8AED2B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8C3F64E0-943E-7AF2-73DB-0C5EB01434E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64596" y="0"/>
              <a:ext cx="8028597" cy="2488260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498971" y="1121568"/>
            <a:ext cx="6622415" cy="2342308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4000" b="1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ÊTRE UN PARTENAIRE RESPONSABLE ET RESPECTUEUX DE LA VALEUR HUMAINE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637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4930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1">
            <a:extLst>
              <a:ext uri="{FF2B5EF4-FFF2-40B4-BE49-F238E27FC236}">
                <a16:creationId xmlns:a16="http://schemas.microsoft.com/office/drawing/2014/main" id="{AB132BD5-E4AF-5C0A-6425-8140D584DD7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5426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PIL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B033B15-9645-47A8-A8A3-F65670BE00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object 3">
            <a:extLst>
              <a:ext uri="{FF2B5EF4-FFF2-40B4-BE49-F238E27FC236}">
                <a16:creationId xmlns:a16="http://schemas.microsoft.com/office/drawing/2014/main" id="{686DEC7A-D130-DF25-D3AB-937DD74A2AE2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542412" y="3074"/>
            <a:ext cx="2649588" cy="6854926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0F53923-E3D8-3003-32B0-8D2AEFDC1D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1648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559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EEF98A-85E0-CD13-28AB-E8F221730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F769CD-DCB5-D268-C9B5-4F6A7C38E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0CBD6CF-9443-7745-7E30-6A56C11F4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F4E5F1-1BFB-CE69-59B2-AB2E06302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48EAF7-8085-EFE8-840F-D9DCD2DAF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830C16-645A-F29A-A715-5A61EBA3D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373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BA4657-F43B-B862-59B9-9A79563B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283337-6A58-6440-56FD-F62E7BF2B7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22B5D9-B87C-E896-6043-08929BC43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F508542-66F8-CF1F-5D77-2D7A89A04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60A1FB3-CA28-3240-5C68-2CE8C9C5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D7C51A8-BFDB-B9DD-20EE-1C2A7BFDE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895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Humaine</a:t>
            </a:r>
            <a:b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De proximité 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Adaptée</a:t>
            </a:r>
            <a:b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24/7</a:t>
            </a:r>
            <a:b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Responsable</a:t>
            </a:r>
            <a:b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</a:b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- </a:t>
            </a:r>
            <a:r>
              <a:rPr kumimoji="0" lang="fr-FR" sz="3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Reconnue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522596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160BE1-17FE-81BF-EC03-81562D0EE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7023EC3-1570-B3BD-8EFD-EB92CEC96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11E9E0-B7DB-1556-157D-7472AE2B6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88EE83-4E30-7424-10AC-30A03F626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733051F-C4F9-FB1F-76B7-121B35EF9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2048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29C16C2-A24E-02A8-6A1A-DF2F05DA1F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6F69EF-86F0-AE1F-50C2-316136FBD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D731E6-E1BE-8140-7684-A9AE05305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0EA0B1-1296-B1BF-80CA-233676105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B4B9F0-081B-A687-21B1-3DE088148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2959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F6D4B-EC47-CD26-8C14-3C024B49D5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77D82D-9164-4B30-7416-6440CC7F2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0F6437-FE57-3EA3-155E-3A40A3F1C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800016-B312-CBDC-8DA2-E70EB02A2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906A50-AF21-9BEE-0F8B-5BF08F6E7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5516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26C185-508C-9B14-0A08-C05D5C7DE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9B77DE-4EC7-2894-583D-C3713752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30030E-F555-901A-FAE9-B818DA92D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37AD42-8B5E-E150-E77A-810620A75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939340-89DB-3F8E-76E9-EFA81FA6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2843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540517-B331-AB19-6D07-C0BE04A89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1D1D1DD-D9E1-DDCD-3C74-963A28874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662195-1513-9A5D-E7E6-63028B876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4C6AC3-9BAB-35ED-990C-5BCB99A9E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70675E-FFF7-6E20-29B0-F3466ABC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23173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47DE04-6C8E-5507-17F8-2E3A067A4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653F69-837D-BBDD-A15B-84AB7902A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B9156FE-AB14-E582-266C-998E4A2B5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90E4808-940C-C52C-08D5-0C39AC60A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1DD17B-255B-80C8-4DEC-2C458DDB3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C1FD001-BC1D-6974-CAE7-39AAD197F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9170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6659660-AD10-90A0-584F-7F2997881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8DA57D-C98D-6E56-4F1A-3F1C00A9E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AF9C19-E357-2131-87AB-3459D28A56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CA59248-7423-92C9-8A7B-D4D16C4A89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4EA723A-B23B-9E7C-4297-B31485080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1044899-1043-811B-1D26-E6479EAE2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2C760EA-7D99-AC06-0339-88C1BF82B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9484AA9-686C-0449-586D-DA0F6DF12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31477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368091-B689-6AD0-2BE0-BFD67E8AA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968502F-15B7-8BCC-529E-82D2E1C35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005B505-E8E7-F48A-64C3-904047B5A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455A8D9-8600-B7DD-093B-D510BD394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965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766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U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6D5885E3-73A0-1110-C6EE-106009D1091D}"/>
              </a:ext>
            </a:extLst>
          </p:cNvPr>
          <p:cNvGrpSpPr/>
          <p:nvPr userDrawn="1"/>
        </p:nvGrpSpPr>
        <p:grpSpPr>
          <a:xfrm>
            <a:off x="0" y="-8218"/>
            <a:ext cx="12193193" cy="6858000"/>
            <a:chOff x="0" y="0"/>
            <a:chExt cx="12193193" cy="6858000"/>
          </a:xfrm>
        </p:grpSpPr>
        <p:sp>
          <p:nvSpPr>
            <p:cNvPr id="8" name="object 3">
              <a:extLst>
                <a:ext uri="{FF2B5EF4-FFF2-40B4-BE49-F238E27FC236}">
                  <a16:creationId xmlns:a16="http://schemas.microsoft.com/office/drawing/2014/main" id="{C6033AEC-83DF-4020-0740-ECE1A8A35E9B}"/>
                </a:ext>
              </a:extLst>
            </p:cNvPr>
            <p:cNvSpPr/>
            <p:nvPr/>
          </p:nvSpPr>
          <p:spPr>
            <a:xfrm>
              <a:off x="0" y="0"/>
              <a:ext cx="6096635" cy="6858000"/>
            </a:xfrm>
            <a:custGeom>
              <a:avLst/>
              <a:gdLst/>
              <a:ahLst/>
              <a:cxnLst/>
              <a:rect l="l" t="t" r="r" b="b"/>
              <a:pathLst>
                <a:path w="6096635" h="6858000">
                  <a:moveTo>
                    <a:pt x="609659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096596" y="6858000"/>
                  </a:lnTo>
                  <a:lnTo>
                    <a:pt x="60965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54CF35CB-3E88-EF44-1418-A3A8A226ACF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078211"/>
              <a:ext cx="6271653" cy="2779788"/>
            </a:xfrm>
            <a:prstGeom prst="rect">
              <a:avLst/>
            </a:prstGeom>
          </p:spPr>
        </p:pic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C63E556A-EC98-2DFC-21D9-E7CA2E65829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0602" y="0"/>
              <a:ext cx="6102591" cy="6858000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2D79CD2F-D25C-55E0-BDEC-E851DB3024E1}"/>
                </a:ext>
              </a:extLst>
            </p:cNvPr>
            <p:cNvSpPr/>
            <p:nvPr/>
          </p:nvSpPr>
          <p:spPr>
            <a:xfrm>
              <a:off x="724712" y="639864"/>
              <a:ext cx="4544695" cy="1052195"/>
            </a:xfrm>
            <a:custGeom>
              <a:avLst/>
              <a:gdLst/>
              <a:ahLst/>
              <a:cxnLst/>
              <a:rect l="l" t="t" r="r" b="b"/>
              <a:pathLst>
                <a:path w="4544695" h="1052195">
                  <a:moveTo>
                    <a:pt x="4544644" y="0"/>
                  </a:moveTo>
                  <a:lnTo>
                    <a:pt x="0" y="0"/>
                  </a:lnTo>
                  <a:lnTo>
                    <a:pt x="0" y="1052131"/>
                  </a:lnTo>
                  <a:lnTo>
                    <a:pt x="4544644" y="1052131"/>
                  </a:lnTo>
                  <a:lnTo>
                    <a:pt x="4544644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18B7E066-3FFA-8EBE-60C2-A63D266AFA76}"/>
                </a:ext>
              </a:extLst>
            </p:cNvPr>
            <p:cNvSpPr/>
            <p:nvPr/>
          </p:nvSpPr>
          <p:spPr>
            <a:xfrm>
              <a:off x="761606" y="676897"/>
              <a:ext cx="4471035" cy="978535"/>
            </a:xfrm>
            <a:custGeom>
              <a:avLst/>
              <a:gdLst/>
              <a:ahLst/>
              <a:cxnLst/>
              <a:rect l="l" t="t" r="r" b="b"/>
              <a:pathLst>
                <a:path w="4471035" h="978535">
                  <a:moveTo>
                    <a:pt x="4470831" y="0"/>
                  </a:moveTo>
                  <a:lnTo>
                    <a:pt x="0" y="0"/>
                  </a:lnTo>
                  <a:lnTo>
                    <a:pt x="0" y="978077"/>
                  </a:lnTo>
                  <a:lnTo>
                    <a:pt x="4470831" y="978077"/>
                  </a:lnTo>
                  <a:lnTo>
                    <a:pt x="44708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2546DE30-D359-4326-BC3C-E98AED8B7DF1}"/>
                </a:ext>
              </a:extLst>
            </p:cNvPr>
            <p:cNvSpPr/>
            <p:nvPr/>
          </p:nvSpPr>
          <p:spPr>
            <a:xfrm>
              <a:off x="833666" y="746759"/>
              <a:ext cx="836930" cy="835660"/>
            </a:xfrm>
            <a:custGeom>
              <a:avLst/>
              <a:gdLst/>
              <a:ahLst/>
              <a:cxnLst/>
              <a:rect l="l" t="t" r="r" b="b"/>
              <a:pathLst>
                <a:path w="836930" h="835660">
                  <a:moveTo>
                    <a:pt x="836574" y="0"/>
                  </a:moveTo>
                  <a:lnTo>
                    <a:pt x="400138" y="0"/>
                  </a:lnTo>
                  <a:lnTo>
                    <a:pt x="400138" y="400050"/>
                  </a:lnTo>
                  <a:lnTo>
                    <a:pt x="0" y="400050"/>
                  </a:lnTo>
                  <a:lnTo>
                    <a:pt x="0" y="835660"/>
                  </a:lnTo>
                  <a:lnTo>
                    <a:pt x="836574" y="835660"/>
                  </a:lnTo>
                  <a:lnTo>
                    <a:pt x="836574" y="400050"/>
                  </a:lnTo>
                  <a:lnTo>
                    <a:pt x="836574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4" name="object 9">
              <a:extLst>
                <a:ext uri="{FF2B5EF4-FFF2-40B4-BE49-F238E27FC236}">
                  <a16:creationId xmlns:a16="http://schemas.microsoft.com/office/drawing/2014/main" id="{C970F49D-5708-76ED-6931-E36191B6E099}"/>
                </a:ext>
              </a:extLst>
            </p:cNvPr>
            <p:cNvSpPr/>
            <p:nvPr/>
          </p:nvSpPr>
          <p:spPr>
            <a:xfrm>
              <a:off x="1269022" y="1180767"/>
              <a:ext cx="367665" cy="366395"/>
            </a:xfrm>
            <a:custGeom>
              <a:avLst/>
              <a:gdLst/>
              <a:ahLst/>
              <a:cxnLst/>
              <a:rect l="l" t="t" r="r" b="b"/>
              <a:pathLst>
                <a:path w="367664" h="366394">
                  <a:moveTo>
                    <a:pt x="367080" y="0"/>
                  </a:moveTo>
                  <a:lnTo>
                    <a:pt x="211836" y="0"/>
                  </a:lnTo>
                  <a:lnTo>
                    <a:pt x="203578" y="46939"/>
                  </a:lnTo>
                  <a:lnTo>
                    <a:pt x="186242" y="90034"/>
                  </a:lnTo>
                  <a:lnTo>
                    <a:pt x="160873" y="128240"/>
                  </a:lnTo>
                  <a:lnTo>
                    <a:pt x="128518" y="160511"/>
                  </a:lnTo>
                  <a:lnTo>
                    <a:pt x="90223" y="185800"/>
                  </a:lnTo>
                  <a:lnTo>
                    <a:pt x="47035" y="203062"/>
                  </a:lnTo>
                  <a:lnTo>
                    <a:pt x="0" y="211251"/>
                  </a:lnTo>
                  <a:lnTo>
                    <a:pt x="0" y="366293"/>
                  </a:lnTo>
                  <a:lnTo>
                    <a:pt x="48854" y="361187"/>
                  </a:lnTo>
                  <a:lnTo>
                    <a:pt x="95696" y="350156"/>
                  </a:lnTo>
                  <a:lnTo>
                    <a:pt x="140132" y="333591"/>
                  </a:lnTo>
                  <a:lnTo>
                    <a:pt x="181771" y="311883"/>
                  </a:lnTo>
                  <a:lnTo>
                    <a:pt x="220220" y="285423"/>
                  </a:lnTo>
                  <a:lnTo>
                    <a:pt x="255087" y="254603"/>
                  </a:lnTo>
                  <a:lnTo>
                    <a:pt x="285979" y="219812"/>
                  </a:lnTo>
                  <a:lnTo>
                    <a:pt x="312503" y="181443"/>
                  </a:lnTo>
                  <a:lnTo>
                    <a:pt x="334268" y="139886"/>
                  </a:lnTo>
                  <a:lnTo>
                    <a:pt x="350881" y="95532"/>
                  </a:lnTo>
                  <a:lnTo>
                    <a:pt x="361949" y="48773"/>
                  </a:lnTo>
                  <a:lnTo>
                    <a:pt x="367080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EE99719A-2EC6-E2CE-7DA2-FD5CDC66A1DB}"/>
                </a:ext>
              </a:extLst>
            </p:cNvPr>
            <p:cNvSpPr/>
            <p:nvPr/>
          </p:nvSpPr>
          <p:spPr>
            <a:xfrm>
              <a:off x="833666" y="747179"/>
              <a:ext cx="400685" cy="400050"/>
            </a:xfrm>
            <a:custGeom>
              <a:avLst/>
              <a:gdLst/>
              <a:ahLst/>
              <a:cxnLst/>
              <a:rect l="l" t="t" r="r" b="b"/>
              <a:pathLst>
                <a:path w="400684" h="400050">
                  <a:moveTo>
                    <a:pt x="400138" y="0"/>
                  </a:moveTo>
                  <a:lnTo>
                    <a:pt x="0" y="0"/>
                  </a:lnTo>
                  <a:lnTo>
                    <a:pt x="0" y="399770"/>
                  </a:lnTo>
                  <a:lnTo>
                    <a:pt x="400138" y="399770"/>
                  </a:lnTo>
                  <a:lnTo>
                    <a:pt x="400138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6" name="object 11">
              <a:extLst>
                <a:ext uri="{FF2B5EF4-FFF2-40B4-BE49-F238E27FC236}">
                  <a16:creationId xmlns:a16="http://schemas.microsoft.com/office/drawing/2014/main" id="{7EE03773-5190-E6AA-9C22-5037BD9CDF3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6825" y="799462"/>
              <a:ext cx="324713" cy="330233"/>
            </a:xfrm>
            <a:prstGeom prst="rect">
              <a:avLst/>
            </a:prstGeom>
          </p:spPr>
        </p:pic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8B14D5D1-C853-33B2-6A7B-28712B7C0071}"/>
                </a:ext>
              </a:extLst>
            </p:cNvPr>
            <p:cNvSpPr/>
            <p:nvPr/>
          </p:nvSpPr>
          <p:spPr>
            <a:xfrm>
              <a:off x="867549" y="780351"/>
              <a:ext cx="768985" cy="767080"/>
            </a:xfrm>
            <a:custGeom>
              <a:avLst/>
              <a:gdLst/>
              <a:ahLst/>
              <a:cxnLst/>
              <a:rect l="l" t="t" r="r" b="b"/>
              <a:pathLst>
                <a:path w="768985" h="767080">
                  <a:moveTo>
                    <a:pt x="367131" y="611682"/>
                  </a:moveTo>
                  <a:lnTo>
                    <a:pt x="320078" y="603465"/>
                  </a:lnTo>
                  <a:lnTo>
                    <a:pt x="276872" y="586181"/>
                  </a:lnTo>
                  <a:lnTo>
                    <a:pt x="238569" y="560870"/>
                  </a:lnTo>
                  <a:lnTo>
                    <a:pt x="206209" y="528586"/>
                  </a:lnTo>
                  <a:lnTo>
                    <a:pt x="180848" y="490385"/>
                  </a:lnTo>
                  <a:lnTo>
                    <a:pt x="163512" y="447306"/>
                  </a:lnTo>
                  <a:lnTo>
                    <a:pt x="155244" y="400431"/>
                  </a:lnTo>
                  <a:lnTo>
                    <a:pt x="0" y="400431"/>
                  </a:lnTo>
                  <a:lnTo>
                    <a:pt x="5143" y="449224"/>
                  </a:lnTo>
                  <a:lnTo>
                    <a:pt x="16217" y="495998"/>
                  </a:lnTo>
                  <a:lnTo>
                    <a:pt x="32829" y="540359"/>
                  </a:lnTo>
                  <a:lnTo>
                    <a:pt x="54597" y="581914"/>
                  </a:lnTo>
                  <a:lnTo>
                    <a:pt x="81114" y="620280"/>
                  </a:lnTo>
                  <a:lnTo>
                    <a:pt x="112001" y="655053"/>
                  </a:lnTo>
                  <a:lnTo>
                    <a:pt x="146862" y="685863"/>
                  </a:lnTo>
                  <a:lnTo>
                    <a:pt x="185318" y="712304"/>
                  </a:lnTo>
                  <a:lnTo>
                    <a:pt x="226949" y="733996"/>
                  </a:lnTo>
                  <a:lnTo>
                    <a:pt x="271399" y="750544"/>
                  </a:lnTo>
                  <a:lnTo>
                    <a:pt x="318262" y="761555"/>
                  </a:lnTo>
                  <a:lnTo>
                    <a:pt x="367131" y="766648"/>
                  </a:lnTo>
                  <a:lnTo>
                    <a:pt x="367131" y="611682"/>
                  </a:lnTo>
                  <a:close/>
                </a:path>
                <a:path w="768985" h="767080">
                  <a:moveTo>
                    <a:pt x="768553" y="366331"/>
                  </a:moveTo>
                  <a:lnTo>
                    <a:pt x="763409" y="317538"/>
                  </a:lnTo>
                  <a:lnTo>
                    <a:pt x="752348" y="270764"/>
                  </a:lnTo>
                  <a:lnTo>
                    <a:pt x="735736" y="226402"/>
                  </a:lnTo>
                  <a:lnTo>
                    <a:pt x="713968" y="184835"/>
                  </a:lnTo>
                  <a:lnTo>
                    <a:pt x="687451" y="146469"/>
                  </a:lnTo>
                  <a:lnTo>
                    <a:pt x="656551" y="111671"/>
                  </a:lnTo>
                  <a:lnTo>
                    <a:pt x="621690" y="80848"/>
                  </a:lnTo>
                  <a:lnTo>
                    <a:pt x="583234" y="54394"/>
                  </a:lnTo>
                  <a:lnTo>
                    <a:pt x="541604" y="32689"/>
                  </a:lnTo>
                  <a:lnTo>
                    <a:pt x="497166" y="16129"/>
                  </a:lnTo>
                  <a:lnTo>
                    <a:pt x="450316" y="5092"/>
                  </a:lnTo>
                  <a:lnTo>
                    <a:pt x="401472" y="0"/>
                  </a:lnTo>
                  <a:lnTo>
                    <a:pt x="401472" y="155028"/>
                  </a:lnTo>
                  <a:lnTo>
                    <a:pt x="448500" y="163207"/>
                  </a:lnTo>
                  <a:lnTo>
                    <a:pt x="491693" y="180479"/>
                  </a:lnTo>
                  <a:lnTo>
                    <a:pt x="529983" y="205816"/>
                  </a:lnTo>
                  <a:lnTo>
                    <a:pt x="562343" y="238125"/>
                  </a:lnTo>
                  <a:lnTo>
                    <a:pt x="587705" y="276352"/>
                  </a:lnTo>
                  <a:lnTo>
                    <a:pt x="605040" y="319443"/>
                  </a:lnTo>
                  <a:lnTo>
                    <a:pt x="613308" y="366331"/>
                  </a:lnTo>
                  <a:lnTo>
                    <a:pt x="768553" y="366331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8AB31870-3D46-3836-537C-DC47756A98A5}"/>
                </a:ext>
              </a:extLst>
            </p:cNvPr>
            <p:cNvSpPr/>
            <p:nvPr/>
          </p:nvSpPr>
          <p:spPr>
            <a:xfrm>
              <a:off x="1775333" y="939025"/>
              <a:ext cx="3335654" cy="448945"/>
            </a:xfrm>
            <a:custGeom>
              <a:avLst/>
              <a:gdLst/>
              <a:ahLst/>
              <a:cxnLst/>
              <a:rect l="l" t="t" r="r" b="b"/>
              <a:pathLst>
                <a:path w="3335654" h="448944">
                  <a:moveTo>
                    <a:pt x="237172" y="104978"/>
                  </a:moveTo>
                  <a:lnTo>
                    <a:pt x="231406" y="16637"/>
                  </a:lnTo>
                  <a:lnTo>
                    <a:pt x="0" y="16637"/>
                  </a:lnTo>
                  <a:lnTo>
                    <a:pt x="0" y="434314"/>
                  </a:lnTo>
                  <a:lnTo>
                    <a:pt x="225374" y="434314"/>
                  </a:lnTo>
                  <a:lnTo>
                    <a:pt x="236804" y="346087"/>
                  </a:lnTo>
                  <a:lnTo>
                    <a:pt x="96532" y="346087"/>
                  </a:lnTo>
                  <a:lnTo>
                    <a:pt x="96532" y="265480"/>
                  </a:lnTo>
                  <a:lnTo>
                    <a:pt x="220205" y="265480"/>
                  </a:lnTo>
                  <a:lnTo>
                    <a:pt x="220205" y="177419"/>
                  </a:lnTo>
                  <a:lnTo>
                    <a:pt x="96532" y="177419"/>
                  </a:lnTo>
                  <a:lnTo>
                    <a:pt x="96532" y="104978"/>
                  </a:lnTo>
                  <a:lnTo>
                    <a:pt x="237172" y="104978"/>
                  </a:lnTo>
                  <a:close/>
                </a:path>
                <a:path w="3335654" h="448944">
                  <a:moveTo>
                    <a:pt x="598106" y="16764"/>
                  </a:moveTo>
                  <a:lnTo>
                    <a:pt x="510235" y="16764"/>
                  </a:lnTo>
                  <a:lnTo>
                    <a:pt x="510235" y="264071"/>
                  </a:lnTo>
                  <a:lnTo>
                    <a:pt x="507047" y="299885"/>
                  </a:lnTo>
                  <a:lnTo>
                    <a:pt x="496824" y="325564"/>
                  </a:lnTo>
                  <a:lnTo>
                    <a:pt x="478561" y="341033"/>
                  </a:lnTo>
                  <a:lnTo>
                    <a:pt x="451243" y="346202"/>
                  </a:lnTo>
                  <a:lnTo>
                    <a:pt x="423862" y="341033"/>
                  </a:lnTo>
                  <a:lnTo>
                    <a:pt x="405536" y="325564"/>
                  </a:lnTo>
                  <a:lnTo>
                    <a:pt x="395274" y="299885"/>
                  </a:lnTo>
                  <a:lnTo>
                    <a:pt x="392087" y="264071"/>
                  </a:lnTo>
                  <a:lnTo>
                    <a:pt x="392087" y="16764"/>
                  </a:lnTo>
                  <a:lnTo>
                    <a:pt x="304025" y="16764"/>
                  </a:lnTo>
                  <a:lnTo>
                    <a:pt x="304025" y="257670"/>
                  </a:lnTo>
                  <a:lnTo>
                    <a:pt x="307822" y="313639"/>
                  </a:lnTo>
                  <a:lnTo>
                    <a:pt x="319481" y="359346"/>
                  </a:lnTo>
                  <a:lnTo>
                    <a:pt x="339305" y="394843"/>
                  </a:lnTo>
                  <a:lnTo>
                    <a:pt x="404850" y="435317"/>
                  </a:lnTo>
                  <a:lnTo>
                    <a:pt x="451243" y="440359"/>
                  </a:lnTo>
                  <a:lnTo>
                    <a:pt x="497484" y="435317"/>
                  </a:lnTo>
                  <a:lnTo>
                    <a:pt x="534593" y="420154"/>
                  </a:lnTo>
                  <a:lnTo>
                    <a:pt x="582663" y="359346"/>
                  </a:lnTo>
                  <a:lnTo>
                    <a:pt x="594296" y="313639"/>
                  </a:lnTo>
                  <a:lnTo>
                    <a:pt x="598106" y="257670"/>
                  </a:lnTo>
                  <a:lnTo>
                    <a:pt x="598106" y="16764"/>
                  </a:lnTo>
                  <a:close/>
                </a:path>
                <a:path w="3335654" h="448944">
                  <a:moveTo>
                    <a:pt x="974128" y="415036"/>
                  </a:moveTo>
                  <a:lnTo>
                    <a:pt x="877951" y="269544"/>
                  </a:lnTo>
                  <a:lnTo>
                    <a:pt x="884478" y="265201"/>
                  </a:lnTo>
                  <a:lnTo>
                    <a:pt x="908469" y="249262"/>
                  </a:lnTo>
                  <a:lnTo>
                    <a:pt x="909066" y="248424"/>
                  </a:lnTo>
                  <a:lnTo>
                    <a:pt x="933970" y="212928"/>
                  </a:lnTo>
                  <a:lnTo>
                    <a:pt x="945172" y="161239"/>
                  </a:lnTo>
                  <a:lnTo>
                    <a:pt x="934313" y="103035"/>
                  </a:lnTo>
                  <a:lnTo>
                    <a:pt x="932815" y="94957"/>
                  </a:lnTo>
                  <a:lnTo>
                    <a:pt x="909967" y="56921"/>
                  </a:lnTo>
                  <a:lnTo>
                    <a:pt x="876325" y="30251"/>
                  </a:lnTo>
                  <a:lnTo>
                    <a:pt x="845896" y="17907"/>
                  </a:lnTo>
                  <a:lnTo>
                    <a:pt x="845896" y="167373"/>
                  </a:lnTo>
                  <a:lnTo>
                    <a:pt x="838111" y="201498"/>
                  </a:lnTo>
                  <a:lnTo>
                    <a:pt x="818540" y="227761"/>
                  </a:lnTo>
                  <a:lnTo>
                    <a:pt x="791273" y="244094"/>
                  </a:lnTo>
                  <a:lnTo>
                    <a:pt x="760437" y="248424"/>
                  </a:lnTo>
                  <a:lnTo>
                    <a:pt x="760437" y="107175"/>
                  </a:lnTo>
                  <a:lnTo>
                    <a:pt x="781291" y="103035"/>
                  </a:lnTo>
                  <a:lnTo>
                    <a:pt x="809967" y="110667"/>
                  </a:lnTo>
                  <a:lnTo>
                    <a:pt x="835240" y="131597"/>
                  </a:lnTo>
                  <a:lnTo>
                    <a:pt x="845896" y="167373"/>
                  </a:lnTo>
                  <a:lnTo>
                    <a:pt x="845896" y="17907"/>
                  </a:lnTo>
                  <a:lnTo>
                    <a:pt x="835215" y="13563"/>
                  </a:lnTo>
                  <a:lnTo>
                    <a:pt x="790003" y="5422"/>
                  </a:lnTo>
                  <a:lnTo>
                    <a:pt x="744054" y="4432"/>
                  </a:lnTo>
                  <a:lnTo>
                    <a:pt x="700722" y="9194"/>
                  </a:lnTo>
                  <a:lnTo>
                    <a:pt x="663359" y="18300"/>
                  </a:lnTo>
                  <a:lnTo>
                    <a:pt x="663359" y="434619"/>
                  </a:lnTo>
                  <a:lnTo>
                    <a:pt x="760437" y="434619"/>
                  </a:lnTo>
                  <a:lnTo>
                    <a:pt x="760437" y="265201"/>
                  </a:lnTo>
                  <a:lnTo>
                    <a:pt x="761492" y="265201"/>
                  </a:lnTo>
                  <a:lnTo>
                    <a:pt x="875817" y="448792"/>
                  </a:lnTo>
                  <a:lnTo>
                    <a:pt x="974128" y="415036"/>
                  </a:lnTo>
                  <a:close/>
                </a:path>
                <a:path w="3335654" h="448944">
                  <a:moveTo>
                    <a:pt x="1311160" y="226428"/>
                  </a:moveTo>
                  <a:lnTo>
                    <a:pt x="1307553" y="176174"/>
                  </a:lnTo>
                  <a:lnTo>
                    <a:pt x="1296885" y="130187"/>
                  </a:lnTo>
                  <a:lnTo>
                    <a:pt x="1284782" y="102222"/>
                  </a:lnTo>
                  <a:lnTo>
                    <a:pt x="1279385" y="89738"/>
                  </a:lnTo>
                  <a:lnTo>
                    <a:pt x="1255306" y="56070"/>
                  </a:lnTo>
                  <a:lnTo>
                    <a:pt x="1224864" y="30454"/>
                  </a:lnTo>
                  <a:lnTo>
                    <a:pt x="1223759" y="29972"/>
                  </a:lnTo>
                  <a:lnTo>
                    <a:pt x="1223759" y="226428"/>
                  </a:lnTo>
                  <a:lnTo>
                    <a:pt x="1219492" y="272021"/>
                  </a:lnTo>
                  <a:lnTo>
                    <a:pt x="1205890" y="311810"/>
                  </a:lnTo>
                  <a:lnTo>
                    <a:pt x="1181747" y="339966"/>
                  </a:lnTo>
                  <a:lnTo>
                    <a:pt x="1145857" y="350659"/>
                  </a:lnTo>
                  <a:lnTo>
                    <a:pt x="1109865" y="339966"/>
                  </a:lnTo>
                  <a:lnTo>
                    <a:pt x="1085723" y="311810"/>
                  </a:lnTo>
                  <a:lnTo>
                    <a:pt x="1072146" y="272021"/>
                  </a:lnTo>
                  <a:lnTo>
                    <a:pt x="1067904" y="226428"/>
                  </a:lnTo>
                  <a:lnTo>
                    <a:pt x="1072146" y="180822"/>
                  </a:lnTo>
                  <a:lnTo>
                    <a:pt x="1085723" y="141033"/>
                  </a:lnTo>
                  <a:lnTo>
                    <a:pt x="1109865" y="112890"/>
                  </a:lnTo>
                  <a:lnTo>
                    <a:pt x="1145857" y="102222"/>
                  </a:lnTo>
                  <a:lnTo>
                    <a:pt x="1181747" y="112890"/>
                  </a:lnTo>
                  <a:lnTo>
                    <a:pt x="1205890" y="141033"/>
                  </a:lnTo>
                  <a:lnTo>
                    <a:pt x="1219492" y="180822"/>
                  </a:lnTo>
                  <a:lnTo>
                    <a:pt x="1223759" y="226428"/>
                  </a:lnTo>
                  <a:lnTo>
                    <a:pt x="1223759" y="29972"/>
                  </a:lnTo>
                  <a:lnTo>
                    <a:pt x="1188300" y="14160"/>
                  </a:lnTo>
                  <a:lnTo>
                    <a:pt x="1145857" y="8458"/>
                  </a:lnTo>
                  <a:lnTo>
                    <a:pt x="1103426" y="14160"/>
                  </a:lnTo>
                  <a:lnTo>
                    <a:pt x="1066876" y="30454"/>
                  </a:lnTo>
                  <a:lnTo>
                    <a:pt x="1036434" y="56070"/>
                  </a:lnTo>
                  <a:lnTo>
                    <a:pt x="1012342" y="89738"/>
                  </a:lnTo>
                  <a:lnTo>
                    <a:pt x="994829" y="130187"/>
                  </a:lnTo>
                  <a:lnTo>
                    <a:pt x="984161" y="176174"/>
                  </a:lnTo>
                  <a:lnTo>
                    <a:pt x="980541" y="226428"/>
                  </a:lnTo>
                  <a:lnTo>
                    <a:pt x="984161" y="276644"/>
                  </a:lnTo>
                  <a:lnTo>
                    <a:pt x="994829" y="322605"/>
                  </a:lnTo>
                  <a:lnTo>
                    <a:pt x="1012342" y="363029"/>
                  </a:lnTo>
                  <a:lnTo>
                    <a:pt x="1036434" y="396684"/>
                  </a:lnTo>
                  <a:lnTo>
                    <a:pt x="1066876" y="422275"/>
                  </a:lnTo>
                  <a:lnTo>
                    <a:pt x="1103426" y="438556"/>
                  </a:lnTo>
                  <a:lnTo>
                    <a:pt x="1145857" y="444271"/>
                  </a:lnTo>
                  <a:lnTo>
                    <a:pt x="1188300" y="438556"/>
                  </a:lnTo>
                  <a:lnTo>
                    <a:pt x="1224864" y="422275"/>
                  </a:lnTo>
                  <a:lnTo>
                    <a:pt x="1255306" y="396684"/>
                  </a:lnTo>
                  <a:lnTo>
                    <a:pt x="1279385" y="363029"/>
                  </a:lnTo>
                  <a:lnTo>
                    <a:pt x="1296885" y="322605"/>
                  </a:lnTo>
                  <a:lnTo>
                    <a:pt x="1307553" y="276644"/>
                  </a:lnTo>
                  <a:lnTo>
                    <a:pt x="1311160" y="226428"/>
                  </a:lnTo>
                  <a:close/>
                </a:path>
                <a:path w="3335654" h="448944">
                  <a:moveTo>
                    <a:pt x="1725129" y="434098"/>
                  </a:moveTo>
                  <a:lnTo>
                    <a:pt x="1708658" y="16116"/>
                  </a:lnTo>
                  <a:lnTo>
                    <a:pt x="1621485" y="16116"/>
                  </a:lnTo>
                  <a:lnTo>
                    <a:pt x="1537119" y="171018"/>
                  </a:lnTo>
                  <a:lnTo>
                    <a:pt x="1452651" y="16116"/>
                  </a:lnTo>
                  <a:lnTo>
                    <a:pt x="1365554" y="16116"/>
                  </a:lnTo>
                  <a:lnTo>
                    <a:pt x="1349019" y="434098"/>
                  </a:lnTo>
                  <a:lnTo>
                    <a:pt x="1444231" y="434098"/>
                  </a:lnTo>
                  <a:lnTo>
                    <a:pt x="1452651" y="215861"/>
                  </a:lnTo>
                  <a:lnTo>
                    <a:pt x="1537119" y="382054"/>
                  </a:lnTo>
                  <a:lnTo>
                    <a:pt x="1621485" y="215861"/>
                  </a:lnTo>
                  <a:lnTo>
                    <a:pt x="1630083" y="434098"/>
                  </a:lnTo>
                  <a:lnTo>
                    <a:pt x="1725129" y="434098"/>
                  </a:lnTo>
                  <a:close/>
                </a:path>
                <a:path w="3335654" h="448944">
                  <a:moveTo>
                    <a:pt x="2129828" y="433971"/>
                  </a:moveTo>
                  <a:lnTo>
                    <a:pt x="2112911" y="383844"/>
                  </a:lnTo>
                  <a:lnTo>
                    <a:pt x="2083384" y="296341"/>
                  </a:lnTo>
                  <a:lnTo>
                    <a:pt x="2028190" y="132803"/>
                  </a:lnTo>
                  <a:lnTo>
                    <a:pt x="1989137" y="17056"/>
                  </a:lnTo>
                  <a:lnTo>
                    <a:pt x="1986673" y="17056"/>
                  </a:lnTo>
                  <a:lnTo>
                    <a:pt x="1986673" y="296341"/>
                  </a:lnTo>
                  <a:lnTo>
                    <a:pt x="1891309" y="296341"/>
                  </a:lnTo>
                  <a:lnTo>
                    <a:pt x="1938693" y="132803"/>
                  </a:lnTo>
                  <a:lnTo>
                    <a:pt x="1939709" y="132803"/>
                  </a:lnTo>
                  <a:lnTo>
                    <a:pt x="1986673" y="296341"/>
                  </a:lnTo>
                  <a:lnTo>
                    <a:pt x="1986673" y="17056"/>
                  </a:lnTo>
                  <a:lnTo>
                    <a:pt x="1889785" y="17056"/>
                  </a:lnTo>
                  <a:lnTo>
                    <a:pt x="1749171" y="433971"/>
                  </a:lnTo>
                  <a:lnTo>
                    <a:pt x="1849666" y="433971"/>
                  </a:lnTo>
                  <a:lnTo>
                    <a:pt x="1865642" y="383844"/>
                  </a:lnTo>
                  <a:lnTo>
                    <a:pt x="2011832" y="383844"/>
                  </a:lnTo>
                  <a:lnTo>
                    <a:pt x="2027516" y="433971"/>
                  </a:lnTo>
                  <a:lnTo>
                    <a:pt x="2129828" y="433971"/>
                  </a:lnTo>
                  <a:close/>
                </a:path>
                <a:path w="3335654" h="448944">
                  <a:moveTo>
                    <a:pt x="2396312" y="53289"/>
                  </a:moveTo>
                  <a:lnTo>
                    <a:pt x="2369070" y="31102"/>
                  </a:lnTo>
                  <a:lnTo>
                    <a:pt x="2339289" y="14325"/>
                  </a:lnTo>
                  <a:lnTo>
                    <a:pt x="2307552" y="3708"/>
                  </a:lnTo>
                  <a:lnTo>
                    <a:pt x="2274405" y="0"/>
                  </a:lnTo>
                  <a:lnTo>
                    <a:pt x="2231047" y="5283"/>
                  </a:lnTo>
                  <a:lnTo>
                    <a:pt x="2193036" y="21221"/>
                  </a:lnTo>
                  <a:lnTo>
                    <a:pt x="2162822" y="47904"/>
                  </a:lnTo>
                  <a:lnTo>
                    <a:pt x="2142896" y="85432"/>
                  </a:lnTo>
                  <a:lnTo>
                    <a:pt x="2135708" y="133908"/>
                  </a:lnTo>
                  <a:lnTo>
                    <a:pt x="2139213" y="162991"/>
                  </a:lnTo>
                  <a:lnTo>
                    <a:pt x="2161171" y="205524"/>
                  </a:lnTo>
                  <a:lnTo>
                    <a:pt x="2217699" y="250063"/>
                  </a:lnTo>
                  <a:lnTo>
                    <a:pt x="2257145" y="270217"/>
                  </a:lnTo>
                  <a:lnTo>
                    <a:pt x="2286127" y="288785"/>
                  </a:lnTo>
                  <a:lnTo>
                    <a:pt x="2296871" y="313321"/>
                  </a:lnTo>
                  <a:lnTo>
                    <a:pt x="2293823" y="329653"/>
                  </a:lnTo>
                  <a:lnTo>
                    <a:pt x="2286330" y="340525"/>
                  </a:lnTo>
                  <a:lnTo>
                    <a:pt x="2275484" y="346570"/>
                  </a:lnTo>
                  <a:lnTo>
                    <a:pt x="2262390" y="348449"/>
                  </a:lnTo>
                  <a:lnTo>
                    <a:pt x="2242477" y="344703"/>
                  </a:lnTo>
                  <a:lnTo>
                    <a:pt x="2223478" y="335064"/>
                  </a:lnTo>
                  <a:lnTo>
                    <a:pt x="2205786" y="321881"/>
                  </a:lnTo>
                  <a:lnTo>
                    <a:pt x="2189784" y="307530"/>
                  </a:lnTo>
                  <a:lnTo>
                    <a:pt x="2135225" y="384822"/>
                  </a:lnTo>
                  <a:lnTo>
                    <a:pt x="2162391" y="406984"/>
                  </a:lnTo>
                  <a:lnTo>
                    <a:pt x="2192147" y="423773"/>
                  </a:lnTo>
                  <a:lnTo>
                    <a:pt x="2223859" y="434428"/>
                  </a:lnTo>
                  <a:lnTo>
                    <a:pt x="2256904" y="438150"/>
                  </a:lnTo>
                  <a:lnTo>
                    <a:pt x="2300351" y="432841"/>
                  </a:lnTo>
                  <a:lnTo>
                    <a:pt x="2338400" y="416877"/>
                  </a:lnTo>
                  <a:lnTo>
                    <a:pt x="2368600" y="390156"/>
                  </a:lnTo>
                  <a:lnTo>
                    <a:pt x="2388514" y="352577"/>
                  </a:lnTo>
                  <a:lnTo>
                    <a:pt x="2395690" y="304038"/>
                  </a:lnTo>
                  <a:lnTo>
                    <a:pt x="2392705" y="277037"/>
                  </a:lnTo>
                  <a:lnTo>
                    <a:pt x="2373553" y="236512"/>
                  </a:lnTo>
                  <a:lnTo>
                    <a:pt x="2317343" y="190119"/>
                  </a:lnTo>
                  <a:lnTo>
                    <a:pt x="2276297" y="168998"/>
                  </a:lnTo>
                  <a:lnTo>
                    <a:pt x="2245842" y="149999"/>
                  </a:lnTo>
                  <a:lnTo>
                    <a:pt x="2234412" y="124879"/>
                  </a:lnTo>
                  <a:lnTo>
                    <a:pt x="2237575" y="108521"/>
                  </a:lnTo>
                  <a:lnTo>
                    <a:pt x="2245093" y="97637"/>
                  </a:lnTo>
                  <a:lnTo>
                    <a:pt x="2255926" y="91567"/>
                  </a:lnTo>
                  <a:lnTo>
                    <a:pt x="2269045" y="89700"/>
                  </a:lnTo>
                  <a:lnTo>
                    <a:pt x="2288921" y="93421"/>
                  </a:lnTo>
                  <a:lnTo>
                    <a:pt x="2307971" y="103035"/>
                  </a:lnTo>
                  <a:lnTo>
                    <a:pt x="2325725" y="116205"/>
                  </a:lnTo>
                  <a:lnTo>
                    <a:pt x="2341702" y="130581"/>
                  </a:lnTo>
                  <a:lnTo>
                    <a:pt x="2396312" y="53289"/>
                  </a:lnTo>
                  <a:close/>
                </a:path>
                <a:path w="3335654" h="448944">
                  <a:moveTo>
                    <a:pt x="2700058" y="16560"/>
                  </a:moveTo>
                  <a:lnTo>
                    <a:pt x="2429776" y="16560"/>
                  </a:lnTo>
                  <a:lnTo>
                    <a:pt x="2419921" y="103962"/>
                  </a:lnTo>
                  <a:lnTo>
                    <a:pt x="2515374" y="103962"/>
                  </a:lnTo>
                  <a:lnTo>
                    <a:pt x="2515374" y="434403"/>
                  </a:lnTo>
                  <a:lnTo>
                    <a:pt x="2613050" y="434403"/>
                  </a:lnTo>
                  <a:lnTo>
                    <a:pt x="2613050" y="103962"/>
                  </a:lnTo>
                  <a:lnTo>
                    <a:pt x="2689745" y="103962"/>
                  </a:lnTo>
                  <a:lnTo>
                    <a:pt x="2700058" y="16560"/>
                  </a:lnTo>
                  <a:close/>
                </a:path>
                <a:path w="3335654" h="448944">
                  <a:moveTo>
                    <a:pt x="2975102" y="104978"/>
                  </a:moveTo>
                  <a:lnTo>
                    <a:pt x="2969336" y="16637"/>
                  </a:lnTo>
                  <a:lnTo>
                    <a:pt x="2738120" y="16637"/>
                  </a:lnTo>
                  <a:lnTo>
                    <a:pt x="2738120" y="434314"/>
                  </a:lnTo>
                  <a:lnTo>
                    <a:pt x="2963126" y="434314"/>
                  </a:lnTo>
                  <a:lnTo>
                    <a:pt x="2974784" y="346087"/>
                  </a:lnTo>
                  <a:lnTo>
                    <a:pt x="2834424" y="346087"/>
                  </a:lnTo>
                  <a:lnTo>
                    <a:pt x="2834424" y="265480"/>
                  </a:lnTo>
                  <a:lnTo>
                    <a:pt x="2958198" y="265480"/>
                  </a:lnTo>
                  <a:lnTo>
                    <a:pt x="2958198" y="177419"/>
                  </a:lnTo>
                  <a:lnTo>
                    <a:pt x="2834424" y="177419"/>
                  </a:lnTo>
                  <a:lnTo>
                    <a:pt x="2834424" y="104978"/>
                  </a:lnTo>
                  <a:lnTo>
                    <a:pt x="2975102" y="104978"/>
                  </a:lnTo>
                  <a:close/>
                </a:path>
                <a:path w="3335654" h="448944">
                  <a:moveTo>
                    <a:pt x="3335248" y="415036"/>
                  </a:moveTo>
                  <a:lnTo>
                    <a:pt x="3239084" y="269544"/>
                  </a:lnTo>
                  <a:lnTo>
                    <a:pt x="3245637" y="265201"/>
                  </a:lnTo>
                  <a:lnTo>
                    <a:pt x="3269640" y="249262"/>
                  </a:lnTo>
                  <a:lnTo>
                    <a:pt x="3270237" y="248424"/>
                  </a:lnTo>
                  <a:lnTo>
                    <a:pt x="3295154" y="212928"/>
                  </a:lnTo>
                  <a:lnTo>
                    <a:pt x="3306368" y="161239"/>
                  </a:lnTo>
                  <a:lnTo>
                    <a:pt x="3295485" y="103035"/>
                  </a:lnTo>
                  <a:lnTo>
                    <a:pt x="3293973" y="94957"/>
                  </a:lnTo>
                  <a:lnTo>
                    <a:pt x="3271113" y="56921"/>
                  </a:lnTo>
                  <a:lnTo>
                    <a:pt x="3237446" y="30251"/>
                  </a:lnTo>
                  <a:lnTo>
                    <a:pt x="3207131" y="17945"/>
                  </a:lnTo>
                  <a:lnTo>
                    <a:pt x="3207131" y="167373"/>
                  </a:lnTo>
                  <a:lnTo>
                    <a:pt x="3199346" y="201498"/>
                  </a:lnTo>
                  <a:lnTo>
                    <a:pt x="3179762" y="227761"/>
                  </a:lnTo>
                  <a:lnTo>
                    <a:pt x="3152495" y="244094"/>
                  </a:lnTo>
                  <a:lnTo>
                    <a:pt x="3121634" y="248424"/>
                  </a:lnTo>
                  <a:lnTo>
                    <a:pt x="3121634" y="107175"/>
                  </a:lnTo>
                  <a:lnTo>
                    <a:pt x="3142437" y="103035"/>
                  </a:lnTo>
                  <a:lnTo>
                    <a:pt x="3171152" y="110667"/>
                  </a:lnTo>
                  <a:lnTo>
                    <a:pt x="3196488" y="131597"/>
                  </a:lnTo>
                  <a:lnTo>
                    <a:pt x="3207131" y="167373"/>
                  </a:lnTo>
                  <a:lnTo>
                    <a:pt x="3207131" y="17945"/>
                  </a:lnTo>
                  <a:lnTo>
                    <a:pt x="3196348" y="13563"/>
                  </a:lnTo>
                  <a:lnTo>
                    <a:pt x="3151162" y="5422"/>
                  </a:lnTo>
                  <a:lnTo>
                    <a:pt x="3105226" y="4432"/>
                  </a:lnTo>
                  <a:lnTo>
                    <a:pt x="3061919" y="9194"/>
                  </a:lnTo>
                  <a:lnTo>
                    <a:pt x="3024581" y="18300"/>
                  </a:lnTo>
                  <a:lnTo>
                    <a:pt x="3024581" y="434619"/>
                  </a:lnTo>
                  <a:lnTo>
                    <a:pt x="3121634" y="434619"/>
                  </a:lnTo>
                  <a:lnTo>
                    <a:pt x="3121634" y="265201"/>
                  </a:lnTo>
                  <a:lnTo>
                    <a:pt x="3122739" y="265201"/>
                  </a:lnTo>
                  <a:lnTo>
                    <a:pt x="3236988" y="448792"/>
                  </a:lnTo>
                  <a:lnTo>
                    <a:pt x="3335248" y="415036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object 14">
            <a:extLst>
              <a:ext uri="{FF2B5EF4-FFF2-40B4-BE49-F238E27FC236}">
                <a16:creationId xmlns:a16="http://schemas.microsoft.com/office/drawing/2014/main" id="{39472B6F-19F2-2811-76B5-56B3FB40C9F0}"/>
              </a:ext>
            </a:extLst>
          </p:cNvPr>
          <p:cNvSpPr txBox="1"/>
          <p:nvPr userDrawn="1"/>
        </p:nvSpPr>
        <p:spPr>
          <a:xfrm>
            <a:off x="507644" y="5505582"/>
            <a:ext cx="5256364" cy="38087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spcBef>
                <a:spcPts val="90"/>
              </a:spcBef>
            </a:pPr>
            <a:r>
              <a:rPr sz="2400" b="1" spc="-8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TOUJOURS</a:t>
            </a:r>
            <a:r>
              <a:rPr sz="24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4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LÀ</a:t>
            </a:r>
            <a:r>
              <a:rPr sz="24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7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POUR</a:t>
            </a:r>
            <a:r>
              <a:rPr sz="2400" b="1" spc="-9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7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VOUS</a:t>
            </a:r>
            <a:r>
              <a:rPr sz="24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2400" b="1" spc="-6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ACCOMPAGNER</a:t>
            </a:r>
            <a:endParaRPr sz="2400" dirty="0">
              <a:solidFill>
                <a:prstClr val="black"/>
              </a:solidFill>
              <a:latin typeface="Arial Nova Cond" panose="020B0506020202020204" pitchFamily="34" charset="0"/>
              <a:cs typeface="Bebas Neue Pro"/>
            </a:endParaRPr>
          </a:p>
        </p:txBody>
      </p:sp>
      <p:sp>
        <p:nvSpPr>
          <p:cNvPr id="21" name="object 16">
            <a:extLst>
              <a:ext uri="{FF2B5EF4-FFF2-40B4-BE49-F238E27FC236}">
                <a16:creationId xmlns:a16="http://schemas.microsoft.com/office/drawing/2014/main" id="{78590F87-24FB-41CF-EF88-0AABD40DC526}"/>
              </a:ext>
            </a:extLst>
          </p:cNvPr>
          <p:cNvSpPr txBox="1"/>
          <p:nvPr userDrawn="1"/>
        </p:nvSpPr>
        <p:spPr>
          <a:xfrm>
            <a:off x="718969" y="1972952"/>
            <a:ext cx="5552684" cy="2829942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12700" marR="5080">
              <a:lnSpc>
                <a:spcPts val="5410"/>
              </a:lnSpc>
              <a:spcBef>
                <a:spcPts val="1005"/>
              </a:spcBef>
            </a:pPr>
            <a:r>
              <a:rPr sz="38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NOTRE</a:t>
            </a:r>
            <a:r>
              <a:rPr sz="3800" b="1" spc="-17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DÉMARCHE </a:t>
            </a:r>
            <a:r>
              <a:rPr sz="3800" b="1" spc="-10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D’ENSEIGNE</a:t>
            </a:r>
            <a:r>
              <a:rPr sz="3800" b="1" spc="-16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9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RESPONSABLE </a:t>
            </a:r>
            <a:r>
              <a:rPr sz="3800" b="1" spc="-8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POUR</a:t>
            </a:r>
            <a:r>
              <a:rPr sz="3800" b="1" spc="-19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9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VOUS</a:t>
            </a:r>
            <a:r>
              <a:rPr sz="3800" b="1" spc="-17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GARANTIR</a:t>
            </a:r>
            <a:endParaRPr sz="3800" dirty="0">
              <a:solidFill>
                <a:prstClr val="black"/>
              </a:solidFill>
              <a:latin typeface="Arial Nova Cond" panose="020B0506020202020204" pitchFamily="34" charset="0"/>
              <a:cs typeface="Bebas Neue Pro"/>
            </a:endParaRPr>
          </a:p>
          <a:p>
            <a:pPr marL="12700">
              <a:lnSpc>
                <a:spcPts val="5370"/>
              </a:lnSpc>
            </a:pPr>
            <a:r>
              <a:rPr sz="3800" b="1" spc="-7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UNE</a:t>
            </a:r>
            <a:r>
              <a:rPr sz="3800" b="1" spc="-16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MOBILITÉ</a:t>
            </a:r>
            <a:r>
              <a:rPr sz="3800" b="1" spc="-165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 </a:t>
            </a:r>
            <a:r>
              <a:rPr sz="3800" b="1" spc="-10" dirty="0">
                <a:solidFill>
                  <a:srgbClr val="FFFFFF"/>
                </a:solidFill>
                <a:latin typeface="Arial Nova Cond" panose="020B0506020202020204" pitchFamily="34" charset="0"/>
                <a:cs typeface="Bebas Neue Pro"/>
              </a:rPr>
              <a:t>DURABLE</a:t>
            </a:r>
            <a:endParaRPr sz="3800" dirty="0">
              <a:solidFill>
                <a:prstClr val="black"/>
              </a:solidFill>
              <a:latin typeface="Arial Nova Cond" panose="020B0506020202020204" pitchFamily="34" charset="0"/>
              <a:cs typeface="Bebas Neue Pro"/>
            </a:endParaRPr>
          </a:p>
        </p:txBody>
      </p:sp>
      <p:sp>
        <p:nvSpPr>
          <p:cNvPr id="20" name="object 15">
            <a:extLst>
              <a:ext uri="{FF2B5EF4-FFF2-40B4-BE49-F238E27FC236}">
                <a16:creationId xmlns:a16="http://schemas.microsoft.com/office/drawing/2014/main" id="{5D096177-DE31-FBAC-F7AC-AB0737A502CC}"/>
              </a:ext>
            </a:extLst>
          </p:cNvPr>
          <p:cNvSpPr/>
          <p:nvPr userDrawn="1"/>
        </p:nvSpPr>
        <p:spPr>
          <a:xfrm>
            <a:off x="10110965" y="4693767"/>
            <a:ext cx="2082800" cy="2164715"/>
          </a:xfrm>
          <a:custGeom>
            <a:avLst/>
            <a:gdLst/>
            <a:ahLst/>
            <a:cxnLst/>
            <a:rect l="l" t="t" r="r" b="b"/>
            <a:pathLst>
              <a:path w="2082800" h="2164715">
                <a:moveTo>
                  <a:pt x="375361" y="1231773"/>
                </a:moveTo>
                <a:lnTo>
                  <a:pt x="231813" y="881659"/>
                </a:lnTo>
                <a:lnTo>
                  <a:pt x="81534" y="1073518"/>
                </a:lnTo>
                <a:lnTo>
                  <a:pt x="224231" y="1423327"/>
                </a:lnTo>
                <a:lnTo>
                  <a:pt x="375361" y="1231773"/>
                </a:lnTo>
                <a:close/>
              </a:path>
              <a:path w="2082800" h="2164715">
                <a:moveTo>
                  <a:pt x="541591" y="876376"/>
                </a:moveTo>
                <a:lnTo>
                  <a:pt x="521652" y="498665"/>
                </a:lnTo>
                <a:lnTo>
                  <a:pt x="315696" y="630389"/>
                </a:lnTo>
                <a:lnTo>
                  <a:pt x="335635" y="1006932"/>
                </a:lnTo>
                <a:lnTo>
                  <a:pt x="541591" y="876376"/>
                </a:lnTo>
                <a:close/>
              </a:path>
              <a:path w="2082800" h="2164715">
                <a:moveTo>
                  <a:pt x="747395" y="1116965"/>
                </a:moveTo>
                <a:lnTo>
                  <a:pt x="388835" y="1238529"/>
                </a:lnTo>
                <a:lnTo>
                  <a:pt x="343014" y="1478483"/>
                </a:lnTo>
                <a:lnTo>
                  <a:pt x="700798" y="1355979"/>
                </a:lnTo>
                <a:lnTo>
                  <a:pt x="747395" y="1116965"/>
                </a:lnTo>
                <a:close/>
              </a:path>
              <a:path w="2082800" h="2164715">
                <a:moveTo>
                  <a:pt x="818667" y="2164232"/>
                </a:moveTo>
                <a:lnTo>
                  <a:pt x="797560" y="2131758"/>
                </a:lnTo>
                <a:lnTo>
                  <a:pt x="774611" y="2092528"/>
                </a:lnTo>
                <a:lnTo>
                  <a:pt x="753491" y="2052142"/>
                </a:lnTo>
                <a:lnTo>
                  <a:pt x="734250" y="2010676"/>
                </a:lnTo>
                <a:lnTo>
                  <a:pt x="716940" y="1968169"/>
                </a:lnTo>
                <a:lnTo>
                  <a:pt x="701636" y="1924685"/>
                </a:lnTo>
                <a:lnTo>
                  <a:pt x="688390" y="1880298"/>
                </a:lnTo>
                <a:lnTo>
                  <a:pt x="677240" y="1835035"/>
                </a:lnTo>
                <a:lnTo>
                  <a:pt x="668248" y="1788960"/>
                </a:lnTo>
                <a:lnTo>
                  <a:pt x="661492" y="1742147"/>
                </a:lnTo>
                <a:lnTo>
                  <a:pt x="657009" y="1694637"/>
                </a:lnTo>
                <a:lnTo>
                  <a:pt x="0" y="1694637"/>
                </a:lnTo>
                <a:lnTo>
                  <a:pt x="2692" y="1742960"/>
                </a:lnTo>
                <a:lnTo>
                  <a:pt x="6807" y="1790915"/>
                </a:lnTo>
                <a:lnTo>
                  <a:pt x="12306" y="1838452"/>
                </a:lnTo>
                <a:lnTo>
                  <a:pt x="19151" y="1885556"/>
                </a:lnTo>
                <a:lnTo>
                  <a:pt x="27355" y="1932216"/>
                </a:lnTo>
                <a:lnTo>
                  <a:pt x="36880" y="1978406"/>
                </a:lnTo>
                <a:lnTo>
                  <a:pt x="47713" y="2024100"/>
                </a:lnTo>
                <a:lnTo>
                  <a:pt x="59817" y="2069287"/>
                </a:lnTo>
                <a:lnTo>
                  <a:pt x="73190" y="2113940"/>
                </a:lnTo>
                <a:lnTo>
                  <a:pt x="87807" y="2158047"/>
                </a:lnTo>
                <a:lnTo>
                  <a:pt x="90055" y="2164232"/>
                </a:lnTo>
                <a:lnTo>
                  <a:pt x="818667" y="2164232"/>
                </a:lnTo>
                <a:close/>
              </a:path>
              <a:path w="2082800" h="2164715">
                <a:moveTo>
                  <a:pt x="887031" y="224574"/>
                </a:moveTo>
                <a:lnTo>
                  <a:pt x="654710" y="301345"/>
                </a:lnTo>
                <a:lnTo>
                  <a:pt x="579653" y="671474"/>
                </a:lnTo>
                <a:lnTo>
                  <a:pt x="812139" y="595731"/>
                </a:lnTo>
                <a:lnTo>
                  <a:pt x="887031" y="224574"/>
                </a:lnTo>
                <a:close/>
              </a:path>
              <a:path w="2082800" h="2164715">
                <a:moveTo>
                  <a:pt x="934427" y="890981"/>
                </a:moveTo>
                <a:lnTo>
                  <a:pt x="555383" y="890384"/>
                </a:lnTo>
                <a:lnTo>
                  <a:pt x="435063" y="1102855"/>
                </a:lnTo>
                <a:lnTo>
                  <a:pt x="813549" y="1103414"/>
                </a:lnTo>
                <a:lnTo>
                  <a:pt x="934427" y="890981"/>
                </a:lnTo>
                <a:close/>
              </a:path>
              <a:path w="2082800" h="2164715">
                <a:moveTo>
                  <a:pt x="1178280" y="730453"/>
                </a:moveTo>
                <a:lnTo>
                  <a:pt x="818045" y="613473"/>
                </a:lnTo>
                <a:lnTo>
                  <a:pt x="636778" y="778116"/>
                </a:lnTo>
                <a:lnTo>
                  <a:pt x="996581" y="894918"/>
                </a:lnTo>
                <a:lnTo>
                  <a:pt x="1178280" y="730453"/>
                </a:lnTo>
                <a:close/>
              </a:path>
              <a:path w="2082800" h="2164715">
                <a:moveTo>
                  <a:pt x="1324737" y="80899"/>
                </a:moveTo>
                <a:lnTo>
                  <a:pt x="1080846" y="84582"/>
                </a:lnTo>
                <a:lnTo>
                  <a:pt x="897559" y="415112"/>
                </a:lnTo>
                <a:lnTo>
                  <a:pt x="1142174" y="412623"/>
                </a:lnTo>
                <a:lnTo>
                  <a:pt x="1324737" y="80899"/>
                </a:lnTo>
                <a:close/>
              </a:path>
              <a:path w="2082800" h="2164715">
                <a:moveTo>
                  <a:pt x="1455775" y="653719"/>
                </a:moveTo>
                <a:lnTo>
                  <a:pt x="1148143" y="432155"/>
                </a:lnTo>
                <a:lnTo>
                  <a:pt x="926020" y="534644"/>
                </a:lnTo>
                <a:lnTo>
                  <a:pt x="1232839" y="755738"/>
                </a:lnTo>
                <a:lnTo>
                  <a:pt x="1455775" y="653719"/>
                </a:lnTo>
                <a:close/>
              </a:path>
              <a:path w="2082800" h="2164715">
                <a:moveTo>
                  <a:pt x="2082228" y="61912"/>
                </a:moveTo>
                <a:lnTo>
                  <a:pt x="2028901" y="47434"/>
                </a:lnTo>
                <a:lnTo>
                  <a:pt x="1983130" y="36652"/>
                </a:lnTo>
                <a:lnTo>
                  <a:pt x="1936889" y="27165"/>
                </a:lnTo>
                <a:lnTo>
                  <a:pt x="1890166" y="19011"/>
                </a:lnTo>
                <a:lnTo>
                  <a:pt x="1843011" y="12192"/>
                </a:lnTo>
                <a:lnTo>
                  <a:pt x="1795411" y="6731"/>
                </a:lnTo>
                <a:lnTo>
                  <a:pt x="1747418" y="2667"/>
                </a:lnTo>
                <a:lnTo>
                  <a:pt x="1699056" y="0"/>
                </a:lnTo>
                <a:lnTo>
                  <a:pt x="1699031" y="656107"/>
                </a:lnTo>
                <a:lnTo>
                  <a:pt x="1746707" y="660501"/>
                </a:lnTo>
                <a:lnTo>
                  <a:pt x="1793671" y="667181"/>
                </a:lnTo>
                <a:lnTo>
                  <a:pt x="1839874" y="676084"/>
                </a:lnTo>
                <a:lnTo>
                  <a:pt x="1885264" y="687158"/>
                </a:lnTo>
                <a:lnTo>
                  <a:pt x="1929790" y="700341"/>
                </a:lnTo>
                <a:lnTo>
                  <a:pt x="1973389" y="715594"/>
                </a:lnTo>
                <a:lnTo>
                  <a:pt x="2016010" y="732840"/>
                </a:lnTo>
                <a:lnTo>
                  <a:pt x="2057590" y="752030"/>
                </a:lnTo>
                <a:lnTo>
                  <a:pt x="2082228" y="764857"/>
                </a:lnTo>
                <a:lnTo>
                  <a:pt x="2082228" y="61912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14C588A-60F7-15D4-3323-A204294789FA}"/>
              </a:ext>
            </a:extLst>
          </p:cNvPr>
          <p:cNvCxnSpPr>
            <a:cxnSpLocks/>
          </p:cNvCxnSpPr>
          <p:nvPr userDrawn="1"/>
        </p:nvCxnSpPr>
        <p:spPr>
          <a:xfrm>
            <a:off x="0" y="2278227"/>
            <a:ext cx="83366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EF93658E-2938-4ABA-F3A9-51DB69DC89DF}"/>
              </a:ext>
            </a:extLst>
          </p:cNvPr>
          <p:cNvCxnSpPr>
            <a:cxnSpLocks/>
          </p:cNvCxnSpPr>
          <p:nvPr userDrawn="1"/>
        </p:nvCxnSpPr>
        <p:spPr>
          <a:xfrm>
            <a:off x="5410200" y="4655667"/>
            <a:ext cx="69287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8951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a_EXPERIENCE HUMAIN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pic>
        <p:nvPicPr>
          <p:cNvPr id="6" name="Image 5" descr="Une image contenant texte, herbe, extérieur, ciel&#10;&#10;Description générée automatiquement">
            <a:extLst>
              <a:ext uri="{FF2B5EF4-FFF2-40B4-BE49-F238E27FC236}">
                <a16:creationId xmlns:a16="http://schemas.microsoft.com/office/drawing/2014/main" id="{EC292740-003A-4B94-A964-67DAB8025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217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NTRO MARC FRUS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7FDB1F2E-8EBA-7C14-BF80-C5177BEDB53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1202438-2D5C-B346-6709-780BF858CE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3499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AG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id="{9045CA82-58AB-DFB3-8EE2-8C8415C5283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755230-0840-4726-AEB8-8D50A9C2F6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15119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006C0380-CBC1-1E3E-0685-44952E75C31C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858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17">
            <a:extLst>
              <a:ext uri="{FF2B5EF4-FFF2-40B4-BE49-F238E27FC236}">
                <a16:creationId xmlns:a16="http://schemas.microsoft.com/office/drawing/2014/main" id="{2469C407-7FD9-E790-D3B9-ACD11301E12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649601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92DD0A-5F24-48E8-0C5B-3ABD3E8BF6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3424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GENER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5DE787B6-E368-2554-752F-6CCC9F5A7EF2}"/>
              </a:ext>
            </a:extLst>
          </p:cNvPr>
          <p:cNvSpPr/>
          <p:nvPr userDrawn="1"/>
        </p:nvSpPr>
        <p:spPr>
          <a:xfrm>
            <a:off x="0" y="0"/>
            <a:ext cx="339090" cy="6849109"/>
          </a:xfrm>
          <a:custGeom>
            <a:avLst/>
            <a:gdLst/>
            <a:ahLst/>
            <a:cxnLst/>
            <a:rect l="l" t="t" r="r" b="b"/>
            <a:pathLst>
              <a:path w="339090" h="6849109">
                <a:moveTo>
                  <a:pt x="338493" y="0"/>
                </a:moveTo>
                <a:lnTo>
                  <a:pt x="0" y="0"/>
                </a:lnTo>
                <a:lnTo>
                  <a:pt x="0" y="6849008"/>
                </a:lnTo>
                <a:lnTo>
                  <a:pt x="338493" y="6849008"/>
                </a:lnTo>
                <a:lnTo>
                  <a:pt x="338493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466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RE 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45A0BC84-C611-C10F-50FF-5B8DC8144469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378BA883-763B-4077-6D92-4372DBADCC2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28857A67-1218-3F85-2C3D-6F0992DE9BE6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384379" y="364396"/>
            <a:ext cx="6175909" cy="2957861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lang="fr-FR"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VOUS</a:t>
            </a:r>
            <a:r>
              <a:rPr lang="fr-FR" sz="7000" spc="-14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 </a:t>
            </a:r>
            <a:r>
              <a:rPr lang="fr-FR" sz="7000" spc="-2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APPORTER </a:t>
            </a:r>
            <a:r>
              <a:rPr lang="fr-FR" sz="7000" spc="-17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UNE EXPÉRIENCE </a:t>
            </a:r>
            <a:r>
              <a:rPr lang="fr-FR" sz="7000" spc="-9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DE</a:t>
            </a:r>
            <a:r>
              <a:rPr lang="fr-FR" sz="7000" spc="-33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 </a:t>
            </a:r>
            <a:r>
              <a:rPr lang="fr-FR" sz="7000" spc="-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QUALITÉ</a:t>
            </a:r>
            <a:endParaRPr sz="7000" b="1" spc="-19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ova Cond" panose="020B0506020202020204" pitchFamily="34" charset="0"/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57381"/>
            <a:ext cx="45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2345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RE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26C84A80-EE98-9027-B480-9F83E7AA6891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1A723523-85D9-6E52-89A4-A766BEB3C54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91B7840F-AB5C-7B14-C6E0-E0238D99D58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839159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09B7FE16-91CB-3425-28C0-7BCBDC66AD5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11200"/>
            <a:ext cx="723900" cy="2713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bject 8">
            <a:extLst>
              <a:ext uri="{FF2B5EF4-FFF2-40B4-BE49-F238E27FC236}">
                <a16:creationId xmlns:a16="http://schemas.microsoft.com/office/drawing/2014/main" id="{922F90BB-731F-A917-8169-22AC06B7EF38}"/>
              </a:ext>
            </a:extLst>
          </p:cNvPr>
          <p:cNvSpPr txBox="1"/>
          <p:nvPr userDrawn="1"/>
        </p:nvSpPr>
        <p:spPr>
          <a:xfrm>
            <a:off x="384378" y="333375"/>
            <a:ext cx="8010321" cy="381963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CONTRIBUER ENSEMBLE À RÉDUIRE VOTRE IMPACT ENVIRONNEMENTAL</a:t>
            </a: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4E36533E-8BA4-13BC-D354-9353D3D186D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986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RE SECUR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2">
            <a:extLst>
              <a:ext uri="{FF2B5EF4-FFF2-40B4-BE49-F238E27FC236}">
                <a16:creationId xmlns:a16="http://schemas.microsoft.com/office/drawing/2014/main" id="{0A1C3903-C08B-7B33-6B96-410F92B83230}"/>
              </a:ext>
            </a:extLst>
          </p:cNvPr>
          <p:cNvGrpSpPr/>
          <p:nvPr userDrawn="1"/>
        </p:nvGrpSpPr>
        <p:grpSpPr>
          <a:xfrm>
            <a:off x="0" y="0"/>
            <a:ext cx="12193193" cy="6858000"/>
            <a:chOff x="0" y="0"/>
            <a:chExt cx="12193193" cy="6858000"/>
          </a:xfrm>
        </p:grpSpPr>
        <p:pic>
          <p:nvPicPr>
            <p:cNvPr id="7" name="object 3">
              <a:extLst>
                <a:ext uri="{FF2B5EF4-FFF2-40B4-BE49-F238E27FC236}">
                  <a16:creationId xmlns:a16="http://schemas.microsoft.com/office/drawing/2014/main" id="{5F81C084-3577-3572-61D9-0E86F6F2A78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3193" cy="6858000"/>
            </a:xfrm>
            <a:prstGeom prst="rect">
              <a:avLst/>
            </a:prstGeom>
          </p:spPr>
        </p:pic>
        <p:pic>
          <p:nvPicPr>
            <p:cNvPr id="9" name="object 4">
              <a:extLst>
                <a:ext uri="{FF2B5EF4-FFF2-40B4-BE49-F238E27FC236}">
                  <a16:creationId xmlns:a16="http://schemas.microsoft.com/office/drawing/2014/main" id="{AE0B025E-E3D9-9F12-54EE-5B2740FF590D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2" name="object 5">
              <a:extLst>
                <a:ext uri="{FF2B5EF4-FFF2-40B4-BE49-F238E27FC236}">
                  <a16:creationId xmlns:a16="http://schemas.microsoft.com/office/drawing/2014/main" id="{190CB633-F9DD-7F98-7EA2-D0393D848C1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2599" y="0"/>
              <a:ext cx="9120594" cy="3322257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CE355D3-13A8-58A0-95BE-F4363C3769B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383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bject 8">
            <a:extLst>
              <a:ext uri="{FF2B5EF4-FFF2-40B4-BE49-F238E27FC236}">
                <a16:creationId xmlns:a16="http://schemas.microsoft.com/office/drawing/2014/main" id="{83D29BF0-C40B-3E38-7A25-61E0F2DC22B4}"/>
              </a:ext>
            </a:extLst>
          </p:cNvPr>
          <p:cNvSpPr txBox="1"/>
          <p:nvPr userDrawn="1"/>
        </p:nvSpPr>
        <p:spPr>
          <a:xfrm>
            <a:off x="384379" y="333375"/>
            <a:ext cx="7908721" cy="381963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RENFORCER VOTRE SÉCURITÉ ET CELLE DE NOS COLLABORATEURS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601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RE VALEUR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object 2">
            <a:extLst>
              <a:ext uri="{FF2B5EF4-FFF2-40B4-BE49-F238E27FC236}">
                <a16:creationId xmlns:a16="http://schemas.microsoft.com/office/drawing/2014/main" id="{EB490AF4-E327-A7C4-7B61-E0DB4C63FEB4}"/>
              </a:ext>
            </a:extLst>
          </p:cNvPr>
          <p:cNvGrpSpPr/>
          <p:nvPr userDrawn="1"/>
        </p:nvGrpSpPr>
        <p:grpSpPr>
          <a:xfrm>
            <a:off x="0" y="-38100"/>
            <a:ext cx="12193193" cy="6892290"/>
            <a:chOff x="0" y="0"/>
            <a:chExt cx="12193193" cy="6892290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AC30C68E-4B14-A22A-7CC8-73415102A838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34290"/>
              <a:ext cx="12193193" cy="6858000"/>
            </a:xfrm>
            <a:prstGeom prst="rect">
              <a:avLst/>
            </a:prstGeom>
          </p:spPr>
        </p:pic>
        <p:pic>
          <p:nvPicPr>
            <p:cNvPr id="10" name="object 4">
              <a:extLst>
                <a:ext uri="{FF2B5EF4-FFF2-40B4-BE49-F238E27FC236}">
                  <a16:creationId xmlns:a16="http://schemas.microsoft.com/office/drawing/2014/main" id="{8E81BF0D-36FE-FC58-53B0-126F0E8AED2B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0634548" cy="6858000"/>
            </a:xfrm>
            <a:prstGeom prst="rect">
              <a:avLst/>
            </a:prstGeom>
          </p:spPr>
        </p:pic>
        <p:pic>
          <p:nvPicPr>
            <p:cNvPr id="11" name="object 5">
              <a:extLst>
                <a:ext uri="{FF2B5EF4-FFF2-40B4-BE49-F238E27FC236}">
                  <a16:creationId xmlns:a16="http://schemas.microsoft.com/office/drawing/2014/main" id="{8C3F64E0-943E-7AF2-73DB-0C5EB01434E9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64596" y="0"/>
              <a:ext cx="8028597" cy="2488260"/>
            </a:xfrm>
            <a:prstGeom prst="rect">
              <a:avLst/>
            </a:prstGeom>
          </p:spPr>
        </p:pic>
      </p:grpSp>
      <p:sp>
        <p:nvSpPr>
          <p:cNvPr id="14" name="object 8">
            <a:extLst>
              <a:ext uri="{FF2B5EF4-FFF2-40B4-BE49-F238E27FC236}">
                <a16:creationId xmlns:a16="http://schemas.microsoft.com/office/drawing/2014/main" id="{2EB7D022-665D-369F-5540-D3628A60F57E}"/>
              </a:ext>
            </a:extLst>
          </p:cNvPr>
          <p:cNvSpPr txBox="1"/>
          <p:nvPr userDrawn="1"/>
        </p:nvSpPr>
        <p:spPr>
          <a:xfrm>
            <a:off x="384379" y="336122"/>
            <a:ext cx="8581821" cy="3819635"/>
          </a:xfrm>
          <a:prstGeom prst="rect">
            <a:avLst/>
          </a:prstGeom>
        </p:spPr>
        <p:txBody>
          <a:bodyPr vert="horz" wrap="square" lIns="0" tIns="368935" rIns="0" bIns="0" rtlCol="0">
            <a:spAutoFit/>
          </a:bodyPr>
          <a:lstStyle/>
          <a:p>
            <a:pPr marL="12700" marR="14604">
              <a:lnSpc>
                <a:spcPct val="80000"/>
              </a:lnSpc>
              <a:spcBef>
                <a:spcPts val="2905"/>
              </a:spcBef>
            </a:pPr>
            <a:r>
              <a:rPr sz="7000" spc="-19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ova Cond" panose="020B0506020202020204" pitchFamily="34" charset="0"/>
              </a:rPr>
              <a:t>ÊTRE UN PARTENAIRE RESPONSABLE ET RESPECTUEUX DE LA VALEUR HUMAINE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A0CA982-DD8A-A9F0-D649-622B4E71AC1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F56A48F-C5CE-5D5C-588C-F41CA6962F2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738331"/>
            <a:ext cx="49897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85165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P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1">
            <a:extLst>
              <a:ext uri="{FF2B5EF4-FFF2-40B4-BE49-F238E27FC236}">
                <a16:creationId xmlns:a16="http://schemas.microsoft.com/office/drawing/2014/main" id="{AB132BD5-E4AF-5C0A-6425-8140D584DD7D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3073"/>
            <a:ext cx="2649601" cy="68549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92C4CF9-175D-278D-EA9F-5AD1B1374B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37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Une</a:t>
            </a:r>
            <a:r>
              <a:rPr kumimoji="0" lang="fr-FR" sz="16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passion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commune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avec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nos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clients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pour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garantir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mobilité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la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sécurité</a:t>
            </a:r>
            <a:r>
              <a:rPr kumimoji="0" lang="fr-FR" sz="16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nos</a:t>
            </a:r>
            <a:r>
              <a:rPr kumimoji="0" lang="fr-FR" sz="1600" b="1" i="0" u="none" strike="noStrike" kern="0" cap="none" spc="-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équipes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et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des </a:t>
            </a:r>
            <a:r>
              <a:rPr kumimoji="0" lang="fr-FR" sz="16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cs typeface="Arial"/>
              </a:rPr>
              <a:t>conducteurs.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70445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65164" y="876199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308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Des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experts </a:t>
            </a:r>
          </a:p>
          <a:p>
            <a:pPr marL="12700" marR="0" lvl="0" indent="0" algn="l" defTabSz="914400" rtl="0" eaLnBrk="1" fontAlgn="auto" latinLnBrk="0" hangingPunct="1">
              <a:lnSpc>
                <a:spcPts val="308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votre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service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l" defTabSz="914400" rtl="0" eaLnBrk="1" fontAlgn="auto" latinLnBrk="0" hangingPunct="1">
              <a:lnSpc>
                <a:spcPts val="2800"/>
              </a:lnSpc>
              <a:spcBef>
                <a:spcPts val="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à</a:t>
            </a:r>
            <a:r>
              <a:rPr kumimoji="0" lang="fr-FR" sz="2800" b="1" i="0" u="none" strike="noStrike" kern="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chaque</a:t>
            </a:r>
            <a:r>
              <a:rPr kumimoji="0" lang="fr-FR" sz="2800" b="1" i="0" u="none" strike="noStrike" kern="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moment </a:t>
            </a:r>
          </a:p>
          <a:p>
            <a:pPr marL="12700" marR="5080" lvl="0" indent="0" algn="l" defTabSz="914400" rtl="0" eaLnBrk="1" fontAlgn="auto" latinLnBrk="0" hangingPunct="1">
              <a:lnSpc>
                <a:spcPts val="2800"/>
              </a:lnSpc>
              <a:spcBef>
                <a:spcPts val="2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 la </a:t>
            </a:r>
            <a:r>
              <a:rPr kumimoji="0" lang="fr-FR" sz="2800" b="1" i="0" u="none" strike="noStrike" kern="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relation client</a:t>
            </a:r>
            <a:endParaRPr kumimoji="0" lang="fr-FR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358172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3_PIL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B033B15-9645-47A8-A8A3-F65670BE00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object 3">
            <a:extLst>
              <a:ext uri="{FF2B5EF4-FFF2-40B4-BE49-F238E27FC236}">
                <a16:creationId xmlns:a16="http://schemas.microsoft.com/office/drawing/2014/main" id="{686DEC7A-D130-DF25-D3AB-937DD74A2AE2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542412" y="3074"/>
            <a:ext cx="2649588" cy="6854926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0F53923-E3D8-3003-32B0-8D2AEFDC1D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79794"/>
            <a:ext cx="1980000" cy="31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0885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93386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EEF98A-85E0-CD13-28AB-E8F221730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F769CD-DCB5-D268-C9B5-4F6A7C38E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0CBD6CF-9443-7745-7E30-6A56C11F4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F4E5F1-1BFB-CE69-59B2-AB2E06302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48EAF7-8085-EFE8-840F-D9DCD2DAF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C830C16-645A-F29A-A715-5A61EBA3D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4091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BA4657-F43B-B862-59B9-9A79563BB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283337-6A58-6440-56FD-F62E7BF2B7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722B5D9-B87C-E896-6043-08929BC43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F508542-66F8-CF1F-5D77-2D7A89A04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60A1FB3-CA28-3240-5C68-2CE8C9C5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D7C51A8-BFDB-B9DD-20EE-1C2A7BFDE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5361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160BE1-17FE-81BF-EC03-81562D0EE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7023EC3-1570-B3BD-8EFD-EB92CEC968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11E9E0-B7DB-1556-157D-7472AE2B6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A88EE83-4E30-7424-10AC-30A03F626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733051F-C4F9-FB1F-76B7-121B35EF9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97344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A29C16C2-A24E-02A8-6A1A-DF2F05DA1F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F6F69EF-86F0-AE1F-50C2-316136FBDA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D731E6-E1BE-8140-7684-A9AE05305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0EA0B1-1296-B1BF-80CA-233676105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DB4B9F0-081B-A687-21B1-3DE088148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78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a_EXPERIENCE PROXIMITE_V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mion, extérieur, route, jaune&#10;&#10;Description générée automatiquement">
            <a:extLst>
              <a:ext uri="{FF2B5EF4-FFF2-40B4-BE49-F238E27FC236}">
                <a16:creationId xmlns:a16="http://schemas.microsoft.com/office/drawing/2014/main" id="{9CAAE610-6766-4F79-A180-DE1B442D39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6A32B0-0589-46D0-9A1D-0BA56B49A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BFDE978-9D41-476A-A225-1B5388AD6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CB5EC8-D03B-4306-9740-5A0CD6F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8906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chemeClr val="bg1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kern="1200" dirty="0">
                <a:solidFill>
                  <a:schemeClr val="bg1"/>
                </a:solidFill>
                <a:latin typeface="Bebas Neue" panose="020B0606020202050201" pitchFamily="34" charset="0"/>
                <a:ea typeface="+mn-ea"/>
                <a:cs typeface="+mn-cs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Réseau</a:t>
            </a:r>
            <a:r>
              <a:rPr kumimoji="0" lang="fr-FR" sz="28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physique</a:t>
            </a:r>
            <a:r>
              <a:rPr kumimoji="0" lang="fr-FR" sz="2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Réseau</a:t>
            </a:r>
            <a:r>
              <a:rPr kumimoji="0" lang="fr-FR" sz="28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flexible</a:t>
            </a:r>
            <a:r>
              <a:rPr kumimoji="0" lang="fr-FR" sz="28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28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:</a:t>
            </a: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900</a:t>
            </a:r>
            <a:r>
              <a:rPr kumimoji="0" lang="fr-FR" sz="1600" b="1" i="0" u="none" strike="noStrike" kern="1200" cap="none" spc="-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ateliers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mobiles.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Solution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agile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et</a:t>
            </a:r>
            <a:r>
              <a:rPr kumimoji="0" lang="fr-FR" sz="1600" b="1" i="0" u="none" strike="noStrike" kern="1200" cap="none" spc="-1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adaptable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satellites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stores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sur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sites</a:t>
            </a:r>
            <a:r>
              <a:rPr kumimoji="0" lang="fr-FR" sz="1600" b="1" i="0" u="none" strike="noStrike" kern="1200" cap="none" spc="-2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clients.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fr-FR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862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image" Target="../media/image79.png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9.xml"/><Relationship Id="rId26" Type="http://schemas.openxmlformats.org/officeDocument/2006/relationships/image" Target="../media/image101.png"/><Relationship Id="rId3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72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71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2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23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70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EFE2DCE-BA03-4968-97DE-2646F5149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786273-7B18-4F8B-B8BD-5F6ECB6C4E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C90C7D-D859-4DE2-B681-D8C1B2E2DA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5CD82-48DE-4A00-960D-FFBA5059A513}" type="datetimeFigureOut">
              <a:rPr lang="fr-FR" smtClean="0"/>
              <a:t>02/02/2024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D13DA1-2BA8-4053-8F61-E770402E7A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74D75AB-598A-4DE8-AD6D-7A213C48F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29600" y="6356349"/>
            <a:ext cx="190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4FD89-E50A-47BF-9B63-D83B27FC75F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1632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7" r:id="rId2"/>
    <p:sldLayoutId id="2147483662" r:id="rId3"/>
    <p:sldLayoutId id="2147483663" r:id="rId4"/>
    <p:sldLayoutId id="2147483651" r:id="rId5"/>
    <p:sldLayoutId id="2147483655" r:id="rId6"/>
    <p:sldLayoutId id="2147483660" r:id="rId7"/>
    <p:sldLayoutId id="2147483664" r:id="rId8"/>
    <p:sldLayoutId id="2147483665" r:id="rId9"/>
    <p:sldLayoutId id="2147483666" r:id="rId10"/>
    <p:sldLayoutId id="2147483667" r:id="rId11"/>
    <p:sldLayoutId id="2147483681" r:id="rId12"/>
    <p:sldLayoutId id="2147483679" r:id="rId13"/>
    <p:sldLayoutId id="2147483680" r:id="rId14"/>
    <p:sldLayoutId id="2147483732" r:id="rId15"/>
    <p:sldLayoutId id="2147483733" r:id="rId16"/>
    <p:sldLayoutId id="2147483734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5" r:id="rId24"/>
    <p:sldLayoutId id="2147483676" r:id="rId25"/>
    <p:sldLayoutId id="2147483654" r:id="rId26"/>
    <p:sldLayoutId id="2147483735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3A3D8C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3A3D8C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124FE55-358E-D39A-2514-F96B94AF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A4BF38-FC54-BDDC-3330-3FEE10C1E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17B3E1-6753-B040-B1FC-0BA75D716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B0D1A4-1C64-0F90-7ED0-C5A362B7EB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CD6AF4-0723-4761-FAF9-5391559E10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96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10200" b="1" i="0" kern="1200" cap="all" spc="-190" baseline="0" dirty="0">
          <a:solidFill>
            <a:srgbClr val="009640"/>
          </a:solidFill>
          <a:latin typeface="Bahnschrift SemiBold Condense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fr-FR" sz="1600" kern="1200" dirty="0" smtClean="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124FE55-358E-D39A-2514-F96B94AF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A4BF38-FC54-BDDC-3330-3FEE10C1E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17B3E1-6753-B040-B1FC-0BA75D716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02/02/2024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B0D1A4-1C64-0F90-7ED0-C5A362B7EB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CD6AF4-0723-4761-FAF9-5391559E10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139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FR" sz="10200" b="1" i="0" kern="1200" cap="all" spc="-190" baseline="0" dirty="0">
          <a:solidFill>
            <a:srgbClr val="009640"/>
          </a:solidFill>
          <a:latin typeface="Bahnschrift SemiBold Condense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fr-FR" sz="1600" kern="1200" dirty="0" smtClean="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64194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5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62A026-321D-7846-C32B-C19F1DD5FB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F6F4DB8B-88DD-FE28-7A54-CF0AD1A278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5" name="Image 4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E0322AD6-ED67-0FD9-5118-9C14FE738F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t="-777" r="49952" b="67142"/>
          <a:stretch/>
        </p:blipFill>
        <p:spPr>
          <a:xfrm>
            <a:off x="0" y="-73611"/>
            <a:ext cx="6096000" cy="23067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A9196E3-C005-5952-7D49-1F29FB2B2D5A}"/>
              </a:ext>
            </a:extLst>
          </p:cNvPr>
          <p:cNvSpPr/>
          <p:nvPr/>
        </p:nvSpPr>
        <p:spPr>
          <a:xfrm>
            <a:off x="0" y="1984528"/>
            <a:ext cx="6096000" cy="4873471"/>
          </a:xfrm>
          <a:prstGeom prst="rect">
            <a:avLst/>
          </a:prstGeom>
          <a:solidFill>
            <a:srgbClr val="2B43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0" b="1" dirty="0">
                <a:solidFill>
                  <a:schemeClr val="bg1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DECOUPAGE MOTION CORPORATE</a:t>
            </a:r>
          </a:p>
        </p:txBody>
      </p:sp>
    </p:spTree>
    <p:extLst>
      <p:ext uri="{BB962C8B-B14F-4D97-AF65-F5344CB8AC3E}">
        <p14:creationId xmlns:p14="http://schemas.microsoft.com/office/powerpoint/2010/main" val="5836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880A6-34BB-51C9-F05D-C0CF83F66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BFF54A-A388-9ECD-539B-CF0ABA886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272" y="2795216"/>
            <a:ext cx="10515600" cy="2868738"/>
          </a:xfrm>
        </p:spPr>
        <p:txBody>
          <a:bodyPr/>
          <a:lstStyle/>
          <a:p>
            <a:r>
              <a:rPr lang="fr-FR" dirty="0">
                <a:solidFill>
                  <a:srgbClr val="164194"/>
                </a:solidFill>
              </a:rPr>
              <a:t>NOS </a:t>
            </a:r>
            <a:r>
              <a:rPr lang="fr-FR" dirty="0" err="1">
                <a:solidFill>
                  <a:srgbClr val="164194"/>
                </a:solidFill>
              </a:rPr>
              <a:t>PRIORITéS</a:t>
            </a:r>
            <a:r>
              <a:rPr lang="fr-FR" dirty="0">
                <a:solidFill>
                  <a:srgbClr val="164194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2585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2">
            <a:extLst>
              <a:ext uri="{FF2B5EF4-FFF2-40B4-BE49-F238E27FC236}">
                <a16:creationId xmlns:a16="http://schemas.microsoft.com/office/drawing/2014/main" id="{7B618091-1252-07E3-6E93-96EE51F1C777}"/>
              </a:ext>
            </a:extLst>
          </p:cNvPr>
          <p:cNvSpPr txBox="1"/>
          <p:nvPr/>
        </p:nvSpPr>
        <p:spPr>
          <a:xfrm>
            <a:off x="3922928" y="2687426"/>
            <a:ext cx="64573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b="1" spc="-9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5" dirty="0">
                <a:solidFill>
                  <a:srgbClr val="164194"/>
                </a:solidFill>
                <a:latin typeface="Arial"/>
                <a:cs typeface="Arial"/>
              </a:rPr>
              <a:t>sécurité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est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10" dirty="0">
                <a:solidFill>
                  <a:srgbClr val="164194"/>
                </a:solidFill>
                <a:latin typeface="Arial"/>
                <a:cs typeface="Arial"/>
              </a:rPr>
              <a:t>dans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30" dirty="0">
                <a:solidFill>
                  <a:srgbClr val="164194"/>
                </a:solidFill>
                <a:latin typeface="Arial"/>
                <a:cs typeface="Arial"/>
              </a:rPr>
              <a:t>notre</a:t>
            </a:r>
            <a:r>
              <a:rPr b="1" spc="-1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ADN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: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0" dirty="0">
                <a:solidFill>
                  <a:srgbClr val="164194"/>
                </a:solidFill>
                <a:latin typeface="Arial"/>
                <a:cs typeface="Arial"/>
              </a:rPr>
              <a:t>objectif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«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0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5" dirty="0">
                <a:solidFill>
                  <a:srgbClr val="164194"/>
                </a:solidFill>
                <a:latin typeface="Arial"/>
                <a:cs typeface="Arial"/>
              </a:rPr>
              <a:t>accident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0" dirty="0">
                <a:solidFill>
                  <a:srgbClr val="164194"/>
                </a:solidFill>
                <a:latin typeface="Arial"/>
                <a:cs typeface="Arial"/>
              </a:rPr>
              <a:t>grave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50" dirty="0">
                <a:solidFill>
                  <a:srgbClr val="164194"/>
                </a:solidFill>
                <a:latin typeface="Arial"/>
                <a:cs typeface="Arial"/>
              </a:rPr>
              <a:t>»</a:t>
            </a:r>
            <a:endParaRPr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4" name="object 23">
            <a:extLst>
              <a:ext uri="{FF2B5EF4-FFF2-40B4-BE49-F238E27FC236}">
                <a16:creationId xmlns:a16="http://schemas.microsoft.com/office/drawing/2014/main" id="{205A8067-4174-EE47-CD97-6D88D7253987}"/>
              </a:ext>
            </a:extLst>
          </p:cNvPr>
          <p:cNvGrpSpPr/>
          <p:nvPr/>
        </p:nvGrpSpPr>
        <p:grpSpPr>
          <a:xfrm>
            <a:off x="4204793" y="3056325"/>
            <a:ext cx="1202055" cy="828040"/>
            <a:chOff x="2976600" y="2112822"/>
            <a:chExt cx="1202055" cy="828040"/>
          </a:xfrm>
        </p:grpSpPr>
        <p:pic>
          <p:nvPicPr>
            <p:cNvPr id="5" name="object 24">
              <a:extLst>
                <a:ext uri="{FF2B5EF4-FFF2-40B4-BE49-F238E27FC236}">
                  <a16:creationId xmlns:a16="http://schemas.microsoft.com/office/drawing/2014/main" id="{575804BA-6BF9-C795-7D94-E55A90DAC1E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76600" y="2424531"/>
              <a:ext cx="204508" cy="342135"/>
            </a:xfrm>
            <a:prstGeom prst="rect">
              <a:avLst/>
            </a:prstGeom>
          </p:spPr>
        </p:pic>
        <p:pic>
          <p:nvPicPr>
            <p:cNvPr id="6" name="object 25">
              <a:extLst>
                <a:ext uri="{FF2B5EF4-FFF2-40B4-BE49-F238E27FC236}">
                  <a16:creationId xmlns:a16="http://schemas.microsoft.com/office/drawing/2014/main" id="{C3F6C755-804A-B35D-D64A-58A63F376E61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34981" y="2424671"/>
              <a:ext cx="121666" cy="205701"/>
            </a:xfrm>
            <a:prstGeom prst="rect">
              <a:avLst/>
            </a:prstGeom>
          </p:spPr>
        </p:pic>
        <p:pic>
          <p:nvPicPr>
            <p:cNvPr id="7" name="object 26">
              <a:extLst>
                <a:ext uri="{FF2B5EF4-FFF2-40B4-BE49-F238E27FC236}">
                  <a16:creationId xmlns:a16="http://schemas.microsoft.com/office/drawing/2014/main" id="{9632B770-952D-1D09-3FC6-85BD1819C64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5707" y="2424417"/>
              <a:ext cx="116636" cy="194741"/>
            </a:xfrm>
            <a:prstGeom prst="rect">
              <a:avLst/>
            </a:prstGeom>
          </p:spPr>
        </p:pic>
        <p:pic>
          <p:nvPicPr>
            <p:cNvPr id="8" name="object 27">
              <a:extLst>
                <a:ext uri="{FF2B5EF4-FFF2-40B4-BE49-F238E27FC236}">
                  <a16:creationId xmlns:a16="http://schemas.microsoft.com/office/drawing/2014/main" id="{44DA6CD4-F291-04E5-20E1-1BB2B6E5B77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10660" y="2640152"/>
              <a:ext cx="167843" cy="235381"/>
            </a:xfrm>
            <a:prstGeom prst="rect">
              <a:avLst/>
            </a:prstGeom>
          </p:spPr>
        </p:pic>
        <p:pic>
          <p:nvPicPr>
            <p:cNvPr id="9" name="object 28">
              <a:extLst>
                <a:ext uri="{FF2B5EF4-FFF2-40B4-BE49-F238E27FC236}">
                  <a16:creationId xmlns:a16="http://schemas.microsoft.com/office/drawing/2014/main" id="{96AA2F69-D912-45D2-3836-FDDDC93C647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44506" y="2674340"/>
              <a:ext cx="115989" cy="201282"/>
            </a:xfrm>
            <a:prstGeom prst="rect">
              <a:avLst/>
            </a:prstGeom>
          </p:spPr>
        </p:pic>
        <p:pic>
          <p:nvPicPr>
            <p:cNvPr id="10" name="object 29">
              <a:extLst>
                <a:ext uri="{FF2B5EF4-FFF2-40B4-BE49-F238E27FC236}">
                  <a16:creationId xmlns:a16="http://schemas.microsoft.com/office/drawing/2014/main" id="{D362D437-BDC6-9075-1D1B-C3A51281EB9E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93250" y="2112822"/>
              <a:ext cx="1002169" cy="827595"/>
            </a:xfrm>
            <a:prstGeom prst="rect">
              <a:avLst/>
            </a:prstGeom>
          </p:spPr>
        </p:pic>
      </p:grpSp>
      <p:pic>
        <p:nvPicPr>
          <p:cNvPr id="11" name="object 30">
            <a:extLst>
              <a:ext uri="{FF2B5EF4-FFF2-40B4-BE49-F238E27FC236}">
                <a16:creationId xmlns:a16="http://schemas.microsoft.com/office/drawing/2014/main" id="{AE50F751-EA4F-57BB-BD02-052C30DB74E2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623501" y="3120788"/>
            <a:ext cx="1559760" cy="765120"/>
          </a:xfrm>
          <a:prstGeom prst="rect">
            <a:avLst/>
          </a:prstGeom>
        </p:spPr>
      </p:pic>
      <p:sp>
        <p:nvSpPr>
          <p:cNvPr id="12" name="object 31">
            <a:extLst>
              <a:ext uri="{FF2B5EF4-FFF2-40B4-BE49-F238E27FC236}">
                <a16:creationId xmlns:a16="http://schemas.microsoft.com/office/drawing/2014/main" id="{0874EC26-B003-2832-580B-8413DD3F5B51}"/>
              </a:ext>
            </a:extLst>
          </p:cNvPr>
          <p:cNvSpPr/>
          <p:nvPr/>
        </p:nvSpPr>
        <p:spPr>
          <a:xfrm>
            <a:off x="7831771" y="3026187"/>
            <a:ext cx="2099945" cy="878205"/>
          </a:xfrm>
          <a:custGeom>
            <a:avLst/>
            <a:gdLst/>
            <a:ahLst/>
            <a:cxnLst/>
            <a:rect l="l" t="t" r="r" b="b"/>
            <a:pathLst>
              <a:path w="2099945" h="878205">
                <a:moveTo>
                  <a:pt x="146913" y="794639"/>
                </a:moveTo>
                <a:lnTo>
                  <a:pt x="135039" y="747141"/>
                </a:lnTo>
                <a:lnTo>
                  <a:pt x="92278" y="704799"/>
                </a:lnTo>
                <a:lnTo>
                  <a:pt x="71869" y="688733"/>
                </a:lnTo>
                <a:lnTo>
                  <a:pt x="58458" y="674573"/>
                </a:lnTo>
                <a:lnTo>
                  <a:pt x="51079" y="660742"/>
                </a:lnTo>
                <a:lnTo>
                  <a:pt x="48831" y="645642"/>
                </a:lnTo>
                <a:lnTo>
                  <a:pt x="50546" y="632409"/>
                </a:lnTo>
                <a:lnTo>
                  <a:pt x="55486" y="623062"/>
                </a:lnTo>
                <a:lnTo>
                  <a:pt x="63373" y="617232"/>
                </a:lnTo>
                <a:lnTo>
                  <a:pt x="73914" y="614540"/>
                </a:lnTo>
                <a:lnTo>
                  <a:pt x="84366" y="615035"/>
                </a:lnTo>
                <a:lnTo>
                  <a:pt x="92100" y="619315"/>
                </a:lnTo>
                <a:lnTo>
                  <a:pt x="96901" y="627888"/>
                </a:lnTo>
                <a:lnTo>
                  <a:pt x="98552" y="641261"/>
                </a:lnTo>
                <a:lnTo>
                  <a:pt x="98552" y="656551"/>
                </a:lnTo>
                <a:lnTo>
                  <a:pt x="145135" y="651662"/>
                </a:lnTo>
                <a:lnTo>
                  <a:pt x="145135" y="639343"/>
                </a:lnTo>
                <a:lnTo>
                  <a:pt x="141592" y="614540"/>
                </a:lnTo>
                <a:lnTo>
                  <a:pt x="140665" y="608050"/>
                </a:lnTo>
                <a:lnTo>
                  <a:pt x="127266" y="585990"/>
                </a:lnTo>
                <a:lnTo>
                  <a:pt x="104876" y="573786"/>
                </a:lnTo>
                <a:lnTo>
                  <a:pt x="73456" y="572096"/>
                </a:lnTo>
                <a:lnTo>
                  <a:pt x="41757" y="580402"/>
                </a:lnTo>
                <a:lnTo>
                  <a:pt x="18757" y="597281"/>
                </a:lnTo>
                <a:lnTo>
                  <a:pt x="4737" y="621982"/>
                </a:lnTo>
                <a:lnTo>
                  <a:pt x="0" y="653745"/>
                </a:lnTo>
                <a:lnTo>
                  <a:pt x="2806" y="677481"/>
                </a:lnTo>
                <a:lnTo>
                  <a:pt x="12090" y="698830"/>
                </a:lnTo>
                <a:lnTo>
                  <a:pt x="29095" y="719442"/>
                </a:lnTo>
                <a:lnTo>
                  <a:pt x="55092" y="740994"/>
                </a:lnTo>
                <a:lnTo>
                  <a:pt x="75412" y="757097"/>
                </a:lnTo>
                <a:lnTo>
                  <a:pt x="88684" y="771601"/>
                </a:lnTo>
                <a:lnTo>
                  <a:pt x="95910" y="786345"/>
                </a:lnTo>
                <a:lnTo>
                  <a:pt x="98094" y="803173"/>
                </a:lnTo>
                <a:lnTo>
                  <a:pt x="96240" y="817333"/>
                </a:lnTo>
                <a:lnTo>
                  <a:pt x="90982" y="827074"/>
                </a:lnTo>
                <a:lnTo>
                  <a:pt x="82791" y="832980"/>
                </a:lnTo>
                <a:lnTo>
                  <a:pt x="72123" y="835647"/>
                </a:lnTo>
                <a:lnTo>
                  <a:pt x="61518" y="835228"/>
                </a:lnTo>
                <a:lnTo>
                  <a:pt x="53467" y="831126"/>
                </a:lnTo>
                <a:lnTo>
                  <a:pt x="48361" y="822718"/>
                </a:lnTo>
                <a:lnTo>
                  <a:pt x="46583" y="809434"/>
                </a:lnTo>
                <a:lnTo>
                  <a:pt x="46583" y="789038"/>
                </a:lnTo>
                <a:lnTo>
                  <a:pt x="0" y="793927"/>
                </a:lnTo>
                <a:lnTo>
                  <a:pt x="0" y="810933"/>
                </a:lnTo>
                <a:lnTo>
                  <a:pt x="4533" y="842213"/>
                </a:lnTo>
                <a:lnTo>
                  <a:pt x="18135" y="864260"/>
                </a:lnTo>
                <a:lnTo>
                  <a:pt x="40817" y="876427"/>
                </a:lnTo>
                <a:lnTo>
                  <a:pt x="72567" y="878078"/>
                </a:lnTo>
                <a:lnTo>
                  <a:pt x="104584" y="869708"/>
                </a:lnTo>
                <a:lnTo>
                  <a:pt x="127876" y="852614"/>
                </a:lnTo>
                <a:lnTo>
                  <a:pt x="137439" y="835647"/>
                </a:lnTo>
                <a:lnTo>
                  <a:pt x="142087" y="827392"/>
                </a:lnTo>
                <a:lnTo>
                  <a:pt x="146913" y="794639"/>
                </a:lnTo>
                <a:close/>
              </a:path>
              <a:path w="2099945" h="878205">
                <a:moveTo>
                  <a:pt x="160896" y="276047"/>
                </a:moveTo>
                <a:lnTo>
                  <a:pt x="157543" y="253212"/>
                </a:lnTo>
                <a:lnTo>
                  <a:pt x="156413" y="245465"/>
                </a:lnTo>
                <a:lnTo>
                  <a:pt x="142938" y="224231"/>
                </a:lnTo>
                <a:lnTo>
                  <a:pt x="120370" y="212712"/>
                </a:lnTo>
                <a:lnTo>
                  <a:pt x="112433" y="212369"/>
                </a:lnTo>
                <a:lnTo>
                  <a:pt x="112433" y="279044"/>
                </a:lnTo>
                <a:lnTo>
                  <a:pt x="112433" y="431152"/>
                </a:lnTo>
                <a:lnTo>
                  <a:pt x="87744" y="462165"/>
                </a:lnTo>
                <a:lnTo>
                  <a:pt x="63080" y="464756"/>
                </a:lnTo>
                <a:lnTo>
                  <a:pt x="63080" y="255816"/>
                </a:lnTo>
                <a:lnTo>
                  <a:pt x="87744" y="253212"/>
                </a:lnTo>
                <a:lnTo>
                  <a:pt x="98107" y="253631"/>
                </a:lnTo>
                <a:lnTo>
                  <a:pt x="105867" y="257683"/>
                </a:lnTo>
                <a:lnTo>
                  <a:pt x="110744" y="265963"/>
                </a:lnTo>
                <a:lnTo>
                  <a:pt x="112433" y="279044"/>
                </a:lnTo>
                <a:lnTo>
                  <a:pt x="112433" y="212369"/>
                </a:lnTo>
                <a:lnTo>
                  <a:pt x="88646" y="211340"/>
                </a:lnTo>
                <a:lnTo>
                  <a:pt x="14617" y="219125"/>
                </a:lnTo>
                <a:lnTo>
                  <a:pt x="14617" y="511644"/>
                </a:lnTo>
                <a:lnTo>
                  <a:pt x="88646" y="503872"/>
                </a:lnTo>
                <a:lnTo>
                  <a:pt x="120370" y="495808"/>
                </a:lnTo>
                <a:lnTo>
                  <a:pt x="142938" y="479552"/>
                </a:lnTo>
                <a:lnTo>
                  <a:pt x="151218" y="464756"/>
                </a:lnTo>
                <a:lnTo>
                  <a:pt x="156413" y="455485"/>
                </a:lnTo>
                <a:lnTo>
                  <a:pt x="160896" y="423976"/>
                </a:lnTo>
                <a:lnTo>
                  <a:pt x="160896" y="276047"/>
                </a:lnTo>
                <a:close/>
              </a:path>
              <a:path w="2099945" h="878205">
                <a:moveTo>
                  <a:pt x="279869" y="508203"/>
                </a:moveTo>
                <a:lnTo>
                  <a:pt x="226123" y="513854"/>
                </a:lnTo>
                <a:lnTo>
                  <a:pt x="209486" y="553110"/>
                </a:lnTo>
                <a:lnTo>
                  <a:pt x="246659" y="549198"/>
                </a:lnTo>
                <a:lnTo>
                  <a:pt x="279869" y="508203"/>
                </a:lnTo>
                <a:close/>
              </a:path>
              <a:path w="2099945" h="878205">
                <a:moveTo>
                  <a:pt x="300101" y="552526"/>
                </a:moveTo>
                <a:lnTo>
                  <a:pt x="165722" y="566648"/>
                </a:lnTo>
                <a:lnTo>
                  <a:pt x="165722" y="864044"/>
                </a:lnTo>
                <a:lnTo>
                  <a:pt x="300101" y="849922"/>
                </a:lnTo>
                <a:lnTo>
                  <a:pt x="300101" y="816381"/>
                </a:lnTo>
                <a:lnTo>
                  <a:pt x="300101" y="807427"/>
                </a:lnTo>
                <a:lnTo>
                  <a:pt x="214998" y="816381"/>
                </a:lnTo>
                <a:lnTo>
                  <a:pt x="214998" y="725030"/>
                </a:lnTo>
                <a:lnTo>
                  <a:pt x="282625" y="717931"/>
                </a:lnTo>
                <a:lnTo>
                  <a:pt x="282625" y="682548"/>
                </a:lnTo>
                <a:lnTo>
                  <a:pt x="282625" y="675436"/>
                </a:lnTo>
                <a:lnTo>
                  <a:pt x="214998" y="682548"/>
                </a:lnTo>
                <a:lnTo>
                  <a:pt x="214998" y="603961"/>
                </a:lnTo>
                <a:lnTo>
                  <a:pt x="300101" y="595007"/>
                </a:lnTo>
                <a:lnTo>
                  <a:pt x="300101" y="552526"/>
                </a:lnTo>
                <a:close/>
              </a:path>
              <a:path w="2099945" h="878205">
                <a:moveTo>
                  <a:pt x="328307" y="255511"/>
                </a:moveTo>
                <a:lnTo>
                  <a:pt x="326110" y="241503"/>
                </a:lnTo>
                <a:lnTo>
                  <a:pt x="323494" y="224777"/>
                </a:lnTo>
                <a:lnTo>
                  <a:pt x="309359" y="203174"/>
                </a:lnTo>
                <a:lnTo>
                  <a:pt x="286296" y="191287"/>
                </a:lnTo>
                <a:lnTo>
                  <a:pt x="280289" y="190995"/>
                </a:lnTo>
                <a:lnTo>
                  <a:pt x="280289" y="243243"/>
                </a:lnTo>
                <a:lnTo>
                  <a:pt x="280174" y="248335"/>
                </a:lnTo>
                <a:lnTo>
                  <a:pt x="278815" y="275488"/>
                </a:lnTo>
                <a:lnTo>
                  <a:pt x="278815" y="390893"/>
                </a:lnTo>
                <a:lnTo>
                  <a:pt x="278815" y="430771"/>
                </a:lnTo>
                <a:lnTo>
                  <a:pt x="276606" y="433235"/>
                </a:lnTo>
                <a:lnTo>
                  <a:pt x="235445" y="437565"/>
                </a:lnTo>
                <a:lnTo>
                  <a:pt x="233235" y="435571"/>
                </a:lnTo>
                <a:lnTo>
                  <a:pt x="233235" y="395681"/>
                </a:lnTo>
                <a:lnTo>
                  <a:pt x="235445" y="393230"/>
                </a:lnTo>
                <a:lnTo>
                  <a:pt x="276606" y="388899"/>
                </a:lnTo>
                <a:lnTo>
                  <a:pt x="278815" y="390893"/>
                </a:lnTo>
                <a:lnTo>
                  <a:pt x="278815" y="275488"/>
                </a:lnTo>
                <a:lnTo>
                  <a:pt x="274154" y="368579"/>
                </a:lnTo>
                <a:lnTo>
                  <a:pt x="273913" y="371335"/>
                </a:lnTo>
                <a:lnTo>
                  <a:pt x="271945" y="374015"/>
                </a:lnTo>
                <a:lnTo>
                  <a:pt x="240588" y="377304"/>
                </a:lnTo>
                <a:lnTo>
                  <a:pt x="238137" y="375094"/>
                </a:lnTo>
                <a:lnTo>
                  <a:pt x="237896" y="372389"/>
                </a:lnTo>
                <a:lnTo>
                  <a:pt x="231762" y="251320"/>
                </a:lnTo>
                <a:lnTo>
                  <a:pt x="231762" y="248335"/>
                </a:lnTo>
                <a:lnTo>
                  <a:pt x="234467" y="246075"/>
                </a:lnTo>
                <a:lnTo>
                  <a:pt x="278079" y="241503"/>
                </a:lnTo>
                <a:lnTo>
                  <a:pt x="280289" y="243243"/>
                </a:lnTo>
                <a:lnTo>
                  <a:pt x="280289" y="190995"/>
                </a:lnTo>
                <a:lnTo>
                  <a:pt x="223151" y="197916"/>
                </a:lnTo>
                <a:lnTo>
                  <a:pt x="185953" y="239242"/>
                </a:lnTo>
                <a:lnTo>
                  <a:pt x="181152" y="270979"/>
                </a:lnTo>
                <a:lnTo>
                  <a:pt x="181152" y="424764"/>
                </a:lnTo>
                <a:lnTo>
                  <a:pt x="185953" y="455498"/>
                </a:lnTo>
                <a:lnTo>
                  <a:pt x="200088" y="477100"/>
                </a:lnTo>
                <a:lnTo>
                  <a:pt x="223151" y="488988"/>
                </a:lnTo>
                <a:lnTo>
                  <a:pt x="254723" y="490575"/>
                </a:lnTo>
                <a:lnTo>
                  <a:pt x="286296" y="482346"/>
                </a:lnTo>
                <a:lnTo>
                  <a:pt x="309359" y="465607"/>
                </a:lnTo>
                <a:lnTo>
                  <a:pt x="323494" y="441045"/>
                </a:lnTo>
                <a:lnTo>
                  <a:pt x="324027" y="437565"/>
                </a:lnTo>
                <a:lnTo>
                  <a:pt x="328307" y="409295"/>
                </a:lnTo>
                <a:lnTo>
                  <a:pt x="328307" y="388899"/>
                </a:lnTo>
                <a:lnTo>
                  <a:pt x="328307" y="377304"/>
                </a:lnTo>
                <a:lnTo>
                  <a:pt x="328307" y="255511"/>
                </a:lnTo>
                <a:close/>
              </a:path>
              <a:path w="2099945" h="878205">
                <a:moveTo>
                  <a:pt x="459105" y="604634"/>
                </a:moveTo>
                <a:lnTo>
                  <a:pt x="455536" y="581533"/>
                </a:lnTo>
                <a:lnTo>
                  <a:pt x="454431" y="574357"/>
                </a:lnTo>
                <a:lnTo>
                  <a:pt x="440626" y="552843"/>
                </a:lnTo>
                <a:lnTo>
                  <a:pt x="417906" y="540854"/>
                </a:lnTo>
                <a:lnTo>
                  <a:pt x="386537" y="539191"/>
                </a:lnTo>
                <a:lnTo>
                  <a:pt x="355168" y="547458"/>
                </a:lnTo>
                <a:lnTo>
                  <a:pt x="332447" y="564210"/>
                </a:lnTo>
                <a:lnTo>
                  <a:pt x="318643" y="588632"/>
                </a:lnTo>
                <a:lnTo>
                  <a:pt x="313982" y="619887"/>
                </a:lnTo>
                <a:lnTo>
                  <a:pt x="313982" y="779627"/>
                </a:lnTo>
                <a:lnTo>
                  <a:pt x="318643" y="809917"/>
                </a:lnTo>
                <a:lnTo>
                  <a:pt x="332447" y="831430"/>
                </a:lnTo>
                <a:lnTo>
                  <a:pt x="355168" y="843407"/>
                </a:lnTo>
                <a:lnTo>
                  <a:pt x="386537" y="845083"/>
                </a:lnTo>
                <a:lnTo>
                  <a:pt x="417906" y="836815"/>
                </a:lnTo>
                <a:lnTo>
                  <a:pt x="440626" y="820064"/>
                </a:lnTo>
                <a:lnTo>
                  <a:pt x="450583" y="802449"/>
                </a:lnTo>
                <a:lnTo>
                  <a:pt x="454431" y="795642"/>
                </a:lnTo>
                <a:lnTo>
                  <a:pt x="459105" y="764374"/>
                </a:lnTo>
                <a:lnTo>
                  <a:pt x="459105" y="724446"/>
                </a:lnTo>
                <a:lnTo>
                  <a:pt x="412521" y="729335"/>
                </a:lnTo>
                <a:lnTo>
                  <a:pt x="412521" y="772668"/>
                </a:lnTo>
                <a:lnTo>
                  <a:pt x="410743" y="785342"/>
                </a:lnTo>
                <a:lnTo>
                  <a:pt x="405739" y="794308"/>
                </a:lnTo>
                <a:lnTo>
                  <a:pt x="397954" y="799884"/>
                </a:lnTo>
                <a:lnTo>
                  <a:pt x="387883" y="802449"/>
                </a:lnTo>
                <a:lnTo>
                  <a:pt x="377786" y="802017"/>
                </a:lnTo>
                <a:lnTo>
                  <a:pt x="370014" y="798068"/>
                </a:lnTo>
                <a:lnTo>
                  <a:pt x="365010" y="790155"/>
                </a:lnTo>
                <a:lnTo>
                  <a:pt x="363245" y="777849"/>
                </a:lnTo>
                <a:lnTo>
                  <a:pt x="363245" y="611746"/>
                </a:lnTo>
                <a:lnTo>
                  <a:pt x="365010" y="598995"/>
                </a:lnTo>
                <a:lnTo>
                  <a:pt x="370014" y="589889"/>
                </a:lnTo>
                <a:lnTo>
                  <a:pt x="377786" y="584161"/>
                </a:lnTo>
                <a:lnTo>
                  <a:pt x="387883" y="581533"/>
                </a:lnTo>
                <a:lnTo>
                  <a:pt x="397954" y="582041"/>
                </a:lnTo>
                <a:lnTo>
                  <a:pt x="405739" y="586130"/>
                </a:lnTo>
                <a:lnTo>
                  <a:pt x="410743" y="594182"/>
                </a:lnTo>
                <a:lnTo>
                  <a:pt x="412521" y="606552"/>
                </a:lnTo>
                <a:lnTo>
                  <a:pt x="412521" y="640981"/>
                </a:lnTo>
                <a:lnTo>
                  <a:pt x="459105" y="636079"/>
                </a:lnTo>
                <a:lnTo>
                  <a:pt x="459105" y="604634"/>
                </a:lnTo>
                <a:close/>
              </a:path>
              <a:path w="2099945" h="878205">
                <a:moveTo>
                  <a:pt x="494842" y="168643"/>
                </a:moveTo>
                <a:lnTo>
                  <a:pt x="448144" y="173558"/>
                </a:lnTo>
                <a:lnTo>
                  <a:pt x="448144" y="400050"/>
                </a:lnTo>
                <a:lnTo>
                  <a:pt x="446455" y="413473"/>
                </a:lnTo>
                <a:lnTo>
                  <a:pt x="441591" y="422783"/>
                </a:lnTo>
                <a:lnTo>
                  <a:pt x="433832" y="428459"/>
                </a:lnTo>
                <a:lnTo>
                  <a:pt x="423468" y="431063"/>
                </a:lnTo>
                <a:lnTo>
                  <a:pt x="413105" y="430644"/>
                </a:lnTo>
                <a:lnTo>
                  <a:pt x="405345" y="426593"/>
                </a:lnTo>
                <a:lnTo>
                  <a:pt x="400469" y="418312"/>
                </a:lnTo>
                <a:lnTo>
                  <a:pt x="398792" y="405244"/>
                </a:lnTo>
                <a:lnTo>
                  <a:pt x="398792" y="178739"/>
                </a:lnTo>
                <a:lnTo>
                  <a:pt x="350329" y="183832"/>
                </a:lnTo>
                <a:lnTo>
                  <a:pt x="350329" y="406996"/>
                </a:lnTo>
                <a:lnTo>
                  <a:pt x="354926" y="437743"/>
                </a:lnTo>
                <a:lnTo>
                  <a:pt x="368604" y="459397"/>
                </a:lnTo>
                <a:lnTo>
                  <a:pt x="391223" y="471335"/>
                </a:lnTo>
                <a:lnTo>
                  <a:pt x="422592" y="472948"/>
                </a:lnTo>
                <a:lnTo>
                  <a:pt x="453948" y="464731"/>
                </a:lnTo>
                <a:lnTo>
                  <a:pt x="476554" y="448043"/>
                </a:lnTo>
                <a:lnTo>
                  <a:pt x="486029" y="431063"/>
                </a:lnTo>
                <a:lnTo>
                  <a:pt x="490245" y="423519"/>
                </a:lnTo>
                <a:lnTo>
                  <a:pt x="494842" y="391807"/>
                </a:lnTo>
                <a:lnTo>
                  <a:pt x="494842" y="168643"/>
                </a:lnTo>
                <a:close/>
              </a:path>
              <a:path w="2099945" h="878205">
                <a:moveTo>
                  <a:pt x="624382" y="518452"/>
                </a:moveTo>
                <a:lnTo>
                  <a:pt x="576897" y="523443"/>
                </a:lnTo>
                <a:lnTo>
                  <a:pt x="576897" y="753694"/>
                </a:lnTo>
                <a:lnTo>
                  <a:pt x="575170" y="767346"/>
                </a:lnTo>
                <a:lnTo>
                  <a:pt x="570230" y="776808"/>
                </a:lnTo>
                <a:lnTo>
                  <a:pt x="562343" y="782586"/>
                </a:lnTo>
                <a:lnTo>
                  <a:pt x="551815" y="785228"/>
                </a:lnTo>
                <a:lnTo>
                  <a:pt x="541274" y="784796"/>
                </a:lnTo>
                <a:lnTo>
                  <a:pt x="533387" y="780681"/>
                </a:lnTo>
                <a:lnTo>
                  <a:pt x="528447" y="772261"/>
                </a:lnTo>
                <a:lnTo>
                  <a:pt x="526732" y="758964"/>
                </a:lnTo>
                <a:lnTo>
                  <a:pt x="526732" y="528713"/>
                </a:lnTo>
                <a:lnTo>
                  <a:pt x="477469" y="533882"/>
                </a:lnTo>
                <a:lnTo>
                  <a:pt x="477469" y="760755"/>
                </a:lnTo>
                <a:lnTo>
                  <a:pt x="482142" y="792010"/>
                </a:lnTo>
                <a:lnTo>
                  <a:pt x="496049" y="814031"/>
                </a:lnTo>
                <a:lnTo>
                  <a:pt x="519036" y="826160"/>
                </a:lnTo>
                <a:lnTo>
                  <a:pt x="550926" y="827798"/>
                </a:lnTo>
                <a:lnTo>
                  <a:pt x="582803" y="819454"/>
                </a:lnTo>
                <a:lnTo>
                  <a:pt x="605790" y="802500"/>
                </a:lnTo>
                <a:lnTo>
                  <a:pt x="615416" y="785228"/>
                </a:lnTo>
                <a:lnTo>
                  <a:pt x="619696" y="777557"/>
                </a:lnTo>
                <a:lnTo>
                  <a:pt x="624382" y="745312"/>
                </a:lnTo>
                <a:lnTo>
                  <a:pt x="624382" y="518452"/>
                </a:lnTo>
                <a:close/>
              </a:path>
              <a:path w="2099945" h="878205">
                <a:moveTo>
                  <a:pt x="670191" y="348297"/>
                </a:moveTo>
                <a:lnTo>
                  <a:pt x="661873" y="310197"/>
                </a:lnTo>
                <a:lnTo>
                  <a:pt x="634072" y="291084"/>
                </a:lnTo>
                <a:lnTo>
                  <a:pt x="634072" y="290245"/>
                </a:lnTo>
                <a:lnTo>
                  <a:pt x="648055" y="280530"/>
                </a:lnTo>
                <a:lnTo>
                  <a:pt x="648474" y="279958"/>
                </a:lnTo>
                <a:lnTo>
                  <a:pt x="657796" y="267271"/>
                </a:lnTo>
                <a:lnTo>
                  <a:pt x="663498" y="250355"/>
                </a:lnTo>
                <a:lnTo>
                  <a:pt x="665353" y="229704"/>
                </a:lnTo>
                <a:lnTo>
                  <a:pt x="665353" y="217995"/>
                </a:lnTo>
                <a:lnTo>
                  <a:pt x="662800" y="200202"/>
                </a:lnTo>
                <a:lnTo>
                  <a:pt x="661187" y="188887"/>
                </a:lnTo>
                <a:lnTo>
                  <a:pt x="648271" y="169227"/>
                </a:lnTo>
                <a:lnTo>
                  <a:pt x="625944" y="159029"/>
                </a:lnTo>
                <a:lnTo>
                  <a:pt x="621728" y="158940"/>
                </a:lnTo>
                <a:lnTo>
                  <a:pt x="621728" y="351713"/>
                </a:lnTo>
                <a:lnTo>
                  <a:pt x="621728" y="377202"/>
                </a:lnTo>
                <a:lnTo>
                  <a:pt x="596620" y="408673"/>
                </a:lnTo>
                <a:lnTo>
                  <a:pt x="568858" y="411594"/>
                </a:lnTo>
                <a:lnTo>
                  <a:pt x="568858" y="321754"/>
                </a:lnTo>
                <a:lnTo>
                  <a:pt x="590448" y="319493"/>
                </a:lnTo>
                <a:lnTo>
                  <a:pt x="604621" y="319722"/>
                </a:lnTo>
                <a:lnTo>
                  <a:pt x="614349" y="324548"/>
                </a:lnTo>
                <a:lnTo>
                  <a:pt x="619937" y="334899"/>
                </a:lnTo>
                <a:lnTo>
                  <a:pt x="621728" y="351713"/>
                </a:lnTo>
                <a:lnTo>
                  <a:pt x="621728" y="158940"/>
                </a:lnTo>
                <a:lnTo>
                  <a:pt x="616889" y="158826"/>
                </a:lnTo>
                <a:lnTo>
                  <a:pt x="616889" y="227685"/>
                </a:lnTo>
                <a:lnTo>
                  <a:pt x="616889" y="243992"/>
                </a:lnTo>
                <a:lnTo>
                  <a:pt x="587806" y="277977"/>
                </a:lnTo>
                <a:lnTo>
                  <a:pt x="568858" y="279958"/>
                </a:lnTo>
                <a:lnTo>
                  <a:pt x="568858" y="202653"/>
                </a:lnTo>
                <a:lnTo>
                  <a:pt x="592213" y="200202"/>
                </a:lnTo>
                <a:lnTo>
                  <a:pt x="603313" y="200787"/>
                </a:lnTo>
                <a:lnTo>
                  <a:pt x="610984" y="205435"/>
                </a:lnTo>
                <a:lnTo>
                  <a:pt x="615442" y="214325"/>
                </a:lnTo>
                <a:lnTo>
                  <a:pt x="616889" y="227685"/>
                </a:lnTo>
                <a:lnTo>
                  <a:pt x="616889" y="158826"/>
                </a:lnTo>
                <a:lnTo>
                  <a:pt x="593534" y="158267"/>
                </a:lnTo>
                <a:lnTo>
                  <a:pt x="520395" y="165963"/>
                </a:lnTo>
                <a:lnTo>
                  <a:pt x="520395" y="458482"/>
                </a:lnTo>
                <a:lnTo>
                  <a:pt x="596620" y="450469"/>
                </a:lnTo>
                <a:lnTo>
                  <a:pt x="651573" y="426935"/>
                </a:lnTo>
                <a:lnTo>
                  <a:pt x="670191" y="373380"/>
                </a:lnTo>
                <a:lnTo>
                  <a:pt x="670191" y="348297"/>
                </a:lnTo>
                <a:close/>
              </a:path>
              <a:path w="2099945" h="878205">
                <a:moveTo>
                  <a:pt x="802195" y="797140"/>
                </a:moveTo>
                <a:lnTo>
                  <a:pt x="796823" y="709333"/>
                </a:lnTo>
                <a:lnTo>
                  <a:pt x="795172" y="686536"/>
                </a:lnTo>
                <a:lnTo>
                  <a:pt x="792759" y="678688"/>
                </a:lnTo>
                <a:lnTo>
                  <a:pt x="789711" y="668769"/>
                </a:lnTo>
                <a:lnTo>
                  <a:pt x="779614" y="656424"/>
                </a:lnTo>
                <a:lnTo>
                  <a:pt x="764120" y="649897"/>
                </a:lnTo>
                <a:lnTo>
                  <a:pt x="764120" y="649046"/>
                </a:lnTo>
                <a:lnTo>
                  <a:pt x="778408" y="639102"/>
                </a:lnTo>
                <a:lnTo>
                  <a:pt x="779233" y="637997"/>
                </a:lnTo>
                <a:lnTo>
                  <a:pt x="788466" y="625462"/>
                </a:lnTo>
                <a:lnTo>
                  <a:pt x="794410" y="608114"/>
                </a:lnTo>
                <a:lnTo>
                  <a:pt x="796366" y="587032"/>
                </a:lnTo>
                <a:lnTo>
                  <a:pt x="796366" y="568756"/>
                </a:lnTo>
                <a:lnTo>
                  <a:pt x="793775" y="550659"/>
                </a:lnTo>
                <a:lnTo>
                  <a:pt x="792137" y="539153"/>
                </a:lnTo>
                <a:lnTo>
                  <a:pt x="779005" y="519176"/>
                </a:lnTo>
                <a:lnTo>
                  <a:pt x="756310" y="508800"/>
                </a:lnTo>
                <a:lnTo>
                  <a:pt x="747090" y="508596"/>
                </a:lnTo>
                <a:lnTo>
                  <a:pt x="747090" y="578612"/>
                </a:lnTo>
                <a:lnTo>
                  <a:pt x="747090" y="601560"/>
                </a:lnTo>
                <a:lnTo>
                  <a:pt x="717537" y="636104"/>
                </a:lnTo>
                <a:lnTo>
                  <a:pt x="699617" y="637997"/>
                </a:lnTo>
                <a:lnTo>
                  <a:pt x="699617" y="553008"/>
                </a:lnTo>
                <a:lnTo>
                  <a:pt x="722020" y="550659"/>
                </a:lnTo>
                <a:lnTo>
                  <a:pt x="733298" y="551268"/>
                </a:lnTo>
                <a:lnTo>
                  <a:pt x="741095" y="555980"/>
                </a:lnTo>
                <a:lnTo>
                  <a:pt x="745617" y="565023"/>
                </a:lnTo>
                <a:lnTo>
                  <a:pt x="747090" y="578612"/>
                </a:lnTo>
                <a:lnTo>
                  <a:pt x="747090" y="508596"/>
                </a:lnTo>
                <a:lnTo>
                  <a:pt x="723366" y="508038"/>
                </a:lnTo>
                <a:lnTo>
                  <a:pt x="650354" y="515708"/>
                </a:lnTo>
                <a:lnTo>
                  <a:pt x="650354" y="813104"/>
                </a:lnTo>
                <a:lnTo>
                  <a:pt x="699617" y="807923"/>
                </a:lnTo>
                <a:lnTo>
                  <a:pt x="699617" y="680466"/>
                </a:lnTo>
                <a:lnTo>
                  <a:pt x="716648" y="678688"/>
                </a:lnTo>
                <a:lnTo>
                  <a:pt x="747547" y="711974"/>
                </a:lnTo>
                <a:lnTo>
                  <a:pt x="747661" y="771766"/>
                </a:lnTo>
                <a:lnTo>
                  <a:pt x="747864" y="781164"/>
                </a:lnTo>
                <a:lnTo>
                  <a:pt x="748766" y="790702"/>
                </a:lnTo>
                <a:lnTo>
                  <a:pt x="750201" y="797140"/>
                </a:lnTo>
                <a:lnTo>
                  <a:pt x="752017" y="802424"/>
                </a:lnTo>
                <a:lnTo>
                  <a:pt x="802195" y="797140"/>
                </a:lnTo>
                <a:close/>
              </a:path>
              <a:path w="2099945" h="878205">
                <a:moveTo>
                  <a:pt x="817791" y="385432"/>
                </a:moveTo>
                <a:lnTo>
                  <a:pt x="738035" y="393814"/>
                </a:lnTo>
                <a:lnTo>
                  <a:pt x="738035" y="143090"/>
                </a:lnTo>
                <a:lnTo>
                  <a:pt x="689584" y="148183"/>
                </a:lnTo>
                <a:lnTo>
                  <a:pt x="689584" y="440702"/>
                </a:lnTo>
                <a:lnTo>
                  <a:pt x="817791" y="427228"/>
                </a:lnTo>
                <a:lnTo>
                  <a:pt x="817791" y="393814"/>
                </a:lnTo>
                <a:lnTo>
                  <a:pt x="817791" y="385432"/>
                </a:lnTo>
                <a:close/>
              </a:path>
              <a:path w="2099945" h="878205">
                <a:moveTo>
                  <a:pt x="871169" y="492506"/>
                </a:moveTo>
                <a:lnTo>
                  <a:pt x="821905" y="497687"/>
                </a:lnTo>
                <a:lnTo>
                  <a:pt x="821905" y="795070"/>
                </a:lnTo>
                <a:lnTo>
                  <a:pt x="871169" y="789889"/>
                </a:lnTo>
                <a:lnTo>
                  <a:pt x="871169" y="492506"/>
                </a:lnTo>
                <a:close/>
              </a:path>
              <a:path w="2099945" h="878205">
                <a:moveTo>
                  <a:pt x="964501" y="119278"/>
                </a:moveTo>
                <a:lnTo>
                  <a:pt x="832319" y="133172"/>
                </a:lnTo>
                <a:lnTo>
                  <a:pt x="832319" y="425704"/>
                </a:lnTo>
                <a:lnTo>
                  <a:pt x="964501" y="411810"/>
                </a:lnTo>
                <a:lnTo>
                  <a:pt x="964501" y="378815"/>
                </a:lnTo>
                <a:lnTo>
                  <a:pt x="964501" y="370014"/>
                </a:lnTo>
                <a:lnTo>
                  <a:pt x="880795" y="378815"/>
                </a:lnTo>
                <a:lnTo>
                  <a:pt x="880795" y="288975"/>
                </a:lnTo>
                <a:lnTo>
                  <a:pt x="947318" y="281978"/>
                </a:lnTo>
                <a:lnTo>
                  <a:pt x="947318" y="247180"/>
                </a:lnTo>
                <a:lnTo>
                  <a:pt x="947318" y="240195"/>
                </a:lnTo>
                <a:lnTo>
                  <a:pt x="880795" y="247180"/>
                </a:lnTo>
                <a:lnTo>
                  <a:pt x="880795" y="169875"/>
                </a:lnTo>
                <a:lnTo>
                  <a:pt x="964501" y="161061"/>
                </a:lnTo>
                <a:lnTo>
                  <a:pt x="964501" y="119278"/>
                </a:lnTo>
                <a:close/>
              </a:path>
              <a:path w="2099945" h="878205">
                <a:moveTo>
                  <a:pt x="1038225" y="474941"/>
                </a:moveTo>
                <a:lnTo>
                  <a:pt x="885939" y="490943"/>
                </a:lnTo>
                <a:lnTo>
                  <a:pt x="885939" y="533438"/>
                </a:lnTo>
                <a:lnTo>
                  <a:pt x="937463" y="528027"/>
                </a:lnTo>
                <a:lnTo>
                  <a:pt x="937463" y="782929"/>
                </a:lnTo>
                <a:lnTo>
                  <a:pt x="986726" y="777748"/>
                </a:lnTo>
                <a:lnTo>
                  <a:pt x="986726" y="528027"/>
                </a:lnTo>
                <a:lnTo>
                  <a:pt x="986726" y="522846"/>
                </a:lnTo>
                <a:lnTo>
                  <a:pt x="1038225" y="517436"/>
                </a:lnTo>
                <a:lnTo>
                  <a:pt x="1038225" y="474941"/>
                </a:lnTo>
                <a:close/>
              </a:path>
              <a:path w="2099945" h="878205">
                <a:moveTo>
                  <a:pt x="1168019" y="415226"/>
                </a:moveTo>
                <a:lnTo>
                  <a:pt x="1114272" y="420878"/>
                </a:lnTo>
                <a:lnTo>
                  <a:pt x="1097635" y="460121"/>
                </a:lnTo>
                <a:lnTo>
                  <a:pt x="1134808" y="456209"/>
                </a:lnTo>
                <a:lnTo>
                  <a:pt x="1168019" y="415226"/>
                </a:lnTo>
                <a:close/>
              </a:path>
              <a:path w="2099945" h="878205">
                <a:moveTo>
                  <a:pt x="1187386" y="459270"/>
                </a:moveTo>
                <a:lnTo>
                  <a:pt x="1053007" y="473392"/>
                </a:lnTo>
                <a:lnTo>
                  <a:pt x="1053007" y="770788"/>
                </a:lnTo>
                <a:lnTo>
                  <a:pt x="1187386" y="756666"/>
                </a:lnTo>
                <a:lnTo>
                  <a:pt x="1187386" y="723125"/>
                </a:lnTo>
                <a:lnTo>
                  <a:pt x="1187386" y="714171"/>
                </a:lnTo>
                <a:lnTo>
                  <a:pt x="1102283" y="723125"/>
                </a:lnTo>
                <a:lnTo>
                  <a:pt x="1102283" y="631774"/>
                </a:lnTo>
                <a:lnTo>
                  <a:pt x="1169911" y="624662"/>
                </a:lnTo>
                <a:lnTo>
                  <a:pt x="1169911" y="589292"/>
                </a:lnTo>
                <a:lnTo>
                  <a:pt x="1169911" y="582180"/>
                </a:lnTo>
                <a:lnTo>
                  <a:pt x="1102283" y="589292"/>
                </a:lnTo>
                <a:lnTo>
                  <a:pt x="1102283" y="510705"/>
                </a:lnTo>
                <a:lnTo>
                  <a:pt x="1187386" y="501751"/>
                </a:lnTo>
                <a:lnTo>
                  <a:pt x="1187386" y="459270"/>
                </a:lnTo>
                <a:close/>
              </a:path>
              <a:path w="2099945" h="878205">
                <a:moveTo>
                  <a:pt x="1192720" y="387819"/>
                </a:moveTo>
                <a:lnTo>
                  <a:pt x="1187424" y="301459"/>
                </a:lnTo>
                <a:lnTo>
                  <a:pt x="1185799" y="279031"/>
                </a:lnTo>
                <a:lnTo>
                  <a:pt x="1183424" y="271297"/>
                </a:lnTo>
                <a:lnTo>
                  <a:pt x="1180426" y="261543"/>
                </a:lnTo>
                <a:lnTo>
                  <a:pt x="1170508" y="249402"/>
                </a:lnTo>
                <a:lnTo>
                  <a:pt x="1155268" y="242989"/>
                </a:lnTo>
                <a:lnTo>
                  <a:pt x="1155268" y="242150"/>
                </a:lnTo>
                <a:lnTo>
                  <a:pt x="1169327" y="232371"/>
                </a:lnTo>
                <a:lnTo>
                  <a:pt x="1170139" y="231267"/>
                </a:lnTo>
                <a:lnTo>
                  <a:pt x="1179220" y="218948"/>
                </a:lnTo>
                <a:lnTo>
                  <a:pt x="1185062" y="201879"/>
                </a:lnTo>
                <a:lnTo>
                  <a:pt x="1186992" y="181140"/>
                </a:lnTo>
                <a:lnTo>
                  <a:pt x="1186992" y="163169"/>
                </a:lnTo>
                <a:lnTo>
                  <a:pt x="1184440" y="145376"/>
                </a:lnTo>
                <a:lnTo>
                  <a:pt x="1182827" y="134061"/>
                </a:lnTo>
                <a:lnTo>
                  <a:pt x="1169911" y="114401"/>
                </a:lnTo>
                <a:lnTo>
                  <a:pt x="1147572" y="104203"/>
                </a:lnTo>
                <a:lnTo>
                  <a:pt x="1138516" y="104000"/>
                </a:lnTo>
                <a:lnTo>
                  <a:pt x="1138516" y="172859"/>
                </a:lnTo>
                <a:lnTo>
                  <a:pt x="1138516" y="195440"/>
                </a:lnTo>
                <a:lnTo>
                  <a:pt x="1109446" y="229425"/>
                </a:lnTo>
                <a:lnTo>
                  <a:pt x="1091819" y="231267"/>
                </a:lnTo>
                <a:lnTo>
                  <a:pt x="1091819" y="147688"/>
                </a:lnTo>
                <a:lnTo>
                  <a:pt x="1113853" y="145376"/>
                </a:lnTo>
                <a:lnTo>
                  <a:pt x="1124953" y="145961"/>
                </a:lnTo>
                <a:lnTo>
                  <a:pt x="1132624" y="150609"/>
                </a:lnTo>
                <a:lnTo>
                  <a:pt x="1137069" y="159499"/>
                </a:lnTo>
                <a:lnTo>
                  <a:pt x="1138516" y="172859"/>
                </a:lnTo>
                <a:lnTo>
                  <a:pt x="1138516" y="104000"/>
                </a:lnTo>
                <a:lnTo>
                  <a:pt x="1115174" y="103441"/>
                </a:lnTo>
                <a:lnTo>
                  <a:pt x="1043355" y="110998"/>
                </a:lnTo>
                <a:lnTo>
                  <a:pt x="1043355" y="403517"/>
                </a:lnTo>
                <a:lnTo>
                  <a:pt x="1091819" y="398424"/>
                </a:lnTo>
                <a:lnTo>
                  <a:pt x="1091819" y="273050"/>
                </a:lnTo>
                <a:lnTo>
                  <a:pt x="1108570" y="271297"/>
                </a:lnTo>
                <a:lnTo>
                  <a:pt x="1138961" y="304050"/>
                </a:lnTo>
                <a:lnTo>
                  <a:pt x="1139075" y="362851"/>
                </a:lnTo>
                <a:lnTo>
                  <a:pt x="1139266" y="372097"/>
                </a:lnTo>
                <a:lnTo>
                  <a:pt x="1140167" y="381482"/>
                </a:lnTo>
                <a:lnTo>
                  <a:pt x="1141577" y="387819"/>
                </a:lnTo>
                <a:lnTo>
                  <a:pt x="1143368" y="393001"/>
                </a:lnTo>
                <a:lnTo>
                  <a:pt x="1192720" y="387819"/>
                </a:lnTo>
                <a:close/>
              </a:path>
              <a:path w="2099945" h="878205">
                <a:moveTo>
                  <a:pt x="1335455" y="5905"/>
                </a:moveTo>
                <a:lnTo>
                  <a:pt x="1282598" y="11468"/>
                </a:lnTo>
                <a:lnTo>
                  <a:pt x="1251750" y="71120"/>
                </a:lnTo>
                <a:lnTo>
                  <a:pt x="1288313" y="67284"/>
                </a:lnTo>
                <a:lnTo>
                  <a:pt x="1335455" y="5905"/>
                </a:lnTo>
                <a:close/>
              </a:path>
              <a:path w="2099945" h="878205">
                <a:moveTo>
                  <a:pt x="1344269" y="79375"/>
                </a:moveTo>
                <a:lnTo>
                  <a:pt x="1212100" y="93256"/>
                </a:lnTo>
                <a:lnTo>
                  <a:pt x="1212100" y="385787"/>
                </a:lnTo>
                <a:lnTo>
                  <a:pt x="1344269" y="371894"/>
                </a:lnTo>
                <a:lnTo>
                  <a:pt x="1344269" y="338899"/>
                </a:lnTo>
                <a:lnTo>
                  <a:pt x="1344269" y="330098"/>
                </a:lnTo>
                <a:lnTo>
                  <a:pt x="1260563" y="338899"/>
                </a:lnTo>
                <a:lnTo>
                  <a:pt x="1260563" y="249059"/>
                </a:lnTo>
                <a:lnTo>
                  <a:pt x="1327086" y="242062"/>
                </a:lnTo>
                <a:lnTo>
                  <a:pt x="1327086" y="207264"/>
                </a:lnTo>
                <a:lnTo>
                  <a:pt x="1327086" y="200266"/>
                </a:lnTo>
                <a:lnTo>
                  <a:pt x="1260563" y="207264"/>
                </a:lnTo>
                <a:lnTo>
                  <a:pt x="1260563" y="129946"/>
                </a:lnTo>
                <a:lnTo>
                  <a:pt x="1344269" y="121158"/>
                </a:lnTo>
                <a:lnTo>
                  <a:pt x="1344269" y="79375"/>
                </a:lnTo>
                <a:close/>
              </a:path>
              <a:path w="2099945" h="878205">
                <a:moveTo>
                  <a:pt x="1489659" y="64084"/>
                </a:moveTo>
                <a:lnTo>
                  <a:pt x="1361452" y="77558"/>
                </a:lnTo>
                <a:lnTo>
                  <a:pt x="1361452" y="370090"/>
                </a:lnTo>
                <a:lnTo>
                  <a:pt x="1409915" y="364998"/>
                </a:lnTo>
                <a:lnTo>
                  <a:pt x="1409915" y="237528"/>
                </a:lnTo>
                <a:lnTo>
                  <a:pt x="1472488" y="230949"/>
                </a:lnTo>
                <a:lnTo>
                  <a:pt x="1472488" y="195745"/>
                </a:lnTo>
                <a:lnTo>
                  <a:pt x="1472488" y="189166"/>
                </a:lnTo>
                <a:lnTo>
                  <a:pt x="1409915" y="195745"/>
                </a:lnTo>
                <a:lnTo>
                  <a:pt x="1409915" y="114249"/>
                </a:lnTo>
                <a:lnTo>
                  <a:pt x="1489659" y="105867"/>
                </a:lnTo>
                <a:lnTo>
                  <a:pt x="1489659" y="64084"/>
                </a:lnTo>
                <a:close/>
              </a:path>
              <a:path w="2099945" h="878205">
                <a:moveTo>
                  <a:pt x="1632407" y="299821"/>
                </a:moveTo>
                <a:lnTo>
                  <a:pt x="1552663" y="308203"/>
                </a:lnTo>
                <a:lnTo>
                  <a:pt x="1552663" y="57467"/>
                </a:lnTo>
                <a:lnTo>
                  <a:pt x="1504200" y="62560"/>
                </a:lnTo>
                <a:lnTo>
                  <a:pt x="1504200" y="355079"/>
                </a:lnTo>
                <a:lnTo>
                  <a:pt x="1632407" y="341604"/>
                </a:lnTo>
                <a:lnTo>
                  <a:pt x="1632407" y="308203"/>
                </a:lnTo>
                <a:lnTo>
                  <a:pt x="1632407" y="299821"/>
                </a:lnTo>
                <a:close/>
              </a:path>
              <a:path w="2099945" h="878205">
                <a:moveTo>
                  <a:pt x="1779130" y="33667"/>
                </a:moveTo>
                <a:lnTo>
                  <a:pt x="1646948" y="47548"/>
                </a:lnTo>
                <a:lnTo>
                  <a:pt x="1646948" y="340080"/>
                </a:lnTo>
                <a:lnTo>
                  <a:pt x="1779130" y="326186"/>
                </a:lnTo>
                <a:lnTo>
                  <a:pt x="1779130" y="293192"/>
                </a:lnTo>
                <a:lnTo>
                  <a:pt x="1779130" y="284391"/>
                </a:lnTo>
                <a:lnTo>
                  <a:pt x="1695411" y="293192"/>
                </a:lnTo>
                <a:lnTo>
                  <a:pt x="1695411" y="203352"/>
                </a:lnTo>
                <a:lnTo>
                  <a:pt x="1761934" y="196354"/>
                </a:lnTo>
                <a:lnTo>
                  <a:pt x="1761934" y="161556"/>
                </a:lnTo>
                <a:lnTo>
                  <a:pt x="1761934" y="154559"/>
                </a:lnTo>
                <a:lnTo>
                  <a:pt x="1695411" y="161556"/>
                </a:lnTo>
                <a:lnTo>
                  <a:pt x="1695411" y="84239"/>
                </a:lnTo>
                <a:lnTo>
                  <a:pt x="1779130" y="75450"/>
                </a:lnTo>
                <a:lnTo>
                  <a:pt x="1779130" y="33667"/>
                </a:lnTo>
                <a:close/>
              </a:path>
              <a:path w="2099945" h="878205">
                <a:moveTo>
                  <a:pt x="1953590" y="307848"/>
                </a:moveTo>
                <a:lnTo>
                  <a:pt x="1916950" y="213753"/>
                </a:lnTo>
                <a:lnTo>
                  <a:pt x="1897634" y="164122"/>
                </a:lnTo>
                <a:lnTo>
                  <a:pt x="1913572" y="119684"/>
                </a:lnTo>
                <a:lnTo>
                  <a:pt x="1950948" y="15595"/>
                </a:lnTo>
                <a:lnTo>
                  <a:pt x="1905127" y="20421"/>
                </a:lnTo>
                <a:lnTo>
                  <a:pt x="1871205" y="119684"/>
                </a:lnTo>
                <a:lnTo>
                  <a:pt x="1838159" y="27457"/>
                </a:lnTo>
                <a:lnTo>
                  <a:pt x="1787055" y="32829"/>
                </a:lnTo>
                <a:lnTo>
                  <a:pt x="1840357" y="170141"/>
                </a:lnTo>
                <a:lnTo>
                  <a:pt x="1784400" y="325628"/>
                </a:lnTo>
                <a:lnTo>
                  <a:pt x="1830222" y="320814"/>
                </a:lnTo>
                <a:lnTo>
                  <a:pt x="1866798" y="213753"/>
                </a:lnTo>
                <a:lnTo>
                  <a:pt x="1902472" y="313220"/>
                </a:lnTo>
                <a:lnTo>
                  <a:pt x="1953590" y="307848"/>
                </a:lnTo>
                <a:close/>
              </a:path>
              <a:path w="2099945" h="878205">
                <a:moveTo>
                  <a:pt x="2099411" y="0"/>
                </a:moveTo>
                <a:lnTo>
                  <a:pt x="1967242" y="13893"/>
                </a:lnTo>
                <a:lnTo>
                  <a:pt x="1967242" y="306412"/>
                </a:lnTo>
                <a:lnTo>
                  <a:pt x="2099411" y="292519"/>
                </a:lnTo>
                <a:lnTo>
                  <a:pt x="2099411" y="259524"/>
                </a:lnTo>
                <a:lnTo>
                  <a:pt x="2099411" y="250736"/>
                </a:lnTo>
                <a:lnTo>
                  <a:pt x="2015705" y="259524"/>
                </a:lnTo>
                <a:lnTo>
                  <a:pt x="2015705" y="169684"/>
                </a:lnTo>
                <a:lnTo>
                  <a:pt x="2082241" y="162699"/>
                </a:lnTo>
                <a:lnTo>
                  <a:pt x="2082241" y="127889"/>
                </a:lnTo>
                <a:lnTo>
                  <a:pt x="2082241" y="120904"/>
                </a:lnTo>
                <a:lnTo>
                  <a:pt x="2015705" y="127889"/>
                </a:lnTo>
                <a:lnTo>
                  <a:pt x="2015705" y="50584"/>
                </a:lnTo>
                <a:lnTo>
                  <a:pt x="2099411" y="41783"/>
                </a:lnTo>
                <a:lnTo>
                  <a:pt x="2099411" y="0"/>
                </a:lnTo>
                <a:close/>
              </a:path>
            </a:pathLst>
          </a:custGeom>
          <a:solidFill>
            <a:srgbClr val="164194"/>
          </a:solid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</a:endParaRPr>
          </a:p>
        </p:txBody>
      </p:sp>
      <p:sp>
        <p:nvSpPr>
          <p:cNvPr id="14" name="object 33">
            <a:extLst>
              <a:ext uri="{FF2B5EF4-FFF2-40B4-BE49-F238E27FC236}">
                <a16:creationId xmlns:a16="http://schemas.microsoft.com/office/drawing/2014/main" id="{3CD76FEA-DB6D-A2E8-993D-11C31AC97FCE}"/>
              </a:ext>
            </a:extLst>
          </p:cNvPr>
          <p:cNvSpPr txBox="1"/>
          <p:nvPr/>
        </p:nvSpPr>
        <p:spPr>
          <a:xfrm>
            <a:off x="5818641" y="5219033"/>
            <a:ext cx="5281752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fr-FR" sz="1600" spc="-20" dirty="0">
                <a:solidFill>
                  <a:srgbClr val="164194"/>
                </a:solidFill>
                <a:latin typeface="Arial"/>
                <a:cs typeface="Arial"/>
              </a:rPr>
              <a:t>N</a:t>
            </a:r>
            <a:r>
              <a:rPr sz="1600" spc="-20" dirty="0" err="1">
                <a:solidFill>
                  <a:srgbClr val="164194"/>
                </a:solidFill>
                <a:latin typeface="Arial"/>
                <a:cs typeface="Arial"/>
              </a:rPr>
              <a:t>ote</a:t>
            </a:r>
            <a:r>
              <a:rPr sz="16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donnée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tous</a:t>
            </a:r>
            <a:r>
              <a:rPr sz="16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métiers</a:t>
            </a:r>
            <a:r>
              <a:rPr sz="1600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confondus</a:t>
            </a:r>
            <a:r>
              <a:rPr sz="16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à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Euromaster</a:t>
            </a:r>
            <a:r>
              <a:rPr sz="1600" b="1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pour</a:t>
            </a:r>
            <a:r>
              <a:rPr sz="1600" b="1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le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critère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sécurité</a:t>
            </a:r>
            <a:r>
              <a:rPr lang="fr-FR" sz="1600" b="1" spc="-10" dirty="0">
                <a:solidFill>
                  <a:srgbClr val="164194"/>
                </a:solidFill>
                <a:latin typeface="Arial"/>
                <a:cs typeface="Arial"/>
              </a:rPr>
              <a:t>.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6" name="object 42">
            <a:extLst>
              <a:ext uri="{FF2B5EF4-FFF2-40B4-BE49-F238E27FC236}">
                <a16:creationId xmlns:a16="http://schemas.microsoft.com/office/drawing/2014/main" id="{49D822C9-FF7C-18FA-68F7-86B19D61D999}"/>
              </a:ext>
            </a:extLst>
          </p:cNvPr>
          <p:cNvSpPr/>
          <p:nvPr/>
        </p:nvSpPr>
        <p:spPr>
          <a:xfrm>
            <a:off x="4168010" y="5870894"/>
            <a:ext cx="674370" cy="672465"/>
          </a:xfrm>
          <a:custGeom>
            <a:avLst/>
            <a:gdLst/>
            <a:ahLst/>
            <a:cxnLst/>
            <a:rect l="l" t="t" r="r" b="b"/>
            <a:pathLst>
              <a:path w="674369" h="672464">
                <a:moveTo>
                  <a:pt x="284911" y="0"/>
                </a:moveTo>
                <a:lnTo>
                  <a:pt x="0" y="0"/>
                </a:lnTo>
                <a:lnTo>
                  <a:pt x="3520" y="47143"/>
                </a:lnTo>
                <a:lnTo>
                  <a:pt x="10097" y="93370"/>
                </a:lnTo>
                <a:lnTo>
                  <a:pt x="19628" y="138577"/>
                </a:lnTo>
                <a:lnTo>
                  <a:pt x="32012" y="182663"/>
                </a:lnTo>
                <a:lnTo>
                  <a:pt x="47147" y="225526"/>
                </a:lnTo>
                <a:lnTo>
                  <a:pt x="64931" y="267066"/>
                </a:lnTo>
                <a:lnTo>
                  <a:pt x="85261" y="307179"/>
                </a:lnTo>
                <a:lnTo>
                  <a:pt x="108037" y="345765"/>
                </a:lnTo>
                <a:lnTo>
                  <a:pt x="133155" y="382722"/>
                </a:lnTo>
                <a:lnTo>
                  <a:pt x="160515" y="417947"/>
                </a:lnTo>
                <a:lnTo>
                  <a:pt x="190013" y="451341"/>
                </a:lnTo>
                <a:lnTo>
                  <a:pt x="221549" y="482800"/>
                </a:lnTo>
                <a:lnTo>
                  <a:pt x="255021" y="512223"/>
                </a:lnTo>
                <a:lnTo>
                  <a:pt x="290325" y="539508"/>
                </a:lnTo>
                <a:lnTo>
                  <a:pt x="327361" y="564554"/>
                </a:lnTo>
                <a:lnTo>
                  <a:pt x="366026" y="587259"/>
                </a:lnTo>
                <a:lnTo>
                  <a:pt x="406219" y="607522"/>
                </a:lnTo>
                <a:lnTo>
                  <a:pt x="447838" y="625240"/>
                </a:lnTo>
                <a:lnTo>
                  <a:pt x="490780" y="640312"/>
                </a:lnTo>
                <a:lnTo>
                  <a:pt x="534944" y="652637"/>
                </a:lnTo>
                <a:lnTo>
                  <a:pt x="580228" y="662113"/>
                </a:lnTo>
                <a:lnTo>
                  <a:pt x="626530" y="668637"/>
                </a:lnTo>
                <a:lnTo>
                  <a:pt x="673747" y="672109"/>
                </a:lnTo>
                <a:lnTo>
                  <a:pt x="673747" y="387692"/>
                </a:lnTo>
                <a:lnTo>
                  <a:pt x="626483" y="381766"/>
                </a:lnTo>
                <a:lnTo>
                  <a:pt x="581015" y="370752"/>
                </a:lnTo>
                <a:lnTo>
                  <a:pt x="537641" y="354952"/>
                </a:lnTo>
                <a:lnTo>
                  <a:pt x="496660" y="334668"/>
                </a:lnTo>
                <a:lnTo>
                  <a:pt x="458372" y="310199"/>
                </a:lnTo>
                <a:lnTo>
                  <a:pt x="423076" y="281849"/>
                </a:lnTo>
                <a:lnTo>
                  <a:pt x="391072" y="249918"/>
                </a:lnTo>
                <a:lnTo>
                  <a:pt x="362657" y="214707"/>
                </a:lnTo>
                <a:lnTo>
                  <a:pt x="338132" y="176517"/>
                </a:lnTo>
                <a:lnTo>
                  <a:pt x="317796" y="135650"/>
                </a:lnTo>
                <a:lnTo>
                  <a:pt x="301948" y="92408"/>
                </a:lnTo>
                <a:lnTo>
                  <a:pt x="290886" y="47090"/>
                </a:lnTo>
                <a:lnTo>
                  <a:pt x="284911" y="0"/>
                </a:lnTo>
                <a:close/>
              </a:path>
            </a:pathLst>
          </a:custGeom>
          <a:solidFill>
            <a:srgbClr val="164194">
              <a:alpha val="13000"/>
            </a:srgb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43">
            <a:extLst>
              <a:ext uri="{FF2B5EF4-FFF2-40B4-BE49-F238E27FC236}">
                <a16:creationId xmlns:a16="http://schemas.microsoft.com/office/drawing/2014/main" id="{2DBBDC11-3F5D-8777-14A3-B3BED592EDF8}"/>
              </a:ext>
            </a:extLst>
          </p:cNvPr>
          <p:cNvSpPr/>
          <p:nvPr/>
        </p:nvSpPr>
        <p:spPr>
          <a:xfrm>
            <a:off x="4904792" y="5136036"/>
            <a:ext cx="673735" cy="672465"/>
          </a:xfrm>
          <a:custGeom>
            <a:avLst/>
            <a:gdLst/>
            <a:ahLst/>
            <a:cxnLst/>
            <a:rect l="l" t="t" r="r" b="b"/>
            <a:pathLst>
              <a:path w="673735" h="672464">
                <a:moveTo>
                  <a:pt x="0" y="0"/>
                </a:moveTo>
                <a:lnTo>
                  <a:pt x="0" y="284505"/>
                </a:lnTo>
                <a:lnTo>
                  <a:pt x="47240" y="290389"/>
                </a:lnTo>
                <a:lnTo>
                  <a:pt x="92689" y="301379"/>
                </a:lnTo>
                <a:lnTo>
                  <a:pt x="136049" y="317171"/>
                </a:lnTo>
                <a:lnTo>
                  <a:pt x="177020" y="337461"/>
                </a:lnTo>
                <a:lnTo>
                  <a:pt x="215301" y="361944"/>
                </a:lnTo>
                <a:lnTo>
                  <a:pt x="250593" y="390316"/>
                </a:lnTo>
                <a:lnTo>
                  <a:pt x="282597" y="422274"/>
                </a:lnTo>
                <a:lnTo>
                  <a:pt x="311013" y="457513"/>
                </a:lnTo>
                <a:lnTo>
                  <a:pt x="335541" y="495728"/>
                </a:lnTo>
                <a:lnTo>
                  <a:pt x="355882" y="536616"/>
                </a:lnTo>
                <a:lnTo>
                  <a:pt x="371736" y="579872"/>
                </a:lnTo>
                <a:lnTo>
                  <a:pt x="382803" y="625193"/>
                </a:lnTo>
                <a:lnTo>
                  <a:pt x="388785" y="672274"/>
                </a:lnTo>
                <a:lnTo>
                  <a:pt x="673684" y="672274"/>
                </a:lnTo>
                <a:lnTo>
                  <a:pt x="670170" y="625143"/>
                </a:lnTo>
                <a:lnTo>
                  <a:pt x="663598" y="578927"/>
                </a:lnTo>
                <a:lnTo>
                  <a:pt x="654068" y="533727"/>
                </a:lnTo>
                <a:lnTo>
                  <a:pt x="641685" y="489645"/>
                </a:lnTo>
                <a:lnTo>
                  <a:pt x="626548" y="446783"/>
                </a:lnTo>
                <a:lnTo>
                  <a:pt x="608762" y="405242"/>
                </a:lnTo>
                <a:lnTo>
                  <a:pt x="588427" y="365125"/>
                </a:lnTo>
                <a:lnTo>
                  <a:pt x="565647" y="326534"/>
                </a:lnTo>
                <a:lnTo>
                  <a:pt x="540524" y="289570"/>
                </a:lnTo>
                <a:lnTo>
                  <a:pt x="513159" y="254336"/>
                </a:lnTo>
                <a:lnTo>
                  <a:pt x="483656" y="220932"/>
                </a:lnTo>
                <a:lnTo>
                  <a:pt x="452116" y="189462"/>
                </a:lnTo>
                <a:lnTo>
                  <a:pt x="418642" y="160026"/>
                </a:lnTo>
                <a:lnTo>
                  <a:pt x="383335" y="132727"/>
                </a:lnTo>
                <a:lnTo>
                  <a:pt x="346298" y="107667"/>
                </a:lnTo>
                <a:lnTo>
                  <a:pt x="307634" y="84947"/>
                </a:lnTo>
                <a:lnTo>
                  <a:pt x="267445" y="64670"/>
                </a:lnTo>
                <a:lnTo>
                  <a:pt x="225832" y="46937"/>
                </a:lnTo>
                <a:lnTo>
                  <a:pt x="182898" y="31849"/>
                </a:lnTo>
                <a:lnTo>
                  <a:pt x="138746" y="19510"/>
                </a:lnTo>
                <a:lnTo>
                  <a:pt x="93477" y="10021"/>
                </a:lnTo>
                <a:lnTo>
                  <a:pt x="47194" y="3483"/>
                </a:lnTo>
                <a:lnTo>
                  <a:pt x="0" y="0"/>
                </a:lnTo>
                <a:close/>
              </a:path>
            </a:pathLst>
          </a:custGeom>
          <a:solidFill>
            <a:srgbClr val="164194">
              <a:alpha val="13000"/>
            </a:srgb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44">
            <a:extLst>
              <a:ext uri="{FF2B5EF4-FFF2-40B4-BE49-F238E27FC236}">
                <a16:creationId xmlns:a16="http://schemas.microsoft.com/office/drawing/2014/main" id="{6E057FD7-6416-EEC7-369B-D55636302AAF}"/>
              </a:ext>
            </a:extLst>
          </p:cNvPr>
          <p:cNvSpPr/>
          <p:nvPr/>
        </p:nvSpPr>
        <p:spPr>
          <a:xfrm>
            <a:off x="4904792" y="5870888"/>
            <a:ext cx="673735" cy="672465"/>
          </a:xfrm>
          <a:custGeom>
            <a:avLst/>
            <a:gdLst/>
            <a:ahLst/>
            <a:cxnLst/>
            <a:rect l="l" t="t" r="r" b="b"/>
            <a:pathLst>
              <a:path w="673735" h="672464">
                <a:moveTo>
                  <a:pt x="673684" y="0"/>
                </a:moveTo>
                <a:lnTo>
                  <a:pt x="388785" y="0"/>
                </a:lnTo>
                <a:lnTo>
                  <a:pt x="382803" y="47146"/>
                </a:lnTo>
                <a:lnTo>
                  <a:pt x="371736" y="92505"/>
                </a:lnTo>
                <a:lnTo>
                  <a:pt x="355882" y="135774"/>
                </a:lnTo>
                <a:lnTo>
                  <a:pt x="335541" y="176656"/>
                </a:lnTo>
                <a:lnTo>
                  <a:pt x="311013" y="214849"/>
                </a:lnTo>
                <a:lnTo>
                  <a:pt x="282597" y="250056"/>
                </a:lnTo>
                <a:lnTo>
                  <a:pt x="250593" y="281976"/>
                </a:lnTo>
                <a:lnTo>
                  <a:pt x="215301" y="310309"/>
                </a:lnTo>
                <a:lnTo>
                  <a:pt x="177020" y="334756"/>
                </a:lnTo>
                <a:lnTo>
                  <a:pt x="136049" y="355018"/>
                </a:lnTo>
                <a:lnTo>
                  <a:pt x="92689" y="370794"/>
                </a:lnTo>
                <a:lnTo>
                  <a:pt x="47240" y="381785"/>
                </a:lnTo>
                <a:lnTo>
                  <a:pt x="0" y="387692"/>
                </a:lnTo>
                <a:lnTo>
                  <a:pt x="0" y="672236"/>
                </a:lnTo>
                <a:lnTo>
                  <a:pt x="47194" y="668747"/>
                </a:lnTo>
                <a:lnTo>
                  <a:pt x="93477" y="662205"/>
                </a:lnTo>
                <a:lnTo>
                  <a:pt x="138746" y="652712"/>
                </a:lnTo>
                <a:lnTo>
                  <a:pt x="182898" y="640369"/>
                </a:lnTo>
                <a:lnTo>
                  <a:pt x="225832" y="625278"/>
                </a:lnTo>
                <a:lnTo>
                  <a:pt x="267445" y="607542"/>
                </a:lnTo>
                <a:lnTo>
                  <a:pt x="307634" y="587263"/>
                </a:lnTo>
                <a:lnTo>
                  <a:pt x="346298" y="564541"/>
                </a:lnTo>
                <a:lnTo>
                  <a:pt x="383335" y="539480"/>
                </a:lnTo>
                <a:lnTo>
                  <a:pt x="418642" y="512180"/>
                </a:lnTo>
                <a:lnTo>
                  <a:pt x="452116" y="482745"/>
                </a:lnTo>
                <a:lnTo>
                  <a:pt x="483656" y="451275"/>
                </a:lnTo>
                <a:lnTo>
                  <a:pt x="513159" y="417873"/>
                </a:lnTo>
                <a:lnTo>
                  <a:pt x="540524" y="382641"/>
                </a:lnTo>
                <a:lnTo>
                  <a:pt x="565647" y="345680"/>
                </a:lnTo>
                <a:lnTo>
                  <a:pt x="588427" y="307093"/>
                </a:lnTo>
                <a:lnTo>
                  <a:pt x="608762" y="266981"/>
                </a:lnTo>
                <a:lnTo>
                  <a:pt x="626548" y="225446"/>
                </a:lnTo>
                <a:lnTo>
                  <a:pt x="641685" y="182591"/>
                </a:lnTo>
                <a:lnTo>
                  <a:pt x="654068" y="138517"/>
                </a:lnTo>
                <a:lnTo>
                  <a:pt x="663598" y="93325"/>
                </a:lnTo>
                <a:lnTo>
                  <a:pt x="670170" y="47119"/>
                </a:lnTo>
                <a:lnTo>
                  <a:pt x="673684" y="0"/>
                </a:lnTo>
                <a:close/>
              </a:path>
            </a:pathLst>
          </a:custGeom>
          <a:solidFill>
            <a:srgbClr val="164194">
              <a:alpha val="13000"/>
            </a:srgb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19" name="object 45">
            <a:extLst>
              <a:ext uri="{FF2B5EF4-FFF2-40B4-BE49-F238E27FC236}">
                <a16:creationId xmlns:a16="http://schemas.microsoft.com/office/drawing/2014/main" id="{DB4085F0-3CCE-B885-C8DE-081AB4685110}"/>
              </a:ext>
            </a:extLst>
          </p:cNvPr>
          <p:cNvGrpSpPr/>
          <p:nvPr/>
        </p:nvGrpSpPr>
        <p:grpSpPr>
          <a:xfrm>
            <a:off x="4203382" y="5171118"/>
            <a:ext cx="596265" cy="606425"/>
            <a:chOff x="885700" y="3861663"/>
            <a:chExt cx="596265" cy="606425"/>
          </a:xfrm>
        </p:grpSpPr>
        <p:sp>
          <p:nvSpPr>
            <p:cNvPr id="20" name="object 46">
              <a:extLst>
                <a:ext uri="{FF2B5EF4-FFF2-40B4-BE49-F238E27FC236}">
                  <a16:creationId xmlns:a16="http://schemas.microsoft.com/office/drawing/2014/main" id="{BCD148E6-1B61-C38D-6B2D-1D40AEFB6E8C}"/>
                </a:ext>
              </a:extLst>
            </p:cNvPr>
            <p:cNvSpPr/>
            <p:nvPr/>
          </p:nvSpPr>
          <p:spPr>
            <a:xfrm>
              <a:off x="885697" y="3861663"/>
              <a:ext cx="596265" cy="582295"/>
            </a:xfrm>
            <a:custGeom>
              <a:avLst/>
              <a:gdLst/>
              <a:ahLst/>
              <a:cxnLst/>
              <a:rect l="l" t="t" r="r" b="b"/>
              <a:pathLst>
                <a:path w="596265" h="582295">
                  <a:moveTo>
                    <a:pt x="127406" y="499059"/>
                  </a:moveTo>
                  <a:lnTo>
                    <a:pt x="65163" y="347243"/>
                  </a:lnTo>
                  <a:lnTo>
                    <a:pt x="0" y="430441"/>
                  </a:lnTo>
                  <a:lnTo>
                    <a:pt x="61861" y="582129"/>
                  </a:lnTo>
                  <a:lnTo>
                    <a:pt x="127406" y="499059"/>
                  </a:lnTo>
                  <a:close/>
                </a:path>
                <a:path w="596265" h="582295">
                  <a:moveTo>
                    <a:pt x="199491" y="344957"/>
                  </a:moveTo>
                  <a:lnTo>
                    <a:pt x="190855" y="181165"/>
                  </a:lnTo>
                  <a:lnTo>
                    <a:pt x="101523" y="238277"/>
                  </a:lnTo>
                  <a:lnTo>
                    <a:pt x="110185" y="401574"/>
                  </a:lnTo>
                  <a:lnTo>
                    <a:pt x="199491" y="344957"/>
                  </a:lnTo>
                  <a:close/>
                </a:path>
                <a:path w="596265" h="582295">
                  <a:moveTo>
                    <a:pt x="349288" y="62306"/>
                  </a:moveTo>
                  <a:lnTo>
                    <a:pt x="248539" y="95605"/>
                  </a:lnTo>
                  <a:lnTo>
                    <a:pt x="216001" y="256095"/>
                  </a:lnTo>
                  <a:lnTo>
                    <a:pt x="316814" y="223253"/>
                  </a:lnTo>
                  <a:lnTo>
                    <a:pt x="349288" y="62306"/>
                  </a:lnTo>
                  <a:close/>
                </a:path>
                <a:path w="596265" h="582295">
                  <a:moveTo>
                    <a:pt x="539089" y="0"/>
                  </a:moveTo>
                  <a:lnTo>
                    <a:pt x="433324" y="1600"/>
                  </a:lnTo>
                  <a:lnTo>
                    <a:pt x="353847" y="144932"/>
                  </a:lnTo>
                  <a:lnTo>
                    <a:pt x="459930" y="143840"/>
                  </a:lnTo>
                  <a:lnTo>
                    <a:pt x="539089" y="0"/>
                  </a:lnTo>
                  <a:close/>
                </a:path>
                <a:path w="596265" h="582295">
                  <a:moveTo>
                    <a:pt x="595909" y="248412"/>
                  </a:moveTo>
                  <a:lnTo>
                    <a:pt x="462508" y="152336"/>
                  </a:lnTo>
                  <a:lnTo>
                    <a:pt x="366191" y="196773"/>
                  </a:lnTo>
                  <a:lnTo>
                    <a:pt x="499249" y="292633"/>
                  </a:lnTo>
                  <a:lnTo>
                    <a:pt x="595909" y="248412"/>
                  </a:lnTo>
                  <a:close/>
                </a:path>
              </a:pathLst>
            </a:custGeom>
            <a:solidFill>
              <a:srgbClr val="164194">
                <a:alpha val="13000"/>
              </a:srgbClr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21" name="object 47">
              <a:extLst>
                <a:ext uri="{FF2B5EF4-FFF2-40B4-BE49-F238E27FC236}">
                  <a16:creationId xmlns:a16="http://schemas.microsoft.com/office/drawing/2014/main" id="{97E3074E-CD41-5C09-0B7D-B8A78CE20A55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99081" y="4092604"/>
              <a:ext cx="362202" cy="375100"/>
            </a:xfrm>
            <a:prstGeom prst="rect">
              <a:avLst/>
            </a:prstGeom>
          </p:spPr>
        </p:pic>
      </p:grpSp>
      <p:sp>
        <p:nvSpPr>
          <p:cNvPr id="22" name="object 48">
            <a:extLst>
              <a:ext uri="{FF2B5EF4-FFF2-40B4-BE49-F238E27FC236}">
                <a16:creationId xmlns:a16="http://schemas.microsoft.com/office/drawing/2014/main" id="{9E8AEF27-3BB6-5A74-78BC-C584D73DF989}"/>
              </a:ext>
            </a:extLst>
          </p:cNvPr>
          <p:cNvSpPr txBox="1"/>
          <p:nvPr/>
        </p:nvSpPr>
        <p:spPr>
          <a:xfrm>
            <a:off x="4034971" y="4979458"/>
            <a:ext cx="1100455" cy="132279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spcBef>
                <a:spcPts val="114"/>
              </a:spcBef>
            </a:pPr>
            <a:r>
              <a:rPr sz="8300" b="1" spc="-25" dirty="0">
                <a:solidFill>
                  <a:srgbClr val="009640"/>
                </a:solidFill>
                <a:latin typeface="Bahnschrift SemiBold Condensed" panose="020B0502040204020203" pitchFamily="34" charset="0"/>
                <a:cs typeface="Bebas Neue Pro"/>
              </a:rPr>
              <a:t>4,5</a:t>
            </a:r>
            <a:endParaRPr sz="830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</p:txBody>
      </p:sp>
      <p:sp>
        <p:nvSpPr>
          <p:cNvPr id="23" name="object 49">
            <a:extLst>
              <a:ext uri="{FF2B5EF4-FFF2-40B4-BE49-F238E27FC236}">
                <a16:creationId xmlns:a16="http://schemas.microsoft.com/office/drawing/2014/main" id="{4412E183-D4A6-D30C-AD18-862AF82889A0}"/>
              </a:ext>
            </a:extLst>
          </p:cNvPr>
          <p:cNvSpPr txBox="1"/>
          <p:nvPr/>
        </p:nvSpPr>
        <p:spPr>
          <a:xfrm>
            <a:off x="5044578" y="5526656"/>
            <a:ext cx="303530" cy="8877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5650" b="1" dirty="0">
                <a:solidFill>
                  <a:srgbClr val="009640"/>
                </a:solidFill>
                <a:latin typeface="Bahnschrift SemiBold Condensed" panose="020B0502040204020203" pitchFamily="34" charset="0"/>
                <a:cs typeface="Bebas Neue Pro"/>
              </a:rPr>
              <a:t>/</a:t>
            </a:r>
            <a:endParaRPr sz="565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</p:txBody>
      </p:sp>
      <p:sp>
        <p:nvSpPr>
          <p:cNvPr id="24" name="object 50">
            <a:extLst>
              <a:ext uri="{FF2B5EF4-FFF2-40B4-BE49-F238E27FC236}">
                <a16:creationId xmlns:a16="http://schemas.microsoft.com/office/drawing/2014/main" id="{F66CC11B-1B65-B067-2EA4-FD2E8303B444}"/>
              </a:ext>
            </a:extLst>
          </p:cNvPr>
          <p:cNvSpPr txBox="1"/>
          <p:nvPr/>
        </p:nvSpPr>
        <p:spPr>
          <a:xfrm>
            <a:off x="5322511" y="5567592"/>
            <a:ext cx="300990" cy="8877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5650" b="1" dirty="0">
                <a:solidFill>
                  <a:srgbClr val="009640"/>
                </a:solidFill>
                <a:latin typeface="Bahnschrift SemiBold Condensed" panose="020B0502040204020203" pitchFamily="34" charset="0"/>
                <a:cs typeface="Bebas Neue Pro"/>
              </a:rPr>
              <a:t>5</a:t>
            </a:r>
            <a:endParaRPr sz="5650" dirty="0">
              <a:solidFill>
                <a:prstClr val="black"/>
              </a:solidFill>
              <a:latin typeface="Bahnschrift SemiBold Condensed" panose="020B0502040204020203" pitchFamily="34" charset="0"/>
              <a:cs typeface="Bebas Neue Pro"/>
            </a:endParaRPr>
          </a:p>
        </p:txBody>
      </p:sp>
      <p:sp>
        <p:nvSpPr>
          <p:cNvPr id="27" name="Titre 1">
            <a:extLst>
              <a:ext uri="{FF2B5EF4-FFF2-40B4-BE49-F238E27FC236}">
                <a16:creationId xmlns:a16="http://schemas.microsoft.com/office/drawing/2014/main" id="{0895F2A0-7C27-F1B5-A0AB-DEFA51E7D3B2}"/>
              </a:ext>
            </a:extLst>
          </p:cNvPr>
          <p:cNvSpPr txBox="1">
            <a:spLocks/>
          </p:cNvSpPr>
          <p:nvPr/>
        </p:nvSpPr>
        <p:spPr>
          <a:xfrm>
            <a:off x="2879436" y="101322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164194"/>
                </a:solidFill>
              </a:rPr>
              <a:t>1/ </a:t>
            </a:r>
            <a:r>
              <a:rPr lang="fr-FR" sz="9600" dirty="0" err="1">
                <a:solidFill>
                  <a:srgbClr val="164194"/>
                </a:solidFill>
              </a:rPr>
              <a:t>sécurIté</a:t>
            </a:r>
            <a:endParaRPr lang="fr-FR" dirty="0">
              <a:solidFill>
                <a:srgbClr val="1641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656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C6C1F-DE88-A198-8BB9-AA8367E720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3">
            <a:extLst>
              <a:ext uri="{FF2B5EF4-FFF2-40B4-BE49-F238E27FC236}">
                <a16:creationId xmlns:a16="http://schemas.microsoft.com/office/drawing/2014/main" id="{6B2F7236-1198-7587-B74A-1365BD2DCBD0}"/>
              </a:ext>
            </a:extLst>
          </p:cNvPr>
          <p:cNvSpPr txBox="1"/>
          <p:nvPr/>
        </p:nvSpPr>
        <p:spPr>
          <a:xfrm>
            <a:off x="661808" y="903751"/>
            <a:ext cx="7489825" cy="347531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>
              <a:spcBef>
                <a:spcPts val="790"/>
              </a:spcBef>
            </a:pP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Une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initiative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autour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6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règles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vitales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sécurité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5" name="object 33">
            <a:extLst>
              <a:ext uri="{FF2B5EF4-FFF2-40B4-BE49-F238E27FC236}">
                <a16:creationId xmlns:a16="http://schemas.microsoft.com/office/drawing/2014/main" id="{FDE53FE1-0342-F826-529C-7F6F459B14E9}"/>
              </a:ext>
            </a:extLst>
          </p:cNvPr>
          <p:cNvGrpSpPr/>
          <p:nvPr/>
        </p:nvGrpSpPr>
        <p:grpSpPr>
          <a:xfrm>
            <a:off x="1308748" y="1437754"/>
            <a:ext cx="3236619" cy="4909780"/>
            <a:chOff x="9281388" y="1279649"/>
            <a:chExt cx="1743075" cy="2465070"/>
          </a:xfrm>
        </p:grpSpPr>
        <p:pic>
          <p:nvPicPr>
            <p:cNvPr id="6" name="object 34">
              <a:extLst>
                <a:ext uri="{FF2B5EF4-FFF2-40B4-BE49-F238E27FC236}">
                  <a16:creationId xmlns:a16="http://schemas.microsoft.com/office/drawing/2014/main" id="{E6160856-6619-A054-2C52-DE0B169F1B1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81389" y="1279649"/>
              <a:ext cx="1742633" cy="2464983"/>
            </a:xfrm>
            <a:prstGeom prst="rect">
              <a:avLst/>
            </a:prstGeom>
          </p:spPr>
        </p:pic>
        <p:sp>
          <p:nvSpPr>
            <p:cNvPr id="7" name="object 35">
              <a:extLst>
                <a:ext uri="{FF2B5EF4-FFF2-40B4-BE49-F238E27FC236}">
                  <a16:creationId xmlns:a16="http://schemas.microsoft.com/office/drawing/2014/main" id="{4CF81F2B-75A9-6B74-FA32-745CAF8D8D68}"/>
                </a:ext>
              </a:extLst>
            </p:cNvPr>
            <p:cNvSpPr/>
            <p:nvPr/>
          </p:nvSpPr>
          <p:spPr>
            <a:xfrm>
              <a:off x="9282976" y="1281239"/>
              <a:ext cx="1739900" cy="2461895"/>
            </a:xfrm>
            <a:custGeom>
              <a:avLst/>
              <a:gdLst/>
              <a:ahLst/>
              <a:cxnLst/>
              <a:rect l="l" t="t" r="r" b="b"/>
              <a:pathLst>
                <a:path w="1739900" h="2461895">
                  <a:moveTo>
                    <a:pt x="0" y="2461806"/>
                  </a:moveTo>
                  <a:lnTo>
                    <a:pt x="1739455" y="2461806"/>
                  </a:lnTo>
                  <a:lnTo>
                    <a:pt x="1739455" y="0"/>
                  </a:lnTo>
                  <a:lnTo>
                    <a:pt x="0" y="0"/>
                  </a:lnTo>
                  <a:lnTo>
                    <a:pt x="0" y="2461806"/>
                  </a:lnTo>
                  <a:close/>
                </a:path>
              </a:pathLst>
            </a:custGeom>
            <a:ln w="3175">
              <a:solidFill>
                <a:srgbClr val="A1ACAF"/>
              </a:solidFill>
            </a:ln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B4C75B9C-00E8-82B9-0629-6176307F9A96}"/>
              </a:ext>
            </a:extLst>
          </p:cNvPr>
          <p:cNvSpPr txBox="1"/>
          <p:nvPr/>
        </p:nvSpPr>
        <p:spPr>
          <a:xfrm>
            <a:off x="5035858" y="1702304"/>
            <a:ext cx="609452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i="0" u="none" strike="noStrike" baseline="0" dirty="0">
                <a:solidFill>
                  <a:srgbClr val="0033FF"/>
                </a:solidFill>
                <a:latin typeface="Roboto-Regular"/>
              </a:rPr>
              <a:t>• </a:t>
            </a:r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+ de 3500 collaborateurs formés aux règles vitales</a:t>
            </a:r>
          </a:p>
          <a:p>
            <a:pPr algn="l"/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de sécurité</a:t>
            </a: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algn="l"/>
            <a:r>
              <a:rPr lang="fr-FR" spc="-25" dirty="0">
                <a:solidFill>
                  <a:srgbClr val="164194"/>
                </a:solidFill>
                <a:latin typeface="Arial"/>
                <a:cs typeface="Arial"/>
              </a:rPr>
              <a:t>• + de 300 techniciens, intégrés et formés chaque année. Chaque technicien doit passer une Attestation de Travail en Sécurité</a:t>
            </a:r>
          </a:p>
          <a:p>
            <a:pPr algn="l"/>
            <a:endParaRPr lang="fr-FR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algn="l"/>
            <a:r>
              <a:rPr lang="fr-FR" i="1" spc="-25" dirty="0">
                <a:solidFill>
                  <a:srgbClr val="164194"/>
                </a:solidFill>
                <a:highlight>
                  <a:srgbClr val="FFFF00"/>
                </a:highlight>
                <a:latin typeface="Arial"/>
                <a:cs typeface="Arial"/>
              </a:rPr>
              <a:t>+ verbatim</a:t>
            </a:r>
          </a:p>
        </p:txBody>
      </p:sp>
    </p:spTree>
    <p:extLst>
      <p:ext uri="{BB962C8B-B14F-4D97-AF65-F5344CB8AC3E}">
        <p14:creationId xmlns:p14="http://schemas.microsoft.com/office/powerpoint/2010/main" val="3367496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9">
            <a:extLst>
              <a:ext uri="{FF2B5EF4-FFF2-40B4-BE49-F238E27FC236}">
                <a16:creationId xmlns:a16="http://schemas.microsoft.com/office/drawing/2014/main" id="{443620C6-CD83-05A7-3498-C6A8805D2136}"/>
              </a:ext>
            </a:extLst>
          </p:cNvPr>
          <p:cNvSpPr txBox="1"/>
          <p:nvPr/>
        </p:nvSpPr>
        <p:spPr>
          <a:xfrm>
            <a:off x="5471357" y="2154826"/>
            <a:ext cx="222174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78130" algn="r">
              <a:spcBef>
                <a:spcPts val="100"/>
              </a:spcBef>
            </a:pPr>
            <a:r>
              <a:rPr sz="1200" b="1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RENFORCER </a:t>
            </a:r>
            <a:r>
              <a:rPr lang="fr-FR" sz="1200" b="1" spc="-20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sz="1200" b="1" spc="-20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SÉCURITÉ </a:t>
            </a: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CELLE </a:t>
            </a:r>
            <a:r>
              <a:rPr sz="1200" b="1" spc="-25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</a:t>
            </a:r>
            <a:r>
              <a:rPr sz="1200" b="1" spc="-1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COLLABORATEURS</a:t>
            </a:r>
            <a:endParaRPr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bject 10">
            <a:extLst>
              <a:ext uri="{FF2B5EF4-FFF2-40B4-BE49-F238E27FC236}">
                <a16:creationId xmlns:a16="http://schemas.microsoft.com/office/drawing/2014/main" id="{D2436145-FFC7-76DE-E8BA-55A5243039D4}"/>
              </a:ext>
            </a:extLst>
          </p:cNvPr>
          <p:cNvSpPr txBox="1"/>
          <p:nvPr/>
        </p:nvSpPr>
        <p:spPr>
          <a:xfrm>
            <a:off x="7834340" y="2172111"/>
            <a:ext cx="235432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CONTRIBUER </a:t>
            </a:r>
            <a:r>
              <a:rPr sz="1200" b="1" spc="-1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ENSEMBLE</a:t>
            </a:r>
            <a:r>
              <a:rPr sz="1200" b="1" spc="5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sz="1200" b="1" spc="-5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RÉDUIRE</a:t>
            </a:r>
            <a:r>
              <a:rPr sz="1200" b="1" spc="-5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</a:t>
            </a:r>
            <a:r>
              <a:rPr sz="1200" b="1" spc="-25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</a:t>
            </a:r>
            <a:r>
              <a:rPr sz="1200" b="1" spc="-10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ENVIRONNEMENTAL</a:t>
            </a:r>
            <a:endParaRPr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A6FB393E-BF16-B83B-87F9-C699EC137C5A}"/>
              </a:ext>
            </a:extLst>
          </p:cNvPr>
          <p:cNvSpPr txBox="1"/>
          <p:nvPr/>
        </p:nvSpPr>
        <p:spPr>
          <a:xfrm>
            <a:off x="3878446" y="2172111"/>
            <a:ext cx="206062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2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APPORTER</a:t>
            </a:r>
            <a:r>
              <a:rPr sz="1200" b="1" spc="-5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-25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sz="1200" b="1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EXPÉRIENCE DE</a:t>
            </a:r>
            <a:r>
              <a:rPr sz="1200" b="1" spc="5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1" spc="-10" dirty="0">
                <a:solidFill>
                  <a:srgbClr val="0096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QUALITÉ</a:t>
            </a:r>
            <a:endParaRPr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8929D8D8-6B74-A069-82F7-42DFFC0BA836}"/>
              </a:ext>
            </a:extLst>
          </p:cNvPr>
          <p:cNvSpPr txBox="1"/>
          <p:nvPr/>
        </p:nvSpPr>
        <p:spPr>
          <a:xfrm>
            <a:off x="1909548" y="2172111"/>
            <a:ext cx="1809653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fr-FR" sz="1200" b="1" u="none" strike="noStrike" cap="none" dirty="0">
                <a:solidFill>
                  <a:srgbClr val="16419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ÊTRE LE RÉSEAU </a:t>
            </a:r>
            <a:r>
              <a:rPr lang="fr-FR" sz="1200" b="1" u="none" strike="noStrike" cap="none" dirty="0">
                <a:solidFill>
                  <a:srgbClr val="23A04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AVEC LE PLUS FAIBLE IMPACT ENVIRONNEMENTAL</a:t>
            </a:r>
            <a:endParaRPr lang="fr-FR" sz="1050" b="1" dirty="0">
              <a:solidFill>
                <a:srgbClr val="23A0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69C29BF-FBBB-270D-50A2-710A002C47E5}"/>
              </a:ext>
            </a:extLst>
          </p:cNvPr>
          <p:cNvSpPr txBox="1"/>
          <p:nvPr/>
        </p:nvSpPr>
        <p:spPr>
          <a:xfrm>
            <a:off x="403318" y="3627066"/>
            <a:ext cx="10924928" cy="1693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Label RSE – Enseigne Responsable en 2021, 2022, 2023</a:t>
            </a:r>
          </a:p>
          <a:p>
            <a:pPr marL="12700" marR="0" lvl="0" indent="0" defTabSz="91440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CEE et multi-vies (100 % de nos déchets 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90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OBJECTIFS :</a:t>
            </a:r>
            <a:endParaRPr lang="fr-FR" sz="16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A9C2EB04-ED93-B2E9-F2F9-35C316691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984" y="3091684"/>
            <a:ext cx="1439636" cy="144009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EA50DA83-96B1-9CAF-8897-378AFC92B7F0}"/>
              </a:ext>
            </a:extLst>
          </p:cNvPr>
          <p:cNvSpPr txBox="1"/>
          <p:nvPr/>
        </p:nvSpPr>
        <p:spPr>
          <a:xfrm>
            <a:off x="444871" y="5320350"/>
            <a:ext cx="899067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600" b="1" i="0" u="none" strike="noStrike" cap="none" dirty="0">
                <a:solidFill>
                  <a:srgbClr val="16419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D’ici 2025: réduire de 10% les émissions de CO2 chez 5% de nos clients</a:t>
            </a:r>
            <a:endParaRPr lang="fr-FR" sz="1600" b="1" u="none" strike="noStrike" cap="none" baseline="-25000" dirty="0">
              <a:solidFill>
                <a:srgbClr val="16419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lang="fr-FR" sz="1200" b="1" i="0" u="none" strike="noStrike" cap="none" dirty="0">
              <a:solidFill>
                <a:srgbClr val="16419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fr-FR" sz="1600" b="1" i="0" u="none" strike="noStrike" cap="none" dirty="0">
                <a:solidFill>
                  <a:srgbClr val="164194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D’ici 2030: réduire de plus de 20% les émissions de CO2 chez 20% de nos clients</a:t>
            </a:r>
            <a:endParaRPr lang="fr-FR" sz="1600" b="1" u="none" strike="noStrike" cap="none" dirty="0">
              <a:solidFill>
                <a:srgbClr val="164194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42EC59A8-C36B-BE90-2703-512F796616CB}"/>
              </a:ext>
            </a:extLst>
          </p:cNvPr>
          <p:cNvSpPr txBox="1">
            <a:spLocks/>
          </p:cNvSpPr>
          <p:nvPr/>
        </p:nvSpPr>
        <p:spPr>
          <a:xfrm>
            <a:off x="444871" y="314350"/>
            <a:ext cx="10515600" cy="903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164194"/>
                </a:solidFill>
              </a:rPr>
              <a:t>2/ L’environnement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7126F9C-F8B0-BCC0-8B01-B911A3F8D9BB}"/>
              </a:ext>
            </a:extLst>
          </p:cNvPr>
          <p:cNvSpPr txBox="1"/>
          <p:nvPr/>
        </p:nvSpPr>
        <p:spPr>
          <a:xfrm>
            <a:off x="403318" y="1403203"/>
            <a:ext cx="9785350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ts val="308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Une démarche responsable autour de 4 piliers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634E81-BEC7-4A7E-5E9B-4655E0272249}"/>
              </a:ext>
            </a:extLst>
          </p:cNvPr>
          <p:cNvSpPr txBox="1"/>
          <p:nvPr/>
        </p:nvSpPr>
        <p:spPr>
          <a:xfrm>
            <a:off x="9971843" y="901035"/>
            <a:ext cx="62188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i="1" dirty="0">
                <a:solidFill>
                  <a:srgbClr val="333333"/>
                </a:solidFill>
                <a:highlight>
                  <a:srgbClr val="FFFF00"/>
                </a:highlight>
                <a:latin typeface="Roboto-Regular"/>
              </a:rPr>
              <a:t>+ verbatim</a:t>
            </a:r>
            <a:endParaRPr lang="fr-FR" i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83214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986C598-116F-16A4-E812-A7E7BD36F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752" y="2870200"/>
            <a:ext cx="11516496" cy="351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871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62EB7-7483-2B72-9672-7AAB13715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E13398-9F3F-7DCA-B378-FBE1DAA07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9600" dirty="0">
                <a:solidFill>
                  <a:srgbClr val="164194"/>
                </a:solidFill>
              </a:rPr>
              <a:t>3/ GESTION DES Carrières</a:t>
            </a:r>
          </a:p>
        </p:txBody>
      </p:sp>
      <p:sp>
        <p:nvSpPr>
          <p:cNvPr id="17" name="object 6">
            <a:extLst>
              <a:ext uri="{FF2B5EF4-FFF2-40B4-BE49-F238E27FC236}">
                <a16:creationId xmlns:a16="http://schemas.microsoft.com/office/drawing/2014/main" id="{617AE834-A9E5-66DF-B465-4093B00E4643}"/>
              </a:ext>
            </a:extLst>
          </p:cNvPr>
          <p:cNvSpPr txBox="1">
            <a:spLocks/>
          </p:cNvSpPr>
          <p:nvPr/>
        </p:nvSpPr>
        <p:spPr>
          <a:xfrm>
            <a:off x="562519" y="2503488"/>
            <a:ext cx="11298405" cy="17363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1600" kern="1200" dirty="0" smtClean="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b="1" dirty="0"/>
              <a:t>Une</a:t>
            </a:r>
            <a:r>
              <a:rPr b="1" spc="-25" dirty="0"/>
              <a:t> </a:t>
            </a:r>
            <a:r>
              <a:rPr b="1" dirty="0"/>
              <a:t>formation</a:t>
            </a:r>
            <a:r>
              <a:rPr b="1" spc="-20" dirty="0"/>
              <a:t> </a:t>
            </a:r>
            <a:r>
              <a:rPr b="1" dirty="0"/>
              <a:t>sécurité</a:t>
            </a:r>
            <a:r>
              <a:rPr b="1" spc="-25" dirty="0"/>
              <a:t> </a:t>
            </a:r>
            <a:r>
              <a:rPr b="1" dirty="0"/>
              <a:t>continue pour tous</a:t>
            </a:r>
            <a:r>
              <a:rPr b="1" spc="-15" dirty="0"/>
              <a:t> </a:t>
            </a:r>
            <a:r>
              <a:rPr b="1" spc="-60" dirty="0"/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dirty="0">
              <a:latin typeface="Arial"/>
              <a:cs typeface="Arial"/>
            </a:endParaRPr>
          </a:p>
          <a:p>
            <a:pPr marL="648970" indent="-165735">
              <a:lnSpc>
                <a:spcPct val="100000"/>
              </a:lnSpc>
              <a:spcBef>
                <a:spcPts val="0"/>
              </a:spcBef>
              <a:buFont typeface="Arial"/>
              <a:buChar char="-"/>
              <a:tabLst>
                <a:tab pos="649605" algn="l"/>
              </a:tabLst>
            </a:pPr>
            <a:r>
              <a:rPr lang="fr-FR" spc="-10" dirty="0">
                <a:latin typeface="Arial"/>
                <a:cs typeface="Arial"/>
              </a:rPr>
              <a:t>Des techniciens</a:t>
            </a:r>
            <a:r>
              <a:rPr spc="-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formés</a:t>
            </a:r>
            <a:r>
              <a:rPr spc="-15" dirty="0">
                <a:latin typeface="Arial"/>
                <a:cs typeface="Arial"/>
              </a:rPr>
              <a:t> à la </a:t>
            </a:r>
            <a:r>
              <a:rPr dirty="0">
                <a:latin typeface="Arial"/>
                <a:cs typeface="Arial"/>
              </a:rPr>
              <a:t>prévention</a:t>
            </a:r>
            <a:r>
              <a:rPr spc="-10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des</a:t>
            </a:r>
            <a:r>
              <a:rPr spc="-1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risques (</a:t>
            </a:r>
            <a:r>
              <a:rPr lang="fr-FR" dirty="0">
                <a:latin typeface="Arial"/>
                <a:cs typeface="Arial"/>
              </a:rPr>
              <a:t>Attestation</a:t>
            </a:r>
            <a:r>
              <a:rPr lang="fr-FR" spc="-20" dirty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</a:rPr>
              <a:t>de</a:t>
            </a:r>
            <a:r>
              <a:rPr lang="fr-FR" spc="-45" dirty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</a:rPr>
              <a:t>Travail</a:t>
            </a:r>
            <a:r>
              <a:rPr lang="fr-FR" spc="-15" dirty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</a:rPr>
              <a:t>en</a:t>
            </a:r>
            <a:r>
              <a:rPr lang="fr-FR" spc="-20" dirty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</a:rPr>
              <a:t>Sécurité)</a:t>
            </a:r>
          </a:p>
          <a:p>
            <a:pPr marL="483235" indent="0">
              <a:lnSpc>
                <a:spcPct val="100000"/>
              </a:lnSpc>
              <a:spcBef>
                <a:spcPts val="0"/>
              </a:spcBef>
              <a:buNone/>
              <a:tabLst>
                <a:tab pos="649605" algn="l"/>
              </a:tabLst>
            </a:pPr>
            <a:r>
              <a:rPr lang="fr-FR" spc="-20" dirty="0">
                <a:latin typeface="Arial"/>
                <a:cs typeface="Arial"/>
              </a:rPr>
              <a:t> </a:t>
            </a:r>
            <a:endParaRPr dirty="0">
              <a:latin typeface="Arial"/>
              <a:cs typeface="Arial"/>
            </a:endParaRPr>
          </a:p>
          <a:p>
            <a:pPr marL="648970" marR="892810" indent="-165100">
              <a:lnSpc>
                <a:spcPct val="100000"/>
              </a:lnSpc>
              <a:spcBef>
                <a:spcPts val="0"/>
              </a:spcBef>
              <a:buFont typeface="Arial"/>
              <a:buChar char="-"/>
              <a:tabLst>
                <a:tab pos="649605" algn="l"/>
              </a:tabLst>
            </a:pPr>
            <a:r>
              <a:rPr dirty="0">
                <a:latin typeface="Arial"/>
                <a:cs typeface="Arial"/>
              </a:rPr>
              <a:t>Les managers du réseau formés à la maîtrise des risque avec</a:t>
            </a:r>
            <a:r>
              <a:rPr spc="-15" dirty="0">
                <a:latin typeface="Arial"/>
                <a:cs typeface="Arial"/>
              </a:rPr>
              <a:t> </a:t>
            </a:r>
            <a:r>
              <a:rPr spc="-30" dirty="0">
                <a:latin typeface="Arial"/>
                <a:cs typeface="Arial"/>
              </a:rPr>
              <a:t>l’APAVE</a:t>
            </a:r>
            <a:r>
              <a:rPr spc="-10" dirty="0">
                <a:latin typeface="Arial"/>
                <a:cs typeface="Arial"/>
              </a:rPr>
              <a:t> </a:t>
            </a:r>
          </a:p>
          <a:p>
            <a:pPr marL="648970" marR="892810" indent="-165100">
              <a:lnSpc>
                <a:spcPct val="100000"/>
              </a:lnSpc>
              <a:spcBef>
                <a:spcPts val="0"/>
              </a:spcBef>
              <a:buFont typeface="Arial"/>
              <a:buChar char="-"/>
              <a:tabLst>
                <a:tab pos="649605" algn="l"/>
              </a:tabLst>
            </a:pPr>
            <a:endParaRPr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2971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62EB7-7483-2B72-9672-7AAB13715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E13398-9F3F-7DCA-B378-FBE1DAA07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9600" dirty="0">
                <a:solidFill>
                  <a:srgbClr val="164194"/>
                </a:solidFill>
              </a:rPr>
              <a:t>3/ GESTION DES Carrières</a:t>
            </a:r>
          </a:p>
        </p:txBody>
      </p:sp>
      <p:sp>
        <p:nvSpPr>
          <p:cNvPr id="6" name="object 23">
            <a:extLst>
              <a:ext uri="{FF2B5EF4-FFF2-40B4-BE49-F238E27FC236}">
                <a16:creationId xmlns:a16="http://schemas.microsoft.com/office/drawing/2014/main" id="{CCF9790C-E217-D2D8-5E36-DBD8AF0300E5}"/>
              </a:ext>
            </a:extLst>
          </p:cNvPr>
          <p:cNvSpPr txBox="1"/>
          <p:nvPr/>
        </p:nvSpPr>
        <p:spPr>
          <a:xfrm>
            <a:off x="513870" y="2177779"/>
            <a:ext cx="11395702" cy="21082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419">
              <a:spcBef>
                <a:spcPts val="100"/>
              </a:spcBef>
            </a:pPr>
            <a:r>
              <a:rPr lang="fr-FR" b="1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30" dirty="0">
                <a:solidFill>
                  <a:srgbClr val="164194"/>
                </a:solidFill>
                <a:latin typeface="Arial"/>
                <a:cs typeface="Arial"/>
              </a:rPr>
              <a:t>engagements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0" dirty="0">
                <a:solidFill>
                  <a:srgbClr val="164194"/>
                </a:solidFill>
                <a:latin typeface="Arial"/>
                <a:cs typeface="Arial"/>
              </a:rPr>
              <a:t>autour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du</a:t>
            </a:r>
            <a:r>
              <a:rPr b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30" dirty="0">
                <a:solidFill>
                  <a:srgbClr val="164194"/>
                </a:solidFill>
                <a:latin typeface="Arial"/>
                <a:cs typeface="Arial"/>
              </a:rPr>
              <a:t>recrutement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b="1" spc="-7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b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25" dirty="0">
                <a:solidFill>
                  <a:srgbClr val="164194"/>
                </a:solidFill>
                <a:latin typeface="Arial"/>
                <a:cs typeface="Arial"/>
              </a:rPr>
              <a:t>formation</a:t>
            </a:r>
            <a:r>
              <a:rPr b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b="1" spc="-50" dirty="0">
                <a:solidFill>
                  <a:srgbClr val="164194"/>
                </a:solidFill>
                <a:latin typeface="Arial"/>
                <a:cs typeface="Arial"/>
              </a:rPr>
              <a:t>:</a:t>
            </a:r>
            <a:endParaRPr lang="fr-FR" b="1" spc="-50" dirty="0">
              <a:solidFill>
                <a:srgbClr val="164194"/>
              </a:solidFill>
              <a:latin typeface="Arial"/>
              <a:cs typeface="Arial"/>
            </a:endParaRPr>
          </a:p>
          <a:p>
            <a:pPr marL="58419">
              <a:spcBef>
                <a:spcPts val="100"/>
              </a:spcBef>
            </a:pPr>
            <a:endParaRPr lang="fr-FR" dirty="0">
              <a:solidFill>
                <a:prstClr val="black"/>
              </a:solidFill>
              <a:latin typeface="Arial"/>
              <a:cs typeface="Arial"/>
            </a:endParaRP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Valorisation de l’ascenseur social 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Des parcours de carrière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- 3% de la masse salariale consacrée à la formation tous les ans</a:t>
            </a:r>
          </a:p>
          <a:p>
            <a:pPr marL="58419">
              <a:spcBef>
                <a:spcPts val="100"/>
              </a:spcBef>
            </a:pP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	-Un programme de salaires décents pour la défense du pouvoir d’achat.</a:t>
            </a:r>
          </a:p>
          <a:p>
            <a:pPr marL="340360" indent="-285750">
              <a:buFont typeface="Arial" panose="020B0604020202020204" pitchFamily="34" charset="0"/>
              <a:buChar char="•"/>
            </a:pPr>
            <a:endParaRPr lang="fr-FR" sz="1600" b="1" spc="-25" dirty="0">
              <a:solidFill>
                <a:srgbClr val="164194"/>
              </a:solidFill>
              <a:latin typeface="Arial"/>
              <a:cs typeface="Arial"/>
            </a:endParaRPr>
          </a:p>
          <a:p>
            <a:pPr marL="340360" indent="-285750">
              <a:buFont typeface="Arial" panose="020B0604020202020204" pitchFamily="34" charset="0"/>
              <a:buChar char="•"/>
            </a:pPr>
            <a:endParaRPr sz="1600" b="1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54143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62EB7-7483-2B72-9672-7AAB13715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E13398-9F3F-7DCA-B378-FBE1DAA07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9600" dirty="0">
                <a:solidFill>
                  <a:srgbClr val="164194"/>
                </a:solidFill>
              </a:rPr>
              <a:t>3/ GESTION DES Carrières</a:t>
            </a:r>
          </a:p>
        </p:txBody>
      </p:sp>
      <p:sp>
        <p:nvSpPr>
          <p:cNvPr id="10" name="object 23">
            <a:extLst>
              <a:ext uri="{FF2B5EF4-FFF2-40B4-BE49-F238E27FC236}">
                <a16:creationId xmlns:a16="http://schemas.microsoft.com/office/drawing/2014/main" id="{EEDB1329-8846-2973-A9F4-4CE3A484CD0B}"/>
              </a:ext>
            </a:extLst>
          </p:cNvPr>
          <p:cNvSpPr txBox="1"/>
          <p:nvPr/>
        </p:nvSpPr>
        <p:spPr>
          <a:xfrm>
            <a:off x="1016000" y="2294813"/>
            <a:ext cx="11531745" cy="14850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/>
            <a:r>
              <a:rPr lang="fr-FR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 politique en faveur de la diversité et de l’</a:t>
            </a:r>
            <a:r>
              <a:rPr lang="fr-FR" b="1" i="0" u="none" strike="noStrike" baseline="0" dirty="0" err="1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égalite</a:t>
            </a:r>
            <a: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professionnelle</a:t>
            </a:r>
            <a:b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i="0" u="none" strike="noStrike" baseline="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de l’emploi des travailleurs en situation de handicap</a:t>
            </a:r>
            <a:endParaRPr lang="fr-FR" b="1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9750" marR="218440">
              <a:spcBef>
                <a:spcPts val="1435"/>
              </a:spcBef>
              <a:tabLst>
                <a:tab pos="705485" algn="l"/>
              </a:tabLst>
            </a:pP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-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sz="1600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actions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favorisant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diversité</a:t>
            </a:r>
            <a:r>
              <a:rPr sz="1600" b="1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l’inclusion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(logo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64194"/>
                </a:solidFill>
                <a:latin typeface="Arial"/>
                <a:cs typeface="Arial"/>
              </a:rPr>
              <a:t>WAVE</a:t>
            </a:r>
            <a:r>
              <a:rPr lang="fr-FR" sz="1600" spc="-25" dirty="0">
                <a:solidFill>
                  <a:srgbClr val="164194"/>
                </a:solidFill>
                <a:latin typeface="Arial"/>
                <a:cs typeface="Arial"/>
              </a:rPr>
              <a:t> Auto)</a:t>
            </a:r>
            <a:endParaRPr sz="165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4850" marR="1268095" indent="-165100">
              <a:buFont typeface="Arial"/>
              <a:buChar char="-"/>
              <a:tabLst>
                <a:tab pos="705485" algn="l"/>
              </a:tabLst>
            </a:pP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Une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lutte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contre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la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corruption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sz="1600" b="1" spc="-3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les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comportements</a:t>
            </a:r>
            <a:r>
              <a:rPr sz="1600" b="1" spc="-2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spc="-10" dirty="0" err="1">
                <a:solidFill>
                  <a:srgbClr val="164194"/>
                </a:solidFill>
                <a:latin typeface="Arial"/>
                <a:cs typeface="Arial"/>
              </a:rPr>
              <a:t>inappropriés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.</a:t>
            </a:r>
            <a:endParaRPr sz="1650" dirty="0">
              <a:solidFill>
                <a:prstClr val="black"/>
              </a:solidFill>
              <a:latin typeface="Arial"/>
              <a:cs typeface="Arial"/>
            </a:endParaRPr>
          </a:p>
          <a:p>
            <a:pPr marL="704850" indent="-165735">
              <a:spcBef>
                <a:spcPts val="5"/>
              </a:spcBef>
              <a:buFont typeface="Arial"/>
              <a:buChar char="-"/>
              <a:tabLst>
                <a:tab pos="705485" algn="l"/>
              </a:tabLst>
            </a:pP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Une</a:t>
            </a:r>
            <a:r>
              <a:rPr sz="16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politique</a:t>
            </a:r>
            <a:r>
              <a:rPr sz="1600" b="1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164194"/>
                </a:solidFill>
                <a:latin typeface="Arial"/>
                <a:cs typeface="Arial"/>
              </a:rPr>
              <a:t>handicap</a:t>
            </a:r>
            <a:r>
              <a:rPr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b="1" dirty="0" err="1">
                <a:solidFill>
                  <a:srgbClr val="164194"/>
                </a:solidFill>
                <a:latin typeface="Arial"/>
                <a:cs typeface="Arial"/>
              </a:rPr>
              <a:t>volontariste</a:t>
            </a:r>
            <a:r>
              <a:rPr sz="1600" b="1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 err="1">
                <a:solidFill>
                  <a:srgbClr val="164194"/>
                </a:solidFill>
                <a:latin typeface="Arial"/>
                <a:cs typeface="Arial"/>
              </a:rPr>
              <a:t>soutenue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par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un</a:t>
            </a:r>
            <a:r>
              <a:rPr sz="1600" spc="-2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64194"/>
                </a:solidFill>
                <a:latin typeface="Arial"/>
                <a:cs typeface="Arial"/>
              </a:rPr>
              <a:t>accord</a:t>
            </a:r>
            <a:r>
              <a:rPr sz="1600" spc="-1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64194"/>
                </a:solidFill>
                <a:latin typeface="Arial"/>
                <a:cs typeface="Arial"/>
              </a:rPr>
              <a:t>AGEFIPH.</a:t>
            </a:r>
            <a:endParaRPr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DC95AA4-742F-9BBF-353E-C96546B18CAF}"/>
              </a:ext>
            </a:extLst>
          </p:cNvPr>
          <p:cNvSpPr txBox="1"/>
          <p:nvPr/>
        </p:nvSpPr>
        <p:spPr>
          <a:xfrm>
            <a:off x="613319" y="4681028"/>
            <a:ext cx="11395702" cy="1336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fr-FR" sz="1600" spc="-25" dirty="0">
                <a:solidFill>
                  <a:srgbClr val="164194"/>
                </a:solidFill>
                <a:highlight>
                  <a:srgbClr val="FFFF00"/>
                </a:highlight>
                <a:latin typeface="Arial"/>
                <a:cs typeface="Arial"/>
              </a:rPr>
              <a:t>Verbatim </a:t>
            </a:r>
          </a:p>
          <a:p>
            <a:pPr marL="12700" marR="5080">
              <a:spcBef>
                <a:spcPts val="100"/>
              </a:spcBef>
            </a:pP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Euromaster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s’engage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pour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l’inclusion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personnes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en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situation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handicap.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À</a:t>
            </a:r>
            <a:r>
              <a:rPr lang="fr-FR" sz="1600" i="1" spc="-5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cet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effet,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nous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avons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signé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une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convention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nationale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avec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l’AGEFIPH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pour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une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durée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trois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ans.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Nous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nous</a:t>
            </a:r>
            <a:r>
              <a:rPr lang="fr-FR" sz="1600" i="1" spc="-8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mobilisons pour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faire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évoluer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l’attention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portée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au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handicap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dans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nos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pratiques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internes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et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agir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30" dirty="0">
                <a:solidFill>
                  <a:srgbClr val="164194"/>
                </a:solidFill>
                <a:latin typeface="Arial"/>
                <a:cs typeface="Arial"/>
              </a:rPr>
              <a:t>concrètement</a:t>
            </a:r>
            <a:r>
              <a:rPr lang="fr-FR" sz="1600" i="1" spc="-6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en </a:t>
            </a:r>
            <a:r>
              <a:rPr lang="fr-FR" sz="1600" i="1" spc="-20" dirty="0">
                <a:solidFill>
                  <a:srgbClr val="164194"/>
                </a:solidFill>
                <a:latin typeface="Arial"/>
                <a:cs typeface="Arial"/>
              </a:rPr>
              <a:t>faveur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dirty="0">
                <a:solidFill>
                  <a:srgbClr val="164194"/>
                </a:solidFill>
                <a:latin typeface="Arial"/>
                <a:cs typeface="Arial"/>
              </a:rPr>
              <a:t>des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25" dirty="0">
                <a:solidFill>
                  <a:srgbClr val="164194"/>
                </a:solidFill>
                <a:latin typeface="Arial"/>
                <a:cs typeface="Arial"/>
              </a:rPr>
              <a:t>travailleurs</a:t>
            </a:r>
            <a:r>
              <a:rPr lang="fr-FR" sz="1600" i="1" spc="-7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i="1" spc="-10" dirty="0">
                <a:solidFill>
                  <a:srgbClr val="164194"/>
                </a:solidFill>
                <a:latin typeface="Arial"/>
                <a:cs typeface="Arial"/>
              </a:rPr>
              <a:t>handicapés.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lang="fr-FR" sz="1600" b="1" dirty="0">
                <a:solidFill>
                  <a:srgbClr val="164194"/>
                </a:solidFill>
                <a:latin typeface="Arial"/>
                <a:cs typeface="Arial"/>
              </a:rPr>
              <a:t>Ségolène</a:t>
            </a:r>
            <a:r>
              <a:rPr lang="fr-FR" sz="1600" b="1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164194"/>
                </a:solidFill>
                <a:latin typeface="Arial"/>
                <a:cs typeface="Arial"/>
              </a:rPr>
              <a:t>Rollier-</a:t>
            </a:r>
            <a:r>
              <a:rPr lang="fr-FR" sz="1600" b="1" dirty="0" err="1">
                <a:solidFill>
                  <a:srgbClr val="164194"/>
                </a:solidFill>
                <a:latin typeface="Arial"/>
                <a:cs typeface="Arial"/>
              </a:rPr>
              <a:t>Sigallet</a:t>
            </a:r>
            <a:r>
              <a:rPr lang="fr-FR" sz="1600" b="1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164194"/>
                </a:solidFill>
                <a:latin typeface="Arial"/>
                <a:cs typeface="Arial"/>
              </a:rPr>
              <a:t>-</a:t>
            </a:r>
            <a:r>
              <a:rPr lang="fr-FR" sz="1600" b="1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Chargée</a:t>
            </a:r>
            <a:r>
              <a:rPr lang="fr-FR" sz="16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de</a:t>
            </a: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164194"/>
                </a:solidFill>
                <a:latin typeface="Arial"/>
                <a:cs typeface="Arial"/>
              </a:rPr>
              <a:t>mission</a:t>
            </a:r>
            <a:r>
              <a:rPr lang="fr-FR" sz="1600" spc="-5" dirty="0">
                <a:solidFill>
                  <a:srgbClr val="164194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164194"/>
                </a:solidFill>
                <a:latin typeface="Arial"/>
                <a:cs typeface="Arial"/>
              </a:rPr>
              <a:t>handicap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02944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2A72B0-15A8-FAB2-E1BF-E853C262F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FIn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9CCCC67-DA16-F336-3F04-9D6360496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Principe d’animation : patchwork de collaborateurs siège et terrain qui disent ‘Toujours la’..  ou photo portrait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1A4A7F1-68D7-05D1-B52C-BE6D32BDC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0" y="3089429"/>
            <a:ext cx="3934365" cy="221803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132DE8A-D29D-C3D1-821C-60A88C684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5451" y="3089429"/>
            <a:ext cx="3934365" cy="221803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2C5EB10-6985-F1B4-E316-EC0230013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5812" y="3089429"/>
            <a:ext cx="3852801" cy="217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77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2A72B0-15A8-FAB2-E1BF-E853C262F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FIn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2C5EB10-6985-F1B4-E316-EC0230013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836" y="2827854"/>
            <a:ext cx="6302444" cy="3553056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5DDB900B-AAC4-A40D-E557-A812F9463888}"/>
              </a:ext>
            </a:extLst>
          </p:cNvPr>
          <p:cNvSpPr txBox="1">
            <a:spLocks/>
          </p:cNvSpPr>
          <p:nvPr/>
        </p:nvSpPr>
        <p:spPr>
          <a:xfrm>
            <a:off x="3014709" y="3941601"/>
            <a:ext cx="6232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chemeClr val="bg1"/>
                </a:solidFill>
              </a:rPr>
              <a:t>EUROMASTER, TOUJOURS Là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3259329-A849-041A-2303-316A70739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430" y="2141537"/>
            <a:ext cx="10515600" cy="4351338"/>
          </a:xfrm>
        </p:spPr>
        <p:txBody>
          <a:bodyPr/>
          <a:lstStyle/>
          <a:p>
            <a:r>
              <a:rPr lang="fr-FR" dirty="0"/>
              <a:t>Principe d’animation : patchwork de collaborateurs siège et terrain qui disent ‘Toujours la’.. ou photo portrait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4827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1D194B-2513-A22D-A441-AB8992684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7200" dirty="0">
                <a:solidFill>
                  <a:srgbClr val="F5E669"/>
                </a:solidFill>
              </a:rPr>
              <a:t>Principe de Découpage Vidéo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216A34-166B-9932-2A5A-E4C0E649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/>
              <a:t>Interview Marc </a:t>
            </a:r>
            <a:r>
              <a:rPr lang="fr-FR" i="1" dirty="0" err="1"/>
              <a:t>Frustié</a:t>
            </a:r>
            <a:r>
              <a:rPr lang="fr-FR" i="1" dirty="0"/>
              <a:t> avec surimpression</a:t>
            </a:r>
          </a:p>
          <a:p>
            <a:r>
              <a:rPr lang="fr-FR" i="1" dirty="0"/>
              <a:t>Photographie actuelle – infographie</a:t>
            </a:r>
          </a:p>
          <a:p>
            <a:r>
              <a:rPr lang="fr-FR" i="1" dirty="0"/>
              <a:t>Awards</a:t>
            </a:r>
          </a:p>
          <a:p>
            <a:r>
              <a:rPr lang="fr-FR" i="1" dirty="0"/>
              <a:t>Nos valeurs</a:t>
            </a:r>
          </a:p>
          <a:p>
            <a:r>
              <a:rPr lang="fr-FR" i="1" dirty="0"/>
              <a:t>Nos priorités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83655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2F7CA-EDD2-CE96-9A05-FE184E5DB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2F9315-51A6-B941-CBAC-655F90A86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FIn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EE4A2BD-09B9-6E77-A139-FC1B88D57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836" y="2827854"/>
            <a:ext cx="6302444" cy="3553056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E9673696-C864-3BF4-373C-6A4AE5EADFE6}"/>
              </a:ext>
            </a:extLst>
          </p:cNvPr>
          <p:cNvSpPr txBox="1">
            <a:spLocks/>
          </p:cNvSpPr>
          <p:nvPr/>
        </p:nvSpPr>
        <p:spPr>
          <a:xfrm>
            <a:off x="3014709" y="3941601"/>
            <a:ext cx="6232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10200" b="1" i="0" kern="1200" cap="all" spc="-190" baseline="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defRPr>
            </a:lvl1pPr>
          </a:lstStyle>
          <a:p>
            <a:r>
              <a:rPr lang="fr-FR" sz="6600" dirty="0">
                <a:solidFill>
                  <a:schemeClr val="bg1"/>
                </a:solidFill>
              </a:rPr>
              <a:t>ENSEMBLE, FAISONS GRANDIR CE QUE VOUS ÊTES !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E3B28A1-96C9-19AB-C7D2-713B35AA2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430" y="2141537"/>
            <a:ext cx="10515600" cy="4351338"/>
          </a:xfrm>
        </p:spPr>
        <p:txBody>
          <a:bodyPr/>
          <a:lstStyle/>
          <a:p>
            <a:r>
              <a:rPr lang="fr-FR" dirty="0"/>
              <a:t>Principe d’animation : patchwork de collaborateurs siège et terrain qui disent ‘Toujours la’.. ou photo portrait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7713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45605-1B24-DD30-E18A-AA0DB81BB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367"/>
            <a:ext cx="9144000" cy="925328"/>
          </a:xfrm>
        </p:spPr>
        <p:txBody>
          <a:bodyPr/>
          <a:lstStyle/>
          <a:p>
            <a:r>
              <a:rPr lang="fr-FR" dirty="0"/>
              <a:t>Interview Marc </a:t>
            </a:r>
            <a:r>
              <a:rPr lang="fr-FR" dirty="0" err="1"/>
              <a:t>Frustié</a:t>
            </a:r>
            <a:r>
              <a:rPr lang="fr-FR" dirty="0"/>
              <a:t>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A01489C-E016-D36A-05E5-9C66331D8F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1025" y="1417232"/>
            <a:ext cx="9144000" cy="1655762"/>
          </a:xfrm>
        </p:spPr>
        <p:txBody>
          <a:bodyPr>
            <a:normAutofit lnSpcReduction="10000"/>
          </a:bodyPr>
          <a:lstStyle/>
          <a:p>
            <a:pPr algn="l"/>
            <a:r>
              <a:rPr lang="fr-FR" sz="1800" dirty="0"/>
              <a:t>Contenu de l’itw :</a:t>
            </a:r>
          </a:p>
          <a:p>
            <a:pPr algn="l"/>
            <a:r>
              <a:rPr lang="fr-FR" sz="1800" dirty="0"/>
              <a:t>-1/ Mot de bienvenue/ accueil</a:t>
            </a:r>
          </a:p>
          <a:p>
            <a:pPr algn="l"/>
            <a:r>
              <a:rPr lang="fr-FR" sz="1800" dirty="0"/>
              <a:t>-2/ Présentation rapide de l’enseigne et des valeurs avec qqs chiffres clés (avec surimpression)</a:t>
            </a:r>
          </a:p>
          <a:p>
            <a:pPr algn="l"/>
            <a:r>
              <a:rPr lang="fr-FR" sz="1800" dirty="0"/>
              <a:t>-3/ Mot d’encouragement, de fierté et de motivation</a:t>
            </a:r>
          </a:p>
          <a:p>
            <a:pPr algn="l"/>
            <a:endParaRPr lang="fr-FR" sz="1800" dirty="0"/>
          </a:p>
        </p:txBody>
      </p:sp>
      <p:sp>
        <p:nvSpPr>
          <p:cNvPr id="4" name="Sous-titre 2">
            <a:extLst>
              <a:ext uri="{FF2B5EF4-FFF2-40B4-BE49-F238E27FC236}">
                <a16:creationId xmlns:a16="http://schemas.microsoft.com/office/drawing/2014/main" id="{9A01489C-E016-D36A-05E5-9C66331D8FCB}"/>
              </a:ext>
            </a:extLst>
          </p:cNvPr>
          <p:cNvSpPr txBox="1">
            <a:spLocks/>
          </p:cNvSpPr>
          <p:nvPr/>
        </p:nvSpPr>
        <p:spPr>
          <a:xfrm>
            <a:off x="140038" y="52022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24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fr-FR" sz="1300" dirty="0"/>
              <a:t>Partie 2/</a:t>
            </a:r>
          </a:p>
          <a:p>
            <a:pPr algn="l">
              <a:defRPr/>
            </a:pPr>
            <a:r>
              <a:rPr lang="fr-FR" sz="1300" dirty="0"/>
              <a:t>Euromaster au service de la mobilité et de la sécurité des conducteurs depuis plus de 30 ans (1992 – 2024)</a:t>
            </a:r>
          </a:p>
          <a:p>
            <a:pPr algn="l">
              <a:defRPr/>
            </a:pPr>
            <a:r>
              <a:rPr lang="fr-FR" sz="1300" dirty="0"/>
              <a:t>Honnêteté</a:t>
            </a:r>
          </a:p>
          <a:p>
            <a:pPr algn="l">
              <a:defRPr/>
            </a:pPr>
            <a:r>
              <a:rPr lang="fr-FR" sz="1300" dirty="0"/>
              <a:t>Satisfaction client</a:t>
            </a:r>
          </a:p>
          <a:p>
            <a:pPr algn="l">
              <a:defRPr/>
            </a:pPr>
            <a:r>
              <a:rPr lang="fr-FR" sz="1300" dirty="0"/>
              <a:t>Expertise</a:t>
            </a:r>
          </a:p>
          <a:p>
            <a:pPr algn="l"/>
            <a:endParaRPr lang="fr-FR" sz="13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FC04609-D6F2-6C50-A7A7-47C5DBB85414}"/>
              </a:ext>
            </a:extLst>
          </p:cNvPr>
          <p:cNvSpPr txBox="1"/>
          <p:nvPr/>
        </p:nvSpPr>
        <p:spPr>
          <a:xfrm>
            <a:off x="140038" y="4053544"/>
            <a:ext cx="7508289" cy="1040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b="1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Principe de surimpression :</a:t>
            </a:r>
            <a:endParaRPr lang="fr-FR" sz="1300" dirty="0">
              <a:solidFill>
                <a:srgbClr val="16419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Partie 1/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 européen Groupe Michelin</a:t>
            </a:r>
          </a:p>
          <a:p>
            <a:pPr>
              <a:lnSpc>
                <a:spcPct val="70000"/>
              </a:lnSpc>
              <a:spcBef>
                <a:spcPts val="1000"/>
              </a:spcBef>
            </a:pPr>
            <a:r>
              <a:rPr lang="fr-FR" sz="1300" dirty="0">
                <a:solidFill>
                  <a:srgbClr val="1641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2500 centres de service dans 17 pays dont 50% en franchise</a:t>
            </a:r>
          </a:p>
        </p:txBody>
      </p:sp>
    </p:spTree>
    <p:extLst>
      <p:ext uri="{BB962C8B-B14F-4D97-AF65-F5344CB8AC3E}">
        <p14:creationId xmlns:p14="http://schemas.microsoft.com/office/powerpoint/2010/main" val="2525008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/>
        </p:nvSpPr>
        <p:spPr>
          <a:xfrm>
            <a:off x="2530792" y="261337"/>
            <a:ext cx="66838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cap="all" spc="-190" dirty="0">
                <a:solidFill>
                  <a:srgbClr val="009640"/>
                </a:solidFill>
                <a:latin typeface="Bahnschrift SemiBold Condensed" panose="020B0502040204020203" pitchFamily="34" charset="0"/>
                <a:ea typeface="+mj-ea"/>
                <a:cs typeface="+mj-cs"/>
              </a:rPr>
              <a:t>Infographie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/>
        </p:nvSpPr>
        <p:spPr>
          <a:xfrm>
            <a:off x="950799" y="1549690"/>
            <a:ext cx="5721795" cy="4133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Vente et services pneumatiques 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Entretien courant 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Grand public et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 : ouverture du 1</a:t>
            </a:r>
            <a:r>
              <a:rPr lang="fr-FR" sz="1600" baseline="300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centre franchisé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 : 350 centres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 : entretien courant partout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: Digitalisation de l’offre 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: 450 centres dont 155 franchisés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3500 collaborateurs.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800 M€ de CA 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3A3D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marR="0" lvl="0" indent="-2286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1C67111-7D7E-980B-7646-33FE79FEE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174358"/>
            <a:ext cx="251460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5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6D9AE-4B1C-4B04-D1ED-671E335BB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9CA20F-2FDC-6F4A-A816-C3F736272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0689" y="286467"/>
            <a:ext cx="10515600" cy="1325563"/>
          </a:xfrm>
        </p:spPr>
        <p:txBody>
          <a:bodyPr>
            <a:noAutofit/>
          </a:bodyPr>
          <a:lstStyle/>
          <a:p>
            <a:r>
              <a:rPr lang="fr-FR" sz="6000" b="1" cap="all" spc="-190" dirty="0">
                <a:solidFill>
                  <a:srgbClr val="009640"/>
                </a:solidFill>
                <a:latin typeface="Bahnschrift SemiBold Condensed" panose="020B0502040204020203" pitchFamily="34" charset="0"/>
                <a:cs typeface="+mj-cs"/>
              </a:rPr>
              <a:t>AWARDS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5FE7A38-EE99-DC84-774B-B4625D1A3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6197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9600" dirty="0"/>
              <a:t>EUROMASTER France, une entreprise récompensée…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r>
              <a:rPr lang="fr-FR" sz="7200" dirty="0"/>
              <a:t>TBC</a:t>
            </a:r>
            <a:endParaRPr lang="fr-FR" sz="5600" dirty="0"/>
          </a:p>
        </p:txBody>
      </p:sp>
    </p:spTree>
    <p:extLst>
      <p:ext uri="{BB962C8B-B14F-4D97-AF65-F5344CB8AC3E}">
        <p14:creationId xmlns:p14="http://schemas.microsoft.com/office/powerpoint/2010/main" val="2757748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8C615B-F4A9-D461-DA9A-C28EE75B7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0272" y="2795216"/>
            <a:ext cx="10515600" cy="2868738"/>
          </a:xfrm>
        </p:spPr>
        <p:txBody>
          <a:bodyPr/>
          <a:lstStyle/>
          <a:p>
            <a:r>
              <a:rPr lang="fr-FR" dirty="0"/>
              <a:t>NOS VALEURS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C54C565-80A7-3786-2006-D84967123488}"/>
              </a:ext>
            </a:extLst>
          </p:cNvPr>
          <p:cNvSpPr txBox="1"/>
          <p:nvPr/>
        </p:nvSpPr>
        <p:spPr>
          <a:xfrm>
            <a:off x="1157796" y="5026600"/>
            <a:ext cx="9876407" cy="1274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1" i="0" u="none" strike="noStrike" kern="1200" cap="none" spc="-2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kumimoji="0" lang="fr-FR" sz="1600" b="1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kumimoji="0" lang="fr-FR" sz="1600" b="0" i="0" u="none" strike="noStrike" kern="1200" cap="none" spc="-24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23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1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8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kumimoji="0" lang="fr-FR" sz="1600" b="0" i="0" u="none" strike="noStrike" kern="1200" cap="none" spc="-8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 </a:t>
            </a:r>
          </a:p>
          <a:p>
            <a:pPr marL="0" marR="8890" lvl="0" indent="0" algn="l" defTabSz="914400" rtl="0" eaLnBrk="1" fontAlgn="auto" latinLnBrk="0" hangingPunct="1">
              <a:lnSpc>
                <a:spcPct val="100000"/>
              </a:lnSpc>
              <a:spcBef>
                <a:spcPts val="133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6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kumimoji="0" lang="fr-FR" sz="1600" b="0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0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kumimoji="0" lang="fr-FR" sz="1600" b="0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 </a:t>
            </a:r>
            <a:r>
              <a:rPr kumimoji="0" lang="fr-FR" sz="1600" b="1" i="0" u="none" strike="noStrike" kern="1200" cap="none" spc="-6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5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kumimoji="0" lang="fr-FR" sz="1600" b="1" i="0" u="none" strike="noStrike" kern="1200" cap="none" spc="-13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4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70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kumimoji="0" lang="fr-FR" sz="1600" b="1" i="0" u="none" strike="noStrike" kern="1200" cap="none" spc="-1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-25" normalizeH="0" baseline="0" noProof="0" dirty="0">
                <a:ln>
                  <a:noFill/>
                </a:ln>
                <a:solidFill>
                  <a:srgbClr val="393C8C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3A3D8C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2534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D0FCC-8FF5-2076-0666-2BE8ED2F2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6696E2-AA83-08C0-04EB-FAF036DCC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1/ Honnêteté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2B9023-5DE8-B547-2008-E8109AB613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>
                <a:highlight>
                  <a:srgbClr val="FFFF00"/>
                </a:highlight>
              </a:rPr>
              <a:t>À compléter par Euromaster</a:t>
            </a:r>
          </a:p>
          <a:p>
            <a:r>
              <a:rPr lang="fr-FR" i="1" dirty="0" err="1"/>
              <a:t>Icono</a:t>
            </a:r>
            <a:r>
              <a:rPr lang="fr-FR" i="1" dirty="0"/>
              <a:t> </a:t>
            </a:r>
            <a:r>
              <a:rPr lang="fr-FR" i="1" dirty="0" err="1"/>
              <a:t>inspirationnelle</a:t>
            </a:r>
            <a:r>
              <a:rPr lang="fr-FR" i="1" dirty="0"/>
              <a:t> qui illustre la valeur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8934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FAC9BA-E199-54E6-814E-2E8F09C1C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A182BF-64AC-A9C8-D2BA-A86148FE6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2/ SATISFACTION CLIENT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0984D7-F7D9-2C67-35F4-869B345EAE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highlight>
                  <a:srgbClr val="FFFF00"/>
                </a:highlight>
              </a:rPr>
              <a:t>À compléter par Euromaster</a:t>
            </a:r>
          </a:p>
          <a:p>
            <a:r>
              <a:rPr lang="fr-FR" dirty="0" err="1"/>
              <a:t>Icono</a:t>
            </a:r>
            <a:r>
              <a:rPr lang="fr-FR" dirty="0"/>
              <a:t> </a:t>
            </a:r>
            <a:r>
              <a:rPr lang="fr-FR" dirty="0" err="1"/>
              <a:t>inspirationnelle</a:t>
            </a:r>
            <a:r>
              <a:rPr lang="fr-FR" dirty="0"/>
              <a:t> qui illustre la valeur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70957C0B-BB47-E7D2-05F1-94BF92B20FBE}"/>
              </a:ext>
            </a:extLst>
          </p:cNvPr>
          <p:cNvSpPr txBox="1">
            <a:spLocks/>
          </p:cNvSpPr>
          <p:nvPr/>
        </p:nvSpPr>
        <p:spPr>
          <a:xfrm>
            <a:off x="740545" y="3080551"/>
            <a:ext cx="10515600" cy="34123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1600" kern="1200" dirty="0" smtClean="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641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indent="0"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2800" b="1" dirty="0"/>
              <a:t>Une expérience humaine de proximité avec nos clients </a:t>
            </a:r>
          </a:p>
          <a:p>
            <a:pPr marL="12700" indent="0"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endParaRPr lang="fr-FR" dirty="0"/>
          </a:p>
          <a:p>
            <a:pPr marL="12700" indent="0"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dirty="0"/>
              <a:t>-des experts dédiés et disponibles 24h/24, 7/7</a:t>
            </a:r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r>
              <a:rPr lang="fr-FR" dirty="0"/>
              <a:t>-Des solutions VI et VL adaptées à la taille, l’activité, l’implantation et aux enjeux</a:t>
            </a:r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endParaRPr lang="fr-FR" dirty="0"/>
          </a:p>
          <a:p>
            <a:pPr marL="12065" indent="0">
              <a:spcBef>
                <a:spcPts val="100"/>
              </a:spcBef>
              <a:buNone/>
              <a:tabLst>
                <a:tab pos="137160" algn="l"/>
              </a:tabLst>
              <a:defRPr/>
            </a:pPr>
            <a:r>
              <a:rPr lang="fr-FR" sz="2800" b="1" dirty="0"/>
              <a:t>Une expérience client fluide et des solutions durables</a:t>
            </a:r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endParaRPr lang="fr-FR" sz="2800" b="1" dirty="0"/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endParaRPr lang="fr-FR" sz="2800" b="1" dirty="0"/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r>
              <a:rPr lang="fr-FR" sz="2800" b="1" dirty="0"/>
              <a:t>Un réseau européen performant animé par un esprit entrepreneurial  performant</a:t>
            </a:r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endParaRPr lang="fr-FR" sz="105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065" indent="0">
              <a:spcBef>
                <a:spcPts val="100"/>
              </a:spcBef>
              <a:buFont typeface="Arial" panose="020B0604020202020204" pitchFamily="34" charset="0"/>
              <a:buNone/>
              <a:tabLst>
                <a:tab pos="137160" algn="l"/>
              </a:tabLst>
              <a:defRPr/>
            </a:pPr>
            <a:endParaRPr lang="fr-FR" sz="105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065" indent="0">
              <a:spcBef>
                <a:spcPts val="100"/>
              </a:spcBef>
              <a:buFontTx/>
              <a:buNone/>
              <a:tabLst>
                <a:tab pos="137160" algn="l"/>
              </a:tabLst>
              <a:defRPr/>
            </a:pPr>
            <a:endParaRPr lang="fr-FR" dirty="0">
              <a:latin typeface="Arial"/>
              <a:cs typeface="Arial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2392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AF533-76BC-597D-AD51-86B87DB73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A614FB-280A-91D9-FAB4-1FB56C4E8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3/ EXPERTISE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898D1C8-8EAE-3C3F-BBF8-ED707C97F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highlight>
                  <a:srgbClr val="FFFF00"/>
                </a:highlight>
              </a:rPr>
              <a:t>À compléter par Euromaster</a:t>
            </a:r>
          </a:p>
          <a:p>
            <a:r>
              <a:rPr lang="fr-FR" dirty="0" err="1"/>
              <a:t>Icono</a:t>
            </a:r>
            <a:r>
              <a:rPr lang="fr-FR" dirty="0"/>
              <a:t> </a:t>
            </a:r>
            <a:r>
              <a:rPr lang="fr-FR" dirty="0" err="1"/>
              <a:t>inspirationnelle</a:t>
            </a:r>
            <a:r>
              <a:rPr lang="fr-FR" dirty="0"/>
              <a:t> qui illustre la valeur</a:t>
            </a:r>
          </a:p>
          <a:p>
            <a:endParaRPr lang="fr-FR" dirty="0"/>
          </a:p>
          <a:p>
            <a:endParaRPr lang="fr-FR" dirty="0"/>
          </a:p>
          <a:p>
            <a:pPr marL="0" indent="0" algn="ctr">
              <a:buNone/>
            </a:pPr>
            <a:r>
              <a:rPr lang="fr-FR" sz="2800" b="1" dirty="0"/>
              <a:t>10 000 collaborateurs et partenaires qui s'engagent à offrir la meilleure expérience qui soit aux conducteurs et aux gestionnaires de flottes</a:t>
            </a:r>
          </a:p>
          <a:p>
            <a:pPr algn="ctr"/>
            <a:endParaRPr lang="fr-FR" sz="2800" b="1" dirty="0"/>
          </a:p>
          <a:p>
            <a:pPr marL="0" indent="0" algn="ctr">
              <a:buNone/>
            </a:pPr>
            <a:r>
              <a:rPr lang="fr-FR" sz="2800" b="1" dirty="0"/>
              <a:t>Nos valeurs guident nos actions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77131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</TotalTime>
  <Words>830</Words>
  <Application>Microsoft Office PowerPoint</Application>
  <PresentationFormat>Grand écran</PresentationFormat>
  <Paragraphs>131</Paragraphs>
  <Slides>20</Slides>
  <Notes>0</Notes>
  <HiddenSlides>1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20</vt:i4>
      </vt:variant>
    </vt:vector>
  </HeadingPairs>
  <TitlesOfParts>
    <vt:vector size="30" baseType="lpstr">
      <vt:lpstr>Bahnschrift SemiBold Condensed</vt:lpstr>
      <vt:lpstr>Arial</vt:lpstr>
      <vt:lpstr>Roboto-Regular</vt:lpstr>
      <vt:lpstr>Bebas Neue</vt:lpstr>
      <vt:lpstr>Arial Nova Cond</vt:lpstr>
      <vt:lpstr>Calibri</vt:lpstr>
      <vt:lpstr>Arial Narrow</vt:lpstr>
      <vt:lpstr>Thème Office</vt:lpstr>
      <vt:lpstr>1_Thème Office</vt:lpstr>
      <vt:lpstr>2_Thème Office</vt:lpstr>
      <vt:lpstr>Présentation PowerPoint</vt:lpstr>
      <vt:lpstr>Principe de Découpage Vidéo</vt:lpstr>
      <vt:lpstr>Interview Marc Frustié </vt:lpstr>
      <vt:lpstr>Présentation PowerPoint</vt:lpstr>
      <vt:lpstr>AWARDS</vt:lpstr>
      <vt:lpstr>NOS VALEURS</vt:lpstr>
      <vt:lpstr>1/ Honnêteté</vt:lpstr>
      <vt:lpstr>2/ SATISFACTION CLIENT</vt:lpstr>
      <vt:lpstr>3/ EXPERTISE</vt:lpstr>
      <vt:lpstr>NOS PRIORITéS </vt:lpstr>
      <vt:lpstr>Présentation PowerPoint</vt:lpstr>
      <vt:lpstr>Présentation PowerPoint</vt:lpstr>
      <vt:lpstr>Présentation PowerPoint</vt:lpstr>
      <vt:lpstr>Présentation PowerPoint</vt:lpstr>
      <vt:lpstr>3/ GESTION DES Carrières</vt:lpstr>
      <vt:lpstr>3/ GESTION DES Carrières</vt:lpstr>
      <vt:lpstr>3/ GESTION DES Carrières</vt:lpstr>
      <vt:lpstr>FIn</vt:lpstr>
      <vt:lpstr>FIn</vt:lpstr>
      <vt:lpstr>FIn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Cédric Ruault</dc:creator>
  <cp:lastModifiedBy>Aude Alario</cp:lastModifiedBy>
  <cp:revision>256</cp:revision>
  <cp:lastPrinted>2022-05-03T08:58:56Z</cp:lastPrinted>
  <dcterms:created xsi:type="dcterms:W3CDTF">2022-03-21T09:52:10Z</dcterms:created>
  <dcterms:modified xsi:type="dcterms:W3CDTF">2024-02-02T11:20:46Z</dcterms:modified>
</cp:coreProperties>
</file>