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media/image81.jpg" ContentType="image/jpg"/>
  <Override PartName="/ppt/media/image85.jpg" ContentType="image/jpg"/>
  <Override PartName="/ppt/media/image86.jpg" ContentType="image/jpg"/>
  <Override PartName="/ppt/media/image87.jpg" ContentType="image/jpg"/>
  <Override PartName="/ppt/media/image88.jpg" ContentType="image/jpg"/>
  <Override PartName="/ppt/media/image91.jpg" ContentType="image/jpg"/>
  <Override PartName="/ppt/media/image93.jpg" ContentType="image/jpg"/>
  <Override PartName="/ppt/media/image95.jpg" ContentType="image/jpg"/>
  <Override PartName="/ppt/media/image97.jpg" ContentType="image/jpg"/>
  <Override PartName="/ppt/media/image98.jpg" ContentType="image/jpg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11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2" r:id="rId2"/>
    <p:sldMasterId id="2147483707" r:id="rId3"/>
  </p:sldMasterIdLst>
  <p:notesMasterIdLst>
    <p:notesMasterId r:id="rId24"/>
  </p:notesMasterIdLst>
  <p:handoutMasterIdLst>
    <p:handoutMasterId r:id="rId25"/>
  </p:handoutMasterIdLst>
  <p:sldIdLst>
    <p:sldId id="282" r:id="rId4"/>
    <p:sldId id="351" r:id="rId5"/>
    <p:sldId id="327" r:id="rId6"/>
    <p:sldId id="259" r:id="rId7"/>
    <p:sldId id="355" r:id="rId8"/>
    <p:sldId id="342" r:id="rId9"/>
    <p:sldId id="345" r:id="rId10"/>
    <p:sldId id="343" r:id="rId11"/>
    <p:sldId id="344" r:id="rId12"/>
    <p:sldId id="348" r:id="rId13"/>
    <p:sldId id="307" r:id="rId14"/>
    <p:sldId id="349" r:id="rId15"/>
    <p:sldId id="354" r:id="rId16"/>
    <p:sldId id="331" r:id="rId17"/>
    <p:sldId id="350" r:id="rId18"/>
    <p:sldId id="352" r:id="rId19"/>
    <p:sldId id="353" r:id="rId20"/>
    <p:sldId id="334" r:id="rId21"/>
    <p:sldId id="335" r:id="rId22"/>
    <p:sldId id="347" r:id="rId23"/>
  </p:sldIdLst>
  <p:sldSz cx="12192000" cy="6858000"/>
  <p:notesSz cx="6797675" cy="9926638"/>
  <p:embeddedFontLst>
    <p:embeddedFont>
      <p:font typeface="Arial Narrow" panose="020B0606020202030204" pitchFamily="34" charset="0"/>
      <p:regular r:id="rId26"/>
      <p:bold r:id="rId27"/>
      <p:italic r:id="rId28"/>
      <p:boldItalic r:id="rId29"/>
    </p:embeddedFont>
    <p:embeddedFont>
      <p:font typeface="Arial Nova Cond" panose="020B0506020202020204" pitchFamily="34" charset="0"/>
      <p:regular r:id="rId30"/>
      <p:bold r:id="rId31"/>
      <p:italic r:id="rId32"/>
      <p:boldItalic r:id="rId33"/>
    </p:embeddedFont>
    <p:embeddedFont>
      <p:font typeface="Bahnschrift SemiBold Condensed" panose="020B0502040204020203" pitchFamily="34" charset="0"/>
      <p:bold r:id="rId34"/>
    </p:embeddedFont>
    <p:embeddedFont>
      <p:font typeface="Bebas Neue" panose="020B0606020202050201" pitchFamily="34" charset="0"/>
      <p:regular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4"/>
    <a:srgbClr val="F5E669"/>
    <a:srgbClr val="23A046"/>
    <a:srgbClr val="2B4391"/>
    <a:srgbClr val="280F55"/>
    <a:srgbClr val="D2E6E6"/>
    <a:srgbClr val="D2E6D2"/>
    <a:srgbClr val="FAF5DC"/>
    <a:srgbClr val="3A3D8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1583" autoAdjust="0"/>
  </p:normalViewPr>
  <p:slideViewPr>
    <p:cSldViewPr snapToGrid="0">
      <p:cViewPr varScale="1">
        <p:scale>
          <a:sx n="78" d="100"/>
          <a:sy n="78" d="100"/>
        </p:scale>
        <p:origin x="101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27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font" Target="fonts/font9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F8A8CA9-630C-69D0-00BF-C66CAEB7B7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FE44779-9A64-ADD2-7911-8F50A060EC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DE23A-29F5-4F71-B511-B8122383A4A9}" type="datetimeFigureOut">
              <a:rPr lang="fr-FR" smtClean="0"/>
              <a:t>05/02/2024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2116E3-4B11-B75E-1F28-DF158A1327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5766F8-EACB-6F0A-03C2-B1F89512D07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52A71-2CB1-44FD-93BA-2072FD12B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804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4A359-775F-4739-A99D-002C2EA90164}" type="datetimeFigureOut">
              <a:rPr lang="fr-FR" smtClean="0"/>
              <a:t>05/02/2024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7BCE1-1293-429D-B702-142C163354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49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16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53.jp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15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2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213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a_EXPERIENCE ADAP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extérieur, route&#10;&#10;Description générée automatiquement">
            <a:extLst>
              <a:ext uri="{FF2B5EF4-FFF2-40B4-BE49-F238E27FC236}">
                <a16:creationId xmlns:a16="http://schemas.microsoft.com/office/drawing/2014/main" id="{A604DA1A-2A23-43AB-8B54-199D1AA4C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7899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1CD89AB-3C4D-462C-ADE3-1666A7D438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D014A23A-222C-42DD-80D8-C57D3CE3734C}"/>
              </a:ext>
            </a:extLst>
          </p:cNvPr>
          <p:cNvGrpSpPr/>
          <p:nvPr userDrawn="1"/>
        </p:nvGrpSpPr>
        <p:grpSpPr>
          <a:xfrm>
            <a:off x="6460141" y="4758567"/>
            <a:ext cx="4966943" cy="606903"/>
            <a:chOff x="6460141" y="4376207"/>
            <a:chExt cx="4966943" cy="60690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74783FA-4AB8-4680-8926-DF64621C8E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7915" y="4376207"/>
              <a:ext cx="1709169" cy="198882"/>
            </a:xfrm>
            <a:prstGeom prst="rect">
              <a:avLst/>
            </a:prstGeom>
          </p:spPr>
        </p:pic>
        <p:pic>
          <p:nvPicPr>
            <p:cNvPr id="14" name="Image 13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0FECF93-6B27-4C7C-AA8C-91984BE7BE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0141" y="4376207"/>
              <a:ext cx="1387605" cy="196977"/>
            </a:xfrm>
            <a:prstGeom prst="rect">
              <a:avLst/>
            </a:prstGeom>
          </p:spPr>
        </p:pic>
        <p:pic>
          <p:nvPicPr>
            <p:cNvPr id="18" name="Image 17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0BCFC234-818D-4172-B9EA-D0EBF00A4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2259" y="4376207"/>
              <a:ext cx="1501143" cy="196977"/>
            </a:xfrm>
            <a:prstGeom prst="rect">
              <a:avLst/>
            </a:prstGeom>
          </p:spPr>
        </p:pic>
        <p:pic>
          <p:nvPicPr>
            <p:cNvPr id="20" name="Image 1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54DEFDBD-104A-4F44-9276-C2D25EC2CF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35446" y="4786133"/>
              <a:ext cx="1460757" cy="196977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CE567ED-D3F7-4577-85E5-FB8EC89F4B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7675" y="4745366"/>
              <a:ext cx="2388875" cy="237744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9DE1524-D52C-4F1A-85C7-F9A6006CD31B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917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véhicules légers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578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808163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VL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535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FED80AD-A5A7-463C-8810-A5CC868673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79E9EA7F-47A7-4722-A6FC-40139917B4AC}"/>
              </a:ext>
            </a:extLst>
          </p:cNvPr>
          <p:cNvGrpSpPr/>
          <p:nvPr userDrawn="1"/>
        </p:nvGrpSpPr>
        <p:grpSpPr>
          <a:xfrm>
            <a:off x="7226408" y="4542068"/>
            <a:ext cx="3909857" cy="622256"/>
            <a:chOff x="7226408" y="4389668"/>
            <a:chExt cx="3909857" cy="622256"/>
          </a:xfrm>
        </p:grpSpPr>
        <p:pic>
          <p:nvPicPr>
            <p:cNvPr id="7" name="Image 6" descr="Une image contenant texte, jauge&#10;&#10;Description générée automatiquement">
              <a:extLst>
                <a:ext uri="{FF2B5EF4-FFF2-40B4-BE49-F238E27FC236}">
                  <a16:creationId xmlns:a16="http://schemas.microsoft.com/office/drawing/2014/main" id="{61E4806A-1A67-4F58-92CF-8175D6A1A5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774180"/>
              <a:ext cx="1906528" cy="237744"/>
            </a:xfrm>
            <a:prstGeom prst="rect">
              <a:avLst/>
            </a:prstGeom>
          </p:spPr>
        </p:pic>
        <p:pic>
          <p:nvPicPr>
            <p:cNvPr id="10" name="Image 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181F83D-7856-4FCD-BEB5-7691EEAF6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75508" y="4389668"/>
              <a:ext cx="1460757" cy="196977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E9610509-AFEF-46B5-A4F0-8B62F8B767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1375" y="4814947"/>
              <a:ext cx="1754890" cy="196977"/>
            </a:xfrm>
            <a:prstGeom prst="rect">
              <a:avLst/>
            </a:prstGeom>
          </p:spPr>
        </p:pic>
        <p:pic>
          <p:nvPicPr>
            <p:cNvPr id="19" name="Image 18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1A2C76AF-83B9-4E4D-AA35-5E2D1A6DD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389668"/>
              <a:ext cx="1387605" cy="196977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A01B6-CEDC-4CEB-96FA-E59BC76F8DC6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486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6525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7049279" y="74778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VI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7530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" y="1"/>
            <a:ext cx="12192000" cy="68579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 descr="Une image contenant texte, logo, symbole, Emblème&#10;&#10;Description générée automatiquement">
            <a:extLst>
              <a:ext uri="{FF2B5EF4-FFF2-40B4-BE49-F238E27FC236}">
                <a16:creationId xmlns:a16="http://schemas.microsoft.com/office/drawing/2014/main" id="{F1332E22-5B72-BEB9-C77D-7B5B61560A1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172" y="411442"/>
            <a:ext cx="2158171" cy="215817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5C3A123-7886-5753-8BC3-D7F5DF79D5F3}"/>
              </a:ext>
            </a:extLst>
          </p:cNvPr>
          <p:cNvSpPr/>
          <p:nvPr userDrawn="1"/>
        </p:nvSpPr>
        <p:spPr>
          <a:xfrm>
            <a:off x="7359991" y="2551858"/>
            <a:ext cx="35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33A37E-727D-46CF-0C07-526B338650D6}"/>
              </a:ext>
            </a:extLst>
          </p:cNvPr>
          <p:cNvSpPr/>
          <p:nvPr userDrawn="1"/>
        </p:nvSpPr>
        <p:spPr>
          <a:xfrm>
            <a:off x="6828858" y="5237735"/>
            <a:ext cx="464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bject 31">
            <a:extLst>
              <a:ext uri="{FF2B5EF4-FFF2-40B4-BE49-F238E27FC236}">
                <a16:creationId xmlns:a16="http://schemas.microsoft.com/office/drawing/2014/main" id="{4396AF71-3955-3872-A918-B510DF155231}"/>
              </a:ext>
            </a:extLst>
          </p:cNvPr>
          <p:cNvSpPr txBox="1"/>
          <p:nvPr userDrawn="1"/>
        </p:nvSpPr>
        <p:spPr>
          <a:xfrm>
            <a:off x="6443928" y="5058017"/>
            <a:ext cx="5447708" cy="833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Taux de satisfaction téléphonique</a:t>
            </a:r>
            <a:endParaRPr kumimoji="0" lang="fr-FR" sz="2200" b="1" i="0" u="none" strike="noStrike" kern="1200" cap="none" spc="-5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Euromaster en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fr-FR" sz="1400" b="1" i="0" u="none" strike="noStrike" kern="1200" cap="none" spc="0" normalizeH="0" baseline="3000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ère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position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 72% de satisfaction</a:t>
            </a: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Baromètre Allogarage Septembre 2023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8A356693-DE42-A7EB-DCDA-F3BA258806DA}"/>
              </a:ext>
            </a:extLst>
          </p:cNvPr>
          <p:cNvSpPr txBox="1"/>
          <p:nvPr userDrawn="1"/>
        </p:nvSpPr>
        <p:spPr>
          <a:xfrm>
            <a:off x="6858013" y="2355338"/>
            <a:ext cx="4555981" cy="6052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Meilleur Centre Auto 2023</a:t>
            </a: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30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Note générale de 8,61/10 (+0,9 pt vs 2022)</a:t>
            </a:r>
            <a:endParaRPr lang="fr-FR" sz="1400" b="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29" name="Image 2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CB9510C3-366D-D4FF-83AE-236288A6C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974" y="3074184"/>
            <a:ext cx="2158171" cy="2158171"/>
          </a:xfrm>
          <a:prstGeom prst="rect">
            <a:avLst/>
          </a:prstGeom>
        </p:spPr>
      </p:pic>
      <p:pic>
        <p:nvPicPr>
          <p:cNvPr id="2050" name="Picture 2" descr="Aucun texte alternatif pour cette image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323" y="3336062"/>
            <a:ext cx="1174389" cy="163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027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28992" y="780364"/>
            <a:ext cx="1679082" cy="167961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2" y="1"/>
            <a:ext cx="12192000" cy="6857999"/>
          </a:xfrm>
          <a:prstGeom prst="rect">
            <a:avLst/>
          </a:prstGeom>
        </p:spPr>
      </p:pic>
      <p:sp>
        <p:nvSpPr>
          <p:cNvPr id="15" name="object 31">
            <a:extLst>
              <a:ext uri="{FF2B5EF4-FFF2-40B4-BE49-F238E27FC236}">
                <a16:creationId xmlns:a16="http://schemas.microsoft.com/office/drawing/2014/main" id="{B47E2571-6184-AFA3-6DF7-47AEFBB713F1}"/>
              </a:ext>
            </a:extLst>
          </p:cNvPr>
          <p:cNvSpPr txBox="1"/>
          <p:nvPr userDrawn="1"/>
        </p:nvSpPr>
        <p:spPr>
          <a:xfrm>
            <a:off x="-76766" y="2636854"/>
            <a:ext cx="298634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entreprises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retail 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et 1</a:t>
            </a:r>
            <a:r>
              <a:rPr lang="fr-FR" sz="1400" b="1" spc="-10" baseline="30000" dirty="0">
                <a:solidFill>
                  <a:srgbClr val="393C8C"/>
                </a:solidFill>
                <a:latin typeface="Arial"/>
                <a:cs typeface="Arial"/>
              </a:rPr>
              <a:t>ère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 catégorie Auto</a:t>
            </a:r>
          </a:p>
        </p:txBody>
      </p:sp>
      <p:sp>
        <p:nvSpPr>
          <p:cNvPr id="16" name="object 31">
            <a:extLst>
              <a:ext uri="{FF2B5EF4-FFF2-40B4-BE49-F238E27FC236}">
                <a16:creationId xmlns:a16="http://schemas.microsoft.com/office/drawing/2014/main" id="{02B9785F-FBC1-050A-3C6B-9E44176CCC18}"/>
              </a:ext>
            </a:extLst>
          </p:cNvPr>
          <p:cNvSpPr txBox="1"/>
          <p:nvPr userDrawn="1"/>
        </p:nvSpPr>
        <p:spPr>
          <a:xfrm>
            <a:off x="2558454" y="2605571"/>
            <a:ext cx="360616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ZE Awards</a:t>
            </a:r>
          </a:p>
          <a:p>
            <a:pPr marL="1270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dans la catégorie Sécurité</a:t>
            </a:r>
          </a:p>
        </p:txBody>
      </p:sp>
      <p:sp>
        <p:nvSpPr>
          <p:cNvPr id="17" name="object 31">
            <a:extLst>
              <a:ext uri="{FF2B5EF4-FFF2-40B4-BE49-F238E27FC236}">
                <a16:creationId xmlns:a16="http://schemas.microsoft.com/office/drawing/2014/main" id="{8E7DD9FD-A4B7-00B9-4009-1BEED100BC9A}"/>
              </a:ext>
            </a:extLst>
          </p:cNvPr>
          <p:cNvSpPr txBox="1"/>
          <p:nvPr userDrawn="1"/>
        </p:nvSpPr>
        <p:spPr>
          <a:xfrm>
            <a:off x="5627878" y="2394668"/>
            <a:ext cx="2985443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Obtention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du Label Enseigne Responsable décerné par le Collectif pour la 3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ème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année consécutive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-436430" y="5039260"/>
            <a:ext cx="3606165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Trophées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l’Automobile et l’Entreprise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pour ses solutions NewDeal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9" name="object 31">
            <a:extLst>
              <a:ext uri="{FF2B5EF4-FFF2-40B4-BE49-F238E27FC236}">
                <a16:creationId xmlns:a16="http://schemas.microsoft.com/office/drawing/2014/main" id="{1BA25216-D71D-178D-EB7B-F4D8FD381EA7}"/>
              </a:ext>
            </a:extLst>
          </p:cNvPr>
          <p:cNvSpPr txBox="1"/>
          <p:nvPr userDrawn="1"/>
        </p:nvSpPr>
        <p:spPr>
          <a:xfrm>
            <a:off x="2803746" y="5076833"/>
            <a:ext cx="3001061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6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du classement Qualiscore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sites web du secteur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avec la note de 82/100,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catégorie Excellent</a:t>
            </a:r>
          </a:p>
        </p:txBody>
      </p:sp>
      <p:sp>
        <p:nvSpPr>
          <p:cNvPr id="20" name="object 31">
            <a:extLst>
              <a:ext uri="{FF2B5EF4-FFF2-40B4-BE49-F238E27FC236}">
                <a16:creationId xmlns:a16="http://schemas.microsoft.com/office/drawing/2014/main" id="{5C2F1F13-1D32-51F8-3DA0-0AE3F33C3B25}"/>
              </a:ext>
            </a:extLst>
          </p:cNvPr>
          <p:cNvSpPr txBox="1"/>
          <p:nvPr userDrawn="1"/>
        </p:nvSpPr>
        <p:spPr>
          <a:xfrm>
            <a:off x="5281758" y="5087319"/>
            <a:ext cx="360616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franchisés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les plus rentables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tous secteurs confondus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(magazine Challenge)</a:t>
            </a:r>
          </a:p>
        </p:txBody>
      </p:sp>
      <p:pic>
        <p:nvPicPr>
          <p:cNvPr id="22" name="Image 21" descr="Une image contenant texte, Police, graphisme, Graphique&#10;&#10;Description générée automatiquement">
            <a:extLst>
              <a:ext uri="{FF2B5EF4-FFF2-40B4-BE49-F238E27FC236}">
                <a16:creationId xmlns:a16="http://schemas.microsoft.com/office/drawing/2014/main" id="{111438F2-175F-A6A4-D301-65CBDA0725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86" y="805116"/>
            <a:ext cx="2158171" cy="2158171"/>
          </a:xfrm>
          <a:prstGeom prst="rect">
            <a:avLst/>
          </a:prstGeom>
        </p:spPr>
      </p:pic>
      <p:pic>
        <p:nvPicPr>
          <p:cNvPr id="28" name="Image 27" descr="Une image contenant texte, Graphique, capture d’écran, logo&#10;&#10;Description générée automatiquement">
            <a:extLst>
              <a:ext uri="{FF2B5EF4-FFF2-40B4-BE49-F238E27FC236}">
                <a16:creationId xmlns:a16="http://schemas.microsoft.com/office/drawing/2014/main" id="{7ADC968E-1373-F32D-4D7E-C2C04CD8F39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298" y="575340"/>
            <a:ext cx="2158171" cy="2158171"/>
          </a:xfrm>
          <a:prstGeom prst="rect">
            <a:avLst/>
          </a:prstGeom>
        </p:spPr>
      </p:pic>
      <p:pic>
        <p:nvPicPr>
          <p:cNvPr id="33" name="Image 32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4C85689C-A47C-D42C-156C-137E7FF8CF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75" y="3024109"/>
            <a:ext cx="2158171" cy="2158171"/>
          </a:xfrm>
          <a:prstGeom prst="rect">
            <a:avLst/>
          </a:prstGeom>
        </p:spPr>
      </p:pic>
      <p:pic>
        <p:nvPicPr>
          <p:cNvPr id="35" name="Image 34" descr="Une image contenant Police, Graphique, texte, noir et blanc&#10;&#10;Description générée automatiquement">
            <a:extLst>
              <a:ext uri="{FF2B5EF4-FFF2-40B4-BE49-F238E27FC236}">
                <a16:creationId xmlns:a16="http://schemas.microsoft.com/office/drawing/2014/main" id="{430D1E14-A895-018A-300A-D866A65E88F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940" y="2960589"/>
            <a:ext cx="2158171" cy="2158171"/>
          </a:xfrm>
          <a:prstGeom prst="rect">
            <a:avLst/>
          </a:prstGeom>
        </p:spPr>
      </p:pic>
      <p:pic>
        <p:nvPicPr>
          <p:cNvPr id="37" name="Image 36" descr="Une image contenant logo, Graphique, cercle, Police&#10;&#10;Description générée automatiquement">
            <a:extLst>
              <a:ext uri="{FF2B5EF4-FFF2-40B4-BE49-F238E27FC236}">
                <a16:creationId xmlns:a16="http://schemas.microsoft.com/office/drawing/2014/main" id="{A9AAE8C0-439C-3620-27E9-098CCDBB04B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2" y="3093389"/>
            <a:ext cx="2158171" cy="2158171"/>
          </a:xfrm>
          <a:prstGeom prst="rect">
            <a:avLst/>
          </a:prstGeom>
        </p:spPr>
      </p:pic>
      <p:sp>
        <p:nvSpPr>
          <p:cNvPr id="21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364873" y="5118760"/>
            <a:ext cx="3228413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au classement CAPITAL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Meilleures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enseignes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de Transport </a:t>
            </a:r>
            <a:r>
              <a:rPr lang="fr-FR" sz="1400" b="1" spc="-10" baseline="0" dirty="0">
                <a:solidFill>
                  <a:srgbClr val="393C8C"/>
                </a:solidFill>
                <a:latin typeface="Arial"/>
                <a:cs typeface="Arial"/>
              </a:rPr>
              <a:t>Catégorie Centres autos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3078" name="Picture 6" descr="Télécharger Capital, le magazine de l'économie - Logicielmac.com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24" y="3531297"/>
            <a:ext cx="1347469" cy="134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llectif Génération Responsable | LinkedIn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153" y="870889"/>
            <a:ext cx="1535826" cy="15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690088" y="2405497"/>
            <a:ext cx="2908641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Coup de cœur du jury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Novembre 2023 pour la campagne de communication sur la sobriété numérique 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4528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5FD9BD-531A-EFDA-9327-5CD7AB4651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1143" y="2623821"/>
            <a:ext cx="3417887" cy="361950"/>
          </a:xfrm>
        </p:spPr>
        <p:txBody>
          <a:bodyPr>
            <a:norm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fr-FR" dirty="0"/>
              <a:t>Modifier texte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a_EXPERIENCE 24/7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mion, extérieur, remorque&#10;&#10;Description générée automatiquement">
            <a:extLst>
              <a:ext uri="{FF2B5EF4-FFF2-40B4-BE49-F238E27FC236}">
                <a16:creationId xmlns:a16="http://schemas.microsoft.com/office/drawing/2014/main" id="{B3DA516B-DFC4-4AB6-8AE8-F5DCEBEFA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6135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052" y="938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55056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765599" y="4307983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269329" y="5114608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99512" y="657003"/>
            <a:ext cx="4325662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partenaire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toujours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disponible</a:t>
            </a: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commercial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marR="0" lvl="0" indent="-12446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équipes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</a:p>
          <a:p>
            <a:pPr marL="125095" marR="69342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qualifiées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informées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cahiers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charges</a:t>
            </a:r>
          </a:p>
          <a:p>
            <a:pPr marL="125095" marR="2667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24/7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 :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 lourds,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récoltes</a:t>
            </a:r>
          </a:p>
          <a:p>
            <a:pPr marL="125095" marR="174625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 : e-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booking</a:t>
            </a:r>
            <a:endParaRPr kumimoji="0" lang="fr-FR" sz="16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5095" marR="508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29539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Accès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toutes les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portail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Businesspro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factures,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interventions, gardiennage…</a:t>
            </a:r>
          </a:p>
          <a:p>
            <a:pPr marL="125095" marR="22860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100%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opérations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 les véhicules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industriels digitalisées 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fluidité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échanges,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amélioration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prise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dépannages,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transparence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501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89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endParaRPr lang="fr-FR" sz="1100" dirty="0"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Leader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européen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plus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2500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service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pays dont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50%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franchise.</a:t>
            </a:r>
            <a:endParaRPr lang="fr-FR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Expert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 Groupe Michelin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pour les pneus 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l’entretien des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véhicules légers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(particuliers, flottes professionnelles,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loueurs longue durée)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industriels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(poids lourds, génie civil,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manutention et agricoles).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82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a_EXPERIENCE RESPONSABL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extérieur, terrain, bordure&#10;&#10;Description générée automatiquement">
            <a:extLst>
              <a:ext uri="{FF2B5EF4-FFF2-40B4-BE49-F238E27FC236}">
                <a16:creationId xmlns:a16="http://schemas.microsoft.com/office/drawing/2014/main" id="{23240489-999F-429F-87E1-B276DE99E8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2655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243908" y="3201968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218271" y="5479073"/>
            <a:ext cx="212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7010537" y="862343"/>
            <a:ext cx="4574584" cy="601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Label RSE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– Enseigne Responsable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compromis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313" algn="l"/>
              </a:tabLst>
              <a:defRPr/>
            </a:pPr>
            <a:r>
              <a:rPr kumimoji="0" lang="fr-FR" sz="1600" b="0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	 programme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1200" dirty="0">
                <a:solidFill>
                  <a:srgbClr val="393C8C"/>
                </a:solidFill>
                <a:latin typeface="Arial"/>
                <a:ea typeface="+mn-ea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 employeur engagé : promotion interne, parcours professionnel, formation, politique handicap.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698" y="584811"/>
            <a:ext cx="746488" cy="74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61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a_EXPERIENCE RECONNU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68B3435-6B1E-48CB-9762-68D6E6FBC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7605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Références</a:t>
            </a:r>
            <a:r>
              <a:rPr kumimoji="0" lang="fr-FR" sz="2800" b="1" i="0" u="none" strike="noStrike" kern="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flottes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professionnelles,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loueurs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longue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durée,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revente,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lourds,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génie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civil,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manutention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agricoles.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grpSp>
        <p:nvGrpSpPr>
          <p:cNvPr id="66" name="Groupe 65">
            <a:extLst>
              <a:ext uri="{FF2B5EF4-FFF2-40B4-BE49-F238E27FC236}">
                <a16:creationId xmlns:a16="http://schemas.microsoft.com/office/drawing/2014/main" id="{CE282D16-5156-4D90-8DF8-64BF2A3660B2}"/>
              </a:ext>
            </a:extLst>
          </p:cNvPr>
          <p:cNvGrpSpPr/>
          <p:nvPr userDrawn="1"/>
        </p:nvGrpSpPr>
        <p:grpSpPr>
          <a:xfrm>
            <a:off x="6602723" y="2065430"/>
            <a:ext cx="5040193" cy="4096050"/>
            <a:chOff x="6391041" y="2040032"/>
            <a:chExt cx="5040193" cy="4096050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722E3725-D38E-4BED-9914-BE3379033D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2040032"/>
              <a:ext cx="1078994" cy="1078994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8CACE2FC-2DB5-4CD3-867A-DCE7493EF3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4064256"/>
              <a:ext cx="1078994" cy="1078994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236F5E2-F934-484C-9F95-C801142202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4026420"/>
              <a:ext cx="1078994" cy="1078994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5FBA501-5AC4-4032-AC70-335F9E4B1B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5057088"/>
              <a:ext cx="1078994" cy="1078994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AE477D6-29CD-498E-95C7-96FB052F8E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4026420"/>
              <a:ext cx="1078994" cy="1078994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6A45B05-28EC-401A-9A41-A65D9ACC80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4064256"/>
              <a:ext cx="1078994" cy="1078994"/>
            </a:xfrm>
            <a:prstGeom prst="rect">
              <a:avLst/>
            </a:prstGeom>
          </p:spPr>
        </p:pic>
        <p:pic>
          <p:nvPicPr>
            <p:cNvPr id="32" name="Image 31" descr="Une image contenant texte, feux d’artifice, objet d’extérieur&#10;&#10;Description générée automatiquement">
              <a:extLst>
                <a:ext uri="{FF2B5EF4-FFF2-40B4-BE49-F238E27FC236}">
                  <a16:creationId xmlns:a16="http://schemas.microsoft.com/office/drawing/2014/main" id="{F0C7D43B-BF33-40EB-82C7-F904642F2B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2040032"/>
              <a:ext cx="1078994" cy="1078994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4AB2B723-1FE0-46AD-B8EA-FB56407DD5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3033226"/>
              <a:ext cx="1078994" cy="1078994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D03280CD-4CB8-4D5A-8E1B-FFD7D7A6D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3033226"/>
              <a:ext cx="1078994" cy="107899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32688268-E6A9-4B75-9487-6AEFFA44E4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2040032"/>
              <a:ext cx="1078994" cy="1078994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7919FA6-D348-4676-BF04-016C8C5B34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5057088"/>
              <a:ext cx="1078994" cy="1078994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1F1ED9DA-335C-4451-9987-E465F85908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4064256"/>
              <a:ext cx="1078994" cy="1078994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543673B5-0DF2-4F85-8778-10F1D397E6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5019252"/>
              <a:ext cx="1078994" cy="1078994"/>
            </a:xfrm>
            <a:prstGeom prst="rect">
              <a:avLst/>
            </a:prstGeom>
          </p:spPr>
        </p:pic>
        <p:pic>
          <p:nvPicPr>
            <p:cNvPr id="48" name="Image 47" descr="Une image contenant objet d’extérieur&#10;&#10;Description générée automatiquement">
              <a:extLst>
                <a:ext uri="{FF2B5EF4-FFF2-40B4-BE49-F238E27FC236}">
                  <a16:creationId xmlns:a16="http://schemas.microsoft.com/office/drawing/2014/main" id="{BFC991C8-1E67-4F3B-AFD2-48DA6EAA16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3033226"/>
              <a:ext cx="1078994" cy="1078994"/>
            </a:xfrm>
            <a:prstGeom prst="rect">
              <a:avLst/>
            </a:prstGeom>
          </p:spPr>
        </p:pic>
        <p:pic>
          <p:nvPicPr>
            <p:cNvPr id="50" name="Image 4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6C9B4885-97F0-4451-A971-DC2E302D95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3033226"/>
              <a:ext cx="1078994" cy="1078994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51737494-652C-42B9-8BF3-CEA82EC760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4026420"/>
              <a:ext cx="1078994" cy="1078994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A1576A9E-2952-4B28-8095-330F247DC8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5019252"/>
              <a:ext cx="1078994" cy="1078994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F2878466-5198-4399-899E-5BA9149709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3071062"/>
              <a:ext cx="1078994" cy="1078994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0728EC0B-8BB0-4A7B-941A-B6B632911F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3033226"/>
              <a:ext cx="1078994" cy="1078994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05074C5D-1A08-4E31-8E4C-890C66B698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2040032"/>
              <a:ext cx="1078994" cy="1078994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62CF23EC-B46E-4149-AEEC-EDA8E86732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5057088"/>
              <a:ext cx="1078994" cy="1078994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057E7F74-CDDE-4EFC-B5F2-41F10A7F19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2077868"/>
              <a:ext cx="1078994" cy="1078994"/>
            </a:xfrm>
            <a:prstGeom prst="rect">
              <a:avLst/>
            </a:prstGeom>
          </p:spPr>
        </p:pic>
      </p:grp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67505" y="5259941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0" dirty="0">
                <a:solidFill>
                  <a:schemeClr val="bg1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</p:spTree>
    <p:extLst>
      <p:ext uri="{BB962C8B-B14F-4D97-AF65-F5344CB8AC3E}">
        <p14:creationId xmlns:p14="http://schemas.microsoft.com/office/powerpoint/2010/main" val="3017916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Votre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r>
              <a:rPr kumimoji="0" lang="fr-FR" sz="28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4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7139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SIGNAT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C7D901-72C3-40BA-BC11-71BF829A16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90617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Vert foncé : 35-160-70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Vert clair : 210-230-210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foncé : 245-229-105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clair : 250-245-220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foncé : 40-15-85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186970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43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330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90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580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35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672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03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28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743303" y="5729298"/>
            <a:ext cx="4531360" cy="4501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850" b="1" spc="-8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TOUJOURS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4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LÀ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285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ACCOMPAGNER</a:t>
            </a:r>
            <a:endParaRPr sz="285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50570" y="2133600"/>
            <a:ext cx="4964430" cy="289887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NOTRE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DÉMARCHE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D’ENSEIGNE</a:t>
            </a:r>
            <a:r>
              <a:rPr sz="4800" b="1" spc="-1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RESPONSABLE </a:t>
            </a:r>
            <a:r>
              <a:rPr sz="4800" b="1" spc="-8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4800" b="1" spc="-1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GARANTIR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4800" b="1" spc="-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UNE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MOBILITÉ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DURABLE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grpSp>
        <p:nvGrpSpPr>
          <p:cNvPr id="22" name="object 17">
            <a:extLst>
              <a:ext uri="{FF2B5EF4-FFF2-40B4-BE49-F238E27FC236}">
                <a16:creationId xmlns:a16="http://schemas.microsoft.com/office/drawing/2014/main" id="{63507E14-AF9C-4D29-341A-4AA8B397F79E}"/>
              </a:ext>
            </a:extLst>
          </p:cNvPr>
          <p:cNvGrpSpPr/>
          <p:nvPr userDrawn="1"/>
        </p:nvGrpSpPr>
        <p:grpSpPr>
          <a:xfrm>
            <a:off x="0" y="2398297"/>
            <a:ext cx="6090729" cy="2476745"/>
            <a:chOff x="0" y="2409411"/>
            <a:chExt cx="6090729" cy="2476745"/>
          </a:xfrm>
        </p:grpSpPr>
        <p:sp>
          <p:nvSpPr>
            <p:cNvPr id="23" name="object 18">
              <a:extLst>
                <a:ext uri="{FF2B5EF4-FFF2-40B4-BE49-F238E27FC236}">
                  <a16:creationId xmlns:a16="http://schemas.microsoft.com/office/drawing/2014/main" id="{AF09F7B0-2C76-AB17-9C3C-34DEEE66C0DF}"/>
                </a:ext>
              </a:extLst>
            </p:cNvPr>
            <p:cNvSpPr/>
            <p:nvPr/>
          </p:nvSpPr>
          <p:spPr>
            <a:xfrm>
              <a:off x="0" y="2409411"/>
              <a:ext cx="840740" cy="19050"/>
            </a:xfrm>
            <a:custGeom>
              <a:avLst/>
              <a:gdLst/>
              <a:ahLst/>
              <a:cxnLst/>
              <a:rect l="l" t="t" r="r" b="b"/>
              <a:pathLst>
                <a:path w="840740" h="19050">
                  <a:moveTo>
                    <a:pt x="84059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40593" y="19050"/>
                  </a:lnTo>
                  <a:lnTo>
                    <a:pt x="8405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" name="object 19">
              <a:extLst>
                <a:ext uri="{FF2B5EF4-FFF2-40B4-BE49-F238E27FC236}">
                  <a16:creationId xmlns:a16="http://schemas.microsoft.com/office/drawing/2014/main" id="{E778AB29-0C98-79B4-CB60-C8FA97D94612}"/>
                </a:ext>
              </a:extLst>
            </p:cNvPr>
            <p:cNvSpPr/>
            <p:nvPr/>
          </p:nvSpPr>
          <p:spPr>
            <a:xfrm>
              <a:off x="5075999" y="4886156"/>
              <a:ext cx="1014730" cy="0"/>
            </a:xfrm>
            <a:custGeom>
              <a:avLst/>
              <a:gdLst/>
              <a:ahLst/>
              <a:cxnLst/>
              <a:rect l="l" t="t" r="r" b="b"/>
              <a:pathLst>
                <a:path w="1014730">
                  <a:moveTo>
                    <a:pt x="0" y="0"/>
                  </a:moveTo>
                  <a:lnTo>
                    <a:pt x="1014603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7472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088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536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098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142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592141" y="403962"/>
            <a:ext cx="103984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 valeurs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kumimoji="0" lang="fr-FR" sz="24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24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client,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humaine,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de proximité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adaptée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responsable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reconnue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mission</a:t>
            </a:r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ambition</a:t>
            </a:r>
            <a:endParaRPr lang="fr-FR" sz="2400" b="1" kern="1200" dirty="0">
              <a:solidFill>
                <a:srgbClr val="3A3D8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5756759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169566" y="3750921"/>
            <a:ext cx="7696200" cy="2500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45653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5902121" cy="3327193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8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VOUS</a:t>
            </a:r>
            <a:r>
              <a:rPr lang="fr-FR" sz="8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APPORTER </a:t>
            </a:r>
            <a:r>
              <a:rPr lang="fr-FR" sz="8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UNE EXPÉRIENCE </a:t>
            </a:r>
            <a:r>
              <a:rPr lang="fr-FR" sz="8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DE</a:t>
            </a:r>
            <a:r>
              <a:rPr lang="fr-FR" sz="8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QUALITÉ</a:t>
            </a:r>
            <a:endParaRPr sz="8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255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498971" y="1540654"/>
            <a:ext cx="675259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CONTRIBUER ENSEMBLE</a:t>
            </a:r>
            <a:r>
              <a:rPr lang="fr-FR"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537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93071" y="1661128"/>
            <a:ext cx="734720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RENFORCER VOTRE SÉCURITÉ ET CELLE DE NOS </a:t>
            </a:r>
            <a:r>
              <a:rPr lang="fr-FR"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278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498971" y="1121568"/>
            <a:ext cx="6622415" cy="2342308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93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426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648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559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373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952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04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Humaine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De proximité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Adaptée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24/7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Responsable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Reconnue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22596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959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5516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2843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317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170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314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6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766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-8218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507644" y="5505582"/>
            <a:ext cx="5256364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400" b="1" spc="-8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TOUJOURS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LÀ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24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ACCOMPAGNER</a:t>
            </a:r>
            <a:endParaRPr sz="24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18969" y="1972952"/>
            <a:ext cx="5552684" cy="2829942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NOTRE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DÉMARCHE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D’ENSEIGNE</a:t>
            </a:r>
            <a:r>
              <a:rPr sz="3800" b="1" spc="-1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RESPONSABLE </a:t>
            </a:r>
            <a:r>
              <a:rPr sz="3800" b="1" spc="-8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3800" b="1" spc="-1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GARANTIR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3800" b="1" spc="-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UNE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MOBILITÉ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DURABLE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14C588A-60F7-15D4-3323-A204294789FA}"/>
              </a:ext>
            </a:extLst>
          </p:cNvPr>
          <p:cNvCxnSpPr>
            <a:cxnSpLocks/>
          </p:cNvCxnSpPr>
          <p:nvPr userDrawn="1"/>
        </p:nvCxnSpPr>
        <p:spPr>
          <a:xfrm>
            <a:off x="0" y="2278227"/>
            <a:ext cx="83366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F93658E-2938-4ABA-F3A9-51DB69DC89DF}"/>
              </a:ext>
            </a:extLst>
          </p:cNvPr>
          <p:cNvCxnSpPr>
            <a:cxnSpLocks/>
          </p:cNvCxnSpPr>
          <p:nvPr userDrawn="1"/>
        </p:nvCxnSpPr>
        <p:spPr>
          <a:xfrm>
            <a:off x="5410200" y="4655667"/>
            <a:ext cx="69287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9518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a_EXPERIENCE HUMAIN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6" name="Image 5" descr="Une image contenant texte, herbe, extérieur, ciel&#10;&#10;Description générée automatiquement">
            <a:extLst>
              <a:ext uri="{FF2B5EF4-FFF2-40B4-BE49-F238E27FC236}">
                <a16:creationId xmlns:a16="http://schemas.microsoft.com/office/drawing/2014/main" id="{EC292740-003A-4B94-A964-67DAB8025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2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511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858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34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466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64396"/>
            <a:ext cx="6175909" cy="2957861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VOUS</a:t>
            </a:r>
            <a:r>
              <a:rPr lang="fr-FR" sz="7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APPORTER </a:t>
            </a:r>
            <a:r>
              <a:rPr lang="fr-FR" sz="7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UNE EXPÉRIENCE </a:t>
            </a:r>
            <a:r>
              <a:rPr lang="fr-FR" sz="7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DE</a:t>
            </a:r>
            <a:r>
              <a:rPr lang="fr-FR" sz="7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QUALITÉ</a:t>
            </a:r>
            <a:endParaRPr sz="7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ova Cond" panose="020B0506020202020204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57381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345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11200"/>
            <a:ext cx="723900" cy="271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384378" y="333375"/>
            <a:ext cx="80103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CONTRIBUER ENSEMBLE 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986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84379" y="333375"/>
            <a:ext cx="79087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RENFORCER VOTRE SÉCURITÉ ET CELLE DE NOS COLLABORATEURS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601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85818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8516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740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08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Une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passion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commune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clients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pour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garantir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mobilité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équipes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conducteurs.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70445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65164" y="876199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experts </a:t>
            </a:r>
          </a:p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votre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chaque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moment </a:t>
            </a: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la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relation client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35817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338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09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361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734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a_EXPERIENCE PROXIMI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mion, extérieur, route, jaune&#10;&#10;Description générée automatiquement">
            <a:extLst>
              <a:ext uri="{FF2B5EF4-FFF2-40B4-BE49-F238E27FC236}">
                <a16:creationId xmlns:a16="http://schemas.microsoft.com/office/drawing/2014/main" id="{9CAAE610-6766-4F79-A180-DE1B442D39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90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physique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flexible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900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ateliers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mobiles.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Solution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agile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adaptable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satellites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stores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sites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86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image" Target="../media/image79.png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image" Target="../media/image101.png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EFE2DCE-BA03-4968-97DE-2646F5149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86273-7B18-4F8B-B8BD-5F6ECB6C4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C90C7D-D859-4DE2-B681-D8C1B2E2DA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5CD82-48DE-4A00-960D-FFBA5059A513}" type="datetimeFigureOut">
              <a:rPr lang="fr-FR" smtClean="0"/>
              <a:t>05/02/2024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13DA1-2BA8-4053-8F61-E770402E7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D75AB-598A-4DE8-AD6D-7A213C48F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356349"/>
            <a:ext cx="190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16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62" r:id="rId3"/>
    <p:sldLayoutId id="2147483663" r:id="rId4"/>
    <p:sldLayoutId id="2147483651" r:id="rId5"/>
    <p:sldLayoutId id="2147483655" r:id="rId6"/>
    <p:sldLayoutId id="2147483660" r:id="rId7"/>
    <p:sldLayoutId id="2147483664" r:id="rId8"/>
    <p:sldLayoutId id="2147483665" r:id="rId9"/>
    <p:sldLayoutId id="2147483666" r:id="rId10"/>
    <p:sldLayoutId id="2147483667" r:id="rId11"/>
    <p:sldLayoutId id="2147483681" r:id="rId12"/>
    <p:sldLayoutId id="2147483679" r:id="rId13"/>
    <p:sldLayoutId id="2147483680" r:id="rId14"/>
    <p:sldLayoutId id="2147483732" r:id="rId15"/>
    <p:sldLayoutId id="2147483733" r:id="rId16"/>
    <p:sldLayoutId id="2147483734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5" r:id="rId24"/>
    <p:sldLayoutId id="2147483676" r:id="rId25"/>
    <p:sldLayoutId id="214748365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A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9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3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3" Type="http://schemas.openxmlformats.org/officeDocument/2006/relationships/image" Target="../media/image54.png"/><Relationship Id="rId21" Type="http://schemas.openxmlformats.org/officeDocument/2006/relationships/image" Target="../media/image72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102.png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24" Type="http://schemas.openxmlformats.org/officeDocument/2006/relationships/image" Target="../media/image75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23" Type="http://schemas.openxmlformats.org/officeDocument/2006/relationships/image" Target="../media/image74.png"/><Relationship Id="rId10" Type="http://schemas.openxmlformats.org/officeDocument/2006/relationships/image" Target="../media/image61.png"/><Relationship Id="rId19" Type="http://schemas.openxmlformats.org/officeDocument/2006/relationships/image" Target="../media/image70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5.jpeg"/><Relationship Id="rId7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jpg"/><Relationship Id="rId5" Type="http://schemas.openxmlformats.org/officeDocument/2006/relationships/image" Target="../media/image41.png"/><Relationship Id="rId4" Type="http://schemas.openxmlformats.org/officeDocument/2006/relationships/image" Target="../media/image43.pn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62A026-321D-7846-C32B-C19F1DD5FB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F6F4DB8B-88DD-FE28-7A54-CF0AD1A278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5" name="Image 4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E0322AD6-ED67-0FD9-5118-9C14FE738F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t="-777" r="49952" b="67142"/>
          <a:stretch/>
        </p:blipFill>
        <p:spPr>
          <a:xfrm>
            <a:off x="0" y="-73611"/>
            <a:ext cx="6096000" cy="23067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9196E3-C005-5952-7D49-1F29FB2B2D5A}"/>
              </a:ext>
            </a:extLst>
          </p:cNvPr>
          <p:cNvSpPr/>
          <p:nvPr/>
        </p:nvSpPr>
        <p:spPr>
          <a:xfrm>
            <a:off x="0" y="1984528"/>
            <a:ext cx="6096000" cy="4873471"/>
          </a:xfrm>
          <a:prstGeom prst="rect">
            <a:avLst/>
          </a:prstGeom>
          <a:solidFill>
            <a:srgbClr val="2B43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0" b="1" dirty="0">
                <a:solidFill>
                  <a:schemeClr val="bg1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DECOUPAGE MOTION CORPORATE</a:t>
            </a:r>
          </a:p>
        </p:txBody>
      </p:sp>
    </p:spTree>
    <p:extLst>
      <p:ext uri="{BB962C8B-B14F-4D97-AF65-F5344CB8AC3E}">
        <p14:creationId xmlns:p14="http://schemas.microsoft.com/office/powerpoint/2010/main" val="583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880A6-34BB-51C9-F05D-C0CF83F66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BFF54A-A388-9ECD-539B-CF0ABA88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2" y="2795216"/>
            <a:ext cx="10515600" cy="2868738"/>
          </a:xfrm>
        </p:spPr>
        <p:txBody>
          <a:bodyPr/>
          <a:lstStyle/>
          <a:p>
            <a:r>
              <a:rPr lang="fr-FR" dirty="0">
                <a:solidFill>
                  <a:srgbClr val="164194"/>
                </a:solidFill>
              </a:rPr>
              <a:t>NOS </a:t>
            </a:r>
            <a:r>
              <a:rPr lang="fr-FR" dirty="0" err="1">
                <a:solidFill>
                  <a:srgbClr val="164194"/>
                </a:solidFill>
              </a:rPr>
              <a:t>PRIORITéS</a:t>
            </a:r>
            <a:r>
              <a:rPr lang="fr-FR" dirty="0">
                <a:solidFill>
                  <a:srgbClr val="16419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258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2">
            <a:extLst>
              <a:ext uri="{FF2B5EF4-FFF2-40B4-BE49-F238E27FC236}">
                <a16:creationId xmlns:a16="http://schemas.microsoft.com/office/drawing/2014/main" id="{7B618091-1252-07E3-6E93-96EE51F1C777}"/>
              </a:ext>
            </a:extLst>
          </p:cNvPr>
          <p:cNvSpPr txBox="1"/>
          <p:nvPr/>
        </p:nvSpPr>
        <p:spPr>
          <a:xfrm>
            <a:off x="3954603" y="1858441"/>
            <a:ext cx="6457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9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est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164194"/>
                </a:solidFill>
                <a:latin typeface="Arial"/>
                <a:cs typeface="Arial"/>
              </a:rPr>
              <a:t>dans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notre</a:t>
            </a:r>
            <a:r>
              <a:rPr b="1" spc="-1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ADN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objectif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«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0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accident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grave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»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4" name="object 23">
            <a:extLst>
              <a:ext uri="{FF2B5EF4-FFF2-40B4-BE49-F238E27FC236}">
                <a16:creationId xmlns:a16="http://schemas.microsoft.com/office/drawing/2014/main" id="{205A8067-4174-EE47-CD97-6D88D7253987}"/>
              </a:ext>
            </a:extLst>
          </p:cNvPr>
          <p:cNvGrpSpPr/>
          <p:nvPr/>
        </p:nvGrpSpPr>
        <p:grpSpPr>
          <a:xfrm>
            <a:off x="4204793" y="3056325"/>
            <a:ext cx="1202055" cy="828040"/>
            <a:chOff x="2976600" y="2112822"/>
            <a:chExt cx="1202055" cy="828040"/>
          </a:xfrm>
        </p:grpSpPr>
        <p:pic>
          <p:nvPicPr>
            <p:cNvPr id="5" name="object 24">
              <a:extLst>
                <a:ext uri="{FF2B5EF4-FFF2-40B4-BE49-F238E27FC236}">
                  <a16:creationId xmlns:a16="http://schemas.microsoft.com/office/drawing/2014/main" id="{575804BA-6BF9-C795-7D94-E55A90DAC1E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76600" y="2424531"/>
              <a:ext cx="204508" cy="342135"/>
            </a:xfrm>
            <a:prstGeom prst="rect">
              <a:avLst/>
            </a:prstGeom>
          </p:spPr>
        </p:pic>
        <p:pic>
          <p:nvPicPr>
            <p:cNvPr id="6" name="object 25">
              <a:extLst>
                <a:ext uri="{FF2B5EF4-FFF2-40B4-BE49-F238E27FC236}">
                  <a16:creationId xmlns:a16="http://schemas.microsoft.com/office/drawing/2014/main" id="{C3F6C755-804A-B35D-D64A-58A63F376E6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4981" y="2424671"/>
              <a:ext cx="121666" cy="205701"/>
            </a:xfrm>
            <a:prstGeom prst="rect">
              <a:avLst/>
            </a:prstGeom>
          </p:spPr>
        </p:pic>
        <p:pic>
          <p:nvPicPr>
            <p:cNvPr id="7" name="object 26">
              <a:extLst>
                <a:ext uri="{FF2B5EF4-FFF2-40B4-BE49-F238E27FC236}">
                  <a16:creationId xmlns:a16="http://schemas.microsoft.com/office/drawing/2014/main" id="{9632B770-952D-1D09-3FC6-85BD1819C64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5707" y="2424417"/>
              <a:ext cx="116636" cy="194741"/>
            </a:xfrm>
            <a:prstGeom prst="rect">
              <a:avLst/>
            </a:prstGeom>
          </p:spPr>
        </p:pic>
        <p:pic>
          <p:nvPicPr>
            <p:cNvPr id="8" name="object 27">
              <a:extLst>
                <a:ext uri="{FF2B5EF4-FFF2-40B4-BE49-F238E27FC236}">
                  <a16:creationId xmlns:a16="http://schemas.microsoft.com/office/drawing/2014/main" id="{44DA6CD4-F291-04E5-20E1-1BB2B6E5B77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10660" y="2640152"/>
              <a:ext cx="167843" cy="235381"/>
            </a:xfrm>
            <a:prstGeom prst="rect">
              <a:avLst/>
            </a:prstGeom>
          </p:spPr>
        </p:pic>
        <p:pic>
          <p:nvPicPr>
            <p:cNvPr id="9" name="object 28">
              <a:extLst>
                <a:ext uri="{FF2B5EF4-FFF2-40B4-BE49-F238E27FC236}">
                  <a16:creationId xmlns:a16="http://schemas.microsoft.com/office/drawing/2014/main" id="{96AA2F69-D912-45D2-3836-FDDDC93C647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44506" y="2674340"/>
              <a:ext cx="115989" cy="201282"/>
            </a:xfrm>
            <a:prstGeom prst="rect">
              <a:avLst/>
            </a:prstGeom>
          </p:spPr>
        </p:pic>
        <p:pic>
          <p:nvPicPr>
            <p:cNvPr id="10" name="object 29">
              <a:extLst>
                <a:ext uri="{FF2B5EF4-FFF2-40B4-BE49-F238E27FC236}">
                  <a16:creationId xmlns:a16="http://schemas.microsoft.com/office/drawing/2014/main" id="{D362D437-BDC6-9075-1D1B-C3A51281EB9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3250" y="2112822"/>
              <a:ext cx="1002169" cy="827595"/>
            </a:xfrm>
            <a:prstGeom prst="rect">
              <a:avLst/>
            </a:prstGeom>
          </p:spPr>
        </p:pic>
      </p:grpSp>
      <p:pic>
        <p:nvPicPr>
          <p:cNvPr id="11" name="object 30">
            <a:extLst>
              <a:ext uri="{FF2B5EF4-FFF2-40B4-BE49-F238E27FC236}">
                <a16:creationId xmlns:a16="http://schemas.microsoft.com/office/drawing/2014/main" id="{AE50F751-EA4F-57BB-BD02-052C30DB74E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63523" y="3053916"/>
            <a:ext cx="1559760" cy="765120"/>
          </a:xfrm>
          <a:prstGeom prst="rect">
            <a:avLst/>
          </a:prstGeom>
        </p:spPr>
      </p:pic>
      <p:sp>
        <p:nvSpPr>
          <p:cNvPr id="12" name="object 31">
            <a:extLst>
              <a:ext uri="{FF2B5EF4-FFF2-40B4-BE49-F238E27FC236}">
                <a16:creationId xmlns:a16="http://schemas.microsoft.com/office/drawing/2014/main" id="{0874EC26-B003-2832-580B-8413DD3F5B51}"/>
              </a:ext>
            </a:extLst>
          </p:cNvPr>
          <p:cNvSpPr/>
          <p:nvPr/>
        </p:nvSpPr>
        <p:spPr>
          <a:xfrm>
            <a:off x="8137236" y="3991787"/>
            <a:ext cx="2099945" cy="878205"/>
          </a:xfrm>
          <a:custGeom>
            <a:avLst/>
            <a:gdLst/>
            <a:ahLst/>
            <a:cxnLst/>
            <a:rect l="l" t="t" r="r" b="b"/>
            <a:pathLst>
              <a:path w="2099945" h="878205">
                <a:moveTo>
                  <a:pt x="146913" y="794639"/>
                </a:moveTo>
                <a:lnTo>
                  <a:pt x="135039" y="747141"/>
                </a:lnTo>
                <a:lnTo>
                  <a:pt x="92278" y="704799"/>
                </a:lnTo>
                <a:lnTo>
                  <a:pt x="71869" y="688733"/>
                </a:lnTo>
                <a:lnTo>
                  <a:pt x="58458" y="674573"/>
                </a:lnTo>
                <a:lnTo>
                  <a:pt x="51079" y="660742"/>
                </a:lnTo>
                <a:lnTo>
                  <a:pt x="48831" y="645642"/>
                </a:lnTo>
                <a:lnTo>
                  <a:pt x="50546" y="632409"/>
                </a:lnTo>
                <a:lnTo>
                  <a:pt x="55486" y="623062"/>
                </a:lnTo>
                <a:lnTo>
                  <a:pt x="63373" y="617232"/>
                </a:lnTo>
                <a:lnTo>
                  <a:pt x="73914" y="614540"/>
                </a:lnTo>
                <a:lnTo>
                  <a:pt x="84366" y="615035"/>
                </a:lnTo>
                <a:lnTo>
                  <a:pt x="92100" y="619315"/>
                </a:lnTo>
                <a:lnTo>
                  <a:pt x="96901" y="627888"/>
                </a:lnTo>
                <a:lnTo>
                  <a:pt x="98552" y="641261"/>
                </a:lnTo>
                <a:lnTo>
                  <a:pt x="98552" y="656551"/>
                </a:lnTo>
                <a:lnTo>
                  <a:pt x="145135" y="651662"/>
                </a:lnTo>
                <a:lnTo>
                  <a:pt x="145135" y="639343"/>
                </a:lnTo>
                <a:lnTo>
                  <a:pt x="141592" y="614540"/>
                </a:lnTo>
                <a:lnTo>
                  <a:pt x="140665" y="608050"/>
                </a:lnTo>
                <a:lnTo>
                  <a:pt x="127266" y="585990"/>
                </a:lnTo>
                <a:lnTo>
                  <a:pt x="104876" y="573786"/>
                </a:lnTo>
                <a:lnTo>
                  <a:pt x="73456" y="572096"/>
                </a:lnTo>
                <a:lnTo>
                  <a:pt x="41757" y="580402"/>
                </a:lnTo>
                <a:lnTo>
                  <a:pt x="18757" y="597281"/>
                </a:lnTo>
                <a:lnTo>
                  <a:pt x="4737" y="621982"/>
                </a:lnTo>
                <a:lnTo>
                  <a:pt x="0" y="653745"/>
                </a:lnTo>
                <a:lnTo>
                  <a:pt x="2806" y="677481"/>
                </a:lnTo>
                <a:lnTo>
                  <a:pt x="12090" y="698830"/>
                </a:lnTo>
                <a:lnTo>
                  <a:pt x="29095" y="719442"/>
                </a:lnTo>
                <a:lnTo>
                  <a:pt x="55092" y="740994"/>
                </a:lnTo>
                <a:lnTo>
                  <a:pt x="75412" y="757097"/>
                </a:lnTo>
                <a:lnTo>
                  <a:pt x="88684" y="771601"/>
                </a:lnTo>
                <a:lnTo>
                  <a:pt x="95910" y="786345"/>
                </a:lnTo>
                <a:lnTo>
                  <a:pt x="98094" y="803173"/>
                </a:lnTo>
                <a:lnTo>
                  <a:pt x="96240" y="817333"/>
                </a:lnTo>
                <a:lnTo>
                  <a:pt x="90982" y="827074"/>
                </a:lnTo>
                <a:lnTo>
                  <a:pt x="82791" y="832980"/>
                </a:lnTo>
                <a:lnTo>
                  <a:pt x="72123" y="835647"/>
                </a:lnTo>
                <a:lnTo>
                  <a:pt x="61518" y="835228"/>
                </a:lnTo>
                <a:lnTo>
                  <a:pt x="53467" y="831126"/>
                </a:lnTo>
                <a:lnTo>
                  <a:pt x="48361" y="822718"/>
                </a:lnTo>
                <a:lnTo>
                  <a:pt x="46583" y="809434"/>
                </a:lnTo>
                <a:lnTo>
                  <a:pt x="46583" y="789038"/>
                </a:lnTo>
                <a:lnTo>
                  <a:pt x="0" y="793927"/>
                </a:lnTo>
                <a:lnTo>
                  <a:pt x="0" y="810933"/>
                </a:lnTo>
                <a:lnTo>
                  <a:pt x="4533" y="842213"/>
                </a:lnTo>
                <a:lnTo>
                  <a:pt x="18135" y="864260"/>
                </a:lnTo>
                <a:lnTo>
                  <a:pt x="40817" y="876427"/>
                </a:lnTo>
                <a:lnTo>
                  <a:pt x="72567" y="878078"/>
                </a:lnTo>
                <a:lnTo>
                  <a:pt x="104584" y="869708"/>
                </a:lnTo>
                <a:lnTo>
                  <a:pt x="127876" y="852614"/>
                </a:lnTo>
                <a:lnTo>
                  <a:pt x="137439" y="835647"/>
                </a:lnTo>
                <a:lnTo>
                  <a:pt x="142087" y="827392"/>
                </a:lnTo>
                <a:lnTo>
                  <a:pt x="146913" y="794639"/>
                </a:lnTo>
                <a:close/>
              </a:path>
              <a:path w="2099945" h="878205">
                <a:moveTo>
                  <a:pt x="160896" y="276047"/>
                </a:moveTo>
                <a:lnTo>
                  <a:pt x="157543" y="253212"/>
                </a:lnTo>
                <a:lnTo>
                  <a:pt x="156413" y="245465"/>
                </a:lnTo>
                <a:lnTo>
                  <a:pt x="142938" y="224231"/>
                </a:lnTo>
                <a:lnTo>
                  <a:pt x="120370" y="212712"/>
                </a:lnTo>
                <a:lnTo>
                  <a:pt x="112433" y="212369"/>
                </a:lnTo>
                <a:lnTo>
                  <a:pt x="112433" y="279044"/>
                </a:lnTo>
                <a:lnTo>
                  <a:pt x="112433" y="431152"/>
                </a:lnTo>
                <a:lnTo>
                  <a:pt x="87744" y="462165"/>
                </a:lnTo>
                <a:lnTo>
                  <a:pt x="63080" y="464756"/>
                </a:lnTo>
                <a:lnTo>
                  <a:pt x="63080" y="255816"/>
                </a:lnTo>
                <a:lnTo>
                  <a:pt x="87744" y="253212"/>
                </a:lnTo>
                <a:lnTo>
                  <a:pt x="98107" y="253631"/>
                </a:lnTo>
                <a:lnTo>
                  <a:pt x="105867" y="257683"/>
                </a:lnTo>
                <a:lnTo>
                  <a:pt x="110744" y="265963"/>
                </a:lnTo>
                <a:lnTo>
                  <a:pt x="112433" y="279044"/>
                </a:lnTo>
                <a:lnTo>
                  <a:pt x="112433" y="212369"/>
                </a:lnTo>
                <a:lnTo>
                  <a:pt x="88646" y="211340"/>
                </a:lnTo>
                <a:lnTo>
                  <a:pt x="14617" y="219125"/>
                </a:lnTo>
                <a:lnTo>
                  <a:pt x="14617" y="511644"/>
                </a:lnTo>
                <a:lnTo>
                  <a:pt x="88646" y="503872"/>
                </a:lnTo>
                <a:lnTo>
                  <a:pt x="120370" y="495808"/>
                </a:lnTo>
                <a:lnTo>
                  <a:pt x="142938" y="479552"/>
                </a:lnTo>
                <a:lnTo>
                  <a:pt x="151218" y="464756"/>
                </a:lnTo>
                <a:lnTo>
                  <a:pt x="156413" y="455485"/>
                </a:lnTo>
                <a:lnTo>
                  <a:pt x="160896" y="423976"/>
                </a:lnTo>
                <a:lnTo>
                  <a:pt x="160896" y="276047"/>
                </a:lnTo>
                <a:close/>
              </a:path>
              <a:path w="2099945" h="878205">
                <a:moveTo>
                  <a:pt x="279869" y="508203"/>
                </a:moveTo>
                <a:lnTo>
                  <a:pt x="226123" y="513854"/>
                </a:lnTo>
                <a:lnTo>
                  <a:pt x="209486" y="553110"/>
                </a:lnTo>
                <a:lnTo>
                  <a:pt x="246659" y="549198"/>
                </a:lnTo>
                <a:lnTo>
                  <a:pt x="279869" y="508203"/>
                </a:lnTo>
                <a:close/>
              </a:path>
              <a:path w="2099945" h="878205">
                <a:moveTo>
                  <a:pt x="300101" y="552526"/>
                </a:moveTo>
                <a:lnTo>
                  <a:pt x="165722" y="566648"/>
                </a:lnTo>
                <a:lnTo>
                  <a:pt x="165722" y="864044"/>
                </a:lnTo>
                <a:lnTo>
                  <a:pt x="300101" y="849922"/>
                </a:lnTo>
                <a:lnTo>
                  <a:pt x="300101" y="816381"/>
                </a:lnTo>
                <a:lnTo>
                  <a:pt x="300101" y="807427"/>
                </a:lnTo>
                <a:lnTo>
                  <a:pt x="214998" y="816381"/>
                </a:lnTo>
                <a:lnTo>
                  <a:pt x="214998" y="725030"/>
                </a:lnTo>
                <a:lnTo>
                  <a:pt x="282625" y="717931"/>
                </a:lnTo>
                <a:lnTo>
                  <a:pt x="282625" y="682548"/>
                </a:lnTo>
                <a:lnTo>
                  <a:pt x="282625" y="675436"/>
                </a:lnTo>
                <a:lnTo>
                  <a:pt x="214998" y="682548"/>
                </a:lnTo>
                <a:lnTo>
                  <a:pt x="214998" y="603961"/>
                </a:lnTo>
                <a:lnTo>
                  <a:pt x="300101" y="595007"/>
                </a:lnTo>
                <a:lnTo>
                  <a:pt x="300101" y="552526"/>
                </a:lnTo>
                <a:close/>
              </a:path>
              <a:path w="2099945" h="878205">
                <a:moveTo>
                  <a:pt x="328307" y="255511"/>
                </a:moveTo>
                <a:lnTo>
                  <a:pt x="326110" y="241503"/>
                </a:lnTo>
                <a:lnTo>
                  <a:pt x="323494" y="224777"/>
                </a:lnTo>
                <a:lnTo>
                  <a:pt x="309359" y="203174"/>
                </a:lnTo>
                <a:lnTo>
                  <a:pt x="286296" y="191287"/>
                </a:lnTo>
                <a:lnTo>
                  <a:pt x="280289" y="190995"/>
                </a:lnTo>
                <a:lnTo>
                  <a:pt x="280289" y="243243"/>
                </a:lnTo>
                <a:lnTo>
                  <a:pt x="280174" y="248335"/>
                </a:lnTo>
                <a:lnTo>
                  <a:pt x="278815" y="275488"/>
                </a:lnTo>
                <a:lnTo>
                  <a:pt x="278815" y="390893"/>
                </a:lnTo>
                <a:lnTo>
                  <a:pt x="278815" y="430771"/>
                </a:lnTo>
                <a:lnTo>
                  <a:pt x="276606" y="433235"/>
                </a:lnTo>
                <a:lnTo>
                  <a:pt x="235445" y="437565"/>
                </a:lnTo>
                <a:lnTo>
                  <a:pt x="233235" y="435571"/>
                </a:lnTo>
                <a:lnTo>
                  <a:pt x="233235" y="395681"/>
                </a:lnTo>
                <a:lnTo>
                  <a:pt x="235445" y="393230"/>
                </a:lnTo>
                <a:lnTo>
                  <a:pt x="276606" y="388899"/>
                </a:lnTo>
                <a:lnTo>
                  <a:pt x="278815" y="390893"/>
                </a:lnTo>
                <a:lnTo>
                  <a:pt x="278815" y="275488"/>
                </a:lnTo>
                <a:lnTo>
                  <a:pt x="274154" y="368579"/>
                </a:lnTo>
                <a:lnTo>
                  <a:pt x="273913" y="371335"/>
                </a:lnTo>
                <a:lnTo>
                  <a:pt x="271945" y="374015"/>
                </a:lnTo>
                <a:lnTo>
                  <a:pt x="240588" y="377304"/>
                </a:lnTo>
                <a:lnTo>
                  <a:pt x="238137" y="375094"/>
                </a:lnTo>
                <a:lnTo>
                  <a:pt x="237896" y="372389"/>
                </a:lnTo>
                <a:lnTo>
                  <a:pt x="231762" y="251320"/>
                </a:lnTo>
                <a:lnTo>
                  <a:pt x="231762" y="248335"/>
                </a:lnTo>
                <a:lnTo>
                  <a:pt x="234467" y="246075"/>
                </a:lnTo>
                <a:lnTo>
                  <a:pt x="278079" y="241503"/>
                </a:lnTo>
                <a:lnTo>
                  <a:pt x="280289" y="243243"/>
                </a:lnTo>
                <a:lnTo>
                  <a:pt x="280289" y="190995"/>
                </a:lnTo>
                <a:lnTo>
                  <a:pt x="223151" y="197916"/>
                </a:lnTo>
                <a:lnTo>
                  <a:pt x="185953" y="239242"/>
                </a:lnTo>
                <a:lnTo>
                  <a:pt x="181152" y="270979"/>
                </a:lnTo>
                <a:lnTo>
                  <a:pt x="181152" y="424764"/>
                </a:lnTo>
                <a:lnTo>
                  <a:pt x="185953" y="455498"/>
                </a:lnTo>
                <a:lnTo>
                  <a:pt x="200088" y="477100"/>
                </a:lnTo>
                <a:lnTo>
                  <a:pt x="223151" y="488988"/>
                </a:lnTo>
                <a:lnTo>
                  <a:pt x="254723" y="490575"/>
                </a:lnTo>
                <a:lnTo>
                  <a:pt x="286296" y="482346"/>
                </a:lnTo>
                <a:lnTo>
                  <a:pt x="309359" y="465607"/>
                </a:lnTo>
                <a:lnTo>
                  <a:pt x="323494" y="441045"/>
                </a:lnTo>
                <a:lnTo>
                  <a:pt x="324027" y="437565"/>
                </a:lnTo>
                <a:lnTo>
                  <a:pt x="328307" y="409295"/>
                </a:lnTo>
                <a:lnTo>
                  <a:pt x="328307" y="388899"/>
                </a:lnTo>
                <a:lnTo>
                  <a:pt x="328307" y="377304"/>
                </a:lnTo>
                <a:lnTo>
                  <a:pt x="328307" y="255511"/>
                </a:lnTo>
                <a:close/>
              </a:path>
              <a:path w="2099945" h="878205">
                <a:moveTo>
                  <a:pt x="459105" y="604634"/>
                </a:moveTo>
                <a:lnTo>
                  <a:pt x="455536" y="581533"/>
                </a:lnTo>
                <a:lnTo>
                  <a:pt x="454431" y="574357"/>
                </a:lnTo>
                <a:lnTo>
                  <a:pt x="440626" y="552843"/>
                </a:lnTo>
                <a:lnTo>
                  <a:pt x="417906" y="540854"/>
                </a:lnTo>
                <a:lnTo>
                  <a:pt x="386537" y="539191"/>
                </a:lnTo>
                <a:lnTo>
                  <a:pt x="355168" y="547458"/>
                </a:lnTo>
                <a:lnTo>
                  <a:pt x="332447" y="564210"/>
                </a:lnTo>
                <a:lnTo>
                  <a:pt x="318643" y="588632"/>
                </a:lnTo>
                <a:lnTo>
                  <a:pt x="313982" y="619887"/>
                </a:lnTo>
                <a:lnTo>
                  <a:pt x="313982" y="779627"/>
                </a:lnTo>
                <a:lnTo>
                  <a:pt x="318643" y="809917"/>
                </a:lnTo>
                <a:lnTo>
                  <a:pt x="332447" y="831430"/>
                </a:lnTo>
                <a:lnTo>
                  <a:pt x="355168" y="843407"/>
                </a:lnTo>
                <a:lnTo>
                  <a:pt x="386537" y="845083"/>
                </a:lnTo>
                <a:lnTo>
                  <a:pt x="417906" y="836815"/>
                </a:lnTo>
                <a:lnTo>
                  <a:pt x="440626" y="820064"/>
                </a:lnTo>
                <a:lnTo>
                  <a:pt x="450583" y="802449"/>
                </a:lnTo>
                <a:lnTo>
                  <a:pt x="454431" y="795642"/>
                </a:lnTo>
                <a:lnTo>
                  <a:pt x="459105" y="764374"/>
                </a:lnTo>
                <a:lnTo>
                  <a:pt x="459105" y="724446"/>
                </a:lnTo>
                <a:lnTo>
                  <a:pt x="412521" y="729335"/>
                </a:lnTo>
                <a:lnTo>
                  <a:pt x="412521" y="772668"/>
                </a:lnTo>
                <a:lnTo>
                  <a:pt x="410743" y="785342"/>
                </a:lnTo>
                <a:lnTo>
                  <a:pt x="405739" y="794308"/>
                </a:lnTo>
                <a:lnTo>
                  <a:pt x="397954" y="799884"/>
                </a:lnTo>
                <a:lnTo>
                  <a:pt x="387883" y="802449"/>
                </a:lnTo>
                <a:lnTo>
                  <a:pt x="377786" y="802017"/>
                </a:lnTo>
                <a:lnTo>
                  <a:pt x="370014" y="798068"/>
                </a:lnTo>
                <a:lnTo>
                  <a:pt x="365010" y="790155"/>
                </a:lnTo>
                <a:lnTo>
                  <a:pt x="363245" y="777849"/>
                </a:lnTo>
                <a:lnTo>
                  <a:pt x="363245" y="611746"/>
                </a:lnTo>
                <a:lnTo>
                  <a:pt x="365010" y="598995"/>
                </a:lnTo>
                <a:lnTo>
                  <a:pt x="370014" y="589889"/>
                </a:lnTo>
                <a:lnTo>
                  <a:pt x="377786" y="584161"/>
                </a:lnTo>
                <a:lnTo>
                  <a:pt x="387883" y="581533"/>
                </a:lnTo>
                <a:lnTo>
                  <a:pt x="397954" y="582041"/>
                </a:lnTo>
                <a:lnTo>
                  <a:pt x="405739" y="586130"/>
                </a:lnTo>
                <a:lnTo>
                  <a:pt x="410743" y="594182"/>
                </a:lnTo>
                <a:lnTo>
                  <a:pt x="412521" y="606552"/>
                </a:lnTo>
                <a:lnTo>
                  <a:pt x="412521" y="640981"/>
                </a:lnTo>
                <a:lnTo>
                  <a:pt x="459105" y="636079"/>
                </a:lnTo>
                <a:lnTo>
                  <a:pt x="459105" y="604634"/>
                </a:lnTo>
                <a:close/>
              </a:path>
              <a:path w="2099945" h="878205">
                <a:moveTo>
                  <a:pt x="494842" y="168643"/>
                </a:moveTo>
                <a:lnTo>
                  <a:pt x="448144" y="173558"/>
                </a:lnTo>
                <a:lnTo>
                  <a:pt x="448144" y="400050"/>
                </a:lnTo>
                <a:lnTo>
                  <a:pt x="446455" y="413473"/>
                </a:lnTo>
                <a:lnTo>
                  <a:pt x="441591" y="422783"/>
                </a:lnTo>
                <a:lnTo>
                  <a:pt x="433832" y="428459"/>
                </a:lnTo>
                <a:lnTo>
                  <a:pt x="423468" y="431063"/>
                </a:lnTo>
                <a:lnTo>
                  <a:pt x="413105" y="430644"/>
                </a:lnTo>
                <a:lnTo>
                  <a:pt x="405345" y="426593"/>
                </a:lnTo>
                <a:lnTo>
                  <a:pt x="400469" y="418312"/>
                </a:lnTo>
                <a:lnTo>
                  <a:pt x="398792" y="405244"/>
                </a:lnTo>
                <a:lnTo>
                  <a:pt x="398792" y="178739"/>
                </a:lnTo>
                <a:lnTo>
                  <a:pt x="350329" y="183832"/>
                </a:lnTo>
                <a:lnTo>
                  <a:pt x="350329" y="406996"/>
                </a:lnTo>
                <a:lnTo>
                  <a:pt x="354926" y="437743"/>
                </a:lnTo>
                <a:lnTo>
                  <a:pt x="368604" y="459397"/>
                </a:lnTo>
                <a:lnTo>
                  <a:pt x="391223" y="471335"/>
                </a:lnTo>
                <a:lnTo>
                  <a:pt x="422592" y="472948"/>
                </a:lnTo>
                <a:lnTo>
                  <a:pt x="453948" y="464731"/>
                </a:lnTo>
                <a:lnTo>
                  <a:pt x="476554" y="448043"/>
                </a:lnTo>
                <a:lnTo>
                  <a:pt x="486029" y="431063"/>
                </a:lnTo>
                <a:lnTo>
                  <a:pt x="490245" y="423519"/>
                </a:lnTo>
                <a:lnTo>
                  <a:pt x="494842" y="391807"/>
                </a:lnTo>
                <a:lnTo>
                  <a:pt x="494842" y="168643"/>
                </a:lnTo>
                <a:close/>
              </a:path>
              <a:path w="2099945" h="878205">
                <a:moveTo>
                  <a:pt x="624382" y="518452"/>
                </a:moveTo>
                <a:lnTo>
                  <a:pt x="576897" y="523443"/>
                </a:lnTo>
                <a:lnTo>
                  <a:pt x="576897" y="753694"/>
                </a:lnTo>
                <a:lnTo>
                  <a:pt x="575170" y="767346"/>
                </a:lnTo>
                <a:lnTo>
                  <a:pt x="570230" y="776808"/>
                </a:lnTo>
                <a:lnTo>
                  <a:pt x="562343" y="782586"/>
                </a:lnTo>
                <a:lnTo>
                  <a:pt x="551815" y="785228"/>
                </a:lnTo>
                <a:lnTo>
                  <a:pt x="541274" y="784796"/>
                </a:lnTo>
                <a:lnTo>
                  <a:pt x="533387" y="780681"/>
                </a:lnTo>
                <a:lnTo>
                  <a:pt x="528447" y="772261"/>
                </a:lnTo>
                <a:lnTo>
                  <a:pt x="526732" y="758964"/>
                </a:lnTo>
                <a:lnTo>
                  <a:pt x="526732" y="528713"/>
                </a:lnTo>
                <a:lnTo>
                  <a:pt x="477469" y="533882"/>
                </a:lnTo>
                <a:lnTo>
                  <a:pt x="477469" y="760755"/>
                </a:lnTo>
                <a:lnTo>
                  <a:pt x="482142" y="792010"/>
                </a:lnTo>
                <a:lnTo>
                  <a:pt x="496049" y="814031"/>
                </a:lnTo>
                <a:lnTo>
                  <a:pt x="519036" y="826160"/>
                </a:lnTo>
                <a:lnTo>
                  <a:pt x="550926" y="827798"/>
                </a:lnTo>
                <a:lnTo>
                  <a:pt x="582803" y="819454"/>
                </a:lnTo>
                <a:lnTo>
                  <a:pt x="605790" y="802500"/>
                </a:lnTo>
                <a:lnTo>
                  <a:pt x="615416" y="785228"/>
                </a:lnTo>
                <a:lnTo>
                  <a:pt x="619696" y="777557"/>
                </a:lnTo>
                <a:lnTo>
                  <a:pt x="624382" y="745312"/>
                </a:lnTo>
                <a:lnTo>
                  <a:pt x="624382" y="518452"/>
                </a:lnTo>
                <a:close/>
              </a:path>
              <a:path w="2099945" h="878205">
                <a:moveTo>
                  <a:pt x="670191" y="348297"/>
                </a:moveTo>
                <a:lnTo>
                  <a:pt x="661873" y="310197"/>
                </a:lnTo>
                <a:lnTo>
                  <a:pt x="634072" y="291084"/>
                </a:lnTo>
                <a:lnTo>
                  <a:pt x="634072" y="290245"/>
                </a:lnTo>
                <a:lnTo>
                  <a:pt x="648055" y="280530"/>
                </a:lnTo>
                <a:lnTo>
                  <a:pt x="648474" y="279958"/>
                </a:lnTo>
                <a:lnTo>
                  <a:pt x="657796" y="267271"/>
                </a:lnTo>
                <a:lnTo>
                  <a:pt x="663498" y="250355"/>
                </a:lnTo>
                <a:lnTo>
                  <a:pt x="665353" y="229704"/>
                </a:lnTo>
                <a:lnTo>
                  <a:pt x="665353" y="217995"/>
                </a:lnTo>
                <a:lnTo>
                  <a:pt x="662800" y="200202"/>
                </a:lnTo>
                <a:lnTo>
                  <a:pt x="661187" y="188887"/>
                </a:lnTo>
                <a:lnTo>
                  <a:pt x="648271" y="169227"/>
                </a:lnTo>
                <a:lnTo>
                  <a:pt x="625944" y="159029"/>
                </a:lnTo>
                <a:lnTo>
                  <a:pt x="621728" y="158940"/>
                </a:lnTo>
                <a:lnTo>
                  <a:pt x="621728" y="351713"/>
                </a:lnTo>
                <a:lnTo>
                  <a:pt x="621728" y="377202"/>
                </a:lnTo>
                <a:lnTo>
                  <a:pt x="596620" y="408673"/>
                </a:lnTo>
                <a:lnTo>
                  <a:pt x="568858" y="411594"/>
                </a:lnTo>
                <a:lnTo>
                  <a:pt x="568858" y="321754"/>
                </a:lnTo>
                <a:lnTo>
                  <a:pt x="590448" y="319493"/>
                </a:lnTo>
                <a:lnTo>
                  <a:pt x="604621" y="319722"/>
                </a:lnTo>
                <a:lnTo>
                  <a:pt x="614349" y="324548"/>
                </a:lnTo>
                <a:lnTo>
                  <a:pt x="619937" y="334899"/>
                </a:lnTo>
                <a:lnTo>
                  <a:pt x="621728" y="351713"/>
                </a:lnTo>
                <a:lnTo>
                  <a:pt x="621728" y="158940"/>
                </a:lnTo>
                <a:lnTo>
                  <a:pt x="616889" y="158826"/>
                </a:lnTo>
                <a:lnTo>
                  <a:pt x="616889" y="227685"/>
                </a:lnTo>
                <a:lnTo>
                  <a:pt x="616889" y="243992"/>
                </a:lnTo>
                <a:lnTo>
                  <a:pt x="587806" y="277977"/>
                </a:lnTo>
                <a:lnTo>
                  <a:pt x="568858" y="279958"/>
                </a:lnTo>
                <a:lnTo>
                  <a:pt x="568858" y="202653"/>
                </a:lnTo>
                <a:lnTo>
                  <a:pt x="592213" y="200202"/>
                </a:lnTo>
                <a:lnTo>
                  <a:pt x="603313" y="200787"/>
                </a:lnTo>
                <a:lnTo>
                  <a:pt x="610984" y="205435"/>
                </a:lnTo>
                <a:lnTo>
                  <a:pt x="615442" y="214325"/>
                </a:lnTo>
                <a:lnTo>
                  <a:pt x="616889" y="227685"/>
                </a:lnTo>
                <a:lnTo>
                  <a:pt x="616889" y="158826"/>
                </a:lnTo>
                <a:lnTo>
                  <a:pt x="593534" y="158267"/>
                </a:lnTo>
                <a:lnTo>
                  <a:pt x="520395" y="165963"/>
                </a:lnTo>
                <a:lnTo>
                  <a:pt x="520395" y="458482"/>
                </a:lnTo>
                <a:lnTo>
                  <a:pt x="596620" y="450469"/>
                </a:lnTo>
                <a:lnTo>
                  <a:pt x="651573" y="426935"/>
                </a:lnTo>
                <a:lnTo>
                  <a:pt x="670191" y="373380"/>
                </a:lnTo>
                <a:lnTo>
                  <a:pt x="670191" y="348297"/>
                </a:lnTo>
                <a:close/>
              </a:path>
              <a:path w="2099945" h="878205">
                <a:moveTo>
                  <a:pt x="802195" y="797140"/>
                </a:moveTo>
                <a:lnTo>
                  <a:pt x="796823" y="709333"/>
                </a:lnTo>
                <a:lnTo>
                  <a:pt x="795172" y="686536"/>
                </a:lnTo>
                <a:lnTo>
                  <a:pt x="792759" y="678688"/>
                </a:lnTo>
                <a:lnTo>
                  <a:pt x="789711" y="668769"/>
                </a:lnTo>
                <a:lnTo>
                  <a:pt x="779614" y="656424"/>
                </a:lnTo>
                <a:lnTo>
                  <a:pt x="764120" y="649897"/>
                </a:lnTo>
                <a:lnTo>
                  <a:pt x="764120" y="649046"/>
                </a:lnTo>
                <a:lnTo>
                  <a:pt x="778408" y="639102"/>
                </a:lnTo>
                <a:lnTo>
                  <a:pt x="779233" y="637997"/>
                </a:lnTo>
                <a:lnTo>
                  <a:pt x="788466" y="625462"/>
                </a:lnTo>
                <a:lnTo>
                  <a:pt x="794410" y="608114"/>
                </a:lnTo>
                <a:lnTo>
                  <a:pt x="796366" y="587032"/>
                </a:lnTo>
                <a:lnTo>
                  <a:pt x="796366" y="568756"/>
                </a:lnTo>
                <a:lnTo>
                  <a:pt x="793775" y="550659"/>
                </a:lnTo>
                <a:lnTo>
                  <a:pt x="792137" y="539153"/>
                </a:lnTo>
                <a:lnTo>
                  <a:pt x="779005" y="519176"/>
                </a:lnTo>
                <a:lnTo>
                  <a:pt x="756310" y="508800"/>
                </a:lnTo>
                <a:lnTo>
                  <a:pt x="747090" y="508596"/>
                </a:lnTo>
                <a:lnTo>
                  <a:pt x="747090" y="578612"/>
                </a:lnTo>
                <a:lnTo>
                  <a:pt x="747090" y="601560"/>
                </a:lnTo>
                <a:lnTo>
                  <a:pt x="717537" y="636104"/>
                </a:lnTo>
                <a:lnTo>
                  <a:pt x="699617" y="637997"/>
                </a:lnTo>
                <a:lnTo>
                  <a:pt x="699617" y="553008"/>
                </a:lnTo>
                <a:lnTo>
                  <a:pt x="722020" y="550659"/>
                </a:lnTo>
                <a:lnTo>
                  <a:pt x="733298" y="551268"/>
                </a:lnTo>
                <a:lnTo>
                  <a:pt x="741095" y="555980"/>
                </a:lnTo>
                <a:lnTo>
                  <a:pt x="745617" y="565023"/>
                </a:lnTo>
                <a:lnTo>
                  <a:pt x="747090" y="578612"/>
                </a:lnTo>
                <a:lnTo>
                  <a:pt x="747090" y="508596"/>
                </a:lnTo>
                <a:lnTo>
                  <a:pt x="723366" y="508038"/>
                </a:lnTo>
                <a:lnTo>
                  <a:pt x="650354" y="515708"/>
                </a:lnTo>
                <a:lnTo>
                  <a:pt x="650354" y="813104"/>
                </a:lnTo>
                <a:lnTo>
                  <a:pt x="699617" y="807923"/>
                </a:lnTo>
                <a:lnTo>
                  <a:pt x="699617" y="680466"/>
                </a:lnTo>
                <a:lnTo>
                  <a:pt x="716648" y="678688"/>
                </a:lnTo>
                <a:lnTo>
                  <a:pt x="747547" y="711974"/>
                </a:lnTo>
                <a:lnTo>
                  <a:pt x="747661" y="771766"/>
                </a:lnTo>
                <a:lnTo>
                  <a:pt x="747864" y="781164"/>
                </a:lnTo>
                <a:lnTo>
                  <a:pt x="748766" y="790702"/>
                </a:lnTo>
                <a:lnTo>
                  <a:pt x="750201" y="797140"/>
                </a:lnTo>
                <a:lnTo>
                  <a:pt x="752017" y="802424"/>
                </a:lnTo>
                <a:lnTo>
                  <a:pt x="802195" y="797140"/>
                </a:lnTo>
                <a:close/>
              </a:path>
              <a:path w="2099945" h="878205">
                <a:moveTo>
                  <a:pt x="817791" y="385432"/>
                </a:moveTo>
                <a:lnTo>
                  <a:pt x="738035" y="393814"/>
                </a:lnTo>
                <a:lnTo>
                  <a:pt x="738035" y="143090"/>
                </a:lnTo>
                <a:lnTo>
                  <a:pt x="689584" y="148183"/>
                </a:lnTo>
                <a:lnTo>
                  <a:pt x="689584" y="440702"/>
                </a:lnTo>
                <a:lnTo>
                  <a:pt x="817791" y="427228"/>
                </a:lnTo>
                <a:lnTo>
                  <a:pt x="817791" y="393814"/>
                </a:lnTo>
                <a:lnTo>
                  <a:pt x="817791" y="385432"/>
                </a:lnTo>
                <a:close/>
              </a:path>
              <a:path w="2099945" h="878205">
                <a:moveTo>
                  <a:pt x="871169" y="492506"/>
                </a:moveTo>
                <a:lnTo>
                  <a:pt x="821905" y="497687"/>
                </a:lnTo>
                <a:lnTo>
                  <a:pt x="821905" y="795070"/>
                </a:lnTo>
                <a:lnTo>
                  <a:pt x="871169" y="789889"/>
                </a:lnTo>
                <a:lnTo>
                  <a:pt x="871169" y="492506"/>
                </a:lnTo>
                <a:close/>
              </a:path>
              <a:path w="2099945" h="878205">
                <a:moveTo>
                  <a:pt x="964501" y="119278"/>
                </a:moveTo>
                <a:lnTo>
                  <a:pt x="832319" y="133172"/>
                </a:lnTo>
                <a:lnTo>
                  <a:pt x="832319" y="425704"/>
                </a:lnTo>
                <a:lnTo>
                  <a:pt x="964501" y="411810"/>
                </a:lnTo>
                <a:lnTo>
                  <a:pt x="964501" y="378815"/>
                </a:lnTo>
                <a:lnTo>
                  <a:pt x="964501" y="370014"/>
                </a:lnTo>
                <a:lnTo>
                  <a:pt x="880795" y="378815"/>
                </a:lnTo>
                <a:lnTo>
                  <a:pt x="880795" y="288975"/>
                </a:lnTo>
                <a:lnTo>
                  <a:pt x="947318" y="281978"/>
                </a:lnTo>
                <a:lnTo>
                  <a:pt x="947318" y="247180"/>
                </a:lnTo>
                <a:lnTo>
                  <a:pt x="947318" y="240195"/>
                </a:lnTo>
                <a:lnTo>
                  <a:pt x="880795" y="247180"/>
                </a:lnTo>
                <a:lnTo>
                  <a:pt x="880795" y="169875"/>
                </a:lnTo>
                <a:lnTo>
                  <a:pt x="964501" y="161061"/>
                </a:lnTo>
                <a:lnTo>
                  <a:pt x="964501" y="119278"/>
                </a:lnTo>
                <a:close/>
              </a:path>
              <a:path w="2099945" h="878205">
                <a:moveTo>
                  <a:pt x="1038225" y="474941"/>
                </a:moveTo>
                <a:lnTo>
                  <a:pt x="885939" y="490943"/>
                </a:lnTo>
                <a:lnTo>
                  <a:pt x="885939" y="533438"/>
                </a:lnTo>
                <a:lnTo>
                  <a:pt x="937463" y="528027"/>
                </a:lnTo>
                <a:lnTo>
                  <a:pt x="937463" y="782929"/>
                </a:lnTo>
                <a:lnTo>
                  <a:pt x="986726" y="777748"/>
                </a:lnTo>
                <a:lnTo>
                  <a:pt x="986726" y="528027"/>
                </a:lnTo>
                <a:lnTo>
                  <a:pt x="986726" y="522846"/>
                </a:lnTo>
                <a:lnTo>
                  <a:pt x="1038225" y="517436"/>
                </a:lnTo>
                <a:lnTo>
                  <a:pt x="1038225" y="474941"/>
                </a:lnTo>
                <a:close/>
              </a:path>
              <a:path w="2099945" h="878205">
                <a:moveTo>
                  <a:pt x="1168019" y="415226"/>
                </a:moveTo>
                <a:lnTo>
                  <a:pt x="1114272" y="420878"/>
                </a:lnTo>
                <a:lnTo>
                  <a:pt x="1097635" y="460121"/>
                </a:lnTo>
                <a:lnTo>
                  <a:pt x="1134808" y="456209"/>
                </a:lnTo>
                <a:lnTo>
                  <a:pt x="1168019" y="415226"/>
                </a:lnTo>
                <a:close/>
              </a:path>
              <a:path w="2099945" h="878205">
                <a:moveTo>
                  <a:pt x="1187386" y="459270"/>
                </a:moveTo>
                <a:lnTo>
                  <a:pt x="1053007" y="473392"/>
                </a:lnTo>
                <a:lnTo>
                  <a:pt x="1053007" y="770788"/>
                </a:lnTo>
                <a:lnTo>
                  <a:pt x="1187386" y="756666"/>
                </a:lnTo>
                <a:lnTo>
                  <a:pt x="1187386" y="723125"/>
                </a:lnTo>
                <a:lnTo>
                  <a:pt x="1187386" y="714171"/>
                </a:lnTo>
                <a:lnTo>
                  <a:pt x="1102283" y="723125"/>
                </a:lnTo>
                <a:lnTo>
                  <a:pt x="1102283" y="631774"/>
                </a:lnTo>
                <a:lnTo>
                  <a:pt x="1169911" y="624662"/>
                </a:lnTo>
                <a:lnTo>
                  <a:pt x="1169911" y="589292"/>
                </a:lnTo>
                <a:lnTo>
                  <a:pt x="1169911" y="582180"/>
                </a:lnTo>
                <a:lnTo>
                  <a:pt x="1102283" y="589292"/>
                </a:lnTo>
                <a:lnTo>
                  <a:pt x="1102283" y="510705"/>
                </a:lnTo>
                <a:lnTo>
                  <a:pt x="1187386" y="501751"/>
                </a:lnTo>
                <a:lnTo>
                  <a:pt x="1187386" y="459270"/>
                </a:lnTo>
                <a:close/>
              </a:path>
              <a:path w="2099945" h="878205">
                <a:moveTo>
                  <a:pt x="1192720" y="387819"/>
                </a:moveTo>
                <a:lnTo>
                  <a:pt x="1187424" y="301459"/>
                </a:lnTo>
                <a:lnTo>
                  <a:pt x="1185799" y="279031"/>
                </a:lnTo>
                <a:lnTo>
                  <a:pt x="1183424" y="271297"/>
                </a:lnTo>
                <a:lnTo>
                  <a:pt x="1180426" y="261543"/>
                </a:lnTo>
                <a:lnTo>
                  <a:pt x="1170508" y="249402"/>
                </a:lnTo>
                <a:lnTo>
                  <a:pt x="1155268" y="242989"/>
                </a:lnTo>
                <a:lnTo>
                  <a:pt x="1155268" y="242150"/>
                </a:lnTo>
                <a:lnTo>
                  <a:pt x="1169327" y="232371"/>
                </a:lnTo>
                <a:lnTo>
                  <a:pt x="1170139" y="231267"/>
                </a:lnTo>
                <a:lnTo>
                  <a:pt x="1179220" y="218948"/>
                </a:lnTo>
                <a:lnTo>
                  <a:pt x="1185062" y="201879"/>
                </a:lnTo>
                <a:lnTo>
                  <a:pt x="1186992" y="181140"/>
                </a:lnTo>
                <a:lnTo>
                  <a:pt x="1186992" y="163169"/>
                </a:lnTo>
                <a:lnTo>
                  <a:pt x="1184440" y="145376"/>
                </a:lnTo>
                <a:lnTo>
                  <a:pt x="1182827" y="134061"/>
                </a:lnTo>
                <a:lnTo>
                  <a:pt x="1169911" y="114401"/>
                </a:lnTo>
                <a:lnTo>
                  <a:pt x="1147572" y="104203"/>
                </a:lnTo>
                <a:lnTo>
                  <a:pt x="1138516" y="104000"/>
                </a:lnTo>
                <a:lnTo>
                  <a:pt x="1138516" y="172859"/>
                </a:lnTo>
                <a:lnTo>
                  <a:pt x="1138516" y="195440"/>
                </a:lnTo>
                <a:lnTo>
                  <a:pt x="1109446" y="229425"/>
                </a:lnTo>
                <a:lnTo>
                  <a:pt x="1091819" y="231267"/>
                </a:lnTo>
                <a:lnTo>
                  <a:pt x="1091819" y="147688"/>
                </a:lnTo>
                <a:lnTo>
                  <a:pt x="1113853" y="145376"/>
                </a:lnTo>
                <a:lnTo>
                  <a:pt x="1124953" y="145961"/>
                </a:lnTo>
                <a:lnTo>
                  <a:pt x="1132624" y="150609"/>
                </a:lnTo>
                <a:lnTo>
                  <a:pt x="1137069" y="159499"/>
                </a:lnTo>
                <a:lnTo>
                  <a:pt x="1138516" y="172859"/>
                </a:lnTo>
                <a:lnTo>
                  <a:pt x="1138516" y="104000"/>
                </a:lnTo>
                <a:lnTo>
                  <a:pt x="1115174" y="103441"/>
                </a:lnTo>
                <a:lnTo>
                  <a:pt x="1043355" y="110998"/>
                </a:lnTo>
                <a:lnTo>
                  <a:pt x="1043355" y="403517"/>
                </a:lnTo>
                <a:lnTo>
                  <a:pt x="1091819" y="398424"/>
                </a:lnTo>
                <a:lnTo>
                  <a:pt x="1091819" y="273050"/>
                </a:lnTo>
                <a:lnTo>
                  <a:pt x="1108570" y="271297"/>
                </a:lnTo>
                <a:lnTo>
                  <a:pt x="1138961" y="304050"/>
                </a:lnTo>
                <a:lnTo>
                  <a:pt x="1139075" y="362851"/>
                </a:lnTo>
                <a:lnTo>
                  <a:pt x="1139266" y="372097"/>
                </a:lnTo>
                <a:lnTo>
                  <a:pt x="1140167" y="381482"/>
                </a:lnTo>
                <a:lnTo>
                  <a:pt x="1141577" y="387819"/>
                </a:lnTo>
                <a:lnTo>
                  <a:pt x="1143368" y="393001"/>
                </a:lnTo>
                <a:lnTo>
                  <a:pt x="1192720" y="387819"/>
                </a:lnTo>
                <a:close/>
              </a:path>
              <a:path w="2099945" h="878205">
                <a:moveTo>
                  <a:pt x="1335455" y="5905"/>
                </a:moveTo>
                <a:lnTo>
                  <a:pt x="1282598" y="11468"/>
                </a:lnTo>
                <a:lnTo>
                  <a:pt x="1251750" y="71120"/>
                </a:lnTo>
                <a:lnTo>
                  <a:pt x="1288313" y="67284"/>
                </a:lnTo>
                <a:lnTo>
                  <a:pt x="1335455" y="5905"/>
                </a:lnTo>
                <a:close/>
              </a:path>
              <a:path w="2099945" h="878205">
                <a:moveTo>
                  <a:pt x="1344269" y="79375"/>
                </a:moveTo>
                <a:lnTo>
                  <a:pt x="1212100" y="93256"/>
                </a:lnTo>
                <a:lnTo>
                  <a:pt x="1212100" y="385787"/>
                </a:lnTo>
                <a:lnTo>
                  <a:pt x="1344269" y="371894"/>
                </a:lnTo>
                <a:lnTo>
                  <a:pt x="1344269" y="338899"/>
                </a:lnTo>
                <a:lnTo>
                  <a:pt x="1344269" y="330098"/>
                </a:lnTo>
                <a:lnTo>
                  <a:pt x="1260563" y="338899"/>
                </a:lnTo>
                <a:lnTo>
                  <a:pt x="1260563" y="249059"/>
                </a:lnTo>
                <a:lnTo>
                  <a:pt x="1327086" y="242062"/>
                </a:lnTo>
                <a:lnTo>
                  <a:pt x="1327086" y="207264"/>
                </a:lnTo>
                <a:lnTo>
                  <a:pt x="1327086" y="200266"/>
                </a:lnTo>
                <a:lnTo>
                  <a:pt x="1260563" y="207264"/>
                </a:lnTo>
                <a:lnTo>
                  <a:pt x="1260563" y="129946"/>
                </a:lnTo>
                <a:lnTo>
                  <a:pt x="1344269" y="121158"/>
                </a:lnTo>
                <a:lnTo>
                  <a:pt x="1344269" y="79375"/>
                </a:lnTo>
                <a:close/>
              </a:path>
              <a:path w="2099945" h="878205">
                <a:moveTo>
                  <a:pt x="1489659" y="64084"/>
                </a:moveTo>
                <a:lnTo>
                  <a:pt x="1361452" y="77558"/>
                </a:lnTo>
                <a:lnTo>
                  <a:pt x="1361452" y="370090"/>
                </a:lnTo>
                <a:lnTo>
                  <a:pt x="1409915" y="364998"/>
                </a:lnTo>
                <a:lnTo>
                  <a:pt x="1409915" y="237528"/>
                </a:lnTo>
                <a:lnTo>
                  <a:pt x="1472488" y="230949"/>
                </a:lnTo>
                <a:lnTo>
                  <a:pt x="1472488" y="195745"/>
                </a:lnTo>
                <a:lnTo>
                  <a:pt x="1472488" y="189166"/>
                </a:lnTo>
                <a:lnTo>
                  <a:pt x="1409915" y="195745"/>
                </a:lnTo>
                <a:lnTo>
                  <a:pt x="1409915" y="114249"/>
                </a:lnTo>
                <a:lnTo>
                  <a:pt x="1489659" y="105867"/>
                </a:lnTo>
                <a:lnTo>
                  <a:pt x="1489659" y="64084"/>
                </a:lnTo>
                <a:close/>
              </a:path>
              <a:path w="2099945" h="878205">
                <a:moveTo>
                  <a:pt x="1632407" y="299821"/>
                </a:moveTo>
                <a:lnTo>
                  <a:pt x="1552663" y="308203"/>
                </a:lnTo>
                <a:lnTo>
                  <a:pt x="1552663" y="57467"/>
                </a:lnTo>
                <a:lnTo>
                  <a:pt x="1504200" y="62560"/>
                </a:lnTo>
                <a:lnTo>
                  <a:pt x="1504200" y="355079"/>
                </a:lnTo>
                <a:lnTo>
                  <a:pt x="1632407" y="341604"/>
                </a:lnTo>
                <a:lnTo>
                  <a:pt x="1632407" y="308203"/>
                </a:lnTo>
                <a:lnTo>
                  <a:pt x="1632407" y="299821"/>
                </a:lnTo>
                <a:close/>
              </a:path>
              <a:path w="2099945" h="878205">
                <a:moveTo>
                  <a:pt x="1779130" y="33667"/>
                </a:moveTo>
                <a:lnTo>
                  <a:pt x="1646948" y="47548"/>
                </a:lnTo>
                <a:lnTo>
                  <a:pt x="1646948" y="340080"/>
                </a:lnTo>
                <a:lnTo>
                  <a:pt x="1779130" y="326186"/>
                </a:lnTo>
                <a:lnTo>
                  <a:pt x="1779130" y="293192"/>
                </a:lnTo>
                <a:lnTo>
                  <a:pt x="1779130" y="284391"/>
                </a:lnTo>
                <a:lnTo>
                  <a:pt x="1695411" y="293192"/>
                </a:lnTo>
                <a:lnTo>
                  <a:pt x="1695411" y="203352"/>
                </a:lnTo>
                <a:lnTo>
                  <a:pt x="1761934" y="196354"/>
                </a:lnTo>
                <a:lnTo>
                  <a:pt x="1761934" y="161556"/>
                </a:lnTo>
                <a:lnTo>
                  <a:pt x="1761934" y="154559"/>
                </a:lnTo>
                <a:lnTo>
                  <a:pt x="1695411" y="161556"/>
                </a:lnTo>
                <a:lnTo>
                  <a:pt x="1695411" y="84239"/>
                </a:lnTo>
                <a:lnTo>
                  <a:pt x="1779130" y="75450"/>
                </a:lnTo>
                <a:lnTo>
                  <a:pt x="1779130" y="33667"/>
                </a:lnTo>
                <a:close/>
              </a:path>
              <a:path w="2099945" h="878205">
                <a:moveTo>
                  <a:pt x="1953590" y="307848"/>
                </a:moveTo>
                <a:lnTo>
                  <a:pt x="1916950" y="213753"/>
                </a:lnTo>
                <a:lnTo>
                  <a:pt x="1897634" y="164122"/>
                </a:lnTo>
                <a:lnTo>
                  <a:pt x="1913572" y="119684"/>
                </a:lnTo>
                <a:lnTo>
                  <a:pt x="1950948" y="15595"/>
                </a:lnTo>
                <a:lnTo>
                  <a:pt x="1905127" y="20421"/>
                </a:lnTo>
                <a:lnTo>
                  <a:pt x="1871205" y="119684"/>
                </a:lnTo>
                <a:lnTo>
                  <a:pt x="1838159" y="27457"/>
                </a:lnTo>
                <a:lnTo>
                  <a:pt x="1787055" y="32829"/>
                </a:lnTo>
                <a:lnTo>
                  <a:pt x="1840357" y="170141"/>
                </a:lnTo>
                <a:lnTo>
                  <a:pt x="1784400" y="325628"/>
                </a:lnTo>
                <a:lnTo>
                  <a:pt x="1830222" y="320814"/>
                </a:lnTo>
                <a:lnTo>
                  <a:pt x="1866798" y="213753"/>
                </a:lnTo>
                <a:lnTo>
                  <a:pt x="1902472" y="313220"/>
                </a:lnTo>
                <a:lnTo>
                  <a:pt x="1953590" y="307848"/>
                </a:lnTo>
                <a:close/>
              </a:path>
              <a:path w="2099945" h="878205">
                <a:moveTo>
                  <a:pt x="2099411" y="0"/>
                </a:moveTo>
                <a:lnTo>
                  <a:pt x="1967242" y="13893"/>
                </a:lnTo>
                <a:lnTo>
                  <a:pt x="1967242" y="306412"/>
                </a:lnTo>
                <a:lnTo>
                  <a:pt x="2099411" y="292519"/>
                </a:lnTo>
                <a:lnTo>
                  <a:pt x="2099411" y="259524"/>
                </a:lnTo>
                <a:lnTo>
                  <a:pt x="2099411" y="250736"/>
                </a:lnTo>
                <a:lnTo>
                  <a:pt x="2015705" y="259524"/>
                </a:lnTo>
                <a:lnTo>
                  <a:pt x="2015705" y="169684"/>
                </a:lnTo>
                <a:lnTo>
                  <a:pt x="2082241" y="162699"/>
                </a:lnTo>
                <a:lnTo>
                  <a:pt x="2082241" y="127889"/>
                </a:lnTo>
                <a:lnTo>
                  <a:pt x="2082241" y="120904"/>
                </a:lnTo>
                <a:lnTo>
                  <a:pt x="2015705" y="127889"/>
                </a:lnTo>
                <a:lnTo>
                  <a:pt x="2015705" y="50584"/>
                </a:lnTo>
                <a:lnTo>
                  <a:pt x="2099411" y="41783"/>
                </a:lnTo>
                <a:lnTo>
                  <a:pt x="2099411" y="0"/>
                </a:lnTo>
                <a:close/>
              </a:path>
            </a:pathLst>
          </a:custGeom>
          <a:solidFill>
            <a:srgbClr val="164194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27" name="Titre 1">
            <a:extLst>
              <a:ext uri="{FF2B5EF4-FFF2-40B4-BE49-F238E27FC236}">
                <a16:creationId xmlns:a16="http://schemas.microsoft.com/office/drawing/2014/main" id="{0895F2A0-7C27-F1B5-A0AB-DEFA51E7D3B2}"/>
              </a:ext>
            </a:extLst>
          </p:cNvPr>
          <p:cNvSpPr txBox="1">
            <a:spLocks/>
          </p:cNvSpPr>
          <p:nvPr/>
        </p:nvSpPr>
        <p:spPr>
          <a:xfrm>
            <a:off x="2879436" y="10132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1/ </a:t>
            </a:r>
            <a:r>
              <a:rPr lang="fr-FR" sz="9600" dirty="0" err="1">
                <a:solidFill>
                  <a:srgbClr val="164194"/>
                </a:solidFill>
              </a:rPr>
              <a:t>sécurIté</a:t>
            </a:r>
            <a:endParaRPr lang="fr-FR" dirty="0">
              <a:solidFill>
                <a:srgbClr val="164194"/>
              </a:solidFill>
            </a:endParaRPr>
          </a:p>
        </p:txBody>
      </p:sp>
      <p:sp>
        <p:nvSpPr>
          <p:cNvPr id="2" name="object 22">
            <a:extLst>
              <a:ext uri="{FF2B5EF4-FFF2-40B4-BE49-F238E27FC236}">
                <a16:creationId xmlns:a16="http://schemas.microsoft.com/office/drawing/2014/main" id="{8DE3E2A0-BE05-F8E3-A094-A3E538511FB9}"/>
              </a:ext>
            </a:extLst>
          </p:cNvPr>
          <p:cNvSpPr txBox="1"/>
          <p:nvPr/>
        </p:nvSpPr>
        <p:spPr>
          <a:xfrm>
            <a:off x="3954602" y="2379482"/>
            <a:ext cx="64573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Déploiement du programme européen (logo Pas de compromis)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22">
            <a:extLst>
              <a:ext uri="{FF2B5EF4-FFF2-40B4-BE49-F238E27FC236}">
                <a16:creationId xmlns:a16="http://schemas.microsoft.com/office/drawing/2014/main" id="{524568EB-D192-4E04-97A0-867B3D46B1AD}"/>
              </a:ext>
            </a:extLst>
          </p:cNvPr>
          <p:cNvSpPr txBox="1"/>
          <p:nvPr/>
        </p:nvSpPr>
        <p:spPr>
          <a:xfrm>
            <a:off x="4168010" y="4134450"/>
            <a:ext cx="3825352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Objectif : atteindre le plus haut niveau de sécurité et de santé </a:t>
            </a:r>
            <a:r>
              <a:rPr lang="fr-FR" b="1" dirty="0">
                <a:solidFill>
                  <a:srgbClr val="164194"/>
                </a:solidFill>
                <a:latin typeface="Arial"/>
                <a:cs typeface="Arial"/>
                <a:sym typeface="Wingdings" panose="05000000000000000000" pitchFamily="2" charset="2"/>
              </a:rPr>
              <a:t> </a:t>
            </a: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élimination totale des accidents graves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2656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C6C1F-DE88-A198-8BB9-AA8367E72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3">
            <a:extLst>
              <a:ext uri="{FF2B5EF4-FFF2-40B4-BE49-F238E27FC236}">
                <a16:creationId xmlns:a16="http://schemas.microsoft.com/office/drawing/2014/main" id="{6B2F7236-1198-7587-B74A-1365BD2DCBD0}"/>
              </a:ext>
            </a:extLst>
          </p:cNvPr>
          <p:cNvSpPr txBox="1"/>
          <p:nvPr/>
        </p:nvSpPr>
        <p:spPr>
          <a:xfrm>
            <a:off x="661808" y="903751"/>
            <a:ext cx="7489825" cy="347531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spcBef>
                <a:spcPts val="790"/>
              </a:spcBef>
            </a:pP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initiative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autour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6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règles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vitales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 depuis 2022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5" name="object 33">
            <a:extLst>
              <a:ext uri="{FF2B5EF4-FFF2-40B4-BE49-F238E27FC236}">
                <a16:creationId xmlns:a16="http://schemas.microsoft.com/office/drawing/2014/main" id="{FDE53FE1-0342-F826-529C-7F6F459B14E9}"/>
              </a:ext>
            </a:extLst>
          </p:cNvPr>
          <p:cNvGrpSpPr/>
          <p:nvPr/>
        </p:nvGrpSpPr>
        <p:grpSpPr>
          <a:xfrm>
            <a:off x="1061622" y="3292406"/>
            <a:ext cx="1945347" cy="3038056"/>
            <a:chOff x="9281388" y="1279649"/>
            <a:chExt cx="1743075" cy="2465070"/>
          </a:xfrm>
        </p:grpSpPr>
        <p:pic>
          <p:nvPicPr>
            <p:cNvPr id="6" name="object 34">
              <a:extLst>
                <a:ext uri="{FF2B5EF4-FFF2-40B4-BE49-F238E27FC236}">
                  <a16:creationId xmlns:a16="http://schemas.microsoft.com/office/drawing/2014/main" id="{E6160856-6619-A054-2C52-DE0B169F1B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1389" y="1279649"/>
              <a:ext cx="1742633" cy="2464983"/>
            </a:xfrm>
            <a:prstGeom prst="rect">
              <a:avLst/>
            </a:prstGeom>
          </p:spPr>
        </p:pic>
        <p:sp>
          <p:nvSpPr>
            <p:cNvPr id="7" name="object 35">
              <a:extLst>
                <a:ext uri="{FF2B5EF4-FFF2-40B4-BE49-F238E27FC236}">
                  <a16:creationId xmlns:a16="http://schemas.microsoft.com/office/drawing/2014/main" id="{4CF81F2B-75A9-6B74-FA32-745CAF8D8D68}"/>
                </a:ext>
              </a:extLst>
            </p:cNvPr>
            <p:cNvSpPr/>
            <p:nvPr/>
          </p:nvSpPr>
          <p:spPr>
            <a:xfrm>
              <a:off x="9282976" y="1281239"/>
              <a:ext cx="1739900" cy="2461895"/>
            </a:xfrm>
            <a:custGeom>
              <a:avLst/>
              <a:gdLst/>
              <a:ahLst/>
              <a:cxnLst/>
              <a:rect l="l" t="t" r="r" b="b"/>
              <a:pathLst>
                <a:path w="1739900" h="2461895">
                  <a:moveTo>
                    <a:pt x="0" y="2461806"/>
                  </a:moveTo>
                  <a:lnTo>
                    <a:pt x="1739455" y="2461806"/>
                  </a:lnTo>
                  <a:lnTo>
                    <a:pt x="1739455" y="0"/>
                  </a:lnTo>
                  <a:lnTo>
                    <a:pt x="0" y="0"/>
                  </a:lnTo>
                  <a:lnTo>
                    <a:pt x="0" y="2461806"/>
                  </a:lnTo>
                  <a:close/>
                </a:path>
              </a:pathLst>
            </a:custGeom>
            <a:ln w="3175">
              <a:solidFill>
                <a:srgbClr val="A1ACAF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B4C75B9C-00E8-82B9-0629-6176307F9A96}"/>
              </a:ext>
            </a:extLst>
          </p:cNvPr>
          <p:cNvSpPr txBox="1"/>
          <p:nvPr/>
        </p:nvSpPr>
        <p:spPr>
          <a:xfrm>
            <a:off x="4293111" y="2547987"/>
            <a:ext cx="7898889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i="1" spc="-25" dirty="0">
                <a:solidFill>
                  <a:srgbClr val="164194"/>
                </a:solidFill>
                <a:highlight>
                  <a:srgbClr val="FFFF00"/>
                </a:highlight>
                <a:latin typeface="Arial"/>
                <a:cs typeface="Arial"/>
              </a:rPr>
              <a:t>+ verbatim</a:t>
            </a:r>
          </a:p>
          <a:p>
            <a:pPr marL="17780" marR="552450">
              <a:spcBef>
                <a:spcPts val="100"/>
              </a:spcBef>
            </a:pPr>
            <a:r>
              <a:rPr lang="fr-FR" sz="18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Notre politique « Pas de compromis avec la sécurité » se donne comme objectif de construire collectivement et par le dialogue une culture de la sécurité et de la responsabilité.</a:t>
            </a:r>
            <a:br>
              <a:rPr lang="fr-FR" sz="18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Ensemble, il s’agit de mettre en œuvre des actions concrètes de prévention des risques, d'analyse des pratiques dangereuses et de partage des expériences positives. </a:t>
            </a:r>
          </a:p>
          <a:p>
            <a:pPr marL="17780" marR="552450">
              <a:spcBef>
                <a:spcPts val="100"/>
              </a:spcBef>
            </a:pPr>
            <a:r>
              <a:rPr lang="fr-FR" sz="18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Chez Euromaster, chacun doit être un ambassadeur de la sécurité pour soi-même et pour tous. »</a:t>
            </a:r>
          </a:p>
          <a:p>
            <a:pPr marL="12700"/>
            <a:r>
              <a:rPr lang="fr-FR" sz="2000" b="1" dirty="0">
                <a:solidFill>
                  <a:srgbClr val="164194"/>
                </a:solidFill>
                <a:latin typeface="Arial"/>
                <a:cs typeface="Arial"/>
              </a:rPr>
              <a:t>Maxence CHAUSSOY</a:t>
            </a:r>
            <a:endParaRPr lang="fr-FR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lang="fr-FR" sz="2000" dirty="0">
                <a:solidFill>
                  <a:srgbClr val="164194"/>
                </a:solidFill>
                <a:latin typeface="Arial"/>
                <a:cs typeface="Arial"/>
              </a:rPr>
              <a:t>Responsable</a:t>
            </a:r>
            <a:r>
              <a:rPr lang="fr-FR" sz="2000" spc="-30" dirty="0">
                <a:solidFill>
                  <a:srgbClr val="164194"/>
                </a:solidFill>
                <a:latin typeface="Arial"/>
                <a:cs typeface="Arial"/>
              </a:rPr>
              <a:t> Prévention, </a:t>
            </a:r>
            <a:r>
              <a:rPr lang="fr-FR" sz="2000" dirty="0">
                <a:solidFill>
                  <a:srgbClr val="164194"/>
                </a:solidFill>
                <a:latin typeface="Arial"/>
                <a:cs typeface="Arial"/>
              </a:rPr>
              <a:t>Santé,</a:t>
            </a:r>
            <a:r>
              <a:rPr lang="fr-FR" sz="20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2000" spc="-10" dirty="0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endParaRPr lang="fr-FR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l"/>
            <a:endParaRPr lang="fr-FR" i="1" spc="-25" dirty="0">
              <a:solidFill>
                <a:srgbClr val="164194"/>
              </a:solidFill>
              <a:highlight>
                <a:srgbClr val="FFFF00"/>
              </a:highlight>
              <a:latin typeface="Arial"/>
              <a:cs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1C12863-EB04-B602-BDA0-DC1038C1D7BC}"/>
              </a:ext>
            </a:extLst>
          </p:cNvPr>
          <p:cNvSpPr txBox="1"/>
          <p:nvPr/>
        </p:nvSpPr>
        <p:spPr>
          <a:xfrm>
            <a:off x="371742" y="1394681"/>
            <a:ext cx="60930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08025" indent="-165735">
              <a:spcBef>
                <a:spcPts val="690"/>
              </a:spcBef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formation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qualification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levage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calage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gonflage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Les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manœuvres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déplacements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dépannage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protection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clients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749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D31F8-70D7-2C9C-E2C7-510FF0CE1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23B23DCB-2281-6614-2834-AAD64AA36E35}"/>
              </a:ext>
            </a:extLst>
          </p:cNvPr>
          <p:cNvSpPr txBox="1"/>
          <p:nvPr/>
        </p:nvSpPr>
        <p:spPr>
          <a:xfrm>
            <a:off x="685875" y="883366"/>
            <a:ext cx="789888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i="0" u="none" strike="noStrike" baseline="0" dirty="0">
                <a:solidFill>
                  <a:srgbClr val="0033FF"/>
                </a:solidFill>
                <a:latin typeface="Roboto-Regular"/>
              </a:rPr>
              <a:t>La sécurité chez Euromaster c’est :</a:t>
            </a:r>
          </a:p>
          <a:p>
            <a:pPr algn="l"/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 Une formation continue sur la sécurité</a:t>
            </a:r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endParaRPr lang="fr-FR" sz="1800" i="0" u="none" strike="noStrike" baseline="0" dirty="0">
              <a:solidFill>
                <a:srgbClr val="0033FF"/>
              </a:solidFill>
              <a:latin typeface="Roboto-Regular"/>
            </a:endParaRPr>
          </a:p>
          <a:p>
            <a:pPr algn="l"/>
            <a:r>
              <a:rPr lang="fr-FR" sz="1800" i="0" u="none" strike="noStrike" baseline="0" dirty="0">
                <a:solidFill>
                  <a:srgbClr val="0033FF"/>
                </a:solidFill>
                <a:latin typeface="Roboto-Regular"/>
              </a:rPr>
              <a:t> </a:t>
            </a:r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+ de 3500 collaborateurs formés aux règles vitales</a:t>
            </a: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de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• + de 300 techniciens, intégrés et formés chaque année. Chaque technicien doit passer une Attestation de Travail en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Du matériel et des process spécifiques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dirty="0">
              <a:solidFill>
                <a:srgbClr val="0033FF"/>
              </a:solidFill>
              <a:latin typeface="Roboto-Regular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 Des journées sécurité et des semaines de la sécurité pour sensibiliser</a:t>
            </a:r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endParaRPr lang="fr-FR" i="1" spc="-25" dirty="0">
              <a:solidFill>
                <a:srgbClr val="164194"/>
              </a:solidFill>
              <a:highlight>
                <a:srgbClr val="FFFF00"/>
              </a:highligh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3166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>
            <a:extLst>
              <a:ext uri="{FF2B5EF4-FFF2-40B4-BE49-F238E27FC236}">
                <a16:creationId xmlns:a16="http://schemas.microsoft.com/office/drawing/2014/main" id="{443620C6-CD83-05A7-3498-C6A8805D2136}"/>
              </a:ext>
            </a:extLst>
          </p:cNvPr>
          <p:cNvSpPr txBox="1"/>
          <p:nvPr/>
        </p:nvSpPr>
        <p:spPr>
          <a:xfrm>
            <a:off x="6506337" y="2128082"/>
            <a:ext cx="22217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78130" algn="r">
              <a:spcBef>
                <a:spcPts val="100"/>
              </a:spcBef>
            </a:pP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RENFORCER </a:t>
            </a:r>
            <a:r>
              <a:rPr lang="fr-FR" sz="1200" b="1" spc="-2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sz="1200" b="1" spc="-2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SÉCURITÉ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CELLE </a:t>
            </a:r>
            <a:r>
              <a:rPr sz="1200" b="1" spc="-2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</a:t>
            </a:r>
            <a:r>
              <a:rPr sz="1200" b="1" spc="-1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COLLABORATEURS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D2436145-FFC7-76DE-E8BA-55A5243039D4}"/>
              </a:ext>
            </a:extLst>
          </p:cNvPr>
          <p:cNvSpPr txBox="1"/>
          <p:nvPr/>
        </p:nvSpPr>
        <p:spPr>
          <a:xfrm>
            <a:off x="9105288" y="2128082"/>
            <a:ext cx="235432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CONTRIBUER </a:t>
            </a:r>
            <a:r>
              <a:rPr sz="1200" b="1" spc="-1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ENSEMBLE</a:t>
            </a:r>
            <a:r>
              <a:rPr sz="1200" b="1" spc="5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RÉDUIRE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sz="1200" b="1" spc="-25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</a:t>
            </a:r>
            <a:r>
              <a:rPr sz="1200" b="1" spc="-1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ENVIRONNEMENTAL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6FB393E-BF16-B83B-87F9-C699EC137C5A}"/>
              </a:ext>
            </a:extLst>
          </p:cNvPr>
          <p:cNvSpPr txBox="1"/>
          <p:nvPr/>
        </p:nvSpPr>
        <p:spPr>
          <a:xfrm>
            <a:off x="4257110" y="2207190"/>
            <a:ext cx="20606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APPORTER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2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EXPÉRIENCE DE</a:t>
            </a:r>
            <a:r>
              <a:rPr sz="1200" b="1" spc="5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1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QUALITÉ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8929D8D8-6B74-A069-82F7-42DFFC0BA836}"/>
              </a:ext>
            </a:extLst>
          </p:cNvPr>
          <p:cNvSpPr txBox="1"/>
          <p:nvPr/>
        </p:nvSpPr>
        <p:spPr>
          <a:xfrm>
            <a:off x="1909548" y="2172111"/>
            <a:ext cx="1809653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1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ÊTRE LE RÉSEAU </a:t>
            </a:r>
            <a:r>
              <a:rPr lang="fr-FR" sz="1200" b="1" u="none" strike="noStrike" cap="none" dirty="0">
                <a:solidFill>
                  <a:srgbClr val="23A04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AVEC LE PLUS FAIBLE IMPACT ENVIRONNEMENTAL</a:t>
            </a:r>
            <a:endParaRPr lang="fr-FR" sz="1050" b="1" dirty="0">
              <a:solidFill>
                <a:srgbClr val="23A0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69C29BF-FBBB-270D-50A2-710A002C47E5}"/>
              </a:ext>
            </a:extLst>
          </p:cNvPr>
          <p:cNvSpPr txBox="1"/>
          <p:nvPr/>
        </p:nvSpPr>
        <p:spPr>
          <a:xfrm>
            <a:off x="403318" y="3627066"/>
            <a:ext cx="10924928" cy="1693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Label RSE – Enseigne Responsable en 2021, 2022, 2023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CEE et multi-vies (100 % de nos déchets 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 :</a:t>
            </a: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9C2EB04-ED93-B2E9-F2F9-35C316691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984" y="3091684"/>
            <a:ext cx="1439636" cy="144009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EA50DA83-96B1-9CAF-8897-378AFC92B7F0}"/>
              </a:ext>
            </a:extLst>
          </p:cNvPr>
          <p:cNvSpPr txBox="1"/>
          <p:nvPr/>
        </p:nvSpPr>
        <p:spPr>
          <a:xfrm>
            <a:off x="444871" y="5320350"/>
            <a:ext cx="89906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2025: réduire de 10% les émissions de CO2 chez 5% de nos clients</a:t>
            </a:r>
            <a:endParaRPr lang="fr-FR" sz="1600" b="1" u="none" strike="noStrike" cap="none" baseline="-25000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lang="fr-FR" sz="1200" b="1" i="0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2030: réduire de plus de 20% les émissions de CO2 chez 20% de nos clients</a:t>
            </a:r>
            <a:endParaRPr lang="fr-FR" sz="1600" b="1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2EC59A8-C36B-BE90-2703-512F796616CB}"/>
              </a:ext>
            </a:extLst>
          </p:cNvPr>
          <p:cNvSpPr txBox="1">
            <a:spLocks/>
          </p:cNvSpPr>
          <p:nvPr/>
        </p:nvSpPr>
        <p:spPr>
          <a:xfrm>
            <a:off x="444871" y="314350"/>
            <a:ext cx="10515600" cy="903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2/ L’environnement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7126F9C-F8B0-BCC0-8B01-B911A3F8D9BB}"/>
              </a:ext>
            </a:extLst>
          </p:cNvPr>
          <p:cNvSpPr txBox="1"/>
          <p:nvPr/>
        </p:nvSpPr>
        <p:spPr>
          <a:xfrm>
            <a:off x="403318" y="1403203"/>
            <a:ext cx="978535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Une démarche responsable autour de 4 piliers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634E81-BEC7-4A7E-5E9B-4655E0272249}"/>
              </a:ext>
            </a:extLst>
          </p:cNvPr>
          <p:cNvSpPr txBox="1"/>
          <p:nvPr/>
        </p:nvSpPr>
        <p:spPr>
          <a:xfrm>
            <a:off x="9971843" y="901035"/>
            <a:ext cx="62188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i="1" dirty="0">
                <a:solidFill>
                  <a:srgbClr val="333333"/>
                </a:solidFill>
                <a:highlight>
                  <a:srgbClr val="FFFF00"/>
                </a:highlight>
                <a:latin typeface="Roboto-Regular"/>
              </a:rPr>
              <a:t>+ verbatim</a:t>
            </a:r>
            <a:endParaRPr lang="fr-FR" i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83214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617AE834-A9E5-66DF-B465-4093B00E4643}"/>
              </a:ext>
            </a:extLst>
          </p:cNvPr>
          <p:cNvSpPr txBox="1">
            <a:spLocks/>
          </p:cNvSpPr>
          <p:nvPr/>
        </p:nvSpPr>
        <p:spPr>
          <a:xfrm>
            <a:off x="562519" y="2503488"/>
            <a:ext cx="11298405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1600" kern="1200" dirty="0" smtClean="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b="1" dirty="0"/>
              <a:t>Une</a:t>
            </a:r>
            <a:r>
              <a:rPr b="1" spc="-25" dirty="0"/>
              <a:t> </a:t>
            </a:r>
            <a:r>
              <a:rPr b="1" dirty="0"/>
              <a:t>formation</a:t>
            </a:r>
            <a:r>
              <a:rPr b="1" spc="-20" dirty="0"/>
              <a:t> </a:t>
            </a:r>
            <a:r>
              <a:rPr b="1" dirty="0"/>
              <a:t>sécurité</a:t>
            </a:r>
            <a:r>
              <a:rPr b="1" spc="-25" dirty="0"/>
              <a:t> </a:t>
            </a:r>
            <a:r>
              <a:rPr b="1" dirty="0"/>
              <a:t>continue pour tous</a:t>
            </a:r>
            <a:r>
              <a:rPr b="1" spc="-15" dirty="0"/>
              <a:t> </a:t>
            </a:r>
            <a:r>
              <a:rPr b="1" spc="-60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dirty="0">
              <a:latin typeface="Arial"/>
              <a:cs typeface="Arial"/>
            </a:endParaRPr>
          </a:p>
          <a:p>
            <a:pPr marL="648970" indent="-165735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r>
              <a:rPr lang="fr-FR" spc="-10" dirty="0">
                <a:latin typeface="Arial"/>
                <a:cs typeface="Arial"/>
              </a:rPr>
              <a:t>Des techniciens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formés</a:t>
            </a:r>
            <a:r>
              <a:rPr spc="-15" dirty="0">
                <a:latin typeface="Arial"/>
                <a:cs typeface="Arial"/>
              </a:rPr>
              <a:t> à la </a:t>
            </a:r>
            <a:r>
              <a:rPr dirty="0">
                <a:latin typeface="Arial"/>
                <a:cs typeface="Arial"/>
              </a:rPr>
              <a:t>prévention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des</a:t>
            </a:r>
            <a:r>
              <a:rPr spc="-1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risques (</a:t>
            </a:r>
            <a:r>
              <a:rPr lang="fr-FR" dirty="0">
                <a:latin typeface="Arial"/>
                <a:cs typeface="Arial"/>
              </a:rPr>
              <a:t>Attestation</a:t>
            </a:r>
            <a:r>
              <a:rPr lang="fr-FR" spc="-20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de</a:t>
            </a:r>
            <a:r>
              <a:rPr lang="fr-FR" spc="-45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Travail</a:t>
            </a:r>
            <a:r>
              <a:rPr lang="fr-FR" spc="-15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en</a:t>
            </a:r>
            <a:r>
              <a:rPr lang="fr-FR" spc="-20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Sécurité)</a:t>
            </a:r>
          </a:p>
          <a:p>
            <a:pPr marL="483235" indent="0">
              <a:lnSpc>
                <a:spcPct val="100000"/>
              </a:lnSpc>
              <a:spcBef>
                <a:spcPts val="0"/>
              </a:spcBef>
              <a:buNone/>
              <a:tabLst>
                <a:tab pos="649605" algn="l"/>
              </a:tabLst>
            </a:pPr>
            <a:r>
              <a:rPr lang="fr-FR" spc="-20" dirty="0">
                <a:latin typeface="Arial"/>
                <a:cs typeface="Arial"/>
              </a:rPr>
              <a:t> </a:t>
            </a:r>
            <a:endParaRPr dirty="0">
              <a:latin typeface="Arial"/>
              <a:cs typeface="Arial"/>
            </a:endParaRPr>
          </a:p>
          <a:p>
            <a:pPr marL="648970" marR="892810" indent="-165100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r>
              <a:rPr dirty="0">
                <a:latin typeface="Arial"/>
                <a:cs typeface="Arial"/>
              </a:rPr>
              <a:t>Les managers du réseau formés à la maîtrise des risque avec</a:t>
            </a:r>
            <a:r>
              <a:rPr spc="-15" dirty="0">
                <a:latin typeface="Arial"/>
                <a:cs typeface="Arial"/>
              </a:rPr>
              <a:t> </a:t>
            </a:r>
            <a:r>
              <a:rPr spc="-30" dirty="0">
                <a:latin typeface="Arial"/>
                <a:cs typeface="Arial"/>
              </a:rPr>
              <a:t>l’APAVE</a:t>
            </a:r>
            <a:r>
              <a:rPr spc="-10" dirty="0">
                <a:latin typeface="Arial"/>
                <a:cs typeface="Arial"/>
              </a:rPr>
              <a:t> </a:t>
            </a:r>
          </a:p>
          <a:p>
            <a:pPr marL="648970" marR="892810" indent="-165100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endParaRPr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2971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CCF9790C-E217-D2D8-5E36-DBD8AF0300E5}"/>
              </a:ext>
            </a:extLst>
          </p:cNvPr>
          <p:cNvSpPr txBox="1"/>
          <p:nvPr/>
        </p:nvSpPr>
        <p:spPr>
          <a:xfrm>
            <a:off x="513870" y="2177779"/>
            <a:ext cx="11395702" cy="21082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19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engagements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autour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du</a:t>
            </a:r>
            <a:r>
              <a:rPr b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recrutement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b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formation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endParaRPr lang="fr-FR" b="1" spc="-50" dirty="0">
              <a:solidFill>
                <a:srgbClr val="164194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endParaRPr lang="fr-FR" dirty="0">
              <a:solidFill>
                <a:prstClr val="black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Valorisation de l’ascenseur social 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Des parcours de carrière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- 3% de la masse salariale consacrée à la formation tous les ans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-Un programme de salaires décents pour la défense du pouvoir d’achat.</a:t>
            </a:r>
          </a:p>
          <a:p>
            <a:pPr marL="340360" indent="-285750">
              <a:buFont typeface="Arial" panose="020B0604020202020204" pitchFamily="34" charset="0"/>
              <a:buChar char="•"/>
            </a:pPr>
            <a:endParaRPr lang="fr-FR" sz="1600" b="1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marL="340360" indent="-285750">
              <a:buFont typeface="Arial" panose="020B0604020202020204" pitchFamily="34" charset="0"/>
              <a:buChar char="•"/>
            </a:pPr>
            <a:endParaRPr sz="16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4143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0" name="object 23">
            <a:extLst>
              <a:ext uri="{FF2B5EF4-FFF2-40B4-BE49-F238E27FC236}">
                <a16:creationId xmlns:a16="http://schemas.microsoft.com/office/drawing/2014/main" id="{EEDB1329-8846-2973-A9F4-4CE3A484CD0B}"/>
              </a:ext>
            </a:extLst>
          </p:cNvPr>
          <p:cNvSpPr txBox="1"/>
          <p:nvPr/>
        </p:nvSpPr>
        <p:spPr>
          <a:xfrm>
            <a:off x="1016000" y="2294813"/>
            <a:ext cx="11531745" cy="14850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lang="fr-FR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 politique en faveur de la diversité et de l’</a:t>
            </a:r>
            <a:r>
              <a:rPr lang="fr-FR" b="1" i="0" u="none" strike="noStrike" baseline="0" dirty="0" err="1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égalite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professionnelle</a:t>
            </a:r>
            <a:b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de l’emploi des travailleurs en situation de handicap</a:t>
            </a:r>
            <a:endParaRPr lang="fr-FR" b="1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marR="218440">
              <a:spcBef>
                <a:spcPts val="1435"/>
              </a:spcBef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-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actions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favorisant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diversité</a:t>
            </a:r>
            <a:r>
              <a:rPr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l’inclusion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(logo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WAVE</a:t>
            </a:r>
            <a:r>
              <a:rPr lang="fr-FR" sz="1600" spc="-25" dirty="0">
                <a:solidFill>
                  <a:srgbClr val="164194"/>
                </a:solidFill>
                <a:latin typeface="Arial"/>
                <a:cs typeface="Arial"/>
              </a:rPr>
              <a:t> Auto)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marR="1268095" indent="-165100">
              <a:buFont typeface="Arial"/>
              <a:buChar char="-"/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Une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lutte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contre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corruption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3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comportements</a:t>
            </a:r>
            <a:r>
              <a:rPr sz="1600" b="1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spc="-10" dirty="0" err="1">
                <a:solidFill>
                  <a:srgbClr val="164194"/>
                </a:solidFill>
                <a:latin typeface="Arial"/>
                <a:cs typeface="Arial"/>
              </a:rPr>
              <a:t>inappropriés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.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indent="-165735">
              <a:spcBef>
                <a:spcPts val="5"/>
              </a:spcBef>
              <a:buFont typeface="Arial"/>
              <a:buChar char="-"/>
              <a:tabLst>
                <a:tab pos="705485" algn="l"/>
              </a:tabLst>
            </a:pP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politique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volontariste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 err="1">
                <a:solidFill>
                  <a:srgbClr val="164194"/>
                </a:solidFill>
                <a:latin typeface="Arial"/>
                <a:cs typeface="Arial"/>
              </a:rPr>
              <a:t>soutenue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par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accord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64194"/>
                </a:solidFill>
                <a:latin typeface="Arial"/>
                <a:cs typeface="Arial"/>
              </a:rPr>
              <a:t>AGEFIPH.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DC95AA4-742F-9BBF-353E-C96546B18CAF}"/>
              </a:ext>
            </a:extLst>
          </p:cNvPr>
          <p:cNvSpPr txBox="1"/>
          <p:nvPr/>
        </p:nvSpPr>
        <p:spPr>
          <a:xfrm>
            <a:off x="613319" y="4681028"/>
            <a:ext cx="11395702" cy="1336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fr-FR" sz="1600" spc="-25" dirty="0">
                <a:solidFill>
                  <a:srgbClr val="164194"/>
                </a:solidFill>
                <a:highlight>
                  <a:srgbClr val="FFFF00"/>
                </a:highlight>
                <a:latin typeface="Arial"/>
                <a:cs typeface="Arial"/>
              </a:rPr>
              <a:t>Verbatim </a:t>
            </a:r>
          </a:p>
          <a:p>
            <a:pPr marL="12700" marR="5080">
              <a:spcBef>
                <a:spcPts val="100"/>
              </a:spcBef>
            </a:pP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Euromaster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s’engage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pour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l’inclusion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personnes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en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situation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handicap.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À</a:t>
            </a:r>
            <a:r>
              <a:rPr lang="fr-FR" sz="1600" i="1" spc="-5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cet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effet,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avons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signé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convention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nationale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avec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l’AGEFIPH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pour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durée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trois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ans.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mobilisons pour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faire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évoluer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l’attention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portée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au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dans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nos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pratiques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internes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agir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30" dirty="0">
                <a:solidFill>
                  <a:srgbClr val="164194"/>
                </a:solidFill>
                <a:latin typeface="Arial"/>
                <a:cs typeface="Arial"/>
              </a:rPr>
              <a:t>concrètement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en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faveur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travailleurs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handicapés.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Ségolène</a:t>
            </a:r>
            <a:r>
              <a:rPr lang="fr-FR"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164194"/>
                </a:solidFill>
                <a:latin typeface="Arial"/>
                <a:cs typeface="Arial"/>
              </a:rPr>
              <a:t>Rollier-</a:t>
            </a:r>
            <a:r>
              <a:rPr lang="fr-FR" sz="1600" b="1" dirty="0" err="1">
                <a:solidFill>
                  <a:srgbClr val="164194"/>
                </a:solidFill>
                <a:latin typeface="Arial"/>
                <a:cs typeface="Arial"/>
              </a:rPr>
              <a:t>Sigallet</a:t>
            </a:r>
            <a:r>
              <a:rPr lang="fr-FR"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-</a:t>
            </a:r>
            <a:r>
              <a:rPr lang="fr-FR"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Chargée</a:t>
            </a:r>
            <a:r>
              <a:rPr lang="fr-FR"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mission</a:t>
            </a:r>
            <a:r>
              <a:rPr lang="fr-FR"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0294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CCCC67-DA16-F336-3F04-9D6360496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A4A7F1-68D7-05D1-B52C-BE6D32BDC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0" y="3089429"/>
            <a:ext cx="3934365" cy="221803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132DE8A-D29D-C3D1-821C-60A88C684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451" y="3089429"/>
            <a:ext cx="3934365" cy="22180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812" y="3089429"/>
            <a:ext cx="3852801" cy="217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7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DDB900B-AAC4-A40D-E557-A812F9463888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bg1"/>
                </a:solidFill>
              </a:rPr>
              <a:t>EUROMASTER, TOUJOURS Là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3259329-A849-041A-2303-316A70739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82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1D194B-2513-A22D-A441-AB8992684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>
                <a:solidFill>
                  <a:srgbClr val="F5E669"/>
                </a:solidFill>
              </a:rPr>
              <a:t>Principe de Découpage Vidéo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216A34-166B-9932-2A5A-E4C0E649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Interview Marc </a:t>
            </a:r>
            <a:r>
              <a:rPr lang="fr-FR" i="1" dirty="0" err="1"/>
              <a:t>Frustié</a:t>
            </a:r>
            <a:r>
              <a:rPr lang="fr-FR" i="1" dirty="0"/>
              <a:t> avec surimpression</a:t>
            </a:r>
          </a:p>
          <a:p>
            <a:r>
              <a:rPr lang="fr-FR" i="1" dirty="0"/>
              <a:t>Photographie actuelle – infographie</a:t>
            </a:r>
          </a:p>
          <a:p>
            <a:r>
              <a:rPr lang="fr-FR" i="1" dirty="0"/>
              <a:t>Awards</a:t>
            </a:r>
          </a:p>
          <a:p>
            <a:r>
              <a:rPr lang="fr-FR" i="1" dirty="0"/>
              <a:t>Nos valeurs</a:t>
            </a:r>
          </a:p>
          <a:p>
            <a:r>
              <a:rPr lang="fr-FR" i="1" dirty="0"/>
              <a:t>Nos priorités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8365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2F7CA-EDD2-CE96-9A05-FE184E5DB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2F9315-51A6-B941-CBAC-655F90A8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E4A2BD-09B9-6E77-A139-FC1B88D57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E9673696-C864-3BF4-373C-6A4AE5EADFE6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sz="6600" dirty="0">
                <a:solidFill>
                  <a:schemeClr val="bg1"/>
                </a:solidFill>
              </a:rPr>
              <a:t>ENSEMBLE, FAISONS GRANDIR CE QUE VOUS ÊTES !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E3B28A1-96C9-19AB-C7D2-713B35AA2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7713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45605-1B24-DD30-E18A-AA0DB81BB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367"/>
            <a:ext cx="9144000" cy="925328"/>
          </a:xfrm>
        </p:spPr>
        <p:txBody>
          <a:bodyPr/>
          <a:lstStyle/>
          <a:p>
            <a:r>
              <a:rPr lang="fr-FR" dirty="0"/>
              <a:t>Interview Marc </a:t>
            </a:r>
            <a:r>
              <a:rPr lang="fr-FR" dirty="0" err="1"/>
              <a:t>Frustié</a:t>
            </a:r>
            <a:r>
              <a:rPr lang="fr-FR" dirty="0"/>
              <a:t>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025" y="1417232"/>
            <a:ext cx="9144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fr-FR" sz="1800" dirty="0"/>
              <a:t>Contenu de l’itw :</a:t>
            </a:r>
          </a:p>
          <a:p>
            <a:pPr algn="l"/>
            <a:r>
              <a:rPr lang="fr-FR" sz="1800" dirty="0"/>
              <a:t>-1/ Mot de bienvenue/ accueil</a:t>
            </a:r>
          </a:p>
          <a:p>
            <a:pPr algn="l"/>
            <a:r>
              <a:rPr lang="fr-FR" sz="1800" dirty="0"/>
              <a:t>-2/ Présentation rapide de l’enseigne et des valeurs avec qqs chiffres clés (avec surimpression)</a:t>
            </a:r>
          </a:p>
          <a:p>
            <a:pPr algn="l"/>
            <a:r>
              <a:rPr lang="fr-FR" sz="1800" dirty="0"/>
              <a:t>-3/ Mot d’encouragement, de fierté et de motivation</a:t>
            </a:r>
          </a:p>
          <a:p>
            <a:pPr algn="l"/>
            <a:endParaRPr lang="fr-FR" sz="1800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 txBox="1">
            <a:spLocks/>
          </p:cNvSpPr>
          <p:nvPr/>
        </p:nvSpPr>
        <p:spPr>
          <a:xfrm>
            <a:off x="140038" y="52022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4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fr-FR" sz="1300" dirty="0"/>
              <a:t>Partie 2/</a:t>
            </a:r>
          </a:p>
          <a:p>
            <a:pPr algn="l">
              <a:defRPr/>
            </a:pPr>
            <a:r>
              <a:rPr lang="fr-FR" sz="1300" dirty="0"/>
              <a:t>Euromaster au service de la mobilité et de la sécurité des conducteurs depuis plus de 30 ans (1992 – 2024)</a:t>
            </a:r>
          </a:p>
          <a:p>
            <a:pPr algn="l">
              <a:defRPr/>
            </a:pPr>
            <a:r>
              <a:rPr lang="fr-FR" sz="1300" dirty="0"/>
              <a:t>Honnêteté</a:t>
            </a:r>
          </a:p>
          <a:p>
            <a:pPr algn="l">
              <a:defRPr/>
            </a:pPr>
            <a:r>
              <a:rPr lang="fr-FR" sz="1300" dirty="0"/>
              <a:t>Satisfaction client</a:t>
            </a:r>
          </a:p>
          <a:p>
            <a:pPr algn="l">
              <a:defRPr/>
            </a:pPr>
            <a:r>
              <a:rPr lang="fr-FR" sz="1300" dirty="0"/>
              <a:t>Expertise</a:t>
            </a:r>
          </a:p>
          <a:p>
            <a:pPr algn="l"/>
            <a:endParaRPr lang="fr-FR" sz="13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FC04609-D6F2-6C50-A7A7-47C5DBB85414}"/>
              </a:ext>
            </a:extLst>
          </p:cNvPr>
          <p:cNvSpPr txBox="1"/>
          <p:nvPr/>
        </p:nvSpPr>
        <p:spPr>
          <a:xfrm>
            <a:off x="140038" y="4053544"/>
            <a:ext cx="7508289" cy="1040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Principe de surimpression :</a:t>
            </a:r>
            <a:endParaRPr lang="fr-FR" sz="13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Partie 1/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 européen Groupe Michelin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2500 centres de service dans 17 pays dont 50% en franchise</a:t>
            </a:r>
          </a:p>
        </p:txBody>
      </p:sp>
    </p:spTree>
    <p:extLst>
      <p:ext uri="{BB962C8B-B14F-4D97-AF65-F5344CB8AC3E}">
        <p14:creationId xmlns:p14="http://schemas.microsoft.com/office/powerpoint/2010/main" val="252500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/>
        </p:nvSpPr>
        <p:spPr>
          <a:xfrm>
            <a:off x="289037" y="0"/>
            <a:ext cx="6683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Infographie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/>
        </p:nvSpPr>
        <p:spPr>
          <a:xfrm>
            <a:off x="950799" y="1549690"/>
            <a:ext cx="5721795" cy="5217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EUROMASTER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Vente et services pneumatiques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Entretien courant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 public et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 : ouverture du 1</a:t>
            </a:r>
            <a:r>
              <a:rPr lang="fr-FR" sz="1600" baseline="300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centre franchisé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: 350 centres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 : entretien courant partout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: Digitalisation de l’offre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: 450 centres dont 155 franchisés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3500 collaborateurs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800 M€ de CA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900 ateliers mobiles partout en France sur site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Référence de la profession en sécurité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mettre qqs références clients (logos)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1C67111-7D7E-980B-7646-33FE79FEE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417" y="1136501"/>
            <a:ext cx="2159166" cy="1553945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5F5CBE07-09C1-931F-BC91-5887F5B30063}"/>
              </a:ext>
            </a:extLst>
          </p:cNvPr>
          <p:cNvGrpSpPr/>
          <p:nvPr/>
        </p:nvGrpSpPr>
        <p:grpSpPr>
          <a:xfrm>
            <a:off x="7565083" y="3399241"/>
            <a:ext cx="3676118" cy="3463379"/>
            <a:chOff x="6391041" y="2040032"/>
            <a:chExt cx="5040193" cy="4096050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C51D086B-BC09-A95F-74CA-436678060D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2040032"/>
              <a:ext cx="1078994" cy="1078994"/>
            </a:xfrm>
            <a:prstGeom prst="rect">
              <a:avLst/>
            </a:prstGeom>
          </p:spPr>
        </p:pic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EEFD8BE2-F6C8-3F98-DAC7-4715962644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4064256"/>
              <a:ext cx="1078994" cy="1078994"/>
            </a:xfrm>
            <a:prstGeom prst="rect">
              <a:avLst/>
            </a:prstGeom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F43EF07-E759-6320-CE41-8DD13EEFE8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4026420"/>
              <a:ext cx="1078994" cy="1078994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0520E05-7BF5-A660-BF03-F455F44794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5057088"/>
              <a:ext cx="1078994" cy="1078994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7322ABB-F00E-70CF-F889-0EA5E4ED05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4026420"/>
              <a:ext cx="1078994" cy="1078994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CC042BA-0FE7-E032-36C3-8DEEE6B8B2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4064256"/>
              <a:ext cx="1078994" cy="1078994"/>
            </a:xfrm>
            <a:prstGeom prst="rect">
              <a:avLst/>
            </a:prstGeom>
          </p:spPr>
        </p:pic>
        <p:pic>
          <p:nvPicPr>
            <p:cNvPr id="10" name="Image 9" descr="Une image contenant texte, feux d’artifice, objet d’extérieur&#10;&#10;Description générée automatiquement">
              <a:extLst>
                <a:ext uri="{FF2B5EF4-FFF2-40B4-BE49-F238E27FC236}">
                  <a16:creationId xmlns:a16="http://schemas.microsoft.com/office/drawing/2014/main" id="{1DAE2F51-5C10-80FE-7A74-6E1B45DA9D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2040032"/>
              <a:ext cx="1078994" cy="1078994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F6A5A472-7F59-4E6C-5282-A08265BDF5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3033226"/>
              <a:ext cx="1078994" cy="1078994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19D59B48-82D1-8772-7C64-CDCFA057E6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3033226"/>
              <a:ext cx="1078994" cy="1078994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37D22CE-7956-11E7-1E85-6B2C35566B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2040032"/>
              <a:ext cx="1078994" cy="1078994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5CE0C169-DF6A-9FB1-4595-BB0E3C6D99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5057088"/>
              <a:ext cx="1078994" cy="1078994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109E390B-832E-0F22-880B-FFD8F7BDED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4064256"/>
              <a:ext cx="1078994" cy="1078994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2AAD928B-877F-3D55-EF1D-446927FA6F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5019252"/>
              <a:ext cx="1078994" cy="1078994"/>
            </a:xfrm>
            <a:prstGeom prst="rect">
              <a:avLst/>
            </a:prstGeom>
          </p:spPr>
        </p:pic>
        <p:pic>
          <p:nvPicPr>
            <p:cNvPr id="17" name="Image 16" descr="Une image contenant objet d’extérieur&#10;&#10;Description générée automatiquement">
              <a:extLst>
                <a:ext uri="{FF2B5EF4-FFF2-40B4-BE49-F238E27FC236}">
                  <a16:creationId xmlns:a16="http://schemas.microsoft.com/office/drawing/2014/main" id="{16919973-3F42-0281-DE3A-A661FCB5F6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3033226"/>
              <a:ext cx="1078994" cy="1078994"/>
            </a:xfrm>
            <a:prstGeom prst="rect">
              <a:avLst/>
            </a:prstGeom>
          </p:spPr>
        </p:pic>
        <p:pic>
          <p:nvPicPr>
            <p:cNvPr id="18" name="Image 17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0E087422-5236-069F-2CE7-21954DD65F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3033226"/>
              <a:ext cx="1078994" cy="1078994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541CCA89-95F8-C966-26FA-E72BDDF2A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4026420"/>
              <a:ext cx="1078994" cy="1078994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35EF30D7-7DFE-77D8-EE66-EE3FE436F6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5019252"/>
              <a:ext cx="1078994" cy="1078994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147E1D9-ABB9-2930-CAF8-52F124FD85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3071062"/>
              <a:ext cx="1078994" cy="1078994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C6E2B4BA-5853-4BB6-7E66-ABCE7FADEC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3033226"/>
              <a:ext cx="1078994" cy="1078994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0B44380C-A751-616B-34BE-7A3377BF27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2040032"/>
              <a:ext cx="1078994" cy="1078994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6B863354-F71A-81DE-EAD5-04959C194A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5057088"/>
              <a:ext cx="1078994" cy="1078994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4F573506-AA02-1336-5C05-EACBB3AF89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2077868"/>
              <a:ext cx="1078994" cy="10789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245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C20B0-925C-954D-4EE2-1A7768699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A92D85C7-B9F4-BF7A-0876-1A5DD659B6BD}"/>
              </a:ext>
            </a:extLst>
          </p:cNvPr>
          <p:cNvSpPr txBox="1"/>
          <p:nvPr/>
        </p:nvSpPr>
        <p:spPr>
          <a:xfrm>
            <a:off x="15685" y="13452"/>
            <a:ext cx="6683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AWARDS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1DF7C05-35C6-D88B-4465-2AA9573C5A89}"/>
              </a:ext>
            </a:extLst>
          </p:cNvPr>
          <p:cNvSpPr txBox="1"/>
          <p:nvPr/>
        </p:nvSpPr>
        <p:spPr>
          <a:xfrm>
            <a:off x="0" y="927602"/>
            <a:ext cx="675960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Une entreprise reconnue et performante !</a:t>
            </a:r>
          </a:p>
          <a:p>
            <a:endParaRPr lang="fr-FR" sz="1600" b="1" dirty="0"/>
          </a:p>
          <a:p>
            <a:r>
              <a:rPr lang="fr-FR" sz="1600" b="1" dirty="0"/>
              <a:t>SATISFACTION CLIENT =</a:t>
            </a:r>
          </a:p>
          <a:p>
            <a:r>
              <a:rPr lang="fr-FR" sz="1600" dirty="0"/>
              <a:t>- 1</a:t>
            </a:r>
            <a:r>
              <a:rPr lang="fr-FR" sz="1600" baseline="30000" dirty="0"/>
              <a:t>ER</a:t>
            </a:r>
            <a:r>
              <a:rPr lang="fr-FR" sz="1600" dirty="0"/>
              <a:t> BAROMETRE ALLOGARAGE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TOP 10 SITES INTERNET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Trophées de l’automobile pour nos Offres de gestion </a:t>
            </a:r>
          </a:p>
          <a:p>
            <a:r>
              <a:rPr lang="fr-FR" sz="1600" dirty="0"/>
              <a:t>NEWDEAL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NPS : 78 recommandent la marque Euromaster </a:t>
            </a:r>
          </a:p>
          <a:p>
            <a:r>
              <a:rPr lang="fr-FR" sz="1600" dirty="0"/>
              <a:t>(VS profession)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Google </a:t>
            </a:r>
            <a:r>
              <a:rPr lang="fr-FR" sz="1600" dirty="0" err="1"/>
              <a:t>my</a:t>
            </a:r>
            <a:r>
              <a:rPr lang="fr-FR" sz="1600" dirty="0"/>
              <a:t> business : 4,1/5</a:t>
            </a:r>
          </a:p>
          <a:p>
            <a:endParaRPr lang="fr-FR" sz="1600" dirty="0"/>
          </a:p>
          <a:p>
            <a:r>
              <a:rPr lang="fr-FR" sz="1600" b="1" dirty="0"/>
              <a:t>SECURITE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ZE AWARD THE PROS pour la politique sécurité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r>
              <a:rPr lang="fr-FR" sz="1600" b="1" dirty="0"/>
              <a:t>RSE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LABEL ENSEIGNE RESPONSABLE X3</a:t>
            </a:r>
          </a:p>
          <a:p>
            <a:pPr marL="285750" indent="-285750">
              <a:buFontTx/>
              <a:buChar char="-"/>
            </a:pPr>
            <a:r>
              <a:rPr lang="fr-FR" sz="1600" dirty="0" err="1"/>
              <a:t>Award</a:t>
            </a:r>
            <a:r>
              <a:rPr lang="fr-FR" sz="1600" dirty="0"/>
              <a:t> coup de cœur pour notre politique de sobriété numérique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MEILLEURE ENSEIGNE 2024 catégorie centres autos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r>
              <a:rPr lang="fr-FR" sz="1600" b="1" dirty="0"/>
              <a:t>FRANCHISE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TOP 20 des enseignes les plus rentables toutes franchises confondues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</p:txBody>
      </p:sp>
      <p:pic>
        <p:nvPicPr>
          <p:cNvPr id="2" name="Image 1" descr="Une image contenant texte, Graphique, capture d’écran, logo&#10;&#10;Description générée automatiquement">
            <a:extLst>
              <a:ext uri="{FF2B5EF4-FFF2-40B4-BE49-F238E27FC236}">
                <a16:creationId xmlns:a16="http://schemas.microsoft.com/office/drawing/2014/main" id="{A7A1A590-B142-6572-8EC3-7877E9691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34" y="2228550"/>
            <a:ext cx="2158171" cy="2158171"/>
          </a:xfrm>
          <a:prstGeom prst="rect">
            <a:avLst/>
          </a:prstGeom>
        </p:spPr>
      </p:pic>
      <p:sp>
        <p:nvSpPr>
          <p:cNvPr id="3" name="object 31">
            <a:extLst>
              <a:ext uri="{FF2B5EF4-FFF2-40B4-BE49-F238E27FC236}">
                <a16:creationId xmlns:a16="http://schemas.microsoft.com/office/drawing/2014/main" id="{458A091D-0967-4D63-6B66-87DE128B4857}"/>
              </a:ext>
            </a:extLst>
          </p:cNvPr>
          <p:cNvSpPr txBox="1"/>
          <p:nvPr/>
        </p:nvSpPr>
        <p:spPr>
          <a:xfrm>
            <a:off x="3249631" y="4010228"/>
            <a:ext cx="360616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ZE Awards</a:t>
            </a:r>
          </a:p>
          <a:p>
            <a:pPr marL="12700" marR="5080" algn="ctr"/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catégorie Sécurité</a:t>
            </a:r>
          </a:p>
        </p:txBody>
      </p:sp>
      <p:sp>
        <p:nvSpPr>
          <p:cNvPr id="4" name="object 31">
            <a:extLst>
              <a:ext uri="{FF2B5EF4-FFF2-40B4-BE49-F238E27FC236}">
                <a16:creationId xmlns:a16="http://schemas.microsoft.com/office/drawing/2014/main" id="{5AFACBD3-F251-55EC-B440-B98AB227D98B}"/>
              </a:ext>
            </a:extLst>
          </p:cNvPr>
          <p:cNvSpPr txBox="1"/>
          <p:nvPr/>
        </p:nvSpPr>
        <p:spPr>
          <a:xfrm>
            <a:off x="5632078" y="4938906"/>
            <a:ext cx="220946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Label Enseigne Responsable pour la 3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ème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année consécutive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5" name="object 31">
            <a:extLst>
              <a:ext uri="{FF2B5EF4-FFF2-40B4-BE49-F238E27FC236}">
                <a16:creationId xmlns:a16="http://schemas.microsoft.com/office/drawing/2014/main" id="{ABD16E52-1EA5-C20B-7DBA-3628A2A16DDA}"/>
              </a:ext>
            </a:extLst>
          </p:cNvPr>
          <p:cNvSpPr txBox="1"/>
          <p:nvPr/>
        </p:nvSpPr>
        <p:spPr>
          <a:xfrm>
            <a:off x="8029820" y="5074438"/>
            <a:ext cx="1763866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Coup de cœur du jury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sur la sobriété numérique 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7" name="Picture 8" descr="Collectif Génération Responsable | LinkedIn">
            <a:extLst>
              <a:ext uri="{FF2B5EF4-FFF2-40B4-BE49-F238E27FC236}">
                <a16:creationId xmlns:a16="http://schemas.microsoft.com/office/drawing/2014/main" id="{C18B0173-B6C3-9B1B-5DD1-6AB37F3EC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67" y="3658735"/>
            <a:ext cx="1455972" cy="14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31">
            <a:extLst>
              <a:ext uri="{FF2B5EF4-FFF2-40B4-BE49-F238E27FC236}">
                <a16:creationId xmlns:a16="http://schemas.microsoft.com/office/drawing/2014/main" id="{3970FC82-0703-6C63-BC2F-E52720A8EA19}"/>
              </a:ext>
            </a:extLst>
          </p:cNvPr>
          <p:cNvSpPr txBox="1"/>
          <p:nvPr/>
        </p:nvSpPr>
        <p:spPr>
          <a:xfrm>
            <a:off x="8738303" y="5961860"/>
            <a:ext cx="2947896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position des franchisés les plus rentables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tous secteurs confondus </a:t>
            </a: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(magazine Challenge)</a:t>
            </a:r>
          </a:p>
        </p:txBody>
      </p:sp>
      <p:pic>
        <p:nvPicPr>
          <p:cNvPr id="9" name="Image 8" descr="Une image contenant logo, Graphique, cercle, Police&#10;&#10;Description générée automatiquement">
            <a:extLst>
              <a:ext uri="{FF2B5EF4-FFF2-40B4-BE49-F238E27FC236}">
                <a16:creationId xmlns:a16="http://schemas.microsoft.com/office/drawing/2014/main" id="{52B71D20-1EB1-4FAA-D8F9-184343D34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440" y="5098218"/>
            <a:ext cx="2158171" cy="2158171"/>
          </a:xfrm>
          <a:prstGeom prst="rect">
            <a:avLst/>
          </a:prstGeom>
        </p:spPr>
      </p:pic>
      <p:sp>
        <p:nvSpPr>
          <p:cNvPr id="10" name="object 31">
            <a:extLst>
              <a:ext uri="{FF2B5EF4-FFF2-40B4-BE49-F238E27FC236}">
                <a16:creationId xmlns:a16="http://schemas.microsoft.com/office/drawing/2014/main" id="{B750D6F9-CE39-DF01-DF39-94C71907BA87}"/>
              </a:ext>
            </a:extLst>
          </p:cNvPr>
          <p:cNvSpPr txBox="1"/>
          <p:nvPr/>
        </p:nvSpPr>
        <p:spPr>
          <a:xfrm>
            <a:off x="6434985" y="1489410"/>
            <a:ext cx="3606165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Trophées 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de l’Automobile et l’Entreprise 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pour nos solutions NewDeal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11" name="Image 10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A2184AB7-BFA3-5965-1E22-D69A099D54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983" y="-181180"/>
            <a:ext cx="2158171" cy="2158171"/>
          </a:xfrm>
          <a:prstGeom prst="rect">
            <a:avLst/>
          </a:prstGeom>
        </p:spPr>
      </p:pic>
      <p:sp>
        <p:nvSpPr>
          <p:cNvPr id="12" name="object 31">
            <a:extLst>
              <a:ext uri="{FF2B5EF4-FFF2-40B4-BE49-F238E27FC236}">
                <a16:creationId xmlns:a16="http://schemas.microsoft.com/office/drawing/2014/main" id="{225EC02D-F3FB-9FA1-F29E-DE706F281747}"/>
              </a:ext>
            </a:extLst>
          </p:cNvPr>
          <p:cNvSpPr txBox="1"/>
          <p:nvPr/>
        </p:nvSpPr>
        <p:spPr>
          <a:xfrm>
            <a:off x="9389131" y="1420387"/>
            <a:ext cx="2749776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satisfaction téléphonique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Baromètre </a:t>
            </a:r>
            <a:r>
              <a:rPr lang="fr-FR" sz="1100" b="1" spc="-10" dirty="0" err="1">
                <a:solidFill>
                  <a:srgbClr val="393C8C"/>
                </a:solidFill>
                <a:latin typeface="Arial"/>
                <a:cs typeface="Arial"/>
              </a:rPr>
              <a:t>AlloGarage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 Septembre 23 et Janvier 24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B73EED4-A0BD-0AE9-A020-026D47E0FA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131" y="67981"/>
            <a:ext cx="2513208" cy="1323623"/>
          </a:xfrm>
          <a:prstGeom prst="rect">
            <a:avLst/>
          </a:prstGeom>
        </p:spPr>
      </p:pic>
      <p:sp>
        <p:nvSpPr>
          <p:cNvPr id="14" name="object 31">
            <a:extLst>
              <a:ext uri="{FF2B5EF4-FFF2-40B4-BE49-F238E27FC236}">
                <a16:creationId xmlns:a16="http://schemas.microsoft.com/office/drawing/2014/main" id="{AFF0184F-77BE-A997-7EF2-E07AFACB8BA0}"/>
              </a:ext>
            </a:extLst>
          </p:cNvPr>
          <p:cNvSpPr txBox="1"/>
          <p:nvPr/>
        </p:nvSpPr>
        <p:spPr>
          <a:xfrm>
            <a:off x="4964057" y="1328201"/>
            <a:ext cx="198998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6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position du classement Qualiscore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Site euromaster.fr</a:t>
            </a:r>
          </a:p>
          <a:p>
            <a:pPr marR="5080" algn="ctr"/>
            <a:r>
              <a:rPr lang="fr-FR" sz="1100" dirty="0">
                <a:solidFill>
                  <a:srgbClr val="393C8C"/>
                </a:solidFill>
                <a:latin typeface="Arial"/>
                <a:cs typeface="Arial"/>
              </a:rPr>
              <a:t>avec la note de 82/100</a:t>
            </a:r>
          </a:p>
        </p:txBody>
      </p:sp>
      <p:pic>
        <p:nvPicPr>
          <p:cNvPr id="15" name="Image 14" descr="Une image contenant Police, Graphique, texte, noir et blanc&#10;&#10;Description générée automatiquement">
            <a:extLst>
              <a:ext uri="{FF2B5EF4-FFF2-40B4-BE49-F238E27FC236}">
                <a16:creationId xmlns:a16="http://schemas.microsoft.com/office/drawing/2014/main" id="{59E0F6E8-A3FC-8686-813B-55FB0F897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730" y="-106756"/>
            <a:ext cx="1673096" cy="1673096"/>
          </a:xfrm>
          <a:prstGeom prst="rect">
            <a:avLst/>
          </a:prstGeom>
        </p:spPr>
      </p:pic>
      <p:sp>
        <p:nvSpPr>
          <p:cNvPr id="16" name="object 31">
            <a:extLst>
              <a:ext uri="{FF2B5EF4-FFF2-40B4-BE49-F238E27FC236}">
                <a16:creationId xmlns:a16="http://schemas.microsoft.com/office/drawing/2014/main" id="{C5C3666A-58EE-044F-8603-C3FF675A171E}"/>
              </a:ext>
            </a:extLst>
          </p:cNvPr>
          <p:cNvSpPr txBox="1"/>
          <p:nvPr/>
        </p:nvSpPr>
        <p:spPr>
          <a:xfrm>
            <a:off x="9947633" y="4987490"/>
            <a:ext cx="2209462" cy="5463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au classement CAPITAL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Meilleures enseignes 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Catégorie Centres autos</a:t>
            </a:r>
          </a:p>
        </p:txBody>
      </p:sp>
      <p:pic>
        <p:nvPicPr>
          <p:cNvPr id="17" name="Picture 6" descr="Télécharger Capital, le magazine de l'économie - Logicielmac.com">
            <a:extLst>
              <a:ext uri="{FF2B5EF4-FFF2-40B4-BE49-F238E27FC236}">
                <a16:creationId xmlns:a16="http://schemas.microsoft.com/office/drawing/2014/main" id="{3A23418A-7694-1F79-A494-00B8570DB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906" y="3875868"/>
            <a:ext cx="922180" cy="92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4FEBBA9-3C46-FAE6-2B3F-5DDDDBC22A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476" y="3798316"/>
            <a:ext cx="1029696" cy="102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5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8C615B-F4A9-D461-DA9A-C28EE75B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2" y="2795216"/>
            <a:ext cx="10515600" cy="2868738"/>
          </a:xfrm>
        </p:spPr>
        <p:txBody>
          <a:bodyPr/>
          <a:lstStyle/>
          <a:p>
            <a:r>
              <a:rPr lang="fr-FR" dirty="0"/>
              <a:t>NOS VALEURS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C54C565-80A7-3786-2006-D84967123488}"/>
              </a:ext>
            </a:extLst>
          </p:cNvPr>
          <p:cNvSpPr txBox="1"/>
          <p:nvPr/>
        </p:nvSpPr>
        <p:spPr>
          <a:xfrm>
            <a:off x="1157796" y="5026600"/>
            <a:ext cx="9876407" cy="1274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2534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D0FCC-8FF5-2076-0666-2BE8ED2F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696E2-AA83-08C0-04EB-FAF036DCC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1/ Honnêteté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2B9023-5DE8-B547-2008-E8109AB61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i="1" dirty="0" err="1"/>
              <a:t>Icono</a:t>
            </a:r>
            <a:r>
              <a:rPr lang="fr-FR" i="1" dirty="0"/>
              <a:t> </a:t>
            </a:r>
            <a:r>
              <a:rPr lang="fr-FR" i="1" dirty="0" err="1"/>
              <a:t>inspirationnelle</a:t>
            </a:r>
            <a:r>
              <a:rPr lang="fr-FR" i="1" dirty="0"/>
              <a:t> qui illustre la valeur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3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AC9BA-E199-54E6-814E-2E8F09C1C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A182BF-64AC-A9C8-D2BA-A86148FE6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2/ SATISFACTION CLIENT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0984D7-F7D9-2C67-35F4-869B345EA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dirty="0" err="1"/>
              <a:t>Icono</a:t>
            </a:r>
            <a:r>
              <a:rPr lang="fr-FR" dirty="0"/>
              <a:t> </a:t>
            </a:r>
            <a:r>
              <a:rPr lang="fr-FR" dirty="0" err="1"/>
              <a:t>inspirationnelle</a:t>
            </a:r>
            <a:r>
              <a:rPr lang="fr-FR" dirty="0"/>
              <a:t> qui illustre la valeur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0957C0B-BB47-E7D2-05F1-94BF92B20FBE}"/>
              </a:ext>
            </a:extLst>
          </p:cNvPr>
          <p:cNvSpPr txBox="1">
            <a:spLocks/>
          </p:cNvSpPr>
          <p:nvPr/>
        </p:nvSpPr>
        <p:spPr>
          <a:xfrm>
            <a:off x="740545" y="3080551"/>
            <a:ext cx="10515600" cy="34123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1600" kern="1200" dirty="0" smtClean="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2800" b="1" dirty="0"/>
              <a:t>Une expérience humaine de proximité avec nos clients </a:t>
            </a:r>
          </a:p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endParaRPr lang="fr-FR" dirty="0"/>
          </a:p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dirty="0"/>
              <a:t>-des experts dédiés et disponibles 24h/24, 7/7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r>
              <a:rPr lang="fr-FR" dirty="0"/>
              <a:t>-Des solutions VI et VL adaptées à la taille, l’activité, l’implantation et aux enjeux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dirty="0"/>
          </a:p>
          <a:p>
            <a:pPr marL="12065" indent="0">
              <a:spcBef>
                <a:spcPts val="100"/>
              </a:spcBef>
              <a:buNone/>
              <a:tabLst>
                <a:tab pos="137160" algn="l"/>
              </a:tabLst>
              <a:defRPr/>
            </a:pPr>
            <a:r>
              <a:rPr lang="fr-FR" sz="2800" b="1" dirty="0"/>
              <a:t>Une expérience client fluide et des solutions durables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2800" b="1" dirty="0"/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2800" b="1" dirty="0"/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r>
              <a:rPr lang="fr-FR" sz="2800" b="1" dirty="0"/>
              <a:t>Un réseau européen performant animé par un esprit entrepreneurial  performant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105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105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065" indent="0">
              <a:spcBef>
                <a:spcPts val="100"/>
              </a:spcBef>
              <a:buFontTx/>
              <a:buNone/>
              <a:tabLst>
                <a:tab pos="137160" algn="l"/>
              </a:tabLst>
              <a:defRPr/>
            </a:pPr>
            <a:endParaRPr lang="fr-FR" dirty="0">
              <a:latin typeface="Arial"/>
              <a:cs typeface="Arial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239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AF533-76BC-597D-AD51-86B87DB73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A614FB-280A-91D9-FAB4-1FB56C4E8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3/ EXPERTISE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98D1C8-8EAE-3C3F-BBF8-ED707C97F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dirty="0" err="1"/>
              <a:t>Icono</a:t>
            </a:r>
            <a:r>
              <a:rPr lang="fr-FR" dirty="0"/>
              <a:t> </a:t>
            </a:r>
            <a:r>
              <a:rPr lang="fr-FR" dirty="0" err="1"/>
              <a:t>inspirationnelle</a:t>
            </a:r>
            <a:r>
              <a:rPr lang="fr-FR" dirty="0"/>
              <a:t> qui illustre la valeur</a:t>
            </a:r>
          </a:p>
          <a:p>
            <a:endParaRPr lang="fr-FR" dirty="0"/>
          </a:p>
          <a:p>
            <a:endParaRPr lang="fr-FR" dirty="0"/>
          </a:p>
          <a:p>
            <a:pPr marL="0" indent="0" algn="ctr">
              <a:buNone/>
            </a:pPr>
            <a:r>
              <a:rPr lang="fr-FR" sz="2800" b="1" dirty="0"/>
              <a:t>10 000 collaborateurs et partenaires qui s'engagent à offrir la meilleure expérience qui soit aux conducteurs et aux gestionnaires de flottes</a:t>
            </a:r>
          </a:p>
          <a:p>
            <a:pPr algn="ctr"/>
            <a:endParaRPr lang="fr-FR" sz="2800" b="1" dirty="0"/>
          </a:p>
          <a:p>
            <a:pPr marL="0" indent="0" algn="ctr">
              <a:buNone/>
            </a:pPr>
            <a:r>
              <a:rPr lang="fr-FR" sz="2800" b="1" dirty="0"/>
              <a:t>Nos valeurs guident nos actions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7713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</TotalTime>
  <Words>1125</Words>
  <Application>Microsoft Office PowerPoint</Application>
  <PresentationFormat>Grand écran</PresentationFormat>
  <Paragraphs>188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20</vt:i4>
      </vt:variant>
    </vt:vector>
  </HeadingPairs>
  <TitlesOfParts>
    <vt:vector size="31" baseType="lpstr">
      <vt:lpstr>Roboto-Regular</vt:lpstr>
      <vt:lpstr>Bebas Neue</vt:lpstr>
      <vt:lpstr>Arial Narrow</vt:lpstr>
      <vt:lpstr>Calibri</vt:lpstr>
      <vt:lpstr>Arial Nova Cond</vt:lpstr>
      <vt:lpstr>Bahnschrift SemiBold Condensed</vt:lpstr>
      <vt:lpstr>Arial</vt:lpstr>
      <vt:lpstr>Wingdings</vt:lpstr>
      <vt:lpstr>Thème Office</vt:lpstr>
      <vt:lpstr>1_Thème Office</vt:lpstr>
      <vt:lpstr>2_Thème Office</vt:lpstr>
      <vt:lpstr>Présentation PowerPoint</vt:lpstr>
      <vt:lpstr>Principe de Découpage Vidéo</vt:lpstr>
      <vt:lpstr>Interview Marc Frustié </vt:lpstr>
      <vt:lpstr>Présentation PowerPoint</vt:lpstr>
      <vt:lpstr>Présentation PowerPoint</vt:lpstr>
      <vt:lpstr>NOS VALEURS</vt:lpstr>
      <vt:lpstr>1/ Honnêteté</vt:lpstr>
      <vt:lpstr>2/ SATISFACTION CLIENT</vt:lpstr>
      <vt:lpstr>3/ EXPERTISE</vt:lpstr>
      <vt:lpstr>NOS PRIORITéS </vt:lpstr>
      <vt:lpstr>Présentation PowerPoint</vt:lpstr>
      <vt:lpstr>Présentation PowerPoint</vt:lpstr>
      <vt:lpstr>Présentation PowerPoint</vt:lpstr>
      <vt:lpstr>Présentation PowerPoint</vt:lpstr>
      <vt:lpstr>3/ GESTION DES Carrières</vt:lpstr>
      <vt:lpstr>3/ GESTION DES Carrières</vt:lpstr>
      <vt:lpstr>3/ GESTION DES Carrières</vt:lpstr>
      <vt:lpstr>FIn</vt:lpstr>
      <vt:lpstr>FIn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Cédric Ruault</dc:creator>
  <cp:lastModifiedBy>Aude Alario</cp:lastModifiedBy>
  <cp:revision>277</cp:revision>
  <cp:lastPrinted>2022-05-03T08:58:56Z</cp:lastPrinted>
  <dcterms:created xsi:type="dcterms:W3CDTF">2022-03-21T09:52:10Z</dcterms:created>
  <dcterms:modified xsi:type="dcterms:W3CDTF">2024-02-05T12:18:59Z</dcterms:modified>
</cp:coreProperties>
</file>