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73" r:id="rId2"/>
  </p:sldMasterIdLst>
  <p:notesMasterIdLst>
    <p:notesMasterId r:id="rId22"/>
  </p:notesMasterIdLst>
  <p:sldIdLst>
    <p:sldId id="258" r:id="rId3"/>
    <p:sldId id="2180" r:id="rId4"/>
    <p:sldId id="2171" r:id="rId5"/>
    <p:sldId id="2179" r:id="rId6"/>
    <p:sldId id="2181" r:id="rId7"/>
    <p:sldId id="2178" r:id="rId8"/>
    <p:sldId id="2182" r:id="rId9"/>
    <p:sldId id="2188" r:id="rId10"/>
    <p:sldId id="2184" r:id="rId11"/>
    <p:sldId id="2177" r:id="rId12"/>
    <p:sldId id="2185" r:id="rId13"/>
    <p:sldId id="2147480328" r:id="rId14"/>
    <p:sldId id="2147480330" r:id="rId15"/>
    <p:sldId id="2147480331" r:id="rId16"/>
    <p:sldId id="2147480332" r:id="rId17"/>
    <p:sldId id="2147480333" r:id="rId18"/>
    <p:sldId id="2147480336" r:id="rId19"/>
    <p:sldId id="2147480334" r:id="rId20"/>
    <p:sldId id="2147480337" r:id="rId21"/>
  </p:sldIdLst>
  <p:sldSz cx="12192000" cy="6858000"/>
  <p:notesSz cx="6858000" cy="9144000"/>
  <p:embeddedFontLst>
    <p:embeddedFont>
      <p:font typeface="Avenir Next LT Pro" panose="020B0504020202020204" pitchFamily="34" charset="0"/>
      <p:regular r:id="rId23"/>
      <p:bold r:id="rId24"/>
      <p:italic r:id="rId25"/>
      <p:boldItalic r:id="rId26"/>
    </p:embeddedFont>
    <p:embeddedFont>
      <p:font typeface="Georgia" panose="02040502050405020303" pitchFamily="18" charset="0"/>
      <p:regular r:id="rId27"/>
      <p:bold r:id="rId28"/>
      <p:italic r:id="rId29"/>
      <p:boldItalic r:id="rId30"/>
    </p:embeddedFont>
    <p:embeddedFont>
      <p:font typeface="Magnel" panose="02000505000000020004" pitchFamily="2" charset="0"/>
      <p:regular r:id="rId31"/>
    </p:embeddedFont>
    <p:embeddedFont>
      <p:font typeface="Tahoma" panose="020B0604030504040204" pitchFamily="34" charset="0"/>
      <p:regular r:id="rId32"/>
      <p:bold r:id="rId33"/>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64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87" d="100"/>
          <a:sy n="87" d="100"/>
        </p:scale>
        <p:origin x="40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font" Target="fonts/font11.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9.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F0D058-3E26-4AFC-9432-5C28E471AAEF}" type="datetimeFigureOut">
              <a:rPr lang="fr-FR" smtClean="0"/>
              <a:t>18/03/2026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D5A703-A266-4424-8E88-0B890DECA85A}" type="slidenum">
              <a:rPr lang="fr-FR" smtClean="0"/>
              <a:t>‹N°›</a:t>
            </a:fld>
            <a:endParaRPr lang="fr-FR"/>
          </a:p>
        </p:txBody>
      </p:sp>
    </p:spTree>
    <p:extLst>
      <p:ext uri="{BB962C8B-B14F-4D97-AF65-F5344CB8AC3E}">
        <p14:creationId xmlns:p14="http://schemas.microsoft.com/office/powerpoint/2010/main" val="235287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96D5A703-A266-4424-8E88-0B890DECA85A}" type="slidenum">
              <a:rPr lang="fr-FR" smtClean="0"/>
              <a:t>9</a:t>
            </a:fld>
            <a:endParaRPr lang="fr-FR"/>
          </a:p>
        </p:txBody>
      </p:sp>
    </p:spTree>
    <p:extLst>
      <p:ext uri="{BB962C8B-B14F-4D97-AF65-F5344CB8AC3E}">
        <p14:creationId xmlns:p14="http://schemas.microsoft.com/office/powerpoint/2010/main" val="1732700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42FEEE-2152-F6E7-7316-1E1DE0C181A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111AC85B-E795-4187-F2E0-65147BF0E3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1236D13-90B6-AB10-FE12-15C71D7DC5A7}"/>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5" name="Espace réservé du pied de page 4">
            <a:extLst>
              <a:ext uri="{FF2B5EF4-FFF2-40B4-BE49-F238E27FC236}">
                <a16:creationId xmlns:a16="http://schemas.microsoft.com/office/drawing/2014/main" id="{0203694D-1993-BEA6-EEC0-047643F21F9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847E58-1065-D257-CFF1-D20430CF6C2F}"/>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3795701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44DBB0-C684-D8A8-0A46-DEB83A06C8B7}"/>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6E99499-FCE6-1367-4567-F766828D8366}"/>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0F7F50E-E1B3-8359-CB6C-9CDF3B32EB32}"/>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5" name="Espace réservé du pied de page 4">
            <a:extLst>
              <a:ext uri="{FF2B5EF4-FFF2-40B4-BE49-F238E27FC236}">
                <a16:creationId xmlns:a16="http://schemas.microsoft.com/office/drawing/2014/main" id="{58CE70A7-A6A9-E5F3-0574-B1019FCA661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7F80681-F1A5-698A-DC6A-FE1768A57C47}"/>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596875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807C770-3BAB-2640-5F93-B7215CCB9DE0}"/>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242ACA0-4F51-A8E1-E976-A4C2D727256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06F348-82C4-4514-C0B9-E82666B2C20B}"/>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5" name="Espace réservé du pied de page 4">
            <a:extLst>
              <a:ext uri="{FF2B5EF4-FFF2-40B4-BE49-F238E27FC236}">
                <a16:creationId xmlns:a16="http://schemas.microsoft.com/office/drawing/2014/main" id="{B91A89A6-0DAE-AFF2-CA38-16C69698209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CE69957-3568-148A-47DD-A3BE4470C1DC}"/>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2663910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8380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E9E292-78E8-1572-EF84-7BA129DE88DC}"/>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19935FA-9B34-E128-47E3-F4DF246F38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Tree>
    <p:extLst>
      <p:ext uri="{BB962C8B-B14F-4D97-AF65-F5344CB8AC3E}">
        <p14:creationId xmlns:p14="http://schemas.microsoft.com/office/powerpoint/2010/main" val="4167292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CD60A9-9FCB-7503-4D24-3B58B449BE4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1D9EAB8-A85C-CA38-0809-E00E30E8453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708014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1E7C8F-8F14-70F7-A3DA-51AA4756C12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49942D03-D32C-1FA3-F988-73A7A09A8C62}"/>
              </a:ext>
            </a:extLst>
          </p:cNvPr>
          <p:cNvSpPr>
            <a:spLocks noGrp="1"/>
          </p:cNvSpPr>
          <p:nvPr>
            <p:ph type="body" idx="1"/>
          </p:nvPr>
        </p:nvSpPr>
        <p:spPr>
          <a:xfrm>
            <a:off x="831850" y="4589463"/>
            <a:ext cx="10515600" cy="973137"/>
          </a:xfrm>
        </p:spPr>
        <p:txBody>
          <a:bodyPr/>
          <a:lstStyle>
            <a:lvl1pPr marL="0" indent="0">
              <a:buNone/>
              <a:defRPr sz="2400">
                <a:solidFill>
                  <a:srgbClr val="8ABD2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1724282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8E7D69-721C-25D3-120B-EA81428ACC1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1C075BA8-2772-EBE4-0552-29AC4C19C77D}"/>
              </a:ext>
            </a:extLst>
          </p:cNvPr>
          <p:cNvSpPr>
            <a:spLocks noGrp="1"/>
          </p:cNvSpPr>
          <p:nvPr>
            <p:ph sz="half" idx="1"/>
          </p:nvPr>
        </p:nvSpPr>
        <p:spPr>
          <a:xfrm>
            <a:off x="838200" y="1825625"/>
            <a:ext cx="5181600" cy="396557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1ACDC01-BA3C-321E-DAC4-E1F892A01F65}"/>
              </a:ext>
            </a:extLst>
          </p:cNvPr>
          <p:cNvSpPr>
            <a:spLocks noGrp="1"/>
          </p:cNvSpPr>
          <p:nvPr>
            <p:ph sz="half" idx="2"/>
          </p:nvPr>
        </p:nvSpPr>
        <p:spPr>
          <a:xfrm>
            <a:off x="6172200" y="1825625"/>
            <a:ext cx="5181600" cy="396557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081685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7CB74F-9709-3BFB-E261-076155079934}"/>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38581656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76DD25C-838C-216B-5DAF-9B57DA25F7B3}"/>
              </a:ext>
            </a:extLst>
          </p:cNvPr>
          <p:cNvSpPr>
            <a:spLocks noGrp="1"/>
          </p:cNvSpPr>
          <p:nvPr>
            <p:ph type="dt" sz="half" idx="10"/>
          </p:nvPr>
        </p:nvSpPr>
        <p:spPr>
          <a:xfrm>
            <a:off x="838200" y="6356350"/>
            <a:ext cx="2743200" cy="365125"/>
          </a:xfrm>
          <a:prstGeom prst="rect">
            <a:avLst/>
          </a:prstGeom>
        </p:spPr>
        <p:txBody>
          <a:bodyPr/>
          <a:lstStyle/>
          <a:p>
            <a:fld id="{1DF193C2-56DA-3F44-A627-3CA1C3A4C602}" type="datetimeFigureOut">
              <a:rPr lang="fr-FR" smtClean="0"/>
              <a:t>18/03/2026</a:t>
            </a:fld>
            <a:endParaRPr lang="fr-FR"/>
          </a:p>
        </p:txBody>
      </p:sp>
      <p:sp>
        <p:nvSpPr>
          <p:cNvPr id="3" name="Espace réservé du pied de page 2">
            <a:extLst>
              <a:ext uri="{FF2B5EF4-FFF2-40B4-BE49-F238E27FC236}">
                <a16:creationId xmlns:a16="http://schemas.microsoft.com/office/drawing/2014/main" id="{014FB803-73AF-FB3D-8F8B-8DAD45A178CF}"/>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4" name="Espace réservé du numéro de diapositive 3">
            <a:extLst>
              <a:ext uri="{FF2B5EF4-FFF2-40B4-BE49-F238E27FC236}">
                <a16:creationId xmlns:a16="http://schemas.microsoft.com/office/drawing/2014/main" id="{FBFE5768-C741-1689-411F-3EB69CD3D00A}"/>
              </a:ext>
            </a:extLst>
          </p:cNvPr>
          <p:cNvSpPr>
            <a:spLocks noGrp="1"/>
          </p:cNvSpPr>
          <p:nvPr>
            <p:ph type="sldNum" sz="quarter" idx="12"/>
          </p:nvPr>
        </p:nvSpPr>
        <p:spPr>
          <a:xfrm>
            <a:off x="8610600" y="6356350"/>
            <a:ext cx="2743200" cy="365125"/>
          </a:xfrm>
          <a:prstGeom prst="rect">
            <a:avLst/>
          </a:prstGeom>
        </p:spPr>
        <p:txBody>
          <a:bodyPr/>
          <a:lstStyle/>
          <a:p>
            <a:fld id="{9F6826EF-9BDF-8247-92A9-A76F8C860176}" type="slidenum">
              <a:rPr lang="fr-FR" smtClean="0"/>
              <a:t>‹N°›</a:t>
            </a:fld>
            <a:endParaRPr lang="fr-FR"/>
          </a:p>
        </p:txBody>
      </p:sp>
    </p:spTree>
    <p:extLst>
      <p:ext uri="{BB962C8B-B14F-4D97-AF65-F5344CB8AC3E}">
        <p14:creationId xmlns:p14="http://schemas.microsoft.com/office/powerpoint/2010/main" val="18293097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FAED81-3976-CAD8-ECB9-2F7A90D51C0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22083D1-F442-67C4-D733-7D78B3E970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99A79A8-06BA-86C8-05D6-2E47A94B20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Tree>
    <p:extLst>
      <p:ext uri="{BB962C8B-B14F-4D97-AF65-F5344CB8AC3E}">
        <p14:creationId xmlns:p14="http://schemas.microsoft.com/office/powerpoint/2010/main" val="2022570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B74754-D7DA-9B88-B40C-32D69E67F5E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6F839FA-2881-F6BE-2A63-2B87B1EED68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BC7D2D4-2972-0D61-262D-B0756EEB57F6}"/>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5" name="Espace réservé du pied de page 4">
            <a:extLst>
              <a:ext uri="{FF2B5EF4-FFF2-40B4-BE49-F238E27FC236}">
                <a16:creationId xmlns:a16="http://schemas.microsoft.com/office/drawing/2014/main" id="{D6B4F46B-3AB5-EF41-9170-B32C8EBCE86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EF95384-0800-25F7-C715-E700214480A1}"/>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31539875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BDCEC7A-4288-1332-4A80-4A8E815B02C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EA792314-79CA-E9D8-C179-51FA83D77F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DBCA4EFB-B494-A323-1575-9DC711B8BA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Tree>
    <p:extLst>
      <p:ext uri="{BB962C8B-B14F-4D97-AF65-F5344CB8AC3E}">
        <p14:creationId xmlns:p14="http://schemas.microsoft.com/office/powerpoint/2010/main" val="23049923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AFCC27-7814-DC49-BF01-DBE602A32464}"/>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41FBC6EF-DE16-8CC7-7AE2-3C147507DA16}"/>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30DB679-8C2A-E2DF-671C-F950654E0F0F}"/>
              </a:ext>
            </a:extLst>
          </p:cNvPr>
          <p:cNvSpPr>
            <a:spLocks noGrp="1"/>
          </p:cNvSpPr>
          <p:nvPr>
            <p:ph type="dt" sz="half" idx="10"/>
          </p:nvPr>
        </p:nvSpPr>
        <p:spPr>
          <a:xfrm>
            <a:off x="838200" y="6356350"/>
            <a:ext cx="2743200" cy="365125"/>
          </a:xfrm>
          <a:prstGeom prst="rect">
            <a:avLst/>
          </a:prstGeom>
        </p:spPr>
        <p:txBody>
          <a:bodyPr/>
          <a:lstStyle/>
          <a:p>
            <a:fld id="{1DF193C2-56DA-3F44-A627-3CA1C3A4C602}" type="datetimeFigureOut">
              <a:rPr lang="fr-FR" smtClean="0"/>
              <a:t>18/03/2026</a:t>
            </a:fld>
            <a:endParaRPr lang="fr-FR"/>
          </a:p>
        </p:txBody>
      </p:sp>
      <p:sp>
        <p:nvSpPr>
          <p:cNvPr id="5" name="Espace réservé du pied de page 4">
            <a:extLst>
              <a:ext uri="{FF2B5EF4-FFF2-40B4-BE49-F238E27FC236}">
                <a16:creationId xmlns:a16="http://schemas.microsoft.com/office/drawing/2014/main" id="{923B8540-ADDC-5868-8075-018343537BE6}"/>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8F187B4E-7783-107B-6D58-821CE2E69B5F}"/>
              </a:ext>
            </a:extLst>
          </p:cNvPr>
          <p:cNvSpPr>
            <a:spLocks noGrp="1"/>
          </p:cNvSpPr>
          <p:nvPr>
            <p:ph type="sldNum" sz="quarter" idx="12"/>
          </p:nvPr>
        </p:nvSpPr>
        <p:spPr>
          <a:xfrm>
            <a:off x="8610600" y="6356350"/>
            <a:ext cx="2743200" cy="365125"/>
          </a:xfrm>
          <a:prstGeom prst="rect">
            <a:avLst/>
          </a:prstGeom>
        </p:spPr>
        <p:txBody>
          <a:bodyPr/>
          <a:lstStyle/>
          <a:p>
            <a:fld id="{9F6826EF-9BDF-8247-92A9-A76F8C860176}" type="slidenum">
              <a:rPr lang="fr-FR" smtClean="0"/>
              <a:t>‹N°›</a:t>
            </a:fld>
            <a:endParaRPr lang="fr-FR"/>
          </a:p>
        </p:txBody>
      </p:sp>
    </p:spTree>
    <p:extLst>
      <p:ext uri="{BB962C8B-B14F-4D97-AF65-F5344CB8AC3E}">
        <p14:creationId xmlns:p14="http://schemas.microsoft.com/office/powerpoint/2010/main" val="20242493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114580A-B36A-9C1E-6A74-ADAADA1E959D}"/>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32D55D1D-AB66-9167-DF25-AE9618D5D90B}"/>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6636F6B-3B4F-7E33-3477-EA7A1DE61022}"/>
              </a:ext>
            </a:extLst>
          </p:cNvPr>
          <p:cNvSpPr>
            <a:spLocks noGrp="1"/>
          </p:cNvSpPr>
          <p:nvPr>
            <p:ph type="dt" sz="half" idx="10"/>
          </p:nvPr>
        </p:nvSpPr>
        <p:spPr>
          <a:xfrm>
            <a:off x="838200" y="6356350"/>
            <a:ext cx="2743200" cy="365125"/>
          </a:xfrm>
          <a:prstGeom prst="rect">
            <a:avLst/>
          </a:prstGeom>
        </p:spPr>
        <p:txBody>
          <a:bodyPr/>
          <a:lstStyle/>
          <a:p>
            <a:fld id="{1DF193C2-56DA-3F44-A627-3CA1C3A4C602}" type="datetimeFigureOut">
              <a:rPr lang="fr-FR" smtClean="0"/>
              <a:t>18/03/2026</a:t>
            </a:fld>
            <a:endParaRPr lang="fr-FR"/>
          </a:p>
        </p:txBody>
      </p:sp>
      <p:sp>
        <p:nvSpPr>
          <p:cNvPr id="5" name="Espace réservé du pied de page 4">
            <a:extLst>
              <a:ext uri="{FF2B5EF4-FFF2-40B4-BE49-F238E27FC236}">
                <a16:creationId xmlns:a16="http://schemas.microsoft.com/office/drawing/2014/main" id="{8BF6216C-1A7E-266B-CD3A-1A8FD8F9D765}"/>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CE49F9A7-55F4-117D-95C7-85578AF296FC}"/>
              </a:ext>
            </a:extLst>
          </p:cNvPr>
          <p:cNvSpPr>
            <a:spLocks noGrp="1"/>
          </p:cNvSpPr>
          <p:nvPr>
            <p:ph type="sldNum" sz="quarter" idx="12"/>
          </p:nvPr>
        </p:nvSpPr>
        <p:spPr>
          <a:xfrm>
            <a:off x="8610600" y="6356350"/>
            <a:ext cx="2743200" cy="365125"/>
          </a:xfrm>
          <a:prstGeom prst="rect">
            <a:avLst/>
          </a:prstGeom>
        </p:spPr>
        <p:txBody>
          <a:bodyPr/>
          <a:lstStyle/>
          <a:p>
            <a:fld id="{9F6826EF-9BDF-8247-92A9-A76F8C860176}" type="slidenum">
              <a:rPr lang="fr-FR" smtClean="0"/>
              <a:t>‹N°›</a:t>
            </a:fld>
            <a:endParaRPr lang="fr-FR"/>
          </a:p>
        </p:txBody>
      </p:sp>
    </p:spTree>
    <p:extLst>
      <p:ext uri="{BB962C8B-B14F-4D97-AF65-F5344CB8AC3E}">
        <p14:creationId xmlns:p14="http://schemas.microsoft.com/office/powerpoint/2010/main" val="4187580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8129E-55B6-16E2-4B93-28DA1DBB907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004A9DB-F8C1-BC81-7BF4-ADA3F87B5EB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5DFA564-8624-AEC3-574B-362ED1D7B6B5}"/>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5" name="Espace réservé du pied de page 4">
            <a:extLst>
              <a:ext uri="{FF2B5EF4-FFF2-40B4-BE49-F238E27FC236}">
                <a16:creationId xmlns:a16="http://schemas.microsoft.com/office/drawing/2014/main" id="{12102405-2DAC-8558-6EFC-46F82FE522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3CBCEC3-53FE-453E-E3AF-86B320DD463E}"/>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174576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A90CCB-0E5B-51F6-DC4E-E362295C611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13BDBFA-7832-DEB8-2D43-F485A0C564C6}"/>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AE4E3CD-B0FB-4CA2-DFA7-89FE3B428D76}"/>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2C8C62-E94C-5736-87F2-981D780AE887}"/>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6" name="Espace réservé du pied de page 5">
            <a:extLst>
              <a:ext uri="{FF2B5EF4-FFF2-40B4-BE49-F238E27FC236}">
                <a16:creationId xmlns:a16="http://schemas.microsoft.com/office/drawing/2014/main" id="{6C8882F2-F8AD-71B4-B190-7BD8972C300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7034421-2A52-90AB-EA2D-22628486CFE5}"/>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793353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86076B-33BF-5228-FEFB-DED00C0E6A19}"/>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0CD9040-16C3-516B-CE7F-BBF5EFD910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C955AAB-4DF6-E037-B8EB-2DE050CE2D96}"/>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1FEC8A93-68BC-BD3D-4AF7-E6FC32BAA9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8B6A8A0-5F70-2490-C303-F67803324FF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5024987-AEB6-5856-7EBE-101BE34002C7}"/>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8" name="Espace réservé du pied de page 7">
            <a:extLst>
              <a:ext uri="{FF2B5EF4-FFF2-40B4-BE49-F238E27FC236}">
                <a16:creationId xmlns:a16="http://schemas.microsoft.com/office/drawing/2014/main" id="{328537AD-3A9E-D2DE-B84D-8C7D7FA1168B}"/>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2A34B11-DB84-298E-79BF-EF089E66239D}"/>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938406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DC68A7-9322-3CDC-F86E-843550D49C7F}"/>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6F20D5D-5C85-66D3-87FD-DA2F35424DCE}"/>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4" name="Espace réservé du pied de page 3">
            <a:extLst>
              <a:ext uri="{FF2B5EF4-FFF2-40B4-BE49-F238E27FC236}">
                <a16:creationId xmlns:a16="http://schemas.microsoft.com/office/drawing/2014/main" id="{6E8DCC31-63ED-2173-DEA8-06DA561C80B2}"/>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CED7302-D80E-1DD8-349D-E0F24B75655F}"/>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430008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B858F20-0492-C1EF-E5E5-A7AE895F63F2}"/>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3" name="Espace réservé du pied de page 2">
            <a:extLst>
              <a:ext uri="{FF2B5EF4-FFF2-40B4-BE49-F238E27FC236}">
                <a16:creationId xmlns:a16="http://schemas.microsoft.com/office/drawing/2014/main" id="{F36ED096-89C1-785B-8E07-56BAA137D0FE}"/>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133E1AA-D26C-8E52-B9B2-BACD94FCA49B}"/>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2821679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309578-4F5C-158B-111B-3081BF71F6B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C4775C3-3BFE-8011-8091-1D43EE7512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E3C26A64-BE80-965B-E574-5A28B2DB5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22AD4C6-5BD3-607E-DD5D-C76CA3B5A219}"/>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6" name="Espace réservé du pied de page 5">
            <a:extLst>
              <a:ext uri="{FF2B5EF4-FFF2-40B4-BE49-F238E27FC236}">
                <a16:creationId xmlns:a16="http://schemas.microsoft.com/office/drawing/2014/main" id="{F12C4B13-13C5-38C7-75D4-E3FEB5C9F4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8BEE1D0-4CB7-A25D-8149-3BF4FACB5506}"/>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483623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002F1C-CB54-2E1C-B3F0-4B30E4A37E8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723B194-A1BC-91C0-D359-35F4489454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3DC773C4-EB55-FBF2-52E9-6FC36E31B2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CD7ACB3-87CC-0487-1F8D-3F0C1B3BBC13}"/>
              </a:ext>
            </a:extLst>
          </p:cNvPr>
          <p:cNvSpPr>
            <a:spLocks noGrp="1"/>
          </p:cNvSpPr>
          <p:nvPr>
            <p:ph type="dt" sz="half" idx="10"/>
          </p:nvPr>
        </p:nvSpPr>
        <p:spPr/>
        <p:txBody>
          <a:bodyPr/>
          <a:lstStyle/>
          <a:p>
            <a:fld id="{534BE295-1066-47F6-88BE-49733BF70541}" type="datetimeFigureOut">
              <a:rPr lang="fr-FR" smtClean="0"/>
              <a:t>18/03/2026</a:t>
            </a:fld>
            <a:endParaRPr lang="fr-FR"/>
          </a:p>
        </p:txBody>
      </p:sp>
      <p:sp>
        <p:nvSpPr>
          <p:cNvPr id="6" name="Espace réservé du pied de page 5">
            <a:extLst>
              <a:ext uri="{FF2B5EF4-FFF2-40B4-BE49-F238E27FC236}">
                <a16:creationId xmlns:a16="http://schemas.microsoft.com/office/drawing/2014/main" id="{A4E4BB9F-8C48-134C-8DFA-4FCE4849571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10DFD51-8CBA-358E-A9A0-24C0B42A5D3C}"/>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20954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F217E00-DFF3-DA9F-72E9-98948FFC81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9561584-63A1-4F61-009B-CA05F037C9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F0069A5-6FCD-471B-512D-C7AAB2A0E2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34BE295-1066-47F6-88BE-49733BF70541}" type="datetimeFigureOut">
              <a:rPr lang="fr-FR" smtClean="0"/>
              <a:t>18/03/2026</a:t>
            </a:fld>
            <a:endParaRPr lang="fr-FR"/>
          </a:p>
        </p:txBody>
      </p:sp>
      <p:sp>
        <p:nvSpPr>
          <p:cNvPr id="5" name="Espace réservé du pied de page 4">
            <a:extLst>
              <a:ext uri="{FF2B5EF4-FFF2-40B4-BE49-F238E27FC236}">
                <a16:creationId xmlns:a16="http://schemas.microsoft.com/office/drawing/2014/main" id="{2A588449-3E89-29DE-81DC-191422BF35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BBE898DF-BE1D-F3BC-D0AF-01F283B725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44A7941-902B-4180-9F07-B83B2F7D5C20}" type="slidenum">
              <a:rPr lang="fr-FR" smtClean="0"/>
              <a:t>‹N°›</a:t>
            </a:fld>
            <a:endParaRPr lang="fr-FR"/>
          </a:p>
        </p:txBody>
      </p:sp>
      <p:pic>
        <p:nvPicPr>
          <p:cNvPr id="7" name="Image 6">
            <a:extLst>
              <a:ext uri="{FF2B5EF4-FFF2-40B4-BE49-F238E27FC236}">
                <a16:creationId xmlns:a16="http://schemas.microsoft.com/office/drawing/2014/main" id="{80049CE1-F983-E66D-9D52-4C568093B6D9}"/>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58400" y="6056904"/>
            <a:ext cx="1981200" cy="724896"/>
          </a:xfrm>
          <a:prstGeom prst="rect">
            <a:avLst/>
          </a:prstGeom>
        </p:spPr>
      </p:pic>
    </p:spTree>
    <p:extLst>
      <p:ext uri="{BB962C8B-B14F-4D97-AF65-F5344CB8AC3E}">
        <p14:creationId xmlns:p14="http://schemas.microsoft.com/office/powerpoint/2010/main" val="37762924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14BF4D4-3D3F-6DA1-C543-697E1B59D76E}"/>
              </a:ext>
            </a:extLst>
          </p:cNvPr>
          <p:cNvSpPr>
            <a:spLocks noGrp="1"/>
          </p:cNvSpPr>
          <p:nvPr>
            <p:ph type="title"/>
          </p:nvPr>
        </p:nvSpPr>
        <p:spPr>
          <a:xfrm>
            <a:off x="838200" y="365126"/>
            <a:ext cx="10515600" cy="473074"/>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5848CB85-555F-CCDC-2785-72008ABF29A9}"/>
              </a:ext>
            </a:extLst>
          </p:cNvPr>
          <p:cNvSpPr>
            <a:spLocks noGrp="1"/>
          </p:cNvSpPr>
          <p:nvPr>
            <p:ph type="body" idx="1"/>
          </p:nvPr>
        </p:nvSpPr>
        <p:spPr>
          <a:xfrm>
            <a:off x="838200" y="875303"/>
            <a:ext cx="10515600" cy="4839697"/>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7" name="Image 6">
            <a:extLst>
              <a:ext uri="{FF2B5EF4-FFF2-40B4-BE49-F238E27FC236}">
                <a16:creationId xmlns:a16="http://schemas.microsoft.com/office/drawing/2014/main" id="{0D983B05-FA57-C31B-9EE8-42485C577879}"/>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058400" y="6056904"/>
            <a:ext cx="1981200" cy="724896"/>
          </a:xfrm>
          <a:prstGeom prst="rect">
            <a:avLst/>
          </a:prstGeom>
        </p:spPr>
      </p:pic>
    </p:spTree>
    <p:extLst>
      <p:ext uri="{BB962C8B-B14F-4D97-AF65-F5344CB8AC3E}">
        <p14:creationId xmlns:p14="http://schemas.microsoft.com/office/powerpoint/2010/main" val="255752034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txStyles>
    <p:title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1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3B0D0AC-6578-27DB-620B-9A1F59ED5291}"/>
              </a:ext>
            </a:extLst>
          </p:cNvPr>
          <p:cNvPicPr>
            <a:picLocks noChangeAspect="1"/>
          </p:cNvPicPr>
          <p:nvPr/>
        </p:nvPicPr>
        <p:blipFill>
          <a:blip r:embed="rId2"/>
          <a:srcRect t="7379" b="7589"/>
          <a:stretch/>
        </p:blipFill>
        <p:spPr>
          <a:xfrm flipH="1">
            <a:off x="0" y="0"/>
            <a:ext cx="12217400" cy="6858000"/>
          </a:xfrm>
          <a:prstGeom prst="rect">
            <a:avLst/>
          </a:prstGeom>
        </p:spPr>
      </p:pic>
      <p:sp>
        <p:nvSpPr>
          <p:cNvPr id="4" name="Rectangle 3">
            <a:extLst>
              <a:ext uri="{FF2B5EF4-FFF2-40B4-BE49-F238E27FC236}">
                <a16:creationId xmlns:a16="http://schemas.microsoft.com/office/drawing/2014/main" id="{7731197F-5F16-4986-2530-A8DE1A45D299}"/>
              </a:ext>
            </a:extLst>
          </p:cNvPr>
          <p:cNvSpPr/>
          <p:nvPr/>
        </p:nvSpPr>
        <p:spPr>
          <a:xfrm>
            <a:off x="5727179"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6" name="Image 5">
            <a:extLst>
              <a:ext uri="{FF2B5EF4-FFF2-40B4-BE49-F238E27FC236}">
                <a16:creationId xmlns:a16="http://schemas.microsoft.com/office/drawing/2014/main" id="{012A4DA1-3357-6A81-7AFF-81ABFAAEB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30164" y="1608886"/>
            <a:ext cx="2669707" cy="1143127"/>
          </a:xfrm>
          <a:prstGeom prst="rect">
            <a:avLst/>
          </a:prstGeom>
        </p:spPr>
      </p:pic>
      <p:sp>
        <p:nvSpPr>
          <p:cNvPr id="12" name="ZoneTexte 11">
            <a:extLst>
              <a:ext uri="{FF2B5EF4-FFF2-40B4-BE49-F238E27FC236}">
                <a16:creationId xmlns:a16="http://schemas.microsoft.com/office/drawing/2014/main" id="{C339248D-A76D-D951-9B2B-482771C483DD}"/>
              </a:ext>
            </a:extLst>
          </p:cNvPr>
          <p:cNvSpPr txBox="1"/>
          <p:nvPr/>
        </p:nvSpPr>
        <p:spPr>
          <a:xfrm>
            <a:off x="6413936" y="3111800"/>
            <a:ext cx="4999285"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dirty="0">
                <a:ln>
                  <a:noFill/>
                </a:ln>
                <a:solidFill>
                  <a:srgbClr val="4EA72E">
                    <a:lumMod val="50000"/>
                  </a:srgbClr>
                </a:solidFill>
                <a:effectLst/>
                <a:uLnTx/>
                <a:uFillTx/>
                <a:latin typeface="Tahoma" panose="020B0604030504040204" pitchFamily="34" charset="0"/>
                <a:ea typeface="Tahoma" panose="020B0604030504040204" pitchFamily="34" charset="0"/>
                <a:cs typeface="Tahoma" panose="020B0604030504040204" pitchFamily="34" charset="0"/>
              </a:rPr>
              <a:t>Site Traiteur</a:t>
            </a:r>
          </a:p>
        </p:txBody>
      </p:sp>
    </p:spTree>
    <p:extLst>
      <p:ext uri="{BB962C8B-B14F-4D97-AF65-F5344CB8AC3E}">
        <p14:creationId xmlns:p14="http://schemas.microsoft.com/office/powerpoint/2010/main" val="44578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F0F56-CABC-E692-EFB6-ABECFFEE1594}"/>
            </a:ext>
          </a:extLst>
        </p:cNvPr>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4EAFE5AC-A301-14B1-EEA3-5A2EACB5A2A8}"/>
              </a:ext>
            </a:extLst>
          </p:cNvPr>
          <p:cNvSpPr txBox="1">
            <a:spLocks/>
          </p:cNvSpPr>
          <p:nvPr/>
        </p:nvSpPr>
        <p:spPr>
          <a:xfrm>
            <a:off x="852853" y="331107"/>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effectLst/>
                <a:uLnTx/>
                <a:uFillTx/>
                <a:latin typeface="Magnel" panose="02000505000000020004" pitchFamily="2" charset="0"/>
                <a:ea typeface="+mn-ea"/>
                <a:cs typeface="+mn-cs"/>
              </a:rPr>
              <a:t>L'Histoire de l’Offre Traiteur Supermarché Match</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6" name="ZoneTexte 5">
            <a:extLst>
              <a:ext uri="{FF2B5EF4-FFF2-40B4-BE49-F238E27FC236}">
                <a16:creationId xmlns:a16="http://schemas.microsoft.com/office/drawing/2014/main" id="{987770F9-9B5F-642A-F88D-E91404A0896E}"/>
              </a:ext>
            </a:extLst>
          </p:cNvPr>
          <p:cNvSpPr txBox="1"/>
          <p:nvPr/>
        </p:nvSpPr>
        <p:spPr>
          <a:xfrm>
            <a:off x="925304" y="1763996"/>
            <a:ext cx="9625466" cy="4524315"/>
          </a:xfrm>
          <a:prstGeom prst="rect">
            <a:avLst/>
          </a:prstGeom>
          <a:noFill/>
        </p:spPr>
        <p:txBody>
          <a:bodyPr wrap="square">
            <a:spAutoFit/>
          </a:bodyPr>
          <a:lstStyle/>
          <a:p>
            <a:r>
              <a:rPr lang="fr-FR" sz="1600" i="1" dirty="0">
                <a:solidFill>
                  <a:srgbClr val="0F0F0F"/>
                </a:solidFill>
                <a:latin typeface="Georgia" panose="02040502050405020303" pitchFamily="18" charset="0"/>
              </a:rPr>
              <a:t> C’est un jeudi soir. Vous êtes au bureau, l’agenda déborde. Entre deux appels, votre regard tombe sur un e-mail : “Organiser un pot de départ pour mercredi prochain ? impossible.” </a:t>
            </a:r>
            <a:br>
              <a:rPr lang="fr-FR" sz="1600" i="1" dirty="0">
                <a:solidFill>
                  <a:srgbClr val="0F0F0F"/>
                </a:solidFill>
                <a:latin typeface="Georgia" panose="02040502050405020303" pitchFamily="18" charset="0"/>
              </a:rPr>
            </a:br>
            <a:r>
              <a:rPr lang="fr-FR" sz="1600" i="1" dirty="0">
                <a:solidFill>
                  <a:srgbClr val="0F0F0F"/>
                </a:solidFill>
                <a:latin typeface="Georgia" panose="02040502050405020303" pitchFamily="18" charset="0"/>
              </a:rPr>
              <a:t>Vous soupirez. Puis vous vous rappelez. Il y a Match. Et soudain, tout devient possible.</a:t>
            </a:r>
            <a:br>
              <a:rPr lang="fr-FR" sz="1600" i="1" dirty="0">
                <a:solidFill>
                  <a:srgbClr val="0F0F0F"/>
                </a:solidFill>
                <a:latin typeface="Georgia" panose="02040502050405020303" pitchFamily="18" charset="0"/>
              </a:rPr>
            </a:br>
            <a:r>
              <a:rPr lang="fr-FR" sz="1600" b="1" i="1" dirty="0">
                <a:solidFill>
                  <a:srgbClr val="0F0F0F"/>
                </a:solidFill>
                <a:latin typeface="Georgia" panose="02040502050405020303" pitchFamily="18" charset="0"/>
              </a:rPr>
              <a:t>Vous êtes passé sur le site traiteur. </a:t>
            </a:r>
            <a:br>
              <a:rPr lang="fr-FR" sz="1600" i="1" dirty="0">
                <a:solidFill>
                  <a:srgbClr val="0F0F0F"/>
                </a:solidFill>
                <a:latin typeface="Georgia" panose="02040502050405020303" pitchFamily="18" charset="0"/>
              </a:rPr>
            </a:br>
            <a:r>
              <a:rPr lang="fr-FR" sz="1600" i="1" dirty="0">
                <a:solidFill>
                  <a:srgbClr val="0F0F0F"/>
                </a:solidFill>
                <a:latin typeface="Georgia" panose="02040502050405020303" pitchFamily="18" charset="0"/>
              </a:rPr>
              <a:t>Quelques clics suffisent pour construire un menu à votre image : des plats qui parlent à tout le monde, de la tarte fine au saumon aux brochettes végétariennes. Vous n’avez pas eu à choisir entre praticité et raffinement. Vous avez eu les deux.</a:t>
            </a:r>
            <a:br>
              <a:rPr lang="fr-FR" sz="1600" i="1" dirty="0">
                <a:solidFill>
                  <a:srgbClr val="0F0F0F"/>
                </a:solidFill>
                <a:latin typeface="Georgia" panose="02040502050405020303" pitchFamily="18" charset="0"/>
              </a:rPr>
            </a:br>
            <a:r>
              <a:rPr lang="fr-FR" sz="1600" i="1" dirty="0">
                <a:solidFill>
                  <a:srgbClr val="0F0F0F"/>
                </a:solidFill>
                <a:effectLst/>
                <a:latin typeface="Georgia" panose="02040502050405020303" pitchFamily="18" charset="0"/>
              </a:rPr>
              <a:t>Derrière chaque bouchée, il y a le </a:t>
            </a:r>
            <a:r>
              <a:rPr lang="fr-FR" sz="1600" b="1" i="1" dirty="0">
                <a:solidFill>
                  <a:srgbClr val="0F0F0F"/>
                </a:solidFill>
                <a:effectLst/>
                <a:latin typeface="Georgia" panose="02040502050405020303" pitchFamily="18" charset="0"/>
              </a:rPr>
              <a:t>savoir-faire des professionnels Match</a:t>
            </a:r>
            <a:r>
              <a:rPr lang="fr-FR" sz="1600" i="1" dirty="0">
                <a:solidFill>
                  <a:srgbClr val="0F0F0F"/>
                </a:solidFill>
                <a:effectLst/>
                <a:latin typeface="Georgia" panose="02040502050405020303" pitchFamily="18" charset="0"/>
              </a:rPr>
              <a:t>. Dans leurs cuisines, ils ont soigneusement préparé chaque plat, avec </a:t>
            </a:r>
            <a:r>
              <a:rPr lang="fr-FR" sz="1600" b="1" i="1" dirty="0">
                <a:solidFill>
                  <a:srgbClr val="0F0F0F"/>
                </a:solidFill>
                <a:effectLst/>
                <a:latin typeface="Georgia" panose="02040502050405020303" pitchFamily="18" charset="0"/>
              </a:rPr>
              <a:t>les meilleurs ingrédients, frais et de saison</a:t>
            </a:r>
            <a:r>
              <a:rPr lang="fr-FR" sz="1600" i="1" dirty="0">
                <a:solidFill>
                  <a:srgbClr val="0F0F0F"/>
                </a:solidFill>
                <a:effectLst/>
                <a:latin typeface="Georgia" panose="02040502050405020303" pitchFamily="18" charset="0"/>
              </a:rPr>
              <a:t>. </a:t>
            </a:r>
            <a:br>
              <a:rPr lang="fr-FR" sz="1600" i="1" dirty="0">
                <a:solidFill>
                  <a:srgbClr val="0F0F0F"/>
                </a:solidFill>
                <a:effectLst/>
                <a:latin typeface="Georgia" panose="02040502050405020303" pitchFamily="18" charset="0"/>
              </a:rPr>
            </a:br>
            <a:r>
              <a:rPr lang="fr-FR" sz="1600" i="1" dirty="0">
                <a:solidFill>
                  <a:srgbClr val="0F0F0F"/>
                </a:solidFill>
                <a:effectLst/>
                <a:latin typeface="Georgia" panose="02040502050405020303" pitchFamily="18" charset="0"/>
              </a:rPr>
              <a:t>Pas de compromis, juste le goût du vrai et du bon.</a:t>
            </a:r>
            <a:br>
              <a:rPr lang="fr-FR" sz="1600" i="1" dirty="0">
                <a:solidFill>
                  <a:srgbClr val="0F0F0F"/>
                </a:solidFill>
                <a:effectLst/>
                <a:latin typeface="Georgia" panose="02040502050405020303" pitchFamily="18" charset="0"/>
              </a:rPr>
            </a:br>
            <a:r>
              <a:rPr lang="fr-FR" sz="1600" i="1" dirty="0">
                <a:solidFill>
                  <a:srgbClr val="0F0F0F"/>
                </a:solidFill>
                <a:effectLst/>
                <a:latin typeface="Georgia" panose="02040502050405020303" pitchFamily="18" charset="0"/>
              </a:rPr>
              <a:t>En quelques clics, vous aviez commandé. Ils ont fait le reste : des recettes pensées pour plaire à tous, prêtes à sublimer votre soirée. </a:t>
            </a:r>
            <a:br>
              <a:rPr lang="fr-FR" sz="1600" i="1" dirty="0">
                <a:solidFill>
                  <a:srgbClr val="0F0F0F"/>
                </a:solidFill>
                <a:effectLst/>
                <a:latin typeface="Georgia" panose="02040502050405020303" pitchFamily="18" charset="0"/>
              </a:rPr>
            </a:br>
            <a:r>
              <a:rPr lang="fr-FR" sz="1600" i="1" dirty="0">
                <a:solidFill>
                  <a:srgbClr val="0F0F0F"/>
                </a:solidFill>
                <a:latin typeface="Georgia" panose="02040502050405020303" pitchFamily="18" charset="0"/>
              </a:rPr>
              <a:t>Pendant que vos invités sirotaient un verre, les plateaux défilaient. À chaque bouchée, un sourire, une exclamation. “C’est fait maison ?” Oui, en quelque sorte. Fait par ceux qui savent que chaque instant partagé mérite ce qu’il y a de mieux. </a:t>
            </a:r>
            <a:br>
              <a:rPr lang="fr-FR" sz="1600" i="1" dirty="0">
                <a:solidFill>
                  <a:srgbClr val="0F0F0F"/>
                </a:solidFill>
                <a:latin typeface="Georgia" panose="02040502050405020303" pitchFamily="18" charset="0"/>
              </a:rPr>
            </a:br>
            <a:r>
              <a:rPr lang="fr-FR" sz="1600" b="1" i="1" dirty="0">
                <a:solidFill>
                  <a:srgbClr val="0F0F0F"/>
                </a:solidFill>
                <a:effectLst/>
                <a:latin typeface="Georgia" panose="02040502050405020303" pitchFamily="18" charset="0"/>
              </a:rPr>
              <a:t>Quand nos pros cuisinent pour vous, la seule chose à faire, c’est de profiter.</a:t>
            </a:r>
          </a:p>
          <a:p>
            <a:r>
              <a:rPr lang="fr-FR" sz="1600" i="1" dirty="0">
                <a:solidFill>
                  <a:srgbClr val="0F0F0F"/>
                </a:solidFill>
                <a:latin typeface="Georgia" panose="02040502050405020303" pitchFamily="18" charset="0"/>
              </a:rPr>
              <a:t>Supermarché Match n’est pas juste un traiteur. C’est une promesse tenue. Celle de transformer vos soirées en événements inoubliables, sans que vous ayez à lever le petit doigt (Enfin, juste pour cliquer !)</a:t>
            </a:r>
          </a:p>
        </p:txBody>
      </p:sp>
    </p:spTree>
    <p:extLst>
      <p:ext uri="{BB962C8B-B14F-4D97-AF65-F5344CB8AC3E}">
        <p14:creationId xmlns:p14="http://schemas.microsoft.com/office/powerpoint/2010/main" val="2692036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01B73-C793-A981-3028-262AFABCD74E}"/>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FF05470F-505B-1C00-3B4F-19AFF537A432}"/>
              </a:ext>
            </a:extLst>
          </p:cNvPr>
          <p:cNvSpPr txBox="1"/>
          <p:nvPr/>
        </p:nvSpPr>
        <p:spPr>
          <a:xfrm>
            <a:off x="1044616" y="3154630"/>
            <a:ext cx="6094070" cy="523220"/>
          </a:xfrm>
          <a:prstGeom prst="rect">
            <a:avLst/>
          </a:prstGeom>
          <a:noFill/>
        </p:spPr>
        <p:txBody>
          <a:bodyPr wrap="square">
            <a:spAutoFit/>
          </a:bodyPr>
          <a:lstStyle/>
          <a:p>
            <a:r>
              <a:rPr lang="fr-FR" sz="2800" dirty="0">
                <a:latin typeface="Magnel" panose="02000505000000020004" pitchFamily="2" charset="0"/>
              </a:rPr>
              <a:t>Identité visuelle</a:t>
            </a:r>
            <a:endParaRPr lang="fr-FR" sz="2800" dirty="0"/>
          </a:p>
        </p:txBody>
      </p:sp>
    </p:spTree>
    <p:extLst>
      <p:ext uri="{BB962C8B-B14F-4D97-AF65-F5344CB8AC3E}">
        <p14:creationId xmlns:p14="http://schemas.microsoft.com/office/powerpoint/2010/main" val="2332549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D5E68-6048-1F58-4875-A338BFF831A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9DC1CFC-95C8-B2D8-571E-9013CD7FBD2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2F4F4A19-B51F-45EE-8A14-343EA6D566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7777" y="0"/>
            <a:ext cx="4976446" cy="6858000"/>
          </a:xfrm>
          <a:prstGeom prst="rect">
            <a:avLst/>
          </a:prstGeom>
        </p:spPr>
      </p:pic>
    </p:spTree>
    <p:extLst>
      <p:ext uri="{BB962C8B-B14F-4D97-AF65-F5344CB8AC3E}">
        <p14:creationId xmlns:p14="http://schemas.microsoft.com/office/powerpoint/2010/main" val="1170208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6D24D-409A-09D8-6E14-DA30AB89314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E82A918-A123-D6F6-72FC-B847B7830349}"/>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26A1B34A-EB1A-A67F-8D1C-E6CA62BFBFAD}"/>
              </a:ext>
            </a:extLst>
          </p:cNvPr>
          <p:cNvPicPr>
            <a:picLocks noChangeAspect="1"/>
          </p:cNvPicPr>
          <p:nvPr/>
        </p:nvPicPr>
        <p:blipFill>
          <a:blip r:embed="rId2"/>
          <a:stretch>
            <a:fillRect/>
          </a:stretch>
        </p:blipFill>
        <p:spPr>
          <a:xfrm>
            <a:off x="1247261" y="0"/>
            <a:ext cx="9697477" cy="6858000"/>
          </a:xfrm>
          <a:prstGeom prst="rect">
            <a:avLst/>
          </a:prstGeom>
        </p:spPr>
      </p:pic>
    </p:spTree>
    <p:extLst>
      <p:ext uri="{BB962C8B-B14F-4D97-AF65-F5344CB8AC3E}">
        <p14:creationId xmlns:p14="http://schemas.microsoft.com/office/powerpoint/2010/main" val="1606270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36473-8FF7-1A27-00BC-5629E401B1C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C9F6A4C1-6008-F1FD-C704-036E7E82D6B6}"/>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Groupe d’aliments, menu, repas&#10;&#10;Le contenu généré par l’IA peut être incorrect.">
            <a:extLst>
              <a:ext uri="{FF2B5EF4-FFF2-40B4-BE49-F238E27FC236}">
                <a16:creationId xmlns:a16="http://schemas.microsoft.com/office/drawing/2014/main" id="{51BA389E-AE55-D2CF-5475-7087E5FBC5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7777" y="0"/>
            <a:ext cx="4976446" cy="6858000"/>
          </a:xfrm>
          <a:prstGeom prst="rect">
            <a:avLst/>
          </a:prstGeom>
        </p:spPr>
      </p:pic>
    </p:spTree>
    <p:extLst>
      <p:ext uri="{BB962C8B-B14F-4D97-AF65-F5344CB8AC3E}">
        <p14:creationId xmlns:p14="http://schemas.microsoft.com/office/powerpoint/2010/main" val="2271371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838E1-0898-D4AE-0D04-5177E87E2E1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D0911B6-C34C-99B3-E1DC-B76FBE3059EC}"/>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A7BCBA97-E521-3C7C-A666-201E23369318}"/>
              </a:ext>
            </a:extLst>
          </p:cNvPr>
          <p:cNvPicPr>
            <a:picLocks noChangeAspect="1"/>
          </p:cNvPicPr>
          <p:nvPr/>
        </p:nvPicPr>
        <p:blipFill>
          <a:blip r:embed="rId2"/>
          <a:stretch>
            <a:fillRect/>
          </a:stretch>
        </p:blipFill>
        <p:spPr>
          <a:xfrm>
            <a:off x="1247261" y="0"/>
            <a:ext cx="9697477" cy="6858000"/>
          </a:xfrm>
          <a:prstGeom prst="rect">
            <a:avLst/>
          </a:prstGeom>
        </p:spPr>
      </p:pic>
    </p:spTree>
    <p:extLst>
      <p:ext uri="{BB962C8B-B14F-4D97-AF65-F5344CB8AC3E}">
        <p14:creationId xmlns:p14="http://schemas.microsoft.com/office/powerpoint/2010/main" val="13553330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3D0F2-BFD7-D845-16A6-F46BD1E014D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910E179-8DF3-06D2-0EB8-222BF2E0161D}"/>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menu, Snack, recette&#10;&#10;Le contenu généré par l’IA peut être incorrect.">
            <a:extLst>
              <a:ext uri="{FF2B5EF4-FFF2-40B4-BE49-F238E27FC236}">
                <a16:creationId xmlns:a16="http://schemas.microsoft.com/office/drawing/2014/main" id="{72CD132F-31A1-9D16-75DE-29CAE8454A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7777" y="0"/>
            <a:ext cx="4976446" cy="6858000"/>
          </a:xfrm>
          <a:prstGeom prst="rect">
            <a:avLst/>
          </a:prstGeom>
        </p:spPr>
      </p:pic>
    </p:spTree>
    <p:extLst>
      <p:ext uri="{BB962C8B-B14F-4D97-AF65-F5344CB8AC3E}">
        <p14:creationId xmlns:p14="http://schemas.microsoft.com/office/powerpoint/2010/main" val="3665100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0AB63-3B19-F76C-211E-22F160AE67F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2B8800F-0BF3-139B-DC6E-B8247E0DB1AC}"/>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capture d’écran&#10;&#10;Le contenu généré par l’IA peut être incorrect.">
            <a:extLst>
              <a:ext uri="{FF2B5EF4-FFF2-40B4-BE49-F238E27FC236}">
                <a16:creationId xmlns:a16="http://schemas.microsoft.com/office/drawing/2014/main" id="{E19B7924-E33F-6EA2-E319-6A69174D4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9532" y="0"/>
            <a:ext cx="9692935" cy="6858000"/>
          </a:xfrm>
          <a:prstGeom prst="rect">
            <a:avLst/>
          </a:prstGeom>
        </p:spPr>
      </p:pic>
    </p:spTree>
    <p:extLst>
      <p:ext uri="{BB962C8B-B14F-4D97-AF65-F5344CB8AC3E}">
        <p14:creationId xmlns:p14="http://schemas.microsoft.com/office/powerpoint/2010/main" val="2146980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44A24-4D00-0EE0-D1FF-9419AC93B08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CDA982B9-AFDF-83E1-BA86-E44A11E4B69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descr="Une image contenant texte, capture d’écran, Publicité en ligne, Site web&#10;&#10;Le contenu généré par l’IA peut être incorrect.">
            <a:extLst>
              <a:ext uri="{FF2B5EF4-FFF2-40B4-BE49-F238E27FC236}">
                <a16:creationId xmlns:a16="http://schemas.microsoft.com/office/drawing/2014/main" id="{E930E0B5-B816-3AB4-30B8-8C743CDEA0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7777" y="0"/>
            <a:ext cx="4976446" cy="6858000"/>
          </a:xfrm>
          <a:prstGeom prst="rect">
            <a:avLst/>
          </a:prstGeom>
        </p:spPr>
      </p:pic>
    </p:spTree>
    <p:extLst>
      <p:ext uri="{BB962C8B-B14F-4D97-AF65-F5344CB8AC3E}">
        <p14:creationId xmlns:p14="http://schemas.microsoft.com/office/powerpoint/2010/main" val="1776428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688E9-544D-2B2F-DE00-B3C80C180B7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F4ACF39-856E-5DEF-1A07-34311A9A509A}"/>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capture d’écran, multimédia, logiciel&#10;&#10;Le contenu généré par l’IA peut être incorrect.">
            <a:extLst>
              <a:ext uri="{FF2B5EF4-FFF2-40B4-BE49-F238E27FC236}">
                <a16:creationId xmlns:a16="http://schemas.microsoft.com/office/drawing/2014/main" id="{B6462985-DF31-622F-BCA6-01FDC4416C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9532" y="0"/>
            <a:ext cx="9692935" cy="6858000"/>
          </a:xfrm>
          <a:prstGeom prst="rect">
            <a:avLst/>
          </a:prstGeom>
        </p:spPr>
      </p:pic>
    </p:spTree>
    <p:extLst>
      <p:ext uri="{BB962C8B-B14F-4D97-AF65-F5344CB8AC3E}">
        <p14:creationId xmlns:p14="http://schemas.microsoft.com/office/powerpoint/2010/main" val="1813746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FC78008E-CDBC-5053-3038-B9F4DF5B848C}"/>
              </a:ext>
            </a:extLst>
          </p:cNvPr>
          <p:cNvSpPr txBox="1"/>
          <p:nvPr/>
        </p:nvSpPr>
        <p:spPr>
          <a:xfrm>
            <a:off x="1044616" y="3154630"/>
            <a:ext cx="6094070" cy="954107"/>
          </a:xfrm>
          <a:prstGeom prst="rect">
            <a:avLst/>
          </a:prstGeom>
          <a:noFill/>
        </p:spPr>
        <p:txBody>
          <a:bodyPr wrap="square">
            <a:spAutoFit/>
          </a:bodyPr>
          <a:lstStyle/>
          <a:p>
            <a:r>
              <a:rPr kumimoji="0" lang="fr-FR" sz="2800" b="0" i="0" u="none" strike="noStrike" kern="1200" cap="none" spc="0" normalizeH="0" baseline="0" noProof="0" dirty="0" err="1">
                <a:ln>
                  <a:noFill/>
                </a:ln>
                <a:effectLst/>
                <a:uLnTx/>
                <a:uFillTx/>
                <a:latin typeface="Magnel" panose="02000505000000020004" pitchFamily="2" charset="0"/>
                <a:ea typeface="+mn-ea"/>
                <a:cs typeface="+mn-cs"/>
              </a:rPr>
              <a:t>Branding</a:t>
            </a:r>
            <a:r>
              <a:rPr kumimoji="0" lang="fr-FR" sz="2800" b="0" i="0" u="none" strike="noStrike" kern="1200" cap="none" spc="0" normalizeH="0" baseline="0" noProof="0" dirty="0">
                <a:ln>
                  <a:noFill/>
                </a:ln>
                <a:effectLst/>
                <a:uLnTx/>
                <a:uFillTx/>
                <a:latin typeface="Magnel" panose="02000505000000020004" pitchFamily="2" charset="0"/>
                <a:ea typeface="+mn-ea"/>
                <a:cs typeface="+mn-cs"/>
              </a:rPr>
              <a:t> et éléments d’identification de service</a:t>
            </a:r>
            <a:endParaRPr lang="fr-FR" sz="2800" dirty="0"/>
          </a:p>
        </p:txBody>
      </p:sp>
    </p:spTree>
    <p:extLst>
      <p:ext uri="{BB962C8B-B14F-4D97-AF65-F5344CB8AC3E}">
        <p14:creationId xmlns:p14="http://schemas.microsoft.com/office/powerpoint/2010/main" val="3660233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842EB7D0-0B5A-A872-C482-E8B65B56C6C6}"/>
              </a:ext>
            </a:extLst>
          </p:cNvPr>
          <p:cNvSpPr txBox="1">
            <a:spLocks/>
          </p:cNvSpPr>
          <p:nvPr/>
        </p:nvSpPr>
        <p:spPr>
          <a:xfrm>
            <a:off x="852853" y="909841"/>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lang="fr-FR" sz="4000" dirty="0">
                <a:solidFill>
                  <a:schemeClr val="bg1"/>
                </a:solidFill>
                <a:highlight>
                  <a:srgbClr val="526469"/>
                </a:highlight>
                <a:latin typeface="Magnel" panose="02000505000000020004" pitchFamily="2" charset="0"/>
              </a:rPr>
              <a:t>P</a:t>
            </a:r>
            <a:r>
              <a:rPr kumimoji="0" lang="fr-FR" sz="4000" b="0" i="0" u="none" strike="noStrike" kern="1200" cap="none" spc="0" normalizeH="0" baseline="0" noProof="0" dirty="0" err="1">
                <a:ln>
                  <a:noFill/>
                </a:ln>
                <a:solidFill>
                  <a:schemeClr val="bg1"/>
                </a:solidFill>
                <a:effectLst/>
                <a:highlight>
                  <a:srgbClr val="526469"/>
                </a:highlight>
                <a:uLnTx/>
                <a:uFillTx/>
                <a:latin typeface="Magnel" panose="02000505000000020004" pitchFamily="2" charset="0"/>
                <a:ea typeface="+mn-ea"/>
                <a:cs typeface="+mn-cs"/>
              </a:rPr>
              <a:t>ositionnement</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6" name="ZoneTexte 5">
            <a:extLst>
              <a:ext uri="{FF2B5EF4-FFF2-40B4-BE49-F238E27FC236}">
                <a16:creationId xmlns:a16="http://schemas.microsoft.com/office/drawing/2014/main" id="{1EE790DA-A7A1-3F00-110A-A9704CDA8336}"/>
              </a:ext>
            </a:extLst>
          </p:cNvPr>
          <p:cNvSpPr txBox="1"/>
          <p:nvPr/>
        </p:nvSpPr>
        <p:spPr>
          <a:xfrm>
            <a:off x="998980" y="2401717"/>
            <a:ext cx="9578165" cy="3539430"/>
          </a:xfrm>
          <a:prstGeom prst="rect">
            <a:avLst/>
          </a:prstGeom>
          <a:noFill/>
        </p:spPr>
        <p:txBody>
          <a:bodyPr wrap="square">
            <a:spAutoFit/>
          </a:bodyPr>
          <a:lstStyle/>
          <a:p>
            <a:r>
              <a:rPr lang="fr-FR" sz="1600" b="1" i="0" dirty="0">
                <a:solidFill>
                  <a:srgbClr val="0F0F0F"/>
                </a:solidFill>
                <a:effectLst/>
                <a:latin typeface="Avenir Next LT Pro" panose="020B0504020202020204" pitchFamily="34" charset="0"/>
              </a:rPr>
              <a:t> </a:t>
            </a:r>
            <a:br>
              <a:rPr lang="fr-FR" sz="1600" b="1" i="0" dirty="0">
                <a:solidFill>
                  <a:srgbClr val="0F0F0F"/>
                </a:solidFill>
                <a:effectLst/>
                <a:latin typeface="Avenir Next LT Pro" panose="020B0504020202020204" pitchFamily="34" charset="0"/>
              </a:rPr>
            </a:br>
            <a:r>
              <a:rPr lang="fr-FR" sz="1600" b="1" i="0" dirty="0">
                <a:solidFill>
                  <a:srgbClr val="0F0F0F"/>
                </a:solidFill>
                <a:effectLst/>
                <a:latin typeface="Avenir Next LT Pro" panose="020B0504020202020204" pitchFamily="34" charset="0"/>
              </a:rPr>
              <a:t>Le site traiteur doit refléter les piliers de la marque Supermarché Match tout en répondant aux attentes spécifiques des clients particuliers et professionnels.</a:t>
            </a:r>
            <a:br>
              <a:rPr lang="fr-FR" sz="1600" b="1" i="0" dirty="0">
                <a:solidFill>
                  <a:srgbClr val="0F0F0F"/>
                </a:solidFill>
                <a:effectLst/>
                <a:latin typeface="Avenir Next LT Pro" panose="020B0504020202020204" pitchFamily="34" charset="0"/>
              </a:rPr>
            </a:br>
            <a:br>
              <a:rPr lang="fr-FR" sz="1600" b="1" i="0" dirty="0">
                <a:solidFill>
                  <a:srgbClr val="0F0F0F"/>
                </a:solidFill>
                <a:effectLst/>
                <a:latin typeface="Avenir Next LT Pro" panose="020B0504020202020204" pitchFamily="34" charset="0"/>
              </a:rPr>
            </a:br>
            <a:r>
              <a:rPr lang="fr-FR" sz="3200" b="1" i="1" dirty="0">
                <a:solidFill>
                  <a:srgbClr val="0F0F0F"/>
                </a:solidFill>
                <a:latin typeface="Avenir Next LT Pro" panose="020B0504020202020204" pitchFamily="34" charset="0"/>
              </a:rPr>
              <a:t>Célébrer le plaisir de partager !</a:t>
            </a:r>
            <a:br>
              <a:rPr lang="fr-FR" sz="3200" b="1" i="1" dirty="0">
                <a:solidFill>
                  <a:srgbClr val="0F0F0F"/>
                </a:solidFill>
                <a:latin typeface="Avenir Next LT Pro" panose="020B0504020202020204" pitchFamily="34" charset="0"/>
              </a:rPr>
            </a:br>
            <a:r>
              <a:rPr lang="fr-FR" sz="3200" b="1" i="1" dirty="0">
                <a:solidFill>
                  <a:srgbClr val="0F0F0F"/>
                </a:solidFill>
                <a:latin typeface="Avenir Next LT Pro" panose="020B0504020202020204" pitchFamily="34" charset="0"/>
              </a:rPr>
              <a:t>Chez Supermarché Match, nos professionnels mettent tout leur cœur à préparer des plats savoureux pour accompagner vos moments les plus précieux</a:t>
            </a:r>
            <a:endParaRPr lang="fr-FR" sz="1600" b="0" i="0" dirty="0">
              <a:solidFill>
                <a:srgbClr val="0F0F0F"/>
              </a:solidFill>
              <a:effectLst/>
              <a:latin typeface="Avenir Next LT Pro" panose="020B0504020202020204" pitchFamily="34" charset="0"/>
            </a:endParaRPr>
          </a:p>
        </p:txBody>
      </p:sp>
    </p:spTree>
    <p:extLst>
      <p:ext uri="{BB962C8B-B14F-4D97-AF65-F5344CB8AC3E}">
        <p14:creationId xmlns:p14="http://schemas.microsoft.com/office/powerpoint/2010/main" val="4116049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563F8-A2FF-40A8-01C1-6ED3EE6E39A7}"/>
            </a:ext>
          </a:extLst>
        </p:cNvPr>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0F596D65-271B-C01C-9662-BE3F191887DF}"/>
              </a:ext>
            </a:extLst>
          </p:cNvPr>
          <p:cNvSpPr txBox="1">
            <a:spLocks/>
          </p:cNvSpPr>
          <p:nvPr/>
        </p:nvSpPr>
        <p:spPr>
          <a:xfrm>
            <a:off x="852853" y="909841"/>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lang="fr-FR" sz="4000" dirty="0">
                <a:solidFill>
                  <a:schemeClr val="bg1"/>
                </a:solidFill>
                <a:highlight>
                  <a:srgbClr val="526469"/>
                </a:highlight>
                <a:latin typeface="Magnel" panose="02000505000000020004" pitchFamily="2" charset="0"/>
              </a:rPr>
              <a:t>Piliers du positionnement</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2" name="Rectangle 1">
            <a:extLst>
              <a:ext uri="{FF2B5EF4-FFF2-40B4-BE49-F238E27FC236}">
                <a16:creationId xmlns:a16="http://schemas.microsoft.com/office/drawing/2014/main" id="{255DCDFA-2BA7-523B-17D6-0175A9AA93B5}"/>
              </a:ext>
            </a:extLst>
          </p:cNvPr>
          <p:cNvSpPr>
            <a:spLocks noChangeArrowheads="1"/>
          </p:cNvSpPr>
          <p:nvPr/>
        </p:nvSpPr>
        <p:spPr bwMode="auto">
          <a:xfrm rot="10800000" flipV="1">
            <a:off x="1318846" y="2938657"/>
            <a:ext cx="8634047"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Convivialité :</a:t>
            </a:r>
            <a:r>
              <a:rPr kumimoji="0" lang="fr-FR" altLang="fr-FR" sz="18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Valoriser les moments de partage et la chaleur humaine, tant du côté des clients que des professionnels.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Plaisir de cuisiner de nos pros :</a:t>
            </a:r>
            <a:r>
              <a:rPr kumimoji="0" lang="fr-FR" altLang="fr-FR" sz="18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Mettre en avant la passion et le soin apportés par les pros dans chaque préparation.</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Accessibilité chaleureuse :</a:t>
            </a:r>
            <a:r>
              <a:rPr kumimoji="0" lang="fr-FR" altLang="fr-FR" sz="18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Un service qui simplifie la vie tout en créant des instants mémorables. </a:t>
            </a:r>
          </a:p>
        </p:txBody>
      </p:sp>
    </p:spTree>
    <p:extLst>
      <p:ext uri="{BB962C8B-B14F-4D97-AF65-F5344CB8AC3E}">
        <p14:creationId xmlns:p14="http://schemas.microsoft.com/office/powerpoint/2010/main" val="4283223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72AB7-3D56-13EC-CB79-DBB9F41FB478}"/>
            </a:ext>
          </a:extLst>
        </p:cNvPr>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80E735F2-CDEE-12F0-75BA-E169FD225336}"/>
              </a:ext>
            </a:extLst>
          </p:cNvPr>
          <p:cNvSpPr txBox="1">
            <a:spLocks/>
          </p:cNvSpPr>
          <p:nvPr/>
        </p:nvSpPr>
        <p:spPr>
          <a:xfrm>
            <a:off x="852853" y="909841"/>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lang="fr-FR" sz="4000" dirty="0">
                <a:solidFill>
                  <a:schemeClr val="bg1"/>
                </a:solidFill>
                <a:highlight>
                  <a:srgbClr val="526469"/>
                </a:highlight>
                <a:latin typeface="Magnel" panose="02000505000000020004" pitchFamily="2" charset="0"/>
              </a:rPr>
              <a:t>Piliers du positionnement</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6" name="ZoneTexte 5">
            <a:extLst>
              <a:ext uri="{FF2B5EF4-FFF2-40B4-BE49-F238E27FC236}">
                <a16:creationId xmlns:a16="http://schemas.microsoft.com/office/drawing/2014/main" id="{132E1888-B41A-291D-1CD0-4845F17B78BD}"/>
              </a:ext>
            </a:extLst>
          </p:cNvPr>
          <p:cNvSpPr txBox="1"/>
          <p:nvPr/>
        </p:nvSpPr>
        <p:spPr>
          <a:xfrm>
            <a:off x="998981" y="2401717"/>
            <a:ext cx="8631936" cy="584775"/>
          </a:xfrm>
          <a:prstGeom prst="rect">
            <a:avLst/>
          </a:prstGeom>
          <a:noFill/>
        </p:spPr>
        <p:txBody>
          <a:bodyPr wrap="square">
            <a:spAutoFit/>
          </a:bodyPr>
          <a:lstStyle/>
          <a:p>
            <a:r>
              <a:rPr lang="fr-FR" sz="1600" b="1" i="0" dirty="0">
                <a:solidFill>
                  <a:srgbClr val="0F0F0F"/>
                </a:solidFill>
                <a:effectLst/>
                <a:latin typeface="Avenir Next LT Pro" panose="020B0504020202020204" pitchFamily="34" charset="0"/>
              </a:rPr>
              <a:t> </a:t>
            </a:r>
            <a:br>
              <a:rPr lang="fr-FR" sz="1600" b="1" i="0" dirty="0">
                <a:solidFill>
                  <a:srgbClr val="0F0F0F"/>
                </a:solidFill>
                <a:effectLst/>
                <a:latin typeface="Avenir Next LT Pro" panose="020B0504020202020204" pitchFamily="34" charset="0"/>
              </a:rPr>
            </a:br>
            <a:r>
              <a:rPr lang="fr-FR" sz="1600" b="1" i="0" dirty="0">
                <a:solidFill>
                  <a:srgbClr val="0F0F0F"/>
                </a:solidFill>
                <a:effectLst/>
                <a:latin typeface="Avenir Next LT Pro" panose="020B0504020202020204" pitchFamily="34" charset="0"/>
              </a:rPr>
              <a:t> </a:t>
            </a:r>
            <a:endParaRPr lang="fr-FR" sz="1600" b="0" i="0" dirty="0">
              <a:solidFill>
                <a:srgbClr val="0F0F0F"/>
              </a:solidFill>
              <a:effectLst/>
              <a:latin typeface="Avenir Next LT Pro" panose="020B0504020202020204" pitchFamily="34" charset="0"/>
            </a:endParaRPr>
          </a:p>
        </p:txBody>
      </p:sp>
      <p:sp>
        <p:nvSpPr>
          <p:cNvPr id="2" name="Rectangle 1">
            <a:extLst>
              <a:ext uri="{FF2B5EF4-FFF2-40B4-BE49-F238E27FC236}">
                <a16:creationId xmlns:a16="http://schemas.microsoft.com/office/drawing/2014/main" id="{3EF2CE43-CDE9-4F66-8570-1CD41EA2C73B}"/>
              </a:ext>
            </a:extLst>
          </p:cNvPr>
          <p:cNvSpPr>
            <a:spLocks noChangeArrowheads="1"/>
          </p:cNvSpPr>
          <p:nvPr/>
        </p:nvSpPr>
        <p:spPr bwMode="auto">
          <a:xfrm>
            <a:off x="1469984" y="2818010"/>
            <a:ext cx="877361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Avenir Next LT Pro" panose="020B0504020202020204" pitchFamily="34" charset="0"/>
              </a:rPr>
              <a:t>Double cible</a:t>
            </a: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Avenir Next LT Pro" panose="020B0504020202020204" pitchFamily="34" charset="0"/>
              </a:rPr>
              <a:t>Particuliers :</a:t>
            </a:r>
            <a:r>
              <a:rPr kumimoji="0" lang="fr-FR" altLang="fr-FR" sz="1800" b="0" i="0" u="none" strike="noStrike" cap="none" normalizeH="0" baseline="0" dirty="0">
                <a:ln>
                  <a:noFill/>
                </a:ln>
                <a:solidFill>
                  <a:schemeClr val="tx1"/>
                </a:solidFill>
                <a:effectLst/>
                <a:latin typeface="Avenir Next LT Pro" panose="020B0504020202020204" pitchFamily="34" charset="0"/>
              </a:rPr>
              <a:t> Un large éventail de choix pour célébrer les événements familiaux et entre amis.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Avenir Next LT Pro" panose="020B0504020202020204" pitchFamily="34" charset="0"/>
              </a:rPr>
              <a:t>Professionnels :</a:t>
            </a:r>
            <a:r>
              <a:rPr kumimoji="0" lang="fr-FR" altLang="fr-FR" sz="1800" b="0" i="0" u="none" strike="noStrike" cap="none" normalizeH="0" baseline="0" dirty="0">
                <a:ln>
                  <a:noFill/>
                </a:ln>
                <a:solidFill>
                  <a:schemeClr val="tx1"/>
                </a:solidFill>
                <a:effectLst/>
                <a:latin typeface="Avenir Next LT Pro" panose="020B0504020202020204" pitchFamily="34" charset="0"/>
              </a:rPr>
              <a:t> Des options flexibles pour répondre aux besoins des entreprises, avec des services pensés pour les réunions, séminaires, et cocktails dînatoires.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Avenir Next LT Pro" panose="020B0504020202020204" pitchFamily="34" charset="0"/>
              </a:rPr>
              <a:t>Accessibilité financière</a:t>
            </a: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chemeClr val="tx1"/>
                </a:solidFill>
                <a:effectLst/>
                <a:latin typeface="Avenir Next LT Pro" panose="020B0504020202020204" pitchFamily="34" charset="0"/>
              </a:rPr>
              <a:t>Des solutions adaptées à tous les budgets, sans compromis sur la qualité.</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p:txBody>
      </p:sp>
    </p:spTree>
    <p:extLst>
      <p:ext uri="{BB962C8B-B14F-4D97-AF65-F5344CB8AC3E}">
        <p14:creationId xmlns:p14="http://schemas.microsoft.com/office/powerpoint/2010/main" val="3956813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46959-2638-AAB1-F8E2-7FCAD2EDB946}"/>
            </a:ext>
          </a:extLst>
        </p:cNvPr>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D49C04F3-16E4-B637-DA34-0B798ACFA134}"/>
              </a:ext>
            </a:extLst>
          </p:cNvPr>
          <p:cNvSpPr txBox="1">
            <a:spLocks/>
          </p:cNvSpPr>
          <p:nvPr/>
        </p:nvSpPr>
        <p:spPr>
          <a:xfrm>
            <a:off x="852853" y="909841"/>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lang="fr-FR" sz="4000" dirty="0">
                <a:solidFill>
                  <a:schemeClr val="bg1"/>
                </a:solidFill>
                <a:highlight>
                  <a:srgbClr val="526469"/>
                </a:highlight>
                <a:latin typeface="Magnel" panose="02000505000000020004" pitchFamily="2" charset="0"/>
              </a:rPr>
              <a:t>Promesse</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6" name="ZoneTexte 5">
            <a:extLst>
              <a:ext uri="{FF2B5EF4-FFF2-40B4-BE49-F238E27FC236}">
                <a16:creationId xmlns:a16="http://schemas.microsoft.com/office/drawing/2014/main" id="{7D9D1D7D-1177-2B3E-AE26-B56DAD0E33E3}"/>
              </a:ext>
            </a:extLst>
          </p:cNvPr>
          <p:cNvSpPr txBox="1"/>
          <p:nvPr/>
        </p:nvSpPr>
        <p:spPr>
          <a:xfrm>
            <a:off x="1421010" y="2151727"/>
            <a:ext cx="10246381" cy="2308324"/>
          </a:xfrm>
          <a:prstGeom prst="rect">
            <a:avLst/>
          </a:prstGeom>
          <a:noFill/>
        </p:spPr>
        <p:txBody>
          <a:bodyPr wrap="square">
            <a:spAutoFit/>
          </a:bodyPr>
          <a:lstStyle/>
          <a:p>
            <a:br>
              <a:rPr lang="fr-FR" sz="1600" b="1" i="0" dirty="0">
                <a:solidFill>
                  <a:srgbClr val="0F0F0F"/>
                </a:solidFill>
                <a:effectLst/>
                <a:latin typeface="Avenir Next LT Pro" panose="020B0504020202020204" pitchFamily="34" charset="0"/>
              </a:rPr>
            </a:br>
            <a:br>
              <a:rPr lang="fr-FR" sz="1600" b="1" i="0" dirty="0">
                <a:solidFill>
                  <a:srgbClr val="0F0F0F"/>
                </a:solidFill>
                <a:effectLst/>
                <a:latin typeface="Avenir Next LT Pro" panose="020B0504020202020204" pitchFamily="34" charset="0"/>
              </a:rPr>
            </a:br>
            <a:r>
              <a:rPr lang="fr-FR" sz="3200" b="1" i="1" dirty="0">
                <a:solidFill>
                  <a:srgbClr val="0F0F0F"/>
                </a:solidFill>
                <a:latin typeface="Avenir Next LT Pro" panose="020B0504020202020204" pitchFamily="34" charset="0"/>
              </a:rPr>
              <a:t>Nos pros </a:t>
            </a:r>
            <a:r>
              <a:rPr lang="fr-FR" sz="3200" b="1" i="1" dirty="0">
                <a:solidFill>
                  <a:srgbClr val="0F0F0F"/>
                </a:solidFill>
                <a:effectLst/>
                <a:latin typeface="Avenir Next LT Pro" panose="020B0504020202020204" pitchFamily="34" charset="0"/>
              </a:rPr>
              <a:t>cuisinent avec passion</a:t>
            </a:r>
          </a:p>
          <a:p>
            <a:r>
              <a:rPr lang="fr-FR" sz="3200" b="1" i="1" dirty="0">
                <a:solidFill>
                  <a:srgbClr val="0F0F0F"/>
                </a:solidFill>
                <a:effectLst/>
                <a:latin typeface="Avenir Next LT Pro" panose="020B0504020202020204" pitchFamily="34" charset="0"/>
              </a:rPr>
              <a:t>pour faire de votre événement un moment unique. </a:t>
            </a:r>
            <a:br>
              <a:rPr lang="fr-FR" sz="3200" b="1" i="1" dirty="0">
                <a:solidFill>
                  <a:srgbClr val="0F0F0F"/>
                </a:solidFill>
                <a:effectLst/>
                <a:latin typeface="Avenir Next LT Pro" panose="020B0504020202020204" pitchFamily="34" charset="0"/>
              </a:rPr>
            </a:br>
            <a:r>
              <a:rPr lang="fr-FR" sz="2400" b="1" i="1" dirty="0">
                <a:solidFill>
                  <a:srgbClr val="0F0F0F"/>
                </a:solidFill>
                <a:effectLst/>
                <a:latin typeface="Avenir Next LT Pro" panose="020B0504020202020204" pitchFamily="34" charset="0"/>
              </a:rPr>
              <a:t>Et croyez-nous, vos moments partagés, </a:t>
            </a:r>
            <a:br>
              <a:rPr lang="fr-FR" sz="2400" b="1" i="1" dirty="0">
                <a:solidFill>
                  <a:srgbClr val="0F0F0F"/>
                </a:solidFill>
                <a:effectLst/>
                <a:latin typeface="Avenir Next LT Pro" panose="020B0504020202020204" pitchFamily="34" charset="0"/>
              </a:rPr>
            </a:br>
            <a:r>
              <a:rPr lang="fr-FR" sz="2400" b="1" i="1" dirty="0">
                <a:solidFill>
                  <a:srgbClr val="0F0F0F"/>
                </a:solidFill>
                <a:effectLst/>
                <a:latin typeface="Avenir Next LT Pro" panose="020B0504020202020204" pitchFamily="34" charset="0"/>
              </a:rPr>
              <a:t>c’est leur plus belle récompense !</a:t>
            </a:r>
            <a:endParaRPr lang="fr-FR" sz="1600" b="0" i="1" dirty="0">
              <a:solidFill>
                <a:srgbClr val="0F0F0F"/>
              </a:solidFill>
              <a:effectLst/>
              <a:latin typeface="Avenir Next LT Pro" panose="020B0504020202020204" pitchFamily="34" charset="0"/>
            </a:endParaRPr>
          </a:p>
        </p:txBody>
      </p:sp>
    </p:spTree>
    <p:extLst>
      <p:ext uri="{BB962C8B-B14F-4D97-AF65-F5344CB8AC3E}">
        <p14:creationId xmlns:p14="http://schemas.microsoft.com/office/powerpoint/2010/main" val="2465296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F4FB7-9E44-F369-1151-65AC1AA693B8}"/>
            </a:ext>
          </a:extLst>
        </p:cNvPr>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FA349022-69DB-2DA8-D3E3-24C38DE18D55}"/>
              </a:ext>
            </a:extLst>
          </p:cNvPr>
          <p:cNvSpPr txBox="1">
            <a:spLocks/>
          </p:cNvSpPr>
          <p:nvPr/>
        </p:nvSpPr>
        <p:spPr>
          <a:xfrm>
            <a:off x="852853" y="909841"/>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lang="fr-FR" sz="4000" dirty="0">
                <a:solidFill>
                  <a:schemeClr val="bg1"/>
                </a:solidFill>
                <a:highlight>
                  <a:srgbClr val="526469"/>
                </a:highlight>
                <a:latin typeface="Magnel" panose="02000505000000020004" pitchFamily="2" charset="0"/>
              </a:rPr>
              <a:t>Eléments clés de la promesse</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2" name="Rectangle 1">
            <a:extLst>
              <a:ext uri="{FF2B5EF4-FFF2-40B4-BE49-F238E27FC236}">
                <a16:creationId xmlns:a16="http://schemas.microsoft.com/office/drawing/2014/main" id="{EA34B44B-C81C-431E-5A2A-8C22A137F8F9}"/>
              </a:ext>
            </a:extLst>
          </p:cNvPr>
          <p:cNvSpPr>
            <a:spLocks noChangeArrowheads="1"/>
          </p:cNvSpPr>
          <p:nvPr/>
        </p:nvSpPr>
        <p:spPr bwMode="auto">
          <a:xfrm>
            <a:off x="852853" y="2218985"/>
            <a:ext cx="10914927"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2000" b="1" dirty="0">
                <a:latin typeface="Avenir Next LT Pro" panose="020B0504020202020204" pitchFamily="34" charset="0"/>
              </a:rPr>
              <a:t>Convivialité et Plaisir </a:t>
            </a:r>
            <a:r>
              <a:rPr lang="fr-FR" b="1" dirty="0">
                <a:latin typeface="Avenir Next LT Pro" panose="020B0504020202020204" pitchFamily="34" charset="0"/>
              </a:rPr>
              <a:t>:</a:t>
            </a:r>
          </a:p>
          <a:p>
            <a:pPr eaLnBrk="0" fontAlgn="base" hangingPunct="0">
              <a:spcBef>
                <a:spcPct val="0"/>
              </a:spcBef>
              <a:spcAft>
                <a:spcPct val="0"/>
              </a:spcAft>
              <a:buFontTx/>
              <a:buChar char="•"/>
            </a:pPr>
            <a:r>
              <a:rPr lang="fr-FR" dirty="0">
                <a:latin typeface="Georgia" panose="02040502050405020303" pitchFamily="18" charset="0"/>
              </a:rPr>
              <a:t>Nos pros cuisinent avec passion, car ils savent que chaque plat raconte une histoire de partage et de joie.</a:t>
            </a:r>
          </a:p>
          <a:p>
            <a:pPr eaLnBrk="0" fontAlgn="base" hangingPunct="0">
              <a:spcBef>
                <a:spcPct val="0"/>
              </a:spcBef>
              <a:spcAft>
                <a:spcPct val="0"/>
              </a:spcAft>
              <a:buFontTx/>
              <a:buChar char="•"/>
            </a:pPr>
            <a:r>
              <a:rPr lang="fr-FR" dirty="0">
                <a:latin typeface="Georgia" panose="02040502050405020303" pitchFamily="18" charset="0"/>
              </a:rPr>
              <a:t>Chaque préparation est une invitation à se retrouver autour de bons produits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p:txBody>
      </p:sp>
      <p:sp>
        <p:nvSpPr>
          <p:cNvPr id="3" name="Rectangle 1">
            <a:extLst>
              <a:ext uri="{FF2B5EF4-FFF2-40B4-BE49-F238E27FC236}">
                <a16:creationId xmlns:a16="http://schemas.microsoft.com/office/drawing/2014/main" id="{DFF3DB4C-8F69-63A6-0BA7-48A1E252CDC8}"/>
              </a:ext>
            </a:extLst>
          </p:cNvPr>
          <p:cNvSpPr>
            <a:spLocks noChangeArrowheads="1"/>
          </p:cNvSpPr>
          <p:nvPr/>
        </p:nvSpPr>
        <p:spPr bwMode="auto">
          <a:xfrm>
            <a:off x="852853" y="3450091"/>
            <a:ext cx="10278319"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1" u="none" strike="noStrike" cap="none" normalizeH="0" baseline="0" dirty="0">
                <a:ln>
                  <a:noFill/>
                </a:ln>
                <a:solidFill>
                  <a:schemeClr val="tx1"/>
                </a:solidFill>
                <a:effectLst/>
                <a:latin typeface="Avenir Next LT Pro" panose="020B0504020202020204" pitchFamily="34" charset="0"/>
              </a:rPr>
              <a:t>Adaptabilité et variété </a:t>
            </a:r>
            <a:endParaRPr kumimoji="0" lang="fr-FR" altLang="fr-FR" sz="1800" b="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fr-FR" altLang="fr-FR" dirty="0">
                <a:latin typeface="Georgia" panose="02040502050405020303" pitchFamily="18" charset="0"/>
              </a:rPr>
              <a:t>U</a:t>
            </a:r>
            <a:r>
              <a:rPr kumimoji="0" lang="fr-FR" altLang="fr-FR" sz="1800" b="0" u="none" strike="noStrike" cap="none" normalizeH="0" baseline="0" dirty="0">
                <a:ln>
                  <a:noFill/>
                </a:ln>
                <a:solidFill>
                  <a:schemeClr val="tx1"/>
                </a:solidFill>
                <a:effectLst/>
                <a:latin typeface="Georgia" panose="02040502050405020303" pitchFamily="18" charset="0"/>
              </a:rPr>
              <a:t>ne offre sur-mesure pour répondre aux besoins des particuliers comme des professionnels.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u="none" strike="noStrike" cap="none" normalizeH="0" baseline="0" dirty="0">
                <a:ln>
                  <a:noFill/>
                </a:ln>
                <a:solidFill>
                  <a:schemeClr val="tx1"/>
                </a:solidFill>
                <a:effectLst/>
                <a:latin typeface="Georgia" panose="02040502050405020303" pitchFamily="18" charset="0"/>
              </a:rPr>
              <a:t>Du brunch familial au cocktail d’entreprise, faites vous plaisir à chaque occasion.</a:t>
            </a:r>
            <a:r>
              <a:rPr lang="fr-FR" altLang="fr-FR" dirty="0">
                <a:latin typeface="Georgia" panose="02040502050405020303" pitchFamily="18" charset="0"/>
              </a:rPr>
              <a:t> </a:t>
            </a:r>
            <a:endParaRPr kumimoji="0" lang="fr-FR" altLang="fr-FR" sz="1800" b="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fr-FR" altLang="fr-FR" sz="1800" b="1"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fr-FR" altLang="fr-FR" b="1" dirty="0">
                <a:latin typeface="Avenir Next LT Pro" panose="020B0504020202020204" pitchFamily="34" charset="0"/>
              </a:rPr>
              <a:t>Pro</a:t>
            </a:r>
            <a:r>
              <a:rPr kumimoji="0" lang="fr-FR" altLang="fr-FR" sz="1800" b="1" u="none" strike="noStrike" cap="none" normalizeH="0" baseline="0" dirty="0">
                <a:ln>
                  <a:noFill/>
                </a:ln>
                <a:solidFill>
                  <a:schemeClr val="tx1"/>
                </a:solidFill>
                <a:effectLst/>
                <a:latin typeface="Avenir Next LT Pro" panose="020B0504020202020204" pitchFamily="34" charset="0"/>
              </a:rPr>
              <a:t>ximité </a:t>
            </a:r>
            <a:endParaRPr kumimoji="0" lang="fr-FR" altLang="fr-FR" sz="1800" b="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fr-FR" altLang="fr-FR" dirty="0">
                <a:latin typeface="Georgia" panose="02040502050405020303" pitchFamily="18" charset="0"/>
              </a:rPr>
              <a:t> </a:t>
            </a:r>
            <a:r>
              <a:rPr kumimoji="0" lang="fr-FR" altLang="fr-FR" sz="1800" b="0" u="none" strike="noStrike" cap="none" normalizeH="0" baseline="0" dirty="0">
                <a:ln>
                  <a:noFill/>
                </a:ln>
                <a:solidFill>
                  <a:schemeClr val="tx1"/>
                </a:solidFill>
                <a:effectLst/>
                <a:latin typeface="Georgia" panose="02040502050405020303" pitchFamily="18" charset="0"/>
              </a:rPr>
              <a:t>Chez Supermarché Match, nos pros vous connaissent et cuisinent avant tout pour vous faire plaisir.  </a:t>
            </a: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p:txBody>
      </p:sp>
    </p:spTree>
    <p:extLst>
      <p:ext uri="{BB962C8B-B14F-4D97-AF65-F5344CB8AC3E}">
        <p14:creationId xmlns:p14="http://schemas.microsoft.com/office/powerpoint/2010/main" val="1508796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F79ED-42FF-9FD5-49BA-0515D77F9A2E}"/>
            </a:ext>
          </a:extLst>
        </p:cNvPr>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CFC96AF6-E3D5-79B6-D83C-D5D3D6FF6DBA}"/>
              </a:ext>
            </a:extLst>
          </p:cNvPr>
          <p:cNvSpPr txBox="1">
            <a:spLocks/>
          </p:cNvSpPr>
          <p:nvPr/>
        </p:nvSpPr>
        <p:spPr>
          <a:xfrm>
            <a:off x="852853" y="909841"/>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lang="fr-FR" sz="4000" dirty="0">
                <a:solidFill>
                  <a:schemeClr val="bg1"/>
                </a:solidFill>
                <a:highlight>
                  <a:srgbClr val="526469"/>
                </a:highlight>
                <a:latin typeface="Magnel" panose="02000505000000020004" pitchFamily="2" charset="0"/>
              </a:rPr>
              <a:t>Tonalité de la communication</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3" name="Rectangle 1">
            <a:extLst>
              <a:ext uri="{FF2B5EF4-FFF2-40B4-BE49-F238E27FC236}">
                <a16:creationId xmlns:a16="http://schemas.microsoft.com/office/drawing/2014/main" id="{BD3FF0BC-2965-1718-80CF-F98A45B841EB}"/>
              </a:ext>
            </a:extLst>
          </p:cNvPr>
          <p:cNvSpPr>
            <a:spLocks noChangeArrowheads="1"/>
          </p:cNvSpPr>
          <p:nvPr/>
        </p:nvSpPr>
        <p:spPr bwMode="auto">
          <a:xfrm>
            <a:off x="1006998" y="2136357"/>
            <a:ext cx="965328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lang="fr-FR" dirty="0">
                <a:latin typeface="Avenir Next LT Pro" panose="020B0504020202020204" pitchFamily="34" charset="0"/>
              </a:rPr>
              <a:t>Le ton global reste chaleureux, accessible, et professionnel pour garantir la cohérence avec l’image de marque.  </a:t>
            </a: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p:txBody>
      </p:sp>
      <p:sp>
        <p:nvSpPr>
          <p:cNvPr id="6" name="ZoneTexte 5">
            <a:extLst>
              <a:ext uri="{FF2B5EF4-FFF2-40B4-BE49-F238E27FC236}">
                <a16:creationId xmlns:a16="http://schemas.microsoft.com/office/drawing/2014/main" id="{EFF0B5DE-2F80-C835-2056-9AA08EFF8A61}"/>
              </a:ext>
            </a:extLst>
          </p:cNvPr>
          <p:cNvSpPr txBox="1"/>
          <p:nvPr/>
        </p:nvSpPr>
        <p:spPr>
          <a:xfrm>
            <a:off x="1049580" y="3077859"/>
            <a:ext cx="9817712" cy="2308324"/>
          </a:xfrm>
          <a:prstGeom prst="rect">
            <a:avLst/>
          </a:prstGeom>
          <a:noFill/>
        </p:spPr>
        <p:txBody>
          <a:bodyPr wrap="square">
            <a:spAutoFit/>
          </a:bodyPr>
          <a:lstStyle/>
          <a:p>
            <a:r>
              <a:rPr lang="fr-FR" dirty="0">
                <a:latin typeface="Avenir Next LT Pro" panose="020B0504020202020204" pitchFamily="34" charset="0"/>
              </a:rPr>
              <a:t>Le ton doit refléter :</a:t>
            </a:r>
          </a:p>
          <a:p>
            <a:pPr>
              <a:buFont typeface="Arial" panose="020B0604020202020204" pitchFamily="34" charset="0"/>
              <a:buChar char="•"/>
            </a:pPr>
            <a:r>
              <a:rPr lang="fr-FR" b="1" dirty="0">
                <a:latin typeface="Avenir Next LT Pro" panose="020B0504020202020204" pitchFamily="34" charset="0"/>
              </a:rPr>
              <a:t>La passion des pros :</a:t>
            </a:r>
            <a:r>
              <a:rPr lang="fr-FR" dirty="0">
                <a:latin typeface="Avenir Next LT Pro" panose="020B0504020202020204" pitchFamily="34" charset="0"/>
              </a:rPr>
              <a:t> Montrer leur plaisir à cuisiner et à accompagner les clients dans leurs moments importants.</a:t>
            </a:r>
          </a:p>
          <a:p>
            <a:pPr>
              <a:buFont typeface="Arial" panose="020B0604020202020204" pitchFamily="34" charset="0"/>
              <a:buChar char="•"/>
            </a:pPr>
            <a:endParaRPr lang="fr-FR" dirty="0">
              <a:latin typeface="Avenir Next LT Pro" panose="020B0504020202020204" pitchFamily="34" charset="0"/>
            </a:endParaRPr>
          </a:p>
          <a:p>
            <a:pPr>
              <a:buFont typeface="Arial" panose="020B0604020202020204" pitchFamily="34" charset="0"/>
              <a:buChar char="•"/>
            </a:pPr>
            <a:r>
              <a:rPr lang="fr-FR" b="1" dirty="0">
                <a:latin typeface="Avenir Next LT Pro" panose="020B0504020202020204" pitchFamily="34" charset="0"/>
              </a:rPr>
              <a:t>La convivialité :</a:t>
            </a:r>
            <a:r>
              <a:rPr lang="fr-FR" dirty="0">
                <a:latin typeface="Avenir Next LT Pro" panose="020B0504020202020204" pitchFamily="34" charset="0"/>
              </a:rPr>
              <a:t> Une proximité dans les mots pour créer une relation humaine et sincère.</a:t>
            </a:r>
          </a:p>
          <a:p>
            <a:pPr>
              <a:buFont typeface="Arial" panose="020B0604020202020204" pitchFamily="34" charset="0"/>
              <a:buChar char="•"/>
            </a:pPr>
            <a:endParaRPr lang="fr-FR" dirty="0">
              <a:latin typeface="Avenir Next LT Pro" panose="020B0504020202020204" pitchFamily="34" charset="0"/>
            </a:endParaRPr>
          </a:p>
          <a:p>
            <a:pPr>
              <a:buFont typeface="Arial" panose="020B0604020202020204" pitchFamily="34" charset="0"/>
              <a:buChar char="•"/>
            </a:pPr>
            <a:r>
              <a:rPr lang="fr-FR" b="1" dirty="0">
                <a:latin typeface="Avenir Next LT Pro" panose="020B0504020202020204" pitchFamily="34" charset="0"/>
              </a:rPr>
              <a:t>L’humour subtil :</a:t>
            </a:r>
            <a:r>
              <a:rPr lang="fr-FR" dirty="0">
                <a:latin typeface="Avenir Next LT Pro" panose="020B0504020202020204" pitchFamily="34" charset="0"/>
              </a:rPr>
              <a:t> Une légèreté pour surprendre et séduire, mais sans détourner l’attention de la qualité du service.</a:t>
            </a:r>
          </a:p>
        </p:txBody>
      </p:sp>
    </p:spTree>
    <p:extLst>
      <p:ext uri="{BB962C8B-B14F-4D97-AF65-F5344CB8AC3E}">
        <p14:creationId xmlns:p14="http://schemas.microsoft.com/office/powerpoint/2010/main" val="697703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2B1BB-70F1-EE25-94C9-67DDD6935CEA}"/>
            </a:ext>
          </a:extLst>
        </p:cNvPr>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3FF6163D-0301-8AC6-7C92-174DB996DF8F}"/>
              </a:ext>
            </a:extLst>
          </p:cNvPr>
          <p:cNvSpPr txBox="1">
            <a:spLocks/>
          </p:cNvSpPr>
          <p:nvPr/>
        </p:nvSpPr>
        <p:spPr>
          <a:xfrm>
            <a:off x="852853" y="909841"/>
            <a:ext cx="8924193" cy="931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000" b="0" i="0" u="none" strike="noStrike" kern="1200" cap="none" spc="0" normalizeH="0" baseline="0" noProof="0" dirty="0">
                <a:ln>
                  <a:noFill/>
                </a:ln>
                <a:effectLst/>
                <a:uLnTx/>
                <a:uFillTx/>
                <a:latin typeface="Magnel" panose="02000505000000020004" pitchFamily="2" charset="0"/>
                <a:ea typeface="+mn-ea"/>
                <a:cs typeface="+mn-cs"/>
              </a:rPr>
              <a:t>=&gt; </a:t>
            </a:r>
            <a:r>
              <a:rPr lang="fr-FR" sz="4000" dirty="0">
                <a:solidFill>
                  <a:schemeClr val="bg1"/>
                </a:solidFill>
                <a:highlight>
                  <a:srgbClr val="526469"/>
                </a:highlight>
                <a:latin typeface="Magnel" panose="02000505000000020004" pitchFamily="2" charset="0"/>
              </a:rPr>
              <a:t>Tonalité de la communication</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4000" b="0" i="0" u="none" strike="noStrike" kern="1200" cap="none" spc="0" normalizeH="0" baseline="0" noProof="0" dirty="0">
                <a:ln>
                  <a:noFill/>
                </a:ln>
                <a:effectLst/>
                <a:uLnTx/>
                <a:uFillTx/>
                <a:latin typeface="Magnel" panose="02000505000000020004" pitchFamily="2" charset="0"/>
                <a:ea typeface="+mn-ea"/>
                <a:cs typeface="+mn-cs"/>
              </a:rPr>
              <a:t> </a:t>
            </a:r>
            <a:br>
              <a:rPr kumimoji="0" lang="fr-FR" sz="4000" b="0" i="0" u="none" strike="noStrike" kern="1200" cap="none" spc="0" normalizeH="0" baseline="0" noProof="0" dirty="0">
                <a:ln>
                  <a:noFill/>
                </a:ln>
                <a:effectLst/>
                <a:uLnTx/>
                <a:uFillTx/>
                <a:latin typeface="Magnel" panose="02000505000000020004" pitchFamily="2" charset="0"/>
                <a:ea typeface="+mn-ea"/>
                <a:cs typeface="+mn-cs"/>
              </a:rPr>
            </a:br>
            <a:r>
              <a:rPr kumimoji="0" lang="fr-FR" sz="1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a:t>
            </a:r>
            <a:endParaRPr kumimoji="0" lang="fr-FR" sz="1600" b="0" i="0" u="none" strike="noStrike" kern="1200" cap="none" spc="0" normalizeH="0" baseline="0" noProof="0" dirty="0">
              <a:ln>
                <a:noFill/>
              </a:ln>
              <a:effectLst/>
              <a:uLnTx/>
              <a:uFillTx/>
              <a:latin typeface="Avenir Next LT Pro" panose="020B0504020202020204" pitchFamily="34" charset="0"/>
              <a:ea typeface="+mn-ea"/>
              <a:cs typeface="+mn-cs"/>
            </a:endParaRPr>
          </a:p>
        </p:txBody>
      </p:sp>
      <p:sp>
        <p:nvSpPr>
          <p:cNvPr id="3" name="Rectangle 1">
            <a:extLst>
              <a:ext uri="{FF2B5EF4-FFF2-40B4-BE49-F238E27FC236}">
                <a16:creationId xmlns:a16="http://schemas.microsoft.com/office/drawing/2014/main" id="{F315F677-A8E0-A4EB-C9CA-C92504A3A4CC}"/>
              </a:ext>
            </a:extLst>
          </p:cNvPr>
          <p:cNvSpPr>
            <a:spLocks noChangeArrowheads="1"/>
          </p:cNvSpPr>
          <p:nvPr/>
        </p:nvSpPr>
        <p:spPr bwMode="auto">
          <a:xfrm>
            <a:off x="1006998" y="1841186"/>
            <a:ext cx="965328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lang="fr-FR" dirty="0">
                <a:latin typeface="Avenir Next LT Pro" panose="020B0504020202020204" pitchFamily="34" charset="0"/>
              </a:rPr>
              <a:t>Le ton global reste chaleureux, accessible, et professionnel pour garantir la cohérence avec l’image de marque. Cependant, on intègre des touches d’humour subtil et raffiné pour surprendre, séduire, et créer une complicité avec les clients, </a:t>
            </a: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p:txBody>
      </p:sp>
      <p:sp>
        <p:nvSpPr>
          <p:cNvPr id="4" name="ZoneTexte 3">
            <a:extLst>
              <a:ext uri="{FF2B5EF4-FFF2-40B4-BE49-F238E27FC236}">
                <a16:creationId xmlns:a16="http://schemas.microsoft.com/office/drawing/2014/main" id="{98D17AD0-A3BA-51CE-73E3-020DD7A2A296}"/>
              </a:ext>
            </a:extLst>
          </p:cNvPr>
          <p:cNvSpPr txBox="1"/>
          <p:nvPr/>
        </p:nvSpPr>
        <p:spPr>
          <a:xfrm>
            <a:off x="2670194" y="2782501"/>
            <a:ext cx="6094070" cy="646331"/>
          </a:xfrm>
          <a:prstGeom prst="rect">
            <a:avLst/>
          </a:prstGeom>
          <a:noFill/>
        </p:spPr>
        <p:txBody>
          <a:bodyPr wrap="square">
            <a:spAutoFit/>
          </a:bodyPr>
          <a:lstStyle/>
          <a:p>
            <a:pPr algn="ctr"/>
            <a:r>
              <a:rPr lang="fr-FR" i="1" dirty="0">
                <a:latin typeface="Georgia" panose="02040502050405020303" pitchFamily="18" charset="0"/>
              </a:rPr>
              <a:t>« Un apéro parfait, une soirée réussie, un buffet mémorable… Tout commence dans nos cuisines. »</a:t>
            </a:r>
          </a:p>
        </p:txBody>
      </p:sp>
      <p:sp>
        <p:nvSpPr>
          <p:cNvPr id="9" name="ZoneTexte 8">
            <a:extLst>
              <a:ext uri="{FF2B5EF4-FFF2-40B4-BE49-F238E27FC236}">
                <a16:creationId xmlns:a16="http://schemas.microsoft.com/office/drawing/2014/main" id="{432361C8-89CD-E507-03CD-D1B79D77ACC5}"/>
              </a:ext>
            </a:extLst>
          </p:cNvPr>
          <p:cNvSpPr txBox="1"/>
          <p:nvPr/>
        </p:nvSpPr>
        <p:spPr>
          <a:xfrm>
            <a:off x="2670193" y="3567331"/>
            <a:ext cx="6438637" cy="369332"/>
          </a:xfrm>
          <a:prstGeom prst="rect">
            <a:avLst/>
          </a:prstGeom>
          <a:noFill/>
        </p:spPr>
        <p:txBody>
          <a:bodyPr wrap="square">
            <a:spAutoFit/>
          </a:bodyPr>
          <a:lstStyle/>
          <a:p>
            <a:pPr algn="ctr"/>
            <a:r>
              <a:rPr lang="fr-FR" i="1" dirty="0">
                <a:latin typeface="Georgia" panose="02040502050405020303" pitchFamily="18" charset="0"/>
              </a:rPr>
              <a:t>« C’est simple, nos pros adorent cuisiner pour vos soirées. »</a:t>
            </a:r>
          </a:p>
        </p:txBody>
      </p:sp>
      <p:sp>
        <p:nvSpPr>
          <p:cNvPr id="11" name="ZoneTexte 10">
            <a:extLst>
              <a:ext uri="{FF2B5EF4-FFF2-40B4-BE49-F238E27FC236}">
                <a16:creationId xmlns:a16="http://schemas.microsoft.com/office/drawing/2014/main" id="{90A9D35A-0DB3-D630-F122-428048FF1A17}"/>
              </a:ext>
            </a:extLst>
          </p:cNvPr>
          <p:cNvSpPr txBox="1"/>
          <p:nvPr/>
        </p:nvSpPr>
        <p:spPr>
          <a:xfrm>
            <a:off x="2670191" y="4075162"/>
            <a:ext cx="7106855" cy="646331"/>
          </a:xfrm>
          <a:prstGeom prst="rect">
            <a:avLst/>
          </a:prstGeom>
          <a:noFill/>
        </p:spPr>
        <p:txBody>
          <a:bodyPr wrap="square">
            <a:spAutoFit/>
          </a:bodyPr>
          <a:lstStyle/>
          <a:p>
            <a:pPr algn="ctr"/>
            <a:r>
              <a:rPr lang="fr-FR" i="1" dirty="0">
                <a:latin typeface="Georgia" panose="02040502050405020303" pitchFamily="18" charset="0"/>
              </a:rPr>
              <a:t>« Une tarte fine pour tatie, des brochettes pour les enfants. </a:t>
            </a:r>
            <a:br>
              <a:rPr lang="fr-FR" i="1" dirty="0">
                <a:latin typeface="Georgia" panose="02040502050405020303" pitchFamily="18" charset="0"/>
              </a:rPr>
            </a:br>
            <a:r>
              <a:rPr lang="fr-FR" i="1" dirty="0">
                <a:latin typeface="Georgia" panose="02040502050405020303" pitchFamily="18" charset="0"/>
              </a:rPr>
              <a:t>Nos pros pensent à tout »</a:t>
            </a:r>
          </a:p>
        </p:txBody>
      </p:sp>
      <p:sp>
        <p:nvSpPr>
          <p:cNvPr id="13" name="ZoneTexte 12">
            <a:extLst>
              <a:ext uri="{FF2B5EF4-FFF2-40B4-BE49-F238E27FC236}">
                <a16:creationId xmlns:a16="http://schemas.microsoft.com/office/drawing/2014/main" id="{19D30D12-F18E-95E3-65C1-2E6B34D49067}"/>
              </a:ext>
            </a:extLst>
          </p:cNvPr>
          <p:cNvSpPr txBox="1"/>
          <p:nvPr/>
        </p:nvSpPr>
        <p:spPr>
          <a:xfrm>
            <a:off x="2670191" y="4758025"/>
            <a:ext cx="6094070" cy="369332"/>
          </a:xfrm>
          <a:prstGeom prst="rect">
            <a:avLst/>
          </a:prstGeom>
          <a:noFill/>
        </p:spPr>
        <p:txBody>
          <a:bodyPr wrap="square">
            <a:spAutoFit/>
          </a:bodyPr>
          <a:lstStyle/>
          <a:p>
            <a:pPr algn="ctr"/>
            <a:r>
              <a:rPr lang="fr-FR" i="1" dirty="0">
                <a:latin typeface="Georgia" panose="02040502050405020303" pitchFamily="18" charset="0"/>
              </a:rPr>
              <a:t>« Nos pros cuisinent ; Et vous, vous impressionnez.»</a:t>
            </a:r>
          </a:p>
        </p:txBody>
      </p:sp>
      <p:sp>
        <p:nvSpPr>
          <p:cNvPr id="15" name="ZoneTexte 14">
            <a:extLst>
              <a:ext uri="{FF2B5EF4-FFF2-40B4-BE49-F238E27FC236}">
                <a16:creationId xmlns:a16="http://schemas.microsoft.com/office/drawing/2014/main" id="{B16B0202-DBD6-E90C-67C9-C23C0BCBD863}"/>
              </a:ext>
            </a:extLst>
          </p:cNvPr>
          <p:cNvSpPr txBox="1"/>
          <p:nvPr/>
        </p:nvSpPr>
        <p:spPr>
          <a:xfrm>
            <a:off x="1006995" y="6114838"/>
            <a:ext cx="9062979" cy="646331"/>
          </a:xfrm>
          <a:prstGeom prst="rect">
            <a:avLst/>
          </a:prstGeom>
          <a:noFill/>
        </p:spPr>
        <p:txBody>
          <a:bodyPr wrap="square">
            <a:spAutoFit/>
          </a:bodyPr>
          <a:lstStyle/>
          <a:p>
            <a:r>
              <a:rPr lang="fr-FR" dirty="0">
                <a:latin typeface="Avenir Next LT Pro" panose="020B0504020202020204" pitchFamily="34" charset="0"/>
              </a:rPr>
              <a:t>Cette tonalité permet de rester fidèle aux valeurs de Supermarché Match tout en introduisant une touche de fraîcheur et de légèreté pour interpeller.</a:t>
            </a:r>
          </a:p>
        </p:txBody>
      </p:sp>
      <p:sp>
        <p:nvSpPr>
          <p:cNvPr id="6" name="ZoneTexte 5">
            <a:extLst>
              <a:ext uri="{FF2B5EF4-FFF2-40B4-BE49-F238E27FC236}">
                <a16:creationId xmlns:a16="http://schemas.microsoft.com/office/drawing/2014/main" id="{DFA045B7-09BB-7751-9DEB-3FC5C0D02C64}"/>
              </a:ext>
            </a:extLst>
          </p:cNvPr>
          <p:cNvSpPr txBox="1"/>
          <p:nvPr/>
        </p:nvSpPr>
        <p:spPr>
          <a:xfrm>
            <a:off x="2666797" y="5201330"/>
            <a:ext cx="6097464" cy="646331"/>
          </a:xfrm>
          <a:prstGeom prst="rect">
            <a:avLst/>
          </a:prstGeom>
          <a:noFill/>
        </p:spPr>
        <p:txBody>
          <a:bodyPr wrap="square">
            <a:spAutoFit/>
          </a:bodyPr>
          <a:lstStyle/>
          <a:p>
            <a:pPr algn="ctr"/>
            <a:r>
              <a:rPr lang="fr-FR" i="1" dirty="0">
                <a:latin typeface="Georgia" panose="02040502050405020303" pitchFamily="18" charset="0"/>
              </a:rPr>
              <a:t>« Chez nous, on prépare vos buffets avec amour. </a:t>
            </a:r>
            <a:br>
              <a:rPr lang="fr-FR" i="1" dirty="0">
                <a:latin typeface="Georgia" panose="02040502050405020303" pitchFamily="18" charset="0"/>
              </a:rPr>
            </a:br>
            <a:r>
              <a:rPr lang="fr-FR" i="1" dirty="0">
                <a:latin typeface="Georgia" panose="02040502050405020303" pitchFamily="18" charset="0"/>
              </a:rPr>
              <a:t>Et aussi avec une pincée de fierté »</a:t>
            </a:r>
          </a:p>
        </p:txBody>
      </p:sp>
    </p:spTree>
    <p:extLst>
      <p:ext uri="{BB962C8B-B14F-4D97-AF65-F5344CB8AC3E}">
        <p14:creationId xmlns:p14="http://schemas.microsoft.com/office/powerpoint/2010/main" val="2629981940"/>
      </p:ext>
    </p:extLst>
  </p:cSld>
  <p:clrMapOvr>
    <a:masterClrMapping/>
  </p:clrMapOvr>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16816</TotalTime>
  <Words>908</Words>
  <Application>Microsoft Office PowerPoint</Application>
  <PresentationFormat>Grand écran</PresentationFormat>
  <Paragraphs>52</Paragraphs>
  <Slides>19</Slides>
  <Notes>1</Notes>
  <HiddenSlides>0</HiddenSlides>
  <MMClips>0</MMClips>
  <ScaleCrop>false</ScaleCrop>
  <HeadingPairs>
    <vt:vector size="6" baseType="variant">
      <vt:variant>
        <vt:lpstr>Polices utilisées</vt:lpstr>
      </vt:variant>
      <vt:variant>
        <vt:i4>9</vt:i4>
      </vt:variant>
      <vt:variant>
        <vt:lpstr>Thème</vt:lpstr>
      </vt:variant>
      <vt:variant>
        <vt:i4>2</vt:i4>
      </vt:variant>
      <vt:variant>
        <vt:lpstr>Titres des diapositives</vt:lpstr>
      </vt:variant>
      <vt:variant>
        <vt:i4>19</vt:i4>
      </vt:variant>
    </vt:vector>
  </HeadingPairs>
  <TitlesOfParts>
    <vt:vector size="30" baseType="lpstr">
      <vt:lpstr>Aptos</vt:lpstr>
      <vt:lpstr>Bebas Neue Pro</vt:lpstr>
      <vt:lpstr>Tahoma</vt:lpstr>
      <vt:lpstr>Calibri</vt:lpstr>
      <vt:lpstr>Arial</vt:lpstr>
      <vt:lpstr>Magnel</vt:lpstr>
      <vt:lpstr>Georgia</vt:lpstr>
      <vt:lpstr>Aptos Display</vt:lpstr>
      <vt:lpstr>Avenir Next LT Pro</vt:lpstr>
      <vt:lpstr>1_Thème Office</vt:lpstr>
      <vt:lpstr>Conception personnalisée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Antoine Jubert</dc:creator>
  <cp:lastModifiedBy>Antoine JUBERT</cp:lastModifiedBy>
  <cp:revision>14</cp:revision>
  <dcterms:created xsi:type="dcterms:W3CDTF">2024-11-06T08:22:31Z</dcterms:created>
  <dcterms:modified xsi:type="dcterms:W3CDTF">2026-03-18T17:34:56Z</dcterms:modified>
</cp:coreProperties>
</file>