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31"/>
  </p:notesMasterIdLst>
  <p:sldIdLst>
    <p:sldId id="257" r:id="rId2"/>
    <p:sldId id="2147479878" r:id="rId3"/>
    <p:sldId id="2147479845" r:id="rId4"/>
    <p:sldId id="2147479870" r:id="rId5"/>
    <p:sldId id="2147479879" r:id="rId6"/>
    <p:sldId id="2147479882" r:id="rId7"/>
    <p:sldId id="2147479888" r:id="rId8"/>
    <p:sldId id="2147479889" r:id="rId9"/>
    <p:sldId id="2147479887" r:id="rId10"/>
    <p:sldId id="2147479880" r:id="rId11"/>
    <p:sldId id="2147479886" r:id="rId12"/>
    <p:sldId id="2147479849" r:id="rId13"/>
    <p:sldId id="2147479881" r:id="rId14"/>
    <p:sldId id="2147479883" r:id="rId15"/>
    <p:sldId id="2147479885" r:id="rId16"/>
    <p:sldId id="2147479884" r:id="rId17"/>
    <p:sldId id="2147479838" r:id="rId18"/>
    <p:sldId id="2147479839" r:id="rId19"/>
    <p:sldId id="2147479840" r:id="rId20"/>
    <p:sldId id="2147479841" r:id="rId21"/>
    <p:sldId id="2147479872" r:id="rId22"/>
    <p:sldId id="2147479873" r:id="rId23"/>
    <p:sldId id="2147479874" r:id="rId24"/>
    <p:sldId id="2147479876" r:id="rId25"/>
    <p:sldId id="2147479875" r:id="rId26"/>
    <p:sldId id="2147479860" r:id="rId27"/>
    <p:sldId id="2147479863" r:id="rId28"/>
    <p:sldId id="2147479858" r:id="rId29"/>
    <p:sldId id="2147479862" r:id="rId30"/>
  </p:sldIdLst>
  <p:sldSz cx="12192000" cy="6858000"/>
  <p:notesSz cx="9906000" cy="14335125"/>
  <p:embeddedFontLst>
    <p:embeddedFont>
      <p:font typeface="Avenir Next LT Pro" panose="020B0504020202020204" pitchFamily="34" charset="0"/>
      <p:regular r:id="rId32"/>
      <p:bold r:id="rId33"/>
      <p:italic r:id="rId34"/>
      <p:boldItalic r:id="rId35"/>
    </p:embeddedFont>
    <p:embeddedFont>
      <p:font typeface="Cambria" panose="02040503050406030204" pitchFamily="18" charset="0"/>
      <p:regular r:id="rId36"/>
      <p:bold r:id="rId37"/>
      <p:italic r:id="rId38"/>
      <p:boldItalic r:id="rId39"/>
    </p:embeddedFont>
    <p:embeddedFont>
      <p:font typeface="Georgia" panose="02040502050405020303" pitchFamily="18" charset="0"/>
      <p:regular r:id="rId40"/>
      <p:bold r:id="rId41"/>
      <p:italic r:id="rId42"/>
      <p:boldItalic r:id="rId43"/>
    </p:embeddedFont>
    <p:embeddedFont>
      <p:font typeface="Playfair Display" panose="00000500000000000000" pitchFamily="2" charset="0"/>
      <p:regular r:id="rId44"/>
      <p:bold r:id="rId45"/>
      <p:italic r:id="rId46"/>
      <p:boldItalic r:id="rId47"/>
    </p:embeddedFont>
    <p:embeddedFont>
      <p:font typeface="Tahoma" panose="020B0604030504040204" pitchFamily="34" charset="0"/>
      <p:regular r:id="rId48"/>
      <p:bold r:id="rId49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237756"/>
    <a:srgbClr val="FBEC13"/>
    <a:srgbClr val="D9117E"/>
    <a:srgbClr val="FFFFFF"/>
    <a:srgbClr val="EDE8E3"/>
    <a:srgbClr val="A27F4A"/>
    <a:srgbClr val="DAA478"/>
    <a:srgbClr val="6F8E30"/>
    <a:srgbClr val="4E64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5706" autoAdjust="0"/>
  </p:normalViewPr>
  <p:slideViewPr>
    <p:cSldViewPr snapToGrid="0">
      <p:cViewPr varScale="1">
        <p:scale>
          <a:sx n="78" d="100"/>
          <a:sy n="78" d="100"/>
        </p:scale>
        <p:origin x="835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431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8.fntdata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openxmlformats.org/officeDocument/2006/relationships/font" Target="fonts/font11.fntdata"/><Relationship Id="rId47" Type="http://schemas.openxmlformats.org/officeDocument/2006/relationships/font" Target="fonts/font16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font" Target="fonts/font14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4" Type="http://schemas.openxmlformats.org/officeDocument/2006/relationships/font" Target="fonts/font13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43" Type="http://schemas.openxmlformats.org/officeDocument/2006/relationships/font" Target="fonts/font12.fntdata"/><Relationship Id="rId48" Type="http://schemas.openxmlformats.org/officeDocument/2006/relationships/font" Target="fonts/font17.fntdata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font" Target="fonts/font15.fntdata"/><Relationship Id="rId20" Type="http://schemas.openxmlformats.org/officeDocument/2006/relationships/slide" Target="slides/slide19.xml"/><Relationship Id="rId41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49" Type="http://schemas.openxmlformats.org/officeDocument/2006/relationships/font" Target="fonts/font1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16/05/2024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1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jpe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4064400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2760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3480654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9400234-655F-726B-9909-4A5C1E6C0A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21569" y="1004180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9EDF0AA0-32EB-B9D4-A71B-0D8FF857DEE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21569" y="223140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76FDA99B-BAF6-80FC-A430-B25A35DC21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21569" y="344589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78078AA6-F9F6-FD4F-1560-512EC57424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21569" y="4686761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347947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nde phr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48" y="1856014"/>
            <a:ext cx="11574415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7" y="1621832"/>
            <a:ext cx="11574415" cy="257628"/>
          </a:xfrm>
        </p:spPr>
        <p:txBody>
          <a:bodyPr anchor="b"/>
          <a:lstStyle>
            <a:lvl1pPr algn="ctr">
              <a:defRPr sz="16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5E798F7-B640-2217-60E8-8FE4F30AB5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>
            <a:off x="4994947" y="4763588"/>
            <a:ext cx="2202105" cy="2094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679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320" y="1986643"/>
            <a:ext cx="10532870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6244289-1483-36ED-51C5-4E8DDA67671D}"/>
              </a:ext>
            </a:extLst>
          </p:cNvPr>
          <p:cNvSpPr txBox="1"/>
          <p:nvPr userDrawn="1"/>
        </p:nvSpPr>
        <p:spPr>
          <a:xfrm>
            <a:off x="5635000" y="937804"/>
            <a:ext cx="29951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0" b="1" i="0" dirty="0">
                <a:solidFill>
                  <a:srgbClr val="FBEC13"/>
                </a:solidFill>
                <a:latin typeface="Georgia" panose="02040502050405020303" pitchFamily="18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626208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472466" y="773723"/>
            <a:ext cx="5312664" cy="5312664"/>
          </a:xfrm>
          <a:prstGeom prst="ellipse">
            <a:avLst/>
          </a:pr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4445698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4445698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4445698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483204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support d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83154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7904847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"/>
          <a:stretch/>
        </p:blipFill>
        <p:spPr>
          <a:xfrm>
            <a:off x="0" y="321"/>
            <a:ext cx="12191999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76641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8050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9DF8D99-FA9F-7465-2CEE-E2B44BEAC96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9D4FEB8-E390-4AB2-A383-D27EB227BC1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540A4D40-5128-3D7A-7E03-43453E1029E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17188" y="1621832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1" name="Espace réservé du texte 3">
            <a:extLst>
              <a:ext uri="{FF2B5EF4-FFF2-40B4-BE49-F238E27FC236}">
                <a16:creationId xmlns:a16="http://schemas.microsoft.com/office/drawing/2014/main" id="{F25DE10F-1B31-7EDE-5019-892471605DC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17188" y="2953588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31C48914-5972-AD88-1646-5F0DE8CE0C0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17188" y="4262483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E9BCD0CB-FBF0-B13A-0584-4B683AEA2F6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416925" y="187960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22">
            <a:extLst>
              <a:ext uri="{FF2B5EF4-FFF2-40B4-BE49-F238E27FC236}">
                <a16:creationId xmlns:a16="http://schemas.microsoft.com/office/drawing/2014/main" id="{0AB6A861-B609-F50D-F10D-5470D0B85A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16925" y="322072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5" name="Espace réservé du texte 22">
            <a:extLst>
              <a:ext uri="{FF2B5EF4-FFF2-40B4-BE49-F238E27FC236}">
                <a16:creationId xmlns:a16="http://schemas.microsoft.com/office/drawing/2014/main" id="{88DF90AB-158E-8C62-1B29-FEF607BEDB4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416925" y="456184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F399A9A0-D309-10E5-7F78-CCBD7151D1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 rot="10800000">
            <a:off x="9428874" y="1"/>
            <a:ext cx="1451139" cy="138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0715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8456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6511654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04270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DAA9EBA3-3004-CDE0-EF55-E572ADC437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19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E9A4490-F09B-5049-E625-BCA244F5F19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7333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2 couvert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26">
            <a:extLst>
              <a:ext uri="{FF2B5EF4-FFF2-40B4-BE49-F238E27FC236}">
                <a16:creationId xmlns:a16="http://schemas.microsoft.com/office/drawing/2014/main" id="{FB0DDDAC-1AAF-4C2C-E5A2-E2FF22294E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95248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1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9233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C20A5C7E-FD04-652A-CAC9-7609A550094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95248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3" name="Espace réservé du texte 5">
            <a:extLst>
              <a:ext uri="{FF2B5EF4-FFF2-40B4-BE49-F238E27FC236}">
                <a16:creationId xmlns:a16="http://schemas.microsoft.com/office/drawing/2014/main" id="{35A6A481-A135-7836-9B1C-3FA549288E2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4" name="Espace réservé du texte 12">
            <a:extLst>
              <a:ext uri="{FF2B5EF4-FFF2-40B4-BE49-F238E27FC236}">
                <a16:creationId xmlns:a16="http://schemas.microsoft.com/office/drawing/2014/main" id="{E5896762-F5A0-5F75-662F-59D21CF199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5" name="Espace réservé du texte 12">
            <a:extLst>
              <a:ext uri="{FF2B5EF4-FFF2-40B4-BE49-F238E27FC236}">
                <a16:creationId xmlns:a16="http://schemas.microsoft.com/office/drawing/2014/main" id="{518C6E6D-27E5-CA4E-4EFD-50347834DE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6DF51B22-0124-9A75-9FE8-DA5BC3497F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725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</p:spTree>
    <p:extLst>
      <p:ext uri="{BB962C8B-B14F-4D97-AF65-F5344CB8AC3E}">
        <p14:creationId xmlns:p14="http://schemas.microsoft.com/office/powerpoint/2010/main" val="27164784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34038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72000" y="875654"/>
            <a:ext cx="3221999" cy="5067946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009638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Logo client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95523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1441716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Selection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pour une image  3">
            <a:extLst>
              <a:ext uri="{FF2B5EF4-FFF2-40B4-BE49-F238E27FC236}">
                <a16:creationId xmlns:a16="http://schemas.microsoft.com/office/drawing/2014/main" id="{4CDE07B7-04E8-52B4-096E-F2E05783956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261989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835297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6033670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867494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pour une image  3">
            <a:extLst>
              <a:ext uri="{FF2B5EF4-FFF2-40B4-BE49-F238E27FC236}">
                <a16:creationId xmlns:a16="http://schemas.microsoft.com/office/drawing/2014/main" id="{FB48B976-B273-4FC2-6476-8D13B4878F8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875654"/>
            <a:ext cx="3221999" cy="5068800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5C63F3D4-EEB9-5414-1726-6658271F44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2696" y="6121400"/>
            <a:ext cx="5133593" cy="181429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00DEFBF-48A4-7A83-DA38-9970B4110C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7604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14400" y="882000"/>
            <a:ext cx="3564000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FD217E5-A4ED-0094-7153-696AA8D894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407C7ADF-923B-8C19-33FF-3CEBF99703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913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8D94E9F1-F10C-25D9-AA29-CE461E0116E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508C3A92-EF6D-0CDB-FCDA-EB6142D4B4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25265C38-4B32-75BA-8548-74594E3496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507807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01068" y="875654"/>
            <a:ext cx="3394774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064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738394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193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541846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9114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58DB85C6-64E1-5873-EB26-B59408B6227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</p:spTree>
    <p:extLst>
      <p:ext uri="{BB962C8B-B14F-4D97-AF65-F5344CB8AC3E}">
        <p14:creationId xmlns:p14="http://schemas.microsoft.com/office/powerpoint/2010/main" val="25526175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90247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37397" y="1337381"/>
            <a:ext cx="3460092" cy="258276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1023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m2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129562" y="718900"/>
            <a:ext cx="3325786" cy="490689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794750" y="1908313"/>
            <a:ext cx="2237685" cy="32699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9534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016402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81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144" t="19518" r="27990" b="19425"/>
          <a:stretch/>
        </p:blipFill>
        <p:spPr>
          <a:xfrm>
            <a:off x="7565571" y="1"/>
            <a:ext cx="4626429" cy="524397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 dirty="0"/>
              <a:t>Titre de </a:t>
            </a:r>
            <a:br>
              <a:rPr lang="fr-FR" dirty="0"/>
            </a:br>
            <a:r>
              <a:rPr lang="fr-FR" dirty="0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port divers + M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191F46D1-BCCD-572B-6D00-F352E08E96D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61332" y="5158692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3" name="Espace réservé pour une image  3">
            <a:extLst>
              <a:ext uri="{FF2B5EF4-FFF2-40B4-BE49-F238E27FC236}">
                <a16:creationId xmlns:a16="http://schemas.microsoft.com/office/drawing/2014/main" id="{EFE32981-017F-40F8-BE59-470D6553675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252528" y="1259858"/>
            <a:ext cx="3625758" cy="367982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13373459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Smart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8580F2A-F5DD-EEB0-FF99-7A3968E3AC8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16829" y="0"/>
            <a:ext cx="81934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62595CD2-B0AF-7882-529B-B33A55865ED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auto">
          <a:xfrm>
            <a:off x="6885433" y="936702"/>
            <a:ext cx="2263698" cy="4824018"/>
          </a:xfrm>
          <a:custGeom>
            <a:avLst/>
            <a:gdLst>
              <a:gd name="connsiteX0" fmla="*/ 0 w 2256504"/>
              <a:gd name="connsiteY0" fmla="*/ 376092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76092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34841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6699" h="4911725">
                <a:moveTo>
                  <a:pt x="195" y="348591"/>
                </a:moveTo>
                <a:cubicBezTo>
                  <a:pt x="195" y="140881"/>
                  <a:pt x="168577" y="0"/>
                  <a:pt x="376287" y="0"/>
                </a:cubicBezTo>
                <a:lnTo>
                  <a:pt x="1880607" y="0"/>
                </a:lnTo>
                <a:cubicBezTo>
                  <a:pt x="2088317" y="0"/>
                  <a:pt x="2256699" y="127131"/>
                  <a:pt x="2256699" y="334841"/>
                </a:cubicBezTo>
                <a:lnTo>
                  <a:pt x="2256699" y="4535633"/>
                </a:lnTo>
                <a:cubicBezTo>
                  <a:pt x="2256699" y="4791469"/>
                  <a:pt x="2088317" y="4911725"/>
                  <a:pt x="1880607" y="4911725"/>
                </a:cubicBezTo>
                <a:lnTo>
                  <a:pt x="376287" y="4911725"/>
                </a:lnTo>
                <a:cubicBezTo>
                  <a:pt x="168577" y="4911725"/>
                  <a:pt x="-6680" y="4818970"/>
                  <a:pt x="195" y="4535633"/>
                </a:cubicBezTo>
                <a:lnTo>
                  <a:pt x="195" y="348591"/>
                </a:lnTo>
                <a:close/>
              </a:path>
            </a:pathLst>
          </a:cu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  <a:effectLst>
            <a:softEdge rad="12700"/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Image </a:t>
            </a:r>
            <a:br>
              <a:rPr lang="fr-FR" dirty="0"/>
            </a:br>
            <a:r>
              <a:rPr lang="fr-FR" dirty="0"/>
              <a:t>à insérer</a:t>
            </a:r>
          </a:p>
        </p:txBody>
      </p:sp>
    </p:spTree>
    <p:extLst>
      <p:ext uri="{BB962C8B-B14F-4D97-AF65-F5344CB8AC3E}">
        <p14:creationId xmlns:p14="http://schemas.microsoft.com/office/powerpoint/2010/main" val="28340467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e web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11A16C4-089F-FE48-047F-F9AF2F3D20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073" y="-236858"/>
            <a:ext cx="11273848" cy="7046155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17785" y="865162"/>
            <a:ext cx="8950569" cy="521911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Site web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6312548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6107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lein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1999" cy="584140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2" name="Espace réservé du texte 8">
            <a:extLst>
              <a:ext uri="{FF2B5EF4-FFF2-40B4-BE49-F238E27FC236}">
                <a16:creationId xmlns:a16="http://schemas.microsoft.com/office/drawing/2014/main" id="{7A8C3047-58F4-AE54-1FBF-CABBD9DDD9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83153" y="6390341"/>
            <a:ext cx="3208149" cy="221735"/>
          </a:xfrm>
        </p:spPr>
        <p:txBody>
          <a:bodyPr/>
          <a:lstStyle>
            <a:lvl1pPr algn="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Description courte 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3714154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Mast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3313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 d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Merci !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E914160F-37F6-A360-9437-209BFC9B5700}"/>
              </a:ext>
            </a:extLst>
          </p:cNvPr>
          <p:cNvSpPr/>
          <p:nvPr userDrawn="1"/>
        </p:nvSpPr>
        <p:spPr>
          <a:xfrm>
            <a:off x="3696042" y="684991"/>
            <a:ext cx="4799912" cy="4799912"/>
          </a:xfrm>
          <a:prstGeom prst="ellipse">
            <a:avLst/>
          </a:prstGeom>
          <a:noFill/>
          <a:ln w="76200">
            <a:solidFill>
              <a:srgbClr val="D911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F12B403-1086-DB8B-5002-B8AAFC2969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10434009" y="3592286"/>
            <a:ext cx="1757991" cy="326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901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2367062-BAAF-03C1-2F8E-D2954B192B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8853" y="1513115"/>
            <a:ext cx="9854293" cy="2089482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6C80F1-D077-AC5A-5E2F-8FCB310327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76C9212-A613-781D-3DAA-D81A5DFCD2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ED342DB-11A0-9C43-3B77-3246F540E3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038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160EF6EC-07C5-50B3-EBAD-23F6AD691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56026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26FC5C49-184D-0FE3-D477-33E827ED24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12015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0952ADC7-2B26-6D46-4112-7C02C800697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50382" y="1376363"/>
            <a:ext cx="1069123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graphique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421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8" name="Espace réservé du tableau 5">
            <a:extLst>
              <a:ext uri="{FF2B5EF4-FFF2-40B4-BE49-F238E27FC236}">
                <a16:creationId xmlns:a16="http://schemas.microsoft.com/office/drawing/2014/main" id="{AB914D5F-A063-789C-B4B0-88D93B39F12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50888" y="1376363"/>
            <a:ext cx="1069022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tableau</a:t>
            </a:r>
          </a:p>
        </p:txBody>
      </p:sp>
    </p:spTree>
    <p:extLst>
      <p:ext uri="{BB962C8B-B14F-4D97-AF65-F5344CB8AC3E}">
        <p14:creationId xmlns:p14="http://schemas.microsoft.com/office/powerpoint/2010/main" val="3668514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FCCC2473-4A4B-B9E1-B78C-666559A605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219985" y="128929"/>
            <a:ext cx="2090058" cy="1853971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2599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EE0BB363-6214-1183-DD20-6D8DFBBFB23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90486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7" name="Espace réservé pour une image  4">
            <a:extLst>
              <a:ext uri="{FF2B5EF4-FFF2-40B4-BE49-F238E27FC236}">
                <a16:creationId xmlns:a16="http://schemas.microsoft.com/office/drawing/2014/main" id="{FB126137-739F-961C-C625-5221CC78DEE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68373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8" name="Espace réservé pour une image  4">
            <a:extLst>
              <a:ext uri="{FF2B5EF4-FFF2-40B4-BE49-F238E27FC236}">
                <a16:creationId xmlns:a16="http://schemas.microsoft.com/office/drawing/2014/main" id="{4016B80F-F35A-43F1-9FFA-CE866D0EB36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046260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37C910B-F47D-09C7-636F-F78CCACE59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2825" y="4757056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0">
            <a:extLst>
              <a:ext uri="{FF2B5EF4-FFF2-40B4-BE49-F238E27FC236}">
                <a16:creationId xmlns:a16="http://schemas.microsoft.com/office/drawing/2014/main" id="{C5F66780-5F66-40C6-F0CD-DBD9CB19B5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90485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F68F82DE-2693-AD98-B95F-D0F0742EE3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46599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texte 10">
            <a:extLst>
              <a:ext uri="{FF2B5EF4-FFF2-40B4-BE49-F238E27FC236}">
                <a16:creationId xmlns:a16="http://schemas.microsoft.com/office/drawing/2014/main" id="{F8606E93-09A0-BB0F-FCE3-69F1A1CE46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46256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299087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8F31489-C00C-9C7E-4DA8-0D22ED6339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5570" b="22378"/>
          <a:stretch/>
        </p:blipFill>
        <p:spPr>
          <a:xfrm rot="10800000">
            <a:off x="7938356" y="0"/>
            <a:ext cx="3953607" cy="3429000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3354" y="1233804"/>
            <a:ext cx="7038609" cy="529544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3354" y="1752461"/>
            <a:ext cx="7038609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3354" y="2145935"/>
            <a:ext cx="7038609" cy="42545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6469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8CBAF926-0A1D-A047-D854-D5A5FD4F6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360230" y="109649"/>
            <a:ext cx="1941417" cy="1722120"/>
          </a:xfrm>
          <a:prstGeom prst="rect">
            <a:avLst/>
          </a:prstGeom>
        </p:spPr>
      </p:pic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0039" y="476249"/>
            <a:ext cx="11591264" cy="379977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724F389-276E-D8C5-0909-D1D88EA6EF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70248" y="4522762"/>
            <a:ext cx="7621715" cy="164842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227B422-4B47-9BCE-E498-D6A9B3FFD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52276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011DCF7F-388F-91C7-8F04-B4DE58FCF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550150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4425AD-6CEF-9CFB-91FF-75DC7DCD0BCA}"/>
              </a:ext>
            </a:extLst>
          </p:cNvPr>
          <p:cNvSpPr/>
          <p:nvPr userDrawn="1"/>
        </p:nvSpPr>
        <p:spPr>
          <a:xfrm>
            <a:off x="296864" y="4278815"/>
            <a:ext cx="11591264" cy="45719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0899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Texte du masque (pour passer aux autres styles de texte de la présentation (</a:t>
            </a:r>
            <a:r>
              <a:rPr lang="fr-FR" altLang="fr-FR" dirty="0" err="1"/>
              <a:t>pomme+Y</a:t>
            </a:r>
            <a:r>
              <a:rPr lang="fr-FR" altLang="fr-FR" dirty="0"/>
              <a:t>)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3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62" r:id="rId2"/>
    <p:sldLayoutId id="2147483663" r:id="rId3"/>
    <p:sldLayoutId id="2147483661" r:id="rId4"/>
    <p:sldLayoutId id="2147483705" r:id="rId5"/>
    <p:sldLayoutId id="2147483706" r:id="rId6"/>
    <p:sldLayoutId id="2147483688" r:id="rId7"/>
    <p:sldLayoutId id="2147483689" r:id="rId8"/>
    <p:sldLayoutId id="2147483697" r:id="rId9"/>
    <p:sldLayoutId id="2147483690" r:id="rId10"/>
    <p:sldLayoutId id="2147483701" r:id="rId11"/>
    <p:sldLayoutId id="2147483702" r:id="rId12"/>
    <p:sldLayoutId id="2147483698" r:id="rId13"/>
    <p:sldLayoutId id="2147483694" r:id="rId14"/>
    <p:sldLayoutId id="2147483704" r:id="rId15"/>
    <p:sldLayoutId id="2147483679" r:id="rId16"/>
    <p:sldLayoutId id="2147483682" r:id="rId17"/>
    <p:sldLayoutId id="2147483678" r:id="rId18"/>
    <p:sldLayoutId id="2147483680" r:id="rId19"/>
    <p:sldLayoutId id="2147483708" r:id="rId20"/>
    <p:sldLayoutId id="2147483707" r:id="rId21"/>
    <p:sldLayoutId id="2147483681" r:id="rId22"/>
    <p:sldLayoutId id="2147483683" r:id="rId23"/>
    <p:sldLayoutId id="2147483684" r:id="rId24"/>
    <p:sldLayoutId id="2147483691" r:id="rId25"/>
    <p:sldLayoutId id="2147483692" r:id="rId26"/>
    <p:sldLayoutId id="2147483685" r:id="rId27"/>
    <p:sldLayoutId id="2147483699" r:id="rId28"/>
    <p:sldLayoutId id="2147483693" r:id="rId29"/>
    <p:sldLayoutId id="2147483686" r:id="rId30"/>
    <p:sldLayoutId id="2147483696" r:id="rId31"/>
    <p:sldLayoutId id="2147483695" r:id="rId32"/>
    <p:sldLayoutId id="2147483677" r:id="rId33"/>
    <p:sldLayoutId id="2147483676" r:id="rId34"/>
    <p:sldLayoutId id="2147483703" r:id="rId35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6.png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ogo supermarché match - At Work Conseil">
            <a:extLst>
              <a:ext uri="{FF2B5EF4-FFF2-40B4-BE49-F238E27FC236}">
                <a16:creationId xmlns:a16="http://schemas.microsoft.com/office/drawing/2014/main" id="{5DE7FB8A-560B-C7E7-AB4D-89AFD2F7D46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97" t="24553" r="30338" b="26777"/>
          <a:stretch/>
        </p:blipFill>
        <p:spPr bwMode="auto">
          <a:xfrm>
            <a:off x="2977375" y="2326835"/>
            <a:ext cx="1735270" cy="774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D662DD9F-1E84-F9D9-BC9B-C141C28362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0126" y="2439005"/>
            <a:ext cx="8442518" cy="1325514"/>
          </a:xfrm>
        </p:spPr>
        <p:txBody>
          <a:bodyPr/>
          <a:lstStyle/>
          <a:p>
            <a:pPr algn="l">
              <a:lnSpc>
                <a:spcPts val="5600"/>
              </a:lnSpc>
            </a:pPr>
            <a:r>
              <a:rPr lang="fr-FR" sz="4800" dirty="0">
                <a:solidFill>
                  <a:srgbClr val="237756"/>
                </a:solidFill>
                <a:latin typeface="Avenir Next LT Pro" panose="020B0504020202020204" pitchFamily="34" charset="0"/>
                <a:ea typeface="+mj-ea"/>
                <a:cs typeface="+mj-cs"/>
              </a:rPr>
              <a:t>Hub</a:t>
            </a:r>
            <a:r>
              <a:rPr kumimoji="0" lang="fr-FR" sz="6600" b="1" i="0" u="none" strike="noStrike" kern="1200" cap="none" spc="0" normalizeH="0" baseline="0" noProof="0" dirty="0">
                <a:ln>
                  <a:noFill/>
                </a:ln>
                <a:solidFill>
                  <a:srgbClr val="237756"/>
                </a:solidFill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</a:t>
            </a:r>
            <a:br>
              <a:rPr kumimoji="0" lang="fr-FR" sz="6600" b="1" i="0" u="none" strike="noStrike" kern="1200" cap="none" spc="0" normalizeH="0" baseline="0" noProof="0" dirty="0">
                <a:ln>
                  <a:noFill/>
                </a:ln>
                <a:solidFill>
                  <a:srgbClr val="237756"/>
                </a:solidFill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kumimoji="0" lang="fr-FR" sz="6600" b="1" i="0" u="none" strike="noStrike" kern="1200" cap="none" spc="600" normalizeH="0" baseline="0" noProof="0" dirty="0">
                <a:ln>
                  <a:noFill/>
                </a:ln>
                <a:solidFill>
                  <a:srgbClr val="237756"/>
                </a:solidFill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Nutrition Santé </a:t>
            </a:r>
            <a:endParaRPr lang="fr-FR" spc="600" dirty="0">
              <a:solidFill>
                <a:srgbClr val="237756"/>
              </a:solidFill>
              <a:latin typeface="Playfair Display" panose="00000500000000000000" pitchFamily="2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7F69308A-441C-E42D-DB9B-E153A513719E}"/>
              </a:ext>
            </a:extLst>
          </p:cNvPr>
          <p:cNvSpPr txBox="1"/>
          <p:nvPr/>
        </p:nvSpPr>
        <p:spPr>
          <a:xfrm>
            <a:off x="1526671" y="3764519"/>
            <a:ext cx="60945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0" i="0" dirty="0">
                <a:solidFill>
                  <a:srgbClr val="237756"/>
                </a:solidFill>
                <a:effectLst/>
                <a:highlight>
                  <a:srgbClr val="FFFFFF"/>
                </a:highlight>
                <a:latin typeface="Playfair Display" panose="00000500000000000000" pitchFamily="2" charset="0"/>
              </a:rPr>
              <a:t>Au cœur de notre mission : votre santé.</a:t>
            </a:r>
            <a:endParaRPr lang="fr-FR" dirty="0">
              <a:solidFill>
                <a:srgbClr val="237756"/>
              </a:solidFill>
              <a:latin typeface="Playfair Display" panose="00000500000000000000" pitchFamily="2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9A0A39D-F01B-B79F-6B8C-42B7C6296B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176" b="97754" l="3320" r="96387">
                        <a14:foregroundMark x1="25488" y1="8105" x2="34473" y2="15137"/>
                        <a14:foregroundMark x1="34473" y1="15137" x2="34473" y2="15332"/>
                        <a14:foregroundMark x1="7324" y1="8301" x2="14258" y2="16309"/>
                        <a14:foregroundMark x1="48145" y1="7129" x2="52051" y2="16602"/>
                        <a14:foregroundMark x1="69434" y1="7520" x2="72656" y2="16113"/>
                        <a14:foregroundMark x1="90527" y1="7520" x2="90527" y2="17090"/>
                        <a14:foregroundMark x1="90527" y1="17090" x2="90527" y2="17090"/>
                        <a14:foregroundMark x1="53320" y1="5859" x2="46973" y2="5371"/>
                        <a14:foregroundMark x1="83105" y1="6641" x2="85352" y2="14258"/>
                        <a14:foregroundMark x1="85352" y1="14258" x2="93164" y2="14941"/>
                        <a14:foregroundMark x1="93164" y1="14941" x2="94238" y2="12500"/>
                        <a14:foregroundMark x1="15723" y1="7324" x2="5762" y2="6934"/>
                        <a14:foregroundMark x1="5762" y1="6934" x2="5664" y2="14453"/>
                        <a14:foregroundMark x1="5664" y1="14453" x2="5664" y2="14453"/>
                        <a14:foregroundMark x1="13672" y1="26953" x2="6055" y2="29688"/>
                        <a14:foregroundMark x1="6055" y1="29688" x2="10352" y2="35156"/>
                        <a14:foregroundMark x1="10352" y1="35156" x2="13672" y2="33691"/>
                        <a14:foregroundMark x1="35938" y1="28613" x2="27637" y2="28223"/>
                        <a14:foregroundMark x1="27637" y1="28223" x2="33789" y2="32129"/>
                        <a14:foregroundMark x1="33789" y1="32129" x2="33984" y2="30762"/>
                        <a14:foregroundMark x1="53320" y1="30859" x2="46289" y2="27539"/>
                        <a14:foregroundMark x1="46289" y1="27539" x2="50879" y2="36328"/>
                        <a14:foregroundMark x1="50879" y1="36328" x2="54980" y2="32227"/>
                        <a14:foregroundMark x1="45313" y1="34180" x2="48242" y2="37402"/>
                        <a14:foregroundMark x1="28223" y1="24414" x2="28223" y2="24414"/>
                        <a14:foregroundMark x1="11816" y1="25000" x2="9570" y2="24707"/>
                        <a14:foregroundMark x1="16406" y1="26465" x2="6836" y2="24902"/>
                        <a14:foregroundMark x1="9375" y1="23535" x2="14453" y2="24414"/>
                        <a14:foregroundMark x1="17188" y1="27148" x2="14746" y2="25977"/>
                        <a14:foregroundMark x1="53809" y1="27441" x2="50195" y2="34961"/>
                        <a14:foregroundMark x1="50195" y1="34961" x2="46973" y2="30078"/>
                        <a14:foregroundMark x1="42871" y1="33789" x2="44727" y2="30078"/>
                        <a14:foregroundMark x1="41406" y1="31738" x2="41406" y2="33789"/>
                        <a14:foregroundMark x1="67578" y1="28418" x2="74121" y2="35645"/>
                        <a14:foregroundMark x1="84082" y1="26367" x2="93262" y2="35742"/>
                        <a14:foregroundMark x1="93262" y1="27344" x2="84570" y2="25488"/>
                        <a14:foregroundMark x1="82422" y1="29590" x2="82129" y2="33008"/>
                        <a14:foregroundMark x1="87793" y1="24707" x2="81738" y2="28809"/>
                        <a14:foregroundMark x1="94922" y1="27148" x2="88477" y2="24707"/>
                        <a14:foregroundMark x1="87500" y1="24219" x2="89844" y2="23730"/>
                        <a14:foregroundMark x1="96387" y1="29785" x2="90527" y2="24609"/>
                        <a14:foregroundMark x1="90527" y1="24609" x2="83398" y2="25195"/>
                        <a14:foregroundMark x1="83398" y1="25195" x2="83398" y2="25195"/>
                        <a14:foregroundMark x1="92676" y1="48145" x2="84863" y2="53809"/>
                        <a14:foregroundMark x1="70410" y1="45898" x2="65137" y2="53516"/>
                        <a14:foregroundMark x1="65137" y1="53516" x2="65137" y2="53516"/>
                        <a14:foregroundMark x1="54785" y1="48145" x2="48438" y2="54590"/>
                        <a14:foregroundMark x1="33301" y1="46191" x2="25781" y2="52637"/>
                        <a14:foregroundMark x1="25781" y1="52637" x2="25781" y2="52832"/>
                        <a14:foregroundMark x1="14941" y1="47949" x2="7422" y2="54688"/>
                        <a14:foregroundMark x1="7422" y1="54688" x2="7813" y2="55078"/>
                        <a14:foregroundMark x1="15137" y1="65332" x2="4883" y2="73340"/>
                        <a14:foregroundMark x1="35547" y1="67480" x2="24512" y2="71680"/>
                        <a14:foregroundMark x1="53516" y1="67188" x2="45020" y2="73047"/>
                        <a14:foregroundMark x1="75391" y1="66504" x2="60938" y2="72656"/>
                        <a14:foregroundMark x1="93945" y1="67773" x2="83691" y2="74023"/>
                        <a14:foregroundMark x1="95605" y1="86035" x2="88770" y2="90527"/>
                        <a14:foregroundMark x1="88770" y1="90527" x2="82129" y2="91406"/>
                        <a14:foregroundMark x1="74414" y1="85547" x2="63281" y2="91895"/>
                        <a14:foregroundMark x1="63281" y1="91895" x2="60645" y2="91406"/>
                        <a14:foregroundMark x1="77539" y1="89453" x2="77344" y2="91211"/>
                        <a14:foregroundMark x1="71973" y1="96094" x2="68457" y2="97754"/>
                        <a14:foregroundMark x1="52832" y1="87012" x2="46680" y2="94434"/>
                        <a14:foregroundMark x1="33496" y1="85645" x2="25684" y2="92676"/>
                        <a14:foregroundMark x1="16406" y1="85645" x2="7324" y2="93164"/>
                        <a14:foregroundMark x1="87500" y1="63867" x2="89746" y2="63867"/>
                        <a14:foregroundMark x1="87012" y1="62891" x2="90039" y2="62891"/>
                        <a14:foregroundMark x1="85352" y1="64551" x2="80957" y2="67676"/>
                        <a14:foregroundMark x1="85156" y1="63770" x2="83594" y2="64063"/>
                        <a14:foregroundMark x1="13281" y1="44434" x2="6348" y2="45605"/>
                        <a14:foregroundMark x1="6348" y1="45605" x2="6348" y2="45898"/>
                        <a14:foregroundMark x1="5371" y1="45996" x2="3320" y2="53711"/>
                        <a14:foregroundMark x1="3320" y1="53711" x2="3418" y2="54297"/>
                        <a14:foregroundMark x1="13281" y1="44434" x2="17383" y2="48340"/>
                        <a14:foregroundMark x1="53125" y1="65527" x2="54297" y2="72559"/>
                        <a14:foregroundMark x1="54297" y1="72559" x2="54297" y2="72559"/>
                        <a14:foregroundMark x1="47168" y1="64063" x2="43750" y2="65527"/>
                        <a14:foregroundMark x1="18164" y1="48633" x2="17383" y2="47461"/>
                        <a14:foregroundMark x1="14941" y1="64551" x2="11816" y2="63574"/>
                        <a14:foregroundMark x1="10840" y1="63281" x2="9375" y2="63281"/>
                        <a14:foregroundMark x1="9863" y1="63281" x2="6445" y2="63281"/>
                        <a14:foregroundMark x1="4883" y1="66016" x2="4883" y2="66797"/>
                        <a14:foregroundMark x1="17188" y1="66211" x2="16113" y2="64844"/>
                        <a14:backgroundMark x1="39160" y1="16699" x2="41016" y2="31738"/>
                        <a14:backgroundMark x1="38867" y1="16895" x2="38867" y2="22559"/>
                      </a14:backgroundRemoval>
                    </a14:imgEffect>
                  </a14:imgLayer>
                </a14:imgProps>
              </a:ext>
            </a:extLst>
          </a:blip>
          <a:srcRect l="1328" t="2493" r="80786" b="78482"/>
          <a:stretch/>
        </p:blipFill>
        <p:spPr>
          <a:xfrm>
            <a:off x="1790794" y="4304507"/>
            <a:ext cx="1226633" cy="1304693"/>
          </a:xfrm>
          <a:prstGeom prst="rect">
            <a:avLst/>
          </a:prstGeom>
          <a:ln>
            <a:noFill/>
          </a:ln>
          <a:effectLst>
            <a:outerShdw blurRad="177800" dist="38100" dir="2700000" sx="104000" sy="104000" algn="tl" rotWithShape="0">
              <a:prstClr val="black">
                <a:alpha val="19000"/>
              </a:prstClr>
            </a:outerShdw>
          </a:effectLst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0B147CE1-2201-5263-F7A0-86A159A3C3D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176" b="97754" l="3320" r="96387">
                        <a14:foregroundMark x1="25488" y1="8105" x2="34473" y2="15137"/>
                        <a14:foregroundMark x1="34473" y1="15137" x2="34473" y2="15332"/>
                        <a14:foregroundMark x1="7324" y1="8301" x2="14258" y2="16309"/>
                        <a14:foregroundMark x1="48145" y1="7129" x2="52051" y2="16602"/>
                        <a14:foregroundMark x1="69434" y1="7520" x2="72656" y2="16113"/>
                        <a14:foregroundMark x1="90527" y1="7520" x2="90527" y2="17090"/>
                        <a14:foregroundMark x1="90527" y1="17090" x2="90527" y2="17090"/>
                        <a14:foregroundMark x1="53320" y1="5859" x2="46973" y2="5371"/>
                        <a14:foregroundMark x1="83105" y1="6641" x2="85352" y2="14258"/>
                        <a14:foregroundMark x1="85352" y1="14258" x2="93164" y2="14941"/>
                        <a14:foregroundMark x1="93164" y1="14941" x2="94238" y2="12500"/>
                        <a14:foregroundMark x1="15723" y1="7324" x2="5762" y2="6934"/>
                        <a14:foregroundMark x1="5762" y1="6934" x2="5664" y2="14453"/>
                        <a14:foregroundMark x1="5664" y1="14453" x2="5664" y2="14453"/>
                        <a14:foregroundMark x1="13672" y1="26953" x2="6055" y2="29688"/>
                        <a14:foregroundMark x1="6055" y1="29688" x2="10352" y2="35156"/>
                        <a14:foregroundMark x1="10352" y1="35156" x2="13672" y2="33691"/>
                        <a14:foregroundMark x1="35938" y1="28613" x2="27637" y2="28223"/>
                        <a14:foregroundMark x1="27637" y1="28223" x2="33789" y2="32129"/>
                        <a14:foregroundMark x1="33789" y1="32129" x2="33984" y2="30762"/>
                        <a14:foregroundMark x1="53320" y1="30859" x2="46289" y2="27539"/>
                        <a14:foregroundMark x1="46289" y1="27539" x2="50879" y2="36328"/>
                        <a14:foregroundMark x1="50879" y1="36328" x2="54980" y2="32227"/>
                        <a14:foregroundMark x1="45313" y1="34180" x2="48242" y2="37402"/>
                        <a14:foregroundMark x1="28223" y1="24414" x2="28223" y2="24414"/>
                        <a14:foregroundMark x1="11816" y1="25000" x2="9570" y2="24707"/>
                        <a14:foregroundMark x1="16406" y1="26465" x2="6836" y2="24902"/>
                        <a14:foregroundMark x1="9375" y1="23535" x2="14453" y2="24414"/>
                        <a14:foregroundMark x1="17188" y1="27148" x2="14746" y2="25977"/>
                        <a14:foregroundMark x1="53809" y1="27441" x2="50195" y2="34961"/>
                        <a14:foregroundMark x1="50195" y1="34961" x2="46973" y2="30078"/>
                        <a14:foregroundMark x1="42871" y1="33789" x2="44727" y2="30078"/>
                        <a14:foregroundMark x1="41406" y1="31738" x2="41406" y2="33789"/>
                        <a14:foregroundMark x1="67578" y1="28418" x2="74121" y2="35645"/>
                        <a14:foregroundMark x1="84082" y1="26367" x2="93262" y2="35742"/>
                        <a14:foregroundMark x1="93262" y1="27344" x2="84570" y2="25488"/>
                        <a14:foregroundMark x1="82422" y1="29590" x2="82129" y2="33008"/>
                        <a14:foregroundMark x1="87793" y1="24707" x2="81738" y2="28809"/>
                        <a14:foregroundMark x1="94922" y1="27148" x2="88477" y2="24707"/>
                        <a14:foregroundMark x1="87500" y1="24219" x2="89844" y2="23730"/>
                        <a14:foregroundMark x1="96387" y1="29785" x2="90527" y2="24609"/>
                        <a14:foregroundMark x1="90527" y1="24609" x2="83398" y2="25195"/>
                        <a14:foregroundMark x1="83398" y1="25195" x2="83398" y2="25195"/>
                        <a14:foregroundMark x1="92676" y1="48145" x2="84863" y2="53809"/>
                        <a14:foregroundMark x1="70410" y1="45898" x2="65137" y2="53516"/>
                        <a14:foregroundMark x1="65137" y1="53516" x2="65137" y2="53516"/>
                        <a14:foregroundMark x1="54785" y1="48145" x2="48438" y2="54590"/>
                        <a14:foregroundMark x1="33301" y1="46191" x2="25781" y2="52637"/>
                        <a14:foregroundMark x1="25781" y1="52637" x2="25781" y2="52832"/>
                        <a14:foregroundMark x1="14941" y1="47949" x2="7422" y2="54688"/>
                        <a14:foregroundMark x1="7422" y1="54688" x2="7813" y2="55078"/>
                        <a14:foregroundMark x1="15137" y1="65332" x2="4883" y2="73340"/>
                        <a14:foregroundMark x1="35547" y1="67480" x2="24512" y2="71680"/>
                        <a14:foregroundMark x1="53516" y1="67188" x2="45020" y2="73047"/>
                        <a14:foregroundMark x1="75391" y1="66504" x2="60938" y2="72656"/>
                        <a14:foregroundMark x1="93945" y1="67773" x2="83691" y2="74023"/>
                        <a14:foregroundMark x1="95605" y1="86035" x2="88770" y2="90527"/>
                        <a14:foregroundMark x1="88770" y1="90527" x2="82129" y2="91406"/>
                        <a14:foregroundMark x1="74414" y1="85547" x2="63281" y2="91895"/>
                        <a14:foregroundMark x1="63281" y1="91895" x2="60645" y2="91406"/>
                        <a14:foregroundMark x1="77539" y1="89453" x2="77344" y2="91211"/>
                        <a14:foregroundMark x1="71973" y1="96094" x2="68457" y2="97754"/>
                        <a14:foregroundMark x1="52832" y1="87012" x2="46680" y2="94434"/>
                        <a14:foregroundMark x1="33496" y1="85645" x2="25684" y2="92676"/>
                        <a14:foregroundMark x1="16406" y1="85645" x2="7324" y2="93164"/>
                        <a14:foregroundMark x1="87500" y1="63867" x2="89746" y2="63867"/>
                        <a14:foregroundMark x1="87012" y1="62891" x2="90039" y2="62891"/>
                        <a14:foregroundMark x1="85352" y1="64551" x2="80957" y2="67676"/>
                        <a14:foregroundMark x1="85156" y1="63770" x2="83594" y2="64063"/>
                        <a14:foregroundMark x1="13281" y1="44434" x2="6348" y2="45605"/>
                        <a14:foregroundMark x1="6348" y1="45605" x2="6348" y2="45898"/>
                        <a14:foregroundMark x1="5371" y1="45996" x2="3320" y2="53711"/>
                        <a14:foregroundMark x1="3320" y1="53711" x2="3418" y2="54297"/>
                        <a14:foregroundMark x1="13281" y1="44434" x2="17383" y2="48340"/>
                        <a14:foregroundMark x1="53125" y1="65527" x2="54297" y2="72559"/>
                        <a14:foregroundMark x1="54297" y1="72559" x2="54297" y2="72559"/>
                        <a14:foregroundMark x1="47168" y1="64063" x2="43750" y2="65527"/>
                        <a14:foregroundMark x1="18164" y1="48633" x2="17383" y2="47461"/>
                        <a14:foregroundMark x1="14941" y1="64551" x2="11816" y2="63574"/>
                        <a14:foregroundMark x1="10840" y1="63281" x2="9375" y2="63281"/>
                        <a14:foregroundMark x1="9863" y1="63281" x2="6445" y2="63281"/>
                        <a14:foregroundMark x1="4883" y1="66016" x2="4883" y2="66797"/>
                        <a14:foregroundMark x1="17188" y1="66211" x2="16113" y2="64844"/>
                        <a14:backgroundMark x1="39160" y1="16699" x2="41016" y2="31738"/>
                        <a14:backgroundMark x1="38867" y1="16895" x2="38867" y2="22559"/>
                      </a14:backgroundRemoval>
                    </a14:imgEffect>
                  </a14:imgLayer>
                </a14:imgProps>
              </a:ext>
            </a:extLst>
          </a:blip>
          <a:srcRect l="21070" t="21681" r="61044" b="59294"/>
          <a:stretch/>
        </p:blipFill>
        <p:spPr>
          <a:xfrm>
            <a:off x="3674978" y="4304506"/>
            <a:ext cx="1226633" cy="1304693"/>
          </a:xfrm>
          <a:prstGeom prst="rect">
            <a:avLst/>
          </a:prstGeom>
          <a:ln>
            <a:noFill/>
          </a:ln>
          <a:effectLst>
            <a:outerShdw blurRad="177800" dist="38100" dir="2700000" sx="104000" sy="104000" algn="tl" rotWithShape="0">
              <a:prstClr val="black">
                <a:alpha val="19000"/>
              </a:prstClr>
            </a:outerShdw>
          </a:effectLst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BBD30EFE-58A5-E6E8-5DEF-70AC74007FC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176" b="97754" l="3320" r="96387">
                        <a14:foregroundMark x1="25488" y1="8105" x2="34473" y2="15137"/>
                        <a14:foregroundMark x1="34473" y1="15137" x2="34473" y2="15332"/>
                        <a14:foregroundMark x1="7324" y1="8301" x2="14258" y2="16309"/>
                        <a14:foregroundMark x1="48145" y1="7129" x2="52051" y2="16602"/>
                        <a14:foregroundMark x1="69434" y1="7520" x2="72656" y2="16113"/>
                        <a14:foregroundMark x1="90527" y1="7520" x2="90527" y2="17090"/>
                        <a14:foregroundMark x1="90527" y1="17090" x2="90527" y2="17090"/>
                        <a14:foregroundMark x1="53320" y1="5859" x2="46973" y2="5371"/>
                        <a14:foregroundMark x1="83105" y1="6641" x2="85352" y2="14258"/>
                        <a14:foregroundMark x1="85352" y1="14258" x2="93164" y2="14941"/>
                        <a14:foregroundMark x1="93164" y1="14941" x2="94238" y2="12500"/>
                        <a14:foregroundMark x1="15723" y1="7324" x2="5762" y2="6934"/>
                        <a14:foregroundMark x1="5762" y1="6934" x2="5664" y2="14453"/>
                        <a14:foregroundMark x1="5664" y1="14453" x2="5664" y2="14453"/>
                        <a14:foregroundMark x1="13672" y1="26953" x2="6055" y2="29688"/>
                        <a14:foregroundMark x1="6055" y1="29688" x2="10352" y2="35156"/>
                        <a14:foregroundMark x1="10352" y1="35156" x2="13672" y2="33691"/>
                        <a14:foregroundMark x1="35938" y1="28613" x2="27637" y2="28223"/>
                        <a14:foregroundMark x1="27637" y1="28223" x2="33789" y2="32129"/>
                        <a14:foregroundMark x1="33789" y1="32129" x2="33984" y2="30762"/>
                        <a14:foregroundMark x1="53320" y1="30859" x2="46289" y2="27539"/>
                        <a14:foregroundMark x1="46289" y1="27539" x2="50879" y2="36328"/>
                        <a14:foregroundMark x1="50879" y1="36328" x2="54980" y2="32227"/>
                        <a14:foregroundMark x1="45313" y1="34180" x2="48242" y2="37402"/>
                        <a14:foregroundMark x1="28223" y1="24414" x2="28223" y2="24414"/>
                        <a14:foregroundMark x1="11816" y1="25000" x2="9570" y2="24707"/>
                        <a14:foregroundMark x1="16406" y1="26465" x2="6836" y2="24902"/>
                        <a14:foregroundMark x1="9375" y1="23535" x2="14453" y2="24414"/>
                        <a14:foregroundMark x1="17188" y1="27148" x2="14746" y2="25977"/>
                        <a14:foregroundMark x1="53809" y1="27441" x2="50195" y2="34961"/>
                        <a14:foregroundMark x1="50195" y1="34961" x2="46973" y2="30078"/>
                        <a14:foregroundMark x1="42871" y1="33789" x2="44727" y2="30078"/>
                        <a14:foregroundMark x1="41406" y1="31738" x2="41406" y2="33789"/>
                        <a14:foregroundMark x1="67578" y1="28418" x2="74121" y2="35645"/>
                        <a14:foregroundMark x1="84082" y1="26367" x2="93262" y2="35742"/>
                        <a14:foregroundMark x1="93262" y1="27344" x2="84570" y2="25488"/>
                        <a14:foregroundMark x1="82422" y1="29590" x2="82129" y2="33008"/>
                        <a14:foregroundMark x1="87793" y1="24707" x2="81738" y2="28809"/>
                        <a14:foregroundMark x1="94922" y1="27148" x2="88477" y2="24707"/>
                        <a14:foregroundMark x1="87500" y1="24219" x2="89844" y2="23730"/>
                        <a14:foregroundMark x1="96387" y1="29785" x2="90527" y2="24609"/>
                        <a14:foregroundMark x1="90527" y1="24609" x2="83398" y2="25195"/>
                        <a14:foregroundMark x1="83398" y1="25195" x2="83398" y2="25195"/>
                        <a14:foregroundMark x1="92676" y1="48145" x2="84863" y2="53809"/>
                        <a14:foregroundMark x1="70410" y1="45898" x2="65137" y2="53516"/>
                        <a14:foregroundMark x1="65137" y1="53516" x2="65137" y2="53516"/>
                        <a14:foregroundMark x1="54785" y1="48145" x2="48438" y2="54590"/>
                        <a14:foregroundMark x1="33301" y1="46191" x2="25781" y2="52637"/>
                        <a14:foregroundMark x1="25781" y1="52637" x2="25781" y2="52832"/>
                        <a14:foregroundMark x1="14941" y1="47949" x2="7422" y2="54688"/>
                        <a14:foregroundMark x1="7422" y1="54688" x2="7813" y2="55078"/>
                        <a14:foregroundMark x1="15137" y1="65332" x2="4883" y2="73340"/>
                        <a14:foregroundMark x1="35547" y1="67480" x2="24512" y2="71680"/>
                        <a14:foregroundMark x1="53516" y1="67188" x2="45020" y2="73047"/>
                        <a14:foregroundMark x1="75391" y1="66504" x2="60938" y2="72656"/>
                        <a14:foregroundMark x1="93945" y1="67773" x2="83691" y2="74023"/>
                        <a14:foregroundMark x1="95605" y1="86035" x2="88770" y2="90527"/>
                        <a14:foregroundMark x1="88770" y1="90527" x2="82129" y2="91406"/>
                        <a14:foregroundMark x1="74414" y1="85547" x2="63281" y2="91895"/>
                        <a14:foregroundMark x1="63281" y1="91895" x2="60645" y2="91406"/>
                        <a14:foregroundMark x1="77539" y1="89453" x2="77344" y2="91211"/>
                        <a14:foregroundMark x1="71973" y1="96094" x2="68457" y2="97754"/>
                        <a14:foregroundMark x1="52832" y1="87012" x2="46680" y2="94434"/>
                        <a14:foregroundMark x1="33496" y1="85645" x2="25684" y2="92676"/>
                        <a14:foregroundMark x1="16406" y1="85645" x2="7324" y2="93164"/>
                        <a14:foregroundMark x1="87500" y1="63867" x2="89746" y2="63867"/>
                        <a14:foregroundMark x1="87012" y1="62891" x2="90039" y2="62891"/>
                        <a14:foregroundMark x1="85352" y1="64551" x2="80957" y2="67676"/>
                        <a14:foregroundMark x1="85156" y1="63770" x2="83594" y2="64063"/>
                        <a14:foregroundMark x1="13281" y1="44434" x2="6348" y2="45605"/>
                        <a14:foregroundMark x1="6348" y1="45605" x2="6348" y2="45898"/>
                        <a14:foregroundMark x1="5371" y1="45996" x2="3320" y2="53711"/>
                        <a14:foregroundMark x1="3320" y1="53711" x2="3418" y2="54297"/>
                        <a14:foregroundMark x1="13281" y1="44434" x2="17383" y2="48340"/>
                        <a14:foregroundMark x1="53125" y1="65527" x2="54297" y2="72559"/>
                        <a14:foregroundMark x1="54297" y1="72559" x2="54297" y2="72559"/>
                        <a14:foregroundMark x1="47168" y1="64063" x2="43750" y2="65527"/>
                        <a14:foregroundMark x1="18164" y1="48633" x2="17383" y2="47461"/>
                        <a14:foregroundMark x1="14941" y1="64551" x2="11816" y2="63574"/>
                        <a14:foregroundMark x1="10840" y1="63281" x2="9375" y2="63281"/>
                        <a14:foregroundMark x1="9863" y1="63281" x2="6445" y2="63281"/>
                        <a14:foregroundMark x1="4883" y1="66016" x2="4883" y2="66797"/>
                        <a14:foregroundMark x1="17188" y1="66211" x2="16113" y2="64844"/>
                        <a14:backgroundMark x1="39160" y1="16699" x2="41016" y2="31738"/>
                        <a14:backgroundMark x1="38867" y1="16895" x2="38867" y2="22559"/>
                      </a14:backgroundRemoval>
                    </a14:imgEffect>
                  </a14:imgLayer>
                </a14:imgProps>
              </a:ext>
            </a:extLst>
          </a:blip>
          <a:srcRect l="1720" t="41194" r="80394" b="39781"/>
          <a:stretch/>
        </p:blipFill>
        <p:spPr>
          <a:xfrm>
            <a:off x="7356088" y="4304504"/>
            <a:ext cx="1226633" cy="1304693"/>
          </a:xfrm>
          <a:prstGeom prst="rect">
            <a:avLst/>
          </a:prstGeom>
          <a:ln>
            <a:noFill/>
          </a:ln>
          <a:effectLst>
            <a:outerShdw blurRad="177800" dist="38100" dir="2700000" sx="104000" sy="104000" algn="tl" rotWithShape="0">
              <a:prstClr val="black">
                <a:alpha val="19000"/>
              </a:prstClr>
            </a:outerShdw>
          </a:effec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88FA66C5-BA69-8AB0-890C-09BFF1BCC6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176" b="97754" l="3320" r="96387">
                        <a14:foregroundMark x1="25488" y1="8105" x2="34473" y2="15137"/>
                        <a14:foregroundMark x1="34473" y1="15137" x2="34473" y2="15332"/>
                        <a14:foregroundMark x1="7324" y1="8301" x2="14258" y2="16309"/>
                        <a14:foregroundMark x1="48145" y1="7129" x2="52051" y2="16602"/>
                        <a14:foregroundMark x1="69434" y1="7520" x2="72656" y2="16113"/>
                        <a14:foregroundMark x1="90527" y1="7520" x2="90527" y2="17090"/>
                        <a14:foregroundMark x1="90527" y1="17090" x2="90527" y2="17090"/>
                        <a14:foregroundMark x1="53320" y1="5859" x2="46973" y2="5371"/>
                        <a14:foregroundMark x1="83105" y1="6641" x2="85352" y2="14258"/>
                        <a14:foregroundMark x1="85352" y1="14258" x2="93164" y2="14941"/>
                        <a14:foregroundMark x1="93164" y1="14941" x2="94238" y2="12500"/>
                        <a14:foregroundMark x1="15723" y1="7324" x2="5762" y2="6934"/>
                        <a14:foregroundMark x1="5762" y1="6934" x2="5664" y2="14453"/>
                        <a14:foregroundMark x1="5664" y1="14453" x2="5664" y2="14453"/>
                        <a14:foregroundMark x1="13672" y1="26953" x2="6055" y2="29688"/>
                        <a14:foregroundMark x1="6055" y1="29688" x2="10352" y2="35156"/>
                        <a14:foregroundMark x1="10352" y1="35156" x2="13672" y2="33691"/>
                        <a14:foregroundMark x1="35938" y1="28613" x2="27637" y2="28223"/>
                        <a14:foregroundMark x1="27637" y1="28223" x2="33789" y2="32129"/>
                        <a14:foregroundMark x1="33789" y1="32129" x2="33984" y2="30762"/>
                        <a14:foregroundMark x1="53320" y1="30859" x2="46289" y2="27539"/>
                        <a14:foregroundMark x1="46289" y1="27539" x2="50879" y2="36328"/>
                        <a14:foregroundMark x1="50879" y1="36328" x2="54980" y2="32227"/>
                        <a14:foregroundMark x1="45313" y1="34180" x2="48242" y2="37402"/>
                        <a14:foregroundMark x1="28223" y1="24414" x2="28223" y2="24414"/>
                        <a14:foregroundMark x1="11816" y1="25000" x2="9570" y2="24707"/>
                        <a14:foregroundMark x1="16406" y1="26465" x2="6836" y2="24902"/>
                        <a14:foregroundMark x1="9375" y1="23535" x2="14453" y2="24414"/>
                        <a14:foregroundMark x1="17188" y1="27148" x2="14746" y2="25977"/>
                        <a14:foregroundMark x1="53809" y1="27441" x2="50195" y2="34961"/>
                        <a14:foregroundMark x1="50195" y1="34961" x2="46973" y2="30078"/>
                        <a14:foregroundMark x1="42871" y1="33789" x2="44727" y2="30078"/>
                        <a14:foregroundMark x1="41406" y1="31738" x2="41406" y2="33789"/>
                        <a14:foregroundMark x1="67578" y1="28418" x2="74121" y2="35645"/>
                        <a14:foregroundMark x1="84082" y1="26367" x2="93262" y2="35742"/>
                        <a14:foregroundMark x1="93262" y1="27344" x2="84570" y2="25488"/>
                        <a14:foregroundMark x1="82422" y1="29590" x2="82129" y2="33008"/>
                        <a14:foregroundMark x1="87793" y1="24707" x2="81738" y2="28809"/>
                        <a14:foregroundMark x1="94922" y1="27148" x2="88477" y2="24707"/>
                        <a14:foregroundMark x1="87500" y1="24219" x2="89844" y2="23730"/>
                        <a14:foregroundMark x1="96387" y1="29785" x2="90527" y2="24609"/>
                        <a14:foregroundMark x1="90527" y1="24609" x2="83398" y2="25195"/>
                        <a14:foregroundMark x1="83398" y1="25195" x2="83398" y2="25195"/>
                        <a14:foregroundMark x1="92676" y1="48145" x2="84863" y2="53809"/>
                        <a14:foregroundMark x1="70410" y1="45898" x2="65137" y2="53516"/>
                        <a14:foregroundMark x1="65137" y1="53516" x2="65137" y2="53516"/>
                        <a14:foregroundMark x1="54785" y1="48145" x2="48438" y2="54590"/>
                        <a14:foregroundMark x1="33301" y1="46191" x2="25781" y2="52637"/>
                        <a14:foregroundMark x1="25781" y1="52637" x2="25781" y2="52832"/>
                        <a14:foregroundMark x1="14941" y1="47949" x2="7422" y2="54688"/>
                        <a14:foregroundMark x1="7422" y1="54688" x2="7813" y2="55078"/>
                        <a14:foregroundMark x1="15137" y1="65332" x2="4883" y2="73340"/>
                        <a14:foregroundMark x1="35547" y1="67480" x2="24512" y2="71680"/>
                        <a14:foregroundMark x1="53516" y1="67188" x2="45020" y2="73047"/>
                        <a14:foregroundMark x1="75391" y1="66504" x2="60938" y2="72656"/>
                        <a14:foregroundMark x1="93945" y1="67773" x2="83691" y2="74023"/>
                        <a14:foregroundMark x1="95605" y1="86035" x2="88770" y2="90527"/>
                        <a14:foregroundMark x1="88770" y1="90527" x2="82129" y2="91406"/>
                        <a14:foregroundMark x1="74414" y1="85547" x2="63281" y2="91895"/>
                        <a14:foregroundMark x1="63281" y1="91895" x2="60645" y2="91406"/>
                        <a14:foregroundMark x1="77539" y1="89453" x2="77344" y2="91211"/>
                        <a14:foregroundMark x1="71973" y1="96094" x2="68457" y2="97754"/>
                        <a14:foregroundMark x1="52832" y1="87012" x2="46680" y2="94434"/>
                        <a14:foregroundMark x1="33496" y1="85645" x2="25684" y2="92676"/>
                        <a14:foregroundMark x1="16406" y1="85645" x2="7324" y2="93164"/>
                        <a14:foregroundMark x1="87500" y1="63867" x2="89746" y2="63867"/>
                        <a14:foregroundMark x1="87012" y1="62891" x2="90039" y2="62891"/>
                        <a14:foregroundMark x1="85352" y1="64551" x2="80957" y2="67676"/>
                        <a14:foregroundMark x1="85156" y1="63770" x2="83594" y2="64063"/>
                        <a14:foregroundMark x1="13281" y1="44434" x2="6348" y2="45605"/>
                        <a14:foregroundMark x1="6348" y1="45605" x2="6348" y2="45898"/>
                        <a14:foregroundMark x1="5371" y1="45996" x2="3320" y2="53711"/>
                        <a14:foregroundMark x1="3320" y1="53711" x2="3418" y2="54297"/>
                        <a14:foregroundMark x1="13281" y1="44434" x2="17383" y2="48340"/>
                        <a14:foregroundMark x1="53125" y1="65527" x2="54297" y2="72559"/>
                        <a14:foregroundMark x1="54297" y1="72559" x2="54297" y2="72559"/>
                        <a14:foregroundMark x1="47168" y1="64063" x2="43750" y2="65527"/>
                        <a14:foregroundMark x1="18164" y1="48633" x2="17383" y2="47461"/>
                        <a14:foregroundMark x1="14941" y1="64551" x2="11816" y2="63574"/>
                        <a14:foregroundMark x1="10840" y1="63281" x2="9375" y2="63281"/>
                        <a14:foregroundMark x1="9863" y1="63281" x2="6445" y2="63281"/>
                        <a14:foregroundMark x1="4883" y1="66016" x2="4883" y2="66797"/>
                        <a14:foregroundMark x1="17188" y1="66211" x2="16113" y2="64844"/>
                        <a14:backgroundMark x1="39160" y1="16699" x2="41016" y2="31738"/>
                        <a14:backgroundMark x1="38867" y1="16895" x2="38867" y2="22559"/>
                      </a14:backgroundRemoval>
                    </a14:imgEffect>
                  </a14:imgLayer>
                </a14:imgProps>
              </a:ext>
            </a:extLst>
          </a:blip>
          <a:srcRect l="1623" t="60870" r="80491" b="20105"/>
          <a:stretch/>
        </p:blipFill>
        <p:spPr>
          <a:xfrm>
            <a:off x="5515533" y="4304505"/>
            <a:ext cx="1226633" cy="1304693"/>
          </a:xfrm>
          <a:prstGeom prst="rect">
            <a:avLst/>
          </a:prstGeom>
          <a:ln>
            <a:noFill/>
          </a:ln>
          <a:effectLst>
            <a:outerShdw blurRad="177800" dist="38100" dir="2700000" sx="104000" sy="104000" algn="tl" rotWithShape="0">
              <a:prstClr val="black">
                <a:alpha val="19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331486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C93CA0E-7553-15C0-ED10-4C7131CEA4AD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plein air, bâtiment, Véhicule terrestre&#10;&#10;Description générée automatiquement">
            <a:extLst>
              <a:ext uri="{FF2B5EF4-FFF2-40B4-BE49-F238E27FC236}">
                <a16:creationId xmlns:a16="http://schemas.microsoft.com/office/drawing/2014/main" id="{FB70292A-2314-175D-6C65-DDCA6A5FC66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28"/>
          <a:stretch/>
        </p:blipFill>
        <p:spPr>
          <a:xfrm>
            <a:off x="2005781" y="0"/>
            <a:ext cx="9016332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AFF69929-7675-8218-9E2C-2C6C8260B3EB}"/>
              </a:ext>
            </a:extLst>
          </p:cNvPr>
          <p:cNvSpPr txBox="1"/>
          <p:nvPr/>
        </p:nvSpPr>
        <p:spPr>
          <a:xfrm>
            <a:off x="157316" y="117987"/>
            <a:ext cx="12880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Affichage</a:t>
            </a:r>
          </a:p>
          <a:p>
            <a:r>
              <a:rPr lang="fr-FR" dirty="0">
                <a:solidFill>
                  <a:schemeClr val="bg1"/>
                </a:solidFill>
              </a:rPr>
              <a:t>Prix produit</a:t>
            </a:r>
          </a:p>
        </p:txBody>
      </p:sp>
    </p:spTree>
    <p:extLst>
      <p:ext uri="{BB962C8B-B14F-4D97-AF65-F5344CB8AC3E}">
        <p14:creationId xmlns:p14="http://schemas.microsoft.com/office/powerpoint/2010/main" val="41597080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C93CA0E-7553-15C0-ED10-4C7131CEA4AD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nourriture, Restauration rapide, Snack&#10;&#10;Description générée automatiquement">
            <a:extLst>
              <a:ext uri="{FF2B5EF4-FFF2-40B4-BE49-F238E27FC236}">
                <a16:creationId xmlns:a16="http://schemas.microsoft.com/office/drawing/2014/main" id="{6C0FD399-7119-307B-B705-2EDDB7B16E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548640"/>
            <a:ext cx="8641080" cy="576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5680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0090AEA3-F247-C2CB-DB08-3DE520C16A86}"/>
              </a:ext>
            </a:extLst>
          </p:cNvPr>
          <p:cNvSpPr txBox="1"/>
          <p:nvPr/>
        </p:nvSpPr>
        <p:spPr>
          <a:xfrm>
            <a:off x="697394" y="0"/>
            <a:ext cx="9616645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b="1" dirty="0">
                <a:latin typeface="Avenir Next LT Pro" panose="020B0504020202020204" pitchFamily="34" charset="0"/>
              </a:rPr>
              <a:t>PORTE PAROLE NUTRITIONNISTE</a:t>
            </a:r>
          </a:p>
          <a:p>
            <a:pPr eaLnBrk="0" fontAlgn="base" hangingPunct="0">
              <a:spcBef>
                <a:spcPct val="0"/>
              </a:spcBef>
              <a:spcAft>
                <a:spcPts val="600"/>
              </a:spcAft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	</a:t>
            </a:r>
            <a:br>
              <a:rPr kumimoji="0" lang="fr-FR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</a:t>
            </a:r>
            <a:br>
              <a:rPr kumimoji="0" lang="fr-FR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lang="fr-FR" sz="2900" b="1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Podcast ‘santé’ Match</a:t>
            </a:r>
          </a:p>
          <a:p>
            <a:pPr eaLnBrk="0" fontAlgn="base" hangingPunct="0">
              <a:spcBef>
                <a:spcPct val="0"/>
              </a:spcBef>
              <a:spcAft>
                <a:spcPts val="600"/>
              </a:spcAft>
              <a:defRPr/>
            </a:pPr>
            <a:r>
              <a:rPr lang="fr-FR" dirty="0"/>
              <a:t>avec Pauline </a:t>
            </a:r>
            <a:r>
              <a:rPr lang="fr-FR" dirty="0" err="1"/>
              <a:t>Budynski</a:t>
            </a:r>
            <a:endParaRPr lang="fr-FR" dirty="0"/>
          </a:p>
          <a:p>
            <a:pPr eaLnBrk="0" fontAlgn="base" hangingPunct="0">
              <a:spcBef>
                <a:spcPct val="0"/>
              </a:spcBef>
              <a:spcAft>
                <a:spcPts val="600"/>
              </a:spcAft>
              <a:defRPr/>
            </a:pPr>
            <a:endParaRPr lang="fr-FR" sz="1400" dirty="0"/>
          </a:p>
          <a:p>
            <a:r>
              <a:rPr lang="fr-FR" sz="14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Idées reçues :</a:t>
            </a:r>
            <a:endParaRPr lang="fr-FR" sz="14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fr-FR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&gt;Les féculents, bons ou mauvais ?</a:t>
            </a:r>
          </a:p>
          <a:p>
            <a:r>
              <a:rPr lang="fr-FR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&gt;Le Gluten : c’est quoi le problème ?</a:t>
            </a:r>
          </a:p>
          <a:p>
            <a:r>
              <a:rPr lang="fr-FR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</a:p>
          <a:p>
            <a:r>
              <a:rPr lang="fr-FR" sz="14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Sport : </a:t>
            </a:r>
            <a:endParaRPr lang="fr-FR" sz="14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fr-FR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&gt;Les risques de la sédentarité </a:t>
            </a:r>
          </a:p>
          <a:p>
            <a:r>
              <a:rPr lang="fr-FR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&gt;Femmes et sport : l’impact du cycle menstruel </a:t>
            </a:r>
          </a:p>
          <a:p>
            <a:r>
              <a:rPr lang="fr-FR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</a:p>
          <a:p>
            <a:r>
              <a:rPr lang="fr-FR" sz="14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Anatomie : </a:t>
            </a:r>
            <a:endParaRPr lang="fr-FR" sz="14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fr-FR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&gt;C’est quoi notre flore intestinale ? </a:t>
            </a:r>
          </a:p>
          <a:p>
            <a:r>
              <a:rPr lang="fr-FR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&gt;l’hydratation, l’importance dans le corps </a:t>
            </a:r>
          </a:p>
          <a:p>
            <a:r>
              <a:rPr lang="fr-FR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kumimoji="0" lang="fr-FR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venir Next LT Pro" panose="020B0504020202020204" pitchFamily="34" charset="0"/>
              <a:ea typeface="+mj-ea"/>
              <a:cs typeface="+mj-cs"/>
            </a:endParaRP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54318228-0E82-24D5-4C24-015CD1077A3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176" b="97754" l="3320" r="96387">
                        <a14:foregroundMark x1="25488" y1="8105" x2="34473" y2="15137"/>
                        <a14:foregroundMark x1="34473" y1="15137" x2="34473" y2="15332"/>
                        <a14:foregroundMark x1="7324" y1="8301" x2="14258" y2="16309"/>
                        <a14:foregroundMark x1="48145" y1="7129" x2="52051" y2="16602"/>
                        <a14:foregroundMark x1="69434" y1="7520" x2="72656" y2="16113"/>
                        <a14:foregroundMark x1="90527" y1="7520" x2="90527" y2="17090"/>
                        <a14:foregroundMark x1="90527" y1="17090" x2="90527" y2="17090"/>
                        <a14:foregroundMark x1="53320" y1="5859" x2="46973" y2="5371"/>
                        <a14:foregroundMark x1="83105" y1="6641" x2="85352" y2="14258"/>
                        <a14:foregroundMark x1="85352" y1="14258" x2="93164" y2="14941"/>
                        <a14:foregroundMark x1="93164" y1="14941" x2="94238" y2="12500"/>
                        <a14:foregroundMark x1="15723" y1="7324" x2="5762" y2="6934"/>
                        <a14:foregroundMark x1="5762" y1="6934" x2="5664" y2="14453"/>
                        <a14:foregroundMark x1="5664" y1="14453" x2="5664" y2="14453"/>
                        <a14:foregroundMark x1="13672" y1="26953" x2="6055" y2="29688"/>
                        <a14:foregroundMark x1="6055" y1="29688" x2="10352" y2="35156"/>
                        <a14:foregroundMark x1="10352" y1="35156" x2="13672" y2="33691"/>
                        <a14:foregroundMark x1="35938" y1="28613" x2="27637" y2="28223"/>
                        <a14:foregroundMark x1="27637" y1="28223" x2="33789" y2="32129"/>
                        <a14:foregroundMark x1="33789" y1="32129" x2="33984" y2="30762"/>
                        <a14:foregroundMark x1="53320" y1="30859" x2="46289" y2="27539"/>
                        <a14:foregroundMark x1="46289" y1="27539" x2="50879" y2="36328"/>
                        <a14:foregroundMark x1="50879" y1="36328" x2="54980" y2="32227"/>
                        <a14:foregroundMark x1="45313" y1="34180" x2="48242" y2="37402"/>
                        <a14:foregroundMark x1="28223" y1="24414" x2="28223" y2="24414"/>
                        <a14:foregroundMark x1="11816" y1="25000" x2="9570" y2="24707"/>
                        <a14:foregroundMark x1="16406" y1="26465" x2="6836" y2="24902"/>
                        <a14:foregroundMark x1="9375" y1="23535" x2="14453" y2="24414"/>
                        <a14:foregroundMark x1="17188" y1="27148" x2="14746" y2="25977"/>
                        <a14:foregroundMark x1="53809" y1="27441" x2="50195" y2="34961"/>
                        <a14:foregroundMark x1="50195" y1="34961" x2="46973" y2="30078"/>
                        <a14:foregroundMark x1="42871" y1="33789" x2="44727" y2="30078"/>
                        <a14:foregroundMark x1="41406" y1="31738" x2="41406" y2="33789"/>
                        <a14:foregroundMark x1="67578" y1="28418" x2="74121" y2="35645"/>
                        <a14:foregroundMark x1="84082" y1="26367" x2="93262" y2="35742"/>
                        <a14:foregroundMark x1="93262" y1="27344" x2="84570" y2="25488"/>
                        <a14:foregroundMark x1="82422" y1="29590" x2="82129" y2="33008"/>
                        <a14:foregroundMark x1="87793" y1="24707" x2="81738" y2="28809"/>
                        <a14:foregroundMark x1="94922" y1="27148" x2="88477" y2="24707"/>
                        <a14:foregroundMark x1="87500" y1="24219" x2="89844" y2="23730"/>
                        <a14:foregroundMark x1="96387" y1="29785" x2="90527" y2="24609"/>
                        <a14:foregroundMark x1="90527" y1="24609" x2="83398" y2="25195"/>
                        <a14:foregroundMark x1="83398" y1="25195" x2="83398" y2="25195"/>
                        <a14:foregroundMark x1="92676" y1="48145" x2="84863" y2="53809"/>
                        <a14:foregroundMark x1="70410" y1="45898" x2="65137" y2="53516"/>
                        <a14:foregroundMark x1="65137" y1="53516" x2="65137" y2="53516"/>
                        <a14:foregroundMark x1="54785" y1="48145" x2="48438" y2="54590"/>
                        <a14:foregroundMark x1="33301" y1="46191" x2="25781" y2="52637"/>
                        <a14:foregroundMark x1="25781" y1="52637" x2="25781" y2="52832"/>
                        <a14:foregroundMark x1="14941" y1="47949" x2="7422" y2="54688"/>
                        <a14:foregroundMark x1="7422" y1="54688" x2="7813" y2="55078"/>
                        <a14:foregroundMark x1="15137" y1="65332" x2="4883" y2="73340"/>
                        <a14:foregroundMark x1="35547" y1="67480" x2="24512" y2="71680"/>
                        <a14:foregroundMark x1="53516" y1="67188" x2="45020" y2="73047"/>
                        <a14:foregroundMark x1="75391" y1="66504" x2="60938" y2="72656"/>
                        <a14:foregroundMark x1="93945" y1="67773" x2="83691" y2="74023"/>
                        <a14:foregroundMark x1="95605" y1="86035" x2="88770" y2="90527"/>
                        <a14:foregroundMark x1="88770" y1="90527" x2="82129" y2="91406"/>
                        <a14:foregroundMark x1="74414" y1="85547" x2="63281" y2="91895"/>
                        <a14:foregroundMark x1="63281" y1="91895" x2="60645" y2="91406"/>
                        <a14:foregroundMark x1="77539" y1="89453" x2="77344" y2="91211"/>
                        <a14:foregroundMark x1="71973" y1="96094" x2="68457" y2="97754"/>
                        <a14:foregroundMark x1="52832" y1="87012" x2="46680" y2="94434"/>
                        <a14:foregroundMark x1="33496" y1="85645" x2="25684" y2="92676"/>
                        <a14:foregroundMark x1="16406" y1="85645" x2="7324" y2="93164"/>
                        <a14:foregroundMark x1="87500" y1="63867" x2="89746" y2="63867"/>
                        <a14:foregroundMark x1="87012" y1="62891" x2="90039" y2="62891"/>
                        <a14:foregroundMark x1="85352" y1="64551" x2="80957" y2="67676"/>
                        <a14:foregroundMark x1="85156" y1="63770" x2="83594" y2="64063"/>
                        <a14:foregroundMark x1="13281" y1="44434" x2="6348" y2="45605"/>
                        <a14:foregroundMark x1="6348" y1="45605" x2="6348" y2="45898"/>
                        <a14:foregroundMark x1="5371" y1="45996" x2="3320" y2="53711"/>
                        <a14:foregroundMark x1="3320" y1="53711" x2="3418" y2="54297"/>
                        <a14:foregroundMark x1="13281" y1="44434" x2="17383" y2="48340"/>
                        <a14:foregroundMark x1="53125" y1="65527" x2="54297" y2="72559"/>
                        <a14:foregroundMark x1="54297" y1="72559" x2="54297" y2="72559"/>
                        <a14:foregroundMark x1="47168" y1="64063" x2="43750" y2="65527"/>
                        <a14:foregroundMark x1="18164" y1="48633" x2="17383" y2="47461"/>
                        <a14:foregroundMark x1="14941" y1="64551" x2="11816" y2="63574"/>
                        <a14:foregroundMark x1="10840" y1="63281" x2="9375" y2="63281"/>
                        <a14:foregroundMark x1="9863" y1="63281" x2="6445" y2="63281"/>
                        <a14:foregroundMark x1="4883" y1="66016" x2="4883" y2="66797"/>
                        <a14:foregroundMark x1="17188" y1="66211" x2="16113" y2="64844"/>
                        <a14:backgroundMark x1="39160" y1="16699" x2="41016" y2="31738"/>
                        <a14:backgroundMark x1="38867" y1="16895" x2="38867" y2="22559"/>
                      </a14:backgroundRemoval>
                    </a14:imgEffect>
                  </a14:imgLayer>
                </a14:imgProps>
              </a:ext>
            </a:extLst>
          </a:blip>
          <a:srcRect l="21070" t="21681" r="61044" b="59294"/>
          <a:stretch/>
        </p:blipFill>
        <p:spPr>
          <a:xfrm>
            <a:off x="8464682" y="0"/>
            <a:ext cx="997189" cy="1060648"/>
          </a:xfrm>
          <a:prstGeom prst="rect">
            <a:avLst/>
          </a:prstGeom>
          <a:ln>
            <a:noFill/>
          </a:ln>
          <a:effectLst>
            <a:outerShdw blurRad="177800" dist="38100" dir="2700000" sx="104000" sy="104000" algn="tl" rotWithShape="0">
              <a:prstClr val="black">
                <a:alpha val="19000"/>
              </a:prstClr>
            </a:outerShdw>
          </a:effectLst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063DF7D0-9B95-8787-B39A-BCEAFB0A3B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AA3B186-833C-9DAF-2426-BFD609AC8D29}"/>
              </a:ext>
            </a:extLst>
          </p:cNvPr>
          <p:cNvSpPr txBox="1"/>
          <p:nvPr/>
        </p:nvSpPr>
        <p:spPr>
          <a:xfrm>
            <a:off x="5795963" y="2074783"/>
            <a:ext cx="6096000" cy="2708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fr-FR" sz="18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fr-FR" sz="1400" b="1" dirty="0">
                <a:latin typeface="Aptos" panose="020B0004020202020204" pitchFamily="34" charset="0"/>
              </a:rPr>
              <a:t>Micronutrition</a:t>
            </a:r>
            <a:r>
              <a:rPr lang="fr-FR" sz="1400" dirty="0">
                <a:latin typeface="Aptos" panose="020B0004020202020204" pitchFamily="34" charset="0"/>
              </a:rPr>
              <a:t> : </a:t>
            </a:r>
          </a:p>
          <a:p>
            <a:r>
              <a:rPr lang="fr-FR" sz="1400" dirty="0">
                <a:latin typeface="Aptos" panose="020B0004020202020204" pitchFamily="34" charset="0"/>
              </a:rPr>
              <a:t>&gt;Fer, végétarisme, pourquoi peut-on avoir des carences ?</a:t>
            </a:r>
          </a:p>
          <a:p>
            <a:r>
              <a:rPr lang="fr-FR" sz="1400" dirty="0">
                <a:latin typeface="Aptos" panose="020B0004020202020204" pitchFamily="34" charset="0"/>
              </a:rPr>
              <a:t>&gt;Magnésium, le remède contre la fatigue ?</a:t>
            </a:r>
          </a:p>
          <a:p>
            <a:r>
              <a:rPr lang="fr-FR" sz="1400" dirty="0">
                <a:latin typeface="Aptos" panose="020B0004020202020204" pitchFamily="34" charset="0"/>
              </a:rPr>
              <a:t> </a:t>
            </a:r>
          </a:p>
          <a:p>
            <a:r>
              <a:rPr lang="fr-FR" sz="1400" b="1" dirty="0">
                <a:latin typeface="Aptos" panose="020B0004020202020204" pitchFamily="34" charset="0"/>
              </a:rPr>
              <a:t>Alimentation et responsabilité : </a:t>
            </a:r>
          </a:p>
          <a:p>
            <a:r>
              <a:rPr lang="fr-FR" sz="1400" dirty="0">
                <a:latin typeface="Aptos" panose="020B0004020202020204" pitchFamily="34" charset="0"/>
              </a:rPr>
              <a:t>&gt;L’importance de manger de saison</a:t>
            </a:r>
          </a:p>
          <a:p>
            <a:r>
              <a:rPr lang="fr-FR" sz="1400" dirty="0">
                <a:latin typeface="Aptos" panose="020B0004020202020204" pitchFamily="34" charset="0"/>
              </a:rPr>
              <a:t>&gt;Bio ou local ? Que choisir ?</a:t>
            </a:r>
          </a:p>
          <a:p>
            <a:r>
              <a:rPr lang="fr-FR" sz="18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</a:p>
          <a:p>
            <a:pPr eaLnBrk="0" fontAlgn="base" hangingPunct="0">
              <a:spcBef>
                <a:spcPct val="0"/>
              </a:spcBef>
              <a:spcAft>
                <a:spcPts val="600"/>
              </a:spcAft>
              <a:defRPr/>
            </a:pPr>
            <a:br>
              <a:rPr lang="fr-FR" sz="1800" dirty="0"/>
            </a:b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907516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C93CA0E-7553-15C0-ED10-4C7131CEA4AD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6C11A90-9BE3-6F03-EFEE-0AFD6F010A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8858" y="0"/>
            <a:ext cx="48542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9284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C93CA0E-7553-15C0-ED10-4C7131CEA4AD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3F037BE-EE49-A457-B265-0CCADC0E71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999" y="0"/>
            <a:ext cx="49040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17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0090AEA3-F247-C2CB-DB08-3DE520C16A86}"/>
              </a:ext>
            </a:extLst>
          </p:cNvPr>
          <p:cNvSpPr txBox="1"/>
          <p:nvPr/>
        </p:nvSpPr>
        <p:spPr>
          <a:xfrm>
            <a:off x="490917" y="128633"/>
            <a:ext cx="8757615" cy="2262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b="1" dirty="0">
                <a:latin typeface="Avenir Next LT Pro" panose="020B0504020202020204" pitchFamily="34" charset="0"/>
              </a:rPr>
              <a:t>PORTE PAROLE NUTRITIONNISTE</a:t>
            </a:r>
          </a:p>
          <a:p>
            <a:pPr eaLnBrk="0" fontAlgn="base" hangingPunct="0">
              <a:spcBef>
                <a:spcPct val="0"/>
              </a:spcBef>
              <a:spcAft>
                <a:spcPts val="600"/>
              </a:spcAft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	</a:t>
            </a:r>
            <a:br>
              <a:rPr kumimoji="0" lang="fr-FR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</a:t>
            </a:r>
            <a:br>
              <a:rPr kumimoji="0" lang="fr-FR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</a:t>
            </a:r>
            <a:endParaRPr lang="fr-FR" dirty="0">
              <a:latin typeface="Playfair Display" panose="00000500000000000000" pitchFamily="2" charset="0"/>
            </a:endParaRPr>
          </a:p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fr-FR" sz="3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venir Next LT Pro" panose="020B0504020202020204" pitchFamily="34" charset="0"/>
              <a:ea typeface="+mj-ea"/>
              <a:cs typeface="+mj-cs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4AA7E959-71E8-35DC-3AC9-5FC2D0F8CE19}"/>
              </a:ext>
            </a:extLst>
          </p:cNvPr>
          <p:cNvSpPr txBox="1"/>
          <p:nvPr/>
        </p:nvSpPr>
        <p:spPr>
          <a:xfrm>
            <a:off x="600075" y="2390791"/>
            <a:ext cx="10597076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dirty="0">
                <a:latin typeface="Avenir Next LT Pro" panose="020B0504020202020204" pitchFamily="34" charset="0"/>
              </a:rPr>
              <a:t>Magazine trimestriel ‘statutaire’ </a:t>
            </a:r>
            <a:br>
              <a:rPr lang="fr-FR" dirty="0">
                <a:latin typeface="Avenir Next LT Pro" panose="020B0504020202020204" pitchFamily="34" charset="0"/>
              </a:rPr>
            </a:br>
            <a:endParaRPr lang="fr-FR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</a:rPr>
              <a:t>Contenu :</a:t>
            </a:r>
            <a:br>
              <a:rPr lang="fr-FR" sz="1800" dirty="0">
                <a:latin typeface="Avenir Next LT Pro" panose="020B0504020202020204" pitchFamily="34" charset="0"/>
              </a:rPr>
            </a:br>
            <a:r>
              <a:rPr lang="fr-FR" sz="1800" dirty="0">
                <a:latin typeface="Avenir Next LT Pro" panose="020B0504020202020204" pitchFamily="34" charset="0"/>
              </a:rPr>
              <a:t>Un contenu riche qui nourrit  la promesse santé de l’enseigne </a:t>
            </a:r>
            <a:br>
              <a:rPr lang="fr-FR" sz="1800" dirty="0">
                <a:latin typeface="Avenir Next LT Pro" panose="020B0504020202020204" pitchFamily="34" charset="0"/>
              </a:rPr>
            </a:br>
            <a:r>
              <a:rPr lang="fr-FR" sz="1800" dirty="0">
                <a:latin typeface="Avenir Next LT Pro" panose="020B0504020202020204" pitchFamily="34" charset="0"/>
              </a:rPr>
              <a:t>avec des idées de recettes, des informations Good Food, </a:t>
            </a:r>
            <a:br>
              <a:rPr lang="fr-FR" sz="1800" dirty="0">
                <a:latin typeface="Avenir Next LT Pro" panose="020B0504020202020204" pitchFamily="34" charset="0"/>
              </a:rPr>
            </a:br>
            <a:r>
              <a:rPr lang="fr-FR" sz="1800" dirty="0">
                <a:latin typeface="Avenir Next LT Pro" panose="020B0504020202020204" pitchFamily="34" charset="0"/>
              </a:rPr>
              <a:t>des reportages de producteurs locaux, </a:t>
            </a:r>
          </a:p>
          <a:p>
            <a:pPr marL="0" indent="0">
              <a:buNone/>
            </a:pPr>
            <a:r>
              <a:rPr lang="fr-FR" dirty="0">
                <a:latin typeface="Avenir Next LT Pro" panose="020B0504020202020204" pitchFamily="34" charset="0"/>
              </a:rPr>
              <a:t>Et ce magazine repose sur une prise de parole </a:t>
            </a:r>
            <a:r>
              <a:rPr lang="fr-FR" sz="1800" dirty="0">
                <a:latin typeface="Avenir Next LT Pro" panose="020B0504020202020204" pitchFamily="34" charset="0"/>
              </a:rPr>
              <a:t>fil rouge de notre diététicienne ‘porte-parole’</a:t>
            </a:r>
          </a:p>
          <a:p>
            <a:pPr marL="0" indent="0">
              <a:buNone/>
            </a:pPr>
            <a:endParaRPr lang="fr-FR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dirty="0">
                <a:latin typeface="Avenir Next LT Pro" panose="020B0504020202020204" pitchFamily="34" charset="0"/>
              </a:rPr>
              <a:t>Le contenu sert de plateforme pour une diffusion sur les RS voire en PLV magasin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623E73C2-A067-F5CE-1539-DCF281D8C3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075" y="1022881"/>
            <a:ext cx="11591925" cy="529544"/>
          </a:xfrm>
        </p:spPr>
        <p:txBody>
          <a:bodyPr>
            <a:normAutofit fontScale="90000"/>
          </a:bodyPr>
          <a:lstStyle/>
          <a:p>
            <a:pPr algn="l"/>
            <a:r>
              <a:rPr lang="fr-FR" dirty="0"/>
              <a:t>Magazine ‘santé’ Match</a:t>
            </a:r>
            <a:br>
              <a:rPr lang="fr-FR" dirty="0"/>
            </a:br>
            <a:r>
              <a:rPr lang="fr-FR" sz="2000" dirty="0"/>
              <a:t>présent gratuitement en magasin </a:t>
            </a:r>
            <a:br>
              <a:rPr lang="fr-FR" sz="2000" dirty="0"/>
            </a:br>
            <a:r>
              <a:rPr lang="fr-FR" sz="2000" dirty="0"/>
              <a:t>ou possibilité de le vendre  =&gt; prix de vente symbolique 1€</a:t>
            </a:r>
            <a:endParaRPr lang="fr-FR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A2D7B2F-D597-3DB1-0628-C677C1908BEE}"/>
              </a:ext>
            </a:extLst>
          </p:cNvPr>
          <p:cNvSpPr/>
          <p:nvPr/>
        </p:nvSpPr>
        <p:spPr>
          <a:xfrm>
            <a:off x="1969478" y="5322653"/>
            <a:ext cx="8581292" cy="5124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Ce support est à considérer comme un levier d’expression de la santé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54318228-0E82-24D5-4C24-015CD1077A3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176" b="97754" l="3320" r="96387">
                        <a14:foregroundMark x1="25488" y1="8105" x2="34473" y2="15137"/>
                        <a14:foregroundMark x1="34473" y1="15137" x2="34473" y2="15332"/>
                        <a14:foregroundMark x1="7324" y1="8301" x2="14258" y2="16309"/>
                        <a14:foregroundMark x1="48145" y1="7129" x2="52051" y2="16602"/>
                        <a14:foregroundMark x1="69434" y1="7520" x2="72656" y2="16113"/>
                        <a14:foregroundMark x1="90527" y1="7520" x2="90527" y2="17090"/>
                        <a14:foregroundMark x1="90527" y1="17090" x2="90527" y2="17090"/>
                        <a14:foregroundMark x1="53320" y1="5859" x2="46973" y2="5371"/>
                        <a14:foregroundMark x1="83105" y1="6641" x2="85352" y2="14258"/>
                        <a14:foregroundMark x1="85352" y1="14258" x2="93164" y2="14941"/>
                        <a14:foregroundMark x1="93164" y1="14941" x2="94238" y2="12500"/>
                        <a14:foregroundMark x1="15723" y1="7324" x2="5762" y2="6934"/>
                        <a14:foregroundMark x1="5762" y1="6934" x2="5664" y2="14453"/>
                        <a14:foregroundMark x1="5664" y1="14453" x2="5664" y2="14453"/>
                        <a14:foregroundMark x1="13672" y1="26953" x2="6055" y2="29688"/>
                        <a14:foregroundMark x1="6055" y1="29688" x2="10352" y2="35156"/>
                        <a14:foregroundMark x1="10352" y1="35156" x2="13672" y2="33691"/>
                        <a14:foregroundMark x1="35938" y1="28613" x2="27637" y2="28223"/>
                        <a14:foregroundMark x1="27637" y1="28223" x2="33789" y2="32129"/>
                        <a14:foregroundMark x1="33789" y1="32129" x2="33984" y2="30762"/>
                        <a14:foregroundMark x1="53320" y1="30859" x2="46289" y2="27539"/>
                        <a14:foregroundMark x1="46289" y1="27539" x2="50879" y2="36328"/>
                        <a14:foregroundMark x1="50879" y1="36328" x2="54980" y2="32227"/>
                        <a14:foregroundMark x1="45313" y1="34180" x2="48242" y2="37402"/>
                        <a14:foregroundMark x1="28223" y1="24414" x2="28223" y2="24414"/>
                        <a14:foregroundMark x1="11816" y1="25000" x2="9570" y2="24707"/>
                        <a14:foregroundMark x1="16406" y1="26465" x2="6836" y2="24902"/>
                        <a14:foregroundMark x1="9375" y1="23535" x2="14453" y2="24414"/>
                        <a14:foregroundMark x1="17188" y1="27148" x2="14746" y2="25977"/>
                        <a14:foregroundMark x1="53809" y1="27441" x2="50195" y2="34961"/>
                        <a14:foregroundMark x1="50195" y1="34961" x2="46973" y2="30078"/>
                        <a14:foregroundMark x1="42871" y1="33789" x2="44727" y2="30078"/>
                        <a14:foregroundMark x1="41406" y1="31738" x2="41406" y2="33789"/>
                        <a14:foregroundMark x1="67578" y1="28418" x2="74121" y2="35645"/>
                        <a14:foregroundMark x1="84082" y1="26367" x2="93262" y2="35742"/>
                        <a14:foregroundMark x1="93262" y1="27344" x2="84570" y2="25488"/>
                        <a14:foregroundMark x1="82422" y1="29590" x2="82129" y2="33008"/>
                        <a14:foregroundMark x1="87793" y1="24707" x2="81738" y2="28809"/>
                        <a14:foregroundMark x1="94922" y1="27148" x2="88477" y2="24707"/>
                        <a14:foregroundMark x1="87500" y1="24219" x2="89844" y2="23730"/>
                        <a14:foregroundMark x1="96387" y1="29785" x2="90527" y2="24609"/>
                        <a14:foregroundMark x1="90527" y1="24609" x2="83398" y2="25195"/>
                        <a14:foregroundMark x1="83398" y1="25195" x2="83398" y2="25195"/>
                        <a14:foregroundMark x1="92676" y1="48145" x2="84863" y2="53809"/>
                        <a14:foregroundMark x1="70410" y1="45898" x2="65137" y2="53516"/>
                        <a14:foregroundMark x1="65137" y1="53516" x2="65137" y2="53516"/>
                        <a14:foregroundMark x1="54785" y1="48145" x2="48438" y2="54590"/>
                        <a14:foregroundMark x1="33301" y1="46191" x2="25781" y2="52637"/>
                        <a14:foregroundMark x1="25781" y1="52637" x2="25781" y2="52832"/>
                        <a14:foregroundMark x1="14941" y1="47949" x2="7422" y2="54688"/>
                        <a14:foregroundMark x1="7422" y1="54688" x2="7813" y2="55078"/>
                        <a14:foregroundMark x1="15137" y1="65332" x2="4883" y2="73340"/>
                        <a14:foregroundMark x1="35547" y1="67480" x2="24512" y2="71680"/>
                        <a14:foregroundMark x1="53516" y1="67188" x2="45020" y2="73047"/>
                        <a14:foregroundMark x1="75391" y1="66504" x2="60938" y2="72656"/>
                        <a14:foregroundMark x1="93945" y1="67773" x2="83691" y2="74023"/>
                        <a14:foregroundMark x1="95605" y1="86035" x2="88770" y2="90527"/>
                        <a14:foregroundMark x1="88770" y1="90527" x2="82129" y2="91406"/>
                        <a14:foregroundMark x1="74414" y1="85547" x2="63281" y2="91895"/>
                        <a14:foregroundMark x1="63281" y1="91895" x2="60645" y2="91406"/>
                        <a14:foregroundMark x1="77539" y1="89453" x2="77344" y2="91211"/>
                        <a14:foregroundMark x1="71973" y1="96094" x2="68457" y2="97754"/>
                        <a14:foregroundMark x1="52832" y1="87012" x2="46680" y2="94434"/>
                        <a14:foregroundMark x1="33496" y1="85645" x2="25684" y2="92676"/>
                        <a14:foregroundMark x1="16406" y1="85645" x2="7324" y2="93164"/>
                        <a14:foregroundMark x1="87500" y1="63867" x2="89746" y2="63867"/>
                        <a14:foregroundMark x1="87012" y1="62891" x2="90039" y2="62891"/>
                        <a14:foregroundMark x1="85352" y1="64551" x2="80957" y2="67676"/>
                        <a14:foregroundMark x1="85156" y1="63770" x2="83594" y2="64063"/>
                        <a14:foregroundMark x1="13281" y1="44434" x2="6348" y2="45605"/>
                        <a14:foregroundMark x1="6348" y1="45605" x2="6348" y2="45898"/>
                        <a14:foregroundMark x1="5371" y1="45996" x2="3320" y2="53711"/>
                        <a14:foregroundMark x1="3320" y1="53711" x2="3418" y2="54297"/>
                        <a14:foregroundMark x1="13281" y1="44434" x2="17383" y2="48340"/>
                        <a14:foregroundMark x1="53125" y1="65527" x2="54297" y2="72559"/>
                        <a14:foregroundMark x1="54297" y1="72559" x2="54297" y2="72559"/>
                        <a14:foregroundMark x1="47168" y1="64063" x2="43750" y2="65527"/>
                        <a14:foregroundMark x1="18164" y1="48633" x2="17383" y2="47461"/>
                        <a14:foregroundMark x1="14941" y1="64551" x2="11816" y2="63574"/>
                        <a14:foregroundMark x1="10840" y1="63281" x2="9375" y2="63281"/>
                        <a14:foregroundMark x1="9863" y1="63281" x2="6445" y2="63281"/>
                        <a14:foregroundMark x1="4883" y1="66016" x2="4883" y2="66797"/>
                        <a14:foregroundMark x1="17188" y1="66211" x2="16113" y2="64844"/>
                        <a14:backgroundMark x1="39160" y1="16699" x2="41016" y2="31738"/>
                        <a14:backgroundMark x1="38867" y1="16895" x2="38867" y2="22559"/>
                      </a14:backgroundRemoval>
                    </a14:imgEffect>
                  </a14:imgLayer>
                </a14:imgProps>
              </a:ext>
            </a:extLst>
          </a:blip>
          <a:srcRect l="21070" t="21681" r="61044" b="59294"/>
          <a:stretch/>
        </p:blipFill>
        <p:spPr>
          <a:xfrm>
            <a:off x="8464682" y="0"/>
            <a:ext cx="997189" cy="1060648"/>
          </a:xfrm>
          <a:prstGeom prst="rect">
            <a:avLst/>
          </a:prstGeom>
          <a:ln>
            <a:noFill/>
          </a:ln>
          <a:effectLst>
            <a:outerShdw blurRad="177800" dist="38100" dir="2700000" sx="104000" sy="104000" algn="tl" rotWithShape="0">
              <a:prstClr val="black">
                <a:alpha val="19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302566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EC5816A8-0967-C935-3DF0-F52874ACC0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8CB66778-1FF1-CF55-2B2E-6EBB82463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83A3128-32DF-372D-933D-9416C1DA5ED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317A8DC-829B-5241-6EC6-AE95350D1D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8607" y="0"/>
            <a:ext cx="48347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1067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EC5816A8-0967-C935-3DF0-F52874ACC0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8CB66778-1FF1-CF55-2B2E-6EBB82463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83A3128-32DF-372D-933D-9416C1DA5ED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8E95DFB-1BF0-9916-5826-6918C691C4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1214" y="0"/>
            <a:ext cx="9669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3716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EC5816A8-0967-C935-3DF0-F52874ACC0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8CB66778-1FF1-CF55-2B2E-6EBB82463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83A3128-32DF-372D-933D-9416C1DA5ED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7C6FE6A-B5F4-C4F3-2379-BF27F542A5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1214" y="0"/>
            <a:ext cx="9669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8902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EC5816A8-0967-C935-3DF0-F52874ACC0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8CB66778-1FF1-CF55-2B2E-6EBB82463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83A3128-32DF-372D-933D-9416C1DA5ED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5FB4CDD-768F-72C8-3DA7-375BA75591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1214" y="0"/>
            <a:ext cx="9669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8301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logo supermarché match - At Work Conseil">
            <a:extLst>
              <a:ext uri="{FF2B5EF4-FFF2-40B4-BE49-F238E27FC236}">
                <a16:creationId xmlns:a16="http://schemas.microsoft.com/office/drawing/2014/main" id="{D8090361-5BA2-27B5-5AEA-957EB1F9B1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97" t="24553" r="30338" b="26777"/>
          <a:stretch/>
        </p:blipFill>
        <p:spPr bwMode="auto">
          <a:xfrm>
            <a:off x="5528069" y="225283"/>
            <a:ext cx="2152891" cy="96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48EC37BA-DA64-6DA8-C323-9AB686376221}"/>
              </a:ext>
            </a:extLst>
          </p:cNvPr>
          <p:cNvSpPr/>
          <p:nvPr/>
        </p:nvSpPr>
        <p:spPr>
          <a:xfrm>
            <a:off x="790862" y="3277083"/>
            <a:ext cx="2638698" cy="705402"/>
          </a:xfrm>
          <a:prstGeom prst="roundRect">
            <a:avLst/>
          </a:prstGeom>
          <a:solidFill>
            <a:srgbClr val="2377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latin typeface="Avenir Next LT Pro" panose="020B0504020202020204" pitchFamily="34" charset="0"/>
              </a:rPr>
              <a:t>LABEL ‘SANTÉ’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CC13993-51BC-B8A1-BF19-4D95BA1BA432}"/>
              </a:ext>
            </a:extLst>
          </p:cNvPr>
          <p:cNvSpPr txBox="1"/>
          <p:nvPr/>
        </p:nvSpPr>
        <p:spPr>
          <a:xfrm>
            <a:off x="1020306" y="2769557"/>
            <a:ext cx="2179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spc="300" dirty="0">
                <a:latin typeface="Avenir Next LT Pro" panose="020B0504020202020204" pitchFamily="34" charset="0"/>
              </a:rPr>
              <a:t>OFFRE 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6C9E0821-B39C-B6A1-8F3A-9401A78213F2}"/>
              </a:ext>
            </a:extLst>
          </p:cNvPr>
          <p:cNvCxnSpPr/>
          <p:nvPr/>
        </p:nvCxnSpPr>
        <p:spPr>
          <a:xfrm>
            <a:off x="1256771" y="3131734"/>
            <a:ext cx="1672046" cy="0"/>
          </a:xfrm>
          <a:prstGeom prst="line">
            <a:avLst/>
          </a:prstGeom>
          <a:ln>
            <a:solidFill>
              <a:srgbClr val="2377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2489913D-31C8-80B9-CA19-DE54585D9806}"/>
              </a:ext>
            </a:extLst>
          </p:cNvPr>
          <p:cNvSpPr/>
          <p:nvPr/>
        </p:nvSpPr>
        <p:spPr>
          <a:xfrm>
            <a:off x="4607168" y="3277083"/>
            <a:ext cx="2638698" cy="705402"/>
          </a:xfrm>
          <a:prstGeom prst="roundRect">
            <a:avLst/>
          </a:prstGeom>
          <a:solidFill>
            <a:srgbClr val="2377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latin typeface="Avenir Next LT Pro" panose="020B0504020202020204" pitchFamily="34" charset="0"/>
              </a:rPr>
              <a:t>PRODUITS/</a:t>
            </a:r>
            <a:br>
              <a:rPr lang="fr-FR" sz="1600" b="1" dirty="0">
                <a:latin typeface="Avenir Next LT Pro" panose="020B0504020202020204" pitchFamily="34" charset="0"/>
              </a:rPr>
            </a:br>
            <a:r>
              <a:rPr lang="fr-FR" sz="1600" b="1" dirty="0">
                <a:latin typeface="Avenir Next LT Pro" panose="020B0504020202020204" pitchFamily="34" charset="0"/>
              </a:rPr>
              <a:t>RECETTES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99FE54E-541E-574D-9DDF-86ACC3D73D32}"/>
              </a:ext>
            </a:extLst>
          </p:cNvPr>
          <p:cNvSpPr txBox="1"/>
          <p:nvPr/>
        </p:nvSpPr>
        <p:spPr>
          <a:xfrm>
            <a:off x="4836612" y="2769557"/>
            <a:ext cx="2179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spc="300" dirty="0">
                <a:latin typeface="Avenir Next LT Pro" panose="020B0504020202020204" pitchFamily="34" charset="0"/>
              </a:rPr>
              <a:t>INSPIRATION </a:t>
            </a: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1C71667A-82E1-FCE8-600C-2063C3F0D020}"/>
              </a:ext>
            </a:extLst>
          </p:cNvPr>
          <p:cNvCxnSpPr/>
          <p:nvPr/>
        </p:nvCxnSpPr>
        <p:spPr>
          <a:xfrm>
            <a:off x="5073077" y="3131734"/>
            <a:ext cx="1672046" cy="0"/>
          </a:xfrm>
          <a:prstGeom prst="line">
            <a:avLst/>
          </a:prstGeom>
          <a:ln>
            <a:solidFill>
              <a:srgbClr val="2377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13BAB666-9C6D-A074-160F-B478E5292635}"/>
              </a:ext>
            </a:extLst>
          </p:cNvPr>
          <p:cNvSpPr/>
          <p:nvPr/>
        </p:nvSpPr>
        <p:spPr>
          <a:xfrm>
            <a:off x="8691288" y="3277083"/>
            <a:ext cx="2638698" cy="705402"/>
          </a:xfrm>
          <a:prstGeom prst="roundRect">
            <a:avLst/>
          </a:prstGeom>
          <a:solidFill>
            <a:srgbClr val="2377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latin typeface="Avenir Next LT Pro" panose="020B0504020202020204" pitchFamily="34" charset="0"/>
              </a:rPr>
              <a:t>PORTE PAROLE</a:t>
            </a:r>
          </a:p>
          <a:p>
            <a:pPr algn="ctr"/>
            <a:r>
              <a:rPr lang="fr-FR" sz="1600" b="1" dirty="0">
                <a:latin typeface="Avenir Next LT Pro" panose="020B0504020202020204" pitchFamily="34" charset="0"/>
              </a:rPr>
              <a:t>NUTRITIONNISTE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24B3D63-20AE-602A-CDC5-9AECF41BC753}"/>
              </a:ext>
            </a:extLst>
          </p:cNvPr>
          <p:cNvSpPr txBox="1"/>
          <p:nvPr/>
        </p:nvSpPr>
        <p:spPr>
          <a:xfrm>
            <a:off x="8920732" y="2769557"/>
            <a:ext cx="2179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spc="300" dirty="0">
                <a:latin typeface="Avenir Next LT Pro" panose="020B0504020202020204" pitchFamily="34" charset="0"/>
              </a:rPr>
              <a:t>EXPERTISE </a:t>
            </a:r>
          </a:p>
        </p:txBody>
      </p: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3DA4A4A2-213F-E0FB-0E53-69AD5BFF8209}"/>
              </a:ext>
            </a:extLst>
          </p:cNvPr>
          <p:cNvCxnSpPr/>
          <p:nvPr/>
        </p:nvCxnSpPr>
        <p:spPr>
          <a:xfrm>
            <a:off x="9157197" y="3131734"/>
            <a:ext cx="1672046" cy="0"/>
          </a:xfrm>
          <a:prstGeom prst="line">
            <a:avLst/>
          </a:prstGeom>
          <a:ln>
            <a:solidFill>
              <a:srgbClr val="2377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 : coins arrondis 17">
            <a:extLst>
              <a:ext uri="{FF2B5EF4-FFF2-40B4-BE49-F238E27FC236}">
                <a16:creationId xmlns:a16="http://schemas.microsoft.com/office/drawing/2014/main" id="{A8CC23AB-C94D-BA51-33F8-DBD893E95A47}"/>
              </a:ext>
            </a:extLst>
          </p:cNvPr>
          <p:cNvSpPr/>
          <p:nvPr/>
        </p:nvSpPr>
        <p:spPr>
          <a:xfrm>
            <a:off x="798453" y="4266568"/>
            <a:ext cx="10595094" cy="261834"/>
          </a:xfrm>
          <a:prstGeom prst="roundRect">
            <a:avLst/>
          </a:prstGeom>
          <a:solidFill>
            <a:srgbClr val="2377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latin typeface="Avenir Next LT Pro" panose="020B0504020202020204" pitchFamily="34" charset="0"/>
              </a:rPr>
              <a:t>LEVIERS DE COMMUNICATION </a:t>
            </a:r>
          </a:p>
        </p:txBody>
      </p:sp>
      <p:sp>
        <p:nvSpPr>
          <p:cNvPr id="19" name="Rectangle : coins arrondis 18">
            <a:extLst>
              <a:ext uri="{FF2B5EF4-FFF2-40B4-BE49-F238E27FC236}">
                <a16:creationId xmlns:a16="http://schemas.microsoft.com/office/drawing/2014/main" id="{8FDE648B-7503-F7D2-998A-7F05B03091A8}"/>
              </a:ext>
            </a:extLst>
          </p:cNvPr>
          <p:cNvSpPr/>
          <p:nvPr/>
        </p:nvSpPr>
        <p:spPr>
          <a:xfrm>
            <a:off x="9525611" y="4659629"/>
            <a:ext cx="1804375" cy="586789"/>
          </a:xfrm>
          <a:prstGeom prst="roundRect">
            <a:avLst/>
          </a:prstGeom>
          <a:noFill/>
          <a:ln>
            <a:solidFill>
              <a:srgbClr val="23775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spc="600" dirty="0">
                <a:solidFill>
                  <a:schemeClr val="tx1"/>
                </a:solidFill>
                <a:latin typeface="Avenir Next LT Pro" panose="020B0504020202020204" pitchFamily="34" charset="0"/>
              </a:rPr>
              <a:t>PODCAST</a:t>
            </a:r>
          </a:p>
          <a:p>
            <a:pPr algn="ctr"/>
            <a:r>
              <a:rPr lang="fr-FR" sz="105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Minute nutrition</a:t>
            </a:r>
          </a:p>
        </p:txBody>
      </p:sp>
      <p:sp>
        <p:nvSpPr>
          <p:cNvPr id="20" name="Rectangle : coins arrondis 19">
            <a:extLst>
              <a:ext uri="{FF2B5EF4-FFF2-40B4-BE49-F238E27FC236}">
                <a16:creationId xmlns:a16="http://schemas.microsoft.com/office/drawing/2014/main" id="{C5EE8FE2-B681-F5E5-AAAA-11078603598F}"/>
              </a:ext>
            </a:extLst>
          </p:cNvPr>
          <p:cNvSpPr/>
          <p:nvPr/>
        </p:nvSpPr>
        <p:spPr>
          <a:xfrm>
            <a:off x="7422469" y="4659628"/>
            <a:ext cx="1928588" cy="586789"/>
          </a:xfrm>
          <a:prstGeom prst="roundRect">
            <a:avLst/>
          </a:prstGeom>
          <a:noFill/>
          <a:ln>
            <a:solidFill>
              <a:srgbClr val="23775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spc="600" dirty="0">
                <a:solidFill>
                  <a:schemeClr val="tx1"/>
                </a:solidFill>
                <a:latin typeface="Avenir Next LT Pro" panose="020B0504020202020204" pitchFamily="34" charset="0"/>
              </a:rPr>
              <a:t>MAGAZINE</a:t>
            </a:r>
          </a:p>
          <a:p>
            <a:pPr algn="ctr"/>
            <a:r>
              <a:rPr lang="fr-FR" sz="105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Tout </a:t>
            </a:r>
            <a:r>
              <a:rPr lang="fr-FR" sz="1050" b="1" dirty="0" err="1">
                <a:solidFill>
                  <a:schemeClr val="tx1"/>
                </a:solidFill>
                <a:latin typeface="Avenir Next LT Pro" panose="020B0504020202020204" pitchFamily="34" charset="0"/>
              </a:rPr>
              <a:t>sainplement</a:t>
            </a:r>
            <a:endParaRPr lang="fr-FR" sz="1050" b="1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21" name="Rectangle : coins arrondis 20">
            <a:extLst>
              <a:ext uri="{FF2B5EF4-FFF2-40B4-BE49-F238E27FC236}">
                <a16:creationId xmlns:a16="http://schemas.microsoft.com/office/drawing/2014/main" id="{02CB1DB7-156C-339C-CAA7-045FEC6E03FC}"/>
              </a:ext>
            </a:extLst>
          </p:cNvPr>
          <p:cNvSpPr/>
          <p:nvPr/>
        </p:nvSpPr>
        <p:spPr>
          <a:xfrm>
            <a:off x="790862" y="4681228"/>
            <a:ext cx="2278692" cy="586789"/>
          </a:xfrm>
          <a:prstGeom prst="roundRect">
            <a:avLst/>
          </a:prstGeom>
          <a:noFill/>
          <a:ln>
            <a:solidFill>
              <a:srgbClr val="23775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spc="600" dirty="0">
                <a:solidFill>
                  <a:schemeClr val="tx1"/>
                </a:solidFill>
                <a:latin typeface="Avenir Next LT Pro" panose="020B0504020202020204" pitchFamily="34" charset="0"/>
              </a:rPr>
              <a:t>RELAIS OFFRE</a:t>
            </a:r>
          </a:p>
          <a:p>
            <a:pPr algn="ctr"/>
            <a:r>
              <a:rPr lang="fr-FR" sz="105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Gamme PPNP/CPNP</a:t>
            </a:r>
            <a:br>
              <a:rPr lang="fr-FR" sz="1050" b="1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z="105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Bon pour moi</a:t>
            </a:r>
          </a:p>
        </p:txBody>
      </p:sp>
      <p:sp>
        <p:nvSpPr>
          <p:cNvPr id="22" name="Rectangle : coins arrondis 21">
            <a:extLst>
              <a:ext uri="{FF2B5EF4-FFF2-40B4-BE49-F238E27FC236}">
                <a16:creationId xmlns:a16="http://schemas.microsoft.com/office/drawing/2014/main" id="{A5FF6EFA-C147-45D5-F848-60700E23376A}"/>
              </a:ext>
            </a:extLst>
          </p:cNvPr>
          <p:cNvSpPr/>
          <p:nvPr/>
        </p:nvSpPr>
        <p:spPr>
          <a:xfrm>
            <a:off x="3200116" y="4681228"/>
            <a:ext cx="1928588" cy="586789"/>
          </a:xfrm>
          <a:prstGeom prst="roundRect">
            <a:avLst/>
          </a:prstGeom>
          <a:noFill/>
          <a:ln>
            <a:solidFill>
              <a:srgbClr val="23775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spc="600" dirty="0">
                <a:solidFill>
                  <a:schemeClr val="tx1"/>
                </a:solidFill>
                <a:latin typeface="Avenir Next LT Pro" panose="020B0504020202020204" pitchFamily="34" charset="0"/>
              </a:rPr>
              <a:t>FICHES RECETTE</a:t>
            </a:r>
          </a:p>
          <a:p>
            <a:pPr algn="ctr"/>
            <a:r>
              <a:rPr lang="fr-FR" sz="105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 Bien manger</a:t>
            </a:r>
          </a:p>
        </p:txBody>
      </p:sp>
      <p:sp>
        <p:nvSpPr>
          <p:cNvPr id="23" name="Rectangle : coins arrondis 22">
            <a:extLst>
              <a:ext uri="{FF2B5EF4-FFF2-40B4-BE49-F238E27FC236}">
                <a16:creationId xmlns:a16="http://schemas.microsoft.com/office/drawing/2014/main" id="{8F0F6FBC-8045-1A29-1641-021CD1688170}"/>
              </a:ext>
            </a:extLst>
          </p:cNvPr>
          <p:cNvSpPr/>
          <p:nvPr/>
        </p:nvSpPr>
        <p:spPr>
          <a:xfrm>
            <a:off x="5303258" y="4681228"/>
            <a:ext cx="1928588" cy="586789"/>
          </a:xfrm>
          <a:prstGeom prst="roundRect">
            <a:avLst/>
          </a:prstGeom>
          <a:noFill/>
          <a:ln>
            <a:solidFill>
              <a:srgbClr val="23775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spc="600" dirty="0">
                <a:solidFill>
                  <a:schemeClr val="tx1"/>
                </a:solidFill>
                <a:latin typeface="Avenir Next LT Pro" panose="020B0504020202020204" pitchFamily="34" charset="0"/>
              </a:rPr>
              <a:t>RESEAUX SOCIAUX</a:t>
            </a:r>
          </a:p>
          <a:p>
            <a:pPr algn="ctr"/>
            <a:r>
              <a:rPr lang="fr-FR" sz="105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 Capsule </a:t>
            </a:r>
            <a:r>
              <a:rPr lang="fr-FR" sz="1050" b="1" dirty="0" err="1">
                <a:solidFill>
                  <a:schemeClr val="tx1"/>
                </a:solidFill>
                <a:latin typeface="Avenir Next LT Pro" panose="020B0504020202020204" pitchFamily="34" charset="0"/>
              </a:rPr>
              <a:t>video</a:t>
            </a:r>
            <a:endParaRPr lang="fr-FR" sz="1050" b="1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54A42CAB-B8AE-3D8B-D567-F321A3123B4D}"/>
              </a:ext>
            </a:extLst>
          </p:cNvPr>
          <p:cNvSpPr txBox="1"/>
          <p:nvPr/>
        </p:nvSpPr>
        <p:spPr>
          <a:xfrm>
            <a:off x="2093744" y="2010314"/>
            <a:ext cx="800451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b="1" i="0" spc="60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Avenir Next LT Pro" panose="020B0504020202020204" pitchFamily="34" charset="0"/>
              </a:rPr>
              <a:t>Au cœur de notre mission : votre santé </a:t>
            </a:r>
            <a:endParaRPr lang="fr-FR" b="1" spc="600" dirty="0">
              <a:latin typeface="Avenir Next LT Pro" panose="020B0504020202020204" pitchFamily="34" charset="0"/>
            </a:endParaRPr>
          </a:p>
        </p:txBody>
      </p:sp>
      <p:sp>
        <p:nvSpPr>
          <p:cNvPr id="29" name="Rectangle : coins arrondis 28">
            <a:extLst>
              <a:ext uri="{FF2B5EF4-FFF2-40B4-BE49-F238E27FC236}">
                <a16:creationId xmlns:a16="http://schemas.microsoft.com/office/drawing/2014/main" id="{F96382D4-B7F4-8984-A0D8-0711A87D3AD6}"/>
              </a:ext>
            </a:extLst>
          </p:cNvPr>
          <p:cNvSpPr/>
          <p:nvPr/>
        </p:nvSpPr>
        <p:spPr>
          <a:xfrm>
            <a:off x="816761" y="2402804"/>
            <a:ext cx="10595094" cy="261834"/>
          </a:xfrm>
          <a:prstGeom prst="roundRect">
            <a:avLst/>
          </a:prstGeom>
          <a:solidFill>
            <a:srgbClr val="2377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latin typeface="Avenir Next LT Pro" panose="020B0504020202020204" pitchFamily="34" charset="0"/>
              </a:rPr>
              <a:t>PROMESSES</a:t>
            </a:r>
          </a:p>
        </p:txBody>
      </p:sp>
      <p:sp>
        <p:nvSpPr>
          <p:cNvPr id="30" name="Rectangle : coins arrondis 29">
            <a:extLst>
              <a:ext uri="{FF2B5EF4-FFF2-40B4-BE49-F238E27FC236}">
                <a16:creationId xmlns:a16="http://schemas.microsoft.com/office/drawing/2014/main" id="{A31BD1A6-1433-57F8-452A-FD3316F45BD2}"/>
              </a:ext>
            </a:extLst>
          </p:cNvPr>
          <p:cNvSpPr/>
          <p:nvPr/>
        </p:nvSpPr>
        <p:spPr>
          <a:xfrm>
            <a:off x="6745123" y="5864850"/>
            <a:ext cx="2763623" cy="746340"/>
          </a:xfrm>
          <a:prstGeom prst="roundRect">
            <a:avLst/>
          </a:prstGeom>
          <a:noFill/>
          <a:ln>
            <a:solidFill>
              <a:srgbClr val="23775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1200" b="1" spc="600" dirty="0">
                <a:solidFill>
                  <a:schemeClr val="tx1"/>
                </a:solidFill>
                <a:latin typeface="Avenir Next LT Pro" panose="020B0504020202020204" pitchFamily="34" charset="0"/>
              </a:rPr>
              <a:t>RENCONTRES  NUTRITION</a:t>
            </a:r>
          </a:p>
          <a:p>
            <a:pPr algn="ctr"/>
            <a:r>
              <a:rPr lang="fr-FR" sz="105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In-store</a:t>
            </a:r>
          </a:p>
        </p:txBody>
      </p:sp>
      <p:sp>
        <p:nvSpPr>
          <p:cNvPr id="31" name="Rectangle : coins arrondis 30">
            <a:extLst>
              <a:ext uri="{FF2B5EF4-FFF2-40B4-BE49-F238E27FC236}">
                <a16:creationId xmlns:a16="http://schemas.microsoft.com/office/drawing/2014/main" id="{BB0194AE-9DF3-183F-DFF7-065261548AE1}"/>
              </a:ext>
            </a:extLst>
          </p:cNvPr>
          <p:cNvSpPr/>
          <p:nvPr/>
        </p:nvSpPr>
        <p:spPr>
          <a:xfrm>
            <a:off x="2297976" y="5886450"/>
            <a:ext cx="2763623" cy="746340"/>
          </a:xfrm>
          <a:prstGeom prst="roundRect">
            <a:avLst/>
          </a:prstGeom>
          <a:noFill/>
          <a:ln>
            <a:solidFill>
              <a:srgbClr val="23775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spc="600" dirty="0">
                <a:solidFill>
                  <a:schemeClr val="tx1"/>
                </a:solidFill>
                <a:latin typeface="Avenir Next LT Pro" panose="020B0504020202020204" pitchFamily="34" charset="0"/>
              </a:rPr>
              <a:t>PANIERS MARAICHER</a:t>
            </a:r>
          </a:p>
          <a:p>
            <a:pPr algn="ctr"/>
            <a:r>
              <a:rPr lang="fr-FR" sz="105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Recettes pour bien manger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D5F3BFE-B05D-01A1-CE2D-AB6E59F002CE}"/>
              </a:ext>
            </a:extLst>
          </p:cNvPr>
          <p:cNvSpPr/>
          <p:nvPr/>
        </p:nvSpPr>
        <p:spPr>
          <a:xfrm rot="392611">
            <a:off x="8390033" y="4239537"/>
            <a:ext cx="2879124" cy="221977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LANCEMENT JUIN 2024 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2B9C0CE8-AB1B-95FC-54C4-82FA535C78DD}"/>
              </a:ext>
            </a:extLst>
          </p:cNvPr>
          <p:cNvSpPr txBox="1"/>
          <p:nvPr/>
        </p:nvSpPr>
        <p:spPr>
          <a:xfrm>
            <a:off x="718231" y="5317257"/>
            <a:ext cx="2625559" cy="4478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900"/>
              </a:lnSpc>
            </a:pPr>
            <a:r>
              <a:rPr lang="fr-FR" sz="1100" b="0" i="0" dirty="0">
                <a:solidFill>
                  <a:srgbClr val="0D0D0D"/>
                </a:solidFill>
                <a:effectLst/>
                <a:latin typeface="Avenir Next LT Pro" panose="020B0504020202020204" pitchFamily="34" charset="0"/>
              </a:rPr>
              <a:t>Une gamme sous un label santé garantissant qualité et bénéfices nutritionnels.</a:t>
            </a:r>
            <a:endParaRPr lang="fr-FR" sz="1100" dirty="0">
              <a:latin typeface="Avenir Next LT Pro" panose="020B0504020202020204" pitchFamily="34" charset="0"/>
            </a:endParaRP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37A5AF4A-9B77-0CAE-5AE4-7DB727773880}"/>
              </a:ext>
            </a:extLst>
          </p:cNvPr>
          <p:cNvSpPr txBox="1"/>
          <p:nvPr/>
        </p:nvSpPr>
        <p:spPr>
          <a:xfrm>
            <a:off x="3122095" y="5329463"/>
            <a:ext cx="2181164" cy="3291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900"/>
              </a:lnSpc>
            </a:pPr>
            <a:r>
              <a:rPr lang="fr-FR" sz="1100" b="0" i="0" dirty="0">
                <a:solidFill>
                  <a:srgbClr val="0D0D0D"/>
                </a:solidFill>
                <a:effectLst/>
                <a:latin typeface="Avenir Next LT Pro" panose="020B0504020202020204" pitchFamily="34" charset="0"/>
              </a:rPr>
              <a:t> Des recettes hebdomadaires saines, faciles à préparer</a:t>
            </a:r>
            <a:endParaRPr lang="fr-FR" sz="1100" dirty="0">
              <a:latin typeface="Avenir Next LT Pro" panose="020B0504020202020204" pitchFamily="34" charset="0"/>
            </a:endParaRP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13EB3A88-195A-598A-7B45-765DC5C37869}"/>
              </a:ext>
            </a:extLst>
          </p:cNvPr>
          <p:cNvSpPr txBox="1"/>
          <p:nvPr/>
        </p:nvSpPr>
        <p:spPr>
          <a:xfrm>
            <a:off x="5303258" y="5323629"/>
            <a:ext cx="1942608" cy="444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900"/>
              </a:lnSpc>
            </a:pPr>
            <a:r>
              <a:rPr lang="fr-FR" sz="1100" b="0" i="0" dirty="0">
                <a:solidFill>
                  <a:srgbClr val="0D0D0D"/>
                </a:solidFill>
                <a:effectLst/>
                <a:latin typeface="Avenir Next LT Pro" panose="020B0504020202020204" pitchFamily="34" charset="0"/>
              </a:rPr>
              <a:t>Partager des conseils, astuces et informations nutritionnelles.</a:t>
            </a:r>
            <a:endParaRPr lang="fr-FR" sz="1100" dirty="0">
              <a:latin typeface="Avenir Next LT Pro" panose="020B0504020202020204" pitchFamily="34" charset="0"/>
            </a:endParaRP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AC5FAEFA-401D-73E1-99BC-EED9D49ED166}"/>
              </a:ext>
            </a:extLst>
          </p:cNvPr>
          <p:cNvSpPr txBox="1"/>
          <p:nvPr/>
        </p:nvSpPr>
        <p:spPr>
          <a:xfrm>
            <a:off x="7470591" y="5307111"/>
            <a:ext cx="3898109" cy="3291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900"/>
              </a:lnSpc>
            </a:pPr>
            <a:r>
              <a:rPr lang="fr-FR" sz="1100" dirty="0">
                <a:solidFill>
                  <a:srgbClr val="0D0D0D"/>
                </a:solidFill>
                <a:latin typeface="Avenir Next LT Pro" panose="020B0504020202020204" pitchFamily="34" charset="0"/>
              </a:rPr>
              <a:t>Ressources dédiées pour éduquer et inspirer sur les sujets de nutrition, avec des experts comme des diététiciens.</a:t>
            </a:r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EFED10D3-65C4-3014-046D-9BC99F8A92EF}"/>
              </a:ext>
            </a:extLst>
          </p:cNvPr>
          <p:cNvSpPr/>
          <p:nvPr/>
        </p:nvSpPr>
        <p:spPr>
          <a:xfrm>
            <a:off x="2287222" y="5830415"/>
            <a:ext cx="2790701" cy="162451"/>
          </a:xfrm>
          <a:prstGeom prst="roundRect">
            <a:avLst/>
          </a:prstGeom>
          <a:solidFill>
            <a:srgbClr val="2377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latin typeface="Avenir Next LT Pro" panose="020B0504020202020204" pitchFamily="34" charset="0"/>
              </a:rPr>
              <a:t>OFFRE</a:t>
            </a:r>
          </a:p>
        </p:txBody>
      </p:sp>
      <p:sp>
        <p:nvSpPr>
          <p:cNvPr id="16" name="Rectangle : coins arrondis 15">
            <a:extLst>
              <a:ext uri="{FF2B5EF4-FFF2-40B4-BE49-F238E27FC236}">
                <a16:creationId xmlns:a16="http://schemas.microsoft.com/office/drawing/2014/main" id="{2934A29E-F954-6080-8B51-1C5256EED5E0}"/>
              </a:ext>
            </a:extLst>
          </p:cNvPr>
          <p:cNvSpPr/>
          <p:nvPr/>
        </p:nvSpPr>
        <p:spPr>
          <a:xfrm>
            <a:off x="6731583" y="5795276"/>
            <a:ext cx="2790701" cy="162451"/>
          </a:xfrm>
          <a:prstGeom prst="roundRect">
            <a:avLst/>
          </a:prstGeom>
          <a:solidFill>
            <a:srgbClr val="2377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latin typeface="Avenir Next LT Pro" panose="020B0504020202020204" pitchFamily="34" charset="0"/>
              </a:rPr>
              <a:t>EVENEMENTS</a:t>
            </a:r>
          </a:p>
        </p:txBody>
      </p:sp>
      <p:sp>
        <p:nvSpPr>
          <p:cNvPr id="34" name="Titre 1">
            <a:extLst>
              <a:ext uri="{FF2B5EF4-FFF2-40B4-BE49-F238E27FC236}">
                <a16:creationId xmlns:a16="http://schemas.microsoft.com/office/drawing/2014/main" id="{9F3492F5-08CC-1AA1-9AE7-4362D03CA5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208" y="394255"/>
            <a:ext cx="8442518" cy="1325514"/>
          </a:xfrm>
        </p:spPr>
        <p:txBody>
          <a:bodyPr/>
          <a:lstStyle/>
          <a:p>
            <a:pPr>
              <a:lnSpc>
                <a:spcPts val="5600"/>
              </a:lnSpc>
            </a:pPr>
            <a:r>
              <a:rPr lang="fr-FR" sz="4800" dirty="0">
                <a:solidFill>
                  <a:srgbClr val="237756"/>
                </a:solidFill>
                <a:latin typeface="Avenir Next LT Pro" panose="020B0504020202020204" pitchFamily="34" charset="0"/>
                <a:ea typeface="+mj-ea"/>
                <a:cs typeface="+mj-cs"/>
              </a:rPr>
              <a:t>Hub  			</a:t>
            </a:r>
            <a:r>
              <a:rPr kumimoji="0" lang="fr-FR" sz="6600" b="1" i="0" u="none" strike="noStrike" kern="1200" cap="none" spc="0" normalizeH="0" baseline="0" noProof="0" dirty="0">
                <a:ln>
                  <a:noFill/>
                </a:ln>
                <a:solidFill>
                  <a:srgbClr val="237756"/>
                </a:solidFill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</a:t>
            </a:r>
            <a:br>
              <a:rPr kumimoji="0" lang="fr-FR" sz="6600" b="1" i="0" u="none" strike="noStrike" kern="1200" cap="none" spc="0" normalizeH="0" baseline="0" noProof="0" dirty="0">
                <a:ln>
                  <a:noFill/>
                </a:ln>
                <a:solidFill>
                  <a:srgbClr val="237756"/>
                </a:solidFill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kumimoji="0" lang="fr-FR" sz="6600" b="1" i="0" u="none" strike="noStrike" kern="1200" cap="none" spc="600" normalizeH="0" baseline="0" noProof="0" dirty="0">
                <a:ln>
                  <a:noFill/>
                </a:ln>
                <a:solidFill>
                  <a:srgbClr val="237756"/>
                </a:solidFill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Nutrition Santé </a:t>
            </a:r>
            <a:endParaRPr lang="fr-FR" spc="600" dirty="0">
              <a:solidFill>
                <a:srgbClr val="237756"/>
              </a:solidFill>
              <a:latin typeface="Playfair Display" panose="00000500000000000000" pitchFamily="2" charset="0"/>
            </a:endParaRPr>
          </a:p>
        </p:txBody>
      </p:sp>
      <p:pic>
        <p:nvPicPr>
          <p:cNvPr id="42" name="Image 41">
            <a:extLst>
              <a:ext uri="{FF2B5EF4-FFF2-40B4-BE49-F238E27FC236}">
                <a16:creationId xmlns:a16="http://schemas.microsoft.com/office/drawing/2014/main" id="{F1C0CDF0-C68F-4ED1-00F8-32FED1D727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176" b="97754" l="3320" r="96387">
                        <a14:foregroundMark x1="25488" y1="8105" x2="34473" y2="15137"/>
                        <a14:foregroundMark x1="34473" y1="15137" x2="34473" y2="15332"/>
                        <a14:foregroundMark x1="7324" y1="8301" x2="14258" y2="16309"/>
                        <a14:foregroundMark x1="48145" y1="7129" x2="52051" y2="16602"/>
                        <a14:foregroundMark x1="69434" y1="7520" x2="72656" y2="16113"/>
                        <a14:foregroundMark x1="90527" y1="7520" x2="90527" y2="17090"/>
                        <a14:foregroundMark x1="90527" y1="17090" x2="90527" y2="17090"/>
                        <a14:foregroundMark x1="53320" y1="5859" x2="46973" y2="5371"/>
                        <a14:foregroundMark x1="83105" y1="6641" x2="85352" y2="14258"/>
                        <a14:foregroundMark x1="85352" y1="14258" x2="93164" y2="14941"/>
                        <a14:foregroundMark x1="93164" y1="14941" x2="94238" y2="12500"/>
                        <a14:foregroundMark x1="15723" y1="7324" x2="5762" y2="6934"/>
                        <a14:foregroundMark x1="5762" y1="6934" x2="5664" y2="14453"/>
                        <a14:foregroundMark x1="5664" y1="14453" x2="5664" y2="14453"/>
                        <a14:foregroundMark x1="13672" y1="26953" x2="6055" y2="29688"/>
                        <a14:foregroundMark x1="6055" y1="29688" x2="10352" y2="35156"/>
                        <a14:foregroundMark x1="10352" y1="35156" x2="13672" y2="33691"/>
                        <a14:foregroundMark x1="35938" y1="28613" x2="27637" y2="28223"/>
                        <a14:foregroundMark x1="27637" y1="28223" x2="33789" y2="32129"/>
                        <a14:foregroundMark x1="33789" y1="32129" x2="33984" y2="30762"/>
                        <a14:foregroundMark x1="53320" y1="30859" x2="46289" y2="27539"/>
                        <a14:foregroundMark x1="46289" y1="27539" x2="50879" y2="36328"/>
                        <a14:foregroundMark x1="50879" y1="36328" x2="54980" y2="32227"/>
                        <a14:foregroundMark x1="45313" y1="34180" x2="48242" y2="37402"/>
                        <a14:foregroundMark x1="28223" y1="24414" x2="28223" y2="24414"/>
                        <a14:foregroundMark x1="11816" y1="25000" x2="9570" y2="24707"/>
                        <a14:foregroundMark x1="16406" y1="26465" x2="6836" y2="24902"/>
                        <a14:foregroundMark x1="9375" y1="23535" x2="14453" y2="24414"/>
                        <a14:foregroundMark x1="17188" y1="27148" x2="14746" y2="25977"/>
                        <a14:foregroundMark x1="53809" y1="27441" x2="50195" y2="34961"/>
                        <a14:foregroundMark x1="50195" y1="34961" x2="46973" y2="30078"/>
                        <a14:foregroundMark x1="42871" y1="33789" x2="44727" y2="30078"/>
                        <a14:foregroundMark x1="41406" y1="31738" x2="41406" y2="33789"/>
                        <a14:foregroundMark x1="67578" y1="28418" x2="74121" y2="35645"/>
                        <a14:foregroundMark x1="84082" y1="26367" x2="93262" y2="35742"/>
                        <a14:foregroundMark x1="93262" y1="27344" x2="84570" y2="25488"/>
                        <a14:foregroundMark x1="82422" y1="29590" x2="82129" y2="33008"/>
                        <a14:foregroundMark x1="87793" y1="24707" x2="81738" y2="28809"/>
                        <a14:foregroundMark x1="94922" y1="27148" x2="88477" y2="24707"/>
                        <a14:foregroundMark x1="87500" y1="24219" x2="89844" y2="23730"/>
                        <a14:foregroundMark x1="96387" y1="29785" x2="90527" y2="24609"/>
                        <a14:foregroundMark x1="90527" y1="24609" x2="83398" y2="25195"/>
                        <a14:foregroundMark x1="83398" y1="25195" x2="83398" y2="25195"/>
                        <a14:foregroundMark x1="92676" y1="48145" x2="84863" y2="53809"/>
                        <a14:foregroundMark x1="70410" y1="45898" x2="65137" y2="53516"/>
                        <a14:foregroundMark x1="65137" y1="53516" x2="65137" y2="53516"/>
                        <a14:foregroundMark x1="54785" y1="48145" x2="48438" y2="54590"/>
                        <a14:foregroundMark x1="33301" y1="46191" x2="25781" y2="52637"/>
                        <a14:foregroundMark x1="25781" y1="52637" x2="25781" y2="52832"/>
                        <a14:foregroundMark x1="14941" y1="47949" x2="7422" y2="54688"/>
                        <a14:foregroundMark x1="7422" y1="54688" x2="7813" y2="55078"/>
                        <a14:foregroundMark x1="15137" y1="65332" x2="4883" y2="73340"/>
                        <a14:foregroundMark x1="35547" y1="67480" x2="24512" y2="71680"/>
                        <a14:foregroundMark x1="53516" y1="67188" x2="45020" y2="73047"/>
                        <a14:foregroundMark x1="75391" y1="66504" x2="60938" y2="72656"/>
                        <a14:foregroundMark x1="93945" y1="67773" x2="83691" y2="74023"/>
                        <a14:foregroundMark x1="95605" y1="86035" x2="88770" y2="90527"/>
                        <a14:foregroundMark x1="88770" y1="90527" x2="82129" y2="91406"/>
                        <a14:foregroundMark x1="74414" y1="85547" x2="63281" y2="91895"/>
                        <a14:foregroundMark x1="63281" y1="91895" x2="60645" y2="91406"/>
                        <a14:foregroundMark x1="77539" y1="89453" x2="77344" y2="91211"/>
                        <a14:foregroundMark x1="71973" y1="96094" x2="68457" y2="97754"/>
                        <a14:foregroundMark x1="52832" y1="87012" x2="46680" y2="94434"/>
                        <a14:foregroundMark x1="33496" y1="85645" x2="25684" y2="92676"/>
                        <a14:foregroundMark x1="16406" y1="85645" x2="7324" y2="93164"/>
                        <a14:foregroundMark x1="87500" y1="63867" x2="89746" y2="63867"/>
                        <a14:foregroundMark x1="87012" y1="62891" x2="90039" y2="62891"/>
                        <a14:foregroundMark x1="85352" y1="64551" x2="80957" y2="67676"/>
                        <a14:foregroundMark x1="85156" y1="63770" x2="83594" y2="64063"/>
                        <a14:foregroundMark x1="13281" y1="44434" x2="6348" y2="45605"/>
                        <a14:foregroundMark x1="6348" y1="45605" x2="6348" y2="45898"/>
                        <a14:foregroundMark x1="5371" y1="45996" x2="3320" y2="53711"/>
                        <a14:foregroundMark x1="3320" y1="53711" x2="3418" y2="54297"/>
                        <a14:foregroundMark x1="13281" y1="44434" x2="17383" y2="48340"/>
                        <a14:foregroundMark x1="53125" y1="65527" x2="54297" y2="72559"/>
                        <a14:foregroundMark x1="54297" y1="72559" x2="54297" y2="72559"/>
                        <a14:foregroundMark x1="47168" y1="64063" x2="43750" y2="65527"/>
                        <a14:foregroundMark x1="18164" y1="48633" x2="17383" y2="47461"/>
                        <a14:foregroundMark x1="14941" y1="64551" x2="11816" y2="63574"/>
                        <a14:foregroundMark x1="10840" y1="63281" x2="9375" y2="63281"/>
                        <a14:foregroundMark x1="9863" y1="63281" x2="6445" y2="63281"/>
                        <a14:foregroundMark x1="4883" y1="66016" x2="4883" y2="66797"/>
                        <a14:foregroundMark x1="17188" y1="66211" x2="16113" y2="64844"/>
                        <a14:backgroundMark x1="39160" y1="16699" x2="41016" y2="31738"/>
                        <a14:backgroundMark x1="38867" y1="16895" x2="38867" y2="22559"/>
                      </a14:backgroundRemoval>
                    </a14:imgEffect>
                  </a14:imgLayer>
                </a14:imgProps>
              </a:ext>
            </a:extLst>
          </a:blip>
          <a:srcRect l="21070" t="21681" r="61044" b="59294"/>
          <a:stretch/>
        </p:blipFill>
        <p:spPr>
          <a:xfrm>
            <a:off x="8263847" y="2531928"/>
            <a:ext cx="997189" cy="1060648"/>
          </a:xfrm>
          <a:prstGeom prst="rect">
            <a:avLst/>
          </a:prstGeom>
          <a:ln>
            <a:noFill/>
          </a:ln>
          <a:effectLst>
            <a:outerShdw blurRad="177800" dist="38100" dir="2700000" sx="104000" sy="104000" algn="tl" rotWithShape="0">
              <a:prstClr val="black">
                <a:alpha val="19000"/>
              </a:prstClr>
            </a:outerShdw>
          </a:effectLst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52BBEAD9-DB68-D957-34FE-437E33F3BCF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176" b="97754" l="3320" r="96387">
                        <a14:foregroundMark x1="25488" y1="8105" x2="34473" y2="15137"/>
                        <a14:foregroundMark x1="34473" y1="15137" x2="34473" y2="15332"/>
                        <a14:foregroundMark x1="7324" y1="8301" x2="14258" y2="16309"/>
                        <a14:foregroundMark x1="48145" y1="7129" x2="52051" y2="16602"/>
                        <a14:foregroundMark x1="69434" y1="7520" x2="72656" y2="16113"/>
                        <a14:foregroundMark x1="90527" y1="7520" x2="90527" y2="17090"/>
                        <a14:foregroundMark x1="90527" y1="17090" x2="90527" y2="17090"/>
                        <a14:foregroundMark x1="53320" y1="5859" x2="46973" y2="5371"/>
                        <a14:foregroundMark x1="83105" y1="6641" x2="85352" y2="14258"/>
                        <a14:foregroundMark x1="85352" y1="14258" x2="93164" y2="14941"/>
                        <a14:foregroundMark x1="93164" y1="14941" x2="94238" y2="12500"/>
                        <a14:foregroundMark x1="15723" y1="7324" x2="5762" y2="6934"/>
                        <a14:foregroundMark x1="5762" y1="6934" x2="5664" y2="14453"/>
                        <a14:foregroundMark x1="5664" y1="14453" x2="5664" y2="14453"/>
                        <a14:foregroundMark x1="13672" y1="26953" x2="6055" y2="29688"/>
                        <a14:foregroundMark x1="6055" y1="29688" x2="10352" y2="35156"/>
                        <a14:foregroundMark x1="10352" y1="35156" x2="13672" y2="33691"/>
                        <a14:foregroundMark x1="35938" y1="28613" x2="27637" y2="28223"/>
                        <a14:foregroundMark x1="27637" y1="28223" x2="33789" y2="32129"/>
                        <a14:foregroundMark x1="33789" y1="32129" x2="33984" y2="30762"/>
                        <a14:foregroundMark x1="53320" y1="30859" x2="46289" y2="27539"/>
                        <a14:foregroundMark x1="46289" y1="27539" x2="50879" y2="36328"/>
                        <a14:foregroundMark x1="50879" y1="36328" x2="54980" y2="32227"/>
                        <a14:foregroundMark x1="45313" y1="34180" x2="48242" y2="37402"/>
                        <a14:foregroundMark x1="28223" y1="24414" x2="28223" y2="24414"/>
                        <a14:foregroundMark x1="11816" y1="25000" x2="9570" y2="24707"/>
                        <a14:foregroundMark x1="16406" y1="26465" x2="6836" y2="24902"/>
                        <a14:foregroundMark x1="9375" y1="23535" x2="14453" y2="24414"/>
                        <a14:foregroundMark x1="17188" y1="27148" x2="14746" y2="25977"/>
                        <a14:foregroundMark x1="53809" y1="27441" x2="50195" y2="34961"/>
                        <a14:foregroundMark x1="50195" y1="34961" x2="46973" y2="30078"/>
                        <a14:foregroundMark x1="42871" y1="33789" x2="44727" y2="30078"/>
                        <a14:foregroundMark x1="41406" y1="31738" x2="41406" y2="33789"/>
                        <a14:foregroundMark x1="67578" y1="28418" x2="74121" y2="35645"/>
                        <a14:foregroundMark x1="84082" y1="26367" x2="93262" y2="35742"/>
                        <a14:foregroundMark x1="93262" y1="27344" x2="84570" y2="25488"/>
                        <a14:foregroundMark x1="82422" y1="29590" x2="82129" y2="33008"/>
                        <a14:foregroundMark x1="87793" y1="24707" x2="81738" y2="28809"/>
                        <a14:foregroundMark x1="94922" y1="27148" x2="88477" y2="24707"/>
                        <a14:foregroundMark x1="87500" y1="24219" x2="89844" y2="23730"/>
                        <a14:foregroundMark x1="96387" y1="29785" x2="90527" y2="24609"/>
                        <a14:foregroundMark x1="90527" y1="24609" x2="83398" y2="25195"/>
                        <a14:foregroundMark x1="83398" y1="25195" x2="83398" y2="25195"/>
                        <a14:foregroundMark x1="92676" y1="48145" x2="84863" y2="53809"/>
                        <a14:foregroundMark x1="70410" y1="45898" x2="65137" y2="53516"/>
                        <a14:foregroundMark x1="65137" y1="53516" x2="65137" y2="53516"/>
                        <a14:foregroundMark x1="54785" y1="48145" x2="48438" y2="54590"/>
                        <a14:foregroundMark x1="33301" y1="46191" x2="25781" y2="52637"/>
                        <a14:foregroundMark x1="25781" y1="52637" x2="25781" y2="52832"/>
                        <a14:foregroundMark x1="14941" y1="47949" x2="7422" y2="54688"/>
                        <a14:foregroundMark x1="7422" y1="54688" x2="7813" y2="55078"/>
                        <a14:foregroundMark x1="15137" y1="65332" x2="4883" y2="73340"/>
                        <a14:foregroundMark x1="35547" y1="67480" x2="24512" y2="71680"/>
                        <a14:foregroundMark x1="53516" y1="67188" x2="45020" y2="73047"/>
                        <a14:foregroundMark x1="75391" y1="66504" x2="60938" y2="72656"/>
                        <a14:foregroundMark x1="93945" y1="67773" x2="83691" y2="74023"/>
                        <a14:foregroundMark x1="95605" y1="86035" x2="88770" y2="90527"/>
                        <a14:foregroundMark x1="88770" y1="90527" x2="82129" y2="91406"/>
                        <a14:foregroundMark x1="74414" y1="85547" x2="63281" y2="91895"/>
                        <a14:foregroundMark x1="63281" y1="91895" x2="60645" y2="91406"/>
                        <a14:foregroundMark x1="77539" y1="89453" x2="77344" y2="91211"/>
                        <a14:foregroundMark x1="71973" y1="96094" x2="68457" y2="97754"/>
                        <a14:foregroundMark x1="52832" y1="87012" x2="46680" y2="94434"/>
                        <a14:foregroundMark x1="33496" y1="85645" x2="25684" y2="92676"/>
                        <a14:foregroundMark x1="16406" y1="85645" x2="7324" y2="93164"/>
                        <a14:foregroundMark x1="87500" y1="63867" x2="89746" y2="63867"/>
                        <a14:foregroundMark x1="87012" y1="62891" x2="90039" y2="62891"/>
                        <a14:foregroundMark x1="85352" y1="64551" x2="80957" y2="67676"/>
                        <a14:foregroundMark x1="85156" y1="63770" x2="83594" y2="64063"/>
                        <a14:foregroundMark x1="13281" y1="44434" x2="6348" y2="45605"/>
                        <a14:foregroundMark x1="6348" y1="45605" x2="6348" y2="45898"/>
                        <a14:foregroundMark x1="5371" y1="45996" x2="3320" y2="53711"/>
                        <a14:foregroundMark x1="3320" y1="53711" x2="3418" y2="54297"/>
                        <a14:foregroundMark x1="13281" y1="44434" x2="17383" y2="48340"/>
                        <a14:foregroundMark x1="53125" y1="65527" x2="54297" y2="72559"/>
                        <a14:foregroundMark x1="54297" y1="72559" x2="54297" y2="72559"/>
                        <a14:foregroundMark x1="47168" y1="64063" x2="43750" y2="65527"/>
                        <a14:foregroundMark x1="18164" y1="48633" x2="17383" y2="47461"/>
                        <a14:foregroundMark x1="14941" y1="64551" x2="11816" y2="63574"/>
                        <a14:foregroundMark x1="10840" y1="63281" x2="9375" y2="63281"/>
                        <a14:foregroundMark x1="9863" y1="63281" x2="6445" y2="63281"/>
                        <a14:foregroundMark x1="4883" y1="66016" x2="4883" y2="66797"/>
                        <a14:foregroundMark x1="17188" y1="66211" x2="16113" y2="64844"/>
                        <a14:backgroundMark x1="39160" y1="16699" x2="41016" y2="31738"/>
                        <a14:backgroundMark x1="38867" y1="16895" x2="38867" y2="22559"/>
                      </a14:backgroundRemoval>
                    </a14:imgEffect>
                  </a14:imgLayer>
                </a14:imgProps>
              </a:ext>
            </a:extLst>
          </a:blip>
          <a:srcRect l="1720" t="41194" r="80394" b="39781"/>
          <a:stretch/>
        </p:blipFill>
        <p:spPr>
          <a:xfrm>
            <a:off x="4055096" y="2499129"/>
            <a:ext cx="997189" cy="1060648"/>
          </a:xfrm>
          <a:prstGeom prst="rect">
            <a:avLst/>
          </a:prstGeom>
          <a:ln>
            <a:noFill/>
          </a:ln>
          <a:effectLst>
            <a:outerShdw blurRad="177800" dist="38100" dir="2700000" sx="104000" sy="104000" algn="tl" rotWithShape="0">
              <a:prstClr val="black">
                <a:alpha val="19000"/>
              </a:prstClr>
            </a:outerShdw>
          </a:effectLst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38F2165D-05AD-5D61-D421-7D3048FBE5A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176" b="97754" l="3320" r="96387">
                        <a14:foregroundMark x1="25488" y1="8105" x2="34473" y2="15137"/>
                        <a14:foregroundMark x1="34473" y1="15137" x2="34473" y2="15332"/>
                        <a14:foregroundMark x1="7324" y1="8301" x2="14258" y2="16309"/>
                        <a14:foregroundMark x1="48145" y1="7129" x2="52051" y2="16602"/>
                        <a14:foregroundMark x1="69434" y1="7520" x2="72656" y2="16113"/>
                        <a14:foregroundMark x1="90527" y1="7520" x2="90527" y2="17090"/>
                        <a14:foregroundMark x1="90527" y1="17090" x2="90527" y2="17090"/>
                        <a14:foregroundMark x1="53320" y1="5859" x2="46973" y2="5371"/>
                        <a14:foregroundMark x1="83105" y1="6641" x2="85352" y2="14258"/>
                        <a14:foregroundMark x1="85352" y1="14258" x2="93164" y2="14941"/>
                        <a14:foregroundMark x1="93164" y1="14941" x2="94238" y2="12500"/>
                        <a14:foregroundMark x1="15723" y1="7324" x2="5762" y2="6934"/>
                        <a14:foregroundMark x1="5762" y1="6934" x2="5664" y2="14453"/>
                        <a14:foregroundMark x1="5664" y1="14453" x2="5664" y2="14453"/>
                        <a14:foregroundMark x1="13672" y1="26953" x2="6055" y2="29688"/>
                        <a14:foregroundMark x1="6055" y1="29688" x2="10352" y2="35156"/>
                        <a14:foregroundMark x1="10352" y1="35156" x2="13672" y2="33691"/>
                        <a14:foregroundMark x1="35938" y1="28613" x2="27637" y2="28223"/>
                        <a14:foregroundMark x1="27637" y1="28223" x2="33789" y2="32129"/>
                        <a14:foregroundMark x1="33789" y1="32129" x2="33984" y2="30762"/>
                        <a14:foregroundMark x1="53320" y1="30859" x2="46289" y2="27539"/>
                        <a14:foregroundMark x1="46289" y1="27539" x2="50879" y2="36328"/>
                        <a14:foregroundMark x1="50879" y1="36328" x2="54980" y2="32227"/>
                        <a14:foregroundMark x1="45313" y1="34180" x2="48242" y2="37402"/>
                        <a14:foregroundMark x1="28223" y1="24414" x2="28223" y2="24414"/>
                        <a14:foregroundMark x1="11816" y1="25000" x2="9570" y2="24707"/>
                        <a14:foregroundMark x1="16406" y1="26465" x2="6836" y2="24902"/>
                        <a14:foregroundMark x1="9375" y1="23535" x2="14453" y2="24414"/>
                        <a14:foregroundMark x1="17188" y1="27148" x2="14746" y2="25977"/>
                        <a14:foregroundMark x1="53809" y1="27441" x2="50195" y2="34961"/>
                        <a14:foregroundMark x1="50195" y1="34961" x2="46973" y2="30078"/>
                        <a14:foregroundMark x1="42871" y1="33789" x2="44727" y2="30078"/>
                        <a14:foregroundMark x1="41406" y1="31738" x2="41406" y2="33789"/>
                        <a14:foregroundMark x1="67578" y1="28418" x2="74121" y2="35645"/>
                        <a14:foregroundMark x1="84082" y1="26367" x2="93262" y2="35742"/>
                        <a14:foregroundMark x1="93262" y1="27344" x2="84570" y2="25488"/>
                        <a14:foregroundMark x1="82422" y1="29590" x2="82129" y2="33008"/>
                        <a14:foregroundMark x1="87793" y1="24707" x2="81738" y2="28809"/>
                        <a14:foregroundMark x1="94922" y1="27148" x2="88477" y2="24707"/>
                        <a14:foregroundMark x1="87500" y1="24219" x2="89844" y2="23730"/>
                        <a14:foregroundMark x1="96387" y1="29785" x2="90527" y2="24609"/>
                        <a14:foregroundMark x1="90527" y1="24609" x2="83398" y2="25195"/>
                        <a14:foregroundMark x1="83398" y1="25195" x2="83398" y2="25195"/>
                        <a14:foregroundMark x1="92676" y1="48145" x2="84863" y2="53809"/>
                        <a14:foregroundMark x1="70410" y1="45898" x2="65137" y2="53516"/>
                        <a14:foregroundMark x1="65137" y1="53516" x2="65137" y2="53516"/>
                        <a14:foregroundMark x1="54785" y1="48145" x2="48438" y2="54590"/>
                        <a14:foregroundMark x1="33301" y1="46191" x2="25781" y2="52637"/>
                        <a14:foregroundMark x1="25781" y1="52637" x2="25781" y2="52832"/>
                        <a14:foregroundMark x1="14941" y1="47949" x2="7422" y2="54688"/>
                        <a14:foregroundMark x1="7422" y1="54688" x2="7813" y2="55078"/>
                        <a14:foregroundMark x1="15137" y1="65332" x2="4883" y2="73340"/>
                        <a14:foregroundMark x1="35547" y1="67480" x2="24512" y2="71680"/>
                        <a14:foregroundMark x1="53516" y1="67188" x2="45020" y2="73047"/>
                        <a14:foregroundMark x1="75391" y1="66504" x2="60938" y2="72656"/>
                        <a14:foregroundMark x1="93945" y1="67773" x2="83691" y2="74023"/>
                        <a14:foregroundMark x1="95605" y1="86035" x2="88770" y2="90527"/>
                        <a14:foregroundMark x1="88770" y1="90527" x2="82129" y2="91406"/>
                        <a14:foregroundMark x1="74414" y1="85547" x2="63281" y2="91895"/>
                        <a14:foregroundMark x1="63281" y1="91895" x2="60645" y2="91406"/>
                        <a14:foregroundMark x1="77539" y1="89453" x2="77344" y2="91211"/>
                        <a14:foregroundMark x1="71973" y1="96094" x2="68457" y2="97754"/>
                        <a14:foregroundMark x1="52832" y1="87012" x2="46680" y2="94434"/>
                        <a14:foregroundMark x1="33496" y1="85645" x2="25684" y2="92676"/>
                        <a14:foregroundMark x1="16406" y1="85645" x2="7324" y2="93164"/>
                        <a14:foregroundMark x1="87500" y1="63867" x2="89746" y2="63867"/>
                        <a14:foregroundMark x1="87012" y1="62891" x2="90039" y2="62891"/>
                        <a14:foregroundMark x1="85352" y1="64551" x2="80957" y2="67676"/>
                        <a14:foregroundMark x1="85156" y1="63770" x2="83594" y2="64063"/>
                        <a14:foregroundMark x1="13281" y1="44434" x2="6348" y2="45605"/>
                        <a14:foregroundMark x1="6348" y1="45605" x2="6348" y2="45898"/>
                        <a14:foregroundMark x1="5371" y1="45996" x2="3320" y2="53711"/>
                        <a14:foregroundMark x1="3320" y1="53711" x2="3418" y2="54297"/>
                        <a14:foregroundMark x1="13281" y1="44434" x2="17383" y2="48340"/>
                        <a14:foregroundMark x1="53125" y1="65527" x2="54297" y2="72559"/>
                        <a14:foregroundMark x1="54297" y1="72559" x2="54297" y2="72559"/>
                        <a14:foregroundMark x1="47168" y1="64063" x2="43750" y2="65527"/>
                        <a14:foregroundMark x1="18164" y1="48633" x2="17383" y2="47461"/>
                        <a14:foregroundMark x1="14941" y1="64551" x2="11816" y2="63574"/>
                        <a14:foregroundMark x1="10840" y1="63281" x2="9375" y2="63281"/>
                        <a14:foregroundMark x1="9863" y1="63281" x2="6445" y2="63281"/>
                        <a14:foregroundMark x1="4883" y1="66016" x2="4883" y2="66797"/>
                        <a14:foregroundMark x1="17188" y1="66211" x2="16113" y2="64844"/>
                        <a14:backgroundMark x1="39160" y1="16699" x2="41016" y2="31738"/>
                        <a14:backgroundMark x1="38867" y1="16895" x2="38867" y2="22559"/>
                      </a14:backgroundRemoval>
                    </a14:imgEffect>
                  </a14:imgLayer>
                </a14:imgProps>
              </a:ext>
            </a:extLst>
          </a:blip>
          <a:srcRect l="1623" t="60870" r="80491" b="20105"/>
          <a:stretch/>
        </p:blipFill>
        <p:spPr>
          <a:xfrm>
            <a:off x="219636" y="2499129"/>
            <a:ext cx="997189" cy="1060648"/>
          </a:xfrm>
          <a:prstGeom prst="rect">
            <a:avLst/>
          </a:prstGeom>
          <a:ln>
            <a:noFill/>
          </a:ln>
          <a:effectLst>
            <a:outerShdw blurRad="177800" dist="38100" dir="2700000" sx="104000" sy="104000" algn="tl" rotWithShape="0">
              <a:prstClr val="black">
                <a:alpha val="19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782504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EC5816A8-0967-C935-3DF0-F52874ACC0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8CB66778-1FF1-CF55-2B2E-6EBB82463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83A3128-32DF-372D-933D-9416C1DA5ED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F6FA7B4-2592-CB16-A5C2-95D8B04792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1214" y="0"/>
            <a:ext cx="9669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4802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EC5816A8-0967-C935-3DF0-F52874ACC0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8CB66778-1FF1-CF55-2B2E-6EBB82463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83A3128-32DF-372D-933D-9416C1DA5ED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113EEA5-F9F6-424F-2206-A7292C3BF0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1214" y="0"/>
            <a:ext cx="9669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9927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EC5816A8-0967-C935-3DF0-F52874ACC0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8CB66778-1FF1-CF55-2B2E-6EBB82463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83A3128-32DF-372D-933D-9416C1DA5ED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D880D08-5017-E693-86F0-4E6F74C26D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1214" y="0"/>
            <a:ext cx="9669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2023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EC5816A8-0967-C935-3DF0-F52874ACC0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8CB66778-1FF1-CF55-2B2E-6EBB82463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83A3128-32DF-372D-933D-9416C1DA5ED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C700DE9-54A3-8D37-683D-F7F9779304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1214" y="0"/>
            <a:ext cx="9669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7549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EC5816A8-0967-C935-3DF0-F52874ACC0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8CB66778-1FF1-CF55-2B2E-6EBB82463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83A3128-32DF-372D-933D-9416C1DA5ED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246F14A-1F86-68E5-1A55-69557F17D5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1214" y="0"/>
            <a:ext cx="9669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6560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EC5816A8-0967-C935-3DF0-F52874ACC0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8CB66778-1FF1-CF55-2B2E-6EBB82463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83A3128-32DF-372D-933D-9416C1DA5ED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6BAEBB4F-9642-278F-3F12-1976158E59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1214" y="0"/>
            <a:ext cx="9669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4733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1ACCED18-9CD4-8E32-7C52-06AF8A9630AA}"/>
              </a:ext>
            </a:extLst>
          </p:cNvPr>
          <p:cNvSpPr txBox="1"/>
          <p:nvPr/>
        </p:nvSpPr>
        <p:spPr>
          <a:xfrm>
            <a:off x="490917" y="128633"/>
            <a:ext cx="10278683" cy="24468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ts val="600"/>
              </a:spcAft>
              <a:defRPr/>
            </a:pPr>
            <a:r>
              <a:rPr kumimoji="0" lang="fr-FR" sz="6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VIDEO SANTE NUTRITION</a:t>
            </a:r>
            <a:br>
              <a:rPr kumimoji="0" lang="fr-FR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</a:t>
            </a:r>
            <a:endParaRPr lang="fr-FR" sz="3600" dirty="0">
              <a:latin typeface="Playfair Display" panose="00000500000000000000" pitchFamily="2" charset="0"/>
            </a:endParaRPr>
          </a:p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fr-FR" sz="6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venir Next LT Pro" panose="020B0504020202020204" pitchFamily="34" charset="0"/>
              <a:ea typeface="+mj-ea"/>
              <a:cs typeface="+mj-cs"/>
            </a:endParaRP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BBAD873A-A8B1-C888-71A0-CB8423CBB3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242" y="1434737"/>
            <a:ext cx="11591925" cy="529544"/>
          </a:xfrm>
        </p:spPr>
        <p:txBody>
          <a:bodyPr>
            <a:normAutofit fontScale="90000"/>
          </a:bodyPr>
          <a:lstStyle/>
          <a:p>
            <a:pPr algn="l">
              <a:lnSpc>
                <a:spcPts val="3000"/>
              </a:lnSpc>
            </a:pPr>
            <a:r>
              <a:rPr lang="fr-FR" sz="3200" b="0" i="0" dirty="0">
                <a:solidFill>
                  <a:srgbClr val="0D0D0D"/>
                </a:solidFill>
                <a:effectLst/>
                <a:latin typeface="Avenir Next LT Pro" panose="020B0504020202020204" pitchFamily="34" charset="0"/>
              </a:rPr>
              <a:t>Partager des conseils, astuces et informations nutritionnelles.</a:t>
            </a:r>
            <a:br>
              <a:rPr lang="fr-FR" sz="3200" dirty="0">
                <a:latin typeface="Avenir Next LT Pro" panose="020B0504020202020204" pitchFamily="34" charset="0"/>
              </a:rPr>
            </a:br>
            <a:br>
              <a:rPr lang="fr-FR" sz="3200" dirty="0"/>
            </a:br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8A82F950-A432-4AC6-3D6B-EBF595120C7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8919" y="1005114"/>
            <a:ext cx="11591925" cy="257628"/>
          </a:xfrm>
        </p:spPr>
        <p:txBody>
          <a:bodyPr/>
          <a:lstStyle/>
          <a:p>
            <a:pPr algn="l"/>
            <a:r>
              <a:rPr lang="fr-FR" dirty="0"/>
              <a:t>CAPSULES VIDEOS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FE93DAF3-115C-68F2-E6E6-B1B698CCD323}"/>
              </a:ext>
            </a:extLst>
          </p:cNvPr>
          <p:cNvSpPr txBox="1"/>
          <p:nvPr/>
        </p:nvSpPr>
        <p:spPr>
          <a:xfrm>
            <a:off x="490917" y="2476400"/>
            <a:ext cx="10133539" cy="3456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b="1" i="0" u="none" strike="noStrike" baseline="0" dirty="0">
                <a:solidFill>
                  <a:schemeClr val="bg1"/>
                </a:solidFill>
                <a:highlight>
                  <a:srgbClr val="237756"/>
                </a:highlight>
                <a:latin typeface="Avenir Next LT Pro" panose="020B0504020202020204" pitchFamily="34" charset="0"/>
              </a:rPr>
              <a:t>VIDEO LANCEMENT – Version longue</a:t>
            </a:r>
            <a:endParaRPr lang="fr-FR" sz="2000" dirty="0">
              <a:latin typeface="Avenir Next LT Pro" panose="020B0504020202020204" pitchFamily="34" charset="0"/>
            </a:endParaRPr>
          </a:p>
          <a:p>
            <a:r>
              <a:rPr lang="fr-FR" sz="18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L’idée serait ici d’avoir une piste avec une vraie tonalité à contre-pied, matérialisée par une voix forte portant un discours fort. </a:t>
            </a:r>
            <a:br>
              <a:rPr lang="fr-FR" sz="18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</a:br>
            <a:r>
              <a:rPr lang="fr-FR" sz="18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Avec en arrière-plan de belles images de préparation de PPNP.</a:t>
            </a:r>
          </a:p>
          <a:p>
            <a:r>
              <a:rPr lang="fr-FR" sz="18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Voix : « </a:t>
            </a:r>
            <a:r>
              <a:rPr lang="fr-FR" sz="1800" i="1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Pour rendre nos petits plats préparés et cuisinés par nos pros encore meilleurs, c’est vrai, on aurait pu rajouter du sucre, du sel, de la crème… Mais nous, on a préféré réduire ! Réduire le sel, les matières grasses, les calories... Et rajouter de bons légumes. Et des féculents ! Résultats : des petits plats encore meilleurs pour votre palais, et pour votre santé. Vous les reconnaitrez facilement : ils portent le label C’est Bon pour Moi ! Et il y en a déjà plus de 20 à découvrir en magasin… </a:t>
            </a:r>
            <a:r>
              <a:rPr lang="fr-FR" sz="18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»</a:t>
            </a:r>
          </a:p>
          <a:p>
            <a:pPr>
              <a:lnSpc>
                <a:spcPct val="150000"/>
              </a:lnSpc>
            </a:pPr>
            <a:endParaRPr lang="fr-FR" sz="2000" b="1" dirty="0">
              <a:latin typeface="Avenir Next LT Pro" panose="020B0504020202020204" pitchFamily="34" charset="0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7D43A0-FA68-F86C-C54B-1B507ECD44B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176" b="97754" l="3320" r="96387">
                        <a14:foregroundMark x1="25488" y1="8105" x2="34473" y2="15137"/>
                        <a14:foregroundMark x1="34473" y1="15137" x2="34473" y2="15332"/>
                        <a14:foregroundMark x1="7324" y1="8301" x2="14258" y2="16309"/>
                        <a14:foregroundMark x1="48145" y1="7129" x2="52051" y2="16602"/>
                        <a14:foregroundMark x1="69434" y1="7520" x2="72656" y2="16113"/>
                        <a14:foregroundMark x1="90527" y1="7520" x2="90527" y2="17090"/>
                        <a14:foregroundMark x1="90527" y1="17090" x2="90527" y2="17090"/>
                        <a14:foregroundMark x1="53320" y1="5859" x2="46973" y2="5371"/>
                        <a14:foregroundMark x1="83105" y1="6641" x2="85352" y2="14258"/>
                        <a14:foregroundMark x1="85352" y1="14258" x2="93164" y2="14941"/>
                        <a14:foregroundMark x1="93164" y1="14941" x2="94238" y2="12500"/>
                        <a14:foregroundMark x1="15723" y1="7324" x2="5762" y2="6934"/>
                        <a14:foregroundMark x1="5762" y1="6934" x2="5664" y2="14453"/>
                        <a14:foregroundMark x1="5664" y1="14453" x2="5664" y2="14453"/>
                        <a14:foregroundMark x1="13672" y1="26953" x2="6055" y2="29688"/>
                        <a14:foregroundMark x1="6055" y1="29688" x2="10352" y2="35156"/>
                        <a14:foregroundMark x1="10352" y1="35156" x2="13672" y2="33691"/>
                        <a14:foregroundMark x1="35938" y1="28613" x2="27637" y2="28223"/>
                        <a14:foregroundMark x1="27637" y1="28223" x2="33789" y2="32129"/>
                        <a14:foregroundMark x1="33789" y1="32129" x2="33984" y2="30762"/>
                        <a14:foregroundMark x1="53320" y1="30859" x2="46289" y2="27539"/>
                        <a14:foregroundMark x1="46289" y1="27539" x2="50879" y2="36328"/>
                        <a14:foregroundMark x1="50879" y1="36328" x2="54980" y2="32227"/>
                        <a14:foregroundMark x1="45313" y1="34180" x2="48242" y2="37402"/>
                        <a14:foregroundMark x1="28223" y1="24414" x2="28223" y2="24414"/>
                        <a14:foregroundMark x1="11816" y1="25000" x2="9570" y2="24707"/>
                        <a14:foregroundMark x1="16406" y1="26465" x2="6836" y2="24902"/>
                        <a14:foregroundMark x1="9375" y1="23535" x2="14453" y2="24414"/>
                        <a14:foregroundMark x1="17188" y1="27148" x2="14746" y2="25977"/>
                        <a14:foregroundMark x1="53809" y1="27441" x2="50195" y2="34961"/>
                        <a14:foregroundMark x1="50195" y1="34961" x2="46973" y2="30078"/>
                        <a14:foregroundMark x1="42871" y1="33789" x2="44727" y2="30078"/>
                        <a14:foregroundMark x1="41406" y1="31738" x2="41406" y2="33789"/>
                        <a14:foregroundMark x1="67578" y1="28418" x2="74121" y2="35645"/>
                        <a14:foregroundMark x1="84082" y1="26367" x2="93262" y2="35742"/>
                        <a14:foregroundMark x1="93262" y1="27344" x2="84570" y2="25488"/>
                        <a14:foregroundMark x1="82422" y1="29590" x2="82129" y2="33008"/>
                        <a14:foregroundMark x1="87793" y1="24707" x2="81738" y2="28809"/>
                        <a14:foregroundMark x1="94922" y1="27148" x2="88477" y2="24707"/>
                        <a14:foregroundMark x1="87500" y1="24219" x2="89844" y2="23730"/>
                        <a14:foregroundMark x1="96387" y1="29785" x2="90527" y2="24609"/>
                        <a14:foregroundMark x1="90527" y1="24609" x2="83398" y2="25195"/>
                        <a14:foregroundMark x1="83398" y1="25195" x2="83398" y2="25195"/>
                        <a14:foregroundMark x1="92676" y1="48145" x2="84863" y2="53809"/>
                        <a14:foregroundMark x1="70410" y1="45898" x2="65137" y2="53516"/>
                        <a14:foregroundMark x1="65137" y1="53516" x2="65137" y2="53516"/>
                        <a14:foregroundMark x1="54785" y1="48145" x2="48438" y2="54590"/>
                        <a14:foregroundMark x1="33301" y1="46191" x2="25781" y2="52637"/>
                        <a14:foregroundMark x1="25781" y1="52637" x2="25781" y2="52832"/>
                        <a14:foregroundMark x1="14941" y1="47949" x2="7422" y2="54688"/>
                        <a14:foregroundMark x1="7422" y1="54688" x2="7813" y2="55078"/>
                        <a14:foregroundMark x1="15137" y1="65332" x2="4883" y2="73340"/>
                        <a14:foregroundMark x1="35547" y1="67480" x2="24512" y2="71680"/>
                        <a14:foregroundMark x1="53516" y1="67188" x2="45020" y2="73047"/>
                        <a14:foregroundMark x1="75391" y1="66504" x2="60938" y2="72656"/>
                        <a14:foregroundMark x1="93945" y1="67773" x2="83691" y2="74023"/>
                        <a14:foregroundMark x1="95605" y1="86035" x2="88770" y2="90527"/>
                        <a14:foregroundMark x1="88770" y1="90527" x2="82129" y2="91406"/>
                        <a14:foregroundMark x1="74414" y1="85547" x2="63281" y2="91895"/>
                        <a14:foregroundMark x1="63281" y1="91895" x2="60645" y2="91406"/>
                        <a14:foregroundMark x1="77539" y1="89453" x2="77344" y2="91211"/>
                        <a14:foregroundMark x1="71973" y1="96094" x2="68457" y2="97754"/>
                        <a14:foregroundMark x1="52832" y1="87012" x2="46680" y2="94434"/>
                        <a14:foregroundMark x1="33496" y1="85645" x2="25684" y2="92676"/>
                        <a14:foregroundMark x1="16406" y1="85645" x2="7324" y2="93164"/>
                        <a14:foregroundMark x1="87500" y1="63867" x2="89746" y2="63867"/>
                        <a14:foregroundMark x1="87012" y1="62891" x2="90039" y2="62891"/>
                        <a14:foregroundMark x1="85352" y1="64551" x2="80957" y2="67676"/>
                        <a14:foregroundMark x1="85156" y1="63770" x2="83594" y2="64063"/>
                        <a14:foregroundMark x1="13281" y1="44434" x2="6348" y2="45605"/>
                        <a14:foregroundMark x1="6348" y1="45605" x2="6348" y2="45898"/>
                        <a14:foregroundMark x1="5371" y1="45996" x2="3320" y2="53711"/>
                        <a14:foregroundMark x1="3320" y1="53711" x2="3418" y2="54297"/>
                        <a14:foregroundMark x1="13281" y1="44434" x2="17383" y2="48340"/>
                        <a14:foregroundMark x1="53125" y1="65527" x2="54297" y2="72559"/>
                        <a14:foregroundMark x1="54297" y1="72559" x2="54297" y2="72559"/>
                        <a14:foregroundMark x1="47168" y1="64063" x2="43750" y2="65527"/>
                        <a14:foregroundMark x1="18164" y1="48633" x2="17383" y2="47461"/>
                        <a14:foregroundMark x1="14941" y1="64551" x2="11816" y2="63574"/>
                        <a14:foregroundMark x1="10840" y1="63281" x2="9375" y2="63281"/>
                        <a14:foregroundMark x1="9863" y1="63281" x2="6445" y2="63281"/>
                        <a14:foregroundMark x1="4883" y1="66016" x2="4883" y2="66797"/>
                        <a14:foregroundMark x1="17188" y1="66211" x2="16113" y2="64844"/>
                        <a14:backgroundMark x1="39160" y1="16699" x2="41016" y2="31738"/>
                        <a14:backgroundMark x1="38867" y1="16895" x2="38867" y2="22559"/>
                      </a14:backgroundRemoval>
                    </a14:imgEffect>
                  </a14:imgLayer>
                </a14:imgProps>
              </a:ext>
            </a:extLst>
          </a:blip>
          <a:srcRect l="1623" t="60870" r="80491" b="20105"/>
          <a:stretch/>
        </p:blipFill>
        <p:spPr>
          <a:xfrm>
            <a:off x="10271005" y="178851"/>
            <a:ext cx="997189" cy="1060648"/>
          </a:xfrm>
          <a:prstGeom prst="rect">
            <a:avLst/>
          </a:prstGeom>
          <a:ln>
            <a:noFill/>
          </a:ln>
          <a:effectLst>
            <a:outerShdw blurRad="177800" dist="38100" dir="2700000" sx="104000" sy="104000" algn="tl" rotWithShape="0">
              <a:prstClr val="black">
                <a:alpha val="19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546422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1ACCED18-9CD4-8E32-7C52-06AF8A9630AA}"/>
              </a:ext>
            </a:extLst>
          </p:cNvPr>
          <p:cNvSpPr txBox="1"/>
          <p:nvPr/>
        </p:nvSpPr>
        <p:spPr>
          <a:xfrm>
            <a:off x="490917" y="128633"/>
            <a:ext cx="10278683" cy="24468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ts val="600"/>
              </a:spcAft>
              <a:defRPr/>
            </a:pPr>
            <a:r>
              <a:rPr kumimoji="0" lang="fr-FR" sz="6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VIDEO SANTE NUTRITION</a:t>
            </a:r>
            <a:br>
              <a:rPr kumimoji="0" lang="fr-FR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</a:t>
            </a:r>
            <a:endParaRPr lang="fr-FR" sz="3600" dirty="0">
              <a:latin typeface="Playfair Display" panose="00000500000000000000" pitchFamily="2" charset="0"/>
            </a:endParaRPr>
          </a:p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fr-FR" sz="6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venir Next LT Pro" panose="020B0504020202020204" pitchFamily="34" charset="0"/>
              <a:ea typeface="+mj-ea"/>
              <a:cs typeface="+mj-cs"/>
            </a:endParaRP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BBAD873A-A8B1-C888-71A0-CB8423CBB3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242" y="1434737"/>
            <a:ext cx="11591925" cy="529544"/>
          </a:xfrm>
        </p:spPr>
        <p:txBody>
          <a:bodyPr>
            <a:normAutofit fontScale="90000"/>
          </a:bodyPr>
          <a:lstStyle/>
          <a:p>
            <a:pPr algn="l">
              <a:lnSpc>
                <a:spcPts val="3000"/>
              </a:lnSpc>
            </a:pPr>
            <a:r>
              <a:rPr lang="fr-FR" sz="3200" b="0" i="0" dirty="0">
                <a:solidFill>
                  <a:srgbClr val="0D0D0D"/>
                </a:solidFill>
                <a:effectLst/>
                <a:latin typeface="Avenir Next LT Pro" panose="020B0504020202020204" pitchFamily="34" charset="0"/>
              </a:rPr>
              <a:t>Partager des conseils, astuces et informations nutritionnelles.</a:t>
            </a:r>
            <a:br>
              <a:rPr lang="fr-FR" sz="3200" dirty="0">
                <a:latin typeface="Avenir Next LT Pro" panose="020B0504020202020204" pitchFamily="34" charset="0"/>
              </a:rPr>
            </a:br>
            <a:br>
              <a:rPr lang="fr-FR" sz="3200" dirty="0"/>
            </a:br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8A82F950-A432-4AC6-3D6B-EBF595120C7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8919" y="1005114"/>
            <a:ext cx="11591925" cy="257628"/>
          </a:xfrm>
        </p:spPr>
        <p:txBody>
          <a:bodyPr/>
          <a:lstStyle/>
          <a:p>
            <a:pPr algn="l"/>
            <a:r>
              <a:rPr lang="fr-FR" dirty="0"/>
              <a:t>CAPSULES VIDEOS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FE93DAF3-115C-68F2-E6E6-B1B698CCD323}"/>
              </a:ext>
            </a:extLst>
          </p:cNvPr>
          <p:cNvSpPr txBox="1"/>
          <p:nvPr/>
        </p:nvSpPr>
        <p:spPr>
          <a:xfrm>
            <a:off x="490918" y="2476400"/>
            <a:ext cx="10777276" cy="39798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b="1" i="0" u="none" strike="noStrike" baseline="0" dirty="0">
                <a:solidFill>
                  <a:schemeClr val="bg1"/>
                </a:solidFill>
                <a:highlight>
                  <a:srgbClr val="237756"/>
                </a:highlight>
                <a:latin typeface="Avenir Next LT Pro" panose="020B0504020202020204" pitchFamily="34" charset="0"/>
              </a:rPr>
              <a:t>VIDEO SHORT LANCEMENT </a:t>
            </a:r>
            <a:endParaRPr lang="fr-FR" sz="2000" dirty="0">
              <a:latin typeface="Avenir Next LT Pro" panose="020B0504020202020204" pitchFamily="34" charset="0"/>
            </a:endParaRPr>
          </a:p>
          <a:p>
            <a:r>
              <a:rPr lang="fr-FR" sz="1400" i="1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Des images de bons petits plats savoureux vu en défonce à travers la typo</a:t>
            </a:r>
            <a:endParaRPr lang="fr-FR" sz="1400" kern="100" dirty="0">
              <a:effectLst/>
              <a:latin typeface="Avenir Next LT Pro" panose="020B0504020202020204" pitchFamily="34" charset="0"/>
              <a:ea typeface="Aptos" panose="020B0004020202020204" pitchFamily="34" charset="0"/>
              <a:cs typeface="Times New Roman (Corps CS)"/>
            </a:endParaRPr>
          </a:p>
          <a:p>
            <a:r>
              <a:rPr lang="fr-FR" sz="1400" i="1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qui s’affiche à l’écran, et notamment les + et les -</a:t>
            </a:r>
            <a:endParaRPr lang="fr-FR" sz="1400" kern="100" dirty="0">
              <a:effectLst/>
              <a:latin typeface="Avenir Next LT Pro" panose="020B0504020202020204" pitchFamily="34" charset="0"/>
              <a:ea typeface="Aptos" panose="020B0004020202020204" pitchFamily="34" charset="0"/>
              <a:cs typeface="Times New Roman (Corps CS)"/>
            </a:endParaRPr>
          </a:p>
          <a:p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 </a:t>
            </a:r>
          </a:p>
          <a:p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NOTRE RECETTE POUR DES PETITS PLATS ENCORE</a:t>
            </a:r>
          </a:p>
          <a:p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+ SAINS</a:t>
            </a:r>
          </a:p>
          <a:p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+ ÉQUILIBRÉS</a:t>
            </a:r>
          </a:p>
          <a:p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+ SAVOUREUX </a:t>
            </a:r>
          </a:p>
          <a:p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???</a:t>
            </a:r>
          </a:p>
          <a:p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 </a:t>
            </a:r>
          </a:p>
          <a:p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- DE SEL</a:t>
            </a:r>
          </a:p>
          <a:p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- DE MATIÈRES GRASSES</a:t>
            </a:r>
          </a:p>
          <a:p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- DE SUCRE</a:t>
            </a:r>
          </a:p>
          <a:p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!!!</a:t>
            </a:r>
          </a:p>
          <a:p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Découvrez en magasin nos 20 petits plats Bon pour Moi !</a:t>
            </a:r>
          </a:p>
          <a:p>
            <a:pPr>
              <a:lnSpc>
                <a:spcPct val="150000"/>
              </a:lnSpc>
            </a:pPr>
            <a:endParaRPr lang="fr-FR" sz="2000" b="1" dirty="0">
              <a:latin typeface="Avenir Next LT Pro" panose="020B0504020202020204" pitchFamily="34" charset="0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7D43A0-FA68-F86C-C54B-1B507ECD44B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176" b="97754" l="3320" r="96387">
                        <a14:foregroundMark x1="25488" y1="8105" x2="34473" y2="15137"/>
                        <a14:foregroundMark x1="34473" y1="15137" x2="34473" y2="15332"/>
                        <a14:foregroundMark x1="7324" y1="8301" x2="14258" y2="16309"/>
                        <a14:foregroundMark x1="48145" y1="7129" x2="52051" y2="16602"/>
                        <a14:foregroundMark x1="69434" y1="7520" x2="72656" y2="16113"/>
                        <a14:foregroundMark x1="90527" y1="7520" x2="90527" y2="17090"/>
                        <a14:foregroundMark x1="90527" y1="17090" x2="90527" y2="17090"/>
                        <a14:foregroundMark x1="53320" y1="5859" x2="46973" y2="5371"/>
                        <a14:foregroundMark x1="83105" y1="6641" x2="85352" y2="14258"/>
                        <a14:foregroundMark x1="85352" y1="14258" x2="93164" y2="14941"/>
                        <a14:foregroundMark x1="93164" y1="14941" x2="94238" y2="12500"/>
                        <a14:foregroundMark x1="15723" y1="7324" x2="5762" y2="6934"/>
                        <a14:foregroundMark x1="5762" y1="6934" x2="5664" y2="14453"/>
                        <a14:foregroundMark x1="5664" y1="14453" x2="5664" y2="14453"/>
                        <a14:foregroundMark x1="13672" y1="26953" x2="6055" y2="29688"/>
                        <a14:foregroundMark x1="6055" y1="29688" x2="10352" y2="35156"/>
                        <a14:foregroundMark x1="10352" y1="35156" x2="13672" y2="33691"/>
                        <a14:foregroundMark x1="35938" y1="28613" x2="27637" y2="28223"/>
                        <a14:foregroundMark x1="27637" y1="28223" x2="33789" y2="32129"/>
                        <a14:foregroundMark x1="33789" y1="32129" x2="33984" y2="30762"/>
                        <a14:foregroundMark x1="53320" y1="30859" x2="46289" y2="27539"/>
                        <a14:foregroundMark x1="46289" y1="27539" x2="50879" y2="36328"/>
                        <a14:foregroundMark x1="50879" y1="36328" x2="54980" y2="32227"/>
                        <a14:foregroundMark x1="45313" y1="34180" x2="48242" y2="37402"/>
                        <a14:foregroundMark x1="28223" y1="24414" x2="28223" y2="24414"/>
                        <a14:foregroundMark x1="11816" y1="25000" x2="9570" y2="24707"/>
                        <a14:foregroundMark x1="16406" y1="26465" x2="6836" y2="24902"/>
                        <a14:foregroundMark x1="9375" y1="23535" x2="14453" y2="24414"/>
                        <a14:foregroundMark x1="17188" y1="27148" x2="14746" y2="25977"/>
                        <a14:foregroundMark x1="53809" y1="27441" x2="50195" y2="34961"/>
                        <a14:foregroundMark x1="50195" y1="34961" x2="46973" y2="30078"/>
                        <a14:foregroundMark x1="42871" y1="33789" x2="44727" y2="30078"/>
                        <a14:foregroundMark x1="41406" y1="31738" x2="41406" y2="33789"/>
                        <a14:foregroundMark x1="67578" y1="28418" x2="74121" y2="35645"/>
                        <a14:foregroundMark x1="84082" y1="26367" x2="93262" y2="35742"/>
                        <a14:foregroundMark x1="93262" y1="27344" x2="84570" y2="25488"/>
                        <a14:foregroundMark x1="82422" y1="29590" x2="82129" y2="33008"/>
                        <a14:foregroundMark x1="87793" y1="24707" x2="81738" y2="28809"/>
                        <a14:foregroundMark x1="94922" y1="27148" x2="88477" y2="24707"/>
                        <a14:foregroundMark x1="87500" y1="24219" x2="89844" y2="23730"/>
                        <a14:foregroundMark x1="96387" y1="29785" x2="90527" y2="24609"/>
                        <a14:foregroundMark x1="90527" y1="24609" x2="83398" y2="25195"/>
                        <a14:foregroundMark x1="83398" y1="25195" x2="83398" y2="25195"/>
                        <a14:foregroundMark x1="92676" y1="48145" x2="84863" y2="53809"/>
                        <a14:foregroundMark x1="70410" y1="45898" x2="65137" y2="53516"/>
                        <a14:foregroundMark x1="65137" y1="53516" x2="65137" y2="53516"/>
                        <a14:foregroundMark x1="54785" y1="48145" x2="48438" y2="54590"/>
                        <a14:foregroundMark x1="33301" y1="46191" x2="25781" y2="52637"/>
                        <a14:foregroundMark x1="25781" y1="52637" x2="25781" y2="52832"/>
                        <a14:foregroundMark x1="14941" y1="47949" x2="7422" y2="54688"/>
                        <a14:foregroundMark x1="7422" y1="54688" x2="7813" y2="55078"/>
                        <a14:foregroundMark x1="15137" y1="65332" x2="4883" y2="73340"/>
                        <a14:foregroundMark x1="35547" y1="67480" x2="24512" y2="71680"/>
                        <a14:foregroundMark x1="53516" y1="67188" x2="45020" y2="73047"/>
                        <a14:foregroundMark x1="75391" y1="66504" x2="60938" y2="72656"/>
                        <a14:foregroundMark x1="93945" y1="67773" x2="83691" y2="74023"/>
                        <a14:foregroundMark x1="95605" y1="86035" x2="88770" y2="90527"/>
                        <a14:foregroundMark x1="88770" y1="90527" x2="82129" y2="91406"/>
                        <a14:foregroundMark x1="74414" y1="85547" x2="63281" y2="91895"/>
                        <a14:foregroundMark x1="63281" y1="91895" x2="60645" y2="91406"/>
                        <a14:foregroundMark x1="77539" y1="89453" x2="77344" y2="91211"/>
                        <a14:foregroundMark x1="71973" y1="96094" x2="68457" y2="97754"/>
                        <a14:foregroundMark x1="52832" y1="87012" x2="46680" y2="94434"/>
                        <a14:foregroundMark x1="33496" y1="85645" x2="25684" y2="92676"/>
                        <a14:foregroundMark x1="16406" y1="85645" x2="7324" y2="93164"/>
                        <a14:foregroundMark x1="87500" y1="63867" x2="89746" y2="63867"/>
                        <a14:foregroundMark x1="87012" y1="62891" x2="90039" y2="62891"/>
                        <a14:foregroundMark x1="85352" y1="64551" x2="80957" y2="67676"/>
                        <a14:foregroundMark x1="85156" y1="63770" x2="83594" y2="64063"/>
                        <a14:foregroundMark x1="13281" y1="44434" x2="6348" y2="45605"/>
                        <a14:foregroundMark x1="6348" y1="45605" x2="6348" y2="45898"/>
                        <a14:foregroundMark x1="5371" y1="45996" x2="3320" y2="53711"/>
                        <a14:foregroundMark x1="3320" y1="53711" x2="3418" y2="54297"/>
                        <a14:foregroundMark x1="13281" y1="44434" x2="17383" y2="48340"/>
                        <a14:foregroundMark x1="53125" y1="65527" x2="54297" y2="72559"/>
                        <a14:foregroundMark x1="54297" y1="72559" x2="54297" y2="72559"/>
                        <a14:foregroundMark x1="47168" y1="64063" x2="43750" y2="65527"/>
                        <a14:foregroundMark x1="18164" y1="48633" x2="17383" y2="47461"/>
                        <a14:foregroundMark x1="14941" y1="64551" x2="11816" y2="63574"/>
                        <a14:foregroundMark x1="10840" y1="63281" x2="9375" y2="63281"/>
                        <a14:foregroundMark x1="9863" y1="63281" x2="6445" y2="63281"/>
                        <a14:foregroundMark x1="4883" y1="66016" x2="4883" y2="66797"/>
                        <a14:foregroundMark x1="17188" y1="66211" x2="16113" y2="64844"/>
                        <a14:backgroundMark x1="39160" y1="16699" x2="41016" y2="31738"/>
                        <a14:backgroundMark x1="38867" y1="16895" x2="38867" y2="22559"/>
                      </a14:backgroundRemoval>
                    </a14:imgEffect>
                  </a14:imgLayer>
                </a14:imgProps>
              </a:ext>
            </a:extLst>
          </a:blip>
          <a:srcRect l="1623" t="60870" r="80491" b="20105"/>
          <a:stretch/>
        </p:blipFill>
        <p:spPr>
          <a:xfrm>
            <a:off x="10271005" y="178851"/>
            <a:ext cx="997189" cy="1060648"/>
          </a:xfrm>
          <a:prstGeom prst="rect">
            <a:avLst/>
          </a:prstGeom>
          <a:ln>
            <a:noFill/>
          </a:ln>
          <a:effectLst>
            <a:outerShdw blurRad="177800" dist="38100" dir="2700000" sx="104000" sy="104000" algn="tl" rotWithShape="0">
              <a:prstClr val="black">
                <a:alpha val="19000"/>
              </a:prstClr>
            </a:outerShdw>
          </a:effectLst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FD6BBB0E-606D-E2AF-342F-02EBE5AA23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9982" y="2611228"/>
            <a:ext cx="49911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8818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1ACCED18-9CD4-8E32-7C52-06AF8A9630AA}"/>
              </a:ext>
            </a:extLst>
          </p:cNvPr>
          <p:cNvSpPr txBox="1"/>
          <p:nvPr/>
        </p:nvSpPr>
        <p:spPr>
          <a:xfrm>
            <a:off x="490917" y="128633"/>
            <a:ext cx="10278683" cy="24468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ts val="600"/>
              </a:spcAft>
              <a:defRPr/>
            </a:pPr>
            <a:r>
              <a:rPr kumimoji="0" lang="fr-FR" sz="6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VIDEO SANTE NUTRITION</a:t>
            </a:r>
            <a:br>
              <a:rPr kumimoji="0" lang="fr-FR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</a:t>
            </a:r>
            <a:endParaRPr lang="fr-FR" sz="3600" dirty="0">
              <a:latin typeface="Playfair Display" panose="00000500000000000000" pitchFamily="2" charset="0"/>
            </a:endParaRPr>
          </a:p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fr-FR" sz="6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venir Next LT Pro" panose="020B0504020202020204" pitchFamily="34" charset="0"/>
              <a:ea typeface="+mj-ea"/>
              <a:cs typeface="+mj-cs"/>
            </a:endParaRP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BBAD873A-A8B1-C888-71A0-CB8423CBB3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242" y="1434737"/>
            <a:ext cx="11591925" cy="529544"/>
          </a:xfrm>
        </p:spPr>
        <p:txBody>
          <a:bodyPr>
            <a:normAutofit fontScale="90000"/>
          </a:bodyPr>
          <a:lstStyle/>
          <a:p>
            <a:pPr algn="l">
              <a:lnSpc>
                <a:spcPts val="3000"/>
              </a:lnSpc>
            </a:pPr>
            <a:r>
              <a:rPr lang="fr-FR" sz="3200" b="0" i="0" dirty="0">
                <a:solidFill>
                  <a:srgbClr val="0D0D0D"/>
                </a:solidFill>
                <a:effectLst/>
                <a:latin typeface="Avenir Next LT Pro" panose="020B0504020202020204" pitchFamily="34" charset="0"/>
              </a:rPr>
              <a:t>Partager des conseils, astuces et informations nutritionnelles.</a:t>
            </a:r>
            <a:br>
              <a:rPr lang="fr-FR" sz="3200" dirty="0">
                <a:latin typeface="Avenir Next LT Pro" panose="020B0504020202020204" pitchFamily="34" charset="0"/>
              </a:rPr>
            </a:br>
            <a:br>
              <a:rPr lang="fr-FR" sz="3200" dirty="0"/>
            </a:br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8A82F950-A432-4AC6-3D6B-EBF595120C7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8919" y="1005114"/>
            <a:ext cx="11591925" cy="257628"/>
          </a:xfrm>
        </p:spPr>
        <p:txBody>
          <a:bodyPr/>
          <a:lstStyle/>
          <a:p>
            <a:pPr algn="l"/>
            <a:r>
              <a:rPr lang="fr-FR" dirty="0"/>
              <a:t>CAPSULES VIDEOS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FE93DAF3-115C-68F2-E6E6-B1B698CCD323}"/>
              </a:ext>
            </a:extLst>
          </p:cNvPr>
          <p:cNvSpPr txBox="1"/>
          <p:nvPr/>
        </p:nvSpPr>
        <p:spPr>
          <a:xfrm>
            <a:off x="490918" y="2476400"/>
            <a:ext cx="7265154" cy="3456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b="1" i="0" u="none" strike="noStrike" baseline="0" dirty="0">
                <a:solidFill>
                  <a:schemeClr val="bg1"/>
                </a:solidFill>
                <a:highlight>
                  <a:srgbClr val="237756"/>
                </a:highlight>
                <a:latin typeface="Avenir Next LT Pro" panose="020B0504020202020204" pitchFamily="34" charset="0"/>
              </a:rPr>
              <a:t>VIDEO </a:t>
            </a:r>
            <a:endParaRPr lang="fr-FR" sz="2000" dirty="0">
              <a:latin typeface="Avenir Next LT Pro" panose="020B0504020202020204" pitchFamily="34" charset="0"/>
            </a:endParaRPr>
          </a:p>
          <a:p>
            <a:r>
              <a:rPr lang="fr-FR" sz="1800" kern="100" dirty="0">
                <a:effectLst/>
                <a:latin typeface="Cambria" panose="02040503050406030204" pitchFamily="18" charset="0"/>
                <a:ea typeface="Aptos" panose="020B0004020202020204" pitchFamily="34" charset="0"/>
                <a:cs typeface="Times New Roman (Corps CS)"/>
              </a:rPr>
              <a:t>Une succession de séquences de dégustation clients tournée en magasin</a:t>
            </a:r>
          </a:p>
          <a:p>
            <a:r>
              <a:rPr lang="fr-FR" sz="1800" dirty="0">
                <a:effectLst/>
                <a:latin typeface="Cambria" panose="02040503050406030204" pitchFamily="18" charset="0"/>
                <a:ea typeface="Aptos" panose="020B0004020202020204" pitchFamily="34" charset="0"/>
                <a:cs typeface="Times New Roman (Corps CS)"/>
              </a:rPr>
              <a:t>Nous aurions plusieurs mini séquences de clients en train de réaliser une dégustation à l’aveugle. On les verrait prendre une bouchée d’un produit anonymisé, </a:t>
            </a:r>
            <a:endParaRPr lang="fr-FR" sz="1800" kern="100" dirty="0">
              <a:effectLst/>
              <a:latin typeface="Cambria" panose="02040503050406030204" pitchFamily="18" charset="0"/>
              <a:ea typeface="Aptos" panose="020B0004020202020204" pitchFamily="34" charset="0"/>
              <a:cs typeface="Times New Roman (Corps CS)"/>
            </a:endParaRPr>
          </a:p>
          <a:p>
            <a:r>
              <a:rPr lang="fr-FR" sz="1800" i="1" kern="100" dirty="0">
                <a:effectLst/>
                <a:latin typeface="Cambria" panose="02040503050406030204" pitchFamily="18" charset="0"/>
                <a:ea typeface="Aptos" panose="020B0004020202020204" pitchFamily="34" charset="0"/>
                <a:cs typeface="Times New Roman (Corps CS)"/>
              </a:rPr>
              <a:t>Nous prendrions toutes les réactions autour de ‘C’est bon !’</a:t>
            </a:r>
            <a:endParaRPr lang="fr-FR" sz="1800" kern="100" dirty="0">
              <a:effectLst/>
              <a:latin typeface="Cambria" panose="02040503050406030204" pitchFamily="18" charset="0"/>
              <a:ea typeface="Aptos" panose="020B0004020202020204" pitchFamily="34" charset="0"/>
              <a:cs typeface="Times New Roman (Corps CS)"/>
            </a:endParaRPr>
          </a:p>
          <a:p>
            <a:r>
              <a:rPr lang="fr-FR" sz="1800" kern="100" dirty="0">
                <a:effectLst/>
                <a:latin typeface="Cambria" panose="02040503050406030204" pitchFamily="18" charset="0"/>
                <a:ea typeface="Aptos" panose="020B0004020202020204" pitchFamily="34" charset="0"/>
                <a:cs typeface="Times New Roman (Corps CS)"/>
              </a:rPr>
              <a:t> Avec un panneau </a:t>
            </a:r>
            <a:r>
              <a:rPr lang="fr-FR" b="1" kern="100" dirty="0">
                <a:latin typeface="Cambria" panose="02040503050406030204" pitchFamily="18" charset="0"/>
                <a:ea typeface="Aptos" panose="020B0004020202020204" pitchFamily="34" charset="0"/>
                <a:cs typeface="Times New Roman (Corps CS)"/>
              </a:rPr>
              <a:t>C</a:t>
            </a:r>
            <a:r>
              <a:rPr lang="fr-FR" sz="1800" b="1" kern="100" dirty="0">
                <a:effectLst/>
                <a:latin typeface="Cambria" panose="02040503050406030204" pitchFamily="18" charset="0"/>
                <a:ea typeface="Aptos" panose="020B0004020202020204" pitchFamily="34" charset="0"/>
                <a:cs typeface="Times New Roman (Corps CS)"/>
              </a:rPr>
              <a:t>e n’est pas juste bon, c’est bon pour vous !</a:t>
            </a:r>
          </a:p>
          <a:p>
            <a:pPr algn="just"/>
            <a:r>
              <a:rPr lang="fr-FR" sz="1800" kern="100" dirty="0">
                <a:effectLst/>
                <a:latin typeface="Cambria" panose="02040503050406030204" pitchFamily="18" charset="0"/>
                <a:ea typeface="Aptos" panose="020B0004020202020204" pitchFamily="34" charset="0"/>
                <a:cs typeface="Times New Roman (Corps CS)"/>
              </a:rPr>
              <a:t>Carton explicatif avec voix off : Bon pour moi, c’est une sélection de petits plats cuisinés et préparés par nos pros qui sont aussi bon pour votre santé que pour votre palais </a:t>
            </a:r>
            <a:r>
              <a:rPr lang="fr-FR" sz="1800" i="1" kern="100" dirty="0">
                <a:effectLst/>
                <a:latin typeface="Cambria" panose="02040503050406030204" pitchFamily="18" charset="0"/>
                <a:ea typeface="Aptos" panose="020B0004020202020204" pitchFamily="34" charset="0"/>
                <a:cs typeface="Times New Roman (Corps CS)"/>
              </a:rPr>
              <a:t>(affichage des 4 arguments clefs)</a:t>
            </a:r>
            <a:r>
              <a:rPr lang="fr-FR" sz="1800" kern="100" dirty="0">
                <a:effectLst/>
                <a:latin typeface="Cambria" panose="02040503050406030204" pitchFamily="18" charset="0"/>
                <a:ea typeface="Aptos" panose="020B0004020202020204" pitchFamily="34" charset="0"/>
                <a:cs typeface="Times New Roman (Corps CS)"/>
              </a:rPr>
              <a:t>.</a:t>
            </a:r>
          </a:p>
          <a:p>
            <a:pPr>
              <a:lnSpc>
                <a:spcPct val="150000"/>
              </a:lnSpc>
            </a:pPr>
            <a:endParaRPr lang="fr-FR" sz="2000" b="1" dirty="0">
              <a:latin typeface="Avenir Next LT Pro" panose="020B0504020202020204" pitchFamily="34" charset="0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7D43A0-FA68-F86C-C54B-1B507ECD44B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176" b="97754" l="3320" r="96387">
                        <a14:foregroundMark x1="25488" y1="8105" x2="34473" y2="15137"/>
                        <a14:foregroundMark x1="34473" y1="15137" x2="34473" y2="15332"/>
                        <a14:foregroundMark x1="7324" y1="8301" x2="14258" y2="16309"/>
                        <a14:foregroundMark x1="48145" y1="7129" x2="52051" y2="16602"/>
                        <a14:foregroundMark x1="69434" y1="7520" x2="72656" y2="16113"/>
                        <a14:foregroundMark x1="90527" y1="7520" x2="90527" y2="17090"/>
                        <a14:foregroundMark x1="90527" y1="17090" x2="90527" y2="17090"/>
                        <a14:foregroundMark x1="53320" y1="5859" x2="46973" y2="5371"/>
                        <a14:foregroundMark x1="83105" y1="6641" x2="85352" y2="14258"/>
                        <a14:foregroundMark x1="85352" y1="14258" x2="93164" y2="14941"/>
                        <a14:foregroundMark x1="93164" y1="14941" x2="94238" y2="12500"/>
                        <a14:foregroundMark x1="15723" y1="7324" x2="5762" y2="6934"/>
                        <a14:foregroundMark x1="5762" y1="6934" x2="5664" y2="14453"/>
                        <a14:foregroundMark x1="5664" y1="14453" x2="5664" y2="14453"/>
                        <a14:foregroundMark x1="13672" y1="26953" x2="6055" y2="29688"/>
                        <a14:foregroundMark x1="6055" y1="29688" x2="10352" y2="35156"/>
                        <a14:foregroundMark x1="10352" y1="35156" x2="13672" y2="33691"/>
                        <a14:foregroundMark x1="35938" y1="28613" x2="27637" y2="28223"/>
                        <a14:foregroundMark x1="27637" y1="28223" x2="33789" y2="32129"/>
                        <a14:foregroundMark x1="33789" y1="32129" x2="33984" y2="30762"/>
                        <a14:foregroundMark x1="53320" y1="30859" x2="46289" y2="27539"/>
                        <a14:foregroundMark x1="46289" y1="27539" x2="50879" y2="36328"/>
                        <a14:foregroundMark x1="50879" y1="36328" x2="54980" y2="32227"/>
                        <a14:foregroundMark x1="45313" y1="34180" x2="48242" y2="37402"/>
                        <a14:foregroundMark x1="28223" y1="24414" x2="28223" y2="24414"/>
                        <a14:foregroundMark x1="11816" y1="25000" x2="9570" y2="24707"/>
                        <a14:foregroundMark x1="16406" y1="26465" x2="6836" y2="24902"/>
                        <a14:foregroundMark x1="9375" y1="23535" x2="14453" y2="24414"/>
                        <a14:foregroundMark x1="17188" y1="27148" x2="14746" y2="25977"/>
                        <a14:foregroundMark x1="53809" y1="27441" x2="50195" y2="34961"/>
                        <a14:foregroundMark x1="50195" y1="34961" x2="46973" y2="30078"/>
                        <a14:foregroundMark x1="42871" y1="33789" x2="44727" y2="30078"/>
                        <a14:foregroundMark x1="41406" y1="31738" x2="41406" y2="33789"/>
                        <a14:foregroundMark x1="67578" y1="28418" x2="74121" y2="35645"/>
                        <a14:foregroundMark x1="84082" y1="26367" x2="93262" y2="35742"/>
                        <a14:foregroundMark x1="93262" y1="27344" x2="84570" y2="25488"/>
                        <a14:foregroundMark x1="82422" y1="29590" x2="82129" y2="33008"/>
                        <a14:foregroundMark x1="87793" y1="24707" x2="81738" y2="28809"/>
                        <a14:foregroundMark x1="94922" y1="27148" x2="88477" y2="24707"/>
                        <a14:foregroundMark x1="87500" y1="24219" x2="89844" y2="23730"/>
                        <a14:foregroundMark x1="96387" y1="29785" x2="90527" y2="24609"/>
                        <a14:foregroundMark x1="90527" y1="24609" x2="83398" y2="25195"/>
                        <a14:foregroundMark x1="83398" y1="25195" x2="83398" y2="25195"/>
                        <a14:foregroundMark x1="92676" y1="48145" x2="84863" y2="53809"/>
                        <a14:foregroundMark x1="70410" y1="45898" x2="65137" y2="53516"/>
                        <a14:foregroundMark x1="65137" y1="53516" x2="65137" y2="53516"/>
                        <a14:foregroundMark x1="54785" y1="48145" x2="48438" y2="54590"/>
                        <a14:foregroundMark x1="33301" y1="46191" x2="25781" y2="52637"/>
                        <a14:foregroundMark x1="25781" y1="52637" x2="25781" y2="52832"/>
                        <a14:foregroundMark x1="14941" y1="47949" x2="7422" y2="54688"/>
                        <a14:foregroundMark x1="7422" y1="54688" x2="7813" y2="55078"/>
                        <a14:foregroundMark x1="15137" y1="65332" x2="4883" y2="73340"/>
                        <a14:foregroundMark x1="35547" y1="67480" x2="24512" y2="71680"/>
                        <a14:foregroundMark x1="53516" y1="67188" x2="45020" y2="73047"/>
                        <a14:foregroundMark x1="75391" y1="66504" x2="60938" y2="72656"/>
                        <a14:foregroundMark x1="93945" y1="67773" x2="83691" y2="74023"/>
                        <a14:foregroundMark x1="95605" y1="86035" x2="88770" y2="90527"/>
                        <a14:foregroundMark x1="88770" y1="90527" x2="82129" y2="91406"/>
                        <a14:foregroundMark x1="74414" y1="85547" x2="63281" y2="91895"/>
                        <a14:foregroundMark x1="63281" y1="91895" x2="60645" y2="91406"/>
                        <a14:foregroundMark x1="77539" y1="89453" x2="77344" y2="91211"/>
                        <a14:foregroundMark x1="71973" y1="96094" x2="68457" y2="97754"/>
                        <a14:foregroundMark x1="52832" y1="87012" x2="46680" y2="94434"/>
                        <a14:foregroundMark x1="33496" y1="85645" x2="25684" y2="92676"/>
                        <a14:foregroundMark x1="16406" y1="85645" x2="7324" y2="93164"/>
                        <a14:foregroundMark x1="87500" y1="63867" x2="89746" y2="63867"/>
                        <a14:foregroundMark x1="87012" y1="62891" x2="90039" y2="62891"/>
                        <a14:foregroundMark x1="85352" y1="64551" x2="80957" y2="67676"/>
                        <a14:foregroundMark x1="85156" y1="63770" x2="83594" y2="64063"/>
                        <a14:foregroundMark x1="13281" y1="44434" x2="6348" y2="45605"/>
                        <a14:foregroundMark x1="6348" y1="45605" x2="6348" y2="45898"/>
                        <a14:foregroundMark x1="5371" y1="45996" x2="3320" y2="53711"/>
                        <a14:foregroundMark x1="3320" y1="53711" x2="3418" y2="54297"/>
                        <a14:foregroundMark x1="13281" y1="44434" x2="17383" y2="48340"/>
                        <a14:foregroundMark x1="53125" y1="65527" x2="54297" y2="72559"/>
                        <a14:foregroundMark x1="54297" y1="72559" x2="54297" y2="72559"/>
                        <a14:foregroundMark x1="47168" y1="64063" x2="43750" y2="65527"/>
                        <a14:foregroundMark x1="18164" y1="48633" x2="17383" y2="47461"/>
                        <a14:foregroundMark x1="14941" y1="64551" x2="11816" y2="63574"/>
                        <a14:foregroundMark x1="10840" y1="63281" x2="9375" y2="63281"/>
                        <a14:foregroundMark x1="9863" y1="63281" x2="6445" y2="63281"/>
                        <a14:foregroundMark x1="4883" y1="66016" x2="4883" y2="66797"/>
                        <a14:foregroundMark x1="17188" y1="66211" x2="16113" y2="64844"/>
                        <a14:backgroundMark x1="39160" y1="16699" x2="41016" y2="31738"/>
                        <a14:backgroundMark x1="38867" y1="16895" x2="38867" y2="22559"/>
                      </a14:backgroundRemoval>
                    </a14:imgEffect>
                  </a14:imgLayer>
                </a14:imgProps>
              </a:ext>
            </a:extLst>
          </a:blip>
          <a:srcRect l="1623" t="60870" r="80491" b="20105"/>
          <a:stretch/>
        </p:blipFill>
        <p:spPr>
          <a:xfrm>
            <a:off x="10271005" y="178851"/>
            <a:ext cx="997189" cy="1060648"/>
          </a:xfrm>
          <a:prstGeom prst="rect">
            <a:avLst/>
          </a:prstGeom>
          <a:ln>
            <a:noFill/>
          </a:ln>
          <a:effectLst>
            <a:outerShdw blurRad="177800" dist="38100" dir="2700000" sx="104000" sy="104000" algn="tl" rotWithShape="0">
              <a:prstClr val="black">
                <a:alpha val="19000"/>
              </a:prstClr>
            </a:outerShdw>
          </a:effectLst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8091EBDC-8C92-C3D8-C9F3-BE87A40795D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1013"/>
          <a:stretch/>
        </p:blipFill>
        <p:spPr>
          <a:xfrm>
            <a:off x="8441319" y="2760339"/>
            <a:ext cx="2585051" cy="2888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2750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logo supermarché match - At Work Conseil">
            <a:extLst>
              <a:ext uri="{FF2B5EF4-FFF2-40B4-BE49-F238E27FC236}">
                <a16:creationId xmlns:a16="http://schemas.microsoft.com/office/drawing/2014/main" id="{D8090361-5BA2-27B5-5AEA-957EB1F9B1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97" t="24553" r="30338" b="26777"/>
          <a:stretch/>
        </p:blipFill>
        <p:spPr bwMode="auto">
          <a:xfrm>
            <a:off x="5528069" y="225283"/>
            <a:ext cx="2152891" cy="96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48EC37BA-DA64-6DA8-C323-9AB686376221}"/>
              </a:ext>
            </a:extLst>
          </p:cNvPr>
          <p:cNvSpPr/>
          <p:nvPr/>
        </p:nvSpPr>
        <p:spPr>
          <a:xfrm>
            <a:off x="790862" y="3277083"/>
            <a:ext cx="2638698" cy="705402"/>
          </a:xfrm>
          <a:prstGeom prst="roundRect">
            <a:avLst/>
          </a:prstGeom>
          <a:solidFill>
            <a:srgbClr val="2377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latin typeface="Avenir Next LT Pro" panose="020B0504020202020204" pitchFamily="34" charset="0"/>
              </a:rPr>
              <a:t>LABEL ‘SANTÉ’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CC13993-51BC-B8A1-BF19-4D95BA1BA432}"/>
              </a:ext>
            </a:extLst>
          </p:cNvPr>
          <p:cNvSpPr txBox="1"/>
          <p:nvPr/>
        </p:nvSpPr>
        <p:spPr>
          <a:xfrm>
            <a:off x="1020306" y="2769557"/>
            <a:ext cx="2179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spc="300" dirty="0">
                <a:latin typeface="Avenir Next LT Pro" panose="020B0504020202020204" pitchFamily="34" charset="0"/>
              </a:rPr>
              <a:t>OFFRE 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6C9E0821-B39C-B6A1-8F3A-9401A78213F2}"/>
              </a:ext>
            </a:extLst>
          </p:cNvPr>
          <p:cNvCxnSpPr/>
          <p:nvPr/>
        </p:nvCxnSpPr>
        <p:spPr>
          <a:xfrm>
            <a:off x="1256771" y="3131734"/>
            <a:ext cx="1672046" cy="0"/>
          </a:xfrm>
          <a:prstGeom prst="line">
            <a:avLst/>
          </a:prstGeom>
          <a:ln>
            <a:solidFill>
              <a:srgbClr val="2377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2489913D-31C8-80B9-CA19-DE54585D9806}"/>
              </a:ext>
            </a:extLst>
          </p:cNvPr>
          <p:cNvSpPr/>
          <p:nvPr/>
        </p:nvSpPr>
        <p:spPr>
          <a:xfrm>
            <a:off x="4607168" y="3277083"/>
            <a:ext cx="2638698" cy="705402"/>
          </a:xfrm>
          <a:prstGeom prst="roundRect">
            <a:avLst/>
          </a:prstGeom>
          <a:solidFill>
            <a:srgbClr val="2377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latin typeface="Avenir Next LT Pro" panose="020B0504020202020204" pitchFamily="34" charset="0"/>
              </a:rPr>
              <a:t>PRODUITS/</a:t>
            </a:r>
            <a:br>
              <a:rPr lang="fr-FR" sz="1600" b="1" dirty="0">
                <a:latin typeface="Avenir Next LT Pro" panose="020B0504020202020204" pitchFamily="34" charset="0"/>
              </a:rPr>
            </a:br>
            <a:r>
              <a:rPr lang="fr-FR" sz="1600" b="1" dirty="0">
                <a:latin typeface="Avenir Next LT Pro" panose="020B0504020202020204" pitchFamily="34" charset="0"/>
              </a:rPr>
              <a:t>RECETTES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99FE54E-541E-574D-9DDF-86ACC3D73D32}"/>
              </a:ext>
            </a:extLst>
          </p:cNvPr>
          <p:cNvSpPr txBox="1"/>
          <p:nvPr/>
        </p:nvSpPr>
        <p:spPr>
          <a:xfrm>
            <a:off x="4836612" y="2769557"/>
            <a:ext cx="2179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spc="300" dirty="0">
                <a:latin typeface="Avenir Next LT Pro" panose="020B0504020202020204" pitchFamily="34" charset="0"/>
              </a:rPr>
              <a:t>INSPIRATION </a:t>
            </a: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1C71667A-82E1-FCE8-600C-2063C3F0D020}"/>
              </a:ext>
            </a:extLst>
          </p:cNvPr>
          <p:cNvCxnSpPr/>
          <p:nvPr/>
        </p:nvCxnSpPr>
        <p:spPr>
          <a:xfrm>
            <a:off x="5073077" y="3131734"/>
            <a:ext cx="1672046" cy="0"/>
          </a:xfrm>
          <a:prstGeom prst="line">
            <a:avLst/>
          </a:prstGeom>
          <a:ln>
            <a:solidFill>
              <a:srgbClr val="2377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13BAB666-9C6D-A074-160F-B478E5292635}"/>
              </a:ext>
            </a:extLst>
          </p:cNvPr>
          <p:cNvSpPr/>
          <p:nvPr/>
        </p:nvSpPr>
        <p:spPr>
          <a:xfrm>
            <a:off x="8691288" y="3277083"/>
            <a:ext cx="2638698" cy="705402"/>
          </a:xfrm>
          <a:prstGeom prst="roundRect">
            <a:avLst/>
          </a:prstGeom>
          <a:solidFill>
            <a:srgbClr val="2377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latin typeface="Avenir Next LT Pro" panose="020B0504020202020204" pitchFamily="34" charset="0"/>
              </a:rPr>
              <a:t>PORTE PAROLE</a:t>
            </a:r>
          </a:p>
          <a:p>
            <a:pPr algn="ctr"/>
            <a:r>
              <a:rPr lang="fr-FR" sz="1600" b="1" dirty="0">
                <a:latin typeface="Avenir Next LT Pro" panose="020B0504020202020204" pitchFamily="34" charset="0"/>
              </a:rPr>
              <a:t>NUTRITIONNISTE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24B3D63-20AE-602A-CDC5-9AECF41BC753}"/>
              </a:ext>
            </a:extLst>
          </p:cNvPr>
          <p:cNvSpPr txBox="1"/>
          <p:nvPr/>
        </p:nvSpPr>
        <p:spPr>
          <a:xfrm>
            <a:off x="8920732" y="2769557"/>
            <a:ext cx="2179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spc="300" dirty="0">
                <a:latin typeface="Avenir Next LT Pro" panose="020B0504020202020204" pitchFamily="34" charset="0"/>
              </a:rPr>
              <a:t>EXPERTISE </a:t>
            </a:r>
          </a:p>
        </p:txBody>
      </p: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3DA4A4A2-213F-E0FB-0E53-69AD5BFF8209}"/>
              </a:ext>
            </a:extLst>
          </p:cNvPr>
          <p:cNvCxnSpPr/>
          <p:nvPr/>
        </p:nvCxnSpPr>
        <p:spPr>
          <a:xfrm>
            <a:off x="9157197" y="3131734"/>
            <a:ext cx="1672046" cy="0"/>
          </a:xfrm>
          <a:prstGeom prst="line">
            <a:avLst/>
          </a:prstGeom>
          <a:ln>
            <a:solidFill>
              <a:srgbClr val="2377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 : coins arrondis 17">
            <a:extLst>
              <a:ext uri="{FF2B5EF4-FFF2-40B4-BE49-F238E27FC236}">
                <a16:creationId xmlns:a16="http://schemas.microsoft.com/office/drawing/2014/main" id="{A8CC23AB-C94D-BA51-33F8-DBD893E95A47}"/>
              </a:ext>
            </a:extLst>
          </p:cNvPr>
          <p:cNvSpPr/>
          <p:nvPr/>
        </p:nvSpPr>
        <p:spPr>
          <a:xfrm>
            <a:off x="798453" y="4266568"/>
            <a:ext cx="10595094" cy="261834"/>
          </a:xfrm>
          <a:prstGeom prst="roundRect">
            <a:avLst/>
          </a:prstGeom>
          <a:solidFill>
            <a:srgbClr val="2377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latin typeface="Avenir Next LT Pro" panose="020B0504020202020204" pitchFamily="34" charset="0"/>
              </a:rPr>
              <a:t>LEVIERS DE COMMUNICATION </a:t>
            </a:r>
          </a:p>
        </p:txBody>
      </p:sp>
      <p:sp>
        <p:nvSpPr>
          <p:cNvPr id="19" name="Rectangle : coins arrondis 18">
            <a:extLst>
              <a:ext uri="{FF2B5EF4-FFF2-40B4-BE49-F238E27FC236}">
                <a16:creationId xmlns:a16="http://schemas.microsoft.com/office/drawing/2014/main" id="{8FDE648B-7503-F7D2-998A-7F05B03091A8}"/>
              </a:ext>
            </a:extLst>
          </p:cNvPr>
          <p:cNvSpPr/>
          <p:nvPr/>
        </p:nvSpPr>
        <p:spPr>
          <a:xfrm>
            <a:off x="9525611" y="4659629"/>
            <a:ext cx="1804375" cy="586789"/>
          </a:xfrm>
          <a:prstGeom prst="roundRect">
            <a:avLst/>
          </a:prstGeom>
          <a:noFill/>
          <a:ln>
            <a:solidFill>
              <a:srgbClr val="23775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spc="600" dirty="0">
                <a:solidFill>
                  <a:schemeClr val="tx1"/>
                </a:solidFill>
                <a:latin typeface="Avenir Next LT Pro" panose="020B0504020202020204" pitchFamily="34" charset="0"/>
              </a:rPr>
              <a:t>PODCAST</a:t>
            </a:r>
          </a:p>
          <a:p>
            <a:pPr algn="ctr"/>
            <a:r>
              <a:rPr lang="fr-FR" sz="105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Minute nutrition</a:t>
            </a:r>
          </a:p>
        </p:txBody>
      </p:sp>
      <p:sp>
        <p:nvSpPr>
          <p:cNvPr id="20" name="Rectangle : coins arrondis 19">
            <a:extLst>
              <a:ext uri="{FF2B5EF4-FFF2-40B4-BE49-F238E27FC236}">
                <a16:creationId xmlns:a16="http://schemas.microsoft.com/office/drawing/2014/main" id="{C5EE8FE2-B681-F5E5-AAAA-11078603598F}"/>
              </a:ext>
            </a:extLst>
          </p:cNvPr>
          <p:cNvSpPr/>
          <p:nvPr/>
        </p:nvSpPr>
        <p:spPr>
          <a:xfrm>
            <a:off x="7422469" y="4659628"/>
            <a:ext cx="1928588" cy="586789"/>
          </a:xfrm>
          <a:prstGeom prst="roundRect">
            <a:avLst/>
          </a:prstGeom>
          <a:noFill/>
          <a:ln>
            <a:solidFill>
              <a:srgbClr val="23775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spc="600" dirty="0">
                <a:solidFill>
                  <a:schemeClr val="tx1"/>
                </a:solidFill>
                <a:latin typeface="Avenir Next LT Pro" panose="020B0504020202020204" pitchFamily="34" charset="0"/>
              </a:rPr>
              <a:t>MAGAZINE</a:t>
            </a:r>
          </a:p>
          <a:p>
            <a:pPr algn="ctr"/>
            <a:r>
              <a:rPr lang="fr-FR" sz="105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Tout </a:t>
            </a:r>
            <a:r>
              <a:rPr lang="fr-FR" sz="1050" b="1" dirty="0" err="1">
                <a:solidFill>
                  <a:schemeClr val="tx1"/>
                </a:solidFill>
                <a:latin typeface="Avenir Next LT Pro" panose="020B0504020202020204" pitchFamily="34" charset="0"/>
              </a:rPr>
              <a:t>sainplement</a:t>
            </a:r>
            <a:endParaRPr lang="fr-FR" sz="1050" b="1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21" name="Rectangle : coins arrondis 20">
            <a:extLst>
              <a:ext uri="{FF2B5EF4-FFF2-40B4-BE49-F238E27FC236}">
                <a16:creationId xmlns:a16="http://schemas.microsoft.com/office/drawing/2014/main" id="{02CB1DB7-156C-339C-CAA7-045FEC6E03FC}"/>
              </a:ext>
            </a:extLst>
          </p:cNvPr>
          <p:cNvSpPr/>
          <p:nvPr/>
        </p:nvSpPr>
        <p:spPr>
          <a:xfrm>
            <a:off x="790862" y="4681228"/>
            <a:ext cx="2278692" cy="586789"/>
          </a:xfrm>
          <a:prstGeom prst="roundRect">
            <a:avLst/>
          </a:prstGeom>
          <a:noFill/>
          <a:ln>
            <a:solidFill>
              <a:srgbClr val="23775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spc="600" dirty="0">
                <a:solidFill>
                  <a:schemeClr val="tx1"/>
                </a:solidFill>
                <a:latin typeface="Avenir Next LT Pro" panose="020B0504020202020204" pitchFamily="34" charset="0"/>
              </a:rPr>
              <a:t>RELAIS OFFRE</a:t>
            </a:r>
          </a:p>
          <a:p>
            <a:pPr algn="ctr"/>
            <a:r>
              <a:rPr lang="fr-FR" sz="105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Gamme PPNP/CPNP</a:t>
            </a:r>
            <a:br>
              <a:rPr lang="fr-FR" sz="1050" b="1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z="105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Bon pour moi</a:t>
            </a:r>
          </a:p>
        </p:txBody>
      </p:sp>
      <p:sp>
        <p:nvSpPr>
          <p:cNvPr id="22" name="Rectangle : coins arrondis 21">
            <a:extLst>
              <a:ext uri="{FF2B5EF4-FFF2-40B4-BE49-F238E27FC236}">
                <a16:creationId xmlns:a16="http://schemas.microsoft.com/office/drawing/2014/main" id="{A5FF6EFA-C147-45D5-F848-60700E23376A}"/>
              </a:ext>
            </a:extLst>
          </p:cNvPr>
          <p:cNvSpPr/>
          <p:nvPr/>
        </p:nvSpPr>
        <p:spPr>
          <a:xfrm>
            <a:off x="3200116" y="4681228"/>
            <a:ext cx="1928588" cy="586789"/>
          </a:xfrm>
          <a:prstGeom prst="roundRect">
            <a:avLst/>
          </a:prstGeom>
          <a:noFill/>
          <a:ln>
            <a:solidFill>
              <a:srgbClr val="23775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spc="600" dirty="0">
                <a:solidFill>
                  <a:schemeClr val="tx1"/>
                </a:solidFill>
                <a:latin typeface="Avenir Next LT Pro" panose="020B0504020202020204" pitchFamily="34" charset="0"/>
              </a:rPr>
              <a:t>FICHES RECETTE</a:t>
            </a:r>
          </a:p>
          <a:p>
            <a:pPr algn="ctr"/>
            <a:r>
              <a:rPr lang="fr-FR" sz="105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 Bien manger</a:t>
            </a:r>
          </a:p>
        </p:txBody>
      </p:sp>
      <p:sp>
        <p:nvSpPr>
          <p:cNvPr id="23" name="Rectangle : coins arrondis 22">
            <a:extLst>
              <a:ext uri="{FF2B5EF4-FFF2-40B4-BE49-F238E27FC236}">
                <a16:creationId xmlns:a16="http://schemas.microsoft.com/office/drawing/2014/main" id="{8F0F6FBC-8045-1A29-1641-021CD1688170}"/>
              </a:ext>
            </a:extLst>
          </p:cNvPr>
          <p:cNvSpPr/>
          <p:nvPr/>
        </p:nvSpPr>
        <p:spPr>
          <a:xfrm>
            <a:off x="5303258" y="4681228"/>
            <a:ext cx="1928588" cy="586789"/>
          </a:xfrm>
          <a:prstGeom prst="roundRect">
            <a:avLst/>
          </a:prstGeom>
          <a:noFill/>
          <a:ln>
            <a:solidFill>
              <a:srgbClr val="23775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spc="600" dirty="0">
                <a:solidFill>
                  <a:schemeClr val="tx1"/>
                </a:solidFill>
                <a:latin typeface="Avenir Next LT Pro" panose="020B0504020202020204" pitchFamily="34" charset="0"/>
              </a:rPr>
              <a:t>RESEAUX SOCIAUX</a:t>
            </a:r>
          </a:p>
          <a:p>
            <a:pPr algn="ctr"/>
            <a:r>
              <a:rPr lang="fr-FR" sz="105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 Capsule </a:t>
            </a:r>
            <a:r>
              <a:rPr lang="fr-FR" sz="1050" b="1" dirty="0" err="1">
                <a:solidFill>
                  <a:schemeClr val="tx1"/>
                </a:solidFill>
                <a:latin typeface="Avenir Next LT Pro" panose="020B0504020202020204" pitchFamily="34" charset="0"/>
              </a:rPr>
              <a:t>video</a:t>
            </a:r>
            <a:endParaRPr lang="fr-FR" sz="1050" b="1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54A42CAB-B8AE-3D8B-D567-F321A3123B4D}"/>
              </a:ext>
            </a:extLst>
          </p:cNvPr>
          <p:cNvSpPr txBox="1"/>
          <p:nvPr/>
        </p:nvSpPr>
        <p:spPr>
          <a:xfrm>
            <a:off x="2093744" y="2010314"/>
            <a:ext cx="800451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b="1" i="0" spc="60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Avenir Next LT Pro" panose="020B0504020202020204" pitchFamily="34" charset="0"/>
              </a:rPr>
              <a:t>Au cœur de notre mission : votre santé </a:t>
            </a:r>
            <a:endParaRPr lang="fr-FR" b="1" spc="600" dirty="0">
              <a:latin typeface="Avenir Next LT Pro" panose="020B0504020202020204" pitchFamily="34" charset="0"/>
            </a:endParaRPr>
          </a:p>
        </p:txBody>
      </p:sp>
      <p:sp>
        <p:nvSpPr>
          <p:cNvPr id="29" name="Rectangle : coins arrondis 28">
            <a:extLst>
              <a:ext uri="{FF2B5EF4-FFF2-40B4-BE49-F238E27FC236}">
                <a16:creationId xmlns:a16="http://schemas.microsoft.com/office/drawing/2014/main" id="{F96382D4-B7F4-8984-A0D8-0711A87D3AD6}"/>
              </a:ext>
            </a:extLst>
          </p:cNvPr>
          <p:cNvSpPr/>
          <p:nvPr/>
        </p:nvSpPr>
        <p:spPr>
          <a:xfrm>
            <a:off x="816761" y="2402804"/>
            <a:ext cx="10595094" cy="261834"/>
          </a:xfrm>
          <a:prstGeom prst="roundRect">
            <a:avLst/>
          </a:prstGeom>
          <a:solidFill>
            <a:srgbClr val="2377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latin typeface="Avenir Next LT Pro" panose="020B0504020202020204" pitchFamily="34" charset="0"/>
              </a:rPr>
              <a:t>PROMESSES</a:t>
            </a:r>
          </a:p>
        </p:txBody>
      </p:sp>
      <p:sp>
        <p:nvSpPr>
          <p:cNvPr id="30" name="Rectangle : coins arrondis 29">
            <a:extLst>
              <a:ext uri="{FF2B5EF4-FFF2-40B4-BE49-F238E27FC236}">
                <a16:creationId xmlns:a16="http://schemas.microsoft.com/office/drawing/2014/main" id="{A31BD1A6-1433-57F8-452A-FD3316F45BD2}"/>
              </a:ext>
            </a:extLst>
          </p:cNvPr>
          <p:cNvSpPr/>
          <p:nvPr/>
        </p:nvSpPr>
        <p:spPr>
          <a:xfrm>
            <a:off x="6745123" y="5864850"/>
            <a:ext cx="2763623" cy="746340"/>
          </a:xfrm>
          <a:prstGeom prst="roundRect">
            <a:avLst/>
          </a:prstGeom>
          <a:noFill/>
          <a:ln>
            <a:solidFill>
              <a:srgbClr val="23775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1200" b="1" spc="600" dirty="0">
                <a:solidFill>
                  <a:schemeClr val="tx1"/>
                </a:solidFill>
                <a:latin typeface="Avenir Next LT Pro" panose="020B0504020202020204" pitchFamily="34" charset="0"/>
              </a:rPr>
              <a:t>RENCONTRES  NUTRITION</a:t>
            </a:r>
          </a:p>
          <a:p>
            <a:pPr algn="ctr"/>
            <a:r>
              <a:rPr lang="fr-FR" sz="105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In-store</a:t>
            </a:r>
          </a:p>
        </p:txBody>
      </p:sp>
      <p:sp>
        <p:nvSpPr>
          <p:cNvPr id="31" name="Rectangle : coins arrondis 30">
            <a:extLst>
              <a:ext uri="{FF2B5EF4-FFF2-40B4-BE49-F238E27FC236}">
                <a16:creationId xmlns:a16="http://schemas.microsoft.com/office/drawing/2014/main" id="{BB0194AE-9DF3-183F-DFF7-065261548AE1}"/>
              </a:ext>
            </a:extLst>
          </p:cNvPr>
          <p:cNvSpPr/>
          <p:nvPr/>
        </p:nvSpPr>
        <p:spPr>
          <a:xfrm>
            <a:off x="2297976" y="5886450"/>
            <a:ext cx="2763623" cy="746340"/>
          </a:xfrm>
          <a:prstGeom prst="roundRect">
            <a:avLst/>
          </a:prstGeom>
          <a:noFill/>
          <a:ln>
            <a:solidFill>
              <a:srgbClr val="23775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spc="600" dirty="0">
                <a:solidFill>
                  <a:schemeClr val="tx1"/>
                </a:solidFill>
                <a:latin typeface="Avenir Next LT Pro" panose="020B0504020202020204" pitchFamily="34" charset="0"/>
              </a:rPr>
              <a:t>PANIERS MARAICHER</a:t>
            </a:r>
          </a:p>
          <a:p>
            <a:pPr algn="ctr"/>
            <a:r>
              <a:rPr lang="fr-FR" sz="105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Recettes pour bien manger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D5F3BFE-B05D-01A1-CE2D-AB6E59F002CE}"/>
              </a:ext>
            </a:extLst>
          </p:cNvPr>
          <p:cNvSpPr/>
          <p:nvPr/>
        </p:nvSpPr>
        <p:spPr>
          <a:xfrm rot="392611">
            <a:off x="8390033" y="4239537"/>
            <a:ext cx="2879124" cy="221977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LANCEMENT JUIN 2024 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2B9C0CE8-AB1B-95FC-54C4-82FA535C78DD}"/>
              </a:ext>
            </a:extLst>
          </p:cNvPr>
          <p:cNvSpPr txBox="1"/>
          <p:nvPr/>
        </p:nvSpPr>
        <p:spPr>
          <a:xfrm>
            <a:off x="718231" y="5317257"/>
            <a:ext cx="2625559" cy="4478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900"/>
              </a:lnSpc>
            </a:pPr>
            <a:r>
              <a:rPr lang="fr-FR" sz="1100" b="0" i="0" dirty="0">
                <a:solidFill>
                  <a:srgbClr val="0D0D0D"/>
                </a:solidFill>
                <a:effectLst/>
                <a:latin typeface="Avenir Next LT Pro" panose="020B0504020202020204" pitchFamily="34" charset="0"/>
              </a:rPr>
              <a:t>Une gamme sous un label santé garantissant qualité et bénéfices nutritionnels.</a:t>
            </a:r>
            <a:endParaRPr lang="fr-FR" sz="1100" dirty="0">
              <a:latin typeface="Avenir Next LT Pro" panose="020B0504020202020204" pitchFamily="34" charset="0"/>
            </a:endParaRP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37A5AF4A-9B77-0CAE-5AE4-7DB727773880}"/>
              </a:ext>
            </a:extLst>
          </p:cNvPr>
          <p:cNvSpPr txBox="1"/>
          <p:nvPr/>
        </p:nvSpPr>
        <p:spPr>
          <a:xfrm>
            <a:off x="3122095" y="5329463"/>
            <a:ext cx="2181164" cy="3291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900"/>
              </a:lnSpc>
            </a:pPr>
            <a:r>
              <a:rPr lang="fr-FR" sz="1100" b="0" i="0" dirty="0">
                <a:solidFill>
                  <a:srgbClr val="0D0D0D"/>
                </a:solidFill>
                <a:effectLst/>
                <a:latin typeface="Avenir Next LT Pro" panose="020B0504020202020204" pitchFamily="34" charset="0"/>
              </a:rPr>
              <a:t> Des recettes hebdomadaires saines, faciles à préparer</a:t>
            </a:r>
            <a:endParaRPr lang="fr-FR" sz="1100" dirty="0">
              <a:latin typeface="Avenir Next LT Pro" panose="020B0504020202020204" pitchFamily="34" charset="0"/>
            </a:endParaRP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13EB3A88-195A-598A-7B45-765DC5C37869}"/>
              </a:ext>
            </a:extLst>
          </p:cNvPr>
          <p:cNvSpPr txBox="1"/>
          <p:nvPr/>
        </p:nvSpPr>
        <p:spPr>
          <a:xfrm>
            <a:off x="5303258" y="5323629"/>
            <a:ext cx="1942608" cy="444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900"/>
              </a:lnSpc>
            </a:pPr>
            <a:r>
              <a:rPr lang="fr-FR" sz="1100" b="0" i="0" dirty="0">
                <a:solidFill>
                  <a:srgbClr val="0D0D0D"/>
                </a:solidFill>
                <a:effectLst/>
                <a:latin typeface="Avenir Next LT Pro" panose="020B0504020202020204" pitchFamily="34" charset="0"/>
              </a:rPr>
              <a:t>Partager des conseils, astuces et informations nutritionnelles.</a:t>
            </a:r>
            <a:endParaRPr lang="fr-FR" sz="1100" dirty="0">
              <a:latin typeface="Avenir Next LT Pro" panose="020B0504020202020204" pitchFamily="34" charset="0"/>
            </a:endParaRP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AC5FAEFA-401D-73E1-99BC-EED9D49ED166}"/>
              </a:ext>
            </a:extLst>
          </p:cNvPr>
          <p:cNvSpPr txBox="1"/>
          <p:nvPr/>
        </p:nvSpPr>
        <p:spPr>
          <a:xfrm>
            <a:off x="7470591" y="5307111"/>
            <a:ext cx="3898109" cy="3291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900"/>
              </a:lnSpc>
            </a:pPr>
            <a:r>
              <a:rPr lang="fr-FR" sz="1100" dirty="0">
                <a:solidFill>
                  <a:srgbClr val="0D0D0D"/>
                </a:solidFill>
                <a:latin typeface="Avenir Next LT Pro" panose="020B0504020202020204" pitchFamily="34" charset="0"/>
              </a:rPr>
              <a:t>Ressources dédiées pour éduquer et inspirer sur les sujets de nutrition, avec des experts comme des diététiciens.</a:t>
            </a:r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EFED10D3-65C4-3014-046D-9BC99F8A92EF}"/>
              </a:ext>
            </a:extLst>
          </p:cNvPr>
          <p:cNvSpPr/>
          <p:nvPr/>
        </p:nvSpPr>
        <p:spPr>
          <a:xfrm>
            <a:off x="2287222" y="5830415"/>
            <a:ext cx="2790701" cy="162451"/>
          </a:xfrm>
          <a:prstGeom prst="roundRect">
            <a:avLst/>
          </a:prstGeom>
          <a:solidFill>
            <a:srgbClr val="2377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latin typeface="Avenir Next LT Pro" panose="020B0504020202020204" pitchFamily="34" charset="0"/>
              </a:rPr>
              <a:t>OFFRE</a:t>
            </a:r>
          </a:p>
        </p:txBody>
      </p:sp>
      <p:sp>
        <p:nvSpPr>
          <p:cNvPr id="16" name="Rectangle : coins arrondis 15">
            <a:extLst>
              <a:ext uri="{FF2B5EF4-FFF2-40B4-BE49-F238E27FC236}">
                <a16:creationId xmlns:a16="http://schemas.microsoft.com/office/drawing/2014/main" id="{2934A29E-F954-6080-8B51-1C5256EED5E0}"/>
              </a:ext>
            </a:extLst>
          </p:cNvPr>
          <p:cNvSpPr/>
          <p:nvPr/>
        </p:nvSpPr>
        <p:spPr>
          <a:xfrm>
            <a:off x="6731583" y="5795276"/>
            <a:ext cx="2790701" cy="162451"/>
          </a:xfrm>
          <a:prstGeom prst="roundRect">
            <a:avLst/>
          </a:prstGeom>
          <a:solidFill>
            <a:srgbClr val="2377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latin typeface="Avenir Next LT Pro" panose="020B0504020202020204" pitchFamily="34" charset="0"/>
              </a:rPr>
              <a:t>EVENEMENTS</a:t>
            </a:r>
          </a:p>
        </p:txBody>
      </p:sp>
      <p:sp>
        <p:nvSpPr>
          <p:cNvPr id="34" name="Titre 1">
            <a:extLst>
              <a:ext uri="{FF2B5EF4-FFF2-40B4-BE49-F238E27FC236}">
                <a16:creationId xmlns:a16="http://schemas.microsoft.com/office/drawing/2014/main" id="{9F3492F5-08CC-1AA1-9AE7-4362D03CA5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208" y="394255"/>
            <a:ext cx="8442518" cy="1325514"/>
          </a:xfrm>
        </p:spPr>
        <p:txBody>
          <a:bodyPr/>
          <a:lstStyle/>
          <a:p>
            <a:pPr>
              <a:lnSpc>
                <a:spcPts val="5600"/>
              </a:lnSpc>
            </a:pPr>
            <a:r>
              <a:rPr lang="fr-FR" sz="4800" dirty="0">
                <a:solidFill>
                  <a:srgbClr val="237756"/>
                </a:solidFill>
                <a:latin typeface="Avenir Next LT Pro" panose="020B0504020202020204" pitchFamily="34" charset="0"/>
                <a:ea typeface="+mj-ea"/>
                <a:cs typeface="+mj-cs"/>
              </a:rPr>
              <a:t>Hub  			</a:t>
            </a:r>
            <a:r>
              <a:rPr kumimoji="0" lang="fr-FR" sz="6600" b="1" i="0" u="none" strike="noStrike" kern="1200" cap="none" spc="0" normalizeH="0" baseline="0" noProof="0" dirty="0">
                <a:ln>
                  <a:noFill/>
                </a:ln>
                <a:solidFill>
                  <a:srgbClr val="237756"/>
                </a:solidFill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</a:t>
            </a:r>
            <a:br>
              <a:rPr kumimoji="0" lang="fr-FR" sz="6600" b="1" i="0" u="none" strike="noStrike" kern="1200" cap="none" spc="0" normalizeH="0" baseline="0" noProof="0" dirty="0">
                <a:ln>
                  <a:noFill/>
                </a:ln>
                <a:solidFill>
                  <a:srgbClr val="237756"/>
                </a:solidFill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kumimoji="0" lang="fr-FR" sz="6600" b="1" i="0" u="none" strike="noStrike" kern="1200" cap="none" spc="600" normalizeH="0" baseline="0" noProof="0" dirty="0">
                <a:ln>
                  <a:noFill/>
                </a:ln>
                <a:solidFill>
                  <a:srgbClr val="237756"/>
                </a:solidFill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Nutrition Santé </a:t>
            </a:r>
            <a:endParaRPr lang="fr-FR" spc="600" dirty="0">
              <a:solidFill>
                <a:srgbClr val="237756"/>
              </a:solidFill>
              <a:latin typeface="Playfair Display" panose="00000500000000000000" pitchFamily="2" charset="0"/>
            </a:endParaRPr>
          </a:p>
        </p:txBody>
      </p:sp>
      <p:pic>
        <p:nvPicPr>
          <p:cNvPr id="42" name="Image 41">
            <a:extLst>
              <a:ext uri="{FF2B5EF4-FFF2-40B4-BE49-F238E27FC236}">
                <a16:creationId xmlns:a16="http://schemas.microsoft.com/office/drawing/2014/main" id="{F1C0CDF0-C68F-4ED1-00F8-32FED1D727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176" b="97754" l="3320" r="96387">
                        <a14:foregroundMark x1="25488" y1="8105" x2="34473" y2="15137"/>
                        <a14:foregroundMark x1="34473" y1="15137" x2="34473" y2="15332"/>
                        <a14:foregroundMark x1="7324" y1="8301" x2="14258" y2="16309"/>
                        <a14:foregroundMark x1="48145" y1="7129" x2="52051" y2="16602"/>
                        <a14:foregroundMark x1="69434" y1="7520" x2="72656" y2="16113"/>
                        <a14:foregroundMark x1="90527" y1="7520" x2="90527" y2="17090"/>
                        <a14:foregroundMark x1="90527" y1="17090" x2="90527" y2="17090"/>
                        <a14:foregroundMark x1="53320" y1="5859" x2="46973" y2="5371"/>
                        <a14:foregroundMark x1="83105" y1="6641" x2="85352" y2="14258"/>
                        <a14:foregroundMark x1="85352" y1="14258" x2="93164" y2="14941"/>
                        <a14:foregroundMark x1="93164" y1="14941" x2="94238" y2="12500"/>
                        <a14:foregroundMark x1="15723" y1="7324" x2="5762" y2="6934"/>
                        <a14:foregroundMark x1="5762" y1="6934" x2="5664" y2="14453"/>
                        <a14:foregroundMark x1="5664" y1="14453" x2="5664" y2="14453"/>
                        <a14:foregroundMark x1="13672" y1="26953" x2="6055" y2="29688"/>
                        <a14:foregroundMark x1="6055" y1="29688" x2="10352" y2="35156"/>
                        <a14:foregroundMark x1="10352" y1="35156" x2="13672" y2="33691"/>
                        <a14:foregroundMark x1="35938" y1="28613" x2="27637" y2="28223"/>
                        <a14:foregroundMark x1="27637" y1="28223" x2="33789" y2="32129"/>
                        <a14:foregroundMark x1="33789" y1="32129" x2="33984" y2="30762"/>
                        <a14:foregroundMark x1="53320" y1="30859" x2="46289" y2="27539"/>
                        <a14:foregroundMark x1="46289" y1="27539" x2="50879" y2="36328"/>
                        <a14:foregroundMark x1="50879" y1="36328" x2="54980" y2="32227"/>
                        <a14:foregroundMark x1="45313" y1="34180" x2="48242" y2="37402"/>
                        <a14:foregroundMark x1="28223" y1="24414" x2="28223" y2="24414"/>
                        <a14:foregroundMark x1="11816" y1="25000" x2="9570" y2="24707"/>
                        <a14:foregroundMark x1="16406" y1="26465" x2="6836" y2="24902"/>
                        <a14:foregroundMark x1="9375" y1="23535" x2="14453" y2="24414"/>
                        <a14:foregroundMark x1="17188" y1="27148" x2="14746" y2="25977"/>
                        <a14:foregroundMark x1="53809" y1="27441" x2="50195" y2="34961"/>
                        <a14:foregroundMark x1="50195" y1="34961" x2="46973" y2="30078"/>
                        <a14:foregroundMark x1="42871" y1="33789" x2="44727" y2="30078"/>
                        <a14:foregroundMark x1="41406" y1="31738" x2="41406" y2="33789"/>
                        <a14:foregroundMark x1="67578" y1="28418" x2="74121" y2="35645"/>
                        <a14:foregroundMark x1="84082" y1="26367" x2="93262" y2="35742"/>
                        <a14:foregroundMark x1="93262" y1="27344" x2="84570" y2="25488"/>
                        <a14:foregroundMark x1="82422" y1="29590" x2="82129" y2="33008"/>
                        <a14:foregroundMark x1="87793" y1="24707" x2="81738" y2="28809"/>
                        <a14:foregroundMark x1="94922" y1="27148" x2="88477" y2="24707"/>
                        <a14:foregroundMark x1="87500" y1="24219" x2="89844" y2="23730"/>
                        <a14:foregroundMark x1="96387" y1="29785" x2="90527" y2="24609"/>
                        <a14:foregroundMark x1="90527" y1="24609" x2="83398" y2="25195"/>
                        <a14:foregroundMark x1="83398" y1="25195" x2="83398" y2="25195"/>
                        <a14:foregroundMark x1="92676" y1="48145" x2="84863" y2="53809"/>
                        <a14:foregroundMark x1="70410" y1="45898" x2="65137" y2="53516"/>
                        <a14:foregroundMark x1="65137" y1="53516" x2="65137" y2="53516"/>
                        <a14:foregroundMark x1="54785" y1="48145" x2="48438" y2="54590"/>
                        <a14:foregroundMark x1="33301" y1="46191" x2="25781" y2="52637"/>
                        <a14:foregroundMark x1="25781" y1="52637" x2="25781" y2="52832"/>
                        <a14:foregroundMark x1="14941" y1="47949" x2="7422" y2="54688"/>
                        <a14:foregroundMark x1="7422" y1="54688" x2="7813" y2="55078"/>
                        <a14:foregroundMark x1="15137" y1="65332" x2="4883" y2="73340"/>
                        <a14:foregroundMark x1="35547" y1="67480" x2="24512" y2="71680"/>
                        <a14:foregroundMark x1="53516" y1="67188" x2="45020" y2="73047"/>
                        <a14:foregroundMark x1="75391" y1="66504" x2="60938" y2="72656"/>
                        <a14:foregroundMark x1="93945" y1="67773" x2="83691" y2="74023"/>
                        <a14:foregroundMark x1="95605" y1="86035" x2="88770" y2="90527"/>
                        <a14:foregroundMark x1="88770" y1="90527" x2="82129" y2="91406"/>
                        <a14:foregroundMark x1="74414" y1="85547" x2="63281" y2="91895"/>
                        <a14:foregroundMark x1="63281" y1="91895" x2="60645" y2="91406"/>
                        <a14:foregroundMark x1="77539" y1="89453" x2="77344" y2="91211"/>
                        <a14:foregroundMark x1="71973" y1="96094" x2="68457" y2="97754"/>
                        <a14:foregroundMark x1="52832" y1="87012" x2="46680" y2="94434"/>
                        <a14:foregroundMark x1="33496" y1="85645" x2="25684" y2="92676"/>
                        <a14:foregroundMark x1="16406" y1="85645" x2="7324" y2="93164"/>
                        <a14:foregroundMark x1="87500" y1="63867" x2="89746" y2="63867"/>
                        <a14:foregroundMark x1="87012" y1="62891" x2="90039" y2="62891"/>
                        <a14:foregroundMark x1="85352" y1="64551" x2="80957" y2="67676"/>
                        <a14:foregroundMark x1="85156" y1="63770" x2="83594" y2="64063"/>
                        <a14:foregroundMark x1="13281" y1="44434" x2="6348" y2="45605"/>
                        <a14:foregroundMark x1="6348" y1="45605" x2="6348" y2="45898"/>
                        <a14:foregroundMark x1="5371" y1="45996" x2="3320" y2="53711"/>
                        <a14:foregroundMark x1="3320" y1="53711" x2="3418" y2="54297"/>
                        <a14:foregroundMark x1="13281" y1="44434" x2="17383" y2="48340"/>
                        <a14:foregroundMark x1="53125" y1="65527" x2="54297" y2="72559"/>
                        <a14:foregroundMark x1="54297" y1="72559" x2="54297" y2="72559"/>
                        <a14:foregroundMark x1="47168" y1="64063" x2="43750" y2="65527"/>
                        <a14:foregroundMark x1="18164" y1="48633" x2="17383" y2="47461"/>
                        <a14:foregroundMark x1="14941" y1="64551" x2="11816" y2="63574"/>
                        <a14:foregroundMark x1="10840" y1="63281" x2="9375" y2="63281"/>
                        <a14:foregroundMark x1="9863" y1="63281" x2="6445" y2="63281"/>
                        <a14:foregroundMark x1="4883" y1="66016" x2="4883" y2="66797"/>
                        <a14:foregroundMark x1="17188" y1="66211" x2="16113" y2="64844"/>
                        <a14:backgroundMark x1="39160" y1="16699" x2="41016" y2="31738"/>
                        <a14:backgroundMark x1="38867" y1="16895" x2="38867" y2="22559"/>
                      </a14:backgroundRemoval>
                    </a14:imgEffect>
                  </a14:imgLayer>
                </a14:imgProps>
              </a:ext>
            </a:extLst>
          </a:blip>
          <a:srcRect l="21070" t="21681" r="61044" b="59294"/>
          <a:stretch/>
        </p:blipFill>
        <p:spPr>
          <a:xfrm>
            <a:off x="8263847" y="2531928"/>
            <a:ext cx="997189" cy="1060648"/>
          </a:xfrm>
          <a:prstGeom prst="rect">
            <a:avLst/>
          </a:prstGeom>
          <a:ln>
            <a:noFill/>
          </a:ln>
          <a:effectLst>
            <a:outerShdw blurRad="177800" dist="38100" dir="2700000" sx="104000" sy="104000" algn="tl" rotWithShape="0">
              <a:prstClr val="black">
                <a:alpha val="19000"/>
              </a:prstClr>
            </a:outerShdw>
          </a:effectLst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52BBEAD9-DB68-D957-34FE-437E33F3BCF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176" b="97754" l="3320" r="96387">
                        <a14:foregroundMark x1="25488" y1="8105" x2="34473" y2="15137"/>
                        <a14:foregroundMark x1="34473" y1="15137" x2="34473" y2="15332"/>
                        <a14:foregroundMark x1="7324" y1="8301" x2="14258" y2="16309"/>
                        <a14:foregroundMark x1="48145" y1="7129" x2="52051" y2="16602"/>
                        <a14:foregroundMark x1="69434" y1="7520" x2="72656" y2="16113"/>
                        <a14:foregroundMark x1="90527" y1="7520" x2="90527" y2="17090"/>
                        <a14:foregroundMark x1="90527" y1="17090" x2="90527" y2="17090"/>
                        <a14:foregroundMark x1="53320" y1="5859" x2="46973" y2="5371"/>
                        <a14:foregroundMark x1="83105" y1="6641" x2="85352" y2="14258"/>
                        <a14:foregroundMark x1="85352" y1="14258" x2="93164" y2="14941"/>
                        <a14:foregroundMark x1="93164" y1="14941" x2="94238" y2="12500"/>
                        <a14:foregroundMark x1="15723" y1="7324" x2="5762" y2="6934"/>
                        <a14:foregroundMark x1="5762" y1="6934" x2="5664" y2="14453"/>
                        <a14:foregroundMark x1="5664" y1="14453" x2="5664" y2="14453"/>
                        <a14:foregroundMark x1="13672" y1="26953" x2="6055" y2="29688"/>
                        <a14:foregroundMark x1="6055" y1="29688" x2="10352" y2="35156"/>
                        <a14:foregroundMark x1="10352" y1="35156" x2="13672" y2="33691"/>
                        <a14:foregroundMark x1="35938" y1="28613" x2="27637" y2="28223"/>
                        <a14:foregroundMark x1="27637" y1="28223" x2="33789" y2="32129"/>
                        <a14:foregroundMark x1="33789" y1="32129" x2="33984" y2="30762"/>
                        <a14:foregroundMark x1="53320" y1="30859" x2="46289" y2="27539"/>
                        <a14:foregroundMark x1="46289" y1="27539" x2="50879" y2="36328"/>
                        <a14:foregroundMark x1="50879" y1="36328" x2="54980" y2="32227"/>
                        <a14:foregroundMark x1="45313" y1="34180" x2="48242" y2="37402"/>
                        <a14:foregroundMark x1="28223" y1="24414" x2="28223" y2="24414"/>
                        <a14:foregroundMark x1="11816" y1="25000" x2="9570" y2="24707"/>
                        <a14:foregroundMark x1="16406" y1="26465" x2="6836" y2="24902"/>
                        <a14:foregroundMark x1="9375" y1="23535" x2="14453" y2="24414"/>
                        <a14:foregroundMark x1="17188" y1="27148" x2="14746" y2="25977"/>
                        <a14:foregroundMark x1="53809" y1="27441" x2="50195" y2="34961"/>
                        <a14:foregroundMark x1="50195" y1="34961" x2="46973" y2="30078"/>
                        <a14:foregroundMark x1="42871" y1="33789" x2="44727" y2="30078"/>
                        <a14:foregroundMark x1="41406" y1="31738" x2="41406" y2="33789"/>
                        <a14:foregroundMark x1="67578" y1="28418" x2="74121" y2="35645"/>
                        <a14:foregroundMark x1="84082" y1="26367" x2="93262" y2="35742"/>
                        <a14:foregroundMark x1="93262" y1="27344" x2="84570" y2="25488"/>
                        <a14:foregroundMark x1="82422" y1="29590" x2="82129" y2="33008"/>
                        <a14:foregroundMark x1="87793" y1="24707" x2="81738" y2="28809"/>
                        <a14:foregroundMark x1="94922" y1="27148" x2="88477" y2="24707"/>
                        <a14:foregroundMark x1="87500" y1="24219" x2="89844" y2="23730"/>
                        <a14:foregroundMark x1="96387" y1="29785" x2="90527" y2="24609"/>
                        <a14:foregroundMark x1="90527" y1="24609" x2="83398" y2="25195"/>
                        <a14:foregroundMark x1="83398" y1="25195" x2="83398" y2="25195"/>
                        <a14:foregroundMark x1="92676" y1="48145" x2="84863" y2="53809"/>
                        <a14:foregroundMark x1="70410" y1="45898" x2="65137" y2="53516"/>
                        <a14:foregroundMark x1="65137" y1="53516" x2="65137" y2="53516"/>
                        <a14:foregroundMark x1="54785" y1="48145" x2="48438" y2="54590"/>
                        <a14:foregroundMark x1="33301" y1="46191" x2="25781" y2="52637"/>
                        <a14:foregroundMark x1="25781" y1="52637" x2="25781" y2="52832"/>
                        <a14:foregroundMark x1="14941" y1="47949" x2="7422" y2="54688"/>
                        <a14:foregroundMark x1="7422" y1="54688" x2="7813" y2="55078"/>
                        <a14:foregroundMark x1="15137" y1="65332" x2="4883" y2="73340"/>
                        <a14:foregroundMark x1="35547" y1="67480" x2="24512" y2="71680"/>
                        <a14:foregroundMark x1="53516" y1="67188" x2="45020" y2="73047"/>
                        <a14:foregroundMark x1="75391" y1="66504" x2="60938" y2="72656"/>
                        <a14:foregroundMark x1="93945" y1="67773" x2="83691" y2="74023"/>
                        <a14:foregroundMark x1="95605" y1="86035" x2="88770" y2="90527"/>
                        <a14:foregroundMark x1="88770" y1="90527" x2="82129" y2="91406"/>
                        <a14:foregroundMark x1="74414" y1="85547" x2="63281" y2="91895"/>
                        <a14:foregroundMark x1="63281" y1="91895" x2="60645" y2="91406"/>
                        <a14:foregroundMark x1="77539" y1="89453" x2="77344" y2="91211"/>
                        <a14:foregroundMark x1="71973" y1="96094" x2="68457" y2="97754"/>
                        <a14:foregroundMark x1="52832" y1="87012" x2="46680" y2="94434"/>
                        <a14:foregroundMark x1="33496" y1="85645" x2="25684" y2="92676"/>
                        <a14:foregroundMark x1="16406" y1="85645" x2="7324" y2="93164"/>
                        <a14:foregroundMark x1="87500" y1="63867" x2="89746" y2="63867"/>
                        <a14:foregroundMark x1="87012" y1="62891" x2="90039" y2="62891"/>
                        <a14:foregroundMark x1="85352" y1="64551" x2="80957" y2="67676"/>
                        <a14:foregroundMark x1="85156" y1="63770" x2="83594" y2="64063"/>
                        <a14:foregroundMark x1="13281" y1="44434" x2="6348" y2="45605"/>
                        <a14:foregroundMark x1="6348" y1="45605" x2="6348" y2="45898"/>
                        <a14:foregroundMark x1="5371" y1="45996" x2="3320" y2="53711"/>
                        <a14:foregroundMark x1="3320" y1="53711" x2="3418" y2="54297"/>
                        <a14:foregroundMark x1="13281" y1="44434" x2="17383" y2="48340"/>
                        <a14:foregroundMark x1="53125" y1="65527" x2="54297" y2="72559"/>
                        <a14:foregroundMark x1="54297" y1="72559" x2="54297" y2="72559"/>
                        <a14:foregroundMark x1="47168" y1="64063" x2="43750" y2="65527"/>
                        <a14:foregroundMark x1="18164" y1="48633" x2="17383" y2="47461"/>
                        <a14:foregroundMark x1="14941" y1="64551" x2="11816" y2="63574"/>
                        <a14:foregroundMark x1="10840" y1="63281" x2="9375" y2="63281"/>
                        <a14:foregroundMark x1="9863" y1="63281" x2="6445" y2="63281"/>
                        <a14:foregroundMark x1="4883" y1="66016" x2="4883" y2="66797"/>
                        <a14:foregroundMark x1="17188" y1="66211" x2="16113" y2="64844"/>
                        <a14:backgroundMark x1="39160" y1="16699" x2="41016" y2="31738"/>
                        <a14:backgroundMark x1="38867" y1="16895" x2="38867" y2="22559"/>
                      </a14:backgroundRemoval>
                    </a14:imgEffect>
                  </a14:imgLayer>
                </a14:imgProps>
              </a:ext>
            </a:extLst>
          </a:blip>
          <a:srcRect l="1720" t="41194" r="80394" b="39781"/>
          <a:stretch/>
        </p:blipFill>
        <p:spPr>
          <a:xfrm>
            <a:off x="4055096" y="2499129"/>
            <a:ext cx="997189" cy="1060648"/>
          </a:xfrm>
          <a:prstGeom prst="rect">
            <a:avLst/>
          </a:prstGeom>
          <a:ln>
            <a:noFill/>
          </a:ln>
          <a:effectLst>
            <a:outerShdw blurRad="177800" dist="38100" dir="2700000" sx="104000" sy="104000" algn="tl" rotWithShape="0">
              <a:prstClr val="black">
                <a:alpha val="19000"/>
              </a:prstClr>
            </a:outerShdw>
          </a:effectLst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38F2165D-05AD-5D61-D421-7D3048FBE5A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176" b="97754" l="3320" r="96387">
                        <a14:foregroundMark x1="25488" y1="8105" x2="34473" y2="15137"/>
                        <a14:foregroundMark x1="34473" y1="15137" x2="34473" y2="15332"/>
                        <a14:foregroundMark x1="7324" y1="8301" x2="14258" y2="16309"/>
                        <a14:foregroundMark x1="48145" y1="7129" x2="52051" y2="16602"/>
                        <a14:foregroundMark x1="69434" y1="7520" x2="72656" y2="16113"/>
                        <a14:foregroundMark x1="90527" y1="7520" x2="90527" y2="17090"/>
                        <a14:foregroundMark x1="90527" y1="17090" x2="90527" y2="17090"/>
                        <a14:foregroundMark x1="53320" y1="5859" x2="46973" y2="5371"/>
                        <a14:foregroundMark x1="83105" y1="6641" x2="85352" y2="14258"/>
                        <a14:foregroundMark x1="85352" y1="14258" x2="93164" y2="14941"/>
                        <a14:foregroundMark x1="93164" y1="14941" x2="94238" y2="12500"/>
                        <a14:foregroundMark x1="15723" y1="7324" x2="5762" y2="6934"/>
                        <a14:foregroundMark x1="5762" y1="6934" x2="5664" y2="14453"/>
                        <a14:foregroundMark x1="5664" y1="14453" x2="5664" y2="14453"/>
                        <a14:foregroundMark x1="13672" y1="26953" x2="6055" y2="29688"/>
                        <a14:foregroundMark x1="6055" y1="29688" x2="10352" y2="35156"/>
                        <a14:foregroundMark x1="10352" y1="35156" x2="13672" y2="33691"/>
                        <a14:foregroundMark x1="35938" y1="28613" x2="27637" y2="28223"/>
                        <a14:foregroundMark x1="27637" y1="28223" x2="33789" y2="32129"/>
                        <a14:foregroundMark x1="33789" y1="32129" x2="33984" y2="30762"/>
                        <a14:foregroundMark x1="53320" y1="30859" x2="46289" y2="27539"/>
                        <a14:foregroundMark x1="46289" y1="27539" x2="50879" y2="36328"/>
                        <a14:foregroundMark x1="50879" y1="36328" x2="54980" y2="32227"/>
                        <a14:foregroundMark x1="45313" y1="34180" x2="48242" y2="37402"/>
                        <a14:foregroundMark x1="28223" y1="24414" x2="28223" y2="24414"/>
                        <a14:foregroundMark x1="11816" y1="25000" x2="9570" y2="24707"/>
                        <a14:foregroundMark x1="16406" y1="26465" x2="6836" y2="24902"/>
                        <a14:foregroundMark x1="9375" y1="23535" x2="14453" y2="24414"/>
                        <a14:foregroundMark x1="17188" y1="27148" x2="14746" y2="25977"/>
                        <a14:foregroundMark x1="53809" y1="27441" x2="50195" y2="34961"/>
                        <a14:foregroundMark x1="50195" y1="34961" x2="46973" y2="30078"/>
                        <a14:foregroundMark x1="42871" y1="33789" x2="44727" y2="30078"/>
                        <a14:foregroundMark x1="41406" y1="31738" x2="41406" y2="33789"/>
                        <a14:foregroundMark x1="67578" y1="28418" x2="74121" y2="35645"/>
                        <a14:foregroundMark x1="84082" y1="26367" x2="93262" y2="35742"/>
                        <a14:foregroundMark x1="93262" y1="27344" x2="84570" y2="25488"/>
                        <a14:foregroundMark x1="82422" y1="29590" x2="82129" y2="33008"/>
                        <a14:foregroundMark x1="87793" y1="24707" x2="81738" y2="28809"/>
                        <a14:foregroundMark x1="94922" y1="27148" x2="88477" y2="24707"/>
                        <a14:foregroundMark x1="87500" y1="24219" x2="89844" y2="23730"/>
                        <a14:foregroundMark x1="96387" y1="29785" x2="90527" y2="24609"/>
                        <a14:foregroundMark x1="90527" y1="24609" x2="83398" y2="25195"/>
                        <a14:foregroundMark x1="83398" y1="25195" x2="83398" y2="25195"/>
                        <a14:foregroundMark x1="92676" y1="48145" x2="84863" y2="53809"/>
                        <a14:foregroundMark x1="70410" y1="45898" x2="65137" y2="53516"/>
                        <a14:foregroundMark x1="65137" y1="53516" x2="65137" y2="53516"/>
                        <a14:foregroundMark x1="54785" y1="48145" x2="48438" y2="54590"/>
                        <a14:foregroundMark x1="33301" y1="46191" x2="25781" y2="52637"/>
                        <a14:foregroundMark x1="25781" y1="52637" x2="25781" y2="52832"/>
                        <a14:foregroundMark x1="14941" y1="47949" x2="7422" y2="54688"/>
                        <a14:foregroundMark x1="7422" y1="54688" x2="7813" y2="55078"/>
                        <a14:foregroundMark x1="15137" y1="65332" x2="4883" y2="73340"/>
                        <a14:foregroundMark x1="35547" y1="67480" x2="24512" y2="71680"/>
                        <a14:foregroundMark x1="53516" y1="67188" x2="45020" y2="73047"/>
                        <a14:foregroundMark x1="75391" y1="66504" x2="60938" y2="72656"/>
                        <a14:foregroundMark x1="93945" y1="67773" x2="83691" y2="74023"/>
                        <a14:foregroundMark x1="95605" y1="86035" x2="88770" y2="90527"/>
                        <a14:foregroundMark x1="88770" y1="90527" x2="82129" y2="91406"/>
                        <a14:foregroundMark x1="74414" y1="85547" x2="63281" y2="91895"/>
                        <a14:foregroundMark x1="63281" y1="91895" x2="60645" y2="91406"/>
                        <a14:foregroundMark x1="77539" y1="89453" x2="77344" y2="91211"/>
                        <a14:foregroundMark x1="71973" y1="96094" x2="68457" y2="97754"/>
                        <a14:foregroundMark x1="52832" y1="87012" x2="46680" y2="94434"/>
                        <a14:foregroundMark x1="33496" y1="85645" x2="25684" y2="92676"/>
                        <a14:foregroundMark x1="16406" y1="85645" x2="7324" y2="93164"/>
                        <a14:foregroundMark x1="87500" y1="63867" x2="89746" y2="63867"/>
                        <a14:foregroundMark x1="87012" y1="62891" x2="90039" y2="62891"/>
                        <a14:foregroundMark x1="85352" y1="64551" x2="80957" y2="67676"/>
                        <a14:foregroundMark x1="85156" y1="63770" x2="83594" y2="64063"/>
                        <a14:foregroundMark x1="13281" y1="44434" x2="6348" y2="45605"/>
                        <a14:foregroundMark x1="6348" y1="45605" x2="6348" y2="45898"/>
                        <a14:foregroundMark x1="5371" y1="45996" x2="3320" y2="53711"/>
                        <a14:foregroundMark x1="3320" y1="53711" x2="3418" y2="54297"/>
                        <a14:foregroundMark x1="13281" y1="44434" x2="17383" y2="48340"/>
                        <a14:foregroundMark x1="53125" y1="65527" x2="54297" y2="72559"/>
                        <a14:foregroundMark x1="54297" y1="72559" x2="54297" y2="72559"/>
                        <a14:foregroundMark x1="47168" y1="64063" x2="43750" y2="65527"/>
                        <a14:foregroundMark x1="18164" y1="48633" x2="17383" y2="47461"/>
                        <a14:foregroundMark x1="14941" y1="64551" x2="11816" y2="63574"/>
                        <a14:foregroundMark x1="10840" y1="63281" x2="9375" y2="63281"/>
                        <a14:foregroundMark x1="9863" y1="63281" x2="6445" y2="63281"/>
                        <a14:foregroundMark x1="4883" y1="66016" x2="4883" y2="66797"/>
                        <a14:foregroundMark x1="17188" y1="66211" x2="16113" y2="64844"/>
                        <a14:backgroundMark x1="39160" y1="16699" x2="41016" y2="31738"/>
                        <a14:backgroundMark x1="38867" y1="16895" x2="38867" y2="22559"/>
                      </a14:backgroundRemoval>
                    </a14:imgEffect>
                  </a14:imgLayer>
                </a14:imgProps>
              </a:ext>
            </a:extLst>
          </a:blip>
          <a:srcRect l="1623" t="60870" r="80491" b="20105"/>
          <a:stretch/>
        </p:blipFill>
        <p:spPr>
          <a:xfrm>
            <a:off x="219636" y="2499129"/>
            <a:ext cx="997189" cy="1060648"/>
          </a:xfrm>
          <a:prstGeom prst="rect">
            <a:avLst/>
          </a:prstGeom>
          <a:ln>
            <a:noFill/>
          </a:ln>
          <a:effectLst>
            <a:outerShdw blurRad="177800" dist="38100" dir="2700000" sx="104000" sy="104000" algn="tl" rotWithShape="0">
              <a:prstClr val="black">
                <a:alpha val="19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734307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1ACCED18-9CD4-8E32-7C52-06AF8A9630AA}"/>
              </a:ext>
            </a:extLst>
          </p:cNvPr>
          <p:cNvSpPr txBox="1"/>
          <p:nvPr/>
        </p:nvSpPr>
        <p:spPr>
          <a:xfrm>
            <a:off x="490917" y="128633"/>
            <a:ext cx="10278683" cy="24468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ts val="600"/>
              </a:spcAft>
              <a:defRPr/>
            </a:pPr>
            <a:r>
              <a:rPr kumimoji="0" lang="fr-FR" sz="6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Relais Offre 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</a:t>
            </a:r>
            <a:br>
              <a:rPr kumimoji="0" lang="fr-FR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</a:t>
            </a:r>
            <a:endParaRPr lang="fr-FR" sz="3600" dirty="0">
              <a:latin typeface="Playfair Display" panose="00000500000000000000" pitchFamily="2" charset="0"/>
            </a:endParaRPr>
          </a:p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fr-FR" sz="6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venir Next LT Pro" panose="020B0504020202020204" pitchFamily="34" charset="0"/>
              <a:ea typeface="+mj-ea"/>
              <a:cs typeface="+mj-cs"/>
            </a:endParaRP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BBAD873A-A8B1-C888-71A0-CB8423CBB3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242" y="1434737"/>
            <a:ext cx="11591925" cy="529544"/>
          </a:xfrm>
        </p:spPr>
        <p:txBody>
          <a:bodyPr>
            <a:normAutofit fontScale="90000"/>
          </a:bodyPr>
          <a:lstStyle/>
          <a:p>
            <a:pPr algn="l">
              <a:lnSpc>
                <a:spcPts val="3000"/>
              </a:lnSpc>
            </a:pPr>
            <a:r>
              <a:rPr lang="fr-FR" dirty="0"/>
              <a:t>Mise en place d’un label « santé</a:t>
            </a:r>
            <a:r>
              <a:rPr lang="fr-FR" sz="3200" b="1" dirty="0"/>
              <a:t>»</a:t>
            </a:r>
            <a:br>
              <a:rPr lang="fr-FR" sz="3200" dirty="0"/>
            </a:br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8A82F950-A432-4AC6-3D6B-EBF595120C7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8919" y="1005114"/>
            <a:ext cx="11591925" cy="257628"/>
          </a:xfrm>
        </p:spPr>
        <p:txBody>
          <a:bodyPr/>
          <a:lstStyle/>
          <a:p>
            <a:pPr algn="l"/>
            <a:r>
              <a:rPr lang="fr-FR" dirty="0"/>
              <a:t>Le LABEL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FE93DAF3-115C-68F2-E6E6-B1B698CCD323}"/>
              </a:ext>
            </a:extLst>
          </p:cNvPr>
          <p:cNvSpPr txBox="1"/>
          <p:nvPr/>
        </p:nvSpPr>
        <p:spPr>
          <a:xfrm>
            <a:off x="490917" y="1785121"/>
            <a:ext cx="10626098" cy="9694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fr-FR" sz="1050" b="0" i="0" u="none" strike="noStrike" baseline="0" dirty="0">
              <a:latin typeface="Bebas Neue Pro"/>
            </a:endParaRPr>
          </a:p>
          <a:p>
            <a:endParaRPr lang="fr-FR" sz="1050" i="0" u="none" strike="noStrike" baseline="0" dirty="0">
              <a:latin typeface="Avenir Next LT Pro" panose="020B0504020202020204" pitchFamily="34" charset="0"/>
            </a:endParaRPr>
          </a:p>
          <a:p>
            <a:r>
              <a:rPr lang="fr-FR" sz="1050" i="0" u="none" strike="noStrike" baseline="0" dirty="0">
                <a:latin typeface="Avenir Next LT Pro" panose="020B0504020202020204" pitchFamily="34" charset="0"/>
              </a:rPr>
              <a:t> </a:t>
            </a:r>
            <a:r>
              <a:rPr lang="fr-FR" sz="1800" i="0" u="none" strike="noStrike" baseline="0" dirty="0">
                <a:latin typeface="Avenir Next LT Pro" panose="020B0504020202020204" pitchFamily="34" charset="0"/>
              </a:rPr>
              <a:t>Pour  permettre à nos clients  de mieux manger au quotidien, Supermarché Match améliore encore les recettes de ses produits préparés et cuisinés par nos pros. </a:t>
            </a:r>
            <a:endParaRPr lang="fr-FR" dirty="0">
              <a:latin typeface="Avenir Next LT Pro" panose="020B0504020202020204" pitchFamily="34" charset="0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4653920-6A33-C2D5-2E59-D82D51634E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176" b="97754" l="3320" r="96387">
                        <a14:foregroundMark x1="25488" y1="8105" x2="34473" y2="15137"/>
                        <a14:foregroundMark x1="34473" y1="15137" x2="34473" y2="15332"/>
                        <a14:foregroundMark x1="7324" y1="8301" x2="14258" y2="16309"/>
                        <a14:foregroundMark x1="48145" y1="7129" x2="52051" y2="16602"/>
                        <a14:foregroundMark x1="69434" y1="7520" x2="72656" y2="16113"/>
                        <a14:foregroundMark x1="90527" y1="7520" x2="90527" y2="17090"/>
                        <a14:foregroundMark x1="90527" y1="17090" x2="90527" y2="17090"/>
                        <a14:foregroundMark x1="53320" y1="5859" x2="46973" y2="5371"/>
                        <a14:foregroundMark x1="83105" y1="6641" x2="85352" y2="14258"/>
                        <a14:foregroundMark x1="85352" y1="14258" x2="93164" y2="14941"/>
                        <a14:foregroundMark x1="93164" y1="14941" x2="94238" y2="12500"/>
                        <a14:foregroundMark x1="15723" y1="7324" x2="5762" y2="6934"/>
                        <a14:foregroundMark x1="5762" y1="6934" x2="5664" y2="14453"/>
                        <a14:foregroundMark x1="5664" y1="14453" x2="5664" y2="14453"/>
                        <a14:foregroundMark x1="13672" y1="26953" x2="6055" y2="29688"/>
                        <a14:foregroundMark x1="6055" y1="29688" x2="10352" y2="35156"/>
                        <a14:foregroundMark x1="10352" y1="35156" x2="13672" y2="33691"/>
                        <a14:foregroundMark x1="35938" y1="28613" x2="27637" y2="28223"/>
                        <a14:foregroundMark x1="27637" y1="28223" x2="33789" y2="32129"/>
                        <a14:foregroundMark x1="33789" y1="32129" x2="33984" y2="30762"/>
                        <a14:foregroundMark x1="53320" y1="30859" x2="46289" y2="27539"/>
                        <a14:foregroundMark x1="46289" y1="27539" x2="50879" y2="36328"/>
                        <a14:foregroundMark x1="50879" y1="36328" x2="54980" y2="32227"/>
                        <a14:foregroundMark x1="45313" y1="34180" x2="48242" y2="37402"/>
                        <a14:foregroundMark x1="28223" y1="24414" x2="28223" y2="24414"/>
                        <a14:foregroundMark x1="11816" y1="25000" x2="9570" y2="24707"/>
                        <a14:foregroundMark x1="16406" y1="26465" x2="6836" y2="24902"/>
                        <a14:foregroundMark x1="9375" y1="23535" x2="14453" y2="24414"/>
                        <a14:foregroundMark x1="17188" y1="27148" x2="14746" y2="25977"/>
                        <a14:foregroundMark x1="53809" y1="27441" x2="50195" y2="34961"/>
                        <a14:foregroundMark x1="50195" y1="34961" x2="46973" y2="30078"/>
                        <a14:foregroundMark x1="42871" y1="33789" x2="44727" y2="30078"/>
                        <a14:foregroundMark x1="41406" y1="31738" x2="41406" y2="33789"/>
                        <a14:foregroundMark x1="67578" y1="28418" x2="74121" y2="35645"/>
                        <a14:foregroundMark x1="84082" y1="26367" x2="93262" y2="35742"/>
                        <a14:foregroundMark x1="93262" y1="27344" x2="84570" y2="25488"/>
                        <a14:foregroundMark x1="82422" y1="29590" x2="82129" y2="33008"/>
                        <a14:foregroundMark x1="87793" y1="24707" x2="81738" y2="28809"/>
                        <a14:foregroundMark x1="94922" y1="27148" x2="88477" y2="24707"/>
                        <a14:foregroundMark x1="87500" y1="24219" x2="89844" y2="23730"/>
                        <a14:foregroundMark x1="96387" y1="29785" x2="90527" y2="24609"/>
                        <a14:foregroundMark x1="90527" y1="24609" x2="83398" y2="25195"/>
                        <a14:foregroundMark x1="83398" y1="25195" x2="83398" y2="25195"/>
                        <a14:foregroundMark x1="92676" y1="48145" x2="84863" y2="53809"/>
                        <a14:foregroundMark x1="70410" y1="45898" x2="65137" y2="53516"/>
                        <a14:foregroundMark x1="65137" y1="53516" x2="65137" y2="53516"/>
                        <a14:foregroundMark x1="54785" y1="48145" x2="48438" y2="54590"/>
                        <a14:foregroundMark x1="33301" y1="46191" x2="25781" y2="52637"/>
                        <a14:foregroundMark x1="25781" y1="52637" x2="25781" y2="52832"/>
                        <a14:foregroundMark x1="14941" y1="47949" x2="7422" y2="54688"/>
                        <a14:foregroundMark x1="7422" y1="54688" x2="7813" y2="55078"/>
                        <a14:foregroundMark x1="15137" y1="65332" x2="4883" y2="73340"/>
                        <a14:foregroundMark x1="35547" y1="67480" x2="24512" y2="71680"/>
                        <a14:foregroundMark x1="53516" y1="67188" x2="45020" y2="73047"/>
                        <a14:foregroundMark x1="75391" y1="66504" x2="60938" y2="72656"/>
                        <a14:foregroundMark x1="93945" y1="67773" x2="83691" y2="74023"/>
                        <a14:foregroundMark x1="95605" y1="86035" x2="88770" y2="90527"/>
                        <a14:foregroundMark x1="88770" y1="90527" x2="82129" y2="91406"/>
                        <a14:foregroundMark x1="74414" y1="85547" x2="63281" y2="91895"/>
                        <a14:foregroundMark x1="63281" y1="91895" x2="60645" y2="91406"/>
                        <a14:foregroundMark x1="77539" y1="89453" x2="77344" y2="91211"/>
                        <a14:foregroundMark x1="71973" y1="96094" x2="68457" y2="97754"/>
                        <a14:foregroundMark x1="52832" y1="87012" x2="46680" y2="94434"/>
                        <a14:foregroundMark x1="33496" y1="85645" x2="25684" y2="92676"/>
                        <a14:foregroundMark x1="16406" y1="85645" x2="7324" y2="93164"/>
                        <a14:foregroundMark x1="87500" y1="63867" x2="89746" y2="63867"/>
                        <a14:foregroundMark x1="87012" y1="62891" x2="90039" y2="62891"/>
                        <a14:foregroundMark x1="85352" y1="64551" x2="80957" y2="67676"/>
                        <a14:foregroundMark x1="85156" y1="63770" x2="83594" y2="64063"/>
                        <a14:foregroundMark x1="13281" y1="44434" x2="6348" y2="45605"/>
                        <a14:foregroundMark x1="6348" y1="45605" x2="6348" y2="45898"/>
                        <a14:foregroundMark x1="5371" y1="45996" x2="3320" y2="53711"/>
                        <a14:foregroundMark x1="3320" y1="53711" x2="3418" y2="54297"/>
                        <a14:foregroundMark x1="13281" y1="44434" x2="17383" y2="48340"/>
                        <a14:foregroundMark x1="53125" y1="65527" x2="54297" y2="72559"/>
                        <a14:foregroundMark x1="54297" y1="72559" x2="54297" y2="72559"/>
                        <a14:foregroundMark x1="47168" y1="64063" x2="43750" y2="65527"/>
                        <a14:foregroundMark x1="18164" y1="48633" x2="17383" y2="47461"/>
                        <a14:foregroundMark x1="14941" y1="64551" x2="11816" y2="63574"/>
                        <a14:foregroundMark x1="10840" y1="63281" x2="9375" y2="63281"/>
                        <a14:foregroundMark x1="9863" y1="63281" x2="6445" y2="63281"/>
                        <a14:foregroundMark x1="4883" y1="66016" x2="4883" y2="66797"/>
                        <a14:foregroundMark x1="17188" y1="66211" x2="16113" y2="64844"/>
                        <a14:backgroundMark x1="39160" y1="16699" x2="41016" y2="31738"/>
                        <a14:backgroundMark x1="38867" y1="16895" x2="38867" y2="22559"/>
                      </a14:backgroundRemoval>
                    </a14:imgEffect>
                  </a14:imgLayer>
                </a14:imgProps>
              </a:ext>
            </a:extLst>
          </a:blip>
          <a:srcRect l="1623" t="60870" r="80491" b="20105"/>
          <a:stretch/>
        </p:blipFill>
        <p:spPr>
          <a:xfrm>
            <a:off x="10271005" y="178851"/>
            <a:ext cx="997189" cy="1060648"/>
          </a:xfrm>
          <a:prstGeom prst="rect">
            <a:avLst/>
          </a:prstGeom>
          <a:ln>
            <a:noFill/>
          </a:ln>
          <a:effectLst>
            <a:outerShdw blurRad="177800" dist="38100" dir="2700000" sx="104000" sy="104000" algn="tl" rotWithShape="0">
              <a:prstClr val="black">
                <a:alpha val="19000"/>
              </a:prstClr>
            </a:outerShdw>
          </a:effectLst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5C7D29F1-C62B-8AB8-F735-45184896201B}"/>
              </a:ext>
            </a:extLst>
          </p:cNvPr>
          <p:cNvSpPr txBox="1"/>
          <p:nvPr/>
        </p:nvSpPr>
        <p:spPr>
          <a:xfrm>
            <a:off x="490917" y="2919230"/>
            <a:ext cx="7073801" cy="2810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i="0" u="none" strike="noStrike" baseline="0" dirty="0">
                <a:latin typeface="Avenir Next LT Pro" panose="020B0504020202020204" pitchFamily="34" charset="0"/>
              </a:rPr>
              <a:t>Charte à respecter pour le label « Bon pour moi »</a:t>
            </a:r>
          </a:p>
          <a:p>
            <a:pPr>
              <a:lnSpc>
                <a:spcPct val="150000"/>
              </a:lnSpc>
            </a:pPr>
            <a:r>
              <a:rPr lang="fr-FR" sz="2000" i="0" u="none" strike="noStrike" baseline="0" dirty="0">
                <a:latin typeface="Avenir Next LT Pro" panose="020B0504020202020204" pitchFamily="34" charset="0"/>
              </a:rPr>
              <a:t>&gt;&gt;Bénéficient d’un </a:t>
            </a:r>
            <a:r>
              <a:rPr lang="fr-FR" sz="2000" b="1" i="0" u="none" strike="noStrike" baseline="0" dirty="0">
                <a:latin typeface="Avenir Next LT Pro" panose="020B0504020202020204" pitchFamily="34" charset="0"/>
              </a:rPr>
              <a:t>NUTRI SCORE A OU B </a:t>
            </a:r>
          </a:p>
          <a:p>
            <a:pPr>
              <a:lnSpc>
                <a:spcPct val="150000"/>
              </a:lnSpc>
            </a:pPr>
            <a:r>
              <a:rPr lang="fr-FR" sz="2000" dirty="0">
                <a:latin typeface="Avenir Next LT Pro" panose="020B0504020202020204" pitchFamily="34" charset="0"/>
              </a:rPr>
              <a:t>&gt;&gt; Ne dépassent pas </a:t>
            </a:r>
            <a:r>
              <a:rPr lang="fr-FR" sz="2000" b="1" dirty="0">
                <a:latin typeface="Avenir Next LT Pro" panose="020B0504020202020204" pitchFamily="34" charset="0"/>
              </a:rPr>
              <a:t>600 KCAL/PORTION</a:t>
            </a:r>
          </a:p>
          <a:p>
            <a:pPr>
              <a:lnSpc>
                <a:spcPct val="150000"/>
              </a:lnSpc>
            </a:pPr>
            <a:r>
              <a:rPr lang="fr-FR" sz="2000" dirty="0">
                <a:latin typeface="Avenir Next LT Pro" panose="020B0504020202020204" pitchFamily="34" charset="0"/>
              </a:rPr>
              <a:t>&gt;&gt;Sont équilibrés dans leur apport en </a:t>
            </a:r>
            <a:r>
              <a:rPr lang="fr-FR" sz="2000" b="1" dirty="0">
                <a:latin typeface="Avenir Next LT Pro" panose="020B0504020202020204" pitchFamily="34" charset="0"/>
              </a:rPr>
              <a:t>PROTÉINES, ET OU FÉCULENTS ET LÉGUMES</a:t>
            </a:r>
            <a:br>
              <a:rPr lang="fr-FR" sz="2000" dirty="0">
                <a:latin typeface="Avenir Next LT Pro" panose="020B0504020202020204" pitchFamily="34" charset="0"/>
              </a:rPr>
            </a:br>
            <a:r>
              <a:rPr lang="fr-FR" sz="2000" dirty="0">
                <a:latin typeface="Avenir Next LT Pro" panose="020B0504020202020204" pitchFamily="34" charset="0"/>
              </a:rPr>
              <a:t>&gt;&gt;Ont un apport en </a:t>
            </a:r>
            <a:r>
              <a:rPr lang="fr-FR" sz="2000" b="1" dirty="0">
                <a:latin typeface="Avenir Next LT Pro" panose="020B0504020202020204" pitchFamily="34" charset="0"/>
              </a:rPr>
              <a:t>SEL RÉDUIT</a:t>
            </a:r>
          </a:p>
        </p:txBody>
      </p:sp>
    </p:spTree>
    <p:extLst>
      <p:ext uri="{BB962C8B-B14F-4D97-AF65-F5344CB8AC3E}">
        <p14:creationId xmlns:p14="http://schemas.microsoft.com/office/powerpoint/2010/main" val="5716829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C93CA0E-7553-15C0-ED10-4C7131CEA4AD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 descr="Une image contenant texte, Snack, personne, Restauration rapide&#10;&#10;Description générée automatiquement">
            <a:extLst>
              <a:ext uri="{FF2B5EF4-FFF2-40B4-BE49-F238E27FC236}">
                <a16:creationId xmlns:a16="http://schemas.microsoft.com/office/drawing/2014/main" id="{D3093D6E-B3F6-A3C9-F9AC-487FCBC4F8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074" y="0"/>
            <a:ext cx="9805851" cy="6858000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FD890B0C-72C0-F9FB-C734-9125AA46BD57}"/>
              </a:ext>
            </a:extLst>
          </p:cNvPr>
          <p:cNvSpPr txBox="1"/>
          <p:nvPr/>
        </p:nvSpPr>
        <p:spPr>
          <a:xfrm>
            <a:off x="157316" y="117987"/>
            <a:ext cx="8652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Key </a:t>
            </a:r>
            <a:r>
              <a:rPr lang="fr-FR" dirty="0" err="1">
                <a:solidFill>
                  <a:schemeClr val="bg1"/>
                </a:solidFill>
              </a:rPr>
              <a:t>visual</a:t>
            </a:r>
            <a:r>
              <a:rPr lang="fr-FR" dirty="0">
                <a:solidFill>
                  <a:schemeClr val="bg1"/>
                </a:solidFill>
              </a:rPr>
              <a:t> A5</a:t>
            </a:r>
          </a:p>
        </p:txBody>
      </p:sp>
    </p:spTree>
    <p:extLst>
      <p:ext uri="{BB962C8B-B14F-4D97-AF65-F5344CB8AC3E}">
        <p14:creationId xmlns:p14="http://schemas.microsoft.com/office/powerpoint/2010/main" val="31747669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C93CA0E-7553-15C0-ED10-4C7131CEA4AD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nourriture, Snack, repas&#10;&#10;Description générée automatiquement">
            <a:extLst>
              <a:ext uri="{FF2B5EF4-FFF2-40B4-BE49-F238E27FC236}">
                <a16:creationId xmlns:a16="http://schemas.microsoft.com/office/drawing/2014/main" id="{CEEC4520-03B7-AC54-8925-FC40642B5A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8647" y="0"/>
            <a:ext cx="48347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7980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C93CA0E-7553-15C0-ED10-4C7131CEA4AD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journal, Publication&#10;&#10;Description générée automatiquement">
            <a:extLst>
              <a:ext uri="{FF2B5EF4-FFF2-40B4-BE49-F238E27FC236}">
                <a16:creationId xmlns:a16="http://schemas.microsoft.com/office/drawing/2014/main" id="{2DEEB553-F56A-2105-A226-4417C195F7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A3D081C9-D5B2-ACA7-3CE0-44F6B369E8AA}"/>
              </a:ext>
            </a:extLst>
          </p:cNvPr>
          <p:cNvSpPr txBox="1"/>
          <p:nvPr/>
        </p:nvSpPr>
        <p:spPr>
          <a:xfrm>
            <a:off x="157316" y="117987"/>
            <a:ext cx="8652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PQR PP</a:t>
            </a:r>
          </a:p>
        </p:txBody>
      </p:sp>
    </p:spTree>
    <p:extLst>
      <p:ext uri="{BB962C8B-B14F-4D97-AF65-F5344CB8AC3E}">
        <p14:creationId xmlns:p14="http://schemas.microsoft.com/office/powerpoint/2010/main" val="2803809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C93CA0E-7553-15C0-ED10-4C7131CEA4AD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nourriture, Snack, repas&#10;&#10;Description générée automatiquement">
            <a:extLst>
              <a:ext uri="{FF2B5EF4-FFF2-40B4-BE49-F238E27FC236}">
                <a16:creationId xmlns:a16="http://schemas.microsoft.com/office/drawing/2014/main" id="{2A15E9A4-CB51-6987-0449-2D8577238B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7435" y="0"/>
            <a:ext cx="52171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9506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C93CA0E-7553-15C0-ED10-4C7131CEA4AD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plein air, bâtiment, Véhicule terrestre&#10;&#10;Description générée automatiquement">
            <a:extLst>
              <a:ext uri="{FF2B5EF4-FFF2-40B4-BE49-F238E27FC236}">
                <a16:creationId xmlns:a16="http://schemas.microsoft.com/office/drawing/2014/main" id="{FDF799C0-057D-1CE5-1ACF-8D965A83FF3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9"/>
          <a:stretch/>
        </p:blipFill>
        <p:spPr>
          <a:xfrm>
            <a:off x="1602658" y="0"/>
            <a:ext cx="9606268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409FF814-B99C-CB0D-C18B-C9059FE6EBD1}"/>
              </a:ext>
            </a:extLst>
          </p:cNvPr>
          <p:cNvSpPr txBox="1"/>
          <p:nvPr/>
        </p:nvSpPr>
        <p:spPr>
          <a:xfrm>
            <a:off x="157316" y="117987"/>
            <a:ext cx="12880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Affichage générique</a:t>
            </a:r>
          </a:p>
        </p:txBody>
      </p:sp>
    </p:spTree>
    <p:extLst>
      <p:ext uri="{BB962C8B-B14F-4D97-AF65-F5344CB8AC3E}">
        <p14:creationId xmlns:p14="http://schemas.microsoft.com/office/powerpoint/2010/main" val="1249076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C93CA0E-7553-15C0-ED10-4C7131CEA4AD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nourriture, Snack, Restauration rapide&#10;&#10;Description générée automatiquement">
            <a:extLst>
              <a:ext uri="{FF2B5EF4-FFF2-40B4-BE49-F238E27FC236}">
                <a16:creationId xmlns:a16="http://schemas.microsoft.com/office/drawing/2014/main" id="{CA128606-97F6-A004-614F-3BE96D0FB6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548640"/>
            <a:ext cx="8641080" cy="576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94813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LNB">
  <a:themeElements>
    <a:clrScheme name="Le nouveau belier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D5D5D5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NB_Presentation_template" id="{93AE758A-9B99-3E4F-8DEB-DD88F90A7A3B}" vid="{8BA648CC-0D2E-AA45-B39D-36E46C307F0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LNB_MATCH_point_hebdo_1804</Template>
  <TotalTime>13591</TotalTime>
  <Words>960</Words>
  <Application>Microsoft Office PowerPoint</Application>
  <PresentationFormat>Grand écran</PresentationFormat>
  <Paragraphs>149</Paragraphs>
  <Slides>29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11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29</vt:i4>
      </vt:variant>
    </vt:vector>
  </HeadingPairs>
  <TitlesOfParts>
    <vt:vector size="41" baseType="lpstr">
      <vt:lpstr>Cambria</vt:lpstr>
      <vt:lpstr>Playfair Display</vt:lpstr>
      <vt:lpstr>Arial</vt:lpstr>
      <vt:lpstr>Calibri</vt:lpstr>
      <vt:lpstr>Tahoma</vt:lpstr>
      <vt:lpstr>Aptos</vt:lpstr>
      <vt:lpstr>Police système Courant</vt:lpstr>
      <vt:lpstr>Bebas Neue Pro</vt:lpstr>
      <vt:lpstr>Wingdings</vt:lpstr>
      <vt:lpstr>Avenir Next LT Pro</vt:lpstr>
      <vt:lpstr>Georgia</vt:lpstr>
      <vt:lpstr>1_Thème LNB</vt:lpstr>
      <vt:lpstr>Hub  Nutrition Santé </vt:lpstr>
      <vt:lpstr>Hub       Nutrition Santé </vt:lpstr>
      <vt:lpstr>Mise en place d’un label « santé»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Magazine ‘santé’ Match présent gratuitement en magasin  ou possibilité de le vendre  =&gt; prix de vente symbolique 1€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Partager des conseils, astuces et informations nutritionnelles.  </vt:lpstr>
      <vt:lpstr>Partager des conseils, astuces et informations nutritionnelles.  </vt:lpstr>
      <vt:lpstr>Partager des conseils, astuces et informations nutritionnelles.  </vt:lpstr>
      <vt:lpstr>Hub       Nutrition Santé 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LNB x MATCH</dc:title>
  <dc:subject/>
  <dc:creator>Antoine Jubert</dc:creator>
  <cp:keywords/>
  <dc:description/>
  <cp:lastModifiedBy>Aude Alario</cp:lastModifiedBy>
  <cp:revision>122</cp:revision>
  <cp:lastPrinted>2022-07-05T07:32:58Z</cp:lastPrinted>
  <dcterms:created xsi:type="dcterms:W3CDTF">2023-04-17T13:19:25Z</dcterms:created>
  <dcterms:modified xsi:type="dcterms:W3CDTF">2024-05-16T17:41:50Z</dcterms:modified>
  <cp:category/>
</cp:coreProperties>
</file>