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68"/>
  </p:notesMasterIdLst>
  <p:sldIdLst>
    <p:sldId id="257" r:id="rId2"/>
    <p:sldId id="2147479878" r:id="rId3"/>
    <p:sldId id="2147479845" r:id="rId4"/>
    <p:sldId id="2147479913" r:id="rId5"/>
    <p:sldId id="2147479911" r:id="rId6"/>
    <p:sldId id="2147479870" r:id="rId7"/>
    <p:sldId id="2147479899" r:id="rId8"/>
    <p:sldId id="2147479912" r:id="rId9"/>
    <p:sldId id="2147479902" r:id="rId10"/>
    <p:sldId id="2147479903" r:id="rId11"/>
    <p:sldId id="2147479914" r:id="rId12"/>
    <p:sldId id="2147479915" r:id="rId13"/>
    <p:sldId id="2147479900" r:id="rId14"/>
    <p:sldId id="2147479901" r:id="rId15"/>
    <p:sldId id="2147479916" r:id="rId16"/>
    <p:sldId id="2147479904" r:id="rId17"/>
    <p:sldId id="2147479905" r:id="rId18"/>
    <p:sldId id="2147479917" r:id="rId19"/>
    <p:sldId id="2147479918" r:id="rId20"/>
    <p:sldId id="2147479938" r:id="rId21"/>
    <p:sldId id="2147479922" r:id="rId22"/>
    <p:sldId id="2147479919" r:id="rId23"/>
    <p:sldId id="2147479937" r:id="rId24"/>
    <p:sldId id="2147479921" r:id="rId25"/>
    <p:sldId id="2147479923" r:id="rId26"/>
    <p:sldId id="2147479924" r:id="rId27"/>
    <p:sldId id="2147479936" r:id="rId28"/>
    <p:sldId id="2147479907" r:id="rId29"/>
    <p:sldId id="2147479925" r:id="rId30"/>
    <p:sldId id="2147479935" r:id="rId31"/>
    <p:sldId id="2147479908" r:id="rId32"/>
    <p:sldId id="2147479926" r:id="rId33"/>
    <p:sldId id="2147479927" r:id="rId34"/>
    <p:sldId id="2147479934" r:id="rId35"/>
    <p:sldId id="2147479909" r:id="rId36"/>
    <p:sldId id="2147479928" r:id="rId37"/>
    <p:sldId id="2147479888" r:id="rId38"/>
    <p:sldId id="2147479910" r:id="rId39"/>
    <p:sldId id="2147479929" r:id="rId40"/>
    <p:sldId id="2147479930" r:id="rId41"/>
    <p:sldId id="2147479933" r:id="rId42"/>
    <p:sldId id="2147479886" r:id="rId43"/>
    <p:sldId id="2147479931" r:id="rId44"/>
    <p:sldId id="2147479887" r:id="rId45"/>
    <p:sldId id="2147479932" r:id="rId46"/>
    <p:sldId id="2147479940" r:id="rId47"/>
    <p:sldId id="2147479941" r:id="rId48"/>
    <p:sldId id="2147479849" r:id="rId49"/>
    <p:sldId id="2147479881" r:id="rId50"/>
    <p:sldId id="2147479883" r:id="rId51"/>
    <p:sldId id="2147479939" r:id="rId52"/>
    <p:sldId id="2147479885" r:id="rId53"/>
    <p:sldId id="2147479884" r:id="rId54"/>
    <p:sldId id="2147479875" r:id="rId55"/>
    <p:sldId id="2147479891" r:id="rId56"/>
    <p:sldId id="2147479892" r:id="rId57"/>
    <p:sldId id="2147479893" r:id="rId58"/>
    <p:sldId id="2147479894" r:id="rId59"/>
    <p:sldId id="2147479895" r:id="rId60"/>
    <p:sldId id="2147479897" r:id="rId61"/>
    <p:sldId id="2147479896" r:id="rId62"/>
    <p:sldId id="2147479898" r:id="rId63"/>
    <p:sldId id="2147479860" r:id="rId64"/>
    <p:sldId id="2147479863" r:id="rId65"/>
    <p:sldId id="2147479858" r:id="rId66"/>
    <p:sldId id="2147479862" r:id="rId67"/>
  </p:sldIdLst>
  <p:sldSz cx="12192000" cy="6858000"/>
  <p:notesSz cx="9906000" cy="14335125"/>
  <p:embeddedFontLst>
    <p:embeddedFont>
      <p:font typeface="Avenir Next LT Pro" panose="020B0504020202020204" pitchFamily="34" charset="0"/>
      <p:regular r:id="rId69"/>
      <p:bold r:id="rId70"/>
      <p:italic r:id="rId71"/>
      <p:boldItalic r:id="rId72"/>
    </p:embeddedFont>
    <p:embeddedFont>
      <p:font typeface="Cambria" panose="02040503050406030204" pitchFamily="18" charset="0"/>
      <p:regular r:id="rId73"/>
      <p:bold r:id="rId74"/>
      <p:italic r:id="rId75"/>
      <p:boldItalic r:id="rId76"/>
    </p:embeddedFont>
    <p:embeddedFont>
      <p:font typeface="Georgia" panose="02040502050405020303" pitchFamily="18" charset="0"/>
      <p:regular r:id="rId77"/>
      <p:bold r:id="rId78"/>
      <p:italic r:id="rId79"/>
      <p:boldItalic r:id="rId80"/>
    </p:embeddedFont>
    <p:embeddedFont>
      <p:font typeface="Playfair Display" panose="00000500000000000000" pitchFamily="2" charset="0"/>
      <p:regular r:id="rId81"/>
      <p:bold r:id="rId82"/>
      <p:italic r:id="rId83"/>
      <p:boldItalic r:id="rId84"/>
    </p:embeddedFont>
    <p:embeddedFont>
      <p:font typeface="Tahoma" panose="020B0604030504040204" pitchFamily="34" charset="0"/>
      <p:regular r:id="rId85"/>
      <p:bold r:id="rId8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37756"/>
    <a:srgbClr val="FBEC13"/>
    <a:srgbClr val="D9117E"/>
    <a:srgbClr val="FFFFFF"/>
    <a:srgbClr val="EDE8E3"/>
    <a:srgbClr val="A27F4A"/>
    <a:srgbClr val="DAA478"/>
    <a:srgbClr val="6F8E30"/>
    <a:srgbClr val="4E6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706" autoAdjust="0"/>
  </p:normalViewPr>
  <p:slideViewPr>
    <p:cSldViewPr snapToGrid="0">
      <p:cViewPr varScale="1">
        <p:scale>
          <a:sx n="78" d="100"/>
          <a:sy n="78" d="100"/>
        </p:scale>
        <p:origin x="835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84" Type="http://schemas.openxmlformats.org/officeDocument/2006/relationships/font" Target="fonts/font16.fntdata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6.fntdata"/><Relationship Id="rId79" Type="http://schemas.openxmlformats.org/officeDocument/2006/relationships/font" Target="fonts/font11.fntdata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1.fntdata"/><Relationship Id="rId77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4.fntdata"/><Relationship Id="rId80" Type="http://schemas.openxmlformats.org/officeDocument/2006/relationships/font" Target="fonts/font12.fntdata"/><Relationship Id="rId85" Type="http://schemas.openxmlformats.org/officeDocument/2006/relationships/font" Target="fonts/font1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2.fntdata"/><Relationship Id="rId75" Type="http://schemas.openxmlformats.org/officeDocument/2006/relationships/font" Target="fonts/font7.fntdata"/><Relationship Id="rId83" Type="http://schemas.openxmlformats.org/officeDocument/2006/relationships/font" Target="fonts/font15.fntdata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5.fntdata"/><Relationship Id="rId78" Type="http://schemas.openxmlformats.org/officeDocument/2006/relationships/font" Target="fonts/font10.fntdata"/><Relationship Id="rId81" Type="http://schemas.openxmlformats.org/officeDocument/2006/relationships/font" Target="fonts/font13.fntdata"/><Relationship Id="rId86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8.fntdata"/><Relationship Id="rId7" Type="http://schemas.openxmlformats.org/officeDocument/2006/relationships/slide" Target="slides/slide6.xml"/><Relationship Id="rId71" Type="http://schemas.openxmlformats.org/officeDocument/2006/relationships/font" Target="fonts/font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font" Target="fonts/font14.fntdata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23/05/2024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7" Type="http://schemas.openxmlformats.org/officeDocument/2006/relationships/image" Target="../media/image47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.jpg"/><Relationship Id="rId5" Type="http://schemas.openxmlformats.org/officeDocument/2006/relationships/image" Target="../media/image39.jpg"/><Relationship Id="rId4" Type="http://schemas.openxmlformats.org/officeDocument/2006/relationships/image" Target="../media/image35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jpg"/><Relationship Id="rId5" Type="http://schemas.openxmlformats.org/officeDocument/2006/relationships/image" Target="../media/image41.jpg"/><Relationship Id="rId4" Type="http://schemas.openxmlformats.org/officeDocument/2006/relationships/image" Target="../media/image37.jpg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0.png"/></Relationships>
</file>

<file path=ppt/slides/_rels/slide6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 supermarché match - At Work Conseil">
            <a:extLst>
              <a:ext uri="{FF2B5EF4-FFF2-40B4-BE49-F238E27FC236}">
                <a16:creationId xmlns:a16="http://schemas.microsoft.com/office/drawing/2014/main" id="{5DE7FB8A-560B-C7E7-AB4D-89AFD2F7D4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7" t="24553" r="30338" b="26777"/>
          <a:stretch/>
        </p:blipFill>
        <p:spPr bwMode="auto">
          <a:xfrm>
            <a:off x="2977375" y="2326835"/>
            <a:ext cx="1735270" cy="77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0126" y="2439005"/>
            <a:ext cx="8442518" cy="1325514"/>
          </a:xfrm>
        </p:spPr>
        <p:txBody>
          <a:bodyPr/>
          <a:lstStyle/>
          <a:p>
            <a:pPr algn="l">
              <a:lnSpc>
                <a:spcPts val="5600"/>
              </a:lnSpc>
            </a:pPr>
            <a:r>
              <a:rPr lang="fr-FR" sz="4800" dirty="0">
                <a:solidFill>
                  <a:srgbClr val="237756"/>
                </a:solidFill>
                <a:latin typeface="Avenir Next LT Pro" panose="020B0504020202020204" pitchFamily="34" charset="0"/>
                <a:ea typeface="+mj-ea"/>
                <a:cs typeface="+mj-cs"/>
              </a:rPr>
              <a:t>Hub</a:t>
            </a:r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6600" b="1" i="0" u="none" strike="noStrike" kern="1200" cap="none" spc="60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Nutrition Santé </a:t>
            </a:r>
            <a:endParaRPr lang="fr-FR" spc="600" dirty="0">
              <a:solidFill>
                <a:srgbClr val="237756"/>
              </a:solidFill>
              <a:latin typeface="Playfair Display" panose="00000500000000000000" pitchFamily="2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F69308A-441C-E42D-DB9B-E153A513719E}"/>
              </a:ext>
            </a:extLst>
          </p:cNvPr>
          <p:cNvSpPr txBox="1"/>
          <p:nvPr/>
        </p:nvSpPr>
        <p:spPr>
          <a:xfrm>
            <a:off x="1526671" y="3764519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0" i="0" dirty="0">
                <a:solidFill>
                  <a:srgbClr val="237756"/>
                </a:solidFill>
                <a:effectLst/>
                <a:highlight>
                  <a:srgbClr val="FFFFFF"/>
                </a:highlight>
                <a:latin typeface="Playfair Display" panose="00000500000000000000" pitchFamily="2" charset="0"/>
              </a:rPr>
              <a:t>Au cœur de notre mission : votre santé.</a:t>
            </a:r>
            <a:endParaRPr lang="fr-FR" dirty="0">
              <a:solidFill>
                <a:srgbClr val="237756"/>
              </a:solidFill>
              <a:latin typeface="Playfair Display" panose="00000500000000000000" pitchFamily="2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9A0A39D-F01B-B79F-6B8C-42B7C6296B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328" t="2493" r="80786" b="78482"/>
          <a:stretch/>
        </p:blipFill>
        <p:spPr>
          <a:xfrm>
            <a:off x="1790794" y="4304507"/>
            <a:ext cx="1226633" cy="1304693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B147CE1-2201-5263-F7A0-86A159A3C3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21070" t="21681" r="61044" b="59294"/>
          <a:stretch/>
        </p:blipFill>
        <p:spPr>
          <a:xfrm>
            <a:off x="3674978" y="4304506"/>
            <a:ext cx="1226633" cy="1304693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BD30EFE-58A5-E6E8-5DEF-70AC74007F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720" t="41194" r="80394" b="39781"/>
          <a:stretch/>
        </p:blipFill>
        <p:spPr>
          <a:xfrm>
            <a:off x="7356088" y="4304504"/>
            <a:ext cx="1226633" cy="1304693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8FA66C5-BA69-8AB0-890C-09BFF1BCC6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5515533" y="4304505"/>
            <a:ext cx="1226633" cy="1304693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nourriture, plat, légume&#10;&#10;Description générée automatiquement">
            <a:extLst>
              <a:ext uri="{FF2B5EF4-FFF2-40B4-BE49-F238E27FC236}">
                <a16:creationId xmlns:a16="http://schemas.microsoft.com/office/drawing/2014/main" id="{5A5FC6BA-4B43-38FF-5FF7-CEE8AC1E3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491" y="0"/>
            <a:ext cx="89630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7857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63C3C4-8D66-5BCD-1FE0-DC58837D1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AXE 2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81B3235-3088-4A8F-9B3D-F97FC401B4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52253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98DD35-DEB6-3005-4C02-81B560369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Teasing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F0F2FC-04ED-14DE-4153-FC5073ADC3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089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ein air, signe, ciel&#10;&#10;Description générée automatiquement">
            <a:extLst>
              <a:ext uri="{FF2B5EF4-FFF2-40B4-BE49-F238E27FC236}">
                <a16:creationId xmlns:a16="http://schemas.microsoft.com/office/drawing/2014/main" id="{267EBF4E-C9E3-E042-F2AB-748200E3E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330" y="0"/>
            <a:ext cx="82953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2394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Snack, nourriture, céréales du petit-déjeuner&#10;&#10;Description générée automatiquement">
            <a:extLst>
              <a:ext uri="{FF2B5EF4-FFF2-40B4-BE49-F238E27FC236}">
                <a16:creationId xmlns:a16="http://schemas.microsoft.com/office/drawing/2014/main" id="{97579F9E-F781-7870-A1B2-9B2D3CC45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491" y="0"/>
            <a:ext cx="89630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3902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979B0B-66CD-6236-D6CC-14A1ADC81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Reveal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98BF5DA-AE68-BF37-AB45-4C1A408BCC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9912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ein air, ciel, Panneau d’affichage&#10;&#10;Description générée automatiquement">
            <a:extLst>
              <a:ext uri="{FF2B5EF4-FFF2-40B4-BE49-F238E27FC236}">
                <a16:creationId xmlns:a16="http://schemas.microsoft.com/office/drawing/2014/main" id="{F0722D11-2452-E05F-11D7-3C3E72700B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330" y="0"/>
            <a:ext cx="82953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7040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nourriture, plat, légume&#10;&#10;Description générée automatiquement">
            <a:extLst>
              <a:ext uri="{FF2B5EF4-FFF2-40B4-BE49-F238E27FC236}">
                <a16:creationId xmlns:a16="http://schemas.microsoft.com/office/drawing/2014/main" id="{63E2AA4B-217D-D967-263A-823BA2AB36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491" y="0"/>
            <a:ext cx="89630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0964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63C3C4-8D66-5BCD-1FE0-DC58837D1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AXE 3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81B3235-3088-4A8F-9B3D-F97FC401B4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87552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98DD35-DEB6-3005-4C02-81B560369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Teasing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F0F2FC-04ED-14DE-4153-FC5073ADC3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68674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ogo supermarché match - At Work Conseil">
            <a:extLst>
              <a:ext uri="{FF2B5EF4-FFF2-40B4-BE49-F238E27FC236}">
                <a16:creationId xmlns:a16="http://schemas.microsoft.com/office/drawing/2014/main" id="{D8090361-5BA2-27B5-5AEA-957EB1F9B1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7" t="24553" r="30338" b="26777"/>
          <a:stretch/>
        </p:blipFill>
        <p:spPr bwMode="auto">
          <a:xfrm>
            <a:off x="5528069" y="225283"/>
            <a:ext cx="2152891" cy="96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48EC37BA-DA64-6DA8-C323-9AB686376221}"/>
              </a:ext>
            </a:extLst>
          </p:cNvPr>
          <p:cNvSpPr/>
          <p:nvPr/>
        </p:nvSpPr>
        <p:spPr>
          <a:xfrm>
            <a:off x="790862" y="3277083"/>
            <a:ext cx="2638698" cy="705402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LABEL ‘SANTÉ’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CC13993-51BC-B8A1-BF19-4D95BA1BA432}"/>
              </a:ext>
            </a:extLst>
          </p:cNvPr>
          <p:cNvSpPr txBox="1"/>
          <p:nvPr/>
        </p:nvSpPr>
        <p:spPr>
          <a:xfrm>
            <a:off x="1020306" y="2769557"/>
            <a:ext cx="217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pc="300" dirty="0">
                <a:latin typeface="Avenir Next LT Pro" panose="020B0504020202020204" pitchFamily="34" charset="0"/>
              </a:rPr>
              <a:t>OFFRE 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6C9E0821-B39C-B6A1-8F3A-9401A78213F2}"/>
              </a:ext>
            </a:extLst>
          </p:cNvPr>
          <p:cNvCxnSpPr/>
          <p:nvPr/>
        </p:nvCxnSpPr>
        <p:spPr>
          <a:xfrm>
            <a:off x="1256771" y="3131734"/>
            <a:ext cx="1672046" cy="0"/>
          </a:xfrm>
          <a:prstGeom prst="line">
            <a:avLst/>
          </a:prstGeom>
          <a:ln>
            <a:solidFill>
              <a:srgbClr val="237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2489913D-31C8-80B9-CA19-DE54585D9806}"/>
              </a:ext>
            </a:extLst>
          </p:cNvPr>
          <p:cNvSpPr/>
          <p:nvPr/>
        </p:nvSpPr>
        <p:spPr>
          <a:xfrm>
            <a:off x="4607168" y="3277083"/>
            <a:ext cx="2638698" cy="705402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PRODUITS/</a:t>
            </a:r>
            <a:br>
              <a:rPr lang="fr-FR" sz="1600" b="1" dirty="0">
                <a:latin typeface="Avenir Next LT Pro" panose="020B0504020202020204" pitchFamily="34" charset="0"/>
              </a:rPr>
            </a:br>
            <a:r>
              <a:rPr lang="fr-FR" sz="1600" b="1" dirty="0">
                <a:latin typeface="Avenir Next LT Pro" panose="020B0504020202020204" pitchFamily="34" charset="0"/>
              </a:rPr>
              <a:t>RECETTES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99FE54E-541E-574D-9DDF-86ACC3D73D32}"/>
              </a:ext>
            </a:extLst>
          </p:cNvPr>
          <p:cNvSpPr txBox="1"/>
          <p:nvPr/>
        </p:nvSpPr>
        <p:spPr>
          <a:xfrm>
            <a:off x="4836612" y="2769557"/>
            <a:ext cx="217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pc="300" dirty="0">
                <a:latin typeface="Avenir Next LT Pro" panose="020B0504020202020204" pitchFamily="34" charset="0"/>
              </a:rPr>
              <a:t>INSPIRATION 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1C71667A-82E1-FCE8-600C-2063C3F0D020}"/>
              </a:ext>
            </a:extLst>
          </p:cNvPr>
          <p:cNvCxnSpPr/>
          <p:nvPr/>
        </p:nvCxnSpPr>
        <p:spPr>
          <a:xfrm>
            <a:off x="5073077" y="3131734"/>
            <a:ext cx="1672046" cy="0"/>
          </a:xfrm>
          <a:prstGeom prst="line">
            <a:avLst/>
          </a:prstGeom>
          <a:ln>
            <a:solidFill>
              <a:srgbClr val="237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13BAB666-9C6D-A074-160F-B478E5292635}"/>
              </a:ext>
            </a:extLst>
          </p:cNvPr>
          <p:cNvSpPr/>
          <p:nvPr/>
        </p:nvSpPr>
        <p:spPr>
          <a:xfrm>
            <a:off x="8691288" y="3277083"/>
            <a:ext cx="2638698" cy="705402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PORTE PAROLE</a:t>
            </a:r>
          </a:p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NUTRITIONNISTE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24B3D63-20AE-602A-CDC5-9AECF41BC753}"/>
              </a:ext>
            </a:extLst>
          </p:cNvPr>
          <p:cNvSpPr txBox="1"/>
          <p:nvPr/>
        </p:nvSpPr>
        <p:spPr>
          <a:xfrm>
            <a:off x="8920732" y="2769557"/>
            <a:ext cx="217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pc="300" dirty="0">
                <a:latin typeface="Avenir Next LT Pro" panose="020B0504020202020204" pitchFamily="34" charset="0"/>
              </a:rPr>
              <a:t>EXPERTISE 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3DA4A4A2-213F-E0FB-0E53-69AD5BFF8209}"/>
              </a:ext>
            </a:extLst>
          </p:cNvPr>
          <p:cNvCxnSpPr/>
          <p:nvPr/>
        </p:nvCxnSpPr>
        <p:spPr>
          <a:xfrm>
            <a:off x="9157197" y="3131734"/>
            <a:ext cx="1672046" cy="0"/>
          </a:xfrm>
          <a:prstGeom prst="line">
            <a:avLst/>
          </a:prstGeom>
          <a:ln>
            <a:solidFill>
              <a:srgbClr val="237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A8CC23AB-C94D-BA51-33F8-DBD893E95A47}"/>
              </a:ext>
            </a:extLst>
          </p:cNvPr>
          <p:cNvSpPr/>
          <p:nvPr/>
        </p:nvSpPr>
        <p:spPr>
          <a:xfrm>
            <a:off x="798453" y="4266568"/>
            <a:ext cx="10595094" cy="261834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LEVIERS DE COMMUNICATION </a:t>
            </a:r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8FDE648B-7503-F7D2-998A-7F05B03091A8}"/>
              </a:ext>
            </a:extLst>
          </p:cNvPr>
          <p:cNvSpPr/>
          <p:nvPr/>
        </p:nvSpPr>
        <p:spPr>
          <a:xfrm>
            <a:off x="9525611" y="4659629"/>
            <a:ext cx="1804375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PODCAST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Minute nutrition</a:t>
            </a: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C5EE8FE2-B681-F5E5-AAAA-11078603598F}"/>
              </a:ext>
            </a:extLst>
          </p:cNvPr>
          <p:cNvSpPr/>
          <p:nvPr/>
        </p:nvSpPr>
        <p:spPr>
          <a:xfrm>
            <a:off x="7422469" y="4659628"/>
            <a:ext cx="1928588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MAGAZINE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Tout </a:t>
            </a:r>
            <a:r>
              <a:rPr lang="fr-FR" sz="1050" b="1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sainplement</a:t>
            </a:r>
            <a:endParaRPr lang="fr-FR" sz="105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02CB1DB7-156C-339C-CAA7-045FEC6E03FC}"/>
              </a:ext>
            </a:extLst>
          </p:cNvPr>
          <p:cNvSpPr/>
          <p:nvPr/>
        </p:nvSpPr>
        <p:spPr>
          <a:xfrm>
            <a:off x="790862" y="4681228"/>
            <a:ext cx="2278692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RELAIS OFFRE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Gamme PPNP/CPNP</a:t>
            </a:r>
            <a:b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Bon pour moi</a:t>
            </a:r>
          </a:p>
        </p:txBody>
      </p:sp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A5FF6EFA-C147-45D5-F848-60700E23376A}"/>
              </a:ext>
            </a:extLst>
          </p:cNvPr>
          <p:cNvSpPr/>
          <p:nvPr/>
        </p:nvSpPr>
        <p:spPr>
          <a:xfrm>
            <a:off x="3200116" y="4681228"/>
            <a:ext cx="1928588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FICHES RECETTE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 Bien manger</a:t>
            </a:r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8F0F6FBC-8045-1A29-1641-021CD1688170}"/>
              </a:ext>
            </a:extLst>
          </p:cNvPr>
          <p:cNvSpPr/>
          <p:nvPr/>
        </p:nvSpPr>
        <p:spPr>
          <a:xfrm>
            <a:off x="5303258" y="4681228"/>
            <a:ext cx="1928588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RESEAUX SOCIAUX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 Capsule </a:t>
            </a:r>
            <a:r>
              <a:rPr lang="fr-FR" sz="1050" b="1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video</a:t>
            </a:r>
            <a:endParaRPr lang="fr-FR" sz="105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4A42CAB-B8AE-3D8B-D567-F321A3123B4D}"/>
              </a:ext>
            </a:extLst>
          </p:cNvPr>
          <p:cNvSpPr txBox="1"/>
          <p:nvPr/>
        </p:nvSpPr>
        <p:spPr>
          <a:xfrm>
            <a:off x="2093744" y="2010314"/>
            <a:ext cx="80045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b="1" i="0" spc="60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Avenir Next LT Pro" panose="020B0504020202020204" pitchFamily="34" charset="0"/>
              </a:rPr>
              <a:t>Au cœur de notre mission : votre santé </a:t>
            </a:r>
            <a:endParaRPr lang="fr-FR" b="1" spc="600" dirty="0">
              <a:latin typeface="Avenir Next LT Pro" panose="020B0504020202020204" pitchFamily="34" charset="0"/>
            </a:endParaRPr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F96382D4-B7F4-8984-A0D8-0711A87D3AD6}"/>
              </a:ext>
            </a:extLst>
          </p:cNvPr>
          <p:cNvSpPr/>
          <p:nvPr/>
        </p:nvSpPr>
        <p:spPr>
          <a:xfrm>
            <a:off x="816761" y="2402804"/>
            <a:ext cx="10595094" cy="261834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PROMESSES</a:t>
            </a:r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A31BD1A6-1433-57F8-452A-FD3316F45BD2}"/>
              </a:ext>
            </a:extLst>
          </p:cNvPr>
          <p:cNvSpPr/>
          <p:nvPr/>
        </p:nvSpPr>
        <p:spPr>
          <a:xfrm>
            <a:off x="6745123" y="5864850"/>
            <a:ext cx="2763623" cy="746340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RENCONTRES  NUTRITION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In-store</a:t>
            </a:r>
          </a:p>
        </p:txBody>
      </p:sp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BB0194AE-9DF3-183F-DFF7-065261548AE1}"/>
              </a:ext>
            </a:extLst>
          </p:cNvPr>
          <p:cNvSpPr/>
          <p:nvPr/>
        </p:nvSpPr>
        <p:spPr>
          <a:xfrm>
            <a:off x="2297976" y="5886450"/>
            <a:ext cx="2763623" cy="746340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PANIERS MARAICHER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Recettes pour bien manger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D5F3BFE-B05D-01A1-CE2D-AB6E59F002CE}"/>
              </a:ext>
            </a:extLst>
          </p:cNvPr>
          <p:cNvSpPr/>
          <p:nvPr/>
        </p:nvSpPr>
        <p:spPr>
          <a:xfrm rot="392611">
            <a:off x="8390033" y="4239537"/>
            <a:ext cx="2879124" cy="221977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LANCEMENT JUIN 2024 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2B9C0CE8-AB1B-95FC-54C4-82FA535C78DD}"/>
              </a:ext>
            </a:extLst>
          </p:cNvPr>
          <p:cNvSpPr txBox="1"/>
          <p:nvPr/>
        </p:nvSpPr>
        <p:spPr>
          <a:xfrm>
            <a:off x="718231" y="5317257"/>
            <a:ext cx="2625559" cy="447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fr-FR" sz="11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Une gamme sous un label santé garantissant qualité et bénéfices nutritionnels.</a:t>
            </a:r>
            <a:endParaRPr lang="fr-FR" sz="1100" dirty="0">
              <a:latin typeface="Avenir Next LT Pro" panose="020B0504020202020204" pitchFamily="34" charset="0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37A5AF4A-9B77-0CAE-5AE4-7DB727773880}"/>
              </a:ext>
            </a:extLst>
          </p:cNvPr>
          <p:cNvSpPr txBox="1"/>
          <p:nvPr/>
        </p:nvSpPr>
        <p:spPr>
          <a:xfrm>
            <a:off x="3122095" y="5329463"/>
            <a:ext cx="2181164" cy="329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fr-FR" sz="11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 Des recettes hebdomadaires saines, faciles à préparer</a:t>
            </a:r>
            <a:endParaRPr lang="fr-FR" sz="1100" dirty="0">
              <a:latin typeface="Avenir Next LT Pro" panose="020B0504020202020204" pitchFamily="34" charset="0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13EB3A88-195A-598A-7B45-765DC5C37869}"/>
              </a:ext>
            </a:extLst>
          </p:cNvPr>
          <p:cNvSpPr txBox="1"/>
          <p:nvPr/>
        </p:nvSpPr>
        <p:spPr>
          <a:xfrm>
            <a:off x="5303258" y="5323629"/>
            <a:ext cx="1942608" cy="444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fr-FR" sz="11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Partager des conseils, astuces et informations nutritionnelles.</a:t>
            </a:r>
            <a:endParaRPr lang="fr-FR" sz="1100" dirty="0">
              <a:latin typeface="Avenir Next LT Pro" panose="020B0504020202020204" pitchFamily="34" charset="0"/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AC5FAEFA-401D-73E1-99BC-EED9D49ED166}"/>
              </a:ext>
            </a:extLst>
          </p:cNvPr>
          <p:cNvSpPr txBox="1"/>
          <p:nvPr/>
        </p:nvSpPr>
        <p:spPr>
          <a:xfrm>
            <a:off x="7470591" y="5307111"/>
            <a:ext cx="3898109" cy="329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900"/>
              </a:lnSpc>
            </a:pPr>
            <a:r>
              <a:rPr lang="fr-FR" sz="1100" dirty="0">
                <a:solidFill>
                  <a:srgbClr val="0D0D0D"/>
                </a:solidFill>
                <a:latin typeface="Avenir Next LT Pro" panose="020B0504020202020204" pitchFamily="34" charset="0"/>
              </a:rPr>
              <a:t>Ressources dédiées pour éduquer et inspirer sur les sujets de nutrition, avec des experts comme des diététiciens.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EFED10D3-65C4-3014-046D-9BC99F8A92EF}"/>
              </a:ext>
            </a:extLst>
          </p:cNvPr>
          <p:cNvSpPr/>
          <p:nvPr/>
        </p:nvSpPr>
        <p:spPr>
          <a:xfrm>
            <a:off x="2287222" y="5830415"/>
            <a:ext cx="2790701" cy="162451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latin typeface="Avenir Next LT Pro" panose="020B0504020202020204" pitchFamily="34" charset="0"/>
              </a:rPr>
              <a:t>OFFRE</a:t>
            </a: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2934A29E-F954-6080-8B51-1C5256EED5E0}"/>
              </a:ext>
            </a:extLst>
          </p:cNvPr>
          <p:cNvSpPr/>
          <p:nvPr/>
        </p:nvSpPr>
        <p:spPr>
          <a:xfrm>
            <a:off x="6731583" y="5795276"/>
            <a:ext cx="2790701" cy="162451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latin typeface="Avenir Next LT Pro" panose="020B0504020202020204" pitchFamily="34" charset="0"/>
              </a:rPr>
              <a:t>EVENEMENTS</a:t>
            </a: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9F3492F5-08CC-1AA1-9AE7-4362D03CA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208" y="394255"/>
            <a:ext cx="8442518" cy="1325514"/>
          </a:xfrm>
        </p:spPr>
        <p:txBody>
          <a:bodyPr/>
          <a:lstStyle/>
          <a:p>
            <a:pPr>
              <a:lnSpc>
                <a:spcPts val="5600"/>
              </a:lnSpc>
            </a:pPr>
            <a:r>
              <a:rPr lang="fr-FR" sz="4800" dirty="0">
                <a:solidFill>
                  <a:srgbClr val="237756"/>
                </a:solidFill>
                <a:latin typeface="Avenir Next LT Pro" panose="020B0504020202020204" pitchFamily="34" charset="0"/>
                <a:ea typeface="+mj-ea"/>
                <a:cs typeface="+mj-cs"/>
              </a:rPr>
              <a:t>Hub  			</a:t>
            </a:r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6600" b="1" i="0" u="none" strike="noStrike" kern="1200" cap="none" spc="60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Nutrition Santé </a:t>
            </a:r>
            <a:endParaRPr lang="fr-FR" spc="600" dirty="0">
              <a:solidFill>
                <a:srgbClr val="237756"/>
              </a:solidFill>
              <a:latin typeface="Playfair Display" panose="00000500000000000000" pitchFamily="2" charset="0"/>
            </a:endParaRPr>
          </a:p>
        </p:txBody>
      </p:sp>
      <p:pic>
        <p:nvPicPr>
          <p:cNvPr id="42" name="Image 41">
            <a:extLst>
              <a:ext uri="{FF2B5EF4-FFF2-40B4-BE49-F238E27FC236}">
                <a16:creationId xmlns:a16="http://schemas.microsoft.com/office/drawing/2014/main" id="{F1C0CDF0-C68F-4ED1-00F8-32FED1D727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21070" t="21681" r="61044" b="59294"/>
          <a:stretch/>
        </p:blipFill>
        <p:spPr>
          <a:xfrm>
            <a:off x="8263847" y="2531928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52BBEAD9-DB68-D957-34FE-437E33F3BC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720" t="41194" r="80394" b="39781"/>
          <a:stretch/>
        </p:blipFill>
        <p:spPr>
          <a:xfrm>
            <a:off x="4055096" y="2499129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38F2165D-05AD-5D61-D421-7D3048FBE5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219636" y="2499129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82504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ein air, signe, Panneau d’affichage&#10;&#10;Description générée automatiquement">
            <a:extLst>
              <a:ext uri="{FF2B5EF4-FFF2-40B4-BE49-F238E27FC236}">
                <a16:creationId xmlns:a16="http://schemas.microsoft.com/office/drawing/2014/main" id="{80035E98-BD32-E7A3-23C1-DB51C739C9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278" y="0"/>
            <a:ext cx="82994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7264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logo, Marque, étiquette&#10;&#10;Description générée automatiquement">
            <a:extLst>
              <a:ext uri="{FF2B5EF4-FFF2-40B4-BE49-F238E27FC236}">
                <a16:creationId xmlns:a16="http://schemas.microsoft.com/office/drawing/2014/main" id="{1E356369-E473-5DF1-6BB2-DF1C623F9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462" y="0"/>
            <a:ext cx="9145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0079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979B0B-66CD-6236-D6CC-14A1ADC81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Reveal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98BF5DA-AE68-BF37-AB45-4C1A408BCC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361237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plein air, Panneau d’affichage, ciel&#10;&#10;Description générée automatiquement">
            <a:extLst>
              <a:ext uri="{FF2B5EF4-FFF2-40B4-BE49-F238E27FC236}">
                <a16:creationId xmlns:a16="http://schemas.microsoft.com/office/drawing/2014/main" id="{DA9867BA-3D52-D54D-8904-D9AA15522B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278" y="0"/>
            <a:ext cx="82994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2926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légume, nourriture, plat&#10;&#10;Description générée automatiquement">
            <a:extLst>
              <a:ext uri="{FF2B5EF4-FFF2-40B4-BE49-F238E27FC236}">
                <a16:creationId xmlns:a16="http://schemas.microsoft.com/office/drawing/2014/main" id="{82C63F5F-6754-593B-292D-8852BE9D60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462" y="0"/>
            <a:ext cx="9145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1529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63C3C4-8D66-5BCD-1FE0-DC58837D1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AXE 4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81B3235-3088-4A8F-9B3D-F97FC401B4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43817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98DD35-DEB6-3005-4C02-81B560369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Teasing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F0F2FC-04ED-14DE-4153-FC5073ADC3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94932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ein air, signe, ciel&#10;&#10;Description générée automatiquement">
            <a:extLst>
              <a:ext uri="{FF2B5EF4-FFF2-40B4-BE49-F238E27FC236}">
                <a16:creationId xmlns:a16="http://schemas.microsoft.com/office/drawing/2014/main" id="{F8F894B6-599D-5A3E-4F73-34FA8EB9D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278" y="0"/>
            <a:ext cx="82994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0580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légume, Groupe d’aliments, Restauration rapide&#10;&#10;Description générée automatiquement">
            <a:extLst>
              <a:ext uri="{FF2B5EF4-FFF2-40B4-BE49-F238E27FC236}">
                <a16:creationId xmlns:a16="http://schemas.microsoft.com/office/drawing/2014/main" id="{68BD1F41-E64D-3784-F478-ED908CBD4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462" y="0"/>
            <a:ext cx="9145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7558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979B0B-66CD-6236-D6CC-14A1ADC81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Reveal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98BF5DA-AE68-BF37-AB45-4C1A408BCC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23942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ACCED18-9CD4-8E32-7C52-06AF8A9630AA}"/>
              </a:ext>
            </a:extLst>
          </p:cNvPr>
          <p:cNvSpPr txBox="1"/>
          <p:nvPr/>
        </p:nvSpPr>
        <p:spPr>
          <a:xfrm>
            <a:off x="490917" y="128633"/>
            <a:ext cx="10278683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Relais Offre 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sz="3600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BAD873A-A8B1-C888-71A0-CB8423CBB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1434737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dirty="0"/>
              <a:t>Mise en place d’un label « santé</a:t>
            </a:r>
            <a:r>
              <a:rPr lang="fr-FR" sz="3200" b="1" dirty="0"/>
              <a:t>»</a:t>
            </a:r>
            <a:br>
              <a:rPr lang="fr-FR" sz="3200" dirty="0"/>
            </a:b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A82F950-A432-4AC6-3D6B-EBF595120C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8919" y="1005114"/>
            <a:ext cx="11591925" cy="257628"/>
          </a:xfrm>
        </p:spPr>
        <p:txBody>
          <a:bodyPr/>
          <a:lstStyle/>
          <a:p>
            <a:pPr algn="l"/>
            <a:r>
              <a:rPr lang="fr-FR" dirty="0"/>
              <a:t>Le LABEL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E93DAF3-115C-68F2-E6E6-B1B698CCD323}"/>
              </a:ext>
            </a:extLst>
          </p:cNvPr>
          <p:cNvSpPr txBox="1"/>
          <p:nvPr/>
        </p:nvSpPr>
        <p:spPr>
          <a:xfrm>
            <a:off x="490917" y="1785121"/>
            <a:ext cx="10626098" cy="969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FR" sz="1050" b="0" i="0" u="none" strike="noStrike" baseline="0" dirty="0">
              <a:latin typeface="Bebas Neue Pro"/>
            </a:endParaRPr>
          </a:p>
          <a:p>
            <a:endParaRPr lang="fr-FR" sz="1050" i="0" u="none" strike="noStrike" baseline="0" dirty="0">
              <a:latin typeface="Avenir Next LT Pro" panose="020B0504020202020204" pitchFamily="34" charset="0"/>
            </a:endParaRPr>
          </a:p>
          <a:p>
            <a:r>
              <a:rPr lang="fr-FR" sz="1050" i="0" u="none" strike="noStrike" baseline="0" dirty="0">
                <a:latin typeface="Avenir Next LT Pro" panose="020B0504020202020204" pitchFamily="34" charset="0"/>
              </a:rPr>
              <a:t> </a:t>
            </a:r>
            <a:r>
              <a:rPr lang="fr-FR" sz="1800" i="0" u="none" strike="noStrike" baseline="0" dirty="0">
                <a:latin typeface="Avenir Next LT Pro" panose="020B0504020202020204" pitchFamily="34" charset="0"/>
              </a:rPr>
              <a:t>Pour  permettre à nos clients  de mieux manger au quotidien, Supermarché Match améliore encore les recettes de ses produits préparés et cuisinés par nos pros. </a:t>
            </a: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4653920-6A33-C2D5-2E59-D82D51634E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10271005" y="178851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5C7D29F1-C62B-8AB8-F735-45184896201B}"/>
              </a:ext>
            </a:extLst>
          </p:cNvPr>
          <p:cNvSpPr txBox="1"/>
          <p:nvPr/>
        </p:nvSpPr>
        <p:spPr>
          <a:xfrm>
            <a:off x="490917" y="2919230"/>
            <a:ext cx="7073801" cy="2810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i="0" u="none" strike="noStrike" baseline="0" dirty="0">
                <a:latin typeface="Avenir Next LT Pro" panose="020B0504020202020204" pitchFamily="34" charset="0"/>
              </a:rPr>
              <a:t>Charte à respecter pour le label « Bon pour moi »</a:t>
            </a:r>
          </a:p>
          <a:p>
            <a:pPr>
              <a:lnSpc>
                <a:spcPct val="150000"/>
              </a:lnSpc>
            </a:pPr>
            <a:r>
              <a:rPr lang="fr-FR" sz="2000" i="0" u="none" strike="noStrike" baseline="0" dirty="0">
                <a:latin typeface="Avenir Next LT Pro" panose="020B0504020202020204" pitchFamily="34" charset="0"/>
              </a:rPr>
              <a:t>&gt;&gt;Bénéficient d’un </a:t>
            </a:r>
            <a:r>
              <a:rPr lang="fr-FR" sz="2000" b="1" i="0" u="none" strike="noStrike" baseline="0" dirty="0">
                <a:latin typeface="Avenir Next LT Pro" panose="020B0504020202020204" pitchFamily="34" charset="0"/>
              </a:rPr>
              <a:t>NUTRI SCORE A OU B 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Avenir Next LT Pro" panose="020B0504020202020204" pitchFamily="34" charset="0"/>
              </a:rPr>
              <a:t>&gt;&gt; Ne dépassent pas </a:t>
            </a:r>
            <a:r>
              <a:rPr lang="fr-FR" sz="2000" b="1" dirty="0">
                <a:latin typeface="Avenir Next LT Pro" panose="020B0504020202020204" pitchFamily="34" charset="0"/>
              </a:rPr>
              <a:t>600 KCAL/PORTION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Avenir Next LT Pro" panose="020B0504020202020204" pitchFamily="34" charset="0"/>
              </a:rPr>
              <a:t>&gt;&gt;Sont équilibrés dans leur apport en </a:t>
            </a:r>
            <a:r>
              <a:rPr lang="fr-FR" sz="2000" b="1" dirty="0">
                <a:latin typeface="Avenir Next LT Pro" panose="020B0504020202020204" pitchFamily="34" charset="0"/>
              </a:rPr>
              <a:t>PROTÉINES, ET OU FÉCULENTS ET LÉGUMES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&gt;&gt;Ont un apport en </a:t>
            </a:r>
            <a:r>
              <a:rPr lang="fr-FR" sz="2000" b="1" dirty="0">
                <a:latin typeface="Avenir Next LT Pro" panose="020B0504020202020204" pitchFamily="34" charset="0"/>
              </a:rPr>
              <a:t>SEL RÉDUIT</a:t>
            </a:r>
          </a:p>
        </p:txBody>
      </p:sp>
    </p:spTree>
    <p:extLst>
      <p:ext uri="{BB962C8B-B14F-4D97-AF65-F5344CB8AC3E}">
        <p14:creationId xmlns:p14="http://schemas.microsoft.com/office/powerpoint/2010/main" val="5716829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ein air, ciel, signalisation&#10;&#10;Description générée automatiquement">
            <a:extLst>
              <a:ext uri="{FF2B5EF4-FFF2-40B4-BE49-F238E27FC236}">
                <a16:creationId xmlns:a16="http://schemas.microsoft.com/office/drawing/2014/main" id="{360205BF-53EA-8291-997E-5D0812BFCE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278" y="0"/>
            <a:ext cx="82994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5553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at, nourriture, légume&#10;&#10;Description générée automatiquement">
            <a:extLst>
              <a:ext uri="{FF2B5EF4-FFF2-40B4-BE49-F238E27FC236}">
                <a16:creationId xmlns:a16="http://schemas.microsoft.com/office/drawing/2014/main" id="{03039E6A-33A6-9C3C-BE42-E9A2040788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462" y="0"/>
            <a:ext cx="9145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718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63C3C4-8D66-5BCD-1FE0-DC58837D1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AXE 5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81B3235-3088-4A8F-9B3D-F97FC401B4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92563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98DD35-DEB6-3005-4C02-81B560369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Teasing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F0F2FC-04ED-14DE-4153-FC5073ADC3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36555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ein air, Panneau d’affichage, arbre&#10;&#10;Description générée automatiquement">
            <a:extLst>
              <a:ext uri="{FF2B5EF4-FFF2-40B4-BE49-F238E27FC236}">
                <a16:creationId xmlns:a16="http://schemas.microsoft.com/office/drawing/2014/main" id="{1F5A2F64-D468-5E5F-0A76-E777390BE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278" y="0"/>
            <a:ext cx="82994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6944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ersonne, appareil de cuisine, Visage humain&#10;&#10;Description générée automatiquement">
            <a:extLst>
              <a:ext uri="{FF2B5EF4-FFF2-40B4-BE49-F238E27FC236}">
                <a16:creationId xmlns:a16="http://schemas.microsoft.com/office/drawing/2014/main" id="{E6BC820C-DD15-CDD3-031D-200B82B0A2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462" y="0"/>
            <a:ext cx="9145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723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979B0B-66CD-6236-D6CC-14A1ADC81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Reveal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98BF5DA-AE68-BF37-AB45-4C1A408BCC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333870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ein air, Panneau d’affichage, ciel&#10;&#10;Description générée automatiquement">
            <a:extLst>
              <a:ext uri="{FF2B5EF4-FFF2-40B4-BE49-F238E27FC236}">
                <a16:creationId xmlns:a16="http://schemas.microsoft.com/office/drawing/2014/main" id="{08C18FCE-AE6B-7B45-9A65-96A62358C5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278" y="0"/>
            <a:ext cx="82994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2170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légume, nourriture, plat&#10;&#10;Description générée automatiquement">
            <a:extLst>
              <a:ext uri="{FF2B5EF4-FFF2-40B4-BE49-F238E27FC236}">
                <a16:creationId xmlns:a16="http://schemas.microsoft.com/office/drawing/2014/main" id="{541A90CC-EB4F-86A7-6F8F-0B89A37F4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462" y="0"/>
            <a:ext cx="9145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7852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63C3C4-8D66-5BCD-1FE0-DC58837D1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AXE 6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81B3235-3088-4A8F-9B3D-F97FC401B4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5023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63C3C4-8D66-5BCD-1FE0-DC58837D1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1"/>
                </a:solidFill>
              </a:rPr>
              <a:t>AXE 1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81B3235-3088-4A8F-9B3D-F97FC401B4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51001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98DD35-DEB6-3005-4C02-81B560369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Teasing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F0F2FC-04ED-14DE-4153-FC5073ADC3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549968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ein air, Panneau d’affichage, ciel&#10;&#10;Description générée automatiquement">
            <a:extLst>
              <a:ext uri="{FF2B5EF4-FFF2-40B4-BE49-F238E27FC236}">
                <a16:creationId xmlns:a16="http://schemas.microsoft.com/office/drawing/2014/main" id="{6AED570C-4DC9-324C-4014-EAB93EF9B5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278" y="0"/>
            <a:ext cx="82994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4273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nourriture, Repas préemballé, recette&#10;&#10;Description générée automatiquement">
            <a:extLst>
              <a:ext uri="{FF2B5EF4-FFF2-40B4-BE49-F238E27FC236}">
                <a16:creationId xmlns:a16="http://schemas.microsoft.com/office/drawing/2014/main" id="{05AD747E-2EAE-0A79-9BD5-C2A4390FAF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462" y="0"/>
            <a:ext cx="9145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04129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979B0B-66CD-6236-D6CC-14A1ADC81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Reveal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98BF5DA-AE68-BF37-AB45-4C1A408BCC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69637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ein air, Panneau d’affichage, ciel&#10;&#10;Description générée automatiquement">
            <a:extLst>
              <a:ext uri="{FF2B5EF4-FFF2-40B4-BE49-F238E27FC236}">
                <a16:creationId xmlns:a16="http://schemas.microsoft.com/office/drawing/2014/main" id="{14889AF4-9D9A-1E7A-E7D7-CA4AC28655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278" y="0"/>
            <a:ext cx="82994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3451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légume, nourriture, plat&#10;&#10;Description générée automatiquement">
            <a:extLst>
              <a:ext uri="{FF2B5EF4-FFF2-40B4-BE49-F238E27FC236}">
                <a16:creationId xmlns:a16="http://schemas.microsoft.com/office/drawing/2014/main" id="{541A90CC-EB4F-86A7-6F8F-0B89A37F4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462" y="0"/>
            <a:ext cx="9145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18289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 descr="Une image contenant texte, plat, légume, nourriture&#10;&#10;Description générée automatiquement">
            <a:extLst>
              <a:ext uri="{FF2B5EF4-FFF2-40B4-BE49-F238E27FC236}">
                <a16:creationId xmlns:a16="http://schemas.microsoft.com/office/drawing/2014/main" id="{EE6D2D96-EB21-450E-D96F-9D1FA88D18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31" y="462116"/>
            <a:ext cx="3557274" cy="2721828"/>
          </a:xfrm>
          <a:prstGeom prst="rect">
            <a:avLst/>
          </a:prstGeom>
        </p:spPr>
      </p:pic>
      <p:pic>
        <p:nvPicPr>
          <p:cNvPr id="3" name="Image 2" descr="Une image contenant texte, Snack, nourriture, céréales du petit-déjeuner&#10;&#10;Description générée automatiquement">
            <a:extLst>
              <a:ext uri="{FF2B5EF4-FFF2-40B4-BE49-F238E27FC236}">
                <a16:creationId xmlns:a16="http://schemas.microsoft.com/office/drawing/2014/main" id="{C25F907B-91FB-352A-DBAF-76C90F85C8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859" y="462116"/>
            <a:ext cx="3557276" cy="2721829"/>
          </a:xfrm>
          <a:prstGeom prst="rect">
            <a:avLst/>
          </a:prstGeom>
        </p:spPr>
      </p:pic>
      <p:pic>
        <p:nvPicPr>
          <p:cNvPr id="4" name="Image 3" descr="Une image contenant texte, logo, Marque, étiquette&#10;&#10;Description générée automatiquement">
            <a:extLst>
              <a:ext uri="{FF2B5EF4-FFF2-40B4-BE49-F238E27FC236}">
                <a16:creationId xmlns:a16="http://schemas.microsoft.com/office/drawing/2014/main" id="{607E2CED-82FB-E683-1519-DA387769C2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790" y="462116"/>
            <a:ext cx="3557276" cy="2667643"/>
          </a:xfrm>
          <a:prstGeom prst="rect">
            <a:avLst/>
          </a:prstGeom>
        </p:spPr>
      </p:pic>
      <p:pic>
        <p:nvPicPr>
          <p:cNvPr id="6" name="Image 5" descr="Une image contenant texte, légume, Groupe d’aliments, Restauration rapide&#10;&#10;Description générée automatiquement">
            <a:extLst>
              <a:ext uri="{FF2B5EF4-FFF2-40B4-BE49-F238E27FC236}">
                <a16:creationId xmlns:a16="http://schemas.microsoft.com/office/drawing/2014/main" id="{7D9465D4-8210-6E9B-5B0B-3CC6F34377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31" y="3637936"/>
            <a:ext cx="3629532" cy="2721829"/>
          </a:xfrm>
          <a:prstGeom prst="rect">
            <a:avLst/>
          </a:prstGeom>
        </p:spPr>
      </p:pic>
      <p:pic>
        <p:nvPicPr>
          <p:cNvPr id="7" name="Image 6" descr="Une image contenant texte, personne, appareil de cuisine, Visage humain&#10;&#10;Description générée automatiquement">
            <a:extLst>
              <a:ext uri="{FF2B5EF4-FFF2-40B4-BE49-F238E27FC236}">
                <a16:creationId xmlns:a16="http://schemas.microsoft.com/office/drawing/2014/main" id="{86A4A61C-70F4-6570-6CA1-3ADB2A56B7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859" y="3637027"/>
            <a:ext cx="3557276" cy="2667644"/>
          </a:xfrm>
          <a:prstGeom prst="rect">
            <a:avLst/>
          </a:prstGeom>
        </p:spPr>
      </p:pic>
      <p:pic>
        <p:nvPicPr>
          <p:cNvPr id="9" name="Image 8" descr="Une image contenant texte, nourriture, Repas préemballé, recette&#10;&#10;Description générée automatiquement">
            <a:extLst>
              <a:ext uri="{FF2B5EF4-FFF2-40B4-BE49-F238E27FC236}">
                <a16:creationId xmlns:a16="http://schemas.microsoft.com/office/drawing/2014/main" id="{CBB617FF-29F6-F663-D331-8C9963F1D0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4502" y="3637027"/>
            <a:ext cx="3557276" cy="2667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13367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nourriture, plat, légume&#10;&#10;Description générée automatiquement">
            <a:extLst>
              <a:ext uri="{FF2B5EF4-FFF2-40B4-BE49-F238E27FC236}">
                <a16:creationId xmlns:a16="http://schemas.microsoft.com/office/drawing/2014/main" id="{6D905605-DDED-4749-8A54-26A1A53816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98" y="412955"/>
            <a:ext cx="3557275" cy="2721828"/>
          </a:xfrm>
          <a:prstGeom prst="rect">
            <a:avLst/>
          </a:prstGeom>
        </p:spPr>
      </p:pic>
      <p:pic>
        <p:nvPicPr>
          <p:cNvPr id="10" name="Image 9" descr="Une image contenant texte, nourriture, plat, légume&#10;&#10;Description générée automatiquement">
            <a:extLst>
              <a:ext uri="{FF2B5EF4-FFF2-40B4-BE49-F238E27FC236}">
                <a16:creationId xmlns:a16="http://schemas.microsoft.com/office/drawing/2014/main" id="{E813100D-4252-9997-880E-548752BBA3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511" y="412955"/>
            <a:ext cx="3557275" cy="2721828"/>
          </a:xfrm>
          <a:prstGeom prst="rect">
            <a:avLst/>
          </a:prstGeom>
        </p:spPr>
      </p:pic>
      <p:pic>
        <p:nvPicPr>
          <p:cNvPr id="11" name="Image 10" descr="Une image contenant texte, légume, nourriture, plat&#10;&#10;Description générée automatiquement">
            <a:extLst>
              <a:ext uri="{FF2B5EF4-FFF2-40B4-BE49-F238E27FC236}">
                <a16:creationId xmlns:a16="http://schemas.microsoft.com/office/drawing/2014/main" id="{97337C18-300C-D308-CBF5-CBA470FB73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580" y="412955"/>
            <a:ext cx="3629531" cy="2721828"/>
          </a:xfrm>
          <a:prstGeom prst="rect">
            <a:avLst/>
          </a:prstGeom>
        </p:spPr>
      </p:pic>
      <p:pic>
        <p:nvPicPr>
          <p:cNvPr id="12" name="Image 11" descr="Une image contenant texte, plat, nourriture, légume&#10;&#10;Description générée automatiquement">
            <a:extLst>
              <a:ext uri="{FF2B5EF4-FFF2-40B4-BE49-F238E27FC236}">
                <a16:creationId xmlns:a16="http://schemas.microsoft.com/office/drawing/2014/main" id="{4D5318BF-9926-0DA8-1EA1-F365680ABB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131" y="3429000"/>
            <a:ext cx="3629531" cy="2721828"/>
          </a:xfrm>
          <a:prstGeom prst="rect">
            <a:avLst/>
          </a:prstGeom>
        </p:spPr>
      </p:pic>
      <p:pic>
        <p:nvPicPr>
          <p:cNvPr id="13" name="Image 12" descr="Une image contenant texte, légume, nourriture, plat&#10;&#10;Description générée automatiquement">
            <a:extLst>
              <a:ext uri="{FF2B5EF4-FFF2-40B4-BE49-F238E27FC236}">
                <a16:creationId xmlns:a16="http://schemas.microsoft.com/office/drawing/2014/main" id="{2C08E7BA-DDC0-E5E6-DC4E-CD9FD4FB40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953" y="3429000"/>
            <a:ext cx="3629531" cy="272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78789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0090AEA3-F247-C2CB-DB08-3DE520C16A86}"/>
              </a:ext>
            </a:extLst>
          </p:cNvPr>
          <p:cNvSpPr txBox="1"/>
          <p:nvPr/>
        </p:nvSpPr>
        <p:spPr>
          <a:xfrm>
            <a:off x="697394" y="0"/>
            <a:ext cx="9616645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latin typeface="Avenir Next LT Pro" panose="020B0504020202020204" pitchFamily="34" charset="0"/>
              </a:rPr>
              <a:t>PORTE PAROLE NUTRITIONNISTE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	</a:t>
            </a: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lang="fr-FR" sz="29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Podcast ‘santé’ Match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lang="fr-FR" dirty="0"/>
              <a:t>avec Pauline </a:t>
            </a:r>
            <a:r>
              <a:rPr lang="fr-FR" dirty="0" err="1"/>
              <a:t>Budynski</a:t>
            </a:r>
            <a:endParaRPr lang="fr-FR" dirty="0"/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endParaRPr lang="fr-FR" sz="1400" dirty="0"/>
          </a:p>
          <a:p>
            <a:r>
              <a:rPr lang="fr-FR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Idées reçues :</a:t>
            </a:r>
            <a:endParaRPr lang="fr-FR" sz="14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fr-FR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&gt;Les féculents, bons ou mauvais ?</a:t>
            </a:r>
          </a:p>
          <a:p>
            <a:r>
              <a:rPr lang="fr-FR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&gt;Le Gluten : c’est quoi le problème ?</a:t>
            </a:r>
          </a:p>
          <a:p>
            <a:r>
              <a:rPr lang="fr-FR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</a:p>
          <a:p>
            <a:r>
              <a:rPr lang="fr-FR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Sport : </a:t>
            </a:r>
            <a:endParaRPr lang="fr-FR" sz="14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fr-FR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&gt;Les risques de la sédentarité </a:t>
            </a:r>
          </a:p>
          <a:p>
            <a:r>
              <a:rPr lang="fr-FR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&gt;Femmes et sport : l’impact du cycle menstruel </a:t>
            </a:r>
          </a:p>
          <a:p>
            <a:r>
              <a:rPr lang="fr-FR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</a:p>
          <a:p>
            <a:r>
              <a:rPr lang="fr-FR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Anatomie : </a:t>
            </a:r>
            <a:endParaRPr lang="fr-FR" sz="14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fr-FR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&gt;C’est quoi notre flore intestinale ? </a:t>
            </a:r>
          </a:p>
          <a:p>
            <a:r>
              <a:rPr lang="fr-FR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&gt;l’hydratation, l’importance dans le corps </a:t>
            </a:r>
          </a:p>
          <a:p>
            <a:r>
              <a:rPr lang="fr-FR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54318228-0E82-24D5-4C24-015CD1077A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21070" t="21681" r="61044" b="59294"/>
          <a:stretch/>
        </p:blipFill>
        <p:spPr>
          <a:xfrm>
            <a:off x="8464682" y="0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63DF7D0-9B95-8787-B39A-BCEAFB0A3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AA3B186-833C-9DAF-2426-BFD609AC8D29}"/>
              </a:ext>
            </a:extLst>
          </p:cNvPr>
          <p:cNvSpPr txBox="1"/>
          <p:nvPr/>
        </p:nvSpPr>
        <p:spPr>
          <a:xfrm>
            <a:off x="5795963" y="2074783"/>
            <a:ext cx="6096000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FR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fr-FR" sz="1400" b="1" dirty="0">
                <a:latin typeface="Aptos" panose="020B0004020202020204" pitchFamily="34" charset="0"/>
              </a:rPr>
              <a:t>Micronutrition</a:t>
            </a:r>
            <a:r>
              <a:rPr lang="fr-FR" sz="1400" dirty="0">
                <a:latin typeface="Aptos" panose="020B0004020202020204" pitchFamily="34" charset="0"/>
              </a:rPr>
              <a:t> : </a:t>
            </a:r>
          </a:p>
          <a:p>
            <a:r>
              <a:rPr lang="fr-FR" sz="1400" dirty="0">
                <a:latin typeface="Aptos" panose="020B0004020202020204" pitchFamily="34" charset="0"/>
              </a:rPr>
              <a:t>&gt;Fer, végétarisme, pourquoi peut-on avoir des carences ?</a:t>
            </a:r>
          </a:p>
          <a:p>
            <a:r>
              <a:rPr lang="fr-FR" sz="1400" dirty="0">
                <a:latin typeface="Aptos" panose="020B0004020202020204" pitchFamily="34" charset="0"/>
              </a:rPr>
              <a:t>&gt;Magnésium, le remède contre la fatigue ?</a:t>
            </a:r>
          </a:p>
          <a:p>
            <a:r>
              <a:rPr lang="fr-FR" sz="1400" dirty="0">
                <a:latin typeface="Aptos" panose="020B0004020202020204" pitchFamily="34" charset="0"/>
              </a:rPr>
              <a:t> </a:t>
            </a:r>
          </a:p>
          <a:p>
            <a:r>
              <a:rPr lang="fr-FR" sz="1400" b="1" dirty="0">
                <a:latin typeface="Aptos" panose="020B0004020202020204" pitchFamily="34" charset="0"/>
              </a:rPr>
              <a:t>Alimentation et responsabilité : </a:t>
            </a:r>
          </a:p>
          <a:p>
            <a:r>
              <a:rPr lang="fr-FR" sz="1400" dirty="0">
                <a:latin typeface="Aptos" panose="020B0004020202020204" pitchFamily="34" charset="0"/>
              </a:rPr>
              <a:t>&gt;L’importance de manger de saison</a:t>
            </a:r>
          </a:p>
          <a:p>
            <a:r>
              <a:rPr lang="fr-FR" sz="1400" dirty="0">
                <a:latin typeface="Aptos" panose="020B0004020202020204" pitchFamily="34" charset="0"/>
              </a:rPr>
              <a:t>&gt;Bio ou local ? Que choisir ?</a:t>
            </a:r>
          </a:p>
          <a:p>
            <a:r>
              <a:rPr lang="fr-FR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br>
              <a:rPr lang="fr-FR" sz="1800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9075167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6C11A90-9BE3-6F03-EFEE-0AFD6F010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8858" y="0"/>
            <a:ext cx="48542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928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98DD35-DEB6-3005-4C02-81B560369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Teasing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F0F2FC-04ED-14DE-4153-FC5073ADC3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837831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3F037BE-EE49-A457-B265-0CCADC0E71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999" y="0"/>
            <a:ext cx="4904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178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4000" b="1" dirty="0">
                <a:latin typeface="Aptos" panose="020B0004020202020204" pitchFamily="34" charset="0"/>
              </a:rPr>
              <a:t>A</a:t>
            </a:r>
            <a:r>
              <a:rPr lang="fr-FR" sz="4000" b="1" dirty="0">
                <a:latin typeface="Avenir Next LT Pro" panose="020B0504020202020204" pitchFamily="34" charset="0"/>
              </a:rPr>
              <a:t>LTERNATIVES NOM</a:t>
            </a:r>
          </a:p>
          <a:p>
            <a:pPr algn="ctr"/>
            <a:endParaRPr lang="fr-FR" sz="4000" b="1" dirty="0"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algn="ctr"/>
            <a:r>
              <a:rPr lang="fr-FR" sz="40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&gt;&gt; C’est à croquer !</a:t>
            </a:r>
            <a:endParaRPr lang="fr-FR" sz="40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algn="ctr"/>
            <a:r>
              <a:rPr lang="fr-FR" sz="4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&gt;&gt; Minute Vitalité</a:t>
            </a:r>
          </a:p>
          <a:p>
            <a:pPr algn="ctr"/>
            <a:r>
              <a:rPr lang="fr-FR" sz="4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&gt;&gt; </a:t>
            </a:r>
            <a:r>
              <a:rPr lang="fr-FR" sz="4000" b="1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NutriBon</a:t>
            </a:r>
            <a:endParaRPr lang="fr-FR" sz="40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algn="ctr"/>
            <a:r>
              <a:rPr lang="fr-FR" sz="4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&gt;&gt; En santé</a:t>
            </a:r>
          </a:p>
          <a:p>
            <a:pPr algn="ctr"/>
            <a:r>
              <a:rPr lang="fr-FR" sz="4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&gt;&gt; La pêche !</a:t>
            </a:r>
          </a:p>
          <a:p>
            <a:pPr algn="ctr"/>
            <a:r>
              <a:rPr lang="fr-FR" sz="40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&gt;&gt; Minute croquante   </a:t>
            </a:r>
            <a:endParaRPr lang="fr-FR" sz="40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algn="ctr"/>
            <a:r>
              <a:rPr lang="fr-FR" sz="4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&gt;&gt; Pause croquante</a:t>
            </a: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205528454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0090AEA3-F247-C2CB-DB08-3DE520C16A86}"/>
              </a:ext>
            </a:extLst>
          </p:cNvPr>
          <p:cNvSpPr txBox="1"/>
          <p:nvPr/>
        </p:nvSpPr>
        <p:spPr>
          <a:xfrm>
            <a:off x="490917" y="128633"/>
            <a:ext cx="8757615" cy="2262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latin typeface="Avenir Next LT Pro" panose="020B0504020202020204" pitchFamily="34" charset="0"/>
              </a:rPr>
              <a:t>PORTE PAROLE NUTRITIONNISTE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	</a:t>
            </a: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AA7E959-71E8-35DC-3AC9-5FC2D0F8CE19}"/>
              </a:ext>
            </a:extLst>
          </p:cNvPr>
          <p:cNvSpPr txBox="1"/>
          <p:nvPr/>
        </p:nvSpPr>
        <p:spPr>
          <a:xfrm>
            <a:off x="600075" y="2390791"/>
            <a:ext cx="1059707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dirty="0">
                <a:latin typeface="Avenir Next LT Pro" panose="020B0504020202020204" pitchFamily="34" charset="0"/>
              </a:rPr>
              <a:t>Magazine trimestriel ‘statutaire’ </a:t>
            </a:r>
            <a:br>
              <a:rPr lang="fr-FR" dirty="0">
                <a:latin typeface="Avenir Next LT Pro" panose="020B0504020202020204" pitchFamily="34" charset="0"/>
              </a:rPr>
            </a:br>
            <a:endParaRPr lang="fr-FR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Contenu :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Un contenu riche qui nourrit  la promesse santé de l’enseigne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avec des idées de recettes, des informations Good Food,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des reportages de producteurs locaux, </a:t>
            </a:r>
          </a:p>
          <a:p>
            <a:pPr marL="0" indent="0">
              <a:buNone/>
            </a:pPr>
            <a:r>
              <a:rPr lang="fr-FR" dirty="0">
                <a:latin typeface="Avenir Next LT Pro" panose="020B0504020202020204" pitchFamily="34" charset="0"/>
              </a:rPr>
              <a:t>Et ce magazine repose sur une prise de parole </a:t>
            </a:r>
            <a:r>
              <a:rPr lang="fr-FR" sz="1800" dirty="0">
                <a:latin typeface="Avenir Next LT Pro" panose="020B0504020202020204" pitchFamily="34" charset="0"/>
              </a:rPr>
              <a:t>fil rouge de notre diététicienne ‘porte-parole’</a:t>
            </a:r>
          </a:p>
          <a:p>
            <a:pPr marL="0" indent="0"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venir Next LT Pro" panose="020B0504020202020204" pitchFamily="34" charset="0"/>
              </a:rPr>
              <a:t>Le contenu sert de plateforme pour une diffusion sur les RS voire en PLV magasin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23E73C2-A067-F5CE-1539-DCF281D8C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075" y="1022881"/>
            <a:ext cx="11591925" cy="529544"/>
          </a:xfrm>
        </p:spPr>
        <p:txBody>
          <a:bodyPr>
            <a:normAutofit fontScale="90000"/>
          </a:bodyPr>
          <a:lstStyle/>
          <a:p>
            <a:pPr algn="l"/>
            <a:r>
              <a:rPr lang="fr-FR" dirty="0"/>
              <a:t>Magazine ‘santé’ Match</a:t>
            </a:r>
            <a:br>
              <a:rPr lang="fr-FR" dirty="0"/>
            </a:br>
            <a:r>
              <a:rPr lang="fr-FR" sz="2000" dirty="0"/>
              <a:t>présent gratuitement en magasin </a:t>
            </a:r>
            <a:br>
              <a:rPr lang="fr-FR" sz="2000" dirty="0"/>
            </a:br>
            <a:r>
              <a:rPr lang="fr-FR" sz="2000" dirty="0"/>
              <a:t>ou possibilité de le vendre  =&gt; prix de vente symbolique 1€</a:t>
            </a:r>
            <a:endParaRPr lang="fr-FR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A2D7B2F-D597-3DB1-0628-C677C1908BEE}"/>
              </a:ext>
            </a:extLst>
          </p:cNvPr>
          <p:cNvSpPr/>
          <p:nvPr/>
        </p:nvSpPr>
        <p:spPr>
          <a:xfrm>
            <a:off x="1969478" y="5322653"/>
            <a:ext cx="8581292" cy="5124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Ce support est à considérer comme un levier d’expression de la santé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54318228-0E82-24D5-4C24-015CD1077A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21070" t="21681" r="61044" b="59294"/>
          <a:stretch/>
        </p:blipFill>
        <p:spPr>
          <a:xfrm>
            <a:off x="8464682" y="0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3025669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pastèque, fruit, melon&#10;&#10;Description générée automatiquement">
            <a:extLst>
              <a:ext uri="{FF2B5EF4-FFF2-40B4-BE49-F238E27FC236}">
                <a16:creationId xmlns:a16="http://schemas.microsoft.com/office/drawing/2014/main" id="{2B9846AD-D3CD-26E2-E661-1F0278F1A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400" y="0"/>
            <a:ext cx="9669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10678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melon, fruit, Citrullus&#10;&#10;Description générée automatiquement">
            <a:extLst>
              <a:ext uri="{FF2B5EF4-FFF2-40B4-BE49-F238E27FC236}">
                <a16:creationId xmlns:a16="http://schemas.microsoft.com/office/drawing/2014/main" id="{5C4CA46B-CF53-6A71-C6DD-E59F25A417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400" y="0"/>
            <a:ext cx="9669200" cy="6858000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17DFDB78-52D4-CC4D-AE2B-01C19FC7D20C}"/>
              </a:ext>
            </a:extLst>
          </p:cNvPr>
          <p:cNvSpPr/>
          <p:nvPr/>
        </p:nvSpPr>
        <p:spPr>
          <a:xfrm>
            <a:off x="2644877" y="2888226"/>
            <a:ext cx="2005781" cy="10815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KV Santé</a:t>
            </a:r>
          </a:p>
        </p:txBody>
      </p:sp>
    </p:spTree>
    <p:extLst>
      <p:ext uri="{BB962C8B-B14F-4D97-AF65-F5344CB8AC3E}">
        <p14:creationId xmlns:p14="http://schemas.microsoft.com/office/powerpoint/2010/main" val="278947338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nourriture, produits, ingrédient, Groupe d’aliments&#10;&#10;Description générée automatiquement">
            <a:extLst>
              <a:ext uri="{FF2B5EF4-FFF2-40B4-BE49-F238E27FC236}">
                <a16:creationId xmlns:a16="http://schemas.microsoft.com/office/drawing/2014/main" id="{0844BAD3-6B14-C207-52A5-4D30A4567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400" y="0"/>
            <a:ext cx="9669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52541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nourriture, fruit, Snack&#10;&#10;Description générée automatiquement">
            <a:extLst>
              <a:ext uri="{FF2B5EF4-FFF2-40B4-BE49-F238E27FC236}">
                <a16:creationId xmlns:a16="http://schemas.microsoft.com/office/drawing/2014/main" id="{C813756F-B1C3-F3E7-3D74-3BF46D9822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622" y="0"/>
            <a:ext cx="96607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16098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fruit, Aliments naturels, melon&#10;&#10;Description générée automatiquement">
            <a:extLst>
              <a:ext uri="{FF2B5EF4-FFF2-40B4-BE49-F238E27FC236}">
                <a16:creationId xmlns:a16="http://schemas.microsoft.com/office/drawing/2014/main" id="{45BA9CDA-952A-0DC8-F90E-DD60202E4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400" y="0"/>
            <a:ext cx="9669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39717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fruit, melon, livre&#10;&#10;Description générée automatiquement">
            <a:extLst>
              <a:ext uri="{FF2B5EF4-FFF2-40B4-BE49-F238E27FC236}">
                <a16:creationId xmlns:a16="http://schemas.microsoft.com/office/drawing/2014/main" id="{FD01027C-DFC8-23A3-50FB-73F1A0B2A0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622" y="0"/>
            <a:ext cx="96607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08027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légume, nourriture, menu&#10;&#10;Description générée automatiquement">
            <a:extLst>
              <a:ext uri="{FF2B5EF4-FFF2-40B4-BE49-F238E27FC236}">
                <a16:creationId xmlns:a16="http://schemas.microsoft.com/office/drawing/2014/main" id="{4BCFBFA9-F9B6-829B-7C46-1DF3770D2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400" y="0"/>
            <a:ext cx="9669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964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ein air, ciel, Panneau d’affichage&#10;&#10;Description générée automatiquement">
            <a:extLst>
              <a:ext uri="{FF2B5EF4-FFF2-40B4-BE49-F238E27FC236}">
                <a16:creationId xmlns:a16="http://schemas.microsoft.com/office/drawing/2014/main" id="{8B5E4AE0-696F-09C1-D155-C59819F32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330" y="0"/>
            <a:ext cx="82953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76692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habits, texte, plein air, personne&#10;&#10;Description générée automatiquement">
            <a:extLst>
              <a:ext uri="{FF2B5EF4-FFF2-40B4-BE49-F238E27FC236}">
                <a16:creationId xmlns:a16="http://schemas.microsoft.com/office/drawing/2014/main" id="{C7FCCC34-AD05-F871-78E9-FF446B638E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609" y="0"/>
            <a:ext cx="96687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23262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natation, capture d’écran, bleu vert&#10;&#10;Description générée automatiquement">
            <a:extLst>
              <a:ext uri="{FF2B5EF4-FFF2-40B4-BE49-F238E27FC236}">
                <a16:creationId xmlns:a16="http://schemas.microsoft.com/office/drawing/2014/main" id="{7B960293-6FDF-02CC-F715-D621E9887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400" y="0"/>
            <a:ext cx="9669200" cy="6858000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7B1FB3F5-4078-E5FF-E1F7-9C37D4587F60}"/>
              </a:ext>
            </a:extLst>
          </p:cNvPr>
          <p:cNvSpPr/>
          <p:nvPr/>
        </p:nvSpPr>
        <p:spPr>
          <a:xfrm>
            <a:off x="7669161" y="2888226"/>
            <a:ext cx="2005781" cy="10815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ALNATURA</a:t>
            </a:r>
          </a:p>
        </p:txBody>
      </p:sp>
    </p:spTree>
    <p:extLst>
      <p:ext uri="{BB962C8B-B14F-4D97-AF65-F5344CB8AC3E}">
        <p14:creationId xmlns:p14="http://schemas.microsoft.com/office/powerpoint/2010/main" val="360565224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boisson, jus, cocktail&#10;&#10;Description générée automatiquement">
            <a:extLst>
              <a:ext uri="{FF2B5EF4-FFF2-40B4-BE49-F238E27FC236}">
                <a16:creationId xmlns:a16="http://schemas.microsoft.com/office/drawing/2014/main" id="{716E68EF-6F9B-FB6D-AFF3-E0632C8284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35" y="0"/>
            <a:ext cx="96639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33344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ACCED18-9CD4-8E32-7C52-06AF8A9630AA}"/>
              </a:ext>
            </a:extLst>
          </p:cNvPr>
          <p:cNvSpPr txBox="1"/>
          <p:nvPr/>
        </p:nvSpPr>
        <p:spPr>
          <a:xfrm>
            <a:off x="490917" y="128633"/>
            <a:ext cx="10278683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VIDEO SANTE NUTRITION</a:t>
            </a:r>
            <a:b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sz="3600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BAD873A-A8B1-C888-71A0-CB8423CBB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1434737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sz="32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Partager des conseils, astuces et informations nutritionnelles.</a:t>
            </a:r>
            <a:br>
              <a:rPr lang="fr-FR" sz="3200" dirty="0">
                <a:latin typeface="Avenir Next LT Pro" panose="020B0504020202020204" pitchFamily="34" charset="0"/>
              </a:rPr>
            </a:br>
            <a:br>
              <a:rPr lang="fr-FR" sz="3200" dirty="0"/>
            </a:b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A82F950-A432-4AC6-3D6B-EBF595120C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8919" y="1005114"/>
            <a:ext cx="11591925" cy="257628"/>
          </a:xfrm>
        </p:spPr>
        <p:txBody>
          <a:bodyPr/>
          <a:lstStyle/>
          <a:p>
            <a:pPr algn="l"/>
            <a:r>
              <a:rPr lang="fr-FR" dirty="0"/>
              <a:t>CAPSULES VIDEOS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E93DAF3-115C-68F2-E6E6-B1B698CCD323}"/>
              </a:ext>
            </a:extLst>
          </p:cNvPr>
          <p:cNvSpPr txBox="1"/>
          <p:nvPr/>
        </p:nvSpPr>
        <p:spPr>
          <a:xfrm>
            <a:off x="490917" y="2476400"/>
            <a:ext cx="10133539" cy="3456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b="1" i="0" u="none" strike="noStrike" baseline="0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VIDEO LANCEMENT – Version longue</a:t>
            </a: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1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L’idée serait ici d’avoir une piste avec une vraie tonalité à contre-pied, matérialisée par une voix forte portant un discours fort. </a:t>
            </a:r>
            <a:br>
              <a:rPr lang="fr-FR" sz="1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</a:br>
            <a:r>
              <a:rPr lang="fr-FR" sz="1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Avec en arrière-plan de belles images de préparation de PPNP.</a:t>
            </a:r>
          </a:p>
          <a:p>
            <a:r>
              <a:rPr lang="fr-FR" sz="1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Voix : « </a:t>
            </a:r>
            <a:r>
              <a:rPr lang="fr-FR" sz="1800" i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Pour rendre nos petits plats préparés et cuisinés par nos pros encore meilleurs, c’est vrai, on aurait pu rajouter du sucre, du sel, de la crème… Mais nous, on a préféré réduire ! Réduire le sel, les matières grasses, les calories... Et rajouter de bons légumes. Et des féculents ! Résultats : des petits plats encore meilleurs pour votre palais, et pour votre santé. Vous les reconnaitrez facilement : ils portent le label C’est Bon pour Moi ! Et il y en a déjà plus de 20 à découvrir en magasin… </a:t>
            </a:r>
            <a:r>
              <a:rPr lang="fr-FR" sz="1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»</a:t>
            </a:r>
          </a:p>
          <a:p>
            <a:pPr>
              <a:lnSpc>
                <a:spcPct val="150000"/>
              </a:lnSpc>
            </a:pPr>
            <a:endParaRPr lang="fr-FR" sz="2000" b="1" dirty="0">
              <a:latin typeface="Avenir Next LT Pro" panose="020B05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7D43A0-FA68-F86C-C54B-1B507ECD44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10271005" y="178851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464222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ACCED18-9CD4-8E32-7C52-06AF8A9630AA}"/>
              </a:ext>
            </a:extLst>
          </p:cNvPr>
          <p:cNvSpPr txBox="1"/>
          <p:nvPr/>
        </p:nvSpPr>
        <p:spPr>
          <a:xfrm>
            <a:off x="490917" y="128633"/>
            <a:ext cx="10278683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VIDEO SANTE NUTRITION</a:t>
            </a:r>
            <a:b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sz="3600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BAD873A-A8B1-C888-71A0-CB8423CBB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1434737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sz="32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Partager des conseils, astuces et informations nutritionnelles.</a:t>
            </a:r>
            <a:br>
              <a:rPr lang="fr-FR" sz="3200" dirty="0">
                <a:latin typeface="Avenir Next LT Pro" panose="020B0504020202020204" pitchFamily="34" charset="0"/>
              </a:rPr>
            </a:br>
            <a:br>
              <a:rPr lang="fr-FR" sz="3200" dirty="0"/>
            </a:b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A82F950-A432-4AC6-3D6B-EBF595120C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8919" y="1005114"/>
            <a:ext cx="11591925" cy="257628"/>
          </a:xfrm>
        </p:spPr>
        <p:txBody>
          <a:bodyPr/>
          <a:lstStyle/>
          <a:p>
            <a:pPr algn="l"/>
            <a:r>
              <a:rPr lang="fr-FR" dirty="0"/>
              <a:t>CAPSULES VIDEOS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E93DAF3-115C-68F2-E6E6-B1B698CCD323}"/>
              </a:ext>
            </a:extLst>
          </p:cNvPr>
          <p:cNvSpPr txBox="1"/>
          <p:nvPr/>
        </p:nvSpPr>
        <p:spPr>
          <a:xfrm>
            <a:off x="490918" y="2476400"/>
            <a:ext cx="10777276" cy="3979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b="1" i="0" u="none" strike="noStrike" baseline="0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VIDEO SHORT LANCEMENT </a:t>
            </a: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1400" i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Des images de bons petits plats savoureux vu en défonce à travers la typo</a:t>
            </a:r>
            <a:endParaRPr lang="fr-FR" sz="14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400" i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qui s’affiche à l’écran, et notamment les + et les -</a:t>
            </a:r>
            <a:endParaRPr lang="fr-FR" sz="14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 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NOTRE RECETTE POUR DES PETITS PLATS ENCORE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+ SAINS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+ ÉQUILIBRÉS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+ SAVOUREUX 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???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 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- DE SEL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- DE MATIÈRES GRASSES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- DE SUCRE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!!!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Découvrez en magasin nos 20 petits plats Bon pour Moi !</a:t>
            </a:r>
          </a:p>
          <a:p>
            <a:pPr>
              <a:lnSpc>
                <a:spcPct val="150000"/>
              </a:lnSpc>
            </a:pPr>
            <a:endParaRPr lang="fr-FR" sz="2000" b="1" dirty="0">
              <a:latin typeface="Avenir Next LT Pro" panose="020B05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7D43A0-FA68-F86C-C54B-1B507ECD44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10271005" y="178851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D6BBB0E-606D-E2AF-342F-02EBE5AA23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9982" y="2611228"/>
            <a:ext cx="49911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88180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ACCED18-9CD4-8E32-7C52-06AF8A9630AA}"/>
              </a:ext>
            </a:extLst>
          </p:cNvPr>
          <p:cNvSpPr txBox="1"/>
          <p:nvPr/>
        </p:nvSpPr>
        <p:spPr>
          <a:xfrm>
            <a:off x="490917" y="128633"/>
            <a:ext cx="10278683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VIDEO SANTE NUTRITION</a:t>
            </a:r>
            <a:b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sz="3600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BAD873A-A8B1-C888-71A0-CB8423CBB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1434737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sz="32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Partager des conseils, astuces et informations nutritionnelles.</a:t>
            </a:r>
            <a:br>
              <a:rPr lang="fr-FR" sz="3200" dirty="0">
                <a:latin typeface="Avenir Next LT Pro" panose="020B0504020202020204" pitchFamily="34" charset="0"/>
              </a:rPr>
            </a:br>
            <a:br>
              <a:rPr lang="fr-FR" sz="3200" dirty="0"/>
            </a:b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A82F950-A432-4AC6-3D6B-EBF595120C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8919" y="1005114"/>
            <a:ext cx="11591925" cy="257628"/>
          </a:xfrm>
        </p:spPr>
        <p:txBody>
          <a:bodyPr/>
          <a:lstStyle/>
          <a:p>
            <a:pPr algn="l"/>
            <a:r>
              <a:rPr lang="fr-FR" dirty="0"/>
              <a:t>CAPSULES VIDEOS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E93DAF3-115C-68F2-E6E6-B1B698CCD323}"/>
              </a:ext>
            </a:extLst>
          </p:cNvPr>
          <p:cNvSpPr txBox="1"/>
          <p:nvPr/>
        </p:nvSpPr>
        <p:spPr>
          <a:xfrm>
            <a:off x="490918" y="2476400"/>
            <a:ext cx="7265154" cy="3456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b="1" i="0" u="none" strike="noStrike" baseline="0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VIDEO </a:t>
            </a: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Une succession de séquences de dégustation clients tournée en magasin</a:t>
            </a:r>
          </a:p>
          <a:p>
            <a:r>
              <a:rPr lang="fr-FR" sz="18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Nous aurions plusieurs mini séquences de clients en train de réaliser une dégustation à l’aveugle. On les verrait prendre une bouchée d’un produit anonymisé, </a:t>
            </a:r>
            <a:endParaRPr lang="fr-FR" sz="1800" kern="100" dirty="0">
              <a:effectLst/>
              <a:latin typeface="Cambria" panose="02040503050406030204" pitchFamily="18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800" i="1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Nous prendrions toutes les réactions autour de ‘C’est bon !’</a:t>
            </a:r>
            <a:endParaRPr lang="fr-FR" sz="1800" kern="100" dirty="0">
              <a:effectLst/>
              <a:latin typeface="Cambria" panose="02040503050406030204" pitchFamily="18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 Avec un panneau </a:t>
            </a:r>
            <a:r>
              <a:rPr lang="fr-FR" b="1" kern="100" dirty="0"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C</a:t>
            </a:r>
            <a:r>
              <a:rPr lang="fr-FR" sz="1800" b="1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e n’est pas juste bon, c’est bon pour vous !</a:t>
            </a:r>
          </a:p>
          <a:p>
            <a:pPr algn="just"/>
            <a:r>
              <a:rPr lang="fr-FR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Carton explicatif avec voix off : Bon pour moi, c’est une sélection de petits plats cuisinés et préparés par nos pros qui sont aussi bon pour votre santé que pour votre palais </a:t>
            </a:r>
            <a:r>
              <a:rPr lang="fr-FR" sz="1800" i="1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(affichage des 4 arguments clefs)</a:t>
            </a:r>
            <a:r>
              <a:rPr lang="fr-FR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.</a:t>
            </a:r>
          </a:p>
          <a:p>
            <a:pPr>
              <a:lnSpc>
                <a:spcPct val="150000"/>
              </a:lnSpc>
            </a:pPr>
            <a:endParaRPr lang="fr-FR" sz="2000" b="1" dirty="0">
              <a:latin typeface="Avenir Next LT Pro" panose="020B05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7D43A0-FA68-F86C-C54B-1B507ECD44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10271005" y="178851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091EBDC-8C92-C3D8-C9F3-BE87A40795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1013"/>
          <a:stretch/>
        </p:blipFill>
        <p:spPr>
          <a:xfrm>
            <a:off x="8441319" y="2760339"/>
            <a:ext cx="2585051" cy="2888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7501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ogo supermarché match - At Work Conseil">
            <a:extLst>
              <a:ext uri="{FF2B5EF4-FFF2-40B4-BE49-F238E27FC236}">
                <a16:creationId xmlns:a16="http://schemas.microsoft.com/office/drawing/2014/main" id="{D8090361-5BA2-27B5-5AEA-957EB1F9B1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7" t="24553" r="30338" b="26777"/>
          <a:stretch/>
        </p:blipFill>
        <p:spPr bwMode="auto">
          <a:xfrm>
            <a:off x="5528069" y="225283"/>
            <a:ext cx="2152891" cy="96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48EC37BA-DA64-6DA8-C323-9AB686376221}"/>
              </a:ext>
            </a:extLst>
          </p:cNvPr>
          <p:cNvSpPr/>
          <p:nvPr/>
        </p:nvSpPr>
        <p:spPr>
          <a:xfrm>
            <a:off x="790862" y="3277083"/>
            <a:ext cx="2638698" cy="705402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LABEL ‘SANTÉ’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CC13993-51BC-B8A1-BF19-4D95BA1BA432}"/>
              </a:ext>
            </a:extLst>
          </p:cNvPr>
          <p:cNvSpPr txBox="1"/>
          <p:nvPr/>
        </p:nvSpPr>
        <p:spPr>
          <a:xfrm>
            <a:off x="1020306" y="2769557"/>
            <a:ext cx="217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pc="300" dirty="0">
                <a:latin typeface="Avenir Next LT Pro" panose="020B0504020202020204" pitchFamily="34" charset="0"/>
              </a:rPr>
              <a:t>OFFRE 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6C9E0821-B39C-B6A1-8F3A-9401A78213F2}"/>
              </a:ext>
            </a:extLst>
          </p:cNvPr>
          <p:cNvCxnSpPr/>
          <p:nvPr/>
        </p:nvCxnSpPr>
        <p:spPr>
          <a:xfrm>
            <a:off x="1256771" y="3131734"/>
            <a:ext cx="1672046" cy="0"/>
          </a:xfrm>
          <a:prstGeom prst="line">
            <a:avLst/>
          </a:prstGeom>
          <a:ln>
            <a:solidFill>
              <a:srgbClr val="237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2489913D-31C8-80B9-CA19-DE54585D9806}"/>
              </a:ext>
            </a:extLst>
          </p:cNvPr>
          <p:cNvSpPr/>
          <p:nvPr/>
        </p:nvSpPr>
        <p:spPr>
          <a:xfrm>
            <a:off x="4607168" y="3277083"/>
            <a:ext cx="2638698" cy="705402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PRODUITS/</a:t>
            </a:r>
            <a:br>
              <a:rPr lang="fr-FR" sz="1600" b="1" dirty="0">
                <a:latin typeface="Avenir Next LT Pro" panose="020B0504020202020204" pitchFamily="34" charset="0"/>
              </a:rPr>
            </a:br>
            <a:r>
              <a:rPr lang="fr-FR" sz="1600" b="1" dirty="0">
                <a:latin typeface="Avenir Next LT Pro" panose="020B0504020202020204" pitchFamily="34" charset="0"/>
              </a:rPr>
              <a:t>RECETTES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99FE54E-541E-574D-9DDF-86ACC3D73D32}"/>
              </a:ext>
            </a:extLst>
          </p:cNvPr>
          <p:cNvSpPr txBox="1"/>
          <p:nvPr/>
        </p:nvSpPr>
        <p:spPr>
          <a:xfrm>
            <a:off x="4836612" y="2769557"/>
            <a:ext cx="217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pc="300" dirty="0">
                <a:latin typeface="Avenir Next LT Pro" panose="020B0504020202020204" pitchFamily="34" charset="0"/>
              </a:rPr>
              <a:t>INSPIRATION 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1C71667A-82E1-FCE8-600C-2063C3F0D020}"/>
              </a:ext>
            </a:extLst>
          </p:cNvPr>
          <p:cNvCxnSpPr/>
          <p:nvPr/>
        </p:nvCxnSpPr>
        <p:spPr>
          <a:xfrm>
            <a:off x="5073077" y="3131734"/>
            <a:ext cx="1672046" cy="0"/>
          </a:xfrm>
          <a:prstGeom prst="line">
            <a:avLst/>
          </a:prstGeom>
          <a:ln>
            <a:solidFill>
              <a:srgbClr val="237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13BAB666-9C6D-A074-160F-B478E5292635}"/>
              </a:ext>
            </a:extLst>
          </p:cNvPr>
          <p:cNvSpPr/>
          <p:nvPr/>
        </p:nvSpPr>
        <p:spPr>
          <a:xfrm>
            <a:off x="8691288" y="3277083"/>
            <a:ext cx="2638698" cy="705402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PORTE PAROLE</a:t>
            </a:r>
          </a:p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NUTRITIONNISTE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24B3D63-20AE-602A-CDC5-9AECF41BC753}"/>
              </a:ext>
            </a:extLst>
          </p:cNvPr>
          <p:cNvSpPr txBox="1"/>
          <p:nvPr/>
        </p:nvSpPr>
        <p:spPr>
          <a:xfrm>
            <a:off x="8920732" y="2769557"/>
            <a:ext cx="217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pc="300" dirty="0">
                <a:latin typeface="Avenir Next LT Pro" panose="020B0504020202020204" pitchFamily="34" charset="0"/>
              </a:rPr>
              <a:t>EXPERTISE 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3DA4A4A2-213F-E0FB-0E53-69AD5BFF8209}"/>
              </a:ext>
            </a:extLst>
          </p:cNvPr>
          <p:cNvCxnSpPr/>
          <p:nvPr/>
        </p:nvCxnSpPr>
        <p:spPr>
          <a:xfrm>
            <a:off x="9157197" y="3131734"/>
            <a:ext cx="1672046" cy="0"/>
          </a:xfrm>
          <a:prstGeom prst="line">
            <a:avLst/>
          </a:prstGeom>
          <a:ln>
            <a:solidFill>
              <a:srgbClr val="237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A8CC23AB-C94D-BA51-33F8-DBD893E95A47}"/>
              </a:ext>
            </a:extLst>
          </p:cNvPr>
          <p:cNvSpPr/>
          <p:nvPr/>
        </p:nvSpPr>
        <p:spPr>
          <a:xfrm>
            <a:off x="798453" y="4266568"/>
            <a:ext cx="10595094" cy="261834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LEVIERS DE COMMUNICATION </a:t>
            </a:r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8FDE648B-7503-F7D2-998A-7F05B03091A8}"/>
              </a:ext>
            </a:extLst>
          </p:cNvPr>
          <p:cNvSpPr/>
          <p:nvPr/>
        </p:nvSpPr>
        <p:spPr>
          <a:xfrm>
            <a:off x="9525611" y="4659629"/>
            <a:ext cx="1804375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PODCAST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Minute nutrition</a:t>
            </a: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C5EE8FE2-B681-F5E5-AAAA-11078603598F}"/>
              </a:ext>
            </a:extLst>
          </p:cNvPr>
          <p:cNvSpPr/>
          <p:nvPr/>
        </p:nvSpPr>
        <p:spPr>
          <a:xfrm>
            <a:off x="7422469" y="4659628"/>
            <a:ext cx="1928588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MAGAZINE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Tout </a:t>
            </a:r>
            <a:r>
              <a:rPr lang="fr-FR" sz="1050" b="1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sainplement</a:t>
            </a:r>
            <a:endParaRPr lang="fr-FR" sz="105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02CB1DB7-156C-339C-CAA7-045FEC6E03FC}"/>
              </a:ext>
            </a:extLst>
          </p:cNvPr>
          <p:cNvSpPr/>
          <p:nvPr/>
        </p:nvSpPr>
        <p:spPr>
          <a:xfrm>
            <a:off x="790862" y="4681228"/>
            <a:ext cx="2278692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RELAIS OFFRE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Gamme PPNP/CPNP</a:t>
            </a:r>
            <a:b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Bon pour moi</a:t>
            </a:r>
          </a:p>
        </p:txBody>
      </p:sp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A5FF6EFA-C147-45D5-F848-60700E23376A}"/>
              </a:ext>
            </a:extLst>
          </p:cNvPr>
          <p:cNvSpPr/>
          <p:nvPr/>
        </p:nvSpPr>
        <p:spPr>
          <a:xfrm>
            <a:off x="3200116" y="4681228"/>
            <a:ext cx="1928588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FICHES RECETTE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 Bien manger</a:t>
            </a:r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8F0F6FBC-8045-1A29-1641-021CD1688170}"/>
              </a:ext>
            </a:extLst>
          </p:cNvPr>
          <p:cNvSpPr/>
          <p:nvPr/>
        </p:nvSpPr>
        <p:spPr>
          <a:xfrm>
            <a:off x="5303258" y="4681228"/>
            <a:ext cx="1928588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RESEAUX SOCIAUX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 Capsule </a:t>
            </a:r>
            <a:r>
              <a:rPr lang="fr-FR" sz="1050" b="1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video</a:t>
            </a:r>
            <a:endParaRPr lang="fr-FR" sz="105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4A42CAB-B8AE-3D8B-D567-F321A3123B4D}"/>
              </a:ext>
            </a:extLst>
          </p:cNvPr>
          <p:cNvSpPr txBox="1"/>
          <p:nvPr/>
        </p:nvSpPr>
        <p:spPr>
          <a:xfrm>
            <a:off x="2093744" y="2010314"/>
            <a:ext cx="80045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b="1" i="0" spc="60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Avenir Next LT Pro" panose="020B0504020202020204" pitchFamily="34" charset="0"/>
              </a:rPr>
              <a:t>Au cœur de notre mission : votre santé </a:t>
            </a:r>
            <a:endParaRPr lang="fr-FR" b="1" spc="600" dirty="0">
              <a:latin typeface="Avenir Next LT Pro" panose="020B0504020202020204" pitchFamily="34" charset="0"/>
            </a:endParaRPr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F96382D4-B7F4-8984-A0D8-0711A87D3AD6}"/>
              </a:ext>
            </a:extLst>
          </p:cNvPr>
          <p:cNvSpPr/>
          <p:nvPr/>
        </p:nvSpPr>
        <p:spPr>
          <a:xfrm>
            <a:off x="816761" y="2402804"/>
            <a:ext cx="10595094" cy="261834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PROMESSES</a:t>
            </a:r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A31BD1A6-1433-57F8-452A-FD3316F45BD2}"/>
              </a:ext>
            </a:extLst>
          </p:cNvPr>
          <p:cNvSpPr/>
          <p:nvPr/>
        </p:nvSpPr>
        <p:spPr>
          <a:xfrm>
            <a:off x="6745123" y="5864850"/>
            <a:ext cx="2763623" cy="746340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RENCONTRES  NUTRITION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In-store</a:t>
            </a:r>
          </a:p>
        </p:txBody>
      </p:sp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BB0194AE-9DF3-183F-DFF7-065261548AE1}"/>
              </a:ext>
            </a:extLst>
          </p:cNvPr>
          <p:cNvSpPr/>
          <p:nvPr/>
        </p:nvSpPr>
        <p:spPr>
          <a:xfrm>
            <a:off x="2297976" y="5886450"/>
            <a:ext cx="2763623" cy="746340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PANIERS MARAICHER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Recettes pour bien manger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D5F3BFE-B05D-01A1-CE2D-AB6E59F002CE}"/>
              </a:ext>
            </a:extLst>
          </p:cNvPr>
          <p:cNvSpPr/>
          <p:nvPr/>
        </p:nvSpPr>
        <p:spPr>
          <a:xfrm rot="392611">
            <a:off x="8390033" y="4239537"/>
            <a:ext cx="2879124" cy="221977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LANCEMENT JUIN 2024 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2B9C0CE8-AB1B-95FC-54C4-82FA535C78DD}"/>
              </a:ext>
            </a:extLst>
          </p:cNvPr>
          <p:cNvSpPr txBox="1"/>
          <p:nvPr/>
        </p:nvSpPr>
        <p:spPr>
          <a:xfrm>
            <a:off x="718231" y="5317257"/>
            <a:ext cx="2625559" cy="447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fr-FR" sz="11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Une gamme sous un label santé garantissant qualité et bénéfices nutritionnels.</a:t>
            </a:r>
            <a:endParaRPr lang="fr-FR" sz="1100" dirty="0">
              <a:latin typeface="Avenir Next LT Pro" panose="020B0504020202020204" pitchFamily="34" charset="0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37A5AF4A-9B77-0CAE-5AE4-7DB727773880}"/>
              </a:ext>
            </a:extLst>
          </p:cNvPr>
          <p:cNvSpPr txBox="1"/>
          <p:nvPr/>
        </p:nvSpPr>
        <p:spPr>
          <a:xfrm>
            <a:off x="3122095" y="5329463"/>
            <a:ext cx="2181164" cy="329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fr-FR" sz="11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 Des recettes hebdomadaires saines, faciles à préparer</a:t>
            </a:r>
            <a:endParaRPr lang="fr-FR" sz="1100" dirty="0">
              <a:latin typeface="Avenir Next LT Pro" panose="020B0504020202020204" pitchFamily="34" charset="0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13EB3A88-195A-598A-7B45-765DC5C37869}"/>
              </a:ext>
            </a:extLst>
          </p:cNvPr>
          <p:cNvSpPr txBox="1"/>
          <p:nvPr/>
        </p:nvSpPr>
        <p:spPr>
          <a:xfrm>
            <a:off x="5303258" y="5323629"/>
            <a:ext cx="1942608" cy="444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fr-FR" sz="11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Partager des conseils, astuces et informations nutritionnelles.</a:t>
            </a:r>
            <a:endParaRPr lang="fr-FR" sz="1100" dirty="0">
              <a:latin typeface="Avenir Next LT Pro" panose="020B0504020202020204" pitchFamily="34" charset="0"/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AC5FAEFA-401D-73E1-99BC-EED9D49ED166}"/>
              </a:ext>
            </a:extLst>
          </p:cNvPr>
          <p:cNvSpPr txBox="1"/>
          <p:nvPr/>
        </p:nvSpPr>
        <p:spPr>
          <a:xfrm>
            <a:off x="7470591" y="5307111"/>
            <a:ext cx="3898109" cy="329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900"/>
              </a:lnSpc>
            </a:pPr>
            <a:r>
              <a:rPr lang="fr-FR" sz="1100" dirty="0">
                <a:solidFill>
                  <a:srgbClr val="0D0D0D"/>
                </a:solidFill>
                <a:latin typeface="Avenir Next LT Pro" panose="020B0504020202020204" pitchFamily="34" charset="0"/>
              </a:rPr>
              <a:t>Ressources dédiées pour éduquer et inspirer sur les sujets de nutrition, avec des experts comme des diététiciens.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EFED10D3-65C4-3014-046D-9BC99F8A92EF}"/>
              </a:ext>
            </a:extLst>
          </p:cNvPr>
          <p:cNvSpPr/>
          <p:nvPr/>
        </p:nvSpPr>
        <p:spPr>
          <a:xfrm>
            <a:off x="2287222" y="5830415"/>
            <a:ext cx="2790701" cy="162451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latin typeface="Avenir Next LT Pro" panose="020B0504020202020204" pitchFamily="34" charset="0"/>
              </a:rPr>
              <a:t>OFFRE</a:t>
            </a: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2934A29E-F954-6080-8B51-1C5256EED5E0}"/>
              </a:ext>
            </a:extLst>
          </p:cNvPr>
          <p:cNvSpPr/>
          <p:nvPr/>
        </p:nvSpPr>
        <p:spPr>
          <a:xfrm>
            <a:off x="6731583" y="5795276"/>
            <a:ext cx="2790701" cy="162451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latin typeface="Avenir Next LT Pro" panose="020B0504020202020204" pitchFamily="34" charset="0"/>
              </a:rPr>
              <a:t>EVENEMENTS</a:t>
            </a: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9F3492F5-08CC-1AA1-9AE7-4362D03CA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208" y="394255"/>
            <a:ext cx="8442518" cy="1325514"/>
          </a:xfrm>
        </p:spPr>
        <p:txBody>
          <a:bodyPr/>
          <a:lstStyle/>
          <a:p>
            <a:pPr>
              <a:lnSpc>
                <a:spcPts val="5600"/>
              </a:lnSpc>
            </a:pPr>
            <a:r>
              <a:rPr lang="fr-FR" sz="4800" dirty="0">
                <a:solidFill>
                  <a:srgbClr val="237756"/>
                </a:solidFill>
                <a:latin typeface="Avenir Next LT Pro" panose="020B0504020202020204" pitchFamily="34" charset="0"/>
                <a:ea typeface="+mj-ea"/>
                <a:cs typeface="+mj-cs"/>
              </a:rPr>
              <a:t>Hub  			</a:t>
            </a:r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6600" b="1" i="0" u="none" strike="noStrike" kern="1200" cap="none" spc="60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Nutrition Santé </a:t>
            </a:r>
            <a:endParaRPr lang="fr-FR" spc="600" dirty="0">
              <a:solidFill>
                <a:srgbClr val="237756"/>
              </a:solidFill>
              <a:latin typeface="Playfair Display" panose="00000500000000000000" pitchFamily="2" charset="0"/>
            </a:endParaRPr>
          </a:p>
        </p:txBody>
      </p:sp>
      <p:pic>
        <p:nvPicPr>
          <p:cNvPr id="42" name="Image 41">
            <a:extLst>
              <a:ext uri="{FF2B5EF4-FFF2-40B4-BE49-F238E27FC236}">
                <a16:creationId xmlns:a16="http://schemas.microsoft.com/office/drawing/2014/main" id="{F1C0CDF0-C68F-4ED1-00F8-32FED1D727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21070" t="21681" r="61044" b="59294"/>
          <a:stretch/>
        </p:blipFill>
        <p:spPr>
          <a:xfrm>
            <a:off x="8263847" y="2531928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52BBEAD9-DB68-D957-34FE-437E33F3BC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720" t="41194" r="80394" b="39781"/>
          <a:stretch/>
        </p:blipFill>
        <p:spPr>
          <a:xfrm>
            <a:off x="4055096" y="2499129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38F2165D-05AD-5D61-D421-7D3048FBE5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219636" y="2499129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3430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at, légume, nourriture&#10;&#10;Description générée automatiquement">
            <a:extLst>
              <a:ext uri="{FF2B5EF4-FFF2-40B4-BE49-F238E27FC236}">
                <a16:creationId xmlns:a16="http://schemas.microsoft.com/office/drawing/2014/main" id="{66433BFF-3253-9B5E-30E5-47BD401BA5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491" y="0"/>
            <a:ext cx="89630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909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979B0B-66CD-6236-D6CC-14A1ADC81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Reveal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98BF5DA-AE68-BF37-AB45-4C1A408BCC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421268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ein air, Panneau d’affichage, ciel&#10;&#10;Description générée automatiquement">
            <a:extLst>
              <a:ext uri="{FF2B5EF4-FFF2-40B4-BE49-F238E27FC236}">
                <a16:creationId xmlns:a16="http://schemas.microsoft.com/office/drawing/2014/main" id="{86ABE8EE-77EE-5BC4-D936-13FD198F50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330" y="0"/>
            <a:ext cx="82953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578839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13691</TotalTime>
  <Words>1002</Words>
  <Application>Microsoft Office PowerPoint</Application>
  <PresentationFormat>Grand écran</PresentationFormat>
  <Paragraphs>173</Paragraphs>
  <Slides>66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66</vt:i4>
      </vt:variant>
    </vt:vector>
  </HeadingPairs>
  <TitlesOfParts>
    <vt:vector size="78" baseType="lpstr">
      <vt:lpstr>Arial</vt:lpstr>
      <vt:lpstr>Calibri</vt:lpstr>
      <vt:lpstr>Tahoma</vt:lpstr>
      <vt:lpstr>Playfair Display</vt:lpstr>
      <vt:lpstr>Aptos</vt:lpstr>
      <vt:lpstr>Police système Courant</vt:lpstr>
      <vt:lpstr>Wingdings</vt:lpstr>
      <vt:lpstr>Avenir Next LT Pro</vt:lpstr>
      <vt:lpstr>Georgia</vt:lpstr>
      <vt:lpstr>Bebas Neue Pro</vt:lpstr>
      <vt:lpstr>Cambria</vt:lpstr>
      <vt:lpstr>1_Thème LNB</vt:lpstr>
      <vt:lpstr>Hub  Nutrition Santé </vt:lpstr>
      <vt:lpstr>Hub       Nutrition Santé </vt:lpstr>
      <vt:lpstr>Mise en place d’un label « santé» </vt:lpstr>
      <vt:lpstr>AXE 1  </vt:lpstr>
      <vt:lpstr>Teasing</vt:lpstr>
      <vt:lpstr>Présentation PowerPoint</vt:lpstr>
      <vt:lpstr>Présentation PowerPoint</vt:lpstr>
      <vt:lpstr>Reveal</vt:lpstr>
      <vt:lpstr>Présentation PowerPoint</vt:lpstr>
      <vt:lpstr>Présentation PowerPoint</vt:lpstr>
      <vt:lpstr>AXE 2  </vt:lpstr>
      <vt:lpstr>Teasing</vt:lpstr>
      <vt:lpstr>Présentation PowerPoint</vt:lpstr>
      <vt:lpstr>Présentation PowerPoint</vt:lpstr>
      <vt:lpstr>Reveal</vt:lpstr>
      <vt:lpstr>Présentation PowerPoint</vt:lpstr>
      <vt:lpstr>Présentation PowerPoint</vt:lpstr>
      <vt:lpstr>AXE 3  </vt:lpstr>
      <vt:lpstr>Teasing</vt:lpstr>
      <vt:lpstr>Présentation PowerPoint</vt:lpstr>
      <vt:lpstr>Présentation PowerPoint</vt:lpstr>
      <vt:lpstr>Reveal</vt:lpstr>
      <vt:lpstr>Présentation PowerPoint</vt:lpstr>
      <vt:lpstr>Présentation PowerPoint</vt:lpstr>
      <vt:lpstr>AXE 4 </vt:lpstr>
      <vt:lpstr>Teasing</vt:lpstr>
      <vt:lpstr>Présentation PowerPoint</vt:lpstr>
      <vt:lpstr>Présentation PowerPoint</vt:lpstr>
      <vt:lpstr>Reveal</vt:lpstr>
      <vt:lpstr>Présentation PowerPoint</vt:lpstr>
      <vt:lpstr>Présentation PowerPoint</vt:lpstr>
      <vt:lpstr>AXE 5 </vt:lpstr>
      <vt:lpstr>Teasing</vt:lpstr>
      <vt:lpstr>Présentation PowerPoint</vt:lpstr>
      <vt:lpstr>Présentation PowerPoint</vt:lpstr>
      <vt:lpstr>Reveal</vt:lpstr>
      <vt:lpstr>Présentation PowerPoint</vt:lpstr>
      <vt:lpstr>Présentation PowerPoint</vt:lpstr>
      <vt:lpstr>AXE 6 </vt:lpstr>
      <vt:lpstr>Teasing</vt:lpstr>
      <vt:lpstr>Présentation PowerPoint</vt:lpstr>
      <vt:lpstr>Présentation PowerPoint</vt:lpstr>
      <vt:lpstr>Reveal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Magazine ‘santé’ Match présent gratuitement en magasin  ou possibilité de le vendre  =&gt; prix de vente symbolique 1€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Partager des conseils, astuces et informations nutritionnelles.  </vt:lpstr>
      <vt:lpstr>Partager des conseils, astuces et informations nutritionnelles.  </vt:lpstr>
      <vt:lpstr>Partager des conseils, astuces et informations nutritionnelles.  </vt:lpstr>
      <vt:lpstr>Hub       Nutrition Santé 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Aude Alario</cp:lastModifiedBy>
  <cp:revision>146</cp:revision>
  <cp:lastPrinted>2022-07-05T07:32:58Z</cp:lastPrinted>
  <dcterms:created xsi:type="dcterms:W3CDTF">2023-04-17T13:19:25Z</dcterms:created>
  <dcterms:modified xsi:type="dcterms:W3CDTF">2024-05-23T13:54:42Z</dcterms:modified>
  <cp:category/>
</cp:coreProperties>
</file>