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7"/>
  </p:notesMasterIdLst>
  <p:sldIdLst>
    <p:sldId id="257" r:id="rId2"/>
    <p:sldId id="2147479860" r:id="rId3"/>
    <p:sldId id="2147479880" r:id="rId4"/>
    <p:sldId id="2147479968" r:id="rId5"/>
    <p:sldId id="2147479881" r:id="rId6"/>
    <p:sldId id="2147479970" r:id="rId7"/>
    <p:sldId id="2147479971" r:id="rId8"/>
    <p:sldId id="2147479980" r:id="rId9"/>
    <p:sldId id="2147479969" r:id="rId10"/>
    <p:sldId id="2147479972" r:id="rId11"/>
    <p:sldId id="2147479974" r:id="rId12"/>
    <p:sldId id="2147479981" r:id="rId13"/>
    <p:sldId id="2147479975" r:id="rId14"/>
    <p:sldId id="2147479982" r:id="rId15"/>
    <p:sldId id="2147479976" r:id="rId16"/>
    <p:sldId id="2147479979" r:id="rId17"/>
    <p:sldId id="2147479983" r:id="rId18"/>
    <p:sldId id="2147479978" r:id="rId19"/>
    <p:sldId id="2147479985" r:id="rId20"/>
    <p:sldId id="2147479984" r:id="rId21"/>
    <p:sldId id="2147479986" r:id="rId22"/>
    <p:sldId id="2147479987" r:id="rId23"/>
    <p:sldId id="2147479988" r:id="rId24"/>
    <p:sldId id="2147479989" r:id="rId25"/>
    <p:sldId id="2147479990" r:id="rId26"/>
  </p:sldIdLst>
  <p:sldSz cx="12192000" cy="6858000"/>
  <p:notesSz cx="6738938" cy="9869488"/>
  <p:embeddedFontLst>
    <p:embeddedFont>
      <p:font typeface="Avenir Next LT Pro" panose="020B0504020202020204" pitchFamily="34" charset="0"/>
      <p:regular r:id="rId28"/>
      <p:bold r:id="rId29"/>
      <p:italic r:id="rId30"/>
      <p:boldItalic r:id="rId31"/>
    </p:embeddedFont>
    <p:embeddedFont>
      <p:font typeface="Cambria" panose="02040503050406030204" pitchFamily="18" charset="0"/>
      <p:regular r:id="rId32"/>
      <p:bold r:id="rId33"/>
      <p:italic r:id="rId34"/>
      <p:boldItalic r:id="rId35"/>
    </p:embeddedFont>
    <p:embeddedFont>
      <p:font typeface="Georgia" panose="02040502050405020303" pitchFamily="18" charset="0"/>
      <p:regular r:id="rId36"/>
      <p:bold r:id="rId37"/>
      <p:italic r:id="rId38"/>
      <p:boldItalic r:id="rId39"/>
    </p:embeddedFont>
    <p:embeddedFont>
      <p:font typeface="Playfair Display" panose="00000500000000000000" pitchFamily="2" charset="0"/>
      <p:regular r:id="rId40"/>
      <p:bold r:id="rId41"/>
      <p:italic r:id="rId42"/>
      <p:boldItalic r:id="rId43"/>
    </p:embeddedFont>
    <p:embeddedFont>
      <p:font typeface="Tahoma" panose="020B0604030504040204" pitchFamily="34" charset="0"/>
      <p:regular r:id="rId44"/>
      <p:bold r:id="rId4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237756"/>
    <a:srgbClr val="FFFFFF"/>
    <a:srgbClr val="05754B"/>
    <a:srgbClr val="679E2A"/>
    <a:srgbClr val="06945E"/>
    <a:srgbClr val="FBEC13"/>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20206" cy="495189"/>
          </a:xfrm>
          <a:prstGeom prst="rect">
            <a:avLst/>
          </a:prstGeom>
        </p:spPr>
        <p:txBody>
          <a:bodyPr vert="horz" lIns="94895" tIns="47448" rIns="94895" bIns="47448" rtlCol="0"/>
          <a:lstStyle>
            <a:lvl1pPr algn="l">
              <a:defRPr sz="12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3817173" y="0"/>
            <a:ext cx="2920206" cy="495189"/>
          </a:xfrm>
          <a:prstGeom prst="rect">
            <a:avLst/>
          </a:prstGeom>
        </p:spPr>
        <p:txBody>
          <a:bodyPr vert="horz" lIns="94895" tIns="47448" rIns="94895" bIns="47448" rtlCol="0"/>
          <a:lstStyle>
            <a:lvl1pPr algn="r">
              <a:defRPr sz="1200" b="0" i="0">
                <a:latin typeface="Tahoma" panose="020B0604030504040204" pitchFamily="34" charset="0"/>
              </a:defRPr>
            </a:lvl1pPr>
          </a:lstStyle>
          <a:p>
            <a:fld id="{1AF795A4-66A1-43EF-9029-8FAFEFC3FD75}" type="datetimeFigureOut">
              <a:rPr lang="fr-FR" smtClean="0"/>
              <a:pPr/>
              <a:t>23/07/2024</a:t>
            </a:fld>
            <a:endParaRPr lang="fr-FR" dirty="0"/>
          </a:p>
        </p:txBody>
      </p:sp>
      <p:sp>
        <p:nvSpPr>
          <p:cNvPr id="4" name="Espace réservé de l'image des diapositives 3"/>
          <p:cNvSpPr>
            <a:spLocks noGrp="1" noRot="1" noChangeAspect="1"/>
          </p:cNvSpPr>
          <p:nvPr>
            <p:ph type="sldImg" idx="2"/>
          </p:nvPr>
        </p:nvSpPr>
        <p:spPr>
          <a:xfrm>
            <a:off x="409575" y="1233488"/>
            <a:ext cx="5919788" cy="3330575"/>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673894" y="4749691"/>
            <a:ext cx="5391150" cy="3886111"/>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374302"/>
            <a:ext cx="2920206" cy="495187"/>
          </a:xfrm>
          <a:prstGeom prst="rect">
            <a:avLst/>
          </a:prstGeom>
        </p:spPr>
        <p:txBody>
          <a:bodyPr vert="horz" lIns="94895" tIns="47448" rIns="94895" bIns="47448" rtlCol="0" anchor="b"/>
          <a:lstStyle>
            <a:lvl1pPr algn="l">
              <a:defRPr sz="12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3817173" y="9374302"/>
            <a:ext cx="2920206" cy="495187"/>
          </a:xfrm>
          <a:prstGeom prst="rect">
            <a:avLst/>
          </a:prstGeom>
        </p:spPr>
        <p:txBody>
          <a:bodyPr vert="horz" lIns="94895" tIns="47448" rIns="94895" bIns="47448" rtlCol="0" anchor="b"/>
          <a:lstStyle>
            <a:lvl1pPr algn="r">
              <a:defRPr sz="12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27497" t="24553" r="30338" b="26777"/>
          <a:stretch/>
        </p:blipFill>
        <p:spPr bwMode="auto">
          <a:xfrm>
            <a:off x="7216926"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452846" y="2439005"/>
            <a:ext cx="11425645" cy="1325514"/>
          </a:xfrm>
        </p:spPr>
        <p:txBody>
          <a:bodyPr/>
          <a:lstStyle/>
          <a:p>
            <a:pPr algn="l">
              <a:lnSpc>
                <a:spcPts val="5600"/>
              </a:lnSpc>
            </a:pPr>
            <a:r>
              <a:rPr lang="fr-FR" sz="4800" dirty="0">
                <a:latin typeface="Avenir Next LT Pro" panose="020B0504020202020204" pitchFamily="34" charset="0"/>
                <a:ea typeface="+mj-ea"/>
                <a:cs typeface="+mj-cs"/>
              </a:rPr>
              <a:t>Réflexion stratégique </a:t>
            </a:r>
            <a:r>
              <a:rPr kumimoji="0" lang="fr-FR" sz="66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effectLst/>
                <a:uLnTx/>
                <a:uFillTx/>
                <a:latin typeface="Avenir Next LT Pro" panose="020B0504020202020204" pitchFamily="34" charset="0"/>
                <a:ea typeface="+mj-ea"/>
                <a:cs typeface="+mj-cs"/>
              </a:rPr>
            </a:br>
            <a:r>
              <a:rPr lang="fr-FR" sz="6600" spc="600" dirty="0">
                <a:latin typeface="Avenir Next LT Pro" panose="020B0504020202020204" pitchFamily="34" charset="0"/>
                <a:ea typeface="+mj-ea"/>
                <a:cs typeface="+mj-cs"/>
              </a:rPr>
              <a:t>com produits Carrefour</a:t>
            </a:r>
            <a:endParaRPr lang="fr-FR" spc="600" dirty="0">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452846" y="3764519"/>
            <a:ext cx="6094520" cy="369332"/>
          </a:xfrm>
          <a:prstGeom prst="rect">
            <a:avLst/>
          </a:prstGeom>
          <a:noFill/>
        </p:spPr>
        <p:txBody>
          <a:bodyPr wrap="square">
            <a:spAutoFit/>
          </a:bodyPr>
          <a:lstStyle/>
          <a:p>
            <a:r>
              <a:rPr lang="fr-FR" dirty="0">
                <a:highlight>
                  <a:srgbClr val="FFFFFF"/>
                </a:highlight>
                <a:latin typeface="Playfair Display" panose="00000500000000000000" pitchFamily="2" charset="0"/>
              </a:rPr>
              <a:t>Enjeu communication septembre 2024</a:t>
            </a:r>
            <a:r>
              <a:rPr lang="fr-FR" b="0" i="0" dirty="0">
                <a:effectLst/>
                <a:highlight>
                  <a:srgbClr val="FFFFFF"/>
                </a:highlight>
                <a:latin typeface="Playfair Display" panose="00000500000000000000" pitchFamily="2" charset="0"/>
              </a:rPr>
              <a:t>.</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boisson gazeuse, logo, Snack&#10;&#10;Description générée automatiquement">
            <a:extLst>
              <a:ext uri="{FF2B5EF4-FFF2-40B4-BE49-F238E27FC236}">
                <a16:creationId xmlns:a16="http://schemas.microsoft.com/office/drawing/2014/main" id="{AEB256CF-D6C8-D4AB-19D8-486DCC4C14F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6236" y="0"/>
            <a:ext cx="8959528" cy="6858000"/>
          </a:xfrm>
          <a:prstGeom prst="rect">
            <a:avLst/>
          </a:prstGeom>
        </p:spPr>
      </p:pic>
    </p:spTree>
    <p:extLst>
      <p:ext uri="{BB962C8B-B14F-4D97-AF65-F5344CB8AC3E}">
        <p14:creationId xmlns:p14="http://schemas.microsoft.com/office/powerpoint/2010/main" val="145814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 menu, fruit&#10;&#10;Description générée automatiquement">
            <a:extLst>
              <a:ext uri="{FF2B5EF4-FFF2-40B4-BE49-F238E27FC236}">
                <a16:creationId xmlns:a16="http://schemas.microsoft.com/office/drawing/2014/main" id="{219336D9-23E5-B561-3F5C-3E66E325DD3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16621" y="0"/>
            <a:ext cx="8958758" cy="6858000"/>
          </a:xfrm>
          <a:prstGeom prst="rect">
            <a:avLst/>
          </a:prstGeom>
        </p:spPr>
      </p:pic>
    </p:spTree>
    <p:extLst>
      <p:ext uri="{BB962C8B-B14F-4D97-AF65-F5344CB8AC3E}">
        <p14:creationId xmlns:p14="http://schemas.microsoft.com/office/powerpoint/2010/main" val="330559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Produits/prix</a:t>
            </a:r>
            <a:br>
              <a:rPr lang="fr-FR" dirty="0"/>
            </a:br>
            <a:r>
              <a:rPr lang="fr-FR" sz="5400" i="1" dirty="0"/>
              <a:t>émetteur Match</a:t>
            </a:r>
            <a:endParaRPr lang="fr-FR" i="1" dirty="0"/>
          </a:p>
        </p:txBody>
      </p:sp>
    </p:spTree>
    <p:extLst>
      <p:ext uri="{BB962C8B-B14F-4D97-AF65-F5344CB8AC3E}">
        <p14:creationId xmlns:p14="http://schemas.microsoft.com/office/powerpoint/2010/main" val="1154075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regarder, Marque, capture d’écran&#10;&#10;Description générée automatiquement">
            <a:extLst>
              <a:ext uri="{FF2B5EF4-FFF2-40B4-BE49-F238E27FC236}">
                <a16:creationId xmlns:a16="http://schemas.microsoft.com/office/drawing/2014/main" id="{B023180F-D1E3-619E-BD7F-3E3C24F5934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5076" y="0"/>
            <a:ext cx="8961848" cy="6858000"/>
          </a:xfrm>
          <a:prstGeom prst="rect">
            <a:avLst/>
          </a:prstGeom>
        </p:spPr>
      </p:pic>
    </p:spTree>
    <p:extLst>
      <p:ext uri="{BB962C8B-B14F-4D97-AF65-F5344CB8AC3E}">
        <p14:creationId xmlns:p14="http://schemas.microsoft.com/office/powerpoint/2010/main" val="1834521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générique</a:t>
            </a:r>
            <a:endParaRPr lang="fr-FR" i="1" dirty="0"/>
          </a:p>
        </p:txBody>
      </p:sp>
    </p:spTree>
    <p:extLst>
      <p:ext uri="{BB962C8B-B14F-4D97-AF65-F5344CB8AC3E}">
        <p14:creationId xmlns:p14="http://schemas.microsoft.com/office/powerpoint/2010/main" val="2743155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10;&#10;Description générée automatiquement">
            <a:extLst>
              <a:ext uri="{FF2B5EF4-FFF2-40B4-BE49-F238E27FC236}">
                <a16:creationId xmlns:a16="http://schemas.microsoft.com/office/drawing/2014/main" id="{BBFED1AF-C3F1-CC1B-B287-BB2A6E02415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5526" y="0"/>
            <a:ext cx="8960948" cy="6858000"/>
          </a:xfrm>
          <a:prstGeom prst="rect">
            <a:avLst/>
          </a:prstGeom>
        </p:spPr>
      </p:pic>
    </p:spTree>
    <p:extLst>
      <p:ext uri="{BB962C8B-B14F-4D97-AF65-F5344CB8AC3E}">
        <p14:creationId xmlns:p14="http://schemas.microsoft.com/office/powerpoint/2010/main" val="3176006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10;&#10;Description générée automatiquement">
            <a:extLst>
              <a:ext uri="{FF2B5EF4-FFF2-40B4-BE49-F238E27FC236}">
                <a16:creationId xmlns:a16="http://schemas.microsoft.com/office/drawing/2014/main" id="{79247B23-4D9A-C0C9-D6F5-FC30D165EBE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5526" y="0"/>
            <a:ext cx="8960948" cy="6858000"/>
          </a:xfrm>
          <a:prstGeom prst="rect">
            <a:avLst/>
          </a:prstGeom>
        </p:spPr>
      </p:pic>
    </p:spTree>
    <p:extLst>
      <p:ext uri="{BB962C8B-B14F-4D97-AF65-F5344CB8AC3E}">
        <p14:creationId xmlns:p14="http://schemas.microsoft.com/office/powerpoint/2010/main" val="4091484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générique</a:t>
            </a:r>
            <a:br>
              <a:rPr lang="fr-FR" dirty="0"/>
            </a:br>
            <a:r>
              <a:rPr lang="fr-FR" sz="4800" i="1" dirty="0"/>
              <a:t>caution match</a:t>
            </a:r>
            <a:endParaRPr lang="fr-FR" i="1" dirty="0"/>
          </a:p>
        </p:txBody>
      </p:sp>
    </p:spTree>
    <p:extLst>
      <p:ext uri="{BB962C8B-B14F-4D97-AF65-F5344CB8AC3E}">
        <p14:creationId xmlns:p14="http://schemas.microsoft.com/office/powerpoint/2010/main" val="3685544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homme, habits, Visage humain&#10;&#10;Description générée automatiquement">
            <a:extLst>
              <a:ext uri="{FF2B5EF4-FFF2-40B4-BE49-F238E27FC236}">
                <a16:creationId xmlns:a16="http://schemas.microsoft.com/office/drawing/2014/main" id="{C4EBA44F-E006-ACCC-72AE-21368E5C9FD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4960" y="0"/>
            <a:ext cx="8962079" cy="6858000"/>
          </a:xfrm>
          <a:prstGeom prst="rect">
            <a:avLst/>
          </a:prstGeom>
        </p:spPr>
      </p:pic>
    </p:spTree>
    <p:extLst>
      <p:ext uri="{BB962C8B-B14F-4D97-AF65-F5344CB8AC3E}">
        <p14:creationId xmlns:p14="http://schemas.microsoft.com/office/powerpoint/2010/main" val="1092158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générique</a:t>
            </a:r>
            <a:br>
              <a:rPr lang="fr-FR" dirty="0"/>
            </a:br>
            <a:r>
              <a:rPr lang="fr-FR" sz="4800" i="1" dirty="0"/>
              <a:t>Moins cher de France</a:t>
            </a:r>
            <a:endParaRPr lang="fr-FR" i="1" dirty="0"/>
          </a:p>
        </p:txBody>
      </p:sp>
    </p:spTree>
    <p:extLst>
      <p:ext uri="{BB962C8B-B14F-4D97-AF65-F5344CB8AC3E}">
        <p14:creationId xmlns:p14="http://schemas.microsoft.com/office/powerpoint/2010/main" val="1979163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 </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sz="2000" dirty="0"/>
              <a:t>PRODUITS CARREFOUR CHEZ SUPERMARCHE MATCH </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490917" y="1964281"/>
            <a:ext cx="10777277" cy="3416320"/>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Supermarché Match rejoint la famille Carrefour, ce qui se concrétisera </a:t>
            </a:r>
            <a:r>
              <a:rPr lang="fr-FR" b="1" kern="100" dirty="0">
                <a:effectLst/>
                <a:latin typeface="Avenir Next LT Pro" panose="020B0504020202020204" pitchFamily="34" charset="0"/>
                <a:ea typeface="Aptos" panose="020B0004020202020204" pitchFamily="34" charset="0"/>
                <a:cs typeface="Times New Roman (Corps CS)"/>
              </a:rPr>
              <a:t>à la rentrée par la présence de produits de marque Carrefour dans les rayons de Match</a:t>
            </a:r>
            <a:r>
              <a:rPr lang="fr-FR" kern="100" dirty="0">
                <a:effectLst/>
                <a:latin typeface="Avenir Next LT Pro" panose="020B0504020202020204" pitchFamily="34" charset="0"/>
                <a:ea typeface="Aptos" panose="020B0004020202020204" pitchFamily="34" charset="0"/>
                <a:cs typeface="Times New Roman (Corps CS)"/>
              </a:rPr>
              <a:t>. </a:t>
            </a: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Cette intégration représente un avantage certain pour Match, adoptant ainsi une marque propre avec des produits reconnus pour leur qualité et leurs petits prix. </a:t>
            </a: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Dès début septembre, 1000 produits Carrefour seront introduits, suivis de 1700 références supplémentaires fin septembre.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Une communication bien équilibrée est essentielle pour éviter de diluer l'identité de Match et de compromettre ses forces autour du "good </a:t>
            </a:r>
            <a:r>
              <a:rPr lang="fr-FR" kern="100" dirty="0" err="1">
                <a:effectLst/>
                <a:latin typeface="Avenir Next LT Pro" panose="020B0504020202020204" pitchFamily="34" charset="0"/>
                <a:ea typeface="Aptos" panose="020B0004020202020204" pitchFamily="34" charset="0"/>
                <a:cs typeface="Times New Roman (Corps CS)"/>
              </a:rPr>
              <a:t>food</a:t>
            </a:r>
            <a:r>
              <a:rPr lang="fr-FR" kern="100" dirty="0">
                <a:effectLst/>
                <a:latin typeface="Avenir Next LT Pro" panose="020B0504020202020204" pitchFamily="34" charset="0"/>
                <a:ea typeface="Aptos" panose="020B0004020202020204" pitchFamily="34" charset="0"/>
                <a:cs typeface="Times New Roman (Corps CS)"/>
              </a:rPr>
              <a:t>" dans l'esprit des clients.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Il est donc essentiel d’adopter les bonnes promesses pour </a:t>
            </a:r>
            <a:r>
              <a:rPr lang="fr-FR" b="1" kern="100" dirty="0">
                <a:effectLst/>
                <a:latin typeface="Avenir Next LT Pro" panose="020B0504020202020204" pitchFamily="34" charset="0"/>
                <a:ea typeface="Aptos" panose="020B0004020202020204" pitchFamily="34" charset="0"/>
                <a:cs typeface="Times New Roman (Corps CS)"/>
              </a:rPr>
              <a:t>maintenir la différenciation de la marque</a:t>
            </a:r>
            <a:r>
              <a:rPr lang="fr-FR" kern="100" dirty="0">
                <a:effectLst/>
                <a:latin typeface="Avenir Next LT Pro" panose="020B0504020202020204" pitchFamily="34" charset="0"/>
                <a:ea typeface="Aptos" panose="020B0004020202020204" pitchFamily="34" charset="0"/>
                <a:cs typeface="Times New Roman (Corps CS)"/>
              </a:rPr>
              <a:t>.</a:t>
            </a:r>
            <a:endParaRPr lang="fr-FR" sz="2400" b="1" dirty="0">
              <a:latin typeface="Avenir Next LT Pro" panose="020B0504020202020204" pitchFamily="34" charset="0"/>
            </a:endParaRPr>
          </a:p>
        </p:txBody>
      </p:sp>
    </p:spTree>
    <p:extLst>
      <p:ext uri="{BB962C8B-B14F-4D97-AF65-F5344CB8AC3E}">
        <p14:creationId xmlns:p14="http://schemas.microsoft.com/office/powerpoint/2010/main" val="3854642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 capture d’écran&#10;&#10;Description générée automatiquement">
            <a:extLst>
              <a:ext uri="{FF2B5EF4-FFF2-40B4-BE49-F238E27FC236}">
                <a16:creationId xmlns:a16="http://schemas.microsoft.com/office/drawing/2014/main" id="{03D9D65A-70EE-1EDE-1F75-7F79FBA73A6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6388" y="0"/>
            <a:ext cx="8959224" cy="6858000"/>
          </a:xfrm>
          <a:prstGeom prst="rect">
            <a:avLst/>
          </a:prstGeom>
        </p:spPr>
      </p:pic>
    </p:spTree>
    <p:extLst>
      <p:ext uri="{BB962C8B-B14F-4D97-AF65-F5344CB8AC3E}">
        <p14:creationId xmlns:p14="http://schemas.microsoft.com/office/powerpoint/2010/main" val="3091861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dirty="0"/>
              <a:t>Script radio</a:t>
            </a:r>
          </a:p>
        </p:txBody>
      </p:sp>
    </p:spTree>
    <p:extLst>
      <p:ext uri="{BB962C8B-B14F-4D97-AF65-F5344CB8AC3E}">
        <p14:creationId xmlns:p14="http://schemas.microsoft.com/office/powerpoint/2010/main" val="1219989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1</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dirty="0"/>
              <a:t>Produits Carrefour V1 : Insight Bonnes raisons</a:t>
            </a:r>
          </a:p>
        </p:txBody>
      </p:sp>
      <p:sp>
        <p:nvSpPr>
          <p:cNvPr id="9" name="ZoneTexte 8">
            <a:extLst>
              <a:ext uri="{FF2B5EF4-FFF2-40B4-BE49-F238E27FC236}">
                <a16:creationId xmlns:a16="http://schemas.microsoft.com/office/drawing/2014/main" id="{57BAA005-6900-AEFB-3CBE-5ED13EAE8299}"/>
              </a:ext>
            </a:extLst>
          </p:cNvPr>
          <p:cNvSpPr txBox="1"/>
          <p:nvPr/>
        </p:nvSpPr>
        <p:spPr>
          <a:xfrm>
            <a:off x="300038" y="1534658"/>
            <a:ext cx="8843963" cy="3970318"/>
          </a:xfrm>
          <a:prstGeom prst="rect">
            <a:avLst/>
          </a:prstGeom>
          <a:noFill/>
        </p:spPr>
        <p:txBody>
          <a:bodyPr wrap="square">
            <a:spAutoFit/>
          </a:bodyPr>
          <a:lstStyle/>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on y va, mais on ne sait pas pourquoi… Bah oui, pourquoi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on vient pour le sourire de nos pros. Et pour leur savoir-faire ! Mais aussi pour nos petits prix, et nos bons produits ! Et ça, ça n’est pas près de s’arrêter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on vous propose désormais plus de 1000 bons produits Carrefour à petit prix, comme le riz Carrefour à 2€50 le paquet de 500 grammes, avec 30% de remise immédiate.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2196210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2</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dirty="0"/>
              <a:t>Produits Carrefour V2 : Insight Sélection</a:t>
            </a:r>
          </a:p>
        </p:txBody>
      </p:sp>
      <p:sp>
        <p:nvSpPr>
          <p:cNvPr id="9" name="ZoneTexte 8">
            <a:extLst>
              <a:ext uri="{FF2B5EF4-FFF2-40B4-BE49-F238E27FC236}">
                <a16:creationId xmlns:a16="http://schemas.microsoft.com/office/drawing/2014/main" id="{57BAA005-6900-AEFB-3CBE-5ED13EAE8299}"/>
              </a:ext>
            </a:extLst>
          </p:cNvPr>
          <p:cNvSpPr txBox="1"/>
          <p:nvPr/>
        </p:nvSpPr>
        <p:spPr>
          <a:xfrm>
            <a:off x="474209" y="1095396"/>
            <a:ext cx="10611802" cy="4801314"/>
          </a:xfrm>
          <a:prstGeom prst="rect">
            <a:avLst/>
          </a:prstGeom>
          <a:noFill/>
        </p:spPr>
        <p:txBody>
          <a:bodyPr wrap="square">
            <a:spAutoFit/>
          </a:bodyPr>
          <a:lstStyle/>
          <a:p>
            <a:pPr algn="just"/>
            <a:r>
              <a:rPr lang="fr-FR" sz="1800" kern="100" dirty="0">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quand ils sélectionnent de nouveaux produits, c’est PIC NIC DOUILLE C’EST TOI L’ANDOUILLE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i="1"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ou</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leur sélection produits, c’est vraiment le fruit de… du hasard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nos pros choisissent avec soin les meilleurs produits, à des prix abordables, pour vous permettre de mieux manger au quotidien ! Et de faire de vraies économies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vous retrouvez désormais plus de 1000 produits Carrefour à petit prix, comme le riz Carrefour à 2€50 le paquet de 500 grammes, avec 30% de remise immédiate. 2€50 seulement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14520665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D71B072-FAEF-C5E7-7FBB-6051007ECD4F}"/>
              </a:ext>
            </a:extLst>
          </p:cNvPr>
          <p:cNvSpPr>
            <a:spLocks noGrp="1"/>
          </p:cNvSpPr>
          <p:nvPr>
            <p:ph type="title"/>
          </p:nvPr>
        </p:nvSpPr>
        <p:spPr/>
        <p:txBody>
          <a:bodyPr/>
          <a:lstStyle/>
          <a:p>
            <a:pPr algn="l"/>
            <a:r>
              <a:rPr lang="fr-FR" dirty="0"/>
              <a:t>Script Radio 3</a:t>
            </a:r>
          </a:p>
        </p:txBody>
      </p:sp>
      <p:sp>
        <p:nvSpPr>
          <p:cNvPr id="7" name="Espace réservé du texte 6">
            <a:extLst>
              <a:ext uri="{FF2B5EF4-FFF2-40B4-BE49-F238E27FC236}">
                <a16:creationId xmlns:a16="http://schemas.microsoft.com/office/drawing/2014/main" id="{F0473A48-4750-18A3-05A5-61EA7ACD3758}"/>
              </a:ext>
            </a:extLst>
          </p:cNvPr>
          <p:cNvSpPr>
            <a:spLocks noGrp="1"/>
          </p:cNvSpPr>
          <p:nvPr>
            <p:ph type="body" sz="quarter" idx="11"/>
          </p:nvPr>
        </p:nvSpPr>
        <p:spPr>
          <a:xfrm>
            <a:off x="300038" y="1095396"/>
            <a:ext cx="11591925" cy="257628"/>
          </a:xfrm>
        </p:spPr>
        <p:txBody>
          <a:bodyPr/>
          <a:lstStyle/>
          <a:p>
            <a:r>
              <a:rPr lang="fr-FR" dirty="0"/>
              <a:t>Produits Carrefour V3 : Insight petits prix</a:t>
            </a:r>
          </a:p>
        </p:txBody>
      </p:sp>
      <p:sp>
        <p:nvSpPr>
          <p:cNvPr id="9" name="ZoneTexte 8">
            <a:extLst>
              <a:ext uri="{FF2B5EF4-FFF2-40B4-BE49-F238E27FC236}">
                <a16:creationId xmlns:a16="http://schemas.microsoft.com/office/drawing/2014/main" id="{57BAA005-6900-AEFB-3CBE-5ED13EAE8299}"/>
              </a:ext>
            </a:extLst>
          </p:cNvPr>
          <p:cNvSpPr txBox="1"/>
          <p:nvPr/>
        </p:nvSpPr>
        <p:spPr>
          <a:xfrm>
            <a:off x="465500" y="1351140"/>
            <a:ext cx="10611802" cy="3970318"/>
          </a:xfrm>
          <a:prstGeom prst="rect">
            <a:avLst/>
          </a:prstGeom>
          <a:noFill/>
        </p:spPr>
        <p:txBody>
          <a:bodyPr wrap="square">
            <a:spAutoFit/>
          </a:bodyPr>
          <a:lstStyle/>
          <a:p>
            <a:pPr algn="just"/>
            <a:r>
              <a:rPr lang="fr-FR" sz="1800" kern="100" dirty="0">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solidFill>
                  <a:srgbClr val="000000"/>
                </a:solidFill>
                <a:effectLst/>
                <a:latin typeface="Avenir Next LT Pro" panose="020B0504020202020204" pitchFamily="34"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Y’a des supermarchés, dénicher des petits prix, visiblement, c’est pas leur rayon…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MAIS CHEZ NOUS, dans les supermarchés Match, nos pros prennent le temps de tester des centaines de produits pour vous proposer la meilleure qualité au meilleur prix. Et ça se voit tout de suite dans votre assiette et dans votre porte-monnaie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0" dirty="0">
                <a:solidFill>
                  <a:srgbClr val="000000"/>
                </a:solidFill>
                <a:effectLst/>
                <a:latin typeface="Avenir Next LT Pro" panose="020B0504020202020204" pitchFamily="34" charset="0"/>
                <a:ea typeface="Times New Roman" panose="02020603050405020304" pitchFamily="18" charset="0"/>
                <a:cs typeface="Calibri" panose="020F0502020204030204" pitchFamily="34" charset="0"/>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La preuve, dans votre Supermarché Match, vous retrouvez désormais plus de 1000 produits Carrefour à petit prix, comme le riz Carrefour à 2€50 le paquet de 500 grammes, avec 30% de remise immédiate.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solidFill>
                  <a:srgbClr val="000000"/>
                </a:solidFill>
                <a:effectLst/>
                <a:latin typeface="Avenir Next LT Pro" panose="020B0504020202020204" pitchFamily="34" charset="0"/>
                <a:ea typeface="Calibri" panose="020F0502020204030204" pitchFamily="34" charset="0"/>
                <a:cs typeface="Times New Roman (Corps CS)"/>
              </a:rPr>
              <a:t> </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Avenir Next LT Pro" panose="020B0504020202020204" pitchFamily="34" charset="0"/>
                <a:ea typeface="Calibri" panose="020F0502020204030204" pitchFamily="34" charset="0"/>
                <a:cs typeface="Times New Roman (Corps CS)"/>
              </a:rPr>
              <a:t>- Signature : Supermarché Match : c’est tous les jours le marché !</a:t>
            </a:r>
            <a:endParaRPr lang="fr-FR" sz="1800" kern="100" dirty="0">
              <a:effectLst/>
              <a:latin typeface="Cambria" panose="02040503050406030204"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691436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38499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Planning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1650639"/>
            <a:ext cx="11591925" cy="257628"/>
          </a:xfrm>
        </p:spPr>
        <p:txBody>
          <a:bodyPr/>
          <a:lstStyle/>
          <a:p>
            <a:pPr algn="l"/>
            <a:r>
              <a:rPr lang="fr-FR" sz="1600" dirty="0"/>
              <a:t>ARRIVEE DES PRODUITS CARREFOUR</a:t>
            </a:r>
          </a:p>
        </p:txBody>
      </p:sp>
      <p:sp>
        <p:nvSpPr>
          <p:cNvPr id="3" name="ZoneTexte 2">
            <a:extLst>
              <a:ext uri="{FF2B5EF4-FFF2-40B4-BE49-F238E27FC236}">
                <a16:creationId xmlns:a16="http://schemas.microsoft.com/office/drawing/2014/main" id="{88B1EDFD-423A-6DA9-A351-3807139E10D2}"/>
              </a:ext>
            </a:extLst>
          </p:cNvPr>
          <p:cNvSpPr txBox="1"/>
          <p:nvPr/>
        </p:nvSpPr>
        <p:spPr>
          <a:xfrm>
            <a:off x="2168434" y="2407925"/>
            <a:ext cx="8987246" cy="8617744"/>
          </a:xfrm>
          <a:prstGeom prst="rect">
            <a:avLst/>
          </a:prstGeom>
          <a:noFill/>
        </p:spPr>
        <p:txBody>
          <a:bodyPr wrap="square">
            <a:spAutoFit/>
          </a:bodyPr>
          <a:lstStyle/>
          <a:p>
            <a:r>
              <a:rPr lang="fr-FR" sz="2000" b="1" dirty="0">
                <a:latin typeface="Avenir Next LT Pro" panose="020B0504020202020204" pitchFamily="34" charset="0"/>
              </a:rPr>
              <a:t>Validation principe créatif				31 juillet</a:t>
            </a:r>
          </a:p>
          <a:p>
            <a:endParaRPr lang="fr-FR" sz="2000" b="1" dirty="0">
              <a:latin typeface="Avenir Next LT Pro" panose="020B0504020202020204" pitchFamily="34" charset="0"/>
            </a:endParaRPr>
          </a:p>
          <a:p>
            <a:r>
              <a:rPr lang="fr-FR" sz="2000" b="1" dirty="0">
                <a:latin typeface="Avenir Next LT Pro" panose="020B0504020202020204" pitchFamily="34" charset="0"/>
              </a:rPr>
              <a:t>Choix des produits par media et info prix produits 	19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Maquette finalisée affichage	 			28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Enregistrement radio					29 aout</a:t>
            </a:r>
          </a:p>
          <a:p>
            <a:endParaRPr lang="fr-FR" sz="2000" b="1" dirty="0">
              <a:latin typeface="Avenir Next LT Pro" panose="020B0504020202020204" pitchFamily="34" charset="0"/>
            </a:endParaRPr>
          </a:p>
          <a:p>
            <a:r>
              <a:rPr lang="fr-FR" sz="2000" b="1" dirty="0">
                <a:latin typeface="Avenir Next LT Pro" panose="020B0504020202020204" pitchFamily="34" charset="0"/>
              </a:rPr>
              <a:t>Livraison imprimeur  					30 aout</a:t>
            </a: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r>
              <a:rPr lang="fr-FR" sz="2000" b="1" dirty="0">
                <a:latin typeface="Avenir Next LT Pro" panose="020B0504020202020204" pitchFamily="34" charset="0"/>
              </a:rPr>
              <a:t>Diffusion radio/affichage/web/</a:t>
            </a:r>
            <a:r>
              <a:rPr lang="fr-FR" sz="2000" b="1" dirty="0" err="1">
                <a:latin typeface="Avenir Next LT Pro" panose="020B0504020202020204" pitchFamily="34" charset="0"/>
              </a:rPr>
              <a:t>InStore</a:t>
            </a:r>
            <a:r>
              <a:rPr lang="fr-FR" sz="2000" b="1" dirty="0">
                <a:latin typeface="Avenir Next LT Pro" panose="020B0504020202020204" pitchFamily="34" charset="0"/>
              </a:rPr>
              <a:t>		S37</a:t>
            </a: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endParaRPr lang="fr-FR" sz="2000" b="1" dirty="0">
              <a:latin typeface="Avenir Next LT Pro" panose="020B0504020202020204" pitchFamily="34" charset="0"/>
            </a:endParaRPr>
          </a:p>
          <a:p>
            <a:br>
              <a:rPr lang="fr-FR" dirty="0">
                <a:latin typeface="Avenir Next LT Pro" panose="020B0504020202020204" pitchFamily="34" charset="0"/>
              </a:rPr>
            </a:br>
            <a:r>
              <a:rPr lang="fr-FR" b="1" dirty="0">
                <a:latin typeface="Avenir Next LT Pro" panose="020B0504020202020204" pitchFamily="34" charset="0"/>
              </a:rPr>
              <a:t>Radio : </a:t>
            </a:r>
            <a:br>
              <a:rPr lang="fr-FR" b="1" dirty="0">
                <a:latin typeface="Avenir Next LT Pro" panose="020B0504020202020204" pitchFamily="34" charset="0"/>
              </a:rPr>
            </a:br>
            <a:r>
              <a:rPr lang="fr-FR" dirty="0">
                <a:latin typeface="Avenir Next LT Pro" panose="020B0504020202020204" pitchFamily="34" charset="0"/>
              </a:rPr>
              <a:t>une communication générique sur l’arrivée des MDC en rayon </a:t>
            </a:r>
            <a:br>
              <a:rPr lang="fr-FR" dirty="0">
                <a:latin typeface="Avenir Next LT Pro" panose="020B0504020202020204" pitchFamily="34" charset="0"/>
              </a:rPr>
            </a:br>
            <a:r>
              <a:rPr lang="fr-FR" dirty="0">
                <a:latin typeface="Avenir Next LT Pro" panose="020B0504020202020204" pitchFamily="34" charset="0"/>
              </a:rPr>
              <a:t>mais avec une réassurance sur les atouts de Match qui ne changent pas.</a:t>
            </a:r>
            <a:br>
              <a:rPr lang="fr-FR" dirty="0">
                <a:latin typeface="Avenir Next LT Pro" panose="020B0504020202020204" pitchFamily="34" charset="0"/>
              </a:rPr>
            </a:br>
            <a:br>
              <a:rPr lang="fr-FR" dirty="0">
                <a:latin typeface="Avenir Next LT Pro" panose="020B0504020202020204" pitchFamily="34" charset="0"/>
              </a:rPr>
            </a:br>
            <a:endParaRPr lang="fr-FR" dirty="0">
              <a:latin typeface="Avenir Next LT Pro" panose="020B0504020202020204" pitchFamily="34" charset="0"/>
            </a:endParaRPr>
          </a:p>
          <a:p>
            <a:r>
              <a:rPr lang="fr-FR" b="1" dirty="0">
                <a:latin typeface="Avenir Next LT Pro" panose="020B0504020202020204" pitchFamily="34" charset="0"/>
              </a:rPr>
              <a:t>Affichage – Web- </a:t>
            </a:r>
            <a:r>
              <a:rPr lang="fr-FR" b="1" dirty="0" err="1">
                <a:latin typeface="Avenir Next LT Pro" panose="020B0504020202020204" pitchFamily="34" charset="0"/>
              </a:rPr>
              <a:t>InStore</a:t>
            </a:r>
            <a:r>
              <a:rPr lang="fr-FR" b="1" dirty="0">
                <a:latin typeface="Avenir Next LT Pro" panose="020B0504020202020204" pitchFamily="34" charset="0"/>
              </a:rPr>
              <a:t> : </a:t>
            </a:r>
            <a:r>
              <a:rPr lang="fr-FR" dirty="0">
                <a:latin typeface="Avenir Next LT Pro" panose="020B0504020202020204" pitchFamily="34" charset="0"/>
              </a:rPr>
              <a:t>la preuve par le produit/prix :</a:t>
            </a:r>
          </a:p>
          <a:p>
            <a:r>
              <a:rPr lang="fr-FR" dirty="0">
                <a:latin typeface="Avenir Next LT Pro" panose="020B0504020202020204" pitchFamily="34" charset="0"/>
              </a:rPr>
              <a:t>Mise en avant d’exemples de produits Carrefour  associé à un prix + mention sur la promesse de gamme  : + de 1000 produits Carrefour…</a:t>
            </a:r>
          </a:p>
          <a:p>
            <a:endParaRPr lang="fr-FR" dirty="0">
              <a:latin typeface="Avenir Next LT Pro" panose="020B0504020202020204" pitchFamily="34" charset="0"/>
            </a:endParaRPr>
          </a:p>
          <a:p>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cs typeface="Avenir Black" panose="020B0803020203020204" pitchFamily="34" charset="-78"/>
              </a:rPr>
              <a:t> </a:t>
            </a:r>
          </a:p>
        </p:txBody>
      </p:sp>
      <p:sp>
        <p:nvSpPr>
          <p:cNvPr id="10" name="Triangle isocèle 9">
            <a:extLst>
              <a:ext uri="{FF2B5EF4-FFF2-40B4-BE49-F238E27FC236}">
                <a16:creationId xmlns:a16="http://schemas.microsoft.com/office/drawing/2014/main" id="{D7810CC4-152F-1D93-C26C-4E0CA67FC8A6}"/>
              </a:ext>
            </a:extLst>
          </p:cNvPr>
          <p:cNvSpPr/>
          <p:nvPr/>
        </p:nvSpPr>
        <p:spPr>
          <a:xfrm rot="5400000">
            <a:off x="1440486" y="2478674"/>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riangle isocèle 12">
            <a:extLst>
              <a:ext uri="{FF2B5EF4-FFF2-40B4-BE49-F238E27FC236}">
                <a16:creationId xmlns:a16="http://schemas.microsoft.com/office/drawing/2014/main" id="{0B1C5C32-46D4-F32B-6A8E-879744E0A51D}"/>
              </a:ext>
            </a:extLst>
          </p:cNvPr>
          <p:cNvSpPr/>
          <p:nvPr/>
        </p:nvSpPr>
        <p:spPr>
          <a:xfrm rot="5400000">
            <a:off x="1435549" y="584334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riangle isocèle 1">
            <a:extLst>
              <a:ext uri="{FF2B5EF4-FFF2-40B4-BE49-F238E27FC236}">
                <a16:creationId xmlns:a16="http://schemas.microsoft.com/office/drawing/2014/main" id="{FD66B5F3-D7B4-0337-9C49-C9526527674A}"/>
              </a:ext>
            </a:extLst>
          </p:cNvPr>
          <p:cNvSpPr/>
          <p:nvPr/>
        </p:nvSpPr>
        <p:spPr>
          <a:xfrm rot="5400000">
            <a:off x="1440485" y="310704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45618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Enjeux Stratégiques</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a:bodyPr>
          <a:lstStyle/>
          <a:p>
            <a:pPr algn="l">
              <a:lnSpc>
                <a:spcPts val="3000"/>
              </a:lnSpc>
            </a:pPr>
            <a:r>
              <a:rPr lang="fr-FR" sz="3200" b="0" i="0" dirty="0">
                <a:solidFill>
                  <a:srgbClr val="0D0D0D"/>
                </a:solidFill>
                <a:effectLst/>
                <a:latin typeface="Avenir Next LT Pro" panose="020B0504020202020204" pitchFamily="34" charset="0"/>
              </a:rPr>
              <a:t> </a:t>
            </a: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39242" y="1250908"/>
            <a:ext cx="11591925" cy="257628"/>
          </a:xfrm>
        </p:spPr>
        <p:txBody>
          <a:bodyPr/>
          <a:lstStyle/>
          <a:p>
            <a:pPr algn="l"/>
            <a:r>
              <a:rPr lang="fr-FR" sz="2400" dirty="0"/>
              <a:t>ARRIVEE DES PRODUITS CARREFOUR</a:t>
            </a:r>
          </a:p>
        </p:txBody>
      </p:sp>
      <p:sp>
        <p:nvSpPr>
          <p:cNvPr id="6" name="ZoneTexte 5">
            <a:extLst>
              <a:ext uri="{FF2B5EF4-FFF2-40B4-BE49-F238E27FC236}">
                <a16:creationId xmlns:a16="http://schemas.microsoft.com/office/drawing/2014/main" id="{415769B0-F054-5E1E-9877-F3B05B0ABBAA}"/>
              </a:ext>
            </a:extLst>
          </p:cNvPr>
          <p:cNvSpPr txBox="1"/>
          <p:nvPr/>
        </p:nvSpPr>
        <p:spPr>
          <a:xfrm>
            <a:off x="2168434" y="2407925"/>
            <a:ext cx="8987246" cy="3293209"/>
          </a:xfrm>
          <a:prstGeom prst="rect">
            <a:avLst/>
          </a:prstGeom>
          <a:noFill/>
        </p:spPr>
        <p:txBody>
          <a:bodyPr wrap="square">
            <a:spAutoFit/>
          </a:bodyPr>
          <a:lstStyle/>
          <a:p>
            <a:r>
              <a:rPr lang="fr-FR" sz="1600" b="1" dirty="0">
                <a:latin typeface="Avenir Next LT Pro" panose="020B0504020202020204" pitchFamily="34" charset="0"/>
              </a:rPr>
              <a:t>Maintenir l'identité de Supermarché Match </a:t>
            </a:r>
            <a:br>
              <a:rPr lang="fr-FR" sz="1600" dirty="0">
                <a:latin typeface="Avenir Next LT Pro" panose="020B0504020202020204" pitchFamily="34" charset="0"/>
              </a:rPr>
            </a:br>
            <a:r>
              <a:rPr lang="fr-FR" sz="1600" dirty="0">
                <a:latin typeface="Avenir Next LT Pro" panose="020B0504020202020204" pitchFamily="34" charset="0"/>
              </a:rPr>
              <a:t>Préserver la brand </a:t>
            </a:r>
            <a:r>
              <a:rPr lang="fr-FR" sz="1600" dirty="0" err="1">
                <a:latin typeface="Avenir Next LT Pro" panose="020B0504020202020204" pitchFamily="34" charset="0"/>
              </a:rPr>
              <a:t>equity</a:t>
            </a:r>
            <a:r>
              <a:rPr lang="fr-FR" sz="1600" dirty="0">
                <a:latin typeface="Avenir Next LT Pro" panose="020B0504020202020204" pitchFamily="34" charset="0"/>
              </a:rPr>
              <a:t> de Match en tant qu'enseigne spécialisée dans les produits frais, sains et de qualité, afin de ne pas diluer son positionnement unique par l'intégration avec Carrefour.</a:t>
            </a:r>
            <a:br>
              <a:rPr lang="fr-FR" sz="1600" dirty="0">
                <a:latin typeface="Avenir Next LT Pro" panose="020B0504020202020204" pitchFamily="34" charset="0"/>
              </a:rPr>
            </a:br>
            <a:br>
              <a:rPr lang="fr-FR" sz="1600" dirty="0">
                <a:latin typeface="Avenir Next LT Pro" panose="020B0504020202020204" pitchFamily="34" charset="0"/>
              </a:rPr>
            </a:br>
            <a:endParaRPr lang="fr-FR" sz="1600" dirty="0">
              <a:latin typeface="Avenir Next LT Pro" panose="020B0504020202020204" pitchFamily="34" charset="0"/>
              <a:cs typeface="Avenir Black" panose="020B0803020203020204" pitchFamily="34" charset="-78"/>
            </a:endParaRPr>
          </a:p>
          <a:p>
            <a:r>
              <a:rPr lang="fr-FR" sz="1600" b="1" dirty="0">
                <a:latin typeface="Avenir Next LT Pro" panose="020B0504020202020204" pitchFamily="34" charset="0"/>
              </a:rPr>
              <a:t>Valoriser l'apport des produits de marque Carrefour</a:t>
            </a:r>
            <a:br>
              <a:rPr lang="fr-FR" sz="1600" dirty="0">
                <a:latin typeface="Avenir Next LT Pro" panose="020B0504020202020204" pitchFamily="34" charset="0"/>
              </a:rPr>
            </a:br>
            <a:r>
              <a:rPr lang="fr-FR" sz="1600" dirty="0">
                <a:latin typeface="Avenir Next LT Pro" panose="020B0504020202020204" pitchFamily="34" charset="0"/>
              </a:rPr>
              <a:t>Communiquer les bénéfices de l'introduction des produits Carrefour sans éroder les brand assets de Match.</a:t>
            </a:r>
            <a:br>
              <a:rPr lang="fr-FR" sz="1600" dirty="0">
                <a:latin typeface="Avenir Next LT Pro" panose="020B0504020202020204" pitchFamily="34" charset="0"/>
              </a:rPr>
            </a:b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b="1" dirty="0">
                <a:latin typeface="Avenir Next LT Pro" panose="020B0504020202020204" pitchFamily="34" charset="0"/>
              </a:rPr>
              <a:t>Éviter la vampirisation de la marque </a:t>
            </a:r>
            <a:br>
              <a:rPr lang="fr-FR" sz="1600" dirty="0">
                <a:latin typeface="Avenir Next LT Pro" panose="020B0504020202020204" pitchFamily="34" charset="0"/>
              </a:rPr>
            </a:br>
            <a:r>
              <a:rPr lang="fr-FR" sz="1600" dirty="0">
                <a:latin typeface="Avenir Next LT Pro" panose="020B0504020202020204" pitchFamily="34" charset="0"/>
              </a:rPr>
              <a:t>S'assurer que les clients ne perçoivent pas Match comme un simple duplicata de Carrefour, ce qui pourrait nuire à la fidélité et à la perception de différenciation de Match.</a:t>
            </a:r>
            <a:endParaRPr lang="fr-FR" sz="1600" dirty="0">
              <a:latin typeface="Avenir Next LT Pro" panose="020B0504020202020204" pitchFamily="34" charset="0"/>
              <a:cs typeface="Avenir Black" panose="020B0803020203020204" pitchFamily="34" charset="-78"/>
            </a:endParaRP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1470107" y="2662372"/>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1470107" y="385810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1470107" y="5106152"/>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6721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415769B0-F054-5E1E-9877-F3B05B0ABBAA}"/>
              </a:ext>
            </a:extLst>
          </p:cNvPr>
          <p:cNvSpPr txBox="1"/>
          <p:nvPr/>
        </p:nvSpPr>
        <p:spPr>
          <a:xfrm>
            <a:off x="1136634" y="2155128"/>
            <a:ext cx="9348485" cy="2677656"/>
          </a:xfrm>
          <a:prstGeom prst="rect">
            <a:avLst/>
          </a:prstGeom>
          <a:noFill/>
        </p:spPr>
        <p:txBody>
          <a:bodyPr wrap="square">
            <a:spAutoFit/>
          </a:bodyPr>
          <a:lstStyle/>
          <a:p>
            <a:r>
              <a:rPr lang="fr-FR" sz="2400" dirty="0">
                <a:latin typeface="Avenir Next LT Pro" panose="020B0504020202020204" pitchFamily="34" charset="0"/>
              </a:rPr>
              <a:t>L'objectif est de trouver un équilibre entre valoriser l'apport des produits Carrefour et préserver la unique brand </a:t>
            </a:r>
            <a:r>
              <a:rPr lang="fr-FR" sz="2400" dirty="0" err="1">
                <a:latin typeface="Avenir Next LT Pro" panose="020B0504020202020204" pitchFamily="34" charset="0"/>
              </a:rPr>
              <a:t>identity</a:t>
            </a:r>
            <a:r>
              <a:rPr lang="fr-FR" sz="2400" dirty="0">
                <a:latin typeface="Avenir Next LT Pro" panose="020B0504020202020204" pitchFamily="34" charset="0"/>
              </a:rPr>
              <a:t> de Match en évitant la confusion dans l’esprit des consommateurs. </a:t>
            </a:r>
            <a:br>
              <a:rPr lang="fr-FR" sz="2400" dirty="0">
                <a:latin typeface="Avenir Next LT Pro" panose="020B0504020202020204" pitchFamily="34" charset="0"/>
              </a:rPr>
            </a:br>
            <a:br>
              <a:rPr lang="fr-FR" sz="2400" dirty="0">
                <a:latin typeface="Avenir Next LT Pro" panose="020B0504020202020204" pitchFamily="34" charset="0"/>
              </a:rPr>
            </a:br>
            <a:r>
              <a:rPr lang="fr-FR" sz="2400" dirty="0">
                <a:latin typeface="Avenir Next LT Pro" panose="020B0504020202020204" pitchFamily="34" charset="0"/>
              </a:rPr>
              <a:t>Une stratégie mixte et agile permettra de maximiser les bénéfices des produits Carrefour tout en rassurant les clients sur la continuité des valeurs et des atouts de Supermarché Match.</a:t>
            </a:r>
            <a:endParaRPr lang="fr-FR" sz="2400" dirty="0">
              <a:latin typeface="Avenir Next LT Pro" panose="020B0504020202020204" pitchFamily="34" charset="0"/>
              <a:cs typeface="Avenir Black" panose="020B0803020203020204" pitchFamily="34" charset="-78"/>
            </a:endParaRPr>
          </a:p>
        </p:txBody>
      </p:sp>
      <p:sp>
        <p:nvSpPr>
          <p:cNvPr id="8" name="Triangle isocèle 7">
            <a:extLst>
              <a:ext uri="{FF2B5EF4-FFF2-40B4-BE49-F238E27FC236}">
                <a16:creationId xmlns:a16="http://schemas.microsoft.com/office/drawing/2014/main" id="{AF771007-3004-2766-FF97-0FD071680FBE}"/>
              </a:ext>
            </a:extLst>
          </p:cNvPr>
          <p:cNvSpPr/>
          <p:nvPr/>
        </p:nvSpPr>
        <p:spPr>
          <a:xfrm rot="5400000">
            <a:off x="-1877646" y="2876954"/>
            <a:ext cx="4267202" cy="51191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10158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3 scenarii </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82879" y="1678719"/>
            <a:ext cx="3483429" cy="529544"/>
          </a:xfrm>
        </p:spPr>
        <p:txBody>
          <a:bodyPr>
            <a:noAutofit/>
          </a:bodyPr>
          <a:lstStyle/>
          <a:p>
            <a:r>
              <a:rPr lang="fr-FR" sz="1600" i="0" dirty="0">
                <a:solidFill>
                  <a:srgbClr val="0D0D0D"/>
                </a:solidFill>
                <a:effectLst/>
                <a:latin typeface="Avenir Next LT Pro" panose="020B0504020202020204" pitchFamily="34" charset="0"/>
              </a:rPr>
              <a:t>Scénario 1</a:t>
            </a:r>
            <a:br>
              <a:rPr lang="fr-FR" sz="1600" i="0" dirty="0">
                <a:solidFill>
                  <a:srgbClr val="0D0D0D"/>
                </a:solidFill>
                <a:effectLst/>
                <a:latin typeface="Avenir Next LT Pro" panose="020B0504020202020204" pitchFamily="34" charset="0"/>
              </a:rPr>
            </a:br>
            <a:r>
              <a:rPr lang="fr-FR" sz="1600" i="0" dirty="0">
                <a:solidFill>
                  <a:srgbClr val="0D0D0D"/>
                </a:solidFill>
                <a:effectLst/>
                <a:latin typeface="Avenir Next LT Pro" panose="020B0504020202020204" pitchFamily="34" charset="0"/>
              </a:rPr>
              <a:t>Communication Puissante et Générique</a:t>
            </a:r>
            <a:br>
              <a:rPr lang="fr-FR" sz="160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Message : « Bonne nouvelle, les bons produits Carrefour à petits prix débarquent chez Match » </a:t>
            </a:r>
            <a:br>
              <a:rPr lang="fr-FR" sz="1400" b="0" i="0" dirty="0">
                <a:solidFill>
                  <a:srgbClr val="0D0D0D"/>
                </a:solidFill>
                <a:effectLst/>
                <a:latin typeface="Avenir Next LT Pro" panose="020B0504020202020204" pitchFamily="34" charset="0"/>
              </a:rPr>
            </a:br>
            <a:br>
              <a:rPr lang="fr-FR" sz="1200" b="0" i="0" dirty="0">
                <a:solidFill>
                  <a:srgbClr val="0D0D0D"/>
                </a:solidFill>
                <a:effectLst/>
                <a:latin typeface="Avenir Next LT Pro" panose="020B0504020202020204" pitchFamily="34" charset="0"/>
              </a:rPr>
            </a:br>
            <a:r>
              <a:rPr lang="fr-FR" sz="1400" i="0" dirty="0">
                <a:solidFill>
                  <a:srgbClr val="0D0D0D"/>
                </a:solidFill>
                <a:effectLst/>
                <a:latin typeface="Avenir Next LT Pro" panose="020B0504020202020204" pitchFamily="34" charset="0"/>
              </a:rPr>
              <a:t>Forces</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Fort impact et capable de générer de l'enthousiasme.</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Transmet clairement les avantages économiques </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pour les clients.</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i="0" dirty="0">
                <a:solidFill>
                  <a:srgbClr val="0D0D0D"/>
                </a:solidFill>
                <a:effectLst/>
                <a:latin typeface="Avenir Next LT Pro" panose="020B0504020202020204" pitchFamily="34" charset="0"/>
              </a:rPr>
              <a:t>Faiblesses</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Risque de brand dilution </a:t>
            </a: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et de confusion des marques.</a:t>
            </a:r>
            <a:br>
              <a:rPr lang="fr-FR" sz="1400" b="0" i="0" dirty="0">
                <a:solidFill>
                  <a:srgbClr val="0D0D0D"/>
                </a:solidFill>
                <a:effectLst/>
                <a:latin typeface="Avenir Next LT Pro" panose="020B0504020202020204" pitchFamily="34" charset="0"/>
              </a:rPr>
            </a:br>
            <a:br>
              <a:rPr lang="fr-FR" sz="1400" b="0" i="0" dirty="0">
                <a:solidFill>
                  <a:srgbClr val="0D0D0D"/>
                </a:solidFill>
                <a:effectLst/>
                <a:latin typeface="Avenir Next LT Pro" panose="020B0504020202020204" pitchFamily="34" charset="0"/>
              </a:rPr>
            </a:br>
            <a:r>
              <a:rPr lang="fr-FR" sz="1400" b="0" i="0" dirty="0">
                <a:solidFill>
                  <a:srgbClr val="0D0D0D"/>
                </a:solidFill>
                <a:effectLst/>
                <a:latin typeface="Avenir Next LT Pro" panose="020B0504020202020204" pitchFamily="34" charset="0"/>
              </a:rPr>
              <a:t>Peut entraîner une perception de </a:t>
            </a:r>
            <a:r>
              <a:rPr lang="fr-FR" sz="1400" b="0" i="0" dirty="0" err="1">
                <a:solidFill>
                  <a:srgbClr val="0D0D0D"/>
                </a:solidFill>
                <a:effectLst/>
                <a:latin typeface="Avenir Next LT Pro" panose="020B0504020202020204" pitchFamily="34" charset="0"/>
              </a:rPr>
              <a:t>loss</a:t>
            </a:r>
            <a:r>
              <a:rPr lang="fr-FR" sz="1400" b="0" i="0" dirty="0">
                <a:solidFill>
                  <a:srgbClr val="0D0D0D"/>
                </a:solidFill>
                <a:effectLst/>
                <a:latin typeface="Avenir Next LT Pro" panose="020B0504020202020204" pitchFamily="34" charset="0"/>
              </a:rPr>
              <a:t> of unique value proposition pour Match.</a:t>
            </a:r>
            <a:br>
              <a:rPr lang="fr-FR" sz="1200" b="0" i="0" dirty="0">
                <a:solidFill>
                  <a:srgbClr val="0D0D0D"/>
                </a:solidFill>
                <a:effectLst/>
                <a:latin typeface="Avenir Next LT Pro" panose="020B0504020202020204" pitchFamily="34" charset="0"/>
              </a:rPr>
            </a:br>
            <a:r>
              <a:rPr lang="fr-FR" sz="1200" b="0" i="0" dirty="0">
                <a:solidFill>
                  <a:srgbClr val="0D0D0D"/>
                </a:solidFill>
                <a:effectLst/>
                <a:latin typeface="Avenir Next LT Pro" panose="020B0504020202020204" pitchFamily="34" charset="0"/>
              </a:rPr>
              <a:t> </a:t>
            </a:r>
            <a:endParaRPr lang="fr-FR" sz="1600"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927828"/>
            <a:ext cx="11591925" cy="257628"/>
          </a:xfrm>
        </p:spPr>
        <p:txBody>
          <a:bodyPr/>
          <a:lstStyle/>
          <a:p>
            <a:pPr algn="l"/>
            <a:r>
              <a:rPr lang="fr-FR" sz="1600" dirty="0"/>
              <a:t>ARRIVEE DES PRODUITS CARREFOUR</a:t>
            </a:r>
          </a:p>
        </p:txBody>
      </p:sp>
      <p:sp>
        <p:nvSpPr>
          <p:cNvPr id="9" name="Triangle isocèle 8">
            <a:extLst>
              <a:ext uri="{FF2B5EF4-FFF2-40B4-BE49-F238E27FC236}">
                <a16:creationId xmlns:a16="http://schemas.microsoft.com/office/drawing/2014/main" id="{ABE03A20-FCB5-834F-394F-C82577E9A475}"/>
              </a:ext>
            </a:extLst>
          </p:cNvPr>
          <p:cNvSpPr/>
          <p:nvPr/>
        </p:nvSpPr>
        <p:spPr>
          <a:xfrm rot="10800000">
            <a:off x="786330"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a:extLst>
              <a:ext uri="{FF2B5EF4-FFF2-40B4-BE49-F238E27FC236}">
                <a16:creationId xmlns:a16="http://schemas.microsoft.com/office/drawing/2014/main" id="{7BEB7D77-4BE6-E4BB-0E84-4D2B40200363}"/>
              </a:ext>
            </a:extLst>
          </p:cNvPr>
          <p:cNvSpPr txBox="1">
            <a:spLocks/>
          </p:cNvSpPr>
          <p:nvPr/>
        </p:nvSpPr>
        <p:spPr bwMode="auto">
          <a:xfrm>
            <a:off x="4219302" y="1678719"/>
            <a:ext cx="3483429"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1600" dirty="0">
                <a:solidFill>
                  <a:srgbClr val="0D0D0D"/>
                </a:solidFill>
                <a:latin typeface="Avenir Next LT Pro" panose="020B0504020202020204" pitchFamily="34" charset="0"/>
              </a:rPr>
              <a:t>Scénario 2</a:t>
            </a:r>
            <a:br>
              <a:rPr lang="fr-FR" sz="1600" dirty="0">
                <a:solidFill>
                  <a:srgbClr val="0D0D0D"/>
                </a:solidFill>
                <a:latin typeface="Avenir Next LT Pro" panose="020B0504020202020204" pitchFamily="34" charset="0"/>
              </a:rPr>
            </a:br>
            <a:r>
              <a:rPr lang="fr-FR" sz="1600" dirty="0">
                <a:solidFill>
                  <a:srgbClr val="0D0D0D"/>
                </a:solidFill>
                <a:latin typeface="Avenir Next LT Pro" panose="020B0504020202020204" pitchFamily="34" charset="0"/>
              </a:rPr>
              <a:t>Communication où Match reste le Principal Émetteur</a:t>
            </a:r>
            <a:br>
              <a:rPr lang="fr-FR" sz="160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Message : « Nouveau : Les pros Match sélectionnent les incontournables Carrefour à petits prix ! »</a:t>
            </a:r>
            <a:br>
              <a:rPr lang="fr-FR" sz="1400" b="0" dirty="0">
                <a:solidFill>
                  <a:srgbClr val="0D0D0D"/>
                </a:solidFill>
                <a:latin typeface="Avenir Next LT Pro" panose="020B0504020202020204" pitchFamily="34" charset="0"/>
              </a:rPr>
            </a:br>
            <a:br>
              <a:rPr lang="fr-FR" sz="12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Forces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Maintient Match comme le lead brand, préservant ainsi son </a:t>
            </a:r>
            <a:r>
              <a:rPr lang="fr-FR" sz="1400" b="0" dirty="0" err="1">
                <a:solidFill>
                  <a:srgbClr val="0D0D0D"/>
                </a:solidFill>
                <a:latin typeface="Avenir Next LT Pro" panose="020B0504020202020204" pitchFamily="34" charset="0"/>
              </a:rPr>
              <a:t>core</a:t>
            </a:r>
            <a:r>
              <a:rPr lang="fr-FR" sz="1400" b="0" dirty="0">
                <a:solidFill>
                  <a:srgbClr val="0D0D0D"/>
                </a:solidFill>
                <a:latin typeface="Avenir Next LT Pro" panose="020B0504020202020204" pitchFamily="34" charset="0"/>
              </a:rPr>
              <a:t> brand </a:t>
            </a:r>
            <a:r>
              <a:rPr lang="fr-FR" sz="1400" b="0" dirty="0" err="1">
                <a:solidFill>
                  <a:srgbClr val="0D0D0D"/>
                </a:solidFill>
                <a:latin typeface="Avenir Next LT Pro" panose="020B0504020202020204" pitchFamily="34" charset="0"/>
              </a:rPr>
              <a:t>identity</a:t>
            </a:r>
            <a:r>
              <a:rPr lang="fr-FR" sz="1400" b="0" dirty="0">
                <a:solidFill>
                  <a:srgbClr val="0D0D0D"/>
                </a:solidFill>
                <a:latin typeface="Avenir Next LT Pro" panose="020B0504020202020204" pitchFamily="34" charset="0"/>
              </a:rPr>
              <a:t>.</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Renforce l'idée que Match conserve ses attributs de marque tout en intégrant des produits Carrefour. </a:t>
            </a:r>
          </a:p>
          <a:p>
            <a:br>
              <a:rPr lang="fr-FR" sz="14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Faiblesses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Peut nécessiter des explications supplémentaires pour certains segments de clients.</a:t>
            </a:r>
            <a:br>
              <a:rPr lang="fr-FR" sz="1200" b="0" dirty="0">
                <a:solidFill>
                  <a:srgbClr val="0D0D0D"/>
                </a:solidFill>
                <a:latin typeface="Avenir Next LT Pro" panose="020B0504020202020204" pitchFamily="34" charset="0"/>
              </a:rPr>
            </a:br>
            <a:r>
              <a:rPr lang="fr-FR" sz="1200" b="0" dirty="0">
                <a:solidFill>
                  <a:srgbClr val="0D0D0D"/>
                </a:solidFill>
                <a:latin typeface="Avenir Next LT Pro" panose="020B0504020202020204" pitchFamily="34" charset="0"/>
              </a:rPr>
              <a:t> </a:t>
            </a:r>
            <a:endParaRPr lang="fr-FR" sz="1600" dirty="0"/>
          </a:p>
        </p:txBody>
      </p:sp>
      <p:sp>
        <p:nvSpPr>
          <p:cNvPr id="8" name="Triangle isocèle 7">
            <a:extLst>
              <a:ext uri="{FF2B5EF4-FFF2-40B4-BE49-F238E27FC236}">
                <a16:creationId xmlns:a16="http://schemas.microsoft.com/office/drawing/2014/main" id="{28D1B04B-F47E-69F2-FE71-985AAB6039F1}"/>
              </a:ext>
            </a:extLst>
          </p:cNvPr>
          <p:cNvSpPr/>
          <p:nvPr/>
        </p:nvSpPr>
        <p:spPr>
          <a:xfrm rot="10800000">
            <a:off x="4822753"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itre 1">
            <a:extLst>
              <a:ext uri="{FF2B5EF4-FFF2-40B4-BE49-F238E27FC236}">
                <a16:creationId xmlns:a16="http://schemas.microsoft.com/office/drawing/2014/main" id="{AF72CE0B-B8B5-6853-10F4-80F57A2FCB99}"/>
              </a:ext>
            </a:extLst>
          </p:cNvPr>
          <p:cNvSpPr txBox="1">
            <a:spLocks/>
          </p:cNvSpPr>
          <p:nvPr/>
        </p:nvSpPr>
        <p:spPr bwMode="auto">
          <a:xfrm>
            <a:off x="8577943" y="1678719"/>
            <a:ext cx="326571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1600" dirty="0">
                <a:solidFill>
                  <a:srgbClr val="0D0D0D"/>
                </a:solidFill>
                <a:latin typeface="Avenir Next LT Pro" panose="020B0504020202020204" pitchFamily="34" charset="0"/>
              </a:rPr>
              <a:t>Scénario 3</a:t>
            </a:r>
            <a:br>
              <a:rPr lang="fr-FR" sz="1600" dirty="0">
                <a:solidFill>
                  <a:srgbClr val="0D0D0D"/>
                </a:solidFill>
                <a:latin typeface="Avenir Next LT Pro" panose="020B0504020202020204" pitchFamily="34" charset="0"/>
              </a:rPr>
            </a:br>
            <a:r>
              <a:rPr lang="fr-FR" sz="1600" dirty="0">
                <a:solidFill>
                  <a:srgbClr val="0D0D0D"/>
                </a:solidFill>
                <a:latin typeface="Avenir Next LT Pro" panose="020B0504020202020204" pitchFamily="34" charset="0"/>
              </a:rPr>
              <a:t>Communication basée sur des exemples de produits</a:t>
            </a:r>
            <a:br>
              <a:rPr lang="fr-FR" sz="160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Message : Présenter des exemples de produits Carrefour avec des prix attractifs sans annonce générale.</a:t>
            </a:r>
            <a:br>
              <a:rPr lang="fr-FR" sz="1400" b="0" dirty="0">
                <a:solidFill>
                  <a:srgbClr val="0D0D0D"/>
                </a:solidFill>
                <a:latin typeface="Avenir Next LT Pro" panose="020B0504020202020204" pitchFamily="34" charset="0"/>
              </a:rPr>
            </a:br>
            <a:br>
              <a:rPr lang="fr-FR" sz="12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Forces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Évite la surcharge cognitive des clients avec une grande annonce, réduisant ainsi le risque de confusion.</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Permet de tester discrètement la brand perception et l'accueil des produits Carrefour.</a:t>
            </a:r>
            <a:br>
              <a:rPr lang="fr-FR" sz="1400" b="0" dirty="0">
                <a:solidFill>
                  <a:srgbClr val="0D0D0D"/>
                </a:solidFill>
                <a:latin typeface="Avenir Next LT Pro" panose="020B0504020202020204" pitchFamily="34" charset="0"/>
              </a:rPr>
            </a:br>
            <a:br>
              <a:rPr lang="fr-FR" sz="1400" b="0" dirty="0">
                <a:solidFill>
                  <a:srgbClr val="0D0D0D"/>
                </a:solidFill>
                <a:latin typeface="Avenir Next LT Pro" panose="020B0504020202020204" pitchFamily="34" charset="0"/>
              </a:rPr>
            </a:br>
            <a:r>
              <a:rPr lang="fr-FR" sz="1400" dirty="0">
                <a:solidFill>
                  <a:srgbClr val="0D0D0D"/>
                </a:solidFill>
                <a:latin typeface="Avenir Next LT Pro" panose="020B0504020202020204" pitchFamily="34" charset="0"/>
              </a:rPr>
              <a:t>Faiblesses</a:t>
            </a:r>
            <a:br>
              <a:rPr lang="fr-FR" sz="1400" b="0" dirty="0">
                <a:solidFill>
                  <a:srgbClr val="0D0D0D"/>
                </a:solidFill>
                <a:latin typeface="Avenir Next LT Pro" panose="020B0504020202020204" pitchFamily="34" charset="0"/>
              </a:rPr>
            </a:br>
            <a:r>
              <a:rPr lang="fr-FR" sz="1400" b="0" dirty="0">
                <a:solidFill>
                  <a:srgbClr val="0D0D0D"/>
                </a:solidFill>
                <a:latin typeface="Avenir Next LT Pro" panose="020B0504020202020204" pitchFamily="34" charset="0"/>
              </a:rPr>
              <a:t>Moins d'impact en termes de </a:t>
            </a:r>
            <a:r>
              <a:rPr lang="fr-FR" sz="1400" b="0" dirty="0" err="1">
                <a:solidFill>
                  <a:srgbClr val="0D0D0D"/>
                </a:solidFill>
                <a:latin typeface="Avenir Next LT Pro" panose="020B0504020202020204" pitchFamily="34" charset="0"/>
              </a:rPr>
              <a:t>broad</a:t>
            </a:r>
            <a:r>
              <a:rPr lang="fr-FR" sz="1400" b="0" dirty="0">
                <a:solidFill>
                  <a:srgbClr val="0D0D0D"/>
                </a:solidFill>
                <a:latin typeface="Avenir Next LT Pro" panose="020B0504020202020204" pitchFamily="34" charset="0"/>
              </a:rPr>
              <a:t> communication de la nouveauté.</a:t>
            </a:r>
            <a:br>
              <a:rPr lang="fr-FR" sz="1200" b="0" dirty="0">
                <a:solidFill>
                  <a:srgbClr val="0D0D0D"/>
                </a:solidFill>
                <a:latin typeface="Avenir Next LT Pro" panose="020B0504020202020204" pitchFamily="34" charset="0"/>
              </a:rPr>
            </a:br>
            <a:r>
              <a:rPr lang="fr-FR" sz="1200" b="0" dirty="0">
                <a:solidFill>
                  <a:srgbClr val="0D0D0D"/>
                </a:solidFill>
                <a:latin typeface="Avenir Next LT Pro" panose="020B0504020202020204" pitchFamily="34" charset="0"/>
              </a:rPr>
              <a:t> </a:t>
            </a:r>
            <a:endParaRPr lang="fr-FR" sz="1600" dirty="0"/>
          </a:p>
        </p:txBody>
      </p:sp>
      <p:sp>
        <p:nvSpPr>
          <p:cNvPr id="12" name="Triangle isocèle 11">
            <a:extLst>
              <a:ext uri="{FF2B5EF4-FFF2-40B4-BE49-F238E27FC236}">
                <a16:creationId xmlns:a16="http://schemas.microsoft.com/office/drawing/2014/main" id="{EAE93F84-B92D-37B6-24FA-9E627E5E3D4D}"/>
              </a:ext>
            </a:extLst>
          </p:cNvPr>
          <p:cNvSpPr/>
          <p:nvPr/>
        </p:nvSpPr>
        <p:spPr>
          <a:xfrm rot="10800000">
            <a:off x="9072537" y="1428993"/>
            <a:ext cx="2276526" cy="1691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13">
            <a:extLst>
              <a:ext uri="{FF2B5EF4-FFF2-40B4-BE49-F238E27FC236}">
                <a16:creationId xmlns:a16="http://schemas.microsoft.com/office/drawing/2014/main" id="{042315CF-2C4F-4ABC-16CC-4289649F7A33}"/>
              </a:ext>
            </a:extLst>
          </p:cNvPr>
          <p:cNvCxnSpPr/>
          <p:nvPr/>
        </p:nvCxnSpPr>
        <p:spPr>
          <a:xfrm>
            <a:off x="1193072" y="1926073"/>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6C9CC856-84C0-808F-7C53-7AE260AFE260}"/>
              </a:ext>
            </a:extLst>
          </p:cNvPr>
          <p:cNvCxnSpPr/>
          <p:nvPr/>
        </p:nvCxnSpPr>
        <p:spPr>
          <a:xfrm>
            <a:off x="5225141" y="1923197"/>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DF98DCC5-5325-2C4D-21AF-3913A35EE9F1}"/>
              </a:ext>
            </a:extLst>
          </p:cNvPr>
          <p:cNvCxnSpPr/>
          <p:nvPr/>
        </p:nvCxnSpPr>
        <p:spPr>
          <a:xfrm>
            <a:off x="9535885" y="1923197"/>
            <a:ext cx="134982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0957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701083" cy="138499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Recommandation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pour la communication média de septembre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77628" y="1650639"/>
            <a:ext cx="11591925" cy="257628"/>
          </a:xfrm>
        </p:spPr>
        <p:txBody>
          <a:bodyPr/>
          <a:lstStyle/>
          <a:p>
            <a:pPr algn="l"/>
            <a:r>
              <a:rPr lang="fr-FR" sz="1600" dirty="0"/>
              <a:t>ARRIVEE DES PRODUITS CARREFOUR</a:t>
            </a:r>
          </a:p>
        </p:txBody>
      </p:sp>
      <p:sp>
        <p:nvSpPr>
          <p:cNvPr id="3" name="ZoneTexte 2">
            <a:extLst>
              <a:ext uri="{FF2B5EF4-FFF2-40B4-BE49-F238E27FC236}">
                <a16:creationId xmlns:a16="http://schemas.microsoft.com/office/drawing/2014/main" id="{88B1EDFD-423A-6DA9-A351-3807139E10D2}"/>
              </a:ext>
            </a:extLst>
          </p:cNvPr>
          <p:cNvSpPr txBox="1"/>
          <p:nvPr/>
        </p:nvSpPr>
        <p:spPr>
          <a:xfrm>
            <a:off x="2168434" y="2407925"/>
            <a:ext cx="8987246" cy="4001095"/>
          </a:xfrm>
          <a:prstGeom prst="rect">
            <a:avLst/>
          </a:prstGeom>
          <a:noFill/>
        </p:spPr>
        <p:txBody>
          <a:bodyPr wrap="square">
            <a:spAutoFit/>
          </a:bodyPr>
          <a:lstStyle/>
          <a:p>
            <a:r>
              <a:rPr lang="fr-FR" sz="2000" b="1" dirty="0">
                <a:latin typeface="Avenir Next LT Pro" panose="020B0504020202020204" pitchFamily="34" charset="0"/>
              </a:rPr>
              <a:t>Juste équilibre de la promesse entre  Radio &amp; Affichage – Web</a:t>
            </a:r>
          </a:p>
          <a:p>
            <a:br>
              <a:rPr lang="fr-FR" dirty="0">
                <a:latin typeface="Avenir Next LT Pro" panose="020B0504020202020204" pitchFamily="34" charset="0"/>
              </a:rPr>
            </a:br>
            <a:r>
              <a:rPr lang="fr-FR" b="1" dirty="0">
                <a:latin typeface="Avenir Next LT Pro" panose="020B0504020202020204" pitchFamily="34" charset="0"/>
              </a:rPr>
              <a:t>Radio : </a:t>
            </a:r>
            <a:br>
              <a:rPr lang="fr-FR" b="1" dirty="0">
                <a:latin typeface="Avenir Next LT Pro" panose="020B0504020202020204" pitchFamily="34" charset="0"/>
              </a:rPr>
            </a:br>
            <a:r>
              <a:rPr lang="fr-FR" dirty="0">
                <a:latin typeface="Avenir Next LT Pro" panose="020B0504020202020204" pitchFamily="34" charset="0"/>
              </a:rPr>
              <a:t>une communication générique sur l’arrivée des MDC en rayon </a:t>
            </a:r>
            <a:br>
              <a:rPr lang="fr-FR" dirty="0">
                <a:latin typeface="Avenir Next LT Pro" panose="020B0504020202020204" pitchFamily="34" charset="0"/>
              </a:rPr>
            </a:br>
            <a:r>
              <a:rPr lang="fr-FR" dirty="0">
                <a:latin typeface="Avenir Next LT Pro" panose="020B0504020202020204" pitchFamily="34" charset="0"/>
              </a:rPr>
              <a:t>mais avec une réassurance sur les atouts de Match qui ne changent pas.</a:t>
            </a:r>
            <a:br>
              <a:rPr lang="fr-FR" dirty="0">
                <a:latin typeface="Avenir Next LT Pro" panose="020B0504020202020204" pitchFamily="34" charset="0"/>
              </a:rPr>
            </a:br>
            <a:br>
              <a:rPr lang="fr-FR" dirty="0">
                <a:latin typeface="Avenir Next LT Pro" panose="020B0504020202020204" pitchFamily="34" charset="0"/>
              </a:rPr>
            </a:br>
            <a:endParaRPr lang="fr-FR" dirty="0">
              <a:latin typeface="Avenir Next LT Pro" panose="020B0504020202020204" pitchFamily="34" charset="0"/>
            </a:endParaRPr>
          </a:p>
          <a:p>
            <a:r>
              <a:rPr lang="fr-FR" b="1" dirty="0">
                <a:latin typeface="Avenir Next LT Pro" panose="020B0504020202020204" pitchFamily="34" charset="0"/>
              </a:rPr>
              <a:t>Affichage – Web- </a:t>
            </a:r>
            <a:r>
              <a:rPr lang="fr-FR" b="1" dirty="0" err="1">
                <a:latin typeface="Avenir Next LT Pro" panose="020B0504020202020204" pitchFamily="34" charset="0"/>
              </a:rPr>
              <a:t>InStore</a:t>
            </a:r>
            <a:r>
              <a:rPr lang="fr-FR" b="1" dirty="0">
                <a:latin typeface="Avenir Next LT Pro" panose="020B0504020202020204" pitchFamily="34" charset="0"/>
              </a:rPr>
              <a:t> : </a:t>
            </a:r>
            <a:r>
              <a:rPr lang="fr-FR" dirty="0">
                <a:latin typeface="Avenir Next LT Pro" panose="020B0504020202020204" pitchFamily="34" charset="0"/>
              </a:rPr>
              <a:t>la preuve par le produit/prix :</a:t>
            </a:r>
          </a:p>
          <a:p>
            <a:r>
              <a:rPr lang="fr-FR" dirty="0">
                <a:latin typeface="Avenir Next LT Pro" panose="020B0504020202020204" pitchFamily="34" charset="0"/>
              </a:rPr>
              <a:t>Mise en avant d’exemples de produits Carrefour  associé à un prix + mention sur la promesse de gamme  : + de 1000 produits Carrefour…</a:t>
            </a:r>
          </a:p>
          <a:p>
            <a:endParaRPr lang="fr-FR" dirty="0">
              <a:latin typeface="Avenir Next LT Pro" panose="020B0504020202020204" pitchFamily="34" charset="0"/>
            </a:endParaRPr>
          </a:p>
          <a:p>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cs typeface="Avenir Black" panose="020B0803020203020204" pitchFamily="34" charset="-78"/>
              </a:rPr>
              <a:t> </a:t>
            </a:r>
          </a:p>
        </p:txBody>
      </p:sp>
      <p:sp>
        <p:nvSpPr>
          <p:cNvPr id="10" name="Triangle isocèle 9">
            <a:extLst>
              <a:ext uri="{FF2B5EF4-FFF2-40B4-BE49-F238E27FC236}">
                <a16:creationId xmlns:a16="http://schemas.microsoft.com/office/drawing/2014/main" id="{D7810CC4-152F-1D93-C26C-4E0CA67FC8A6}"/>
              </a:ext>
            </a:extLst>
          </p:cNvPr>
          <p:cNvSpPr/>
          <p:nvPr/>
        </p:nvSpPr>
        <p:spPr>
          <a:xfrm rot="5400000">
            <a:off x="1440488" y="326397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riangle isocèle 12">
            <a:extLst>
              <a:ext uri="{FF2B5EF4-FFF2-40B4-BE49-F238E27FC236}">
                <a16:creationId xmlns:a16="http://schemas.microsoft.com/office/drawing/2014/main" id="{0B1C5C32-46D4-F32B-6A8E-879744E0A51D}"/>
              </a:ext>
            </a:extLst>
          </p:cNvPr>
          <p:cNvSpPr/>
          <p:nvPr/>
        </p:nvSpPr>
        <p:spPr>
          <a:xfrm rot="5400000">
            <a:off x="1450361" y="471122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9122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dirty="0"/>
              <a:t>Key Visual Affichage</a:t>
            </a:r>
          </a:p>
        </p:txBody>
      </p:sp>
    </p:spTree>
    <p:extLst>
      <p:ext uri="{BB962C8B-B14F-4D97-AF65-F5344CB8AC3E}">
        <p14:creationId xmlns:p14="http://schemas.microsoft.com/office/powerpoint/2010/main" val="3335579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05D2CF-8F82-E84E-B5E1-0AA02C77B7E9}"/>
              </a:ext>
            </a:extLst>
          </p:cNvPr>
          <p:cNvSpPr>
            <a:spLocks noGrp="1"/>
          </p:cNvSpPr>
          <p:nvPr>
            <p:ph type="ctrTitle"/>
          </p:nvPr>
        </p:nvSpPr>
        <p:spPr/>
        <p:txBody>
          <a:bodyPr/>
          <a:lstStyle/>
          <a:p>
            <a:r>
              <a:rPr lang="fr-FR" sz="4400" dirty="0"/>
              <a:t>Key Visual Affichage</a:t>
            </a:r>
            <a:br>
              <a:rPr lang="fr-FR" dirty="0"/>
            </a:br>
            <a:r>
              <a:rPr lang="fr-FR" dirty="0"/>
              <a:t>Axe Produits/prix</a:t>
            </a:r>
          </a:p>
        </p:txBody>
      </p:sp>
    </p:spTree>
    <p:extLst>
      <p:ext uri="{BB962C8B-B14F-4D97-AF65-F5344CB8AC3E}">
        <p14:creationId xmlns:p14="http://schemas.microsoft.com/office/powerpoint/2010/main" val="540892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BF95A2-1714-3A8E-3B61-E0CEB5CECFE5}"/>
              </a:ext>
            </a:extLst>
          </p:cNvPr>
          <p:cNvSpPr/>
          <p:nvPr/>
        </p:nvSpPr>
        <p:spPr>
          <a:xfrm>
            <a:off x="0" y="-1"/>
            <a:ext cx="12192000" cy="6858001"/>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nourriture, Snack&#10;&#10;Description générée automatiquement">
            <a:extLst>
              <a:ext uri="{FF2B5EF4-FFF2-40B4-BE49-F238E27FC236}">
                <a16:creationId xmlns:a16="http://schemas.microsoft.com/office/drawing/2014/main" id="{B28F2E9E-7302-8179-E1B1-71E2B510568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16533" y="0"/>
            <a:ext cx="8958933" cy="6858000"/>
          </a:xfrm>
          <a:prstGeom prst="rect">
            <a:avLst/>
          </a:prstGeom>
        </p:spPr>
      </p:pic>
    </p:spTree>
    <p:extLst>
      <p:ext uri="{BB962C8B-B14F-4D97-AF65-F5344CB8AC3E}">
        <p14:creationId xmlns:p14="http://schemas.microsoft.com/office/powerpoint/2010/main" val="1255757648"/>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31195</TotalTime>
  <Words>1282</Words>
  <Application>Microsoft Office PowerPoint</Application>
  <PresentationFormat>Grand écran</PresentationFormat>
  <Paragraphs>93</Paragraphs>
  <Slides>25</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25</vt:i4>
      </vt:variant>
    </vt:vector>
  </HeadingPairs>
  <TitlesOfParts>
    <vt:vector size="35" baseType="lpstr">
      <vt:lpstr>Wingdings</vt:lpstr>
      <vt:lpstr>Georgia</vt:lpstr>
      <vt:lpstr>Police système Courant</vt:lpstr>
      <vt:lpstr>Cambria</vt:lpstr>
      <vt:lpstr>Avenir Next LT Pro</vt:lpstr>
      <vt:lpstr>Playfair Display</vt:lpstr>
      <vt:lpstr>Calibri</vt:lpstr>
      <vt:lpstr>Tahoma</vt:lpstr>
      <vt:lpstr>Arial</vt:lpstr>
      <vt:lpstr>1_Thème LNB</vt:lpstr>
      <vt:lpstr>Réflexion stratégique   com produits Carrefour</vt:lpstr>
      <vt:lpstr>   </vt:lpstr>
      <vt:lpstr> </vt:lpstr>
      <vt:lpstr>Présentation PowerPoint</vt:lpstr>
      <vt:lpstr>Scénario 1 Communication Puissante et Générique Message : « Bonne nouvelle, les bons produits Carrefour à petits prix débarquent chez Match »   Forces Fort impact et capable de générer de l'enthousiasme.  Transmet clairement les avantages économiques  pour les clients.  Faiblesses Risque de brand dilution  et de confusion des marques.  Peut entraîner une perception de loss of unique value proposition pour Match.  </vt:lpstr>
      <vt:lpstr>Présentation PowerPoint</vt:lpstr>
      <vt:lpstr>Key Visual Affichage</vt:lpstr>
      <vt:lpstr>Key Visual Affichage Axe Produits/prix</vt:lpstr>
      <vt:lpstr>Présentation PowerPoint</vt:lpstr>
      <vt:lpstr>Présentation PowerPoint</vt:lpstr>
      <vt:lpstr>Présentation PowerPoint</vt:lpstr>
      <vt:lpstr>Key Visual Affichage Axe Produits/prix émetteur Match</vt:lpstr>
      <vt:lpstr>Présentation PowerPoint</vt:lpstr>
      <vt:lpstr>Key Visual Affichage Axe générique</vt:lpstr>
      <vt:lpstr>Présentation PowerPoint</vt:lpstr>
      <vt:lpstr>Présentation PowerPoint</vt:lpstr>
      <vt:lpstr>Key Visual Affichage Axe générique caution match</vt:lpstr>
      <vt:lpstr>Présentation PowerPoint</vt:lpstr>
      <vt:lpstr>Key Visual Affichage Axe générique Moins cher de France</vt:lpstr>
      <vt:lpstr>Présentation PowerPoint</vt:lpstr>
      <vt:lpstr>Script radio</vt:lpstr>
      <vt:lpstr>Script Radio 1</vt:lpstr>
      <vt:lpstr>Script Radio 2</vt:lpstr>
      <vt:lpstr>Script Radio 3</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135</cp:revision>
  <cp:lastPrinted>2024-07-18T07:11:56Z</cp:lastPrinted>
  <dcterms:created xsi:type="dcterms:W3CDTF">2023-04-17T13:19:25Z</dcterms:created>
  <dcterms:modified xsi:type="dcterms:W3CDTF">2024-07-23T07:20:44Z</dcterms:modified>
  <cp:category/>
</cp:coreProperties>
</file>