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59"/>
  </p:notesMasterIdLst>
  <p:sldIdLst>
    <p:sldId id="257" r:id="rId2"/>
    <p:sldId id="2147479786" r:id="rId3"/>
    <p:sldId id="2147479808" r:id="rId4"/>
    <p:sldId id="2147479809" r:id="rId5"/>
    <p:sldId id="2147479810" r:id="rId6"/>
    <p:sldId id="2147479788" r:id="rId7"/>
    <p:sldId id="2147479817" r:id="rId8"/>
    <p:sldId id="2147479818" r:id="rId9"/>
    <p:sldId id="2147479819" r:id="rId10"/>
    <p:sldId id="2147479811" r:id="rId11"/>
    <p:sldId id="2147479826" r:id="rId12"/>
    <p:sldId id="2147479827" r:id="rId13"/>
    <p:sldId id="2147479815" r:id="rId14"/>
    <p:sldId id="2147479816" r:id="rId15"/>
    <p:sldId id="2147479825" r:id="rId16"/>
    <p:sldId id="2147479812" r:id="rId17"/>
    <p:sldId id="2147479824" r:id="rId18"/>
    <p:sldId id="2147479813" r:id="rId19"/>
    <p:sldId id="2147479823" r:id="rId20"/>
    <p:sldId id="2147479814" r:id="rId21"/>
    <p:sldId id="2147479822" r:id="rId22"/>
    <p:sldId id="2147479828" r:id="rId23"/>
    <p:sldId id="2147479820" r:id="rId24"/>
    <p:sldId id="2147479821" r:id="rId25"/>
    <p:sldId id="2147479829" r:id="rId26"/>
    <p:sldId id="2147479830" r:id="rId27"/>
    <p:sldId id="2147479833" r:id="rId28"/>
    <p:sldId id="2147479834" r:id="rId29"/>
    <p:sldId id="2147479831" r:id="rId30"/>
    <p:sldId id="2147479839" r:id="rId31"/>
    <p:sldId id="2147479840" r:id="rId32"/>
    <p:sldId id="2147479841" r:id="rId33"/>
    <p:sldId id="2147479842" r:id="rId34"/>
    <p:sldId id="2147479843" r:id="rId35"/>
    <p:sldId id="2147479844" r:id="rId36"/>
    <p:sldId id="2147479845" r:id="rId37"/>
    <p:sldId id="2147479846" r:id="rId38"/>
    <p:sldId id="2147479847" r:id="rId39"/>
    <p:sldId id="2147479848" r:id="rId40"/>
    <p:sldId id="2147479849" r:id="rId41"/>
    <p:sldId id="2147479850" r:id="rId42"/>
    <p:sldId id="2147479851" r:id="rId43"/>
    <p:sldId id="2147479852" r:id="rId44"/>
    <p:sldId id="2147479853" r:id="rId45"/>
    <p:sldId id="2147479854" r:id="rId46"/>
    <p:sldId id="2147479855" r:id="rId47"/>
    <p:sldId id="2147479856" r:id="rId48"/>
    <p:sldId id="2147479857" r:id="rId49"/>
    <p:sldId id="2147479858" r:id="rId50"/>
    <p:sldId id="2147479859" r:id="rId51"/>
    <p:sldId id="2147479860" r:id="rId52"/>
    <p:sldId id="2147479861" r:id="rId53"/>
    <p:sldId id="2147479862" r:id="rId54"/>
    <p:sldId id="2147479838" r:id="rId55"/>
    <p:sldId id="2147479863" r:id="rId56"/>
    <p:sldId id="2147479837" r:id="rId57"/>
    <p:sldId id="2147479836" r:id="rId58"/>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FBEC13"/>
    <a:srgbClr val="D9117E"/>
    <a:srgbClr val="EDE8E3"/>
    <a:srgbClr val="A27F4A"/>
    <a:srgbClr val="DAA478"/>
    <a:srgbClr val="237756"/>
    <a:srgbClr val="6F8E30"/>
    <a:srgbClr val="4E64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6" d="100"/>
          <a:sy n="86" d="100"/>
        </p:scale>
        <p:origin x="398"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08/03/2024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38</a:t>
            </a:fld>
            <a:endParaRPr lang="fr-FR" dirty="0"/>
          </a:p>
        </p:txBody>
      </p:sp>
    </p:spTree>
    <p:extLst>
      <p:ext uri="{BB962C8B-B14F-4D97-AF65-F5344CB8AC3E}">
        <p14:creationId xmlns:p14="http://schemas.microsoft.com/office/powerpoint/2010/main" val="3560518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CEB8F-941E-4699-4BEC-8685F57025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4779F0-2D5C-6B27-9939-17EE8D5EB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5168D8-D5D6-900D-DEE4-47D846316FC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C2D290-F266-B1EE-C1DF-708AD3184A95}"/>
              </a:ext>
            </a:extLst>
          </p:cNvPr>
          <p:cNvSpPr>
            <a:spLocks noGrp="1"/>
          </p:cNvSpPr>
          <p:nvPr>
            <p:ph type="sldNum" sz="quarter" idx="5"/>
          </p:nvPr>
        </p:nvSpPr>
        <p:spPr/>
        <p:txBody>
          <a:bodyPr/>
          <a:lstStyle/>
          <a:p>
            <a:fld id="{33D9C152-1E26-4F05-B6D8-64339A8ABC77}" type="slidenum">
              <a:rPr lang="fr-FR" smtClean="0"/>
              <a:pPr/>
              <a:t>43</a:t>
            </a:fld>
            <a:endParaRPr lang="fr-FR" dirty="0"/>
          </a:p>
        </p:txBody>
      </p:sp>
    </p:spTree>
    <p:extLst>
      <p:ext uri="{BB962C8B-B14F-4D97-AF65-F5344CB8AC3E}">
        <p14:creationId xmlns:p14="http://schemas.microsoft.com/office/powerpoint/2010/main" val="2145017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8FBF1-8AFB-A52D-3727-9ED2498328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AFF0BE-FDCB-C371-7475-9A1DF957183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906C31D-1EEF-6415-DD94-2CFB665BCCE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DFB5290-7CDF-70B8-0C44-EAF782002795}"/>
              </a:ext>
            </a:extLst>
          </p:cNvPr>
          <p:cNvSpPr>
            <a:spLocks noGrp="1"/>
          </p:cNvSpPr>
          <p:nvPr>
            <p:ph type="sldNum" sz="quarter" idx="5"/>
          </p:nvPr>
        </p:nvSpPr>
        <p:spPr/>
        <p:txBody>
          <a:bodyPr/>
          <a:lstStyle/>
          <a:p>
            <a:fld id="{33D9C152-1E26-4F05-B6D8-64339A8ABC77}" type="slidenum">
              <a:rPr lang="fr-FR" smtClean="0"/>
              <a:pPr/>
              <a:t>48</a:t>
            </a:fld>
            <a:endParaRPr lang="fr-FR" dirty="0"/>
          </a:p>
        </p:txBody>
      </p:sp>
    </p:spTree>
    <p:extLst>
      <p:ext uri="{BB962C8B-B14F-4D97-AF65-F5344CB8AC3E}">
        <p14:creationId xmlns:p14="http://schemas.microsoft.com/office/powerpoint/2010/main" val="534655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D3FA8-CF84-A9FD-091C-2972D0DC39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EC7B474-34F1-DCFC-9497-E1EFBDA989A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0E51DDF-9DB9-3C20-E274-F4C97E9023E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C10572E-BCFC-D41C-A8E0-4D5676D362B2}"/>
              </a:ext>
            </a:extLst>
          </p:cNvPr>
          <p:cNvSpPr>
            <a:spLocks noGrp="1"/>
          </p:cNvSpPr>
          <p:nvPr>
            <p:ph type="sldNum" sz="quarter" idx="5"/>
          </p:nvPr>
        </p:nvSpPr>
        <p:spPr/>
        <p:txBody>
          <a:bodyPr/>
          <a:lstStyle/>
          <a:p>
            <a:fld id="{33D9C152-1E26-4F05-B6D8-64339A8ABC77}" type="slidenum">
              <a:rPr lang="fr-FR" smtClean="0"/>
              <a:pPr/>
              <a:t>53</a:t>
            </a:fld>
            <a:endParaRPr lang="fr-FR" dirty="0"/>
          </a:p>
        </p:txBody>
      </p:sp>
    </p:spTree>
    <p:extLst>
      <p:ext uri="{BB962C8B-B14F-4D97-AF65-F5344CB8AC3E}">
        <p14:creationId xmlns:p14="http://schemas.microsoft.com/office/powerpoint/2010/main" val="896243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2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08/03/2024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2" name="Freihandform: Form 7">
            <a:extLst>
              <a:ext uri="{FF2B5EF4-FFF2-40B4-BE49-F238E27FC236}">
                <a16:creationId xmlns:a16="http://schemas.microsoft.com/office/drawing/2014/main" id="{973CECFC-44A1-EE0B-6C7E-D09E895F29E5}"/>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pic>
        <p:nvPicPr>
          <p:cNvPr id="4" name="Image 3">
            <a:extLst>
              <a:ext uri="{FF2B5EF4-FFF2-40B4-BE49-F238E27FC236}">
                <a16:creationId xmlns:a16="http://schemas.microsoft.com/office/drawing/2014/main" id="{D99C86B4-132F-C397-3A6B-FEA69870228A}"/>
              </a:ext>
            </a:extLst>
          </p:cNvPr>
          <p:cNvPicPr>
            <a:picLocks noChangeAspect="1"/>
          </p:cNvPicPr>
          <p:nvPr userDrawn="1"/>
        </p:nvPicPr>
        <p:blipFill>
          <a:blip r:embed="rId39"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e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31.emf"/><Relationship Id="rId5" Type="http://schemas.openxmlformats.org/officeDocument/2006/relationships/image" Target="../media/image37.png"/><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A6AFAD4-33CC-963E-0CE0-1F204CB8173F}"/>
              </a:ext>
            </a:extLst>
          </p:cNvPr>
          <p:cNvSpPr>
            <a:spLocks noGrp="1"/>
          </p:cNvSpPr>
          <p:nvPr>
            <p:ph type="ctrTitle"/>
          </p:nvPr>
        </p:nvSpPr>
        <p:spPr>
          <a:xfrm>
            <a:off x="300037" y="2087466"/>
            <a:ext cx="11591925" cy="893762"/>
          </a:xfrm>
        </p:spPr>
        <p:txBody>
          <a:bodyPr/>
          <a:lstStyle/>
          <a:p>
            <a:r>
              <a:rPr lang="fr-FR" sz="4800" b="1" dirty="0">
                <a:cs typeface="Calibri Light" panose="020F0302020204030204" pitchFamily="34" charset="0"/>
              </a:rPr>
              <a:t>PROGRAMME INTRAPRENEURIAL</a:t>
            </a:r>
            <a:br>
              <a:rPr lang="fr-FR" sz="4800" b="1" dirty="0">
                <a:cs typeface="Calibri Light" panose="020F0302020204030204" pitchFamily="34" charset="0"/>
              </a:rPr>
            </a:br>
            <a:r>
              <a:rPr lang="fr-FR" sz="4800" b="1" dirty="0">
                <a:cs typeface="Calibri Light" panose="020F0302020204030204" pitchFamily="34" charset="0"/>
              </a:rPr>
              <a:t>pôle innovation</a:t>
            </a:r>
            <a:br>
              <a:rPr lang="fr-FR" altLang="fr-FR" sz="4800" b="1" dirty="0">
                <a:ea typeface="Helvetica" panose="020B0604020202020204" pitchFamily="34" charset="0"/>
                <a:cs typeface="Calibri Light" panose="020F0302020204030204" pitchFamily="34" charset="0"/>
              </a:rPr>
            </a:br>
            <a:endParaRPr lang="fr-FR" sz="4800" b="1" dirty="0">
              <a:cs typeface="Calibri Light" panose="020F0302020204030204" pitchFamily="34"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C960B-8D6D-637E-98AA-CDAAF2975A80}"/>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A72FD267-C908-E199-02FB-F27C4A5E96F1}"/>
              </a:ext>
            </a:extLst>
          </p:cNvPr>
          <p:cNvSpPr>
            <a:spLocks noGrp="1"/>
          </p:cNvSpPr>
          <p:nvPr>
            <p:ph type="title"/>
          </p:nvPr>
        </p:nvSpPr>
        <p:spPr>
          <a:xfrm>
            <a:off x="735044" y="2105219"/>
            <a:ext cx="11591925" cy="529544"/>
          </a:xfrm>
        </p:spPr>
        <p:txBody>
          <a:bodyPr/>
          <a:lstStyle/>
          <a:p>
            <a:pPr algn="l"/>
            <a:r>
              <a:rPr lang="fr-FR" sz="4400" b="1" dirty="0">
                <a:latin typeface="Avenir Next LT Pro" panose="020B0504020202020204" pitchFamily="34" charset="0"/>
                <a:cs typeface="Calibri Light" panose="020F0302020204030204" pitchFamily="34" charset="0"/>
              </a:rPr>
              <a:t>Innova</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Entrepreneurs de vos idées.</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3904618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388F0-0F30-BCBF-59AD-1FD95A2F8203}"/>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93133B3B-7601-ABB2-49F7-9BFED1EEC397}"/>
              </a:ext>
            </a:extLst>
          </p:cNvPr>
          <p:cNvSpPr>
            <a:spLocks noGrp="1"/>
          </p:cNvSpPr>
          <p:nvPr>
            <p:ph type="title"/>
          </p:nvPr>
        </p:nvSpPr>
        <p:spPr>
          <a:xfrm>
            <a:off x="735044" y="2105219"/>
            <a:ext cx="11591925" cy="529544"/>
          </a:xfrm>
        </p:spPr>
        <p:txBody>
          <a:bodyPr/>
          <a:lstStyle/>
          <a:p>
            <a:pPr algn="l"/>
            <a:r>
              <a:rPr lang="fr-FR" sz="4400" b="1" dirty="0">
                <a:latin typeface="Avenir Next LT Pro" panose="020B0504020202020204" pitchFamily="34" charset="0"/>
                <a:cs typeface="Calibri Light" panose="020F0302020204030204" pitchFamily="34" charset="0"/>
              </a:rPr>
              <a:t>Innova</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Entrepreneurs de vos idées.</a:t>
            </a:r>
            <a:endParaRPr lang="fr-FR" sz="4400" b="1" dirty="0">
              <a:latin typeface="Avenir Next LT Pro" panose="020B0504020202020204" pitchFamily="34" charset="0"/>
              <a:cs typeface="Calibri Light" panose="020F0302020204030204" pitchFamily="34" charset="0"/>
            </a:endParaRPr>
          </a:p>
        </p:txBody>
      </p:sp>
      <p:sp>
        <p:nvSpPr>
          <p:cNvPr id="3" name="ZoneTexte 2">
            <a:extLst>
              <a:ext uri="{FF2B5EF4-FFF2-40B4-BE49-F238E27FC236}">
                <a16:creationId xmlns:a16="http://schemas.microsoft.com/office/drawing/2014/main" id="{363D9B63-928B-FC53-EF03-4A352E6925F1}"/>
              </a:ext>
            </a:extLst>
          </p:cNvPr>
          <p:cNvSpPr txBox="1"/>
          <p:nvPr/>
        </p:nvSpPr>
        <p:spPr>
          <a:xfrm>
            <a:off x="735044" y="4655711"/>
            <a:ext cx="9718829" cy="738664"/>
          </a:xfrm>
          <a:prstGeom prst="rect">
            <a:avLst/>
          </a:prstGeom>
          <a:noFill/>
        </p:spPr>
        <p:txBody>
          <a:bodyPr wrap="square">
            <a:spAutoFit/>
          </a:bodyPr>
          <a:lstStyle/>
          <a:p>
            <a:r>
              <a:rPr lang="fr-FR" sz="1400" b="0" i="0" dirty="0">
                <a:solidFill>
                  <a:srgbClr val="0D0D0D"/>
                </a:solidFill>
                <a:effectLst/>
                <a:latin typeface="Avenir Next LT Pro" panose="020B0504020202020204" pitchFamily="34" charset="0"/>
              </a:rPr>
              <a:t>Le mot lui-même inspire et motive. Il évoque une orientation vers l'avenir et un désir de progression et d'amélioration. Pour les collaborateurs, il sert de rappel constant de l'objectif d'innover et d'entreprendre, stimulant la créativité et l'engagement envers le programme</a:t>
            </a:r>
            <a:endParaRPr lang="fr-FR" sz="1400" dirty="0">
              <a:latin typeface="Avenir Next LT Pro" panose="020B0504020202020204" pitchFamily="34" charset="0"/>
            </a:endParaRPr>
          </a:p>
        </p:txBody>
      </p:sp>
      <p:sp>
        <p:nvSpPr>
          <p:cNvPr id="5" name="ZoneTexte 4">
            <a:extLst>
              <a:ext uri="{FF2B5EF4-FFF2-40B4-BE49-F238E27FC236}">
                <a16:creationId xmlns:a16="http://schemas.microsoft.com/office/drawing/2014/main" id="{77C042C3-AA80-CC32-0A13-8D79E48B5AD9}"/>
              </a:ext>
            </a:extLst>
          </p:cNvPr>
          <p:cNvSpPr txBox="1"/>
          <p:nvPr/>
        </p:nvSpPr>
        <p:spPr>
          <a:xfrm>
            <a:off x="735044" y="4253683"/>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6" name="Connecteur droit 5">
            <a:extLst>
              <a:ext uri="{FF2B5EF4-FFF2-40B4-BE49-F238E27FC236}">
                <a16:creationId xmlns:a16="http://schemas.microsoft.com/office/drawing/2014/main" id="{489C0E13-5608-7534-7A0C-8B8A51329045}"/>
              </a:ext>
            </a:extLst>
          </p:cNvPr>
          <p:cNvCxnSpPr/>
          <p:nvPr/>
        </p:nvCxnSpPr>
        <p:spPr>
          <a:xfrm flipV="1">
            <a:off x="735044" y="4561460"/>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697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84AC0-1C0D-63CA-DC2B-436725F660BD}"/>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2340F53B-AEC9-4A1A-CACB-232D665C1303}"/>
              </a:ext>
            </a:extLst>
          </p:cNvPr>
          <p:cNvSpPr>
            <a:spLocks noGrp="1"/>
          </p:cNvSpPr>
          <p:nvPr>
            <p:ph type="title"/>
          </p:nvPr>
        </p:nvSpPr>
        <p:spPr>
          <a:xfrm>
            <a:off x="735044" y="2105219"/>
            <a:ext cx="11591925" cy="529544"/>
          </a:xfrm>
        </p:spPr>
        <p:txBody>
          <a:bodyPr/>
          <a:lstStyle/>
          <a:p>
            <a:pPr algn="l"/>
            <a:r>
              <a:rPr lang="fr-FR" sz="4400" dirty="0" err="1">
                <a:latin typeface="Avenir Next LT Pro" panose="020B0504020202020204" pitchFamily="34" charset="0"/>
                <a:cs typeface="Calibri Light" panose="020F0302020204030204" pitchFamily="34" charset="0"/>
              </a:rPr>
              <a:t>Innova</a:t>
            </a:r>
            <a:r>
              <a:rPr lang="fr-FR" dirty="0" err="1">
                <a:latin typeface="Avenir Next LT Pro" panose="020B0504020202020204" pitchFamily="34" charset="0"/>
                <a:cs typeface="Calibri Light" panose="020F0302020204030204" pitchFamily="34" charset="0"/>
              </a:rPr>
              <a:t>Ventures</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Réveillez l'entrepreneur qui sommeille en vous : </a:t>
            </a:r>
            <a:br>
              <a:rPr lang="fr-FR" sz="3600" b="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osez, innovez, réussissez.</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3397415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2C58-16AE-C516-E777-833BB97934CC}"/>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DA42F39B-31B0-A98B-D0E6-765342E94975}"/>
              </a:ext>
            </a:extLst>
          </p:cNvPr>
          <p:cNvSpPr>
            <a:spLocks noGrp="1"/>
          </p:cNvSpPr>
          <p:nvPr>
            <p:ph type="title"/>
          </p:nvPr>
        </p:nvSpPr>
        <p:spPr>
          <a:xfrm>
            <a:off x="735044" y="2105219"/>
            <a:ext cx="11591925" cy="529544"/>
          </a:xfrm>
        </p:spPr>
        <p:txBody>
          <a:bodyPr/>
          <a:lstStyle/>
          <a:p>
            <a:pPr algn="l"/>
            <a:r>
              <a:rPr lang="fr-FR" sz="4400" dirty="0" err="1">
                <a:latin typeface="Avenir Next LT Pro" panose="020B0504020202020204" pitchFamily="34" charset="0"/>
                <a:cs typeface="Calibri Light" panose="020F0302020204030204" pitchFamily="34" charset="0"/>
              </a:rPr>
              <a:t>Innova</a:t>
            </a:r>
            <a:r>
              <a:rPr lang="fr-FR" dirty="0" err="1">
                <a:latin typeface="Avenir Next LT Pro" panose="020B0504020202020204" pitchFamily="34" charset="0"/>
                <a:cs typeface="Calibri Light" panose="020F0302020204030204" pitchFamily="34" charset="0"/>
              </a:rPr>
              <a:t>Ventures</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Réveillez l'entrepreneur qui sommeille en vous : </a:t>
            </a:r>
            <a:br>
              <a:rPr lang="fr-FR" sz="3600" b="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osez, innovez, réussissez.</a:t>
            </a:r>
            <a:endParaRPr lang="fr-FR" sz="4400" b="1" dirty="0">
              <a:latin typeface="Avenir Next LT Pro" panose="020B0504020202020204" pitchFamily="34" charset="0"/>
              <a:cs typeface="Calibri Light" panose="020F0302020204030204" pitchFamily="34" charset="0"/>
            </a:endParaRPr>
          </a:p>
        </p:txBody>
      </p:sp>
      <p:sp>
        <p:nvSpPr>
          <p:cNvPr id="2" name="ZoneTexte 1">
            <a:extLst>
              <a:ext uri="{FF2B5EF4-FFF2-40B4-BE49-F238E27FC236}">
                <a16:creationId xmlns:a16="http://schemas.microsoft.com/office/drawing/2014/main" id="{AEA25123-CCA1-4BC9-4E4F-6BA9AA982EBE}"/>
              </a:ext>
            </a:extLst>
          </p:cNvPr>
          <p:cNvSpPr txBox="1"/>
          <p:nvPr/>
        </p:nvSpPr>
        <p:spPr>
          <a:xfrm>
            <a:off x="735044" y="4333759"/>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3" name="Connecteur droit 2">
            <a:extLst>
              <a:ext uri="{FF2B5EF4-FFF2-40B4-BE49-F238E27FC236}">
                <a16:creationId xmlns:a16="http://schemas.microsoft.com/office/drawing/2014/main" id="{2AF7AC2D-B222-0F28-40B6-683355E95286}"/>
              </a:ext>
            </a:extLst>
          </p:cNvPr>
          <p:cNvCxnSpPr/>
          <p:nvPr/>
        </p:nvCxnSpPr>
        <p:spPr>
          <a:xfrm flipV="1">
            <a:off x="735044" y="4641536"/>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ZoneTexte 5">
            <a:extLst>
              <a:ext uri="{FF2B5EF4-FFF2-40B4-BE49-F238E27FC236}">
                <a16:creationId xmlns:a16="http://schemas.microsoft.com/office/drawing/2014/main" id="{498952C1-B765-82D9-6542-452A2A8D45CF}"/>
              </a:ext>
            </a:extLst>
          </p:cNvPr>
          <p:cNvSpPr txBox="1"/>
          <p:nvPr/>
        </p:nvSpPr>
        <p:spPr>
          <a:xfrm>
            <a:off x="735044" y="4487647"/>
            <a:ext cx="10184490" cy="1661993"/>
          </a:xfrm>
          <a:prstGeom prst="rect">
            <a:avLst/>
          </a:prstGeom>
          <a:noFill/>
        </p:spPr>
        <p:txBody>
          <a:bodyPr wrap="square">
            <a:spAutoFit/>
          </a:bodyPr>
          <a:lstStyle/>
          <a:p>
            <a:br>
              <a:rPr lang="fr-FR" dirty="0"/>
            </a:br>
            <a:r>
              <a:rPr lang="fr-FR" sz="1600" b="0" i="0" dirty="0">
                <a:solidFill>
                  <a:srgbClr val="0D0D0D"/>
                </a:solidFill>
                <a:effectLst/>
                <a:latin typeface="Avenir Next LT Pro" panose="020B0504020202020204" pitchFamily="34" charset="0"/>
              </a:rPr>
              <a:t>"</a:t>
            </a:r>
            <a:r>
              <a:rPr lang="fr-FR" sz="1600" b="0" i="0" dirty="0" err="1">
                <a:solidFill>
                  <a:srgbClr val="0D0D0D"/>
                </a:solidFill>
                <a:effectLst/>
                <a:latin typeface="Avenir Next LT Pro" panose="020B0504020202020204" pitchFamily="34" charset="0"/>
              </a:rPr>
              <a:t>InnovaVentures</a:t>
            </a:r>
            <a:r>
              <a:rPr lang="fr-FR" sz="1600" b="0" i="0" dirty="0">
                <a:solidFill>
                  <a:srgbClr val="0D0D0D"/>
                </a:solidFill>
                <a:effectLst/>
                <a:latin typeface="Avenir Next LT Pro" panose="020B0504020202020204" pitchFamily="34" charset="0"/>
              </a:rPr>
              <a:t>" évoque l'entrepreneuriat et l'exploration de nouvelles idées au sein du cadre innovant du programme. Le terme fusionne l'innovation avec l'esprit d'entreprise ("ventures"). Il inspire action et ambition, suggérant un environnement dynamique.</a:t>
            </a:r>
          </a:p>
          <a:p>
            <a:r>
              <a:rPr lang="fr-FR" sz="1600" dirty="0">
                <a:solidFill>
                  <a:srgbClr val="0D0D0D"/>
                </a:solidFill>
                <a:latin typeface="Avenir Next LT Pro" panose="020B0504020202020204" pitchFamily="34" charset="0"/>
              </a:rPr>
              <a:t>Dans le contexte entrepreneurial, une venture est souvent synonyme d'une start-up ou d'une jeune entreprise innovante, cherchant à se développer sur le marché.</a:t>
            </a:r>
          </a:p>
        </p:txBody>
      </p:sp>
    </p:spTree>
    <p:extLst>
      <p:ext uri="{BB962C8B-B14F-4D97-AF65-F5344CB8AC3E}">
        <p14:creationId xmlns:p14="http://schemas.microsoft.com/office/powerpoint/2010/main" val="4084041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55917-93C1-1E2E-F0EE-350296B26617}"/>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BF3C3D73-156F-89D5-AEF3-ED64443BA427}"/>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IdéeNova</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De l'idée à l'action, entrepreneur de l'innovation.</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3995280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25FB2-06CA-09FA-B686-7BF17678A0BA}"/>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17CF8D61-10E4-B045-1240-FEBE03322A88}"/>
              </a:ext>
            </a:extLst>
          </p:cNvPr>
          <p:cNvSpPr txBox="1"/>
          <p:nvPr/>
        </p:nvSpPr>
        <p:spPr>
          <a:xfrm>
            <a:off x="735044" y="4397067"/>
            <a:ext cx="9740606" cy="1323439"/>
          </a:xfrm>
          <a:prstGeom prst="rect">
            <a:avLst/>
          </a:prstGeom>
          <a:noFill/>
        </p:spPr>
        <p:txBody>
          <a:bodyPr wrap="square">
            <a:spAutoFit/>
          </a:bodyPr>
          <a:lstStyle/>
          <a:p>
            <a:br>
              <a:rPr lang="fr-FR" sz="1600" dirty="0">
                <a:latin typeface="Avenir Next LT Pro" panose="020B0504020202020204" pitchFamily="34" charset="0"/>
              </a:rPr>
            </a:br>
            <a:endParaRPr lang="fr-FR" sz="1600" b="0" i="0" dirty="0">
              <a:solidFill>
                <a:srgbClr val="0D0D0D"/>
              </a:solidFill>
              <a:effectLst/>
              <a:latin typeface="Avenir Next LT Pro" panose="020B0504020202020204" pitchFamily="34" charset="0"/>
            </a:endParaRPr>
          </a:p>
          <a:p>
            <a:endParaRPr lang="fr-FR" sz="1600" b="0" i="0" dirty="0">
              <a:solidFill>
                <a:srgbClr val="0D0D0D"/>
              </a:solidFill>
              <a:effectLst/>
              <a:latin typeface="Avenir Next LT Pro" panose="020B0504020202020204" pitchFamily="34" charset="0"/>
            </a:endParaRPr>
          </a:p>
          <a:p>
            <a:r>
              <a:rPr lang="fr-FR" sz="1600" b="0" i="0" dirty="0">
                <a:solidFill>
                  <a:srgbClr val="0D0D0D"/>
                </a:solidFill>
                <a:effectLst/>
                <a:latin typeface="Avenir Next LT Pro" panose="020B0504020202020204" pitchFamily="34" charset="0"/>
              </a:rPr>
              <a:t>Le terme "</a:t>
            </a:r>
            <a:r>
              <a:rPr lang="fr-FR" sz="1600" b="0" i="0" dirty="0" err="1">
                <a:solidFill>
                  <a:srgbClr val="0D0D0D"/>
                </a:solidFill>
                <a:effectLst/>
                <a:latin typeface="Avenir Next LT Pro" panose="020B0504020202020204" pitchFamily="34" charset="0"/>
              </a:rPr>
              <a:t>IdéeNova</a:t>
            </a:r>
            <a:r>
              <a:rPr lang="fr-FR" sz="1600" b="0" i="0" dirty="0">
                <a:solidFill>
                  <a:srgbClr val="0D0D0D"/>
                </a:solidFill>
                <a:effectLst/>
                <a:latin typeface="Avenir Next LT Pro" panose="020B0504020202020204" pitchFamily="34" charset="0"/>
              </a:rPr>
              <a:t>" met l'accent sur la genèse de l'innovation, à savoir l'idée, tout en y associant une connotation de nouveauté et de fraîcheur grâce au suffixe "Nova". </a:t>
            </a:r>
            <a:endParaRPr lang="fr-FR" sz="1600" dirty="0">
              <a:latin typeface="Avenir Next LT Pro" panose="020B0504020202020204" pitchFamily="34" charset="0"/>
            </a:endParaRPr>
          </a:p>
        </p:txBody>
      </p:sp>
      <p:sp>
        <p:nvSpPr>
          <p:cNvPr id="3" name="Titre 1">
            <a:extLst>
              <a:ext uri="{FF2B5EF4-FFF2-40B4-BE49-F238E27FC236}">
                <a16:creationId xmlns:a16="http://schemas.microsoft.com/office/drawing/2014/main" id="{16A67E03-77F3-252E-E339-B990E17A24A1}"/>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IdéeNova</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De l'idée à l'action, entrepreneur de l'innovation.</a:t>
            </a:r>
            <a:endParaRPr lang="fr-FR" sz="4400" b="1" dirty="0">
              <a:latin typeface="Avenir Next LT Pro" panose="020B0504020202020204" pitchFamily="34" charset="0"/>
              <a:cs typeface="Calibri Light" panose="020F0302020204030204" pitchFamily="34" charset="0"/>
            </a:endParaRPr>
          </a:p>
        </p:txBody>
      </p:sp>
      <p:sp>
        <p:nvSpPr>
          <p:cNvPr id="4" name="ZoneTexte 3">
            <a:extLst>
              <a:ext uri="{FF2B5EF4-FFF2-40B4-BE49-F238E27FC236}">
                <a16:creationId xmlns:a16="http://schemas.microsoft.com/office/drawing/2014/main" id="{B3744637-FD12-C6D7-74C0-8FAE4F311F61}"/>
              </a:ext>
            </a:extLst>
          </p:cNvPr>
          <p:cNvSpPr txBox="1"/>
          <p:nvPr/>
        </p:nvSpPr>
        <p:spPr>
          <a:xfrm>
            <a:off x="735044" y="4751009"/>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7" name="Connecteur droit 6">
            <a:extLst>
              <a:ext uri="{FF2B5EF4-FFF2-40B4-BE49-F238E27FC236}">
                <a16:creationId xmlns:a16="http://schemas.microsoft.com/office/drawing/2014/main" id="{362DE170-9C57-174E-1D4E-90495DAF7F22}"/>
              </a:ext>
            </a:extLst>
          </p:cNvPr>
          <p:cNvCxnSpPr>
            <a:stCxn id="2" idx="1"/>
          </p:cNvCxnSpPr>
          <p:nvPr/>
        </p:nvCxnSpPr>
        <p:spPr>
          <a:xfrm flipV="1">
            <a:off x="735044" y="5058786"/>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98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ECBEE-0AA2-60AE-6ACA-11C944562476}"/>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6D22A959-1170-F726-1309-04B2C1BD25DF}"/>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Innova’Up</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Là où vos idées prennent leur envol.</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1146219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ACF2F-5332-585F-817A-CD3EBA35A8BA}"/>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CDDFC663-6525-F9B9-D8FB-BCF943456FBF}"/>
              </a:ext>
            </a:extLst>
          </p:cNvPr>
          <p:cNvSpPr txBox="1"/>
          <p:nvPr/>
        </p:nvSpPr>
        <p:spPr>
          <a:xfrm>
            <a:off x="735044" y="4334923"/>
            <a:ext cx="9740606" cy="1323439"/>
          </a:xfrm>
          <a:prstGeom prst="rect">
            <a:avLst/>
          </a:prstGeom>
          <a:noFill/>
        </p:spPr>
        <p:txBody>
          <a:bodyPr wrap="square">
            <a:spAutoFit/>
          </a:bodyPr>
          <a:lstStyle/>
          <a:p>
            <a:br>
              <a:rPr lang="fr-FR" sz="1600" dirty="0">
                <a:latin typeface="Avenir Next LT Pro" panose="020B0504020202020204" pitchFamily="34" charset="0"/>
              </a:rPr>
            </a:br>
            <a:endParaRPr lang="fr-FR" sz="1600" b="0" i="0" dirty="0">
              <a:solidFill>
                <a:srgbClr val="0D0D0D"/>
              </a:solidFill>
              <a:effectLst/>
              <a:latin typeface="Avenir Next LT Pro" panose="020B0504020202020204" pitchFamily="34" charset="0"/>
            </a:endParaRPr>
          </a:p>
          <a:p>
            <a:r>
              <a:rPr lang="fr-FR" sz="1600" b="0" i="0" dirty="0">
                <a:solidFill>
                  <a:srgbClr val="0D0D0D"/>
                </a:solidFill>
                <a:effectLst/>
                <a:latin typeface="Avenir Next LT Pro" panose="020B0504020202020204" pitchFamily="34" charset="0"/>
              </a:rPr>
              <a:t>"</a:t>
            </a:r>
            <a:r>
              <a:rPr lang="fr-FR" sz="1600" b="0" i="0" dirty="0" err="1">
                <a:solidFill>
                  <a:srgbClr val="0D0D0D"/>
                </a:solidFill>
                <a:effectLst/>
                <a:latin typeface="Avenir Next LT Pro" panose="020B0504020202020204" pitchFamily="34" charset="0"/>
              </a:rPr>
              <a:t>Innova’Up</a:t>
            </a:r>
            <a:r>
              <a:rPr lang="fr-FR" sz="1600" b="0" i="0" dirty="0">
                <a:solidFill>
                  <a:srgbClr val="0D0D0D"/>
                </a:solidFill>
                <a:effectLst/>
                <a:latin typeface="Avenir Next LT Pro" panose="020B0504020202020204" pitchFamily="34" charset="0"/>
              </a:rPr>
              <a:t>" combine l'impulsion à innover avec l'aspiration à élever, à progresser. Ce nom transmet une double promesse : encourager l'innovation au sein de l'entreprise et propulser les idées et les projets à un niveau supérieur. </a:t>
            </a:r>
            <a:endParaRPr lang="fr-FR" sz="1600" dirty="0">
              <a:latin typeface="Avenir Next LT Pro" panose="020B0504020202020204" pitchFamily="34" charset="0"/>
            </a:endParaRPr>
          </a:p>
        </p:txBody>
      </p:sp>
      <p:sp>
        <p:nvSpPr>
          <p:cNvPr id="5" name="Titre 1">
            <a:extLst>
              <a:ext uri="{FF2B5EF4-FFF2-40B4-BE49-F238E27FC236}">
                <a16:creationId xmlns:a16="http://schemas.microsoft.com/office/drawing/2014/main" id="{0DFC1117-19FE-58CD-FB08-C69E96684B24}"/>
              </a:ext>
            </a:extLst>
          </p:cNvPr>
          <p:cNvSpPr txBox="1">
            <a:spLocks/>
          </p:cNvSpPr>
          <p:nvPr/>
        </p:nvSpPr>
        <p:spPr bwMode="auto">
          <a:xfrm>
            <a:off x="735044" y="2105219"/>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4400" dirty="0" err="1">
                <a:latin typeface="Avenir Next LT Pro" panose="020B0504020202020204" pitchFamily="34" charset="0"/>
                <a:cs typeface="Calibri Light" panose="020F0302020204030204" pitchFamily="34" charset="0"/>
              </a:rPr>
              <a:t>Innova’Up</a:t>
            </a:r>
            <a:r>
              <a:rPr lang="fr-FR" sz="4400" dirty="0">
                <a:latin typeface="Avenir Next LT Pro" panose="020B0504020202020204" pitchFamily="34" charset="0"/>
                <a:cs typeface="Calibri Light" panose="020F0302020204030204" pitchFamily="34" charset="0"/>
              </a:rPr>
              <a:t> </a:t>
            </a:r>
            <a:br>
              <a:rPr lang="fr-FR" sz="440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Là où vos idées prennent leur envol.</a:t>
            </a:r>
            <a:endParaRPr lang="fr-FR" sz="4400" dirty="0">
              <a:latin typeface="Avenir Next LT Pro" panose="020B0504020202020204" pitchFamily="34" charset="0"/>
              <a:cs typeface="Calibri Light" panose="020F0302020204030204" pitchFamily="34" charset="0"/>
            </a:endParaRPr>
          </a:p>
        </p:txBody>
      </p:sp>
      <p:sp>
        <p:nvSpPr>
          <p:cNvPr id="6" name="ZoneTexte 5">
            <a:extLst>
              <a:ext uri="{FF2B5EF4-FFF2-40B4-BE49-F238E27FC236}">
                <a16:creationId xmlns:a16="http://schemas.microsoft.com/office/drawing/2014/main" id="{A46E0CEC-186B-A90F-BDFA-1597C6CD975A}"/>
              </a:ext>
            </a:extLst>
          </p:cNvPr>
          <p:cNvSpPr txBox="1"/>
          <p:nvPr/>
        </p:nvSpPr>
        <p:spPr>
          <a:xfrm>
            <a:off x="735044" y="4493557"/>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7" name="Connecteur droit 6">
            <a:extLst>
              <a:ext uri="{FF2B5EF4-FFF2-40B4-BE49-F238E27FC236}">
                <a16:creationId xmlns:a16="http://schemas.microsoft.com/office/drawing/2014/main" id="{DC666FE6-08C2-8B33-F5D2-F2FD727D3EEA}"/>
              </a:ext>
            </a:extLst>
          </p:cNvPr>
          <p:cNvCxnSpPr/>
          <p:nvPr/>
        </p:nvCxnSpPr>
        <p:spPr>
          <a:xfrm flipV="1">
            <a:off x="735044" y="4801334"/>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2761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0CFBF-318B-4ED2-A35F-F005D8E0C8F0}"/>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E36B443B-A48B-5428-8A9D-8DD1DF053A5F}"/>
              </a:ext>
            </a:extLst>
          </p:cNvPr>
          <p:cNvSpPr>
            <a:spLocks noGrp="1"/>
          </p:cNvSpPr>
          <p:nvPr>
            <p:ph type="title"/>
          </p:nvPr>
        </p:nvSpPr>
        <p:spPr>
          <a:xfrm>
            <a:off x="735044" y="2105219"/>
            <a:ext cx="11591925" cy="529544"/>
          </a:xfrm>
        </p:spPr>
        <p:txBody>
          <a:bodyPr/>
          <a:lstStyle/>
          <a:p>
            <a:pPr algn="l"/>
            <a:r>
              <a:rPr lang="fr-FR" sz="4000" b="1" dirty="0" err="1">
                <a:latin typeface="Avenir Next LT Pro" panose="020B0504020202020204" pitchFamily="34" charset="0"/>
                <a:cs typeface="Calibri Light" panose="020F0302020204030204" pitchFamily="34" charset="0"/>
              </a:rPr>
              <a:t>NextInnova</a:t>
            </a:r>
            <a:r>
              <a:rPr lang="fr-FR" sz="4000" b="1" dirty="0">
                <a:latin typeface="Avenir Next LT Pro" panose="020B0504020202020204" pitchFamily="34" charset="0"/>
                <a:cs typeface="Calibri Light" panose="020F0302020204030204" pitchFamily="34" charset="0"/>
              </a:rPr>
              <a:t> </a:t>
            </a:r>
            <a:br>
              <a:rPr lang="fr-FR" sz="4000" b="1" dirty="0">
                <a:latin typeface="Avenir Next LT Pro" panose="020B0504020202020204" pitchFamily="34" charset="0"/>
                <a:cs typeface="Calibri Light" panose="020F0302020204030204" pitchFamily="34" charset="0"/>
              </a:rPr>
            </a:br>
            <a:r>
              <a:rPr lang="fr-FR" b="0" dirty="0">
                <a:latin typeface="Avenir Next LT Pro" panose="020B0504020202020204" pitchFamily="34" charset="0"/>
                <a:cs typeface="Calibri Light" panose="020F0302020204030204" pitchFamily="34" charset="0"/>
              </a:rPr>
              <a:t>Osez entreprendre, osez innover, osez réussir.</a:t>
            </a:r>
            <a:endParaRPr lang="fr-FR" sz="40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906322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2A8F6-B57F-DAF3-B0B3-7B37232CF6C0}"/>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876FD02C-8A9D-C8A0-186B-D2BF77645BA5}"/>
              </a:ext>
            </a:extLst>
          </p:cNvPr>
          <p:cNvSpPr>
            <a:spLocks noGrp="1"/>
          </p:cNvSpPr>
          <p:nvPr>
            <p:ph type="title"/>
          </p:nvPr>
        </p:nvSpPr>
        <p:spPr>
          <a:xfrm>
            <a:off x="735044" y="2105219"/>
            <a:ext cx="11591925" cy="529544"/>
          </a:xfrm>
        </p:spPr>
        <p:txBody>
          <a:bodyPr/>
          <a:lstStyle/>
          <a:p>
            <a:pPr algn="l"/>
            <a:r>
              <a:rPr lang="fr-FR" sz="4000" b="1" dirty="0" err="1">
                <a:latin typeface="Avenir Next LT Pro" panose="020B0504020202020204" pitchFamily="34" charset="0"/>
                <a:cs typeface="Calibri Light" panose="020F0302020204030204" pitchFamily="34" charset="0"/>
              </a:rPr>
              <a:t>NextInnova</a:t>
            </a:r>
            <a:r>
              <a:rPr lang="fr-FR" sz="4000" b="1" dirty="0">
                <a:latin typeface="Avenir Next LT Pro" panose="020B0504020202020204" pitchFamily="34" charset="0"/>
                <a:cs typeface="Calibri Light" panose="020F0302020204030204" pitchFamily="34" charset="0"/>
              </a:rPr>
              <a:t> </a:t>
            </a:r>
            <a:br>
              <a:rPr lang="fr-FR" sz="4000" b="1" dirty="0">
                <a:latin typeface="Avenir Next LT Pro" panose="020B0504020202020204" pitchFamily="34" charset="0"/>
                <a:cs typeface="Calibri Light" panose="020F0302020204030204" pitchFamily="34" charset="0"/>
              </a:rPr>
            </a:br>
            <a:r>
              <a:rPr lang="fr-FR" b="0" dirty="0">
                <a:latin typeface="Avenir Next LT Pro" panose="020B0504020202020204" pitchFamily="34" charset="0"/>
                <a:cs typeface="Calibri Light" panose="020F0302020204030204" pitchFamily="34" charset="0"/>
              </a:rPr>
              <a:t>Osez entreprendre, osez innover, osez réussir.</a:t>
            </a:r>
            <a:endParaRPr lang="fr-FR" sz="4000" b="1" dirty="0">
              <a:latin typeface="Avenir Next LT Pro" panose="020B0504020202020204" pitchFamily="34" charset="0"/>
              <a:cs typeface="Calibri Light" panose="020F0302020204030204" pitchFamily="34" charset="0"/>
            </a:endParaRPr>
          </a:p>
        </p:txBody>
      </p:sp>
      <p:sp>
        <p:nvSpPr>
          <p:cNvPr id="2" name="ZoneTexte 1">
            <a:extLst>
              <a:ext uri="{FF2B5EF4-FFF2-40B4-BE49-F238E27FC236}">
                <a16:creationId xmlns:a16="http://schemas.microsoft.com/office/drawing/2014/main" id="{4DC88843-2C3A-CC46-54AA-EEAF949A706E}"/>
              </a:ext>
            </a:extLst>
          </p:cNvPr>
          <p:cNvSpPr txBox="1"/>
          <p:nvPr/>
        </p:nvSpPr>
        <p:spPr>
          <a:xfrm>
            <a:off x="735044" y="4619009"/>
            <a:ext cx="9740606" cy="1077218"/>
          </a:xfrm>
          <a:prstGeom prst="rect">
            <a:avLst/>
          </a:prstGeom>
          <a:noFill/>
        </p:spPr>
        <p:txBody>
          <a:bodyPr wrap="square">
            <a:spAutoFit/>
          </a:bodyPr>
          <a:lstStyle/>
          <a:p>
            <a:br>
              <a:rPr lang="fr-FR" sz="1600" dirty="0">
                <a:latin typeface="Avenir Next LT Pro" panose="020B0504020202020204" pitchFamily="34" charset="0"/>
              </a:rPr>
            </a:br>
            <a:endParaRPr lang="fr-FR" sz="1600" b="0" i="0" dirty="0">
              <a:solidFill>
                <a:srgbClr val="0D0D0D"/>
              </a:solidFill>
              <a:effectLst/>
              <a:latin typeface="Avenir Next LT Pro" panose="020B0504020202020204" pitchFamily="34" charset="0"/>
            </a:endParaRPr>
          </a:p>
          <a:p>
            <a:r>
              <a:rPr lang="fr-FR" sz="1600" b="0" i="0" dirty="0">
                <a:solidFill>
                  <a:srgbClr val="0D0D0D"/>
                </a:solidFill>
                <a:effectLst/>
                <a:latin typeface="Avenir Next LT Pro" panose="020B0504020202020204" pitchFamily="34" charset="0"/>
              </a:rPr>
              <a:t>Le terme "</a:t>
            </a:r>
            <a:r>
              <a:rPr lang="fr-FR" sz="1600" b="0" i="0" dirty="0" err="1">
                <a:solidFill>
                  <a:srgbClr val="0D0D0D"/>
                </a:solidFill>
                <a:effectLst/>
                <a:latin typeface="Avenir Next LT Pro" panose="020B0504020202020204" pitchFamily="34" charset="0"/>
              </a:rPr>
              <a:t>NextInnova</a:t>
            </a:r>
            <a:r>
              <a:rPr lang="fr-FR" sz="1600" b="0" i="0" dirty="0">
                <a:solidFill>
                  <a:srgbClr val="0D0D0D"/>
                </a:solidFill>
                <a:effectLst/>
                <a:latin typeface="Avenir Next LT Pro" panose="020B0504020202020204" pitchFamily="34" charset="0"/>
              </a:rPr>
              <a:t>" évoque une vision tournée vers l'avenir de l'innovation, suggérant un programme toujours en quête des prochaines grandes idées et avancées.</a:t>
            </a:r>
            <a:endParaRPr lang="fr-FR" sz="1600" dirty="0">
              <a:latin typeface="Avenir Next LT Pro" panose="020B0504020202020204" pitchFamily="34" charset="0"/>
            </a:endParaRPr>
          </a:p>
        </p:txBody>
      </p:sp>
      <p:sp>
        <p:nvSpPr>
          <p:cNvPr id="3" name="ZoneTexte 2">
            <a:extLst>
              <a:ext uri="{FF2B5EF4-FFF2-40B4-BE49-F238E27FC236}">
                <a16:creationId xmlns:a16="http://schemas.microsoft.com/office/drawing/2014/main" id="{FF243931-8FBA-67B3-1BCE-3117323C5876}"/>
              </a:ext>
            </a:extLst>
          </p:cNvPr>
          <p:cNvSpPr txBox="1"/>
          <p:nvPr/>
        </p:nvSpPr>
        <p:spPr>
          <a:xfrm>
            <a:off x="735044" y="4751009"/>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5" name="Connecteur droit 4">
            <a:extLst>
              <a:ext uri="{FF2B5EF4-FFF2-40B4-BE49-F238E27FC236}">
                <a16:creationId xmlns:a16="http://schemas.microsoft.com/office/drawing/2014/main" id="{95700C7C-8766-47C5-534A-3D9A60D0DBD2}"/>
              </a:ext>
            </a:extLst>
          </p:cNvPr>
          <p:cNvCxnSpPr/>
          <p:nvPr/>
        </p:nvCxnSpPr>
        <p:spPr>
          <a:xfrm flipV="1">
            <a:off x="735044" y="5058786"/>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647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5C3B9ABE-6FA1-DBEA-844A-99244454D210}"/>
              </a:ext>
            </a:extLst>
          </p:cNvPr>
          <p:cNvSpPr txBox="1"/>
          <p:nvPr/>
        </p:nvSpPr>
        <p:spPr>
          <a:xfrm>
            <a:off x="488271" y="2080709"/>
            <a:ext cx="10253709" cy="3539430"/>
          </a:xfrm>
          <a:prstGeom prst="rect">
            <a:avLst/>
          </a:prstGeom>
          <a:noFill/>
        </p:spPr>
        <p:txBody>
          <a:bodyPr wrap="square">
            <a:spAutoFit/>
          </a:bodyPr>
          <a:lstStyle/>
          <a:p>
            <a:pPr algn="l"/>
            <a:r>
              <a:rPr lang="fr-FR" sz="3200" b="1" dirty="0">
                <a:latin typeface="Georgia" panose="02040502050405020303" pitchFamily="18" charset="0"/>
                <a:ea typeface="Tahoma" panose="020B0604030504040204" pitchFamily="34" charset="0"/>
                <a:cs typeface="Calibri Light" panose="020F0302020204030204" pitchFamily="34" charset="0"/>
              </a:rPr>
              <a:t>Le programme </a:t>
            </a:r>
            <a:r>
              <a:rPr lang="fr-FR" sz="3200" b="1" dirty="0" err="1">
                <a:latin typeface="Georgia" panose="02040502050405020303" pitchFamily="18" charset="0"/>
                <a:ea typeface="Tahoma" panose="020B0604030504040204" pitchFamily="34" charset="0"/>
                <a:cs typeface="Calibri Light" panose="020F0302020204030204" pitchFamily="34" charset="0"/>
              </a:rPr>
              <a:t>intrapreneurial</a:t>
            </a:r>
            <a:r>
              <a:rPr lang="fr-FR" sz="3200" b="1" dirty="0">
                <a:latin typeface="Georgia" panose="02040502050405020303" pitchFamily="18" charset="0"/>
                <a:ea typeface="Tahoma" panose="020B0604030504040204" pitchFamily="34" charset="0"/>
                <a:cs typeface="Calibri Light" panose="020F0302020204030204" pitchFamily="34" charset="0"/>
              </a:rPr>
              <a:t> de METRO </a:t>
            </a:r>
            <a:br>
              <a:rPr lang="fr-FR" sz="3200" b="1" dirty="0">
                <a:latin typeface="Georgia" panose="02040502050405020303" pitchFamily="18" charset="0"/>
                <a:ea typeface="Tahoma" panose="020B0604030504040204" pitchFamily="34" charset="0"/>
                <a:cs typeface="Calibri Light" panose="020F0302020204030204" pitchFamily="34" charset="0"/>
              </a:rPr>
            </a:br>
            <a:r>
              <a:rPr lang="fr-FR" sz="3200" b="1" dirty="0">
                <a:latin typeface="Georgia" panose="02040502050405020303" pitchFamily="18" charset="0"/>
                <a:ea typeface="Tahoma" panose="020B0604030504040204" pitchFamily="34" charset="0"/>
                <a:cs typeface="Calibri Light" panose="020F0302020204030204" pitchFamily="34" charset="0"/>
              </a:rPr>
              <a:t>vise à stimuler l'innovation en encourageant les collaborateurs à proposer des idées novatrices qui pourraient être transformées en projets concrets au sein de l'entreprise.</a:t>
            </a:r>
          </a:p>
          <a:p>
            <a:pPr algn="l"/>
            <a:r>
              <a:rPr lang="fr-FR" sz="3200" b="1" dirty="0">
                <a:latin typeface="Georgia" panose="02040502050405020303" pitchFamily="18" charset="0"/>
                <a:ea typeface="Tahoma" panose="020B0604030504040204" pitchFamily="34" charset="0"/>
                <a:cs typeface="Calibri Light" panose="020F0302020204030204" pitchFamily="34" charset="0"/>
              </a:rPr>
              <a:t>Ces projets seront retenus pour leur capacité à donner de la valeur à l’entreprise.</a:t>
            </a:r>
            <a:endParaRPr lang="fr-FR" sz="5400" b="1" dirty="0">
              <a:latin typeface="Georgia" panose="02040502050405020303" pitchFamily="18" charset="0"/>
              <a:ea typeface="Tahoma" panose="020B0604030504040204" pitchFamily="34" charset="0"/>
              <a:cs typeface="Calibri Light" panose="020F0302020204030204" pitchFamily="34" charset="0"/>
            </a:endParaRPr>
          </a:p>
        </p:txBody>
      </p:sp>
    </p:spTree>
    <p:extLst>
      <p:ext uri="{BB962C8B-B14F-4D97-AF65-F5344CB8AC3E}">
        <p14:creationId xmlns:p14="http://schemas.microsoft.com/office/powerpoint/2010/main" val="19830517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B7098-3910-3FE6-C759-EDF885DEF828}"/>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9A01D5CD-4308-326B-A4AE-E28FD8B369DA}"/>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InnoVateurs</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Penser comme un entrepreneur, </a:t>
            </a:r>
            <a:br>
              <a:rPr lang="fr-FR" sz="3600" b="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agir comme un innovateur.</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1064052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84BF2-1E56-0738-4A27-BB5CA2FC24F3}"/>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1555467B-0E56-D962-8F6C-CF2DE6B15C0F}"/>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InnoVateurs</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Penser comme un entrepreneur, </a:t>
            </a:r>
            <a:br>
              <a:rPr lang="fr-FR" sz="3600" b="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agir comme un innovateur.</a:t>
            </a:r>
            <a:endParaRPr lang="fr-FR" sz="4400" b="1" dirty="0">
              <a:latin typeface="Avenir Next LT Pro" panose="020B0504020202020204" pitchFamily="34" charset="0"/>
              <a:cs typeface="Calibri Light" panose="020F0302020204030204" pitchFamily="34" charset="0"/>
            </a:endParaRPr>
          </a:p>
        </p:txBody>
      </p:sp>
      <p:sp>
        <p:nvSpPr>
          <p:cNvPr id="3" name="ZoneTexte 2">
            <a:extLst>
              <a:ext uri="{FF2B5EF4-FFF2-40B4-BE49-F238E27FC236}">
                <a16:creationId xmlns:a16="http://schemas.microsoft.com/office/drawing/2014/main" id="{BD6AA858-B740-827C-73B3-CE706286D68D}"/>
              </a:ext>
            </a:extLst>
          </p:cNvPr>
          <p:cNvSpPr txBox="1"/>
          <p:nvPr/>
        </p:nvSpPr>
        <p:spPr>
          <a:xfrm>
            <a:off x="735044" y="4397067"/>
            <a:ext cx="9740606" cy="1323439"/>
          </a:xfrm>
          <a:prstGeom prst="rect">
            <a:avLst/>
          </a:prstGeom>
          <a:noFill/>
        </p:spPr>
        <p:txBody>
          <a:bodyPr wrap="square">
            <a:spAutoFit/>
          </a:bodyPr>
          <a:lstStyle/>
          <a:p>
            <a:br>
              <a:rPr lang="fr-FR" sz="1600" dirty="0">
                <a:latin typeface="Avenir Next LT Pro" panose="020B0504020202020204" pitchFamily="34" charset="0"/>
              </a:rPr>
            </a:br>
            <a:r>
              <a:rPr lang="fr-FR" sz="1600" b="0" i="0" dirty="0">
                <a:solidFill>
                  <a:srgbClr val="0D0D0D"/>
                </a:solidFill>
                <a:effectLst/>
                <a:latin typeface="Avenir Next LT Pro" panose="020B0504020202020204" pitchFamily="34" charset="0"/>
              </a:rPr>
              <a:t>Le terme "</a:t>
            </a:r>
            <a:r>
              <a:rPr lang="fr-FR" sz="1600" b="0" i="0" dirty="0" err="1">
                <a:solidFill>
                  <a:srgbClr val="0D0D0D"/>
                </a:solidFill>
                <a:effectLst/>
                <a:latin typeface="Avenir Next LT Pro" panose="020B0504020202020204" pitchFamily="34" charset="0"/>
              </a:rPr>
              <a:t>InnoVateurs</a:t>
            </a:r>
            <a:r>
              <a:rPr lang="fr-FR" sz="1600" b="0" i="0" dirty="0">
                <a:solidFill>
                  <a:srgbClr val="0D0D0D"/>
                </a:solidFill>
                <a:effectLst/>
                <a:latin typeface="Avenir Next LT Pro" panose="020B0504020202020204" pitchFamily="34" charset="0"/>
              </a:rPr>
              <a:t>" fusionne habilement "innovation" et "acteurs", soulignant l'importance cruciale des collaborateurs en tant que moteurs actifs de l'innovation au sein de l'entreprise.</a:t>
            </a:r>
          </a:p>
          <a:p>
            <a:r>
              <a:rPr lang="fr-FR" sz="1600" dirty="0">
                <a:latin typeface="Avenir Next LT Pro" panose="020B0504020202020204" pitchFamily="34" charset="0"/>
              </a:rPr>
              <a:t>Ce nom inspire action et participation, essentielles pour transformer des idées novatrices en réalisations concrètes.</a:t>
            </a:r>
          </a:p>
        </p:txBody>
      </p:sp>
      <p:sp>
        <p:nvSpPr>
          <p:cNvPr id="5" name="ZoneTexte 4">
            <a:extLst>
              <a:ext uri="{FF2B5EF4-FFF2-40B4-BE49-F238E27FC236}">
                <a16:creationId xmlns:a16="http://schemas.microsoft.com/office/drawing/2014/main" id="{87C8F1E8-68E5-5C5D-E385-C2F2E24EAE20}"/>
              </a:ext>
            </a:extLst>
          </p:cNvPr>
          <p:cNvSpPr txBox="1"/>
          <p:nvPr/>
        </p:nvSpPr>
        <p:spPr>
          <a:xfrm>
            <a:off x="735044" y="4307125"/>
            <a:ext cx="2077685" cy="307777"/>
          </a:xfrm>
          <a:prstGeom prst="rect">
            <a:avLst/>
          </a:prstGeom>
          <a:noFill/>
        </p:spPr>
        <p:txBody>
          <a:bodyPr wrap="none" rtlCol="0">
            <a:spAutoFit/>
          </a:bodyPr>
          <a:lstStyle/>
          <a:p>
            <a:r>
              <a:rPr lang="fr-FR" sz="1400" b="1" dirty="0">
                <a:latin typeface="Avenir Next LT Pro" panose="020B0504020202020204" pitchFamily="34" charset="0"/>
              </a:rPr>
              <a:t>LES ATOUTS DU NOM</a:t>
            </a:r>
          </a:p>
        </p:txBody>
      </p:sp>
      <p:cxnSp>
        <p:nvCxnSpPr>
          <p:cNvPr id="6" name="Connecteur droit 5">
            <a:extLst>
              <a:ext uri="{FF2B5EF4-FFF2-40B4-BE49-F238E27FC236}">
                <a16:creationId xmlns:a16="http://schemas.microsoft.com/office/drawing/2014/main" id="{EFD8C8DE-4696-5707-021A-01F0B60084CA}"/>
              </a:ext>
            </a:extLst>
          </p:cNvPr>
          <p:cNvCxnSpPr/>
          <p:nvPr/>
        </p:nvCxnSpPr>
        <p:spPr>
          <a:xfrm flipV="1">
            <a:off x="735044" y="4614902"/>
            <a:ext cx="4138797" cy="1"/>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5054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B8027-49A6-4265-C2D8-63F1943A569D}"/>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DE8E91C6-CF22-9686-D2F3-CAD4D52EFD23}"/>
              </a:ext>
            </a:extLst>
          </p:cNvPr>
          <p:cNvSpPr>
            <a:spLocks noGrp="1"/>
          </p:cNvSpPr>
          <p:nvPr>
            <p:ph type="title"/>
          </p:nvPr>
        </p:nvSpPr>
        <p:spPr>
          <a:xfrm>
            <a:off x="735044" y="2105219"/>
            <a:ext cx="11591925" cy="529544"/>
          </a:xfrm>
        </p:spPr>
        <p:txBody>
          <a:bodyPr/>
          <a:lstStyle/>
          <a:p>
            <a:pPr algn="l"/>
            <a:r>
              <a:rPr lang="fr-FR" sz="4400" b="1" dirty="0" err="1">
                <a:latin typeface="Avenir Next LT Pro" panose="020B0504020202020204" pitchFamily="34" charset="0"/>
                <a:cs typeface="Calibri Light" panose="020F0302020204030204" pitchFamily="34" charset="0"/>
              </a:rPr>
              <a:t>INNOVAction</a:t>
            </a:r>
            <a:r>
              <a:rPr lang="fr-FR" sz="4400" b="1" dirty="0">
                <a:latin typeface="Avenir Next LT Pro" panose="020B0504020202020204" pitchFamily="34" charset="0"/>
                <a:cs typeface="Calibri Light" panose="020F0302020204030204" pitchFamily="34" charset="0"/>
              </a:rPr>
              <a:t> </a:t>
            </a:r>
            <a:br>
              <a:rPr lang="fr-FR" sz="4400" b="1"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Penser comme un entrepreneur, </a:t>
            </a:r>
            <a:br>
              <a:rPr lang="fr-FR" sz="3600" b="0" dirty="0">
                <a:latin typeface="Avenir Next LT Pro" panose="020B0504020202020204" pitchFamily="34" charset="0"/>
                <a:cs typeface="Calibri Light" panose="020F0302020204030204" pitchFamily="34" charset="0"/>
              </a:rPr>
            </a:br>
            <a:r>
              <a:rPr lang="fr-FR" sz="3600" b="0" dirty="0">
                <a:latin typeface="Avenir Next LT Pro" panose="020B0504020202020204" pitchFamily="34" charset="0"/>
                <a:cs typeface="Calibri Light" panose="020F0302020204030204" pitchFamily="34" charset="0"/>
              </a:rPr>
              <a:t>agir comme un innovateur.</a:t>
            </a:r>
            <a:endParaRPr lang="fr-FR" sz="44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2464513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48848-EF47-FCE9-2039-C43495A0217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547AD1-CEAD-3A78-79C8-FEB2EF907AF8}"/>
              </a:ext>
            </a:extLst>
          </p:cNvPr>
          <p:cNvSpPr>
            <a:spLocks noGrp="1"/>
          </p:cNvSpPr>
          <p:nvPr>
            <p:ph type="ctrTitle"/>
          </p:nvPr>
        </p:nvSpPr>
        <p:spPr/>
        <p:txBody>
          <a:bodyPr/>
          <a:lstStyle/>
          <a:p>
            <a:r>
              <a:rPr lang="fr-FR" dirty="0" err="1"/>
              <a:t>Recap</a:t>
            </a:r>
            <a:r>
              <a:rPr lang="fr-FR" dirty="0"/>
              <a:t> </a:t>
            </a:r>
            <a:r>
              <a:rPr lang="fr-FR" dirty="0" err="1"/>
              <a:t>Naming</a:t>
            </a:r>
            <a:endParaRPr lang="fr-FR" dirty="0"/>
          </a:p>
        </p:txBody>
      </p:sp>
    </p:spTree>
    <p:extLst>
      <p:ext uri="{BB962C8B-B14F-4D97-AF65-F5344CB8AC3E}">
        <p14:creationId xmlns:p14="http://schemas.microsoft.com/office/powerpoint/2010/main" val="1551741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26CB3-406E-D8CF-B2FA-30A77D4E26D3}"/>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7728FBB1-F39B-3368-5360-65B15B39141A}"/>
              </a:ext>
            </a:extLst>
          </p:cNvPr>
          <p:cNvSpPr>
            <a:spLocks noGrp="1"/>
          </p:cNvSpPr>
          <p:nvPr>
            <p:ph type="title"/>
          </p:nvPr>
        </p:nvSpPr>
        <p:spPr>
          <a:xfrm>
            <a:off x="6478897" y="4570095"/>
            <a:ext cx="4112164" cy="529544"/>
          </a:xfrm>
        </p:spPr>
        <p:txBody>
          <a:bodyPr/>
          <a:lstStyle/>
          <a:p>
            <a:pPr algn="l"/>
            <a:r>
              <a:rPr lang="fr-FR" sz="2800" b="1" dirty="0" err="1">
                <a:latin typeface="Avenir Next LT Pro" panose="020B0504020202020204" pitchFamily="34" charset="0"/>
                <a:cs typeface="Calibri Light" panose="020F0302020204030204" pitchFamily="34" charset="0"/>
              </a:rPr>
              <a:t>InnoVateurs</a:t>
            </a:r>
            <a:r>
              <a:rPr lang="fr-FR" sz="2800" b="1" dirty="0">
                <a:latin typeface="Avenir Next LT Pro" panose="020B0504020202020204" pitchFamily="34" charset="0"/>
                <a:cs typeface="Calibri Light" panose="020F0302020204030204" pitchFamily="34" charset="0"/>
              </a:rPr>
              <a:t> </a:t>
            </a:r>
            <a:br>
              <a:rPr lang="fr-FR" sz="2800" b="1"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Penser comme un entrepreneur, </a:t>
            </a:r>
            <a:br>
              <a:rPr lang="fr-FR" sz="2000" b="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agir comme un innovateur.</a:t>
            </a:r>
            <a:endParaRPr lang="fr-FR" sz="2800" b="1" dirty="0">
              <a:latin typeface="Avenir Next LT Pro" panose="020B0504020202020204" pitchFamily="34" charset="0"/>
              <a:cs typeface="Calibri Light" panose="020F0302020204030204" pitchFamily="34" charset="0"/>
            </a:endParaRPr>
          </a:p>
        </p:txBody>
      </p:sp>
      <p:sp>
        <p:nvSpPr>
          <p:cNvPr id="2" name="Titre 1">
            <a:extLst>
              <a:ext uri="{FF2B5EF4-FFF2-40B4-BE49-F238E27FC236}">
                <a16:creationId xmlns:a16="http://schemas.microsoft.com/office/drawing/2014/main" id="{592B0D63-027B-EC41-FFC4-1CB0EE9B8960}"/>
              </a:ext>
            </a:extLst>
          </p:cNvPr>
          <p:cNvSpPr txBox="1">
            <a:spLocks/>
          </p:cNvSpPr>
          <p:nvPr/>
        </p:nvSpPr>
        <p:spPr bwMode="auto">
          <a:xfrm>
            <a:off x="6478897" y="3101536"/>
            <a:ext cx="4556047"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NextInnova</a:t>
            </a:r>
            <a:r>
              <a:rPr lang="fr-FR" sz="2800" dirty="0">
                <a:latin typeface="Avenir Next LT Pro" panose="020B0504020202020204" pitchFamily="34" charset="0"/>
                <a:cs typeface="Calibri Light" panose="020F0302020204030204" pitchFamily="34" charset="0"/>
              </a:rPr>
              <a:t>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Osez entreprendre, osez innover, </a:t>
            </a:r>
            <a:br>
              <a:rPr lang="fr-FR" sz="2000" b="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osez réussir.</a:t>
            </a:r>
            <a:endParaRPr lang="fr-FR" sz="2800" dirty="0">
              <a:latin typeface="Avenir Next LT Pro" panose="020B0504020202020204" pitchFamily="34" charset="0"/>
              <a:cs typeface="Calibri Light" panose="020F0302020204030204" pitchFamily="34" charset="0"/>
            </a:endParaRPr>
          </a:p>
        </p:txBody>
      </p:sp>
      <p:sp>
        <p:nvSpPr>
          <p:cNvPr id="3" name="Titre 1">
            <a:extLst>
              <a:ext uri="{FF2B5EF4-FFF2-40B4-BE49-F238E27FC236}">
                <a16:creationId xmlns:a16="http://schemas.microsoft.com/office/drawing/2014/main" id="{94FD92BE-5BFD-1E1A-D013-C8BFF71021F8}"/>
              </a:ext>
            </a:extLst>
          </p:cNvPr>
          <p:cNvSpPr txBox="1">
            <a:spLocks/>
          </p:cNvSpPr>
          <p:nvPr/>
        </p:nvSpPr>
        <p:spPr bwMode="auto">
          <a:xfrm>
            <a:off x="6478897" y="1984047"/>
            <a:ext cx="560281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Innova’Up</a:t>
            </a:r>
            <a:r>
              <a:rPr lang="fr-FR" sz="2800" dirty="0">
                <a:latin typeface="Avenir Next LT Pro" panose="020B0504020202020204" pitchFamily="34" charset="0"/>
                <a:cs typeface="Calibri Light" panose="020F0302020204030204" pitchFamily="34" charset="0"/>
              </a:rPr>
              <a:t>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Là où vos idées prennent leur envol.</a:t>
            </a:r>
            <a:endParaRPr lang="fr-FR" sz="2800" dirty="0">
              <a:latin typeface="Avenir Next LT Pro" panose="020B0504020202020204" pitchFamily="34" charset="0"/>
              <a:cs typeface="Calibri Light" panose="020F0302020204030204" pitchFamily="34" charset="0"/>
            </a:endParaRPr>
          </a:p>
        </p:txBody>
      </p:sp>
      <p:sp>
        <p:nvSpPr>
          <p:cNvPr id="5" name="Titre 1">
            <a:extLst>
              <a:ext uri="{FF2B5EF4-FFF2-40B4-BE49-F238E27FC236}">
                <a16:creationId xmlns:a16="http://schemas.microsoft.com/office/drawing/2014/main" id="{0D77AF8E-BCC4-E430-DD65-E0C0929692F5}"/>
              </a:ext>
            </a:extLst>
          </p:cNvPr>
          <p:cNvSpPr txBox="1">
            <a:spLocks/>
          </p:cNvSpPr>
          <p:nvPr/>
        </p:nvSpPr>
        <p:spPr bwMode="auto">
          <a:xfrm>
            <a:off x="1086034" y="4040551"/>
            <a:ext cx="589657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IdéeNova</a:t>
            </a:r>
            <a:r>
              <a:rPr lang="fr-FR" sz="2800" dirty="0">
                <a:latin typeface="Avenir Next LT Pro" panose="020B0504020202020204" pitchFamily="34" charset="0"/>
                <a:cs typeface="Calibri Light" panose="020F0302020204030204" pitchFamily="34" charset="0"/>
              </a:rPr>
              <a:t>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De l'idée à l'action, </a:t>
            </a:r>
            <a:br>
              <a:rPr lang="fr-FR" sz="2000" b="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entrepreneur de l'innovation.</a:t>
            </a:r>
            <a:endParaRPr lang="fr-FR" sz="2800" dirty="0">
              <a:latin typeface="Avenir Next LT Pro" panose="020B0504020202020204" pitchFamily="34" charset="0"/>
              <a:cs typeface="Calibri Light" panose="020F0302020204030204" pitchFamily="34" charset="0"/>
            </a:endParaRPr>
          </a:p>
        </p:txBody>
      </p:sp>
      <p:sp>
        <p:nvSpPr>
          <p:cNvPr id="6" name="Titre 1">
            <a:extLst>
              <a:ext uri="{FF2B5EF4-FFF2-40B4-BE49-F238E27FC236}">
                <a16:creationId xmlns:a16="http://schemas.microsoft.com/office/drawing/2014/main" id="{C0579666-B968-D919-7EEC-EDAF526AB77F}"/>
              </a:ext>
            </a:extLst>
          </p:cNvPr>
          <p:cNvSpPr txBox="1">
            <a:spLocks/>
          </p:cNvSpPr>
          <p:nvPr/>
        </p:nvSpPr>
        <p:spPr bwMode="auto">
          <a:xfrm>
            <a:off x="1157056" y="2101015"/>
            <a:ext cx="441400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Innova</a:t>
            </a:r>
            <a:r>
              <a:rPr lang="fr-FR" sz="1800" dirty="0" err="1">
                <a:latin typeface="Avenir Next LT Pro" panose="020B0504020202020204" pitchFamily="34" charset="0"/>
                <a:cs typeface="Calibri Light" panose="020F0302020204030204" pitchFamily="34" charset="0"/>
              </a:rPr>
              <a:t>Ventures</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Réveillez l'entrepreneur </a:t>
            </a:r>
            <a:br>
              <a:rPr lang="fr-FR" sz="2000" b="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qui sommeille en vous : </a:t>
            </a:r>
            <a:br>
              <a:rPr lang="fr-FR" sz="2000" b="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osez, innovez, réussissez.</a:t>
            </a:r>
            <a:endParaRPr lang="fr-FR" sz="2800" dirty="0">
              <a:latin typeface="Avenir Next LT Pro" panose="020B0504020202020204" pitchFamily="34" charset="0"/>
              <a:cs typeface="Calibri Light" panose="020F0302020204030204" pitchFamily="34" charset="0"/>
            </a:endParaRPr>
          </a:p>
        </p:txBody>
      </p:sp>
      <p:sp>
        <p:nvSpPr>
          <p:cNvPr id="7" name="Titre 1">
            <a:extLst>
              <a:ext uri="{FF2B5EF4-FFF2-40B4-BE49-F238E27FC236}">
                <a16:creationId xmlns:a16="http://schemas.microsoft.com/office/drawing/2014/main" id="{9B3CF994-DD3C-766A-7019-F571C1AF1ACF}"/>
              </a:ext>
            </a:extLst>
          </p:cNvPr>
          <p:cNvSpPr txBox="1">
            <a:spLocks/>
          </p:cNvSpPr>
          <p:nvPr/>
        </p:nvSpPr>
        <p:spPr bwMode="auto">
          <a:xfrm>
            <a:off x="1186645" y="691023"/>
            <a:ext cx="441400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Entrepreneurs de vos idées.</a:t>
            </a:r>
            <a:endParaRPr lang="fr-FR" sz="28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1641064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8C8E1-AEB9-8EA1-53A3-C6DC80468B2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85FD6B-EDD3-83CD-77D9-08A90A033B60}"/>
              </a:ext>
            </a:extLst>
          </p:cNvPr>
          <p:cNvSpPr>
            <a:spLocks noGrp="1"/>
          </p:cNvSpPr>
          <p:nvPr>
            <p:ph type="ctrTitle"/>
          </p:nvPr>
        </p:nvSpPr>
        <p:spPr/>
        <p:txBody>
          <a:bodyPr/>
          <a:lstStyle/>
          <a:p>
            <a:r>
              <a:rPr lang="fr-FR" dirty="0"/>
              <a:t>Autres idées</a:t>
            </a:r>
            <a:br>
              <a:rPr lang="fr-FR" dirty="0"/>
            </a:br>
            <a:endParaRPr lang="fr-FR" dirty="0"/>
          </a:p>
        </p:txBody>
      </p:sp>
    </p:spTree>
    <p:extLst>
      <p:ext uri="{BB962C8B-B14F-4D97-AF65-F5344CB8AC3E}">
        <p14:creationId xmlns:p14="http://schemas.microsoft.com/office/powerpoint/2010/main" val="3537567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730CE-78C9-5F1F-566A-8AEE8F2B632B}"/>
            </a:ext>
          </a:extLst>
        </p:cNvPr>
        <p:cNvGrpSpPr/>
        <p:nvPr/>
      </p:nvGrpSpPr>
      <p:grpSpPr>
        <a:xfrm>
          <a:off x="0" y="0"/>
          <a:ext cx="0" cy="0"/>
          <a:chOff x="0" y="0"/>
          <a:chExt cx="0" cy="0"/>
        </a:xfrm>
      </p:grpSpPr>
      <p:sp>
        <p:nvSpPr>
          <p:cNvPr id="3" name="Titre 1">
            <a:extLst>
              <a:ext uri="{FF2B5EF4-FFF2-40B4-BE49-F238E27FC236}">
                <a16:creationId xmlns:a16="http://schemas.microsoft.com/office/drawing/2014/main" id="{80FB962C-E8E6-F2A5-562C-DA25625C1E72}"/>
              </a:ext>
            </a:extLst>
          </p:cNvPr>
          <p:cNvSpPr txBox="1">
            <a:spLocks/>
          </p:cNvSpPr>
          <p:nvPr/>
        </p:nvSpPr>
        <p:spPr bwMode="auto">
          <a:xfrm>
            <a:off x="5875216" y="1134907"/>
            <a:ext cx="560281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InnoSpark</a:t>
            </a:r>
            <a:r>
              <a:rPr lang="fr-FR" sz="2800" dirty="0">
                <a:latin typeface="Avenir Next LT Pro" panose="020B0504020202020204" pitchFamily="34" charset="0"/>
                <a:cs typeface="Calibri Light" panose="020F0302020204030204" pitchFamily="34" charset="0"/>
              </a:rPr>
              <a:t>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Étincelles d'innovation.</a:t>
            </a:r>
            <a:endParaRPr lang="fr-FR" sz="2800" dirty="0">
              <a:latin typeface="Avenir Next LT Pro" panose="020B0504020202020204" pitchFamily="34" charset="0"/>
              <a:cs typeface="Calibri Light" panose="020F0302020204030204" pitchFamily="34" charset="0"/>
            </a:endParaRPr>
          </a:p>
        </p:txBody>
      </p:sp>
      <p:sp>
        <p:nvSpPr>
          <p:cNvPr id="5" name="Titre 1">
            <a:extLst>
              <a:ext uri="{FF2B5EF4-FFF2-40B4-BE49-F238E27FC236}">
                <a16:creationId xmlns:a16="http://schemas.microsoft.com/office/drawing/2014/main" id="{DC879F45-8477-6BBD-46B6-404D837D44CD}"/>
              </a:ext>
            </a:extLst>
          </p:cNvPr>
          <p:cNvSpPr txBox="1">
            <a:spLocks/>
          </p:cNvSpPr>
          <p:nvPr/>
        </p:nvSpPr>
        <p:spPr bwMode="auto">
          <a:xfrm>
            <a:off x="5875216" y="2427931"/>
            <a:ext cx="5896574"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InnoVenture</a:t>
            </a:r>
            <a:r>
              <a:rPr lang="fr-FR" sz="2800" dirty="0">
                <a:latin typeface="Avenir Next LT Pro" panose="020B0504020202020204" pitchFamily="34" charset="0"/>
                <a:cs typeface="Calibri Light" panose="020F0302020204030204" pitchFamily="34" charset="0"/>
              </a:rPr>
              <a:t> </a:t>
            </a:r>
            <a:r>
              <a:rPr lang="fr-FR" sz="2800" dirty="0" err="1">
                <a:latin typeface="Avenir Next LT Pro" panose="020B0504020202020204" pitchFamily="34" charset="0"/>
                <a:cs typeface="Calibri Light" panose="020F0302020204030204" pitchFamily="34" charset="0"/>
              </a:rPr>
              <a:t>Lab</a:t>
            </a:r>
            <a:r>
              <a:rPr lang="fr-FR" sz="2800" dirty="0">
                <a:latin typeface="Avenir Next LT Pro" panose="020B0504020202020204" pitchFamily="34" charset="0"/>
                <a:cs typeface="Calibri Light" panose="020F0302020204030204" pitchFamily="34" charset="0"/>
              </a:rPr>
              <a:t>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Laboratoire d’idées innovantes.</a:t>
            </a:r>
            <a:endParaRPr lang="fr-FR" sz="2800" dirty="0">
              <a:latin typeface="Avenir Next LT Pro" panose="020B0504020202020204" pitchFamily="34" charset="0"/>
              <a:cs typeface="Calibri Light" panose="020F0302020204030204" pitchFamily="34" charset="0"/>
            </a:endParaRPr>
          </a:p>
        </p:txBody>
      </p:sp>
      <p:sp>
        <p:nvSpPr>
          <p:cNvPr id="6" name="Titre 1">
            <a:extLst>
              <a:ext uri="{FF2B5EF4-FFF2-40B4-BE49-F238E27FC236}">
                <a16:creationId xmlns:a16="http://schemas.microsoft.com/office/drawing/2014/main" id="{4B879E6C-347C-39B7-B82B-710B93C54F3B}"/>
              </a:ext>
            </a:extLst>
          </p:cNvPr>
          <p:cNvSpPr txBox="1">
            <a:spLocks/>
          </p:cNvSpPr>
          <p:nvPr/>
        </p:nvSpPr>
        <p:spPr bwMode="auto">
          <a:xfrm>
            <a:off x="698373" y="2427931"/>
            <a:ext cx="441400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Ideas</a:t>
            </a:r>
            <a:r>
              <a:rPr lang="fr-FR" sz="2800" dirty="0">
                <a:latin typeface="Avenir Next LT Pro" panose="020B0504020202020204" pitchFamily="34" charset="0"/>
                <a:cs typeface="Calibri Light" panose="020F0302020204030204" pitchFamily="34" charset="0"/>
              </a:rPr>
              <a:t> in Motion </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 Mettre les idées en mouvement.</a:t>
            </a:r>
            <a:endParaRPr lang="fr-FR" sz="2800" dirty="0">
              <a:latin typeface="Avenir Next LT Pro" panose="020B0504020202020204" pitchFamily="34" charset="0"/>
              <a:cs typeface="Calibri Light" panose="020F0302020204030204" pitchFamily="34" charset="0"/>
            </a:endParaRPr>
          </a:p>
        </p:txBody>
      </p:sp>
      <p:sp>
        <p:nvSpPr>
          <p:cNvPr id="7" name="Titre 1">
            <a:extLst>
              <a:ext uri="{FF2B5EF4-FFF2-40B4-BE49-F238E27FC236}">
                <a16:creationId xmlns:a16="http://schemas.microsoft.com/office/drawing/2014/main" id="{34BE538C-4FB5-8064-3AD2-D76C75F6137B}"/>
              </a:ext>
            </a:extLst>
          </p:cNvPr>
          <p:cNvSpPr txBox="1">
            <a:spLocks/>
          </p:cNvSpPr>
          <p:nvPr/>
        </p:nvSpPr>
        <p:spPr bwMode="auto">
          <a:xfrm>
            <a:off x="698373" y="1134907"/>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InnoStart</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Elévateurs d’idées.</a:t>
            </a:r>
            <a:endParaRPr lang="fr-FR" sz="2800" dirty="0">
              <a:latin typeface="Avenir Next LT Pro" panose="020B0504020202020204" pitchFamily="34" charset="0"/>
              <a:cs typeface="Calibri Light" panose="020F0302020204030204" pitchFamily="34" charset="0"/>
            </a:endParaRPr>
          </a:p>
        </p:txBody>
      </p:sp>
      <p:sp>
        <p:nvSpPr>
          <p:cNvPr id="9" name="Titre 1">
            <a:extLst>
              <a:ext uri="{FF2B5EF4-FFF2-40B4-BE49-F238E27FC236}">
                <a16:creationId xmlns:a16="http://schemas.microsoft.com/office/drawing/2014/main" id="{1D69B3FA-9731-9EA6-B40C-7A7CCE1A2D62}"/>
              </a:ext>
            </a:extLst>
          </p:cNvPr>
          <p:cNvSpPr txBox="1">
            <a:spLocks/>
          </p:cNvSpPr>
          <p:nvPr/>
        </p:nvSpPr>
        <p:spPr bwMode="auto">
          <a:xfrm>
            <a:off x="698373" y="3900526"/>
            <a:ext cx="441400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 </a:t>
            </a:r>
            <a:r>
              <a:rPr lang="fr-FR" sz="2800" dirty="0" err="1">
                <a:latin typeface="Avenir Next LT Pro" panose="020B0504020202020204" pitchFamily="34" charset="0"/>
                <a:cs typeface="Calibri Light" panose="020F0302020204030204" pitchFamily="34" charset="0"/>
              </a:rPr>
              <a:t>Lab</a:t>
            </a:r>
            <a:endParaRPr lang="fr-FR" sz="2800" dirty="0">
              <a:latin typeface="Avenir Next LT Pro" panose="020B0504020202020204" pitchFamily="34" charset="0"/>
              <a:cs typeface="Calibri Light" panose="020F0302020204030204" pitchFamily="34" charset="0"/>
            </a:endParaRPr>
          </a:p>
          <a:p>
            <a:pPr algn="l"/>
            <a:r>
              <a:rPr lang="fr-FR" sz="1800" b="0" dirty="0">
                <a:latin typeface="Avenir Next LT Pro" panose="020B0504020202020204" pitchFamily="34" charset="0"/>
                <a:cs typeface="Calibri Light" panose="020F0302020204030204" pitchFamily="34" charset="0"/>
              </a:rPr>
              <a:t>Détecter – Sélectionner-Expérimenter</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Vos projets deviennent réalités</a:t>
            </a:r>
            <a:endParaRPr lang="fr-FR" sz="28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139313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84578-0506-1E94-85C9-707BB9091CA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E18838E-A301-8869-1623-7BEA0FA416AA}"/>
              </a:ext>
            </a:extLst>
          </p:cNvPr>
          <p:cNvSpPr>
            <a:spLocks noGrp="1"/>
          </p:cNvSpPr>
          <p:nvPr>
            <p:ph type="title"/>
          </p:nvPr>
        </p:nvSpPr>
        <p:spPr>
          <a:xfrm>
            <a:off x="699534" y="365079"/>
            <a:ext cx="9554175" cy="1893385"/>
          </a:xfrm>
        </p:spPr>
        <p:txBody>
          <a:bodyPr/>
          <a:lstStyle/>
          <a:p>
            <a:pPr algn="ctr"/>
            <a:r>
              <a:rPr lang="fr-FR" sz="6600" dirty="0" err="1"/>
              <a:t>Naming</a:t>
            </a:r>
            <a:r>
              <a:rPr lang="fr-FR" sz="6600" dirty="0"/>
              <a:t> retenus</a:t>
            </a:r>
            <a:br>
              <a:rPr lang="fr-FR" sz="6600" dirty="0"/>
            </a:br>
            <a:endParaRPr lang="fr-FR" sz="6600" dirty="0"/>
          </a:p>
        </p:txBody>
      </p:sp>
      <p:sp>
        <p:nvSpPr>
          <p:cNvPr id="3" name="Titre 1">
            <a:extLst>
              <a:ext uri="{FF2B5EF4-FFF2-40B4-BE49-F238E27FC236}">
                <a16:creationId xmlns:a16="http://schemas.microsoft.com/office/drawing/2014/main" id="{8A3A5122-05BA-4545-7D7C-6AED225C09C2}"/>
              </a:ext>
            </a:extLst>
          </p:cNvPr>
          <p:cNvSpPr txBox="1">
            <a:spLocks/>
          </p:cNvSpPr>
          <p:nvPr/>
        </p:nvSpPr>
        <p:spPr bwMode="auto">
          <a:xfrm>
            <a:off x="1666464" y="2119200"/>
            <a:ext cx="4134292"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4400" dirty="0">
                <a:latin typeface="Avenir Next LT Pro" panose="020B0504020202020204" pitchFamily="34" charset="0"/>
                <a:cs typeface="Calibri Light" panose="020F0302020204030204" pitchFamily="34" charset="0"/>
              </a:rPr>
              <a:t>Innova </a:t>
            </a:r>
          </a:p>
        </p:txBody>
      </p:sp>
      <p:sp>
        <p:nvSpPr>
          <p:cNvPr id="4" name="Titre 1">
            <a:extLst>
              <a:ext uri="{FF2B5EF4-FFF2-40B4-BE49-F238E27FC236}">
                <a16:creationId xmlns:a16="http://schemas.microsoft.com/office/drawing/2014/main" id="{BC72772B-3B38-28F7-68EE-C04F4B9A2E8C}"/>
              </a:ext>
            </a:extLst>
          </p:cNvPr>
          <p:cNvSpPr txBox="1">
            <a:spLocks/>
          </p:cNvSpPr>
          <p:nvPr/>
        </p:nvSpPr>
        <p:spPr bwMode="auto">
          <a:xfrm>
            <a:off x="2221530" y="3486446"/>
            <a:ext cx="4134292"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4400" dirty="0">
                <a:latin typeface="Avenir Next LT Pro" panose="020B0504020202020204" pitchFamily="34" charset="0"/>
                <a:cs typeface="Calibri Light" panose="020F0302020204030204" pitchFamily="34" charset="0"/>
              </a:rPr>
              <a:t>Innova </a:t>
            </a:r>
            <a:r>
              <a:rPr lang="fr-FR" sz="4400" dirty="0" err="1">
                <a:latin typeface="Avenir Next LT Pro" panose="020B0504020202020204" pitchFamily="34" charset="0"/>
                <a:cs typeface="Calibri Light" panose="020F0302020204030204" pitchFamily="34" charset="0"/>
              </a:rPr>
              <a:t>Lab</a:t>
            </a:r>
            <a:r>
              <a:rPr lang="fr-FR" sz="4400" dirty="0">
                <a:latin typeface="Avenir Next LT Pro" panose="020B0504020202020204" pitchFamily="34" charset="0"/>
                <a:cs typeface="Calibri Light" panose="020F0302020204030204" pitchFamily="34" charset="0"/>
              </a:rPr>
              <a:t> </a:t>
            </a:r>
          </a:p>
        </p:txBody>
      </p:sp>
      <p:sp>
        <p:nvSpPr>
          <p:cNvPr id="5" name="Triangle isocèle 4">
            <a:extLst>
              <a:ext uri="{FF2B5EF4-FFF2-40B4-BE49-F238E27FC236}">
                <a16:creationId xmlns:a16="http://schemas.microsoft.com/office/drawing/2014/main" id="{E135BC56-546E-C6E9-A10B-97CB483CD9A2}"/>
              </a:ext>
            </a:extLst>
          </p:cNvPr>
          <p:cNvSpPr/>
          <p:nvPr/>
        </p:nvSpPr>
        <p:spPr>
          <a:xfrm rot="5400000">
            <a:off x="1587982" y="2127069"/>
            <a:ext cx="1010195" cy="727165"/>
          </a:xfrm>
          <a:prstGeom prst="triangl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C115731C-2A77-76DF-F919-E9E7CA3B7E85}"/>
              </a:ext>
            </a:extLst>
          </p:cNvPr>
          <p:cNvSpPr/>
          <p:nvPr/>
        </p:nvSpPr>
        <p:spPr>
          <a:xfrm rot="5400000">
            <a:off x="1587981" y="3494983"/>
            <a:ext cx="1010195" cy="727165"/>
          </a:xfrm>
          <a:prstGeom prst="triangle">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3568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AB39E-0EAC-BD8E-9F2F-A044EE67B6B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4D6011C-599B-6ED8-F4FA-D96F38313256}"/>
              </a:ext>
            </a:extLst>
          </p:cNvPr>
          <p:cNvSpPr>
            <a:spLocks noGrp="1"/>
          </p:cNvSpPr>
          <p:nvPr>
            <p:ph type="ctrTitle"/>
          </p:nvPr>
        </p:nvSpPr>
        <p:spPr/>
        <p:txBody>
          <a:bodyPr/>
          <a:lstStyle/>
          <a:p>
            <a:r>
              <a:rPr lang="fr-FR" dirty="0"/>
              <a:t>1ères pistes </a:t>
            </a:r>
            <a:br>
              <a:rPr lang="fr-FR" dirty="0"/>
            </a:br>
            <a:r>
              <a:rPr lang="fr-FR" dirty="0"/>
              <a:t>d’identité visuelle</a:t>
            </a:r>
          </a:p>
        </p:txBody>
      </p:sp>
    </p:spTree>
    <p:extLst>
      <p:ext uri="{BB962C8B-B14F-4D97-AF65-F5344CB8AC3E}">
        <p14:creationId xmlns:p14="http://schemas.microsoft.com/office/powerpoint/2010/main" val="10909191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DAA3F-F6A5-6253-85CE-B40B4314794A}"/>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E7990020-0B0C-C2C3-F964-455907A816C8}"/>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1 : ‘</a:t>
            </a:r>
            <a:r>
              <a:rPr lang="fr-FR" sz="2800" b="0" dirty="0" err="1">
                <a:latin typeface="Avenir Next LT Pro" panose="020B0504020202020204" pitchFamily="34" charset="0"/>
                <a:cs typeface="Calibri Light" panose="020F0302020204030204" pitchFamily="34" charset="0"/>
              </a:rPr>
              <a:t>Brainstorm</a:t>
            </a:r>
            <a:r>
              <a:rPr lang="fr-FR" sz="2800" b="0" dirty="0">
                <a:latin typeface="Avenir Next LT Pro" panose="020B0504020202020204" pitchFamily="34" charset="0"/>
                <a:cs typeface="Calibri Light" panose="020F0302020204030204" pitchFamily="34" charset="0"/>
              </a:rPr>
              <a:t>’ </a:t>
            </a:r>
          </a:p>
        </p:txBody>
      </p:sp>
      <p:pic>
        <p:nvPicPr>
          <p:cNvPr id="16" name="Image 15">
            <a:extLst>
              <a:ext uri="{FF2B5EF4-FFF2-40B4-BE49-F238E27FC236}">
                <a16:creationId xmlns:a16="http://schemas.microsoft.com/office/drawing/2014/main" id="{4596F0B7-59E5-785E-EBB9-0435A84A8A0D}"/>
              </a:ext>
            </a:extLst>
          </p:cNvPr>
          <p:cNvPicPr>
            <a:picLocks noChangeAspect="1"/>
          </p:cNvPicPr>
          <p:nvPr/>
        </p:nvPicPr>
        <p:blipFill>
          <a:blip r:embed="rId2"/>
          <a:stretch>
            <a:fillRect/>
          </a:stretch>
        </p:blipFill>
        <p:spPr>
          <a:xfrm>
            <a:off x="0" y="1435285"/>
            <a:ext cx="12192000" cy="3987430"/>
          </a:xfrm>
          <a:prstGeom prst="rect">
            <a:avLst/>
          </a:prstGeom>
        </p:spPr>
      </p:pic>
    </p:spTree>
    <p:extLst>
      <p:ext uri="{BB962C8B-B14F-4D97-AF65-F5344CB8AC3E}">
        <p14:creationId xmlns:p14="http://schemas.microsoft.com/office/powerpoint/2010/main" val="2960590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D2049-0A88-F0DB-227B-111D8FE1E6CF}"/>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A22265A5-73A2-6903-94ED-AF751CBE1AF1}"/>
              </a:ext>
            </a:extLst>
          </p:cNvPr>
          <p:cNvSpPr>
            <a:spLocks noGrp="1"/>
          </p:cNvSpPr>
          <p:nvPr>
            <p:ph type="title"/>
          </p:nvPr>
        </p:nvSpPr>
        <p:spPr>
          <a:xfrm>
            <a:off x="300038" y="738058"/>
            <a:ext cx="11591925" cy="529544"/>
          </a:xfrm>
        </p:spPr>
        <p:txBody>
          <a:bodyPr/>
          <a:lstStyle/>
          <a:p>
            <a:r>
              <a:rPr lang="fr-FR" sz="4400" b="1" dirty="0">
                <a:cs typeface="Calibri Light" panose="020F0302020204030204" pitchFamily="34" charset="0"/>
              </a:rPr>
              <a:t>Les éléments clés du programme</a:t>
            </a:r>
            <a:br>
              <a:rPr lang="fr-FR" altLang="fr-FR" sz="4400" b="1" dirty="0">
                <a:ea typeface="Helvetica" panose="020B0604020202020204" pitchFamily="34" charset="0"/>
                <a:cs typeface="Calibri Light" panose="020F0302020204030204" pitchFamily="34" charset="0"/>
              </a:rPr>
            </a:br>
            <a:endParaRPr lang="fr-FR" sz="4400" b="1" dirty="0">
              <a:cs typeface="Calibri Light" panose="020F0302020204030204" pitchFamily="34" charset="0"/>
            </a:endParaRPr>
          </a:p>
        </p:txBody>
      </p:sp>
      <p:sp>
        <p:nvSpPr>
          <p:cNvPr id="6" name="ZoneTexte 5">
            <a:extLst>
              <a:ext uri="{FF2B5EF4-FFF2-40B4-BE49-F238E27FC236}">
                <a16:creationId xmlns:a16="http://schemas.microsoft.com/office/drawing/2014/main" id="{FF284AC5-9654-5C5F-F338-5ECDE176C7BA}"/>
              </a:ext>
            </a:extLst>
          </p:cNvPr>
          <p:cNvSpPr txBox="1"/>
          <p:nvPr/>
        </p:nvSpPr>
        <p:spPr>
          <a:xfrm>
            <a:off x="969145" y="1861479"/>
            <a:ext cx="10253709" cy="3970318"/>
          </a:xfrm>
          <a:prstGeom prst="rect">
            <a:avLst/>
          </a:prstGeom>
          <a:noFill/>
        </p:spPr>
        <p:txBody>
          <a:bodyPr wrap="square">
            <a:spAutoFit/>
          </a:bodyPr>
          <a:lstStyle/>
          <a:p>
            <a:pPr algn="l">
              <a:buFont typeface="+mj-lt"/>
              <a:buAutoNum type="arabicPeriod"/>
            </a:pPr>
            <a:r>
              <a:rPr lang="fr-FR" b="1" i="0" dirty="0">
                <a:solidFill>
                  <a:srgbClr val="0D0D0D"/>
                </a:solidFill>
                <a:effectLst/>
                <a:latin typeface="Avenir Next LT Pro" panose="020B0504020202020204" pitchFamily="34" charset="0"/>
              </a:rPr>
              <a:t>Qualification des idées</a:t>
            </a:r>
            <a:r>
              <a:rPr lang="fr-FR" b="0" i="0" dirty="0">
                <a:solidFill>
                  <a:srgbClr val="0D0D0D"/>
                </a:solidFill>
                <a:effectLst/>
                <a:latin typeface="Avenir Next LT Pro" panose="020B0504020202020204" pitchFamily="34" charset="0"/>
              </a:rPr>
              <a:t> : Sélection rigoureuse des propositions pour s'assurer qu'elles correspondent à la stratégie de l'entreprise et présentent un fort potentiel d'innovation.</a:t>
            </a:r>
          </a:p>
          <a:p>
            <a:pPr algn="l">
              <a:buFont typeface="+mj-lt"/>
              <a:buAutoNum type="arabicPeriod"/>
            </a:pPr>
            <a:endParaRPr lang="fr-FR" b="0" i="0" dirty="0">
              <a:solidFill>
                <a:srgbClr val="0D0D0D"/>
              </a:solidFill>
              <a:effectLst/>
              <a:latin typeface="Avenir Next LT Pro" panose="020B0504020202020204" pitchFamily="34" charset="0"/>
            </a:endParaRPr>
          </a:p>
          <a:p>
            <a:pPr algn="l">
              <a:buFont typeface="+mj-lt"/>
              <a:buAutoNum type="arabicPeriod"/>
            </a:pPr>
            <a:r>
              <a:rPr lang="fr-FR" b="1" i="0" dirty="0">
                <a:solidFill>
                  <a:srgbClr val="0D0D0D"/>
                </a:solidFill>
                <a:effectLst/>
                <a:latin typeface="Avenir Next LT Pro" panose="020B0504020202020204" pitchFamily="34" charset="0"/>
              </a:rPr>
              <a:t>Constitution d'équipes projet</a:t>
            </a:r>
            <a:r>
              <a:rPr lang="fr-FR" b="0" i="0" dirty="0">
                <a:solidFill>
                  <a:srgbClr val="0D0D0D"/>
                </a:solidFill>
                <a:effectLst/>
                <a:latin typeface="Avenir Next LT Pro" panose="020B0504020202020204" pitchFamily="34" charset="0"/>
              </a:rPr>
              <a:t> : Encouragement à la formation d'équipes pour transformer les idées en produits ou services commercialisables.</a:t>
            </a:r>
          </a:p>
          <a:p>
            <a:pPr algn="l">
              <a:buFont typeface="+mj-lt"/>
              <a:buAutoNum type="arabicPeriod"/>
            </a:pPr>
            <a:endParaRPr lang="fr-FR" b="0" i="0" dirty="0">
              <a:solidFill>
                <a:srgbClr val="0D0D0D"/>
              </a:solidFill>
              <a:effectLst/>
              <a:latin typeface="Avenir Next LT Pro" panose="020B0504020202020204" pitchFamily="34" charset="0"/>
            </a:endParaRPr>
          </a:p>
          <a:p>
            <a:pPr algn="l">
              <a:buFont typeface="+mj-lt"/>
              <a:buAutoNum type="arabicPeriod"/>
            </a:pPr>
            <a:r>
              <a:rPr lang="fr-FR" b="1" i="0" dirty="0">
                <a:solidFill>
                  <a:srgbClr val="0D0D0D"/>
                </a:solidFill>
                <a:effectLst/>
                <a:latin typeface="Avenir Next LT Pro" panose="020B0504020202020204" pitchFamily="34" charset="0"/>
              </a:rPr>
              <a:t>Responsabilisation et participation</a:t>
            </a:r>
            <a:r>
              <a:rPr lang="fr-FR" b="0" i="0" dirty="0">
                <a:solidFill>
                  <a:srgbClr val="0D0D0D"/>
                </a:solidFill>
                <a:effectLst/>
                <a:latin typeface="Avenir Next LT Pro" panose="020B0504020202020204" pitchFamily="34" charset="0"/>
              </a:rPr>
              <a:t> : Les collaborateurs sont impliqués dès la première sélection des idées, favorisant une approche responsable et évitant les choix basés sur le favoritisme.</a:t>
            </a:r>
          </a:p>
          <a:p>
            <a:pPr algn="l">
              <a:buFont typeface="+mj-lt"/>
              <a:buAutoNum type="arabicPeriod"/>
            </a:pPr>
            <a:endParaRPr lang="fr-FR" b="0" i="0" dirty="0">
              <a:solidFill>
                <a:srgbClr val="0D0D0D"/>
              </a:solidFill>
              <a:effectLst/>
              <a:latin typeface="Avenir Next LT Pro" panose="020B0504020202020204" pitchFamily="34" charset="0"/>
            </a:endParaRPr>
          </a:p>
          <a:p>
            <a:pPr algn="l">
              <a:buFont typeface="+mj-lt"/>
              <a:buAutoNum type="arabicPeriod"/>
            </a:pPr>
            <a:r>
              <a:rPr lang="fr-FR" b="1" i="0" dirty="0">
                <a:solidFill>
                  <a:srgbClr val="0D0D0D"/>
                </a:solidFill>
                <a:effectLst/>
                <a:latin typeface="Avenir Next LT Pro" panose="020B0504020202020204" pitchFamily="34" charset="0"/>
              </a:rPr>
              <a:t>Evaluation par un jury d'experts</a:t>
            </a:r>
            <a:r>
              <a:rPr lang="fr-FR" b="0" i="0" dirty="0">
                <a:solidFill>
                  <a:srgbClr val="0D0D0D"/>
                </a:solidFill>
                <a:effectLst/>
                <a:latin typeface="Avenir Next LT Pro" panose="020B0504020202020204" pitchFamily="34" charset="0"/>
              </a:rPr>
              <a:t> : Des experts en innovation, incluant des CEO de startups, des responsables d'incubateurs et des investisseurs, participent aux jurys de sélection pour apporter une expertise externe, tandis que des membres du management de METRO assurent l'alignement avec la stratégie de l'entreprise.</a:t>
            </a:r>
          </a:p>
        </p:txBody>
      </p:sp>
    </p:spTree>
    <p:extLst>
      <p:ext uri="{BB962C8B-B14F-4D97-AF65-F5344CB8AC3E}">
        <p14:creationId xmlns:p14="http://schemas.microsoft.com/office/powerpoint/2010/main" val="3897969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D845C-ECF6-3FC7-324E-17A2FC5E1A66}"/>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E98B5387-4E6E-F2FA-84DF-BCFDB33FF76F}"/>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1 : ‘</a:t>
            </a:r>
            <a:r>
              <a:rPr lang="fr-FR" sz="2800" b="0" dirty="0" err="1">
                <a:latin typeface="Avenir Next LT Pro" panose="020B0504020202020204" pitchFamily="34" charset="0"/>
                <a:cs typeface="Calibri Light" panose="020F0302020204030204" pitchFamily="34" charset="0"/>
              </a:rPr>
              <a:t>Brainstorm</a:t>
            </a:r>
            <a:r>
              <a:rPr lang="fr-FR" sz="2800" b="0" dirty="0">
                <a:latin typeface="Avenir Next LT Pro" panose="020B0504020202020204" pitchFamily="34" charset="0"/>
                <a:cs typeface="Calibri Light" panose="020F0302020204030204" pitchFamily="34" charset="0"/>
              </a:rPr>
              <a:t>’ </a:t>
            </a:r>
          </a:p>
        </p:txBody>
      </p:sp>
      <p:pic>
        <p:nvPicPr>
          <p:cNvPr id="16" name="Image 15">
            <a:extLst>
              <a:ext uri="{FF2B5EF4-FFF2-40B4-BE49-F238E27FC236}">
                <a16:creationId xmlns:a16="http://schemas.microsoft.com/office/drawing/2014/main" id="{64739F3C-6C79-5D68-387A-17D43F3915AB}"/>
              </a:ext>
            </a:extLst>
          </p:cNvPr>
          <p:cNvPicPr>
            <a:picLocks noChangeAspect="1"/>
          </p:cNvPicPr>
          <p:nvPr/>
        </p:nvPicPr>
        <p:blipFill>
          <a:blip r:embed="rId2"/>
          <a:stretch>
            <a:fillRect/>
          </a:stretch>
        </p:blipFill>
        <p:spPr>
          <a:xfrm>
            <a:off x="313509" y="2032549"/>
            <a:ext cx="6715086" cy="2196189"/>
          </a:xfrm>
          <a:prstGeom prst="rect">
            <a:avLst/>
          </a:prstGeom>
        </p:spPr>
      </p:pic>
      <p:pic>
        <p:nvPicPr>
          <p:cNvPr id="3" name="Image 2">
            <a:extLst>
              <a:ext uri="{FF2B5EF4-FFF2-40B4-BE49-F238E27FC236}">
                <a16:creationId xmlns:a16="http://schemas.microsoft.com/office/drawing/2014/main" id="{E14E08EA-C89F-E2D4-87DF-9F62FBC499EE}"/>
              </a:ext>
            </a:extLst>
          </p:cNvPr>
          <p:cNvPicPr>
            <a:picLocks noChangeAspect="1"/>
          </p:cNvPicPr>
          <p:nvPr/>
        </p:nvPicPr>
        <p:blipFill>
          <a:blip r:embed="rId3"/>
          <a:stretch>
            <a:fillRect/>
          </a:stretch>
        </p:blipFill>
        <p:spPr>
          <a:xfrm>
            <a:off x="8618975" y="2032549"/>
            <a:ext cx="2554122" cy="2400451"/>
          </a:xfrm>
          <a:prstGeom prst="rect">
            <a:avLst/>
          </a:prstGeom>
        </p:spPr>
      </p:pic>
    </p:spTree>
    <p:extLst>
      <p:ext uri="{BB962C8B-B14F-4D97-AF65-F5344CB8AC3E}">
        <p14:creationId xmlns:p14="http://schemas.microsoft.com/office/powerpoint/2010/main" val="713206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9D10B-E3D2-DB11-2994-663172A8DDC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28D99D9-154B-B1B5-A489-70D219AAF80D}"/>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9BC0429-3548-7C99-EF00-64FD9E61F555}"/>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42198176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C3FFE-6CE9-E53B-A610-AE7AF07EE15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5B47F92-4EAF-9DAA-9348-B568C86F9AB5}"/>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EC3DCC0F-A677-2F62-BA5E-FBF652AA20A9}"/>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7466117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87BE2-F8A6-C2F6-328D-BE7351D44DB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994F2CB-E14D-5B3B-E991-F489A83DB675}"/>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81A00FC9-9D72-C6B9-39AC-8FD2A1C7020A}"/>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42592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A38FF-BADC-92FE-86AD-403FD813F6BF}"/>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DBFEA3DC-3A8A-A28D-9C2C-064446AFB02B}"/>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2 : ‘</a:t>
            </a:r>
            <a:r>
              <a:rPr lang="fr-FR" sz="2800" b="0" dirty="0" err="1">
                <a:latin typeface="Avenir Next LT Pro" panose="020B0504020202020204" pitchFamily="34" charset="0"/>
                <a:cs typeface="Calibri Light" panose="020F0302020204030204" pitchFamily="34" charset="0"/>
              </a:rPr>
              <a:t>Connect</a:t>
            </a:r>
            <a:r>
              <a:rPr lang="fr-FR" sz="2800" b="0" dirty="0">
                <a:latin typeface="Avenir Next LT Pro" panose="020B0504020202020204" pitchFamily="34" charset="0"/>
                <a:cs typeface="Calibri Light" panose="020F0302020204030204" pitchFamily="34" charset="0"/>
              </a:rPr>
              <a:t> </a:t>
            </a:r>
            <a:r>
              <a:rPr lang="fr-FR" sz="2800" b="0" dirty="0" err="1">
                <a:latin typeface="Avenir Next LT Pro" panose="020B0504020202020204" pitchFamily="34" charset="0"/>
                <a:cs typeface="Calibri Light" panose="020F0302020204030204" pitchFamily="34" charset="0"/>
              </a:rPr>
              <a:t>ideas</a:t>
            </a:r>
            <a:r>
              <a:rPr lang="fr-FR" sz="2800" b="0" dirty="0">
                <a:latin typeface="Avenir Next LT Pro" panose="020B0504020202020204" pitchFamily="34" charset="0"/>
                <a:cs typeface="Calibri Light" panose="020F0302020204030204" pitchFamily="34" charset="0"/>
              </a:rPr>
              <a:t>’ </a:t>
            </a:r>
          </a:p>
        </p:txBody>
      </p:sp>
      <p:pic>
        <p:nvPicPr>
          <p:cNvPr id="4" name="Image 3">
            <a:extLst>
              <a:ext uri="{FF2B5EF4-FFF2-40B4-BE49-F238E27FC236}">
                <a16:creationId xmlns:a16="http://schemas.microsoft.com/office/drawing/2014/main" id="{DE8E23CC-400F-C712-2D18-AA185BA581D0}"/>
              </a:ext>
            </a:extLst>
          </p:cNvPr>
          <p:cNvPicPr>
            <a:picLocks noChangeAspect="1"/>
          </p:cNvPicPr>
          <p:nvPr/>
        </p:nvPicPr>
        <p:blipFill>
          <a:blip r:embed="rId2"/>
          <a:stretch>
            <a:fillRect/>
          </a:stretch>
        </p:blipFill>
        <p:spPr>
          <a:xfrm>
            <a:off x="0" y="1521570"/>
            <a:ext cx="12192000" cy="3814860"/>
          </a:xfrm>
          <a:prstGeom prst="rect">
            <a:avLst/>
          </a:prstGeom>
        </p:spPr>
      </p:pic>
    </p:spTree>
    <p:extLst>
      <p:ext uri="{BB962C8B-B14F-4D97-AF65-F5344CB8AC3E}">
        <p14:creationId xmlns:p14="http://schemas.microsoft.com/office/powerpoint/2010/main" val="3836452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497EC-456B-DD74-4A73-17B69679C8A6}"/>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5FCEEFD6-FD28-701F-D7F0-BDE22E8D94A0}"/>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2 : ‘</a:t>
            </a:r>
            <a:r>
              <a:rPr lang="fr-FR" sz="2800" b="0" dirty="0" err="1">
                <a:latin typeface="Avenir Next LT Pro" panose="020B0504020202020204" pitchFamily="34" charset="0"/>
                <a:cs typeface="Calibri Light" panose="020F0302020204030204" pitchFamily="34" charset="0"/>
              </a:rPr>
              <a:t>Connect</a:t>
            </a:r>
            <a:r>
              <a:rPr lang="fr-FR" sz="2800" b="0" dirty="0">
                <a:latin typeface="Avenir Next LT Pro" panose="020B0504020202020204" pitchFamily="34" charset="0"/>
                <a:cs typeface="Calibri Light" panose="020F0302020204030204" pitchFamily="34" charset="0"/>
              </a:rPr>
              <a:t> </a:t>
            </a:r>
            <a:r>
              <a:rPr lang="fr-FR" sz="2800" b="0" dirty="0" err="1">
                <a:latin typeface="Avenir Next LT Pro" panose="020B0504020202020204" pitchFamily="34" charset="0"/>
                <a:cs typeface="Calibri Light" panose="020F0302020204030204" pitchFamily="34" charset="0"/>
              </a:rPr>
              <a:t>ideas</a:t>
            </a:r>
            <a:r>
              <a:rPr lang="fr-FR" sz="2800" b="0" dirty="0">
                <a:latin typeface="Avenir Next LT Pro" panose="020B0504020202020204" pitchFamily="34" charset="0"/>
                <a:cs typeface="Calibri Light" panose="020F0302020204030204" pitchFamily="34" charset="0"/>
              </a:rPr>
              <a:t>’</a:t>
            </a:r>
          </a:p>
        </p:txBody>
      </p:sp>
      <p:pic>
        <p:nvPicPr>
          <p:cNvPr id="6" name="Image 5">
            <a:extLst>
              <a:ext uri="{FF2B5EF4-FFF2-40B4-BE49-F238E27FC236}">
                <a16:creationId xmlns:a16="http://schemas.microsoft.com/office/drawing/2014/main" id="{1F819B71-C210-C5E3-0248-516F2C2D3988}"/>
              </a:ext>
            </a:extLst>
          </p:cNvPr>
          <p:cNvPicPr>
            <a:picLocks noChangeAspect="1"/>
          </p:cNvPicPr>
          <p:nvPr/>
        </p:nvPicPr>
        <p:blipFill>
          <a:blip r:embed="rId2"/>
          <a:stretch>
            <a:fillRect/>
          </a:stretch>
        </p:blipFill>
        <p:spPr>
          <a:xfrm>
            <a:off x="8364772" y="1904429"/>
            <a:ext cx="2616736" cy="3205136"/>
          </a:xfrm>
          <a:prstGeom prst="rect">
            <a:avLst/>
          </a:prstGeom>
        </p:spPr>
      </p:pic>
      <p:pic>
        <p:nvPicPr>
          <p:cNvPr id="8" name="Image 7">
            <a:extLst>
              <a:ext uri="{FF2B5EF4-FFF2-40B4-BE49-F238E27FC236}">
                <a16:creationId xmlns:a16="http://schemas.microsoft.com/office/drawing/2014/main" id="{AC315CC8-6456-57D0-D5EF-58221ED0D14C}"/>
              </a:ext>
            </a:extLst>
          </p:cNvPr>
          <p:cNvPicPr>
            <a:picLocks noChangeAspect="1"/>
          </p:cNvPicPr>
          <p:nvPr/>
        </p:nvPicPr>
        <p:blipFill>
          <a:blip r:embed="rId3"/>
          <a:stretch>
            <a:fillRect/>
          </a:stretch>
        </p:blipFill>
        <p:spPr>
          <a:xfrm>
            <a:off x="252549" y="2395814"/>
            <a:ext cx="7393577" cy="2313440"/>
          </a:xfrm>
          <a:prstGeom prst="rect">
            <a:avLst/>
          </a:prstGeom>
        </p:spPr>
      </p:pic>
    </p:spTree>
    <p:extLst>
      <p:ext uri="{BB962C8B-B14F-4D97-AF65-F5344CB8AC3E}">
        <p14:creationId xmlns:p14="http://schemas.microsoft.com/office/powerpoint/2010/main" val="15856541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94DF7-AEB1-BC51-9494-79ECD3E1435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26AABF0-ED69-9FC6-4E14-854400F4A3D7}"/>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07456301-55EE-E5D9-6C05-49170FDE8126}"/>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3941194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520DF-B8C5-D341-7273-DBF04E003BA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F645A1A-DAD7-3D10-0D87-D02AA0C911F6}"/>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17C1D350-1383-02B3-3BA7-EA3E17FFBE24}"/>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302430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BDE95-E7D7-063C-2539-5DF2E2ABDB1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3727FDF-8532-5578-9F5F-B77E72B178F5}"/>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913CFC2F-E8D7-2B36-5516-614A1247483C}"/>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19145176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8E148-DD48-40EC-E36C-67C67C47A669}"/>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0D51321D-F23C-1501-F15F-4C0868C2FE74}"/>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3 : ‘WIP CONTINUOUS LINE’ </a:t>
            </a:r>
          </a:p>
        </p:txBody>
      </p:sp>
      <p:pic>
        <p:nvPicPr>
          <p:cNvPr id="3" name="Image 2">
            <a:extLst>
              <a:ext uri="{FF2B5EF4-FFF2-40B4-BE49-F238E27FC236}">
                <a16:creationId xmlns:a16="http://schemas.microsoft.com/office/drawing/2014/main" id="{C885E8D0-00EF-689D-E656-B753F3A68E24}"/>
              </a:ext>
            </a:extLst>
          </p:cNvPr>
          <p:cNvPicPr>
            <a:picLocks noChangeAspect="1"/>
          </p:cNvPicPr>
          <p:nvPr/>
        </p:nvPicPr>
        <p:blipFill>
          <a:blip r:embed="rId2"/>
          <a:stretch>
            <a:fillRect/>
          </a:stretch>
        </p:blipFill>
        <p:spPr>
          <a:xfrm>
            <a:off x="0" y="1472690"/>
            <a:ext cx="12192000" cy="3912619"/>
          </a:xfrm>
          <a:prstGeom prst="rect">
            <a:avLst/>
          </a:prstGeom>
        </p:spPr>
      </p:pic>
    </p:spTree>
    <p:extLst>
      <p:ext uri="{BB962C8B-B14F-4D97-AF65-F5344CB8AC3E}">
        <p14:creationId xmlns:p14="http://schemas.microsoft.com/office/powerpoint/2010/main" val="106861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2FF5F-BF97-289D-A09B-0DE61DDF1CE1}"/>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B6746D07-082C-DF6D-4DC7-C316D50C6A04}"/>
              </a:ext>
            </a:extLst>
          </p:cNvPr>
          <p:cNvSpPr>
            <a:spLocks noGrp="1"/>
          </p:cNvSpPr>
          <p:nvPr>
            <p:ph type="title"/>
          </p:nvPr>
        </p:nvSpPr>
        <p:spPr>
          <a:xfrm>
            <a:off x="300038" y="738058"/>
            <a:ext cx="11591925" cy="529544"/>
          </a:xfrm>
        </p:spPr>
        <p:txBody>
          <a:bodyPr/>
          <a:lstStyle/>
          <a:p>
            <a:r>
              <a:rPr lang="fr-FR" sz="4400" b="1" dirty="0">
                <a:cs typeface="Calibri Light" panose="020F0302020204030204" pitchFamily="34" charset="0"/>
              </a:rPr>
              <a:t>L’enjeu</a:t>
            </a:r>
            <a:br>
              <a:rPr lang="fr-FR" altLang="fr-FR" sz="4400" b="1" dirty="0">
                <a:ea typeface="Helvetica" panose="020B0604020202020204" pitchFamily="34" charset="0"/>
                <a:cs typeface="Calibri Light" panose="020F0302020204030204" pitchFamily="34" charset="0"/>
              </a:rPr>
            </a:br>
            <a:endParaRPr lang="fr-FR" sz="4400" b="1" dirty="0">
              <a:cs typeface="Calibri Light" panose="020F0302020204030204" pitchFamily="34" charset="0"/>
            </a:endParaRPr>
          </a:p>
        </p:txBody>
      </p:sp>
      <p:sp>
        <p:nvSpPr>
          <p:cNvPr id="6" name="ZoneTexte 5">
            <a:extLst>
              <a:ext uri="{FF2B5EF4-FFF2-40B4-BE49-F238E27FC236}">
                <a16:creationId xmlns:a16="http://schemas.microsoft.com/office/drawing/2014/main" id="{85FB7FD8-697B-AF3C-4381-4B98FDBBD7BA}"/>
              </a:ext>
            </a:extLst>
          </p:cNvPr>
          <p:cNvSpPr txBox="1"/>
          <p:nvPr/>
        </p:nvSpPr>
        <p:spPr>
          <a:xfrm>
            <a:off x="969145" y="1928609"/>
            <a:ext cx="10253709" cy="4031873"/>
          </a:xfrm>
          <a:prstGeom prst="rect">
            <a:avLst/>
          </a:prstGeom>
          <a:noFill/>
        </p:spPr>
        <p:txBody>
          <a:bodyPr wrap="square">
            <a:spAutoFit/>
          </a:bodyPr>
          <a:lstStyle/>
          <a:p>
            <a:pPr algn="l"/>
            <a:r>
              <a:rPr lang="fr-FR" sz="3200" b="1" i="0" dirty="0">
                <a:solidFill>
                  <a:srgbClr val="0D0D0D"/>
                </a:solidFill>
                <a:effectLst/>
                <a:highlight>
                  <a:srgbClr val="FBEC13"/>
                </a:highlight>
                <a:latin typeface="Avenir Next LT Pro" panose="020B0504020202020204" pitchFamily="34" charset="0"/>
              </a:rPr>
              <a:t>Ce programme a pour but de créer une culture d'innovation au sein de METRO, en valorisant les talents internes et en intégrant les pratiques de l'écosystème startup. </a:t>
            </a:r>
            <a:br>
              <a:rPr lang="fr-FR" sz="3200" b="1" i="0" dirty="0">
                <a:solidFill>
                  <a:srgbClr val="0D0D0D"/>
                </a:solidFill>
                <a:effectLst/>
                <a:highlight>
                  <a:srgbClr val="FBEC13"/>
                </a:highlight>
                <a:latin typeface="Avenir Next LT Pro" panose="020B0504020202020204" pitchFamily="34" charset="0"/>
              </a:rPr>
            </a:br>
            <a:br>
              <a:rPr lang="fr-FR" sz="3200" b="1" i="0" dirty="0">
                <a:solidFill>
                  <a:srgbClr val="0D0D0D"/>
                </a:solidFill>
                <a:effectLst/>
                <a:highlight>
                  <a:srgbClr val="FBEC13"/>
                </a:highlight>
                <a:latin typeface="Avenir Next LT Pro" panose="020B0504020202020204" pitchFamily="34" charset="0"/>
              </a:rPr>
            </a:br>
            <a:r>
              <a:rPr lang="fr-FR" sz="2400" i="0" dirty="0">
                <a:solidFill>
                  <a:srgbClr val="0D0D0D"/>
                </a:solidFill>
                <a:effectLst/>
                <a:latin typeface="Avenir Next LT Pro" panose="020B0504020202020204" pitchFamily="34" charset="0"/>
              </a:rPr>
              <a:t>Il offre une structure de soutien et de reconnaissance, avec des récompenses symboliques et significatives pour les participants, et inclut des activités immersives comme un </a:t>
            </a:r>
            <a:r>
              <a:rPr lang="fr-FR" sz="2400" i="0" dirty="0" err="1">
                <a:solidFill>
                  <a:srgbClr val="0D0D0D"/>
                </a:solidFill>
                <a:effectLst/>
                <a:latin typeface="Avenir Next LT Pro" panose="020B0504020202020204" pitchFamily="34" charset="0"/>
              </a:rPr>
              <a:t>bootcamp</a:t>
            </a:r>
            <a:r>
              <a:rPr lang="fr-FR" sz="2400" i="0" dirty="0">
                <a:solidFill>
                  <a:srgbClr val="0D0D0D"/>
                </a:solidFill>
                <a:effectLst/>
                <a:latin typeface="Avenir Next LT Pro" panose="020B0504020202020204" pitchFamily="34" charset="0"/>
              </a:rPr>
              <a:t> startup et un jeu d'investissement.</a:t>
            </a:r>
          </a:p>
        </p:txBody>
      </p:sp>
    </p:spTree>
    <p:extLst>
      <p:ext uri="{BB962C8B-B14F-4D97-AF65-F5344CB8AC3E}">
        <p14:creationId xmlns:p14="http://schemas.microsoft.com/office/powerpoint/2010/main" val="145272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4F3F8-FBD3-D668-9802-A2BD6024DBC0}"/>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B0AF7982-F3B2-BEBE-81F9-4A7E6DE0BBB4}"/>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Relifting</a:t>
            </a:r>
            <a:r>
              <a:rPr lang="fr-FR" sz="2800" dirty="0">
                <a:latin typeface="Avenir Next LT Pro" panose="020B0504020202020204" pitchFamily="34" charset="0"/>
                <a:cs typeface="Calibri Light" panose="020F0302020204030204" pitchFamily="34" charset="0"/>
              </a:rPr>
              <a:t> Innova – </a:t>
            </a:r>
            <a:r>
              <a:rPr lang="fr-FR" sz="2800" b="0" dirty="0">
                <a:latin typeface="Avenir Next LT Pro" panose="020B0504020202020204" pitchFamily="34" charset="0"/>
                <a:cs typeface="Calibri Light" panose="020F0302020204030204" pitchFamily="34" charset="0"/>
              </a:rPr>
              <a:t>Version 3 : ‘WIP CONTINUOUS LINE’ </a:t>
            </a:r>
          </a:p>
        </p:txBody>
      </p:sp>
      <p:pic>
        <p:nvPicPr>
          <p:cNvPr id="2" name="Image 1">
            <a:extLst>
              <a:ext uri="{FF2B5EF4-FFF2-40B4-BE49-F238E27FC236}">
                <a16:creationId xmlns:a16="http://schemas.microsoft.com/office/drawing/2014/main" id="{ACED2A0E-FAB5-0CC5-151C-794EAAA37F1F}"/>
              </a:ext>
            </a:extLst>
          </p:cNvPr>
          <p:cNvPicPr>
            <a:picLocks noChangeAspect="1"/>
          </p:cNvPicPr>
          <p:nvPr/>
        </p:nvPicPr>
        <p:blipFill>
          <a:blip r:embed="rId2"/>
          <a:stretch>
            <a:fillRect/>
          </a:stretch>
        </p:blipFill>
        <p:spPr>
          <a:xfrm>
            <a:off x="174171" y="2037942"/>
            <a:ext cx="7611291" cy="2437992"/>
          </a:xfrm>
          <a:prstGeom prst="rect">
            <a:avLst/>
          </a:prstGeom>
        </p:spPr>
      </p:pic>
      <p:pic>
        <p:nvPicPr>
          <p:cNvPr id="4" name="Image 3">
            <a:extLst>
              <a:ext uri="{FF2B5EF4-FFF2-40B4-BE49-F238E27FC236}">
                <a16:creationId xmlns:a16="http://schemas.microsoft.com/office/drawing/2014/main" id="{0B3A2E60-9B64-1F71-B027-73A1092A7F34}"/>
              </a:ext>
            </a:extLst>
          </p:cNvPr>
          <p:cNvPicPr>
            <a:picLocks noChangeAspect="1"/>
          </p:cNvPicPr>
          <p:nvPr/>
        </p:nvPicPr>
        <p:blipFill>
          <a:blip r:embed="rId3"/>
          <a:stretch>
            <a:fillRect/>
          </a:stretch>
        </p:blipFill>
        <p:spPr>
          <a:xfrm>
            <a:off x="8603796" y="1557085"/>
            <a:ext cx="2769598" cy="3172077"/>
          </a:xfrm>
          <a:prstGeom prst="rect">
            <a:avLst/>
          </a:prstGeom>
        </p:spPr>
      </p:pic>
    </p:spTree>
    <p:extLst>
      <p:ext uri="{BB962C8B-B14F-4D97-AF65-F5344CB8AC3E}">
        <p14:creationId xmlns:p14="http://schemas.microsoft.com/office/powerpoint/2010/main" val="6173248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A5F0E-F652-4256-01E2-A255AF40EAB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3966512-3E22-6F1B-E83E-E0D0B11159DB}"/>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4BCDCF4D-4CB3-88BF-07EF-2F772CF26B98}"/>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37152285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70F85-6AB1-1100-7B41-24B76F4B040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D3D5DA4-F3B1-EE5D-9E3E-85EF6B4A54D5}"/>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7861D1B5-0664-CAA5-A870-F2985B85790E}"/>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25000190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A0198-1FA1-4C32-AC8D-60923025771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90759B5-1815-AE33-9817-8B421514A80B}"/>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6BD2C7D9-AE94-E3E7-A680-57E759428000}"/>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639261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D02C9-EB10-EAB0-A9DB-172C783BA88F}"/>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D909414B-1626-02D4-AAF5-73F1249FFECA}"/>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 </a:t>
            </a:r>
            <a:r>
              <a:rPr lang="fr-FR" sz="2800" dirty="0" err="1">
                <a:latin typeface="Avenir Next LT Pro" panose="020B0504020202020204" pitchFamily="34" charset="0"/>
                <a:cs typeface="Calibri Light" panose="020F0302020204030204" pitchFamily="34" charset="0"/>
              </a:rPr>
              <a:t>Lab</a:t>
            </a:r>
            <a:r>
              <a:rPr lang="fr-FR" sz="2800" dirty="0">
                <a:latin typeface="Avenir Next LT Pro" panose="020B0504020202020204" pitchFamily="34" charset="0"/>
                <a:cs typeface="Calibri Light" panose="020F0302020204030204" pitchFamily="34" charset="0"/>
              </a:rPr>
              <a:t> – </a:t>
            </a:r>
            <a:r>
              <a:rPr lang="fr-FR" sz="2800" b="0" dirty="0">
                <a:latin typeface="Avenir Next LT Pro" panose="020B0504020202020204" pitchFamily="34" charset="0"/>
                <a:cs typeface="Calibri Light" panose="020F0302020204030204" pitchFamily="34" charset="0"/>
              </a:rPr>
              <a:t>Version 1 : ‘Good IDEA’ </a:t>
            </a:r>
          </a:p>
        </p:txBody>
      </p:sp>
      <p:pic>
        <p:nvPicPr>
          <p:cNvPr id="4" name="Image 3">
            <a:extLst>
              <a:ext uri="{FF2B5EF4-FFF2-40B4-BE49-F238E27FC236}">
                <a16:creationId xmlns:a16="http://schemas.microsoft.com/office/drawing/2014/main" id="{B63CFD22-2F4B-2F96-D7D6-505D0F6FC0F3}"/>
              </a:ext>
            </a:extLst>
          </p:cNvPr>
          <p:cNvPicPr>
            <a:picLocks noChangeAspect="1"/>
          </p:cNvPicPr>
          <p:nvPr/>
        </p:nvPicPr>
        <p:blipFill>
          <a:blip r:embed="rId2"/>
          <a:stretch>
            <a:fillRect/>
          </a:stretch>
        </p:blipFill>
        <p:spPr>
          <a:xfrm>
            <a:off x="14287" y="1409700"/>
            <a:ext cx="12163425" cy="4038600"/>
          </a:xfrm>
          <a:prstGeom prst="rect">
            <a:avLst/>
          </a:prstGeom>
        </p:spPr>
      </p:pic>
    </p:spTree>
    <p:extLst>
      <p:ext uri="{BB962C8B-B14F-4D97-AF65-F5344CB8AC3E}">
        <p14:creationId xmlns:p14="http://schemas.microsoft.com/office/powerpoint/2010/main" val="13780138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64A36-53AE-07EE-2083-A43171BF29B5}"/>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6493F423-94A3-8D7C-2E0A-C27630BBB1ED}"/>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 </a:t>
            </a:r>
            <a:r>
              <a:rPr lang="fr-FR" sz="2800" dirty="0" err="1">
                <a:latin typeface="Avenir Next LT Pro" panose="020B0504020202020204" pitchFamily="34" charset="0"/>
                <a:cs typeface="Calibri Light" panose="020F0302020204030204" pitchFamily="34" charset="0"/>
              </a:rPr>
              <a:t>Lab</a:t>
            </a:r>
            <a:r>
              <a:rPr lang="fr-FR" sz="2800" dirty="0">
                <a:latin typeface="Avenir Next LT Pro" panose="020B0504020202020204" pitchFamily="34" charset="0"/>
                <a:cs typeface="Calibri Light" panose="020F0302020204030204" pitchFamily="34" charset="0"/>
              </a:rPr>
              <a:t> – </a:t>
            </a:r>
            <a:r>
              <a:rPr lang="fr-FR" sz="2800" b="0" dirty="0">
                <a:latin typeface="Avenir Next LT Pro" panose="020B0504020202020204" pitchFamily="34" charset="0"/>
                <a:cs typeface="Calibri Light" panose="020F0302020204030204" pitchFamily="34" charset="0"/>
              </a:rPr>
              <a:t>Version 1 : ‘Good IDEA’ </a:t>
            </a:r>
          </a:p>
        </p:txBody>
      </p:sp>
      <p:pic>
        <p:nvPicPr>
          <p:cNvPr id="4" name="Image 3">
            <a:extLst>
              <a:ext uri="{FF2B5EF4-FFF2-40B4-BE49-F238E27FC236}">
                <a16:creationId xmlns:a16="http://schemas.microsoft.com/office/drawing/2014/main" id="{ED82C053-03EA-2A9F-FC87-71463457302A}"/>
              </a:ext>
            </a:extLst>
          </p:cNvPr>
          <p:cNvPicPr>
            <a:picLocks noChangeAspect="1"/>
          </p:cNvPicPr>
          <p:nvPr/>
        </p:nvPicPr>
        <p:blipFill>
          <a:blip r:embed="rId2"/>
          <a:stretch>
            <a:fillRect/>
          </a:stretch>
        </p:blipFill>
        <p:spPr>
          <a:xfrm>
            <a:off x="261257" y="2185851"/>
            <a:ext cx="6941586" cy="2304802"/>
          </a:xfrm>
          <a:prstGeom prst="rect">
            <a:avLst/>
          </a:prstGeom>
        </p:spPr>
      </p:pic>
      <p:pic>
        <p:nvPicPr>
          <p:cNvPr id="3" name="Image 2">
            <a:extLst>
              <a:ext uri="{FF2B5EF4-FFF2-40B4-BE49-F238E27FC236}">
                <a16:creationId xmlns:a16="http://schemas.microsoft.com/office/drawing/2014/main" id="{64F6B455-4488-3C1E-E473-96AD3B5EA7E9}"/>
              </a:ext>
            </a:extLst>
          </p:cNvPr>
          <p:cNvPicPr>
            <a:picLocks noChangeAspect="1"/>
          </p:cNvPicPr>
          <p:nvPr/>
        </p:nvPicPr>
        <p:blipFill>
          <a:blip r:embed="rId3"/>
          <a:stretch>
            <a:fillRect/>
          </a:stretch>
        </p:blipFill>
        <p:spPr>
          <a:xfrm>
            <a:off x="7661638" y="1558835"/>
            <a:ext cx="3132692" cy="3614057"/>
          </a:xfrm>
          <a:prstGeom prst="rect">
            <a:avLst/>
          </a:prstGeom>
        </p:spPr>
      </p:pic>
    </p:spTree>
    <p:extLst>
      <p:ext uri="{BB962C8B-B14F-4D97-AF65-F5344CB8AC3E}">
        <p14:creationId xmlns:p14="http://schemas.microsoft.com/office/powerpoint/2010/main" val="40276966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3BB72-2BD4-C483-1123-AD596045023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DE9A5B0-4E0B-3B7B-7E77-82DBBF2C1190}"/>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FD3E0A77-837B-F60D-01AE-9B1A324EA409}"/>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733249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F57FB-DED5-5131-2B9C-2925252CFC7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8EB0A77-022E-7D2F-38E4-2C69E1ECC079}"/>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D5D98095-4519-D04F-0AB0-D03C6C7328F1}"/>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5382745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53860-26E1-8040-E12C-63D6AA19857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B39B3CA-243F-4D8A-B51E-5C5C2C9ACA77}"/>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ED7F3BCB-8400-977E-663D-48850CCCC312}"/>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24110957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0B49D-A5DB-E27F-7154-2E248BBDAB4C}"/>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2F5FFA7A-86E2-7680-B216-E13DF5EE9B52}"/>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 </a:t>
            </a:r>
            <a:r>
              <a:rPr lang="fr-FR" sz="2800" dirty="0" err="1">
                <a:latin typeface="Avenir Next LT Pro" panose="020B0504020202020204" pitchFamily="34" charset="0"/>
                <a:cs typeface="Calibri Light" panose="020F0302020204030204" pitchFamily="34" charset="0"/>
              </a:rPr>
              <a:t>Lab</a:t>
            </a:r>
            <a:r>
              <a:rPr lang="fr-FR" sz="2800" dirty="0">
                <a:latin typeface="Avenir Next LT Pro" panose="020B0504020202020204" pitchFamily="34" charset="0"/>
                <a:cs typeface="Calibri Light" panose="020F0302020204030204" pitchFamily="34" charset="0"/>
              </a:rPr>
              <a:t> – </a:t>
            </a:r>
            <a:r>
              <a:rPr lang="fr-FR" sz="2800" b="0" dirty="0">
                <a:latin typeface="Avenir Next LT Pro" panose="020B0504020202020204" pitchFamily="34" charset="0"/>
                <a:cs typeface="Calibri Light" panose="020F0302020204030204" pitchFamily="34" charset="0"/>
              </a:rPr>
              <a:t>Version 1 : ‘Good IDEA’ </a:t>
            </a:r>
          </a:p>
        </p:txBody>
      </p:sp>
      <p:pic>
        <p:nvPicPr>
          <p:cNvPr id="3" name="Image 2">
            <a:extLst>
              <a:ext uri="{FF2B5EF4-FFF2-40B4-BE49-F238E27FC236}">
                <a16:creationId xmlns:a16="http://schemas.microsoft.com/office/drawing/2014/main" id="{386B1376-D367-323D-2B4D-FBBE8E9EC49E}"/>
              </a:ext>
            </a:extLst>
          </p:cNvPr>
          <p:cNvPicPr>
            <a:picLocks noChangeAspect="1"/>
          </p:cNvPicPr>
          <p:nvPr/>
        </p:nvPicPr>
        <p:blipFill>
          <a:blip r:embed="rId2"/>
          <a:stretch>
            <a:fillRect/>
          </a:stretch>
        </p:blipFill>
        <p:spPr>
          <a:xfrm>
            <a:off x="0" y="1360028"/>
            <a:ext cx="12192000" cy="4137943"/>
          </a:xfrm>
          <a:prstGeom prst="rect">
            <a:avLst/>
          </a:prstGeom>
        </p:spPr>
      </p:pic>
    </p:spTree>
    <p:extLst>
      <p:ext uri="{BB962C8B-B14F-4D97-AF65-F5344CB8AC3E}">
        <p14:creationId xmlns:p14="http://schemas.microsoft.com/office/powerpoint/2010/main" val="1635848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7C7AB-EECE-7CBC-A52F-CF6CD5C08F60}"/>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E5880D0E-9A18-6CE4-941B-48739382D7F7}"/>
              </a:ext>
            </a:extLst>
          </p:cNvPr>
          <p:cNvSpPr>
            <a:spLocks noGrp="1"/>
          </p:cNvSpPr>
          <p:nvPr>
            <p:ph type="title"/>
          </p:nvPr>
        </p:nvSpPr>
        <p:spPr>
          <a:xfrm>
            <a:off x="300038" y="738058"/>
            <a:ext cx="11591925" cy="529544"/>
          </a:xfrm>
        </p:spPr>
        <p:txBody>
          <a:bodyPr/>
          <a:lstStyle/>
          <a:p>
            <a:r>
              <a:rPr lang="fr-FR" sz="4400" b="1" dirty="0">
                <a:cs typeface="Calibri Light" panose="020F0302020204030204" pitchFamily="34" charset="0"/>
              </a:rPr>
              <a:t>La raison d’être du programme</a:t>
            </a:r>
            <a:br>
              <a:rPr lang="fr-FR" altLang="fr-FR" sz="4400" b="1" dirty="0">
                <a:ea typeface="Helvetica" panose="020B0604020202020204" pitchFamily="34" charset="0"/>
                <a:cs typeface="Calibri Light" panose="020F0302020204030204" pitchFamily="34" charset="0"/>
              </a:rPr>
            </a:br>
            <a:endParaRPr lang="fr-FR" sz="4400" b="1" dirty="0">
              <a:cs typeface="Calibri Light" panose="020F0302020204030204" pitchFamily="34" charset="0"/>
            </a:endParaRPr>
          </a:p>
        </p:txBody>
      </p:sp>
      <p:sp>
        <p:nvSpPr>
          <p:cNvPr id="6" name="ZoneTexte 5">
            <a:extLst>
              <a:ext uri="{FF2B5EF4-FFF2-40B4-BE49-F238E27FC236}">
                <a16:creationId xmlns:a16="http://schemas.microsoft.com/office/drawing/2014/main" id="{60FEFE74-9598-DB22-5226-3F090CF00839}"/>
              </a:ext>
            </a:extLst>
          </p:cNvPr>
          <p:cNvSpPr txBox="1"/>
          <p:nvPr/>
        </p:nvSpPr>
        <p:spPr>
          <a:xfrm>
            <a:off x="915879" y="2070653"/>
            <a:ext cx="10527438" cy="3539430"/>
          </a:xfrm>
          <a:prstGeom prst="rect">
            <a:avLst/>
          </a:prstGeom>
          <a:noFill/>
        </p:spPr>
        <p:txBody>
          <a:bodyPr wrap="square">
            <a:spAutoFit/>
          </a:bodyPr>
          <a:lstStyle/>
          <a:p>
            <a:pPr algn="l"/>
            <a:r>
              <a:rPr lang="fr-FR" sz="2800" i="0" dirty="0">
                <a:solidFill>
                  <a:srgbClr val="0D0D0D"/>
                </a:solidFill>
                <a:effectLst/>
                <a:latin typeface="Avenir Next LT Pro" panose="020B0504020202020204" pitchFamily="34" charset="0"/>
              </a:rPr>
              <a:t>Ce programme est conçu pour exploiter pleinement le potentiel créatif des employés, accélérer l'innovation au sein de METRO, donner de la valeur à METRO et renforcer l'engagement et la rétention des talents en offrant une voie concrète pour l'entrepreneuriat interne. </a:t>
            </a:r>
            <a:br>
              <a:rPr lang="fr-FR" sz="2800" i="0" dirty="0">
                <a:solidFill>
                  <a:srgbClr val="0D0D0D"/>
                </a:solidFill>
                <a:effectLst/>
                <a:latin typeface="Avenir Next LT Pro" panose="020B0504020202020204" pitchFamily="34" charset="0"/>
              </a:rPr>
            </a:br>
            <a:r>
              <a:rPr lang="fr-FR" sz="2800" i="0" dirty="0">
                <a:solidFill>
                  <a:srgbClr val="0D0D0D"/>
                </a:solidFill>
                <a:effectLst/>
                <a:latin typeface="Avenir Next LT Pro" panose="020B0504020202020204" pitchFamily="34" charset="0"/>
              </a:rPr>
              <a:t>Il vise également à nourrir la marque employeur de METRO en démontrant un engagement fort envers l'innovation et le développement personnel.</a:t>
            </a:r>
            <a:endParaRPr lang="fr-FR" sz="2000" i="0" dirty="0">
              <a:solidFill>
                <a:srgbClr val="0D0D0D"/>
              </a:solidFill>
              <a:effectLst/>
              <a:latin typeface="Avenir Next LT Pro" panose="020B0504020202020204" pitchFamily="34" charset="0"/>
            </a:endParaRPr>
          </a:p>
        </p:txBody>
      </p:sp>
    </p:spTree>
    <p:extLst>
      <p:ext uri="{BB962C8B-B14F-4D97-AF65-F5344CB8AC3E}">
        <p14:creationId xmlns:p14="http://schemas.microsoft.com/office/powerpoint/2010/main" val="1904115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6C958-5F70-A73E-C883-FB95D55799C5}"/>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2F8591C1-093F-12BD-A185-481DE81963C5}"/>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Innova </a:t>
            </a:r>
            <a:r>
              <a:rPr lang="fr-FR" sz="2800" dirty="0" err="1">
                <a:latin typeface="Avenir Next LT Pro" panose="020B0504020202020204" pitchFamily="34" charset="0"/>
                <a:cs typeface="Calibri Light" panose="020F0302020204030204" pitchFamily="34" charset="0"/>
              </a:rPr>
              <a:t>Lab</a:t>
            </a:r>
            <a:r>
              <a:rPr lang="fr-FR" sz="2800" dirty="0">
                <a:latin typeface="Avenir Next LT Pro" panose="020B0504020202020204" pitchFamily="34" charset="0"/>
                <a:cs typeface="Calibri Light" panose="020F0302020204030204" pitchFamily="34" charset="0"/>
              </a:rPr>
              <a:t> – </a:t>
            </a:r>
            <a:r>
              <a:rPr lang="fr-FR" sz="2800" b="0" dirty="0">
                <a:latin typeface="Avenir Next LT Pro" panose="020B0504020202020204" pitchFamily="34" charset="0"/>
                <a:cs typeface="Calibri Light" panose="020F0302020204030204" pitchFamily="34" charset="0"/>
              </a:rPr>
              <a:t>Version 1 : ‘Good IDEA’ </a:t>
            </a:r>
          </a:p>
        </p:txBody>
      </p:sp>
      <p:pic>
        <p:nvPicPr>
          <p:cNvPr id="5" name="Image 4">
            <a:extLst>
              <a:ext uri="{FF2B5EF4-FFF2-40B4-BE49-F238E27FC236}">
                <a16:creationId xmlns:a16="http://schemas.microsoft.com/office/drawing/2014/main" id="{64890393-CC1E-CA0D-0DD3-D9F222B88F40}"/>
              </a:ext>
            </a:extLst>
          </p:cNvPr>
          <p:cNvPicPr>
            <a:picLocks noChangeAspect="1"/>
          </p:cNvPicPr>
          <p:nvPr/>
        </p:nvPicPr>
        <p:blipFill>
          <a:blip r:embed="rId2"/>
          <a:stretch>
            <a:fillRect/>
          </a:stretch>
        </p:blipFill>
        <p:spPr>
          <a:xfrm>
            <a:off x="8488545" y="2574382"/>
            <a:ext cx="2797764" cy="1964119"/>
          </a:xfrm>
          <a:prstGeom prst="rect">
            <a:avLst/>
          </a:prstGeom>
        </p:spPr>
      </p:pic>
      <p:pic>
        <p:nvPicPr>
          <p:cNvPr id="6" name="Image 5">
            <a:extLst>
              <a:ext uri="{FF2B5EF4-FFF2-40B4-BE49-F238E27FC236}">
                <a16:creationId xmlns:a16="http://schemas.microsoft.com/office/drawing/2014/main" id="{A94378CA-740D-F45D-9CA4-E052C922E75B}"/>
              </a:ext>
            </a:extLst>
          </p:cNvPr>
          <p:cNvPicPr>
            <a:picLocks noChangeAspect="1"/>
          </p:cNvPicPr>
          <p:nvPr/>
        </p:nvPicPr>
        <p:blipFill>
          <a:blip r:embed="rId3"/>
          <a:stretch>
            <a:fillRect/>
          </a:stretch>
        </p:blipFill>
        <p:spPr>
          <a:xfrm>
            <a:off x="661851" y="2255597"/>
            <a:ext cx="6914606" cy="2346805"/>
          </a:xfrm>
          <a:prstGeom prst="rect">
            <a:avLst/>
          </a:prstGeom>
        </p:spPr>
      </p:pic>
    </p:spTree>
    <p:extLst>
      <p:ext uri="{BB962C8B-B14F-4D97-AF65-F5344CB8AC3E}">
        <p14:creationId xmlns:p14="http://schemas.microsoft.com/office/powerpoint/2010/main" val="12046181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84F40-2F32-BF04-658C-65BFD3720D2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0AA58AA-D80E-B9AA-1EBD-57D03E328E0C}"/>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0CA9413F-B3ED-391B-4CC3-370AED6FCB90}"/>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18046232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0DAB4-32EE-C911-202F-3AF04AD9A32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880F57A-67B0-F53A-5C4D-51EDDA7CAAD6}"/>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FF211C7A-1928-7622-88D7-C06F3FEDB05C}"/>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32828860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CFACB-16D3-6B3E-8A18-070345F9EE4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583DD59-29A4-2EDC-0A11-5ADADA8DAFC5}"/>
              </a:ext>
            </a:extLst>
          </p:cNvPr>
          <p:cNvSpPr/>
          <p:nvPr/>
        </p:nvSpPr>
        <p:spPr>
          <a:xfrm>
            <a:off x="0" y="0"/>
            <a:ext cx="12192000" cy="6857999"/>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37F90C53-C4FD-2C55-CE30-60C9173791DC}"/>
              </a:ext>
            </a:extLst>
          </p:cNvPr>
          <p:cNvPicPr>
            <a:picLocks noChangeAspect="1"/>
          </p:cNvPicPr>
          <p:nvPr/>
        </p:nvPicPr>
        <p:blipFill>
          <a:blip r:embed="rId3"/>
          <a:stretch>
            <a:fillRect/>
          </a:stretch>
        </p:blipFill>
        <p:spPr>
          <a:xfrm>
            <a:off x="2667000" y="0"/>
            <a:ext cx="6858000" cy="6858000"/>
          </a:xfrm>
          <a:prstGeom prst="rect">
            <a:avLst/>
          </a:prstGeom>
        </p:spPr>
      </p:pic>
    </p:spTree>
    <p:extLst>
      <p:ext uri="{BB962C8B-B14F-4D97-AF65-F5344CB8AC3E}">
        <p14:creationId xmlns:p14="http://schemas.microsoft.com/office/powerpoint/2010/main" val="29937250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F80A6-BDB9-6203-525E-8EA814F7E9FB}"/>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145B5958-1C65-D052-DAD4-0262E38B9C64}"/>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Recap</a:t>
            </a:r>
            <a:r>
              <a:rPr lang="fr-FR" sz="2800" dirty="0">
                <a:latin typeface="Avenir Next LT Pro" panose="020B0504020202020204" pitchFamily="34" charset="0"/>
                <a:cs typeface="Calibri Light" panose="020F0302020204030204" pitchFamily="34" charset="0"/>
              </a:rPr>
              <a:t> identité visuelle</a:t>
            </a:r>
          </a:p>
        </p:txBody>
      </p:sp>
      <p:pic>
        <p:nvPicPr>
          <p:cNvPr id="4" name="Image 3">
            <a:extLst>
              <a:ext uri="{FF2B5EF4-FFF2-40B4-BE49-F238E27FC236}">
                <a16:creationId xmlns:a16="http://schemas.microsoft.com/office/drawing/2014/main" id="{9D23A63C-CC6D-C2C2-9A3C-69C59337CD24}"/>
              </a:ext>
            </a:extLst>
          </p:cNvPr>
          <p:cNvPicPr>
            <a:picLocks noChangeAspect="1"/>
          </p:cNvPicPr>
          <p:nvPr/>
        </p:nvPicPr>
        <p:blipFill>
          <a:blip r:embed="rId2"/>
          <a:stretch>
            <a:fillRect/>
          </a:stretch>
        </p:blipFill>
        <p:spPr>
          <a:xfrm>
            <a:off x="189895" y="1383875"/>
            <a:ext cx="3866606" cy="1264585"/>
          </a:xfrm>
          <a:prstGeom prst="rect">
            <a:avLst/>
          </a:prstGeom>
        </p:spPr>
      </p:pic>
      <p:pic>
        <p:nvPicPr>
          <p:cNvPr id="5" name="Image 4">
            <a:extLst>
              <a:ext uri="{FF2B5EF4-FFF2-40B4-BE49-F238E27FC236}">
                <a16:creationId xmlns:a16="http://schemas.microsoft.com/office/drawing/2014/main" id="{DADC693F-6B79-892B-020F-6D29D862A5A0}"/>
              </a:ext>
            </a:extLst>
          </p:cNvPr>
          <p:cNvPicPr>
            <a:picLocks noChangeAspect="1"/>
          </p:cNvPicPr>
          <p:nvPr/>
        </p:nvPicPr>
        <p:blipFill>
          <a:blip r:embed="rId3"/>
          <a:stretch>
            <a:fillRect/>
          </a:stretch>
        </p:blipFill>
        <p:spPr>
          <a:xfrm>
            <a:off x="6500812" y="1453605"/>
            <a:ext cx="4319452" cy="1351551"/>
          </a:xfrm>
          <a:prstGeom prst="rect">
            <a:avLst/>
          </a:prstGeom>
        </p:spPr>
      </p:pic>
      <p:pic>
        <p:nvPicPr>
          <p:cNvPr id="6" name="Image 5">
            <a:extLst>
              <a:ext uri="{FF2B5EF4-FFF2-40B4-BE49-F238E27FC236}">
                <a16:creationId xmlns:a16="http://schemas.microsoft.com/office/drawing/2014/main" id="{380786ED-4A2F-2BCB-7026-04E2DB791E88}"/>
              </a:ext>
            </a:extLst>
          </p:cNvPr>
          <p:cNvPicPr>
            <a:picLocks noChangeAspect="1"/>
          </p:cNvPicPr>
          <p:nvPr/>
        </p:nvPicPr>
        <p:blipFill>
          <a:blip r:embed="rId4"/>
          <a:stretch>
            <a:fillRect/>
          </a:stretch>
        </p:blipFill>
        <p:spPr>
          <a:xfrm>
            <a:off x="3100251" y="3781390"/>
            <a:ext cx="3947972" cy="1264585"/>
          </a:xfrm>
          <a:prstGeom prst="rect">
            <a:avLst/>
          </a:prstGeom>
        </p:spPr>
      </p:pic>
      <p:pic>
        <p:nvPicPr>
          <p:cNvPr id="8" name="Image 7">
            <a:extLst>
              <a:ext uri="{FF2B5EF4-FFF2-40B4-BE49-F238E27FC236}">
                <a16:creationId xmlns:a16="http://schemas.microsoft.com/office/drawing/2014/main" id="{880823B8-CB95-8055-09BA-8D4ECE79C454}"/>
              </a:ext>
            </a:extLst>
          </p:cNvPr>
          <p:cNvPicPr>
            <a:picLocks noChangeAspect="1"/>
          </p:cNvPicPr>
          <p:nvPr/>
        </p:nvPicPr>
        <p:blipFill>
          <a:blip r:embed="rId5"/>
          <a:stretch>
            <a:fillRect/>
          </a:stretch>
        </p:blipFill>
        <p:spPr>
          <a:xfrm>
            <a:off x="7291846" y="3749916"/>
            <a:ext cx="1088844" cy="1247075"/>
          </a:xfrm>
          <a:prstGeom prst="rect">
            <a:avLst/>
          </a:prstGeom>
        </p:spPr>
      </p:pic>
      <p:pic>
        <p:nvPicPr>
          <p:cNvPr id="9" name="Image 8">
            <a:extLst>
              <a:ext uri="{FF2B5EF4-FFF2-40B4-BE49-F238E27FC236}">
                <a16:creationId xmlns:a16="http://schemas.microsoft.com/office/drawing/2014/main" id="{941AA19F-425B-514F-672E-97C426C5E6F4}"/>
              </a:ext>
            </a:extLst>
          </p:cNvPr>
          <p:cNvPicPr>
            <a:picLocks noChangeAspect="1"/>
          </p:cNvPicPr>
          <p:nvPr/>
        </p:nvPicPr>
        <p:blipFill>
          <a:blip r:embed="rId6"/>
          <a:stretch>
            <a:fillRect/>
          </a:stretch>
        </p:blipFill>
        <p:spPr>
          <a:xfrm>
            <a:off x="10981649" y="1453605"/>
            <a:ext cx="950788" cy="1164582"/>
          </a:xfrm>
          <a:prstGeom prst="rect">
            <a:avLst/>
          </a:prstGeom>
        </p:spPr>
      </p:pic>
      <p:pic>
        <p:nvPicPr>
          <p:cNvPr id="10" name="Image 9">
            <a:extLst>
              <a:ext uri="{FF2B5EF4-FFF2-40B4-BE49-F238E27FC236}">
                <a16:creationId xmlns:a16="http://schemas.microsoft.com/office/drawing/2014/main" id="{2996D421-BC13-220F-711D-2AEB74E5D49F}"/>
              </a:ext>
            </a:extLst>
          </p:cNvPr>
          <p:cNvPicPr>
            <a:picLocks noChangeAspect="1"/>
          </p:cNvPicPr>
          <p:nvPr/>
        </p:nvPicPr>
        <p:blipFill>
          <a:blip r:embed="rId7"/>
          <a:stretch>
            <a:fillRect/>
          </a:stretch>
        </p:blipFill>
        <p:spPr>
          <a:xfrm>
            <a:off x="4056501" y="1383875"/>
            <a:ext cx="1297850" cy="1219764"/>
          </a:xfrm>
          <a:prstGeom prst="rect">
            <a:avLst/>
          </a:prstGeom>
        </p:spPr>
      </p:pic>
    </p:spTree>
    <p:extLst>
      <p:ext uri="{BB962C8B-B14F-4D97-AF65-F5344CB8AC3E}">
        <p14:creationId xmlns:p14="http://schemas.microsoft.com/office/powerpoint/2010/main" val="16880909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8CE71-BB03-34E9-FC0C-1A96B8479AAD}"/>
            </a:ext>
          </a:extLst>
        </p:cNvPr>
        <p:cNvGrpSpPr/>
        <p:nvPr/>
      </p:nvGrpSpPr>
      <p:grpSpPr>
        <a:xfrm>
          <a:off x="0" y="0"/>
          <a:ext cx="0" cy="0"/>
          <a:chOff x="0" y="0"/>
          <a:chExt cx="0" cy="0"/>
        </a:xfrm>
      </p:grpSpPr>
      <p:sp>
        <p:nvSpPr>
          <p:cNvPr id="7" name="Titre 1">
            <a:extLst>
              <a:ext uri="{FF2B5EF4-FFF2-40B4-BE49-F238E27FC236}">
                <a16:creationId xmlns:a16="http://schemas.microsoft.com/office/drawing/2014/main" id="{84E84F93-D0C2-D439-0430-8467F912994F}"/>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err="1">
                <a:latin typeface="Avenir Next LT Pro" panose="020B0504020202020204" pitchFamily="34" charset="0"/>
                <a:cs typeface="Calibri Light" panose="020F0302020204030204" pitchFamily="34" charset="0"/>
              </a:rPr>
              <a:t>Recap</a:t>
            </a:r>
            <a:r>
              <a:rPr lang="fr-FR" sz="2800" dirty="0">
                <a:latin typeface="Avenir Next LT Pro" panose="020B0504020202020204" pitchFamily="34" charset="0"/>
                <a:cs typeface="Calibri Light" panose="020F0302020204030204" pitchFamily="34" charset="0"/>
              </a:rPr>
              <a:t> identité visuelle</a:t>
            </a:r>
          </a:p>
        </p:txBody>
      </p:sp>
      <p:pic>
        <p:nvPicPr>
          <p:cNvPr id="2" name="Image 1">
            <a:extLst>
              <a:ext uri="{FF2B5EF4-FFF2-40B4-BE49-F238E27FC236}">
                <a16:creationId xmlns:a16="http://schemas.microsoft.com/office/drawing/2014/main" id="{CD5CBAEA-582F-E980-4E22-4B9C2A0D47CF}"/>
              </a:ext>
            </a:extLst>
          </p:cNvPr>
          <p:cNvPicPr>
            <a:picLocks noChangeAspect="1"/>
          </p:cNvPicPr>
          <p:nvPr/>
        </p:nvPicPr>
        <p:blipFill>
          <a:blip r:embed="rId2"/>
          <a:stretch>
            <a:fillRect/>
          </a:stretch>
        </p:blipFill>
        <p:spPr>
          <a:xfrm>
            <a:off x="1071154" y="2029097"/>
            <a:ext cx="3713330" cy="1232930"/>
          </a:xfrm>
          <a:prstGeom prst="rect">
            <a:avLst/>
          </a:prstGeom>
        </p:spPr>
      </p:pic>
      <p:pic>
        <p:nvPicPr>
          <p:cNvPr id="3" name="Image 2">
            <a:extLst>
              <a:ext uri="{FF2B5EF4-FFF2-40B4-BE49-F238E27FC236}">
                <a16:creationId xmlns:a16="http://schemas.microsoft.com/office/drawing/2014/main" id="{740BC431-FE49-CBC6-EA98-9D2D51DF4465}"/>
              </a:ext>
            </a:extLst>
          </p:cNvPr>
          <p:cNvPicPr>
            <a:picLocks noChangeAspect="1"/>
          </p:cNvPicPr>
          <p:nvPr/>
        </p:nvPicPr>
        <p:blipFill>
          <a:blip r:embed="rId3"/>
          <a:stretch>
            <a:fillRect/>
          </a:stretch>
        </p:blipFill>
        <p:spPr>
          <a:xfrm>
            <a:off x="2267632" y="3429000"/>
            <a:ext cx="1142728" cy="1318317"/>
          </a:xfrm>
          <a:prstGeom prst="rect">
            <a:avLst/>
          </a:prstGeom>
        </p:spPr>
      </p:pic>
      <p:pic>
        <p:nvPicPr>
          <p:cNvPr id="11" name="Image 10">
            <a:extLst>
              <a:ext uri="{FF2B5EF4-FFF2-40B4-BE49-F238E27FC236}">
                <a16:creationId xmlns:a16="http://schemas.microsoft.com/office/drawing/2014/main" id="{84386B68-B6D4-ED78-92AF-854A026C0BFD}"/>
              </a:ext>
            </a:extLst>
          </p:cNvPr>
          <p:cNvPicPr>
            <a:picLocks noChangeAspect="1"/>
          </p:cNvPicPr>
          <p:nvPr/>
        </p:nvPicPr>
        <p:blipFill>
          <a:blip r:embed="rId4"/>
          <a:stretch>
            <a:fillRect/>
          </a:stretch>
        </p:blipFill>
        <p:spPr>
          <a:xfrm>
            <a:off x="7973514" y="3767119"/>
            <a:ext cx="1390288" cy="976026"/>
          </a:xfrm>
          <a:prstGeom prst="rect">
            <a:avLst/>
          </a:prstGeom>
        </p:spPr>
      </p:pic>
      <p:pic>
        <p:nvPicPr>
          <p:cNvPr id="12" name="Image 11">
            <a:extLst>
              <a:ext uri="{FF2B5EF4-FFF2-40B4-BE49-F238E27FC236}">
                <a16:creationId xmlns:a16="http://schemas.microsoft.com/office/drawing/2014/main" id="{62FCE7E7-2D1F-2680-70E0-50E0B962DB7A}"/>
              </a:ext>
            </a:extLst>
          </p:cNvPr>
          <p:cNvPicPr>
            <a:picLocks noChangeAspect="1"/>
          </p:cNvPicPr>
          <p:nvPr/>
        </p:nvPicPr>
        <p:blipFill>
          <a:blip r:embed="rId5"/>
          <a:stretch>
            <a:fillRect/>
          </a:stretch>
        </p:blipFill>
        <p:spPr>
          <a:xfrm>
            <a:off x="6958150" y="2092851"/>
            <a:ext cx="3257006" cy="1105422"/>
          </a:xfrm>
          <a:prstGeom prst="rect">
            <a:avLst/>
          </a:prstGeom>
        </p:spPr>
      </p:pic>
    </p:spTree>
    <p:extLst>
      <p:ext uri="{BB962C8B-B14F-4D97-AF65-F5344CB8AC3E}">
        <p14:creationId xmlns:p14="http://schemas.microsoft.com/office/powerpoint/2010/main" val="28356399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946F2-9CF4-E141-2759-2AC67AF7EB3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1400E8D-A235-4519-5A36-88A5B1D37E28}"/>
              </a:ext>
            </a:extLst>
          </p:cNvPr>
          <p:cNvSpPr>
            <a:spLocks noGrp="1"/>
          </p:cNvSpPr>
          <p:nvPr>
            <p:ph type="ctrTitle"/>
          </p:nvPr>
        </p:nvSpPr>
        <p:spPr/>
        <p:txBody>
          <a:bodyPr/>
          <a:lstStyle/>
          <a:p>
            <a:r>
              <a:rPr lang="fr-FR" dirty="0"/>
              <a:t>Next </a:t>
            </a:r>
            <a:r>
              <a:rPr lang="fr-FR" dirty="0" err="1"/>
              <a:t>Step</a:t>
            </a:r>
            <a:endParaRPr lang="fr-FR" dirty="0"/>
          </a:p>
        </p:txBody>
      </p:sp>
    </p:spTree>
    <p:extLst>
      <p:ext uri="{BB962C8B-B14F-4D97-AF65-F5344CB8AC3E}">
        <p14:creationId xmlns:p14="http://schemas.microsoft.com/office/powerpoint/2010/main" val="12906336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98E66-C8A0-0FCC-0C57-F996FC7A7162}"/>
            </a:ext>
          </a:extLst>
        </p:cNvPr>
        <p:cNvGrpSpPr/>
        <p:nvPr/>
      </p:nvGrpSpPr>
      <p:grpSpPr>
        <a:xfrm>
          <a:off x="0" y="0"/>
          <a:ext cx="0" cy="0"/>
          <a:chOff x="0" y="0"/>
          <a:chExt cx="0" cy="0"/>
        </a:xfrm>
      </p:grpSpPr>
      <p:sp>
        <p:nvSpPr>
          <p:cNvPr id="6" name="Titre 1">
            <a:extLst>
              <a:ext uri="{FF2B5EF4-FFF2-40B4-BE49-F238E27FC236}">
                <a16:creationId xmlns:a16="http://schemas.microsoft.com/office/drawing/2014/main" id="{ED7B1910-9E06-5EB9-DB43-7D012B892C3D}"/>
              </a:ext>
            </a:extLst>
          </p:cNvPr>
          <p:cNvSpPr txBox="1">
            <a:spLocks/>
          </p:cNvSpPr>
          <p:nvPr/>
        </p:nvSpPr>
        <p:spPr bwMode="auto">
          <a:xfrm>
            <a:off x="2382174" y="1621621"/>
            <a:ext cx="7241219"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Validation de l’identité visuelle</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 </a:t>
            </a:r>
            <a:br>
              <a:rPr lang="fr-FR" sz="2000" b="0" dirty="0">
                <a:latin typeface="Avenir Next LT Pro" panose="020B0504020202020204" pitchFamily="34" charset="0"/>
                <a:cs typeface="Calibri Light" panose="020F0302020204030204" pitchFamily="34" charset="0"/>
              </a:rPr>
            </a:br>
            <a:r>
              <a:rPr lang="fr-FR" sz="2800" dirty="0">
                <a:latin typeface="Avenir Next LT Pro" panose="020B0504020202020204" pitchFamily="34" charset="0"/>
                <a:cs typeface="Calibri Light" panose="020F0302020204030204" pitchFamily="34" charset="0"/>
              </a:rPr>
              <a:t>Définition des supports &amp; leviers de communication</a:t>
            </a:r>
          </a:p>
          <a:p>
            <a:pPr algn="l"/>
            <a:endParaRPr lang="fr-FR" sz="2800" dirty="0">
              <a:latin typeface="Avenir Next LT Pro" panose="020B0504020202020204" pitchFamily="34" charset="0"/>
              <a:cs typeface="Calibri Light" panose="020F0302020204030204" pitchFamily="34" charset="0"/>
            </a:endParaRPr>
          </a:p>
          <a:p>
            <a:pPr algn="l"/>
            <a:r>
              <a:rPr lang="fr-FR" sz="2800" dirty="0">
                <a:latin typeface="Avenir Next LT Pro" panose="020B0504020202020204" pitchFamily="34" charset="0"/>
                <a:cs typeface="Calibri Light" panose="020F0302020204030204" pitchFamily="34" charset="0"/>
              </a:rPr>
              <a:t>Brief sur contenu des supports</a:t>
            </a:r>
          </a:p>
          <a:p>
            <a:pPr algn="l"/>
            <a:endParaRPr lang="fr-FR" sz="2800" dirty="0">
              <a:latin typeface="Avenir Next LT Pro" panose="020B0504020202020204" pitchFamily="34" charset="0"/>
              <a:cs typeface="Calibri Light" panose="020F0302020204030204" pitchFamily="34" charset="0"/>
            </a:endParaRPr>
          </a:p>
          <a:p>
            <a:pPr algn="l"/>
            <a:r>
              <a:rPr lang="fr-FR" sz="2800" dirty="0">
                <a:latin typeface="Avenir Next LT Pro" panose="020B0504020202020204" pitchFamily="34" charset="0"/>
                <a:cs typeface="Calibri Light" panose="020F0302020204030204" pitchFamily="34" charset="0"/>
              </a:rPr>
              <a:t>Création des outils</a:t>
            </a:r>
          </a:p>
          <a:p>
            <a:pPr algn="l"/>
            <a:endParaRPr lang="fr-FR" sz="2800" dirty="0">
              <a:latin typeface="Avenir Next LT Pro" panose="020B0504020202020204" pitchFamily="34" charset="0"/>
              <a:cs typeface="Calibri Light" panose="020F0302020204030204" pitchFamily="34" charset="0"/>
            </a:endParaRPr>
          </a:p>
          <a:p>
            <a:pPr algn="l"/>
            <a:r>
              <a:rPr lang="fr-FR" sz="2800" dirty="0">
                <a:latin typeface="Avenir Next LT Pro" panose="020B0504020202020204" pitchFamily="34" charset="0"/>
                <a:cs typeface="Calibri Light" panose="020F0302020204030204" pitchFamily="34" charset="0"/>
              </a:rPr>
              <a:t>Déploiement des outils</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 </a:t>
            </a:r>
            <a:endParaRPr lang="fr-FR" sz="2800" dirty="0">
              <a:latin typeface="Avenir Next LT Pro" panose="020B0504020202020204" pitchFamily="34" charset="0"/>
              <a:cs typeface="Calibri Light" panose="020F0302020204030204" pitchFamily="34" charset="0"/>
            </a:endParaRPr>
          </a:p>
        </p:txBody>
      </p:sp>
      <p:sp>
        <p:nvSpPr>
          <p:cNvPr id="7" name="Titre 1">
            <a:extLst>
              <a:ext uri="{FF2B5EF4-FFF2-40B4-BE49-F238E27FC236}">
                <a16:creationId xmlns:a16="http://schemas.microsoft.com/office/drawing/2014/main" id="{6B04F497-A15A-963D-11C7-36546D951756}"/>
              </a:ext>
            </a:extLst>
          </p:cNvPr>
          <p:cNvSpPr txBox="1">
            <a:spLocks/>
          </p:cNvSpPr>
          <p:nvPr/>
        </p:nvSpPr>
        <p:spPr bwMode="auto">
          <a:xfrm>
            <a:off x="520820" y="524085"/>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Avenir Next LT Pro" panose="020B0504020202020204" pitchFamily="34" charset="0"/>
                <a:cs typeface="Calibri Light" panose="020F0302020204030204" pitchFamily="34" charset="0"/>
              </a:rPr>
              <a:t>NEXT STEP</a:t>
            </a:r>
            <a:br>
              <a:rPr lang="fr-FR" sz="2800" dirty="0">
                <a:latin typeface="Avenir Next LT Pro" panose="020B0504020202020204" pitchFamily="34" charset="0"/>
                <a:cs typeface="Calibri Light" panose="020F0302020204030204" pitchFamily="34" charset="0"/>
              </a:rPr>
            </a:br>
            <a:r>
              <a:rPr lang="fr-FR" sz="2000" b="0" dirty="0">
                <a:latin typeface="Avenir Next LT Pro" panose="020B0504020202020204" pitchFamily="34" charset="0"/>
                <a:cs typeface="Calibri Light" panose="020F0302020204030204" pitchFamily="34" charset="0"/>
              </a:rPr>
              <a:t>.</a:t>
            </a:r>
            <a:endParaRPr lang="fr-FR" sz="2800" dirty="0">
              <a:latin typeface="Avenir Next LT Pro" panose="020B0504020202020204" pitchFamily="34" charset="0"/>
              <a:cs typeface="Calibri Light" panose="020F0302020204030204" pitchFamily="34" charset="0"/>
            </a:endParaRPr>
          </a:p>
        </p:txBody>
      </p:sp>
      <p:sp>
        <p:nvSpPr>
          <p:cNvPr id="9" name="ZoneTexte 8">
            <a:extLst>
              <a:ext uri="{FF2B5EF4-FFF2-40B4-BE49-F238E27FC236}">
                <a16:creationId xmlns:a16="http://schemas.microsoft.com/office/drawing/2014/main" id="{994B55D0-C097-B4B0-DFBB-C7B058C98CE5}"/>
              </a:ext>
            </a:extLst>
          </p:cNvPr>
          <p:cNvSpPr txBox="1"/>
          <p:nvPr/>
        </p:nvSpPr>
        <p:spPr>
          <a:xfrm>
            <a:off x="1624613" y="1381724"/>
            <a:ext cx="548548" cy="769441"/>
          </a:xfrm>
          <a:prstGeom prst="rect">
            <a:avLst/>
          </a:prstGeom>
          <a:noFill/>
        </p:spPr>
        <p:txBody>
          <a:bodyPr wrap="none" rtlCol="0">
            <a:spAutoFit/>
          </a:bodyPr>
          <a:lstStyle/>
          <a:p>
            <a:r>
              <a:rPr lang="fr-FR" sz="44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2A2A9FC8-0F0E-3772-A371-DE9E197D645E}"/>
              </a:ext>
            </a:extLst>
          </p:cNvPr>
          <p:cNvSpPr txBox="1"/>
          <p:nvPr/>
        </p:nvSpPr>
        <p:spPr>
          <a:xfrm>
            <a:off x="1624613" y="2312322"/>
            <a:ext cx="548548"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3564269D-4D94-B000-6FCB-F200E1669C46}"/>
              </a:ext>
            </a:extLst>
          </p:cNvPr>
          <p:cNvSpPr txBox="1"/>
          <p:nvPr/>
        </p:nvSpPr>
        <p:spPr>
          <a:xfrm>
            <a:off x="1624613" y="3429000"/>
            <a:ext cx="548548"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12" name="ZoneTexte 11">
            <a:extLst>
              <a:ext uri="{FF2B5EF4-FFF2-40B4-BE49-F238E27FC236}">
                <a16:creationId xmlns:a16="http://schemas.microsoft.com/office/drawing/2014/main" id="{F3FB1B51-72D3-32CD-3926-BBE43C7A0263}"/>
              </a:ext>
            </a:extLst>
          </p:cNvPr>
          <p:cNvSpPr txBox="1"/>
          <p:nvPr/>
        </p:nvSpPr>
        <p:spPr>
          <a:xfrm>
            <a:off x="1624613" y="4264980"/>
            <a:ext cx="548548" cy="769441"/>
          </a:xfrm>
          <a:prstGeom prst="rect">
            <a:avLst/>
          </a:prstGeom>
          <a:noFill/>
        </p:spPr>
        <p:txBody>
          <a:bodyPr wrap="none" rtlCol="0">
            <a:spAutoFit/>
          </a:bodyPr>
          <a:lstStyle/>
          <a:p>
            <a:r>
              <a:rPr lang="fr-FR" sz="4400" b="1" dirty="0">
                <a:latin typeface="Avenir Next LT Pro" panose="020B0504020202020204" pitchFamily="34" charset="0"/>
              </a:rPr>
              <a:t>4</a:t>
            </a:r>
          </a:p>
        </p:txBody>
      </p:sp>
      <p:sp>
        <p:nvSpPr>
          <p:cNvPr id="13" name="ZoneTexte 12">
            <a:extLst>
              <a:ext uri="{FF2B5EF4-FFF2-40B4-BE49-F238E27FC236}">
                <a16:creationId xmlns:a16="http://schemas.microsoft.com/office/drawing/2014/main" id="{B8B29E2B-DD66-1070-5AE2-16161EB9E9A4}"/>
              </a:ext>
            </a:extLst>
          </p:cNvPr>
          <p:cNvSpPr txBox="1"/>
          <p:nvPr/>
        </p:nvSpPr>
        <p:spPr>
          <a:xfrm>
            <a:off x="1622745" y="5185342"/>
            <a:ext cx="548548" cy="769441"/>
          </a:xfrm>
          <a:prstGeom prst="rect">
            <a:avLst/>
          </a:prstGeom>
          <a:noFill/>
        </p:spPr>
        <p:txBody>
          <a:bodyPr wrap="none" rtlCol="0">
            <a:spAutoFit/>
          </a:bodyPr>
          <a:lstStyle/>
          <a:p>
            <a:r>
              <a:rPr lang="fr-FR" sz="4400" b="1" dirty="0">
                <a:latin typeface="Avenir Next LT Pro" panose="020B0504020202020204" pitchFamily="34" charset="0"/>
              </a:rPr>
              <a:t>5</a:t>
            </a:r>
          </a:p>
        </p:txBody>
      </p:sp>
    </p:spTree>
    <p:extLst>
      <p:ext uri="{BB962C8B-B14F-4D97-AF65-F5344CB8AC3E}">
        <p14:creationId xmlns:p14="http://schemas.microsoft.com/office/powerpoint/2010/main" val="1106347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9B782A-00CB-69F4-7593-0E72AEEE9ACB}"/>
              </a:ext>
            </a:extLst>
          </p:cNvPr>
          <p:cNvSpPr>
            <a:spLocks noGrp="1"/>
          </p:cNvSpPr>
          <p:nvPr>
            <p:ph type="ctrTitle"/>
          </p:nvPr>
        </p:nvSpPr>
        <p:spPr/>
        <p:txBody>
          <a:bodyPr/>
          <a:lstStyle/>
          <a:p>
            <a:r>
              <a:rPr lang="fr-FR" dirty="0"/>
              <a:t>Idées de </a:t>
            </a:r>
            <a:r>
              <a:rPr lang="fr-FR" dirty="0" err="1"/>
              <a:t>naming</a:t>
            </a:r>
            <a:endParaRPr lang="fr-FR" dirty="0"/>
          </a:p>
        </p:txBody>
      </p:sp>
    </p:spTree>
    <p:extLst>
      <p:ext uri="{BB962C8B-B14F-4D97-AF65-F5344CB8AC3E}">
        <p14:creationId xmlns:p14="http://schemas.microsoft.com/office/powerpoint/2010/main" val="3376724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0FAFC-DE4B-5CA9-93FF-F08D30C4D452}"/>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4816F7DF-695E-D5B2-A987-99974522B2BB}"/>
              </a:ext>
            </a:extLst>
          </p:cNvPr>
          <p:cNvSpPr>
            <a:spLocks noGrp="1"/>
          </p:cNvSpPr>
          <p:nvPr>
            <p:ph type="title"/>
          </p:nvPr>
        </p:nvSpPr>
        <p:spPr>
          <a:xfrm>
            <a:off x="300038" y="738058"/>
            <a:ext cx="11591925" cy="529544"/>
          </a:xfrm>
        </p:spPr>
        <p:txBody>
          <a:bodyPr/>
          <a:lstStyle/>
          <a:p>
            <a:pPr algn="l"/>
            <a:r>
              <a:rPr lang="fr-FR" sz="4400" b="1" dirty="0">
                <a:cs typeface="Calibri Light" panose="020F0302020204030204" pitchFamily="34" charset="0"/>
              </a:rPr>
              <a:t>1</a:t>
            </a:r>
            <a:r>
              <a:rPr lang="fr-FR" sz="4400" dirty="0">
                <a:cs typeface="Calibri Light" panose="020F0302020204030204" pitchFamily="34" charset="0"/>
              </a:rPr>
              <a:t>ères réflexions !</a:t>
            </a:r>
            <a:endParaRPr lang="fr-FR" sz="4400" b="1" dirty="0">
              <a:cs typeface="Calibri Light" panose="020F0302020204030204" pitchFamily="34" charset="0"/>
            </a:endParaRPr>
          </a:p>
        </p:txBody>
      </p:sp>
      <p:sp>
        <p:nvSpPr>
          <p:cNvPr id="6" name="ZoneTexte 5">
            <a:extLst>
              <a:ext uri="{FF2B5EF4-FFF2-40B4-BE49-F238E27FC236}">
                <a16:creationId xmlns:a16="http://schemas.microsoft.com/office/drawing/2014/main" id="{89264780-D3FC-0C76-A1DB-4B9255A5CD4C}"/>
              </a:ext>
            </a:extLst>
          </p:cNvPr>
          <p:cNvSpPr txBox="1"/>
          <p:nvPr/>
        </p:nvSpPr>
        <p:spPr>
          <a:xfrm>
            <a:off x="747204" y="1604026"/>
            <a:ext cx="10253709" cy="4001095"/>
          </a:xfrm>
          <a:prstGeom prst="rect">
            <a:avLst/>
          </a:prstGeom>
          <a:noFill/>
        </p:spPr>
        <p:txBody>
          <a:bodyPr wrap="square">
            <a:spAutoFit/>
          </a:bodyPr>
          <a:lstStyle/>
          <a:p>
            <a:pPr algn="l"/>
            <a:r>
              <a:rPr lang="fr-FR" sz="2800" b="1" i="0" dirty="0">
                <a:solidFill>
                  <a:srgbClr val="0D0D0D"/>
                </a:solidFill>
                <a:effectLst/>
                <a:latin typeface="Georgia" panose="02040502050405020303" pitchFamily="18" charset="0"/>
              </a:rPr>
              <a:t>Pourquoi capitaliser sur  ‘Innova’, </a:t>
            </a:r>
            <a:r>
              <a:rPr lang="fr-FR" sz="2800" i="0" dirty="0">
                <a:solidFill>
                  <a:srgbClr val="0D0D0D"/>
                </a:solidFill>
                <a:effectLst/>
                <a:latin typeface="Georgia" panose="02040502050405020303" pitchFamily="18" charset="0"/>
              </a:rPr>
              <a:t>en tant que nom ou racine de nom, </a:t>
            </a:r>
            <a:r>
              <a:rPr lang="fr-FR" sz="2800" b="1" i="0" dirty="0">
                <a:solidFill>
                  <a:srgbClr val="0D0D0D"/>
                </a:solidFill>
                <a:effectLst/>
                <a:latin typeface="Georgia" panose="02040502050405020303" pitchFamily="18" charset="0"/>
              </a:rPr>
              <a:t>nous semble pertinent  ?</a:t>
            </a:r>
            <a:br>
              <a:rPr lang="fr-FR" b="0" i="0" dirty="0">
                <a:solidFill>
                  <a:srgbClr val="0D0D0D"/>
                </a:solidFill>
                <a:effectLst/>
                <a:latin typeface="Avenir Next LT Pro" panose="020B0504020202020204" pitchFamily="34" charset="0"/>
              </a:rPr>
            </a:br>
            <a:endParaRPr lang="fr-FR" b="0" i="0" dirty="0">
              <a:solidFill>
                <a:srgbClr val="0D0D0D"/>
              </a:solidFill>
              <a:effectLst/>
              <a:latin typeface="Avenir Next LT Pro" panose="020B0504020202020204" pitchFamily="34" charset="0"/>
            </a:endParaRPr>
          </a:p>
          <a:p>
            <a:pPr algn="l"/>
            <a:r>
              <a:rPr lang="fr-FR" b="1" i="0" dirty="0">
                <a:solidFill>
                  <a:srgbClr val="0D0D0D"/>
                </a:solidFill>
                <a:effectLst/>
                <a:latin typeface="Avenir Next LT Pro" panose="020B0504020202020204" pitchFamily="34" charset="0"/>
              </a:rPr>
              <a:t>Reconnaissance et Familiarité</a:t>
            </a:r>
          </a:p>
          <a:p>
            <a:pPr algn="l"/>
            <a:r>
              <a:rPr lang="fr-FR" b="0" i="0" dirty="0">
                <a:solidFill>
                  <a:srgbClr val="0D0D0D"/>
                </a:solidFill>
                <a:effectLst/>
                <a:latin typeface="Avenir Next LT Pro" panose="020B0504020202020204" pitchFamily="34" charset="0"/>
              </a:rPr>
              <a:t>Le nom "Innova" est déjà reconnu et apprécié au sein de METRO. </a:t>
            </a:r>
            <a:br>
              <a:rPr lang="fr-FR" b="0" i="0" dirty="0">
                <a:solidFill>
                  <a:srgbClr val="0D0D0D"/>
                </a:solidFill>
                <a:effectLst/>
                <a:latin typeface="Avenir Next LT Pro" panose="020B0504020202020204" pitchFamily="34" charset="0"/>
              </a:rPr>
            </a:br>
            <a:r>
              <a:rPr lang="fr-FR" b="0" i="0" dirty="0">
                <a:solidFill>
                  <a:srgbClr val="0D0D0D"/>
                </a:solidFill>
                <a:effectLst/>
                <a:latin typeface="Avenir Next LT Pro" panose="020B0504020202020204" pitchFamily="34" charset="0"/>
              </a:rPr>
              <a:t>La familiarité réduit la résistance au changement, encourageant une adoption plus rapide et plus large du programme dés son lancement.</a:t>
            </a:r>
            <a:br>
              <a:rPr lang="fr-FR" b="0" i="0" dirty="0">
                <a:solidFill>
                  <a:srgbClr val="0D0D0D"/>
                </a:solidFill>
                <a:effectLst/>
                <a:latin typeface="Avenir Next LT Pro" panose="020B0504020202020204" pitchFamily="34" charset="0"/>
              </a:rPr>
            </a:br>
            <a:endParaRPr lang="fr-FR" b="0" i="0" dirty="0">
              <a:solidFill>
                <a:srgbClr val="0D0D0D"/>
              </a:solidFill>
              <a:effectLst/>
              <a:latin typeface="Avenir Next LT Pro" panose="020B0504020202020204" pitchFamily="34" charset="0"/>
            </a:endParaRPr>
          </a:p>
          <a:p>
            <a:pPr algn="l"/>
            <a:r>
              <a:rPr lang="fr-FR" b="1" i="0" dirty="0">
                <a:solidFill>
                  <a:srgbClr val="0D0D0D"/>
                </a:solidFill>
                <a:effectLst/>
                <a:latin typeface="Avenir Next LT Pro" panose="020B0504020202020204" pitchFamily="34" charset="0"/>
              </a:rPr>
              <a:t>Construction d'une Marque Forte</a:t>
            </a:r>
          </a:p>
          <a:p>
            <a:pPr algn="l"/>
            <a:r>
              <a:rPr lang="fr-FR" b="0" i="0" dirty="0">
                <a:solidFill>
                  <a:srgbClr val="0D0D0D"/>
                </a:solidFill>
                <a:effectLst/>
                <a:latin typeface="Avenir Next LT Pro" panose="020B0504020202020204" pitchFamily="34" charset="0"/>
              </a:rPr>
              <a:t>En s'appuyant sur un nom qui a déjà une histoire et une réputation positives au sein de METRO, nous renforçons l'identité du programme. Cela permet de construire une </a:t>
            </a:r>
            <a:r>
              <a:rPr lang="fr-FR" b="1" i="0" dirty="0">
                <a:solidFill>
                  <a:srgbClr val="0D0D0D"/>
                </a:solidFill>
                <a:effectLst/>
                <a:latin typeface="Avenir Next LT Pro" panose="020B0504020202020204" pitchFamily="34" charset="0"/>
              </a:rPr>
              <a:t>marque interne forte, cohérente et crédible, </a:t>
            </a:r>
            <a:r>
              <a:rPr lang="fr-FR" b="0" i="0" dirty="0">
                <a:solidFill>
                  <a:srgbClr val="0D0D0D"/>
                </a:solidFill>
                <a:effectLst/>
                <a:latin typeface="Avenir Next LT Pro" panose="020B0504020202020204" pitchFamily="34" charset="0"/>
              </a:rPr>
              <a:t>qui inspire confiance et enthousiasme.</a:t>
            </a:r>
            <a:br>
              <a:rPr lang="fr-FR" b="0" i="0" dirty="0">
                <a:solidFill>
                  <a:srgbClr val="0D0D0D"/>
                </a:solidFill>
                <a:effectLst/>
                <a:latin typeface="Avenir Next LT Pro" panose="020B0504020202020204" pitchFamily="34" charset="0"/>
              </a:rPr>
            </a:br>
            <a:endParaRPr lang="fr-FR" b="0" i="0" dirty="0">
              <a:solidFill>
                <a:srgbClr val="0D0D0D"/>
              </a:solidFill>
              <a:effectLst/>
              <a:latin typeface="Avenir Next LT Pro" panose="020B0504020202020204" pitchFamily="34" charset="0"/>
            </a:endParaRPr>
          </a:p>
        </p:txBody>
      </p:sp>
    </p:spTree>
    <p:extLst>
      <p:ext uri="{BB962C8B-B14F-4D97-AF65-F5344CB8AC3E}">
        <p14:creationId xmlns:p14="http://schemas.microsoft.com/office/powerpoint/2010/main" val="1837439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4655B-C2F2-EE3D-4BAA-6850E615F511}"/>
            </a:ext>
          </a:extLst>
        </p:cNvPr>
        <p:cNvGrpSpPr/>
        <p:nvPr/>
      </p:nvGrpSpPr>
      <p:grpSpPr>
        <a:xfrm>
          <a:off x="0" y="0"/>
          <a:ext cx="0" cy="0"/>
          <a:chOff x="0" y="0"/>
          <a:chExt cx="0" cy="0"/>
        </a:xfrm>
      </p:grpSpPr>
      <p:sp>
        <p:nvSpPr>
          <p:cNvPr id="4" name="Titre 1">
            <a:extLst>
              <a:ext uri="{FF2B5EF4-FFF2-40B4-BE49-F238E27FC236}">
                <a16:creationId xmlns:a16="http://schemas.microsoft.com/office/drawing/2014/main" id="{9F4E6EAF-D75B-F875-9420-AB5A4A0C93FD}"/>
              </a:ext>
            </a:extLst>
          </p:cNvPr>
          <p:cNvSpPr>
            <a:spLocks noGrp="1"/>
          </p:cNvSpPr>
          <p:nvPr>
            <p:ph type="title"/>
          </p:nvPr>
        </p:nvSpPr>
        <p:spPr>
          <a:xfrm>
            <a:off x="300038" y="738058"/>
            <a:ext cx="11591925" cy="529544"/>
          </a:xfrm>
        </p:spPr>
        <p:txBody>
          <a:bodyPr/>
          <a:lstStyle/>
          <a:p>
            <a:pPr algn="l"/>
            <a:r>
              <a:rPr lang="fr-FR" sz="4400" b="1" dirty="0">
                <a:cs typeface="Calibri Light" panose="020F0302020204030204" pitchFamily="34" charset="0"/>
              </a:rPr>
              <a:t>1</a:t>
            </a:r>
            <a:r>
              <a:rPr lang="fr-FR" sz="4400" dirty="0">
                <a:cs typeface="Calibri Light" panose="020F0302020204030204" pitchFamily="34" charset="0"/>
              </a:rPr>
              <a:t>ères réflexions !</a:t>
            </a:r>
            <a:endParaRPr lang="fr-FR" sz="4400" b="1" dirty="0">
              <a:cs typeface="Calibri Light" panose="020F0302020204030204" pitchFamily="34" charset="0"/>
            </a:endParaRPr>
          </a:p>
        </p:txBody>
      </p:sp>
      <p:sp>
        <p:nvSpPr>
          <p:cNvPr id="6" name="ZoneTexte 5">
            <a:extLst>
              <a:ext uri="{FF2B5EF4-FFF2-40B4-BE49-F238E27FC236}">
                <a16:creationId xmlns:a16="http://schemas.microsoft.com/office/drawing/2014/main" id="{D0715B6C-2049-E818-7490-C0E1903059CF}"/>
              </a:ext>
            </a:extLst>
          </p:cNvPr>
          <p:cNvSpPr txBox="1"/>
          <p:nvPr/>
        </p:nvSpPr>
        <p:spPr>
          <a:xfrm>
            <a:off x="747204" y="2234340"/>
            <a:ext cx="10253709" cy="3170099"/>
          </a:xfrm>
          <a:prstGeom prst="rect">
            <a:avLst/>
          </a:prstGeom>
          <a:noFill/>
        </p:spPr>
        <p:txBody>
          <a:bodyPr wrap="square">
            <a:spAutoFit/>
          </a:bodyPr>
          <a:lstStyle/>
          <a:p>
            <a:pPr algn="l"/>
            <a:r>
              <a:rPr lang="fr-FR" sz="2800" b="1" i="0" dirty="0">
                <a:solidFill>
                  <a:srgbClr val="0D0D0D"/>
                </a:solidFill>
                <a:effectLst/>
                <a:latin typeface="Georgia" panose="02040502050405020303" pitchFamily="18" charset="0"/>
              </a:rPr>
              <a:t>Pourquoi capitaliser sur  ‘Innova’, </a:t>
            </a:r>
            <a:r>
              <a:rPr lang="fr-FR" sz="2800" i="0" dirty="0">
                <a:solidFill>
                  <a:srgbClr val="0D0D0D"/>
                </a:solidFill>
                <a:effectLst/>
                <a:latin typeface="Georgia" panose="02040502050405020303" pitchFamily="18" charset="0"/>
              </a:rPr>
              <a:t>en tant que nom ou racine de nom, </a:t>
            </a:r>
            <a:r>
              <a:rPr lang="fr-FR" sz="2800" b="1" i="0" dirty="0">
                <a:solidFill>
                  <a:srgbClr val="0D0D0D"/>
                </a:solidFill>
                <a:effectLst/>
                <a:latin typeface="Georgia" panose="02040502050405020303" pitchFamily="18" charset="0"/>
              </a:rPr>
              <a:t>nous semble pertinent  ?</a:t>
            </a:r>
            <a:br>
              <a:rPr lang="fr-FR" b="0" i="0" dirty="0">
                <a:solidFill>
                  <a:srgbClr val="0D0D0D"/>
                </a:solidFill>
                <a:effectLst/>
                <a:latin typeface="Avenir Next LT Pro" panose="020B0504020202020204" pitchFamily="34" charset="0"/>
              </a:rPr>
            </a:br>
            <a:endParaRPr lang="fr-FR" b="0" i="0" dirty="0">
              <a:solidFill>
                <a:srgbClr val="0D0D0D"/>
              </a:solidFill>
              <a:effectLst/>
              <a:latin typeface="Avenir Next LT Pro" panose="020B0504020202020204" pitchFamily="34" charset="0"/>
            </a:endParaRPr>
          </a:p>
          <a:p>
            <a:pPr algn="l"/>
            <a:r>
              <a:rPr lang="fr-FR" b="1" dirty="0">
                <a:solidFill>
                  <a:srgbClr val="0D0D0D"/>
                </a:solidFill>
                <a:latin typeface="Avenir Next LT Pro" panose="020B0504020202020204" pitchFamily="34" charset="0"/>
              </a:rPr>
              <a:t>Un nom inspirant</a:t>
            </a:r>
            <a:br>
              <a:rPr lang="fr-FR" b="0" i="0" dirty="0">
                <a:solidFill>
                  <a:srgbClr val="0D0D0D"/>
                </a:solidFill>
                <a:effectLst/>
                <a:latin typeface="Avenir Next LT Pro" panose="020B0504020202020204" pitchFamily="34" charset="0"/>
              </a:rPr>
            </a:br>
            <a:r>
              <a:rPr lang="fr-FR" b="0" i="0" dirty="0">
                <a:solidFill>
                  <a:srgbClr val="0D0D0D"/>
                </a:solidFill>
                <a:effectLst/>
                <a:latin typeface="Avenir Next LT Pro" panose="020B0504020202020204" pitchFamily="34" charset="0"/>
              </a:rPr>
              <a:t>Pour les nouveaux collaborateurs ou ceux moins familiers avec l'histoire du programme, </a:t>
            </a:r>
            <a:br>
              <a:rPr lang="fr-FR" b="0" i="0" dirty="0">
                <a:solidFill>
                  <a:srgbClr val="0D0D0D"/>
                </a:solidFill>
                <a:effectLst/>
                <a:latin typeface="Avenir Next LT Pro" panose="020B0504020202020204" pitchFamily="34" charset="0"/>
              </a:rPr>
            </a:br>
            <a:r>
              <a:rPr lang="fr-FR" b="1" i="0" dirty="0">
                <a:solidFill>
                  <a:srgbClr val="0D0D0D"/>
                </a:solidFill>
                <a:effectLst/>
                <a:latin typeface="Avenir Next LT Pro" panose="020B0504020202020204" pitchFamily="34" charset="0"/>
              </a:rPr>
              <a:t>"Innova" reste un nom évocateur qui communique immédiatement les valeurs d'innovation et de créativité. </a:t>
            </a:r>
            <a:br>
              <a:rPr lang="fr-FR" b="1" i="0" dirty="0">
                <a:solidFill>
                  <a:srgbClr val="0D0D0D"/>
                </a:solidFill>
                <a:effectLst/>
                <a:latin typeface="Avenir Next LT Pro" panose="020B0504020202020204" pitchFamily="34" charset="0"/>
              </a:rPr>
            </a:br>
            <a:r>
              <a:rPr lang="fr-FR" b="0" i="0" dirty="0">
                <a:solidFill>
                  <a:srgbClr val="0D0D0D"/>
                </a:solidFill>
                <a:effectLst/>
                <a:latin typeface="Avenir Next LT Pro" panose="020B0504020202020204" pitchFamily="34" charset="0"/>
              </a:rPr>
              <a:t>Le terme est simple, concis et facile à retenir. Sa brièveté et sa clarté facilitent sa communication et sa compréhension au sein de l'ensemble de l'organisation, des dirigeants aux nouveaux employés. Cela aide à créer une marque forte et reconnaissable pour le programme.</a:t>
            </a:r>
          </a:p>
        </p:txBody>
      </p:sp>
    </p:spTree>
    <p:extLst>
      <p:ext uri="{BB962C8B-B14F-4D97-AF65-F5344CB8AC3E}">
        <p14:creationId xmlns:p14="http://schemas.microsoft.com/office/powerpoint/2010/main" val="427851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91FBD-7124-818E-ACCB-1BCC270B46B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AACEC4-36A0-5D0D-3788-A7CC524113FB}"/>
              </a:ext>
            </a:extLst>
          </p:cNvPr>
          <p:cNvSpPr>
            <a:spLocks noGrp="1"/>
          </p:cNvSpPr>
          <p:nvPr>
            <p:ph type="ctrTitle"/>
          </p:nvPr>
        </p:nvSpPr>
        <p:spPr/>
        <p:txBody>
          <a:bodyPr/>
          <a:lstStyle/>
          <a:p>
            <a:r>
              <a:rPr lang="fr-FR" dirty="0"/>
              <a:t>Réflexions </a:t>
            </a:r>
            <a:r>
              <a:rPr lang="fr-FR" dirty="0" err="1"/>
              <a:t>naming</a:t>
            </a:r>
            <a:endParaRPr lang="fr-FR" dirty="0"/>
          </a:p>
        </p:txBody>
      </p:sp>
    </p:spTree>
    <p:extLst>
      <p:ext uri="{BB962C8B-B14F-4D97-AF65-F5344CB8AC3E}">
        <p14:creationId xmlns:p14="http://schemas.microsoft.com/office/powerpoint/2010/main" val="3199428635"/>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8532</TotalTime>
  <Words>1254</Words>
  <Application>Microsoft Office PowerPoint</Application>
  <PresentationFormat>Grand écran</PresentationFormat>
  <Paragraphs>105</Paragraphs>
  <Slides>57</Slides>
  <Notes>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57</vt:i4>
      </vt:variant>
    </vt:vector>
  </HeadingPairs>
  <TitlesOfParts>
    <vt:vector size="67" baseType="lpstr">
      <vt:lpstr>Arial</vt:lpstr>
      <vt:lpstr>Avenir Next LT Pro</vt:lpstr>
      <vt:lpstr>Calibri</vt:lpstr>
      <vt:lpstr>Calibri Light</vt:lpstr>
      <vt:lpstr>Georgia</vt:lpstr>
      <vt:lpstr>Helvetica</vt:lpstr>
      <vt:lpstr>Police système Courant</vt:lpstr>
      <vt:lpstr>Tahoma</vt:lpstr>
      <vt:lpstr>Wingdings</vt:lpstr>
      <vt:lpstr>1_Thème LNB</vt:lpstr>
      <vt:lpstr>PROGRAMME INTRAPRENEURIAL pôle innovation </vt:lpstr>
      <vt:lpstr>Présentation PowerPoint</vt:lpstr>
      <vt:lpstr>Les éléments clés du programme </vt:lpstr>
      <vt:lpstr>L’enjeu </vt:lpstr>
      <vt:lpstr>La raison d’être du programme </vt:lpstr>
      <vt:lpstr>Idées de naming</vt:lpstr>
      <vt:lpstr>1ères réflexions !</vt:lpstr>
      <vt:lpstr>1ères réflexions !</vt:lpstr>
      <vt:lpstr>Réflexions naming</vt:lpstr>
      <vt:lpstr>Innova Entrepreneurs de vos idées.</vt:lpstr>
      <vt:lpstr>Innova Entrepreneurs de vos idées.</vt:lpstr>
      <vt:lpstr>InnovaVentures Réveillez l'entrepreneur qui sommeille en vous :  osez, innovez, réussissez.</vt:lpstr>
      <vt:lpstr>InnovaVentures Réveillez l'entrepreneur qui sommeille en vous :  osez, innovez, réussissez.</vt:lpstr>
      <vt:lpstr>IdéeNova  De l'idée à l'action, entrepreneur de l'innovation.</vt:lpstr>
      <vt:lpstr>IdéeNova  De l'idée à l'action, entrepreneur de l'innovation.</vt:lpstr>
      <vt:lpstr>Innova’Up  Là où vos idées prennent leur envol.</vt:lpstr>
      <vt:lpstr>Présentation PowerPoint</vt:lpstr>
      <vt:lpstr>NextInnova  Osez entreprendre, osez innover, osez réussir.</vt:lpstr>
      <vt:lpstr>NextInnova  Osez entreprendre, osez innover, osez réussir.</vt:lpstr>
      <vt:lpstr>InnoVateurs  Penser comme un entrepreneur,  agir comme un innovateur.</vt:lpstr>
      <vt:lpstr>InnoVateurs  Penser comme un entrepreneur,  agir comme un innovateur.</vt:lpstr>
      <vt:lpstr>INNOVAction  Penser comme un entrepreneur,  agir comme un innovateur.</vt:lpstr>
      <vt:lpstr>Recap Naming</vt:lpstr>
      <vt:lpstr>InnoVateurs  Penser comme un entrepreneur,  agir comme un innovateur.</vt:lpstr>
      <vt:lpstr>Autres idées </vt:lpstr>
      <vt:lpstr>Présentation PowerPoint</vt:lpstr>
      <vt:lpstr>Naming retenus </vt:lpstr>
      <vt:lpstr>1ères pistes  d’identité visuelle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Next Step</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106</cp:revision>
  <cp:lastPrinted>2022-07-05T07:32:58Z</cp:lastPrinted>
  <dcterms:created xsi:type="dcterms:W3CDTF">2023-04-17T13:19:25Z</dcterms:created>
  <dcterms:modified xsi:type="dcterms:W3CDTF">2024-03-08T10:40:39Z</dcterms:modified>
  <cp:category/>
</cp:coreProperties>
</file>