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64"/>
  </p:notesMasterIdLst>
  <p:handoutMasterIdLst>
    <p:handoutMasterId r:id="rId65"/>
  </p:handoutMasterIdLst>
  <p:sldIdLst>
    <p:sldId id="577" r:id="rId2"/>
    <p:sldId id="576" r:id="rId3"/>
    <p:sldId id="723" r:id="rId4"/>
    <p:sldId id="724" r:id="rId5"/>
    <p:sldId id="725" r:id="rId6"/>
    <p:sldId id="639" r:id="rId7"/>
    <p:sldId id="277" r:id="rId8"/>
    <p:sldId id="640" r:id="rId9"/>
    <p:sldId id="641" r:id="rId10"/>
    <p:sldId id="643" r:id="rId11"/>
    <p:sldId id="303" r:id="rId12"/>
    <p:sldId id="286" r:id="rId13"/>
    <p:sldId id="276" r:id="rId14"/>
    <p:sldId id="366" r:id="rId15"/>
    <p:sldId id="677" r:id="rId16"/>
    <p:sldId id="673" r:id="rId17"/>
    <p:sldId id="595" r:id="rId18"/>
    <p:sldId id="678" r:id="rId19"/>
    <p:sldId id="679" r:id="rId20"/>
    <p:sldId id="711" r:id="rId21"/>
    <p:sldId id="648" r:id="rId22"/>
    <p:sldId id="710" r:id="rId23"/>
    <p:sldId id="654" r:id="rId24"/>
    <p:sldId id="652" r:id="rId25"/>
    <p:sldId id="637" r:id="rId26"/>
    <p:sldId id="716" r:id="rId27"/>
    <p:sldId id="655" r:id="rId28"/>
    <p:sldId id="658" r:id="rId29"/>
    <p:sldId id="687" r:id="rId30"/>
    <p:sldId id="682" r:id="rId31"/>
    <p:sldId id="657" r:id="rId32"/>
    <p:sldId id="715" r:id="rId33"/>
    <p:sldId id="717" r:id="rId34"/>
    <p:sldId id="683" r:id="rId35"/>
    <p:sldId id="713" r:id="rId36"/>
    <p:sldId id="663" r:id="rId37"/>
    <p:sldId id="702" r:id="rId38"/>
    <p:sldId id="688" r:id="rId39"/>
    <p:sldId id="690" r:id="rId40"/>
    <p:sldId id="700" r:id="rId41"/>
    <p:sldId id="714" r:id="rId42"/>
    <p:sldId id="689" r:id="rId43"/>
    <p:sldId id="699" r:id="rId44"/>
    <p:sldId id="703" r:id="rId45"/>
    <p:sldId id="718" r:id="rId46"/>
    <p:sldId id="671" r:id="rId47"/>
    <p:sldId id="704" r:id="rId48"/>
    <p:sldId id="692" r:id="rId49"/>
    <p:sldId id="672" r:id="rId50"/>
    <p:sldId id="705" r:id="rId51"/>
    <p:sldId id="719" r:id="rId52"/>
    <p:sldId id="693" r:id="rId53"/>
    <p:sldId id="720" r:id="rId54"/>
    <p:sldId id="696" r:id="rId55"/>
    <p:sldId id="707" r:id="rId56"/>
    <p:sldId id="684" r:id="rId57"/>
    <p:sldId id="721" r:id="rId58"/>
    <p:sldId id="309" r:id="rId59"/>
    <p:sldId id="568" r:id="rId60"/>
    <p:sldId id="631" r:id="rId61"/>
    <p:sldId id="633" r:id="rId62"/>
    <p:sldId id="722" r:id="rId63"/>
  </p:sldIdLst>
  <p:sldSz cx="9144000" cy="6858000" type="screen4x3"/>
  <p:notesSz cx="6858000" cy="9144000"/>
  <p:defaultTextStyle>
    <a:defPPr>
      <a:defRPr lang="fr-FR"/>
    </a:defPPr>
    <a:lvl1pPr algn="l" rtl="0" eaLnBrk="0" fontAlgn="base" hangingPunct="0">
      <a:spcBef>
        <a:spcPct val="0"/>
      </a:spcBef>
      <a:spcAft>
        <a:spcPct val="0"/>
      </a:spcAft>
      <a:defRPr sz="1400" kern="1200">
        <a:solidFill>
          <a:schemeClr val="tx1"/>
        </a:solidFill>
        <a:latin typeface="Tahoma" charset="0"/>
        <a:ea typeface="ＭＳ Ｐゴシック" charset="-128"/>
        <a:cs typeface="ＭＳ Ｐゴシック" charset="-128"/>
      </a:defRPr>
    </a:lvl1pPr>
    <a:lvl2pPr marL="457200" algn="l" rtl="0" eaLnBrk="0" fontAlgn="base" hangingPunct="0">
      <a:spcBef>
        <a:spcPct val="0"/>
      </a:spcBef>
      <a:spcAft>
        <a:spcPct val="0"/>
      </a:spcAft>
      <a:defRPr sz="1400" kern="1200">
        <a:solidFill>
          <a:schemeClr val="tx1"/>
        </a:solidFill>
        <a:latin typeface="Tahoma" charset="0"/>
        <a:ea typeface="ＭＳ Ｐゴシック" charset="-128"/>
        <a:cs typeface="ＭＳ Ｐゴシック" charset="-128"/>
      </a:defRPr>
    </a:lvl2pPr>
    <a:lvl3pPr marL="914400" algn="l" rtl="0" eaLnBrk="0" fontAlgn="base" hangingPunct="0">
      <a:spcBef>
        <a:spcPct val="0"/>
      </a:spcBef>
      <a:spcAft>
        <a:spcPct val="0"/>
      </a:spcAft>
      <a:defRPr sz="1400" kern="1200">
        <a:solidFill>
          <a:schemeClr val="tx1"/>
        </a:solidFill>
        <a:latin typeface="Tahoma" charset="0"/>
        <a:ea typeface="ＭＳ Ｐゴシック" charset="-128"/>
        <a:cs typeface="ＭＳ Ｐゴシック" charset="-128"/>
      </a:defRPr>
    </a:lvl3pPr>
    <a:lvl4pPr marL="1371600" algn="l" rtl="0" eaLnBrk="0" fontAlgn="base" hangingPunct="0">
      <a:spcBef>
        <a:spcPct val="0"/>
      </a:spcBef>
      <a:spcAft>
        <a:spcPct val="0"/>
      </a:spcAft>
      <a:defRPr sz="1400" kern="1200">
        <a:solidFill>
          <a:schemeClr val="tx1"/>
        </a:solidFill>
        <a:latin typeface="Tahoma" charset="0"/>
        <a:ea typeface="ＭＳ Ｐゴシック" charset="-128"/>
        <a:cs typeface="ＭＳ Ｐゴシック" charset="-128"/>
      </a:defRPr>
    </a:lvl4pPr>
    <a:lvl5pPr marL="1828800" algn="l" rtl="0" eaLnBrk="0" fontAlgn="base" hangingPunct="0">
      <a:spcBef>
        <a:spcPct val="0"/>
      </a:spcBef>
      <a:spcAft>
        <a:spcPct val="0"/>
      </a:spcAft>
      <a:defRPr sz="1400" kern="1200">
        <a:solidFill>
          <a:schemeClr val="tx1"/>
        </a:solidFill>
        <a:latin typeface="Tahoma" charset="0"/>
        <a:ea typeface="ＭＳ Ｐゴシック" charset="-128"/>
        <a:cs typeface="ＭＳ Ｐゴシック" charset="-128"/>
      </a:defRPr>
    </a:lvl5pPr>
    <a:lvl6pPr marL="2286000" algn="l" defTabSz="457200" rtl="0" eaLnBrk="1" latinLnBrk="0" hangingPunct="1">
      <a:defRPr sz="1400" kern="1200">
        <a:solidFill>
          <a:schemeClr val="tx1"/>
        </a:solidFill>
        <a:latin typeface="Tahoma" charset="0"/>
        <a:ea typeface="ＭＳ Ｐゴシック" charset="-128"/>
        <a:cs typeface="ＭＳ Ｐゴシック" charset="-128"/>
      </a:defRPr>
    </a:lvl6pPr>
    <a:lvl7pPr marL="2743200" algn="l" defTabSz="457200" rtl="0" eaLnBrk="1" latinLnBrk="0" hangingPunct="1">
      <a:defRPr sz="1400" kern="1200">
        <a:solidFill>
          <a:schemeClr val="tx1"/>
        </a:solidFill>
        <a:latin typeface="Tahoma" charset="0"/>
        <a:ea typeface="ＭＳ Ｐゴシック" charset="-128"/>
        <a:cs typeface="ＭＳ Ｐゴシック" charset="-128"/>
      </a:defRPr>
    </a:lvl7pPr>
    <a:lvl8pPr marL="3200400" algn="l" defTabSz="457200" rtl="0" eaLnBrk="1" latinLnBrk="0" hangingPunct="1">
      <a:defRPr sz="1400" kern="1200">
        <a:solidFill>
          <a:schemeClr val="tx1"/>
        </a:solidFill>
        <a:latin typeface="Tahoma" charset="0"/>
        <a:ea typeface="ＭＳ Ｐゴシック" charset="-128"/>
        <a:cs typeface="ＭＳ Ｐゴシック" charset="-128"/>
      </a:defRPr>
    </a:lvl8pPr>
    <a:lvl9pPr marL="3657600" algn="l" defTabSz="457200" rtl="0" eaLnBrk="1" latinLnBrk="0" hangingPunct="1">
      <a:defRPr sz="1400" kern="1200">
        <a:solidFill>
          <a:schemeClr val="tx1"/>
        </a:solidFill>
        <a:latin typeface="Tahoma" charset="0"/>
        <a:ea typeface="ＭＳ Ｐゴシック" charset="-128"/>
        <a:cs typeface="ＭＳ Ｐゴシック" charset="-128"/>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7AAA"/>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307"/>
    <p:restoredTop sz="94487"/>
  </p:normalViewPr>
  <p:slideViewPr>
    <p:cSldViewPr showGuides="1">
      <p:cViewPr varScale="1">
        <p:scale>
          <a:sx n="74" d="100"/>
          <a:sy n="74" d="100"/>
        </p:scale>
        <p:origin x="2021"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howGuides="1">
      <p:cViewPr varScale="1">
        <p:scale>
          <a:sx n="80" d="100"/>
          <a:sy n="80" d="100"/>
        </p:scale>
        <p:origin x="3128" y="20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fr-FR"/>
          </a:p>
        </p:txBody>
      </p:sp>
      <p:sp>
        <p:nvSpPr>
          <p:cNvPr id="614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fr-FR"/>
          </a:p>
        </p:txBody>
      </p:sp>
      <p:sp>
        <p:nvSpPr>
          <p:cNvPr id="614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fr-FR"/>
          </a:p>
        </p:txBody>
      </p:sp>
      <p:sp>
        <p:nvSpPr>
          <p:cNvPr id="614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FFD0A37A-278D-5543-BA0C-382FC5DF2F2F}" type="slidenum">
              <a:rPr lang="fr-FR"/>
              <a:pPr/>
              <a:t>‹N°›</a:t>
            </a:fld>
            <a:endParaRPr lang="fr-F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fr-FR"/>
          </a:p>
        </p:txBody>
      </p:sp>
      <p:sp>
        <p:nvSpPr>
          <p:cNvPr id="4099"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fr-FR"/>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fr-FR"/>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ECACB80B-825D-AE45-8E0F-CC301D2DF4A0}" type="slidenum">
              <a:rPr lang="fr-F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Cliquez pour modifier le style des sous-titres du masque</a:t>
            </a:r>
          </a:p>
        </p:txBody>
      </p:sp>
      <p:sp>
        <p:nvSpPr>
          <p:cNvPr id="4" name="Rectangle 4"/>
          <p:cNvSpPr>
            <a:spLocks noGrp="1" noChangeArrowheads="1"/>
          </p:cNvSpPr>
          <p:nvPr>
            <p:ph type="dt" sz="half" idx="10"/>
          </p:nvPr>
        </p:nvSpPr>
        <p:spPr>
          <a:ln/>
        </p:spPr>
        <p:txBody>
          <a:bodyPr/>
          <a:lstStyle>
            <a:lvl1pPr>
              <a:defRPr/>
            </a:lvl1pPr>
          </a:lstStyle>
          <a:p>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A70B9874-D95E-AA4E-B7A9-4599FD3CBFD8}" type="slidenum">
              <a:rPr lang="fr-F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Cliquez et modifiez le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endParaRPr lang="fr-FR"/>
          </a:p>
        </p:txBody>
      </p:sp>
      <p:sp>
        <p:nvSpPr>
          <p:cNvPr id="6" name="Rectangle 5"/>
          <p:cNvSpPr>
            <a:spLocks noGrp="1" noChangeArrowheads="1"/>
          </p:cNvSpPr>
          <p:nvPr>
            <p:ph type="ftr" sz="quarter" idx="11"/>
          </p:nvPr>
        </p:nvSpPr>
        <p:spPr>
          <a:ln/>
        </p:spPr>
        <p:txBody>
          <a:bodyPr/>
          <a:lstStyle>
            <a:lvl1pPr>
              <a:defRPr/>
            </a:lvl1pPr>
          </a:lstStyle>
          <a:p>
            <a:endParaRPr lang="fr-FR"/>
          </a:p>
        </p:txBody>
      </p:sp>
      <p:sp>
        <p:nvSpPr>
          <p:cNvPr id="7" name="Rectangle 6"/>
          <p:cNvSpPr>
            <a:spLocks noGrp="1" noChangeArrowheads="1"/>
          </p:cNvSpPr>
          <p:nvPr>
            <p:ph type="sldNum" sz="quarter" idx="12"/>
          </p:nvPr>
        </p:nvSpPr>
        <p:spPr>
          <a:ln/>
        </p:spPr>
        <p:txBody>
          <a:bodyPr/>
          <a:lstStyle>
            <a:lvl1pPr>
              <a:defRPr/>
            </a:lvl1pPr>
          </a:lstStyle>
          <a:p>
            <a:fld id="{DE96EEDA-AC80-7B40-B0A3-3F8DE3BD5618}" type="slidenum">
              <a:rPr lang="fr-F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Cliquez et modifiez le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Faire glisser l'image vers l'espace réservé ou cliquer sur l'icône pour l'ajouter</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endParaRPr lang="fr-FR"/>
          </a:p>
        </p:txBody>
      </p:sp>
      <p:sp>
        <p:nvSpPr>
          <p:cNvPr id="6" name="Rectangle 5"/>
          <p:cNvSpPr>
            <a:spLocks noGrp="1" noChangeArrowheads="1"/>
          </p:cNvSpPr>
          <p:nvPr>
            <p:ph type="ftr" sz="quarter" idx="11"/>
          </p:nvPr>
        </p:nvSpPr>
        <p:spPr>
          <a:ln/>
        </p:spPr>
        <p:txBody>
          <a:bodyPr/>
          <a:lstStyle>
            <a:lvl1pPr>
              <a:defRPr/>
            </a:lvl1pPr>
          </a:lstStyle>
          <a:p>
            <a:endParaRPr lang="fr-FR"/>
          </a:p>
        </p:txBody>
      </p:sp>
      <p:sp>
        <p:nvSpPr>
          <p:cNvPr id="7" name="Rectangle 6"/>
          <p:cNvSpPr>
            <a:spLocks noGrp="1" noChangeArrowheads="1"/>
          </p:cNvSpPr>
          <p:nvPr>
            <p:ph type="sldNum" sz="quarter" idx="12"/>
          </p:nvPr>
        </p:nvSpPr>
        <p:spPr>
          <a:ln/>
        </p:spPr>
        <p:txBody>
          <a:bodyPr/>
          <a:lstStyle>
            <a:lvl1pPr>
              <a:defRPr/>
            </a:lvl1pPr>
          </a:lstStyle>
          <a:p>
            <a:fld id="{E20D556C-BF79-2240-9136-8781C365E98E}" type="slidenum">
              <a:rPr lang="fr-F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054348A4-E896-E64B-9E27-A31600295C36}" type="slidenum">
              <a:rPr lang="fr-FR" smtClean="0"/>
              <a:pPr/>
              <a:t>‹N°›</a:t>
            </a:fld>
            <a:endParaRPr lang="fr-FR"/>
          </a:p>
        </p:txBody>
      </p:sp>
    </p:spTree>
    <p:extLst>
      <p:ext uri="{BB962C8B-B14F-4D97-AF65-F5344CB8AC3E}">
        <p14:creationId xmlns:p14="http://schemas.microsoft.com/office/powerpoint/2010/main" val="6510448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C0E5B72E-8DF6-D64B-9C79-0D583CAA9C88}" type="slidenum">
              <a:rPr lang="fr-FR"/>
              <a:pPr/>
              <a:t>‹N°›</a:t>
            </a:fld>
            <a:endParaRPr 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15100" y="609600"/>
            <a:ext cx="1943100" cy="5486400"/>
          </a:xfrm>
        </p:spPr>
        <p:txBody>
          <a:bodyPr vert="eaVert"/>
          <a:lstStyle/>
          <a:p>
            <a:r>
              <a:rPr lang="fr-FR"/>
              <a:t>Cliquez et modifiez le titre</a:t>
            </a:r>
          </a:p>
        </p:txBody>
      </p:sp>
      <p:sp>
        <p:nvSpPr>
          <p:cNvPr id="3" name="Espace réservé du texte vertical 2"/>
          <p:cNvSpPr>
            <a:spLocks noGrp="1"/>
          </p:cNvSpPr>
          <p:nvPr>
            <p:ph type="body" orient="vert" idx="1"/>
          </p:nvPr>
        </p:nvSpPr>
        <p:spPr>
          <a:xfrm>
            <a:off x="685800" y="609600"/>
            <a:ext cx="5676900" cy="548640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1613C0F2-97C7-E04D-A2E5-9110E35A91FD}" type="slidenum">
              <a:rPr lang="fr-F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Rectangle 4"/>
          <p:cNvSpPr>
            <a:spLocks noGrp="1" noChangeArrowheads="1"/>
          </p:cNvSpPr>
          <p:nvPr>
            <p:ph type="dt" sz="half" idx="10"/>
          </p:nvPr>
        </p:nvSpPr>
        <p:spPr>
          <a:ln/>
        </p:spPr>
        <p:txBody>
          <a:bodyPr/>
          <a:lstStyle>
            <a:lvl1pPr>
              <a:defRPr/>
            </a:lvl1pPr>
          </a:lstStyle>
          <a:p>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4586B4C5-1C43-6F4B-AE67-6CA76CE3300D}" type="slidenum">
              <a:rPr lang="fr-F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Cliquez et modifiez le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endParaRPr lang="fr-FR"/>
          </a:p>
        </p:txBody>
      </p:sp>
      <p:sp>
        <p:nvSpPr>
          <p:cNvPr id="5" name="Rectangle 5"/>
          <p:cNvSpPr>
            <a:spLocks noGrp="1" noChangeArrowheads="1"/>
          </p:cNvSpPr>
          <p:nvPr>
            <p:ph type="ftr" sz="quarter" idx="11"/>
          </p:nvPr>
        </p:nvSpPr>
        <p:spPr>
          <a:ln/>
        </p:spPr>
        <p:txBody>
          <a:bodyPr/>
          <a:lstStyle>
            <a:lvl1pPr>
              <a:defRPr/>
            </a:lvl1pPr>
          </a:lstStyle>
          <a:p>
            <a:endParaRPr lang="fr-FR"/>
          </a:p>
        </p:txBody>
      </p:sp>
      <p:sp>
        <p:nvSpPr>
          <p:cNvPr id="6" name="Rectangle 6"/>
          <p:cNvSpPr>
            <a:spLocks noGrp="1" noChangeArrowheads="1"/>
          </p:cNvSpPr>
          <p:nvPr>
            <p:ph type="sldNum" sz="quarter" idx="12"/>
          </p:nvPr>
        </p:nvSpPr>
        <p:spPr>
          <a:ln/>
        </p:spPr>
        <p:txBody>
          <a:bodyPr/>
          <a:lstStyle>
            <a:lvl1pPr>
              <a:defRPr/>
            </a:lvl1pPr>
          </a:lstStyle>
          <a:p>
            <a:fld id="{EB914DF7-6127-FB44-AD42-841A184FDEB9}" type="slidenum">
              <a:rPr lang="fr-F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Rectangle 4"/>
          <p:cNvSpPr>
            <a:spLocks noGrp="1" noChangeArrowheads="1"/>
          </p:cNvSpPr>
          <p:nvPr>
            <p:ph type="dt" sz="half" idx="10"/>
          </p:nvPr>
        </p:nvSpPr>
        <p:spPr>
          <a:ln/>
        </p:spPr>
        <p:txBody>
          <a:bodyPr/>
          <a:lstStyle>
            <a:lvl1pPr>
              <a:defRPr/>
            </a:lvl1pPr>
          </a:lstStyle>
          <a:p>
            <a:endParaRPr lang="fr-FR"/>
          </a:p>
        </p:txBody>
      </p:sp>
      <p:sp>
        <p:nvSpPr>
          <p:cNvPr id="6" name="Rectangle 5"/>
          <p:cNvSpPr>
            <a:spLocks noGrp="1" noChangeArrowheads="1"/>
          </p:cNvSpPr>
          <p:nvPr>
            <p:ph type="ftr" sz="quarter" idx="11"/>
          </p:nvPr>
        </p:nvSpPr>
        <p:spPr>
          <a:ln/>
        </p:spPr>
        <p:txBody>
          <a:bodyPr/>
          <a:lstStyle>
            <a:lvl1pPr>
              <a:defRPr/>
            </a:lvl1pPr>
          </a:lstStyle>
          <a:p>
            <a:endParaRPr lang="fr-FR"/>
          </a:p>
        </p:txBody>
      </p:sp>
      <p:sp>
        <p:nvSpPr>
          <p:cNvPr id="7" name="Rectangle 6"/>
          <p:cNvSpPr>
            <a:spLocks noGrp="1" noChangeArrowheads="1"/>
          </p:cNvSpPr>
          <p:nvPr>
            <p:ph type="sldNum" sz="quarter" idx="12"/>
          </p:nvPr>
        </p:nvSpPr>
        <p:spPr>
          <a:ln/>
        </p:spPr>
        <p:txBody>
          <a:bodyPr/>
          <a:lstStyle>
            <a:lvl1pPr>
              <a:defRPr/>
            </a:lvl1pPr>
          </a:lstStyle>
          <a:p>
            <a:fld id="{E020F617-0F17-D244-A901-AB432D283534}" type="slidenum">
              <a:rPr lang="fr-F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a:t>Cliquez et modifiez le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4"/>
          <p:cNvSpPr>
            <a:spLocks noGrp="1" noChangeArrowheads="1"/>
          </p:cNvSpPr>
          <p:nvPr>
            <p:ph type="dt" sz="half" idx="10"/>
          </p:nvPr>
        </p:nvSpPr>
        <p:spPr>
          <a:ln/>
        </p:spPr>
        <p:txBody>
          <a:bodyPr/>
          <a:lstStyle>
            <a:lvl1pPr>
              <a:defRPr/>
            </a:lvl1pPr>
          </a:lstStyle>
          <a:p>
            <a:endParaRPr lang="fr-FR"/>
          </a:p>
        </p:txBody>
      </p:sp>
      <p:sp>
        <p:nvSpPr>
          <p:cNvPr id="8" name="Rectangle 5"/>
          <p:cNvSpPr>
            <a:spLocks noGrp="1" noChangeArrowheads="1"/>
          </p:cNvSpPr>
          <p:nvPr>
            <p:ph type="ftr" sz="quarter" idx="11"/>
          </p:nvPr>
        </p:nvSpPr>
        <p:spPr>
          <a:ln/>
        </p:spPr>
        <p:txBody>
          <a:bodyPr/>
          <a:lstStyle>
            <a:lvl1pPr>
              <a:defRPr/>
            </a:lvl1pPr>
          </a:lstStyle>
          <a:p>
            <a:endParaRPr lang="fr-FR"/>
          </a:p>
        </p:txBody>
      </p:sp>
      <p:sp>
        <p:nvSpPr>
          <p:cNvPr id="9" name="Rectangle 6"/>
          <p:cNvSpPr>
            <a:spLocks noGrp="1" noChangeArrowheads="1"/>
          </p:cNvSpPr>
          <p:nvPr>
            <p:ph type="sldNum" sz="quarter" idx="12"/>
          </p:nvPr>
        </p:nvSpPr>
        <p:spPr>
          <a:ln/>
        </p:spPr>
        <p:txBody>
          <a:bodyPr/>
          <a:lstStyle>
            <a:lvl1pPr>
              <a:defRPr/>
            </a:lvl1pPr>
          </a:lstStyle>
          <a:p>
            <a:fld id="{D3717319-B672-C148-ACDF-DA59A59D272E}" type="slidenum">
              <a:rPr lang="fr-F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Rectangle 4"/>
          <p:cNvSpPr>
            <a:spLocks noGrp="1" noChangeArrowheads="1"/>
          </p:cNvSpPr>
          <p:nvPr>
            <p:ph type="dt" sz="half" idx="10"/>
          </p:nvPr>
        </p:nvSpPr>
        <p:spPr>
          <a:ln/>
        </p:spPr>
        <p:txBody>
          <a:bodyPr/>
          <a:lstStyle>
            <a:lvl1pPr>
              <a:defRPr/>
            </a:lvl1pPr>
          </a:lstStyle>
          <a:p>
            <a:endParaRPr lang="fr-FR"/>
          </a:p>
        </p:txBody>
      </p:sp>
      <p:sp>
        <p:nvSpPr>
          <p:cNvPr id="4" name="Rectangle 5"/>
          <p:cNvSpPr>
            <a:spLocks noGrp="1" noChangeArrowheads="1"/>
          </p:cNvSpPr>
          <p:nvPr>
            <p:ph type="ftr" sz="quarter" idx="11"/>
          </p:nvPr>
        </p:nvSpPr>
        <p:spPr>
          <a:ln/>
        </p:spPr>
        <p:txBody>
          <a:bodyPr/>
          <a:lstStyle>
            <a:lvl1pPr>
              <a:defRPr/>
            </a:lvl1pPr>
          </a:lstStyle>
          <a:p>
            <a:endParaRPr lang="fr-FR"/>
          </a:p>
        </p:txBody>
      </p:sp>
      <p:sp>
        <p:nvSpPr>
          <p:cNvPr id="5" name="Rectangle 6"/>
          <p:cNvSpPr>
            <a:spLocks noGrp="1" noChangeArrowheads="1"/>
          </p:cNvSpPr>
          <p:nvPr>
            <p:ph type="sldNum" sz="quarter" idx="12"/>
          </p:nvPr>
        </p:nvSpPr>
        <p:spPr>
          <a:ln/>
        </p:spPr>
        <p:txBody>
          <a:bodyPr/>
          <a:lstStyle>
            <a:lvl1pPr>
              <a:defRPr/>
            </a:lvl1pPr>
          </a:lstStyle>
          <a:p>
            <a:fld id="{8E44DD81-57FC-774C-8C9E-A04096AB49A6}" type="slidenum">
              <a:rPr lang="fr-F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fr-FR"/>
          </a:p>
        </p:txBody>
      </p:sp>
      <p:sp>
        <p:nvSpPr>
          <p:cNvPr id="3" name="Rectangle 5"/>
          <p:cNvSpPr>
            <a:spLocks noGrp="1" noChangeArrowheads="1"/>
          </p:cNvSpPr>
          <p:nvPr>
            <p:ph type="ftr" sz="quarter" idx="11"/>
          </p:nvPr>
        </p:nvSpPr>
        <p:spPr>
          <a:ln/>
        </p:spPr>
        <p:txBody>
          <a:bodyPr/>
          <a:lstStyle>
            <a:lvl1pPr>
              <a:defRPr/>
            </a:lvl1pPr>
          </a:lstStyle>
          <a:p>
            <a:endParaRPr lang="fr-FR"/>
          </a:p>
        </p:txBody>
      </p:sp>
      <p:sp>
        <p:nvSpPr>
          <p:cNvPr id="4" name="Rectangle 6"/>
          <p:cNvSpPr>
            <a:spLocks noGrp="1" noChangeArrowheads="1"/>
          </p:cNvSpPr>
          <p:nvPr>
            <p:ph type="sldNum" sz="quarter" idx="12"/>
          </p:nvPr>
        </p:nvSpPr>
        <p:spPr>
          <a:ln/>
        </p:spPr>
        <p:txBody>
          <a:bodyPr/>
          <a:lstStyle>
            <a:lvl1pPr>
              <a:defRPr/>
            </a:lvl1pPr>
          </a:lstStyle>
          <a:p>
            <a:fld id="{E6B8A873-7F5A-3B49-9BD4-C9DB89092DF3}" type="slidenum">
              <a:rPr lang="fr-F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054348A4-E896-E64B-9E27-A31600295C36}" type="slidenum">
              <a:rPr lang="fr-FR" smtClean="0"/>
              <a:pPr/>
              <a:t>‹N°›</a:t>
            </a:fld>
            <a:endParaRPr lang="fr-FR"/>
          </a:p>
        </p:txBody>
      </p:sp>
    </p:spTree>
    <p:extLst>
      <p:ext uri="{BB962C8B-B14F-4D97-AF65-F5344CB8AC3E}">
        <p14:creationId xmlns:p14="http://schemas.microsoft.com/office/powerpoint/2010/main" val="885370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e la date 2"/>
          <p:cNvSpPr>
            <a:spLocks noGrp="1"/>
          </p:cNvSpPr>
          <p:nvPr>
            <p:ph type="dt" sz="half" idx="10"/>
          </p:nvPr>
        </p:nvSpPr>
        <p:spPr/>
        <p:txBody>
          <a:bodyPr/>
          <a:lstStyle/>
          <a:p>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054348A4-E896-E64B-9E27-A31600295C36}" type="slidenum">
              <a:rPr lang="fr-FR" smtClean="0"/>
              <a:pPr/>
              <a:t>‹N°›</a:t>
            </a:fld>
            <a:endParaRPr lang="fr-FR"/>
          </a:p>
        </p:txBody>
      </p:sp>
    </p:spTree>
    <p:extLst>
      <p:ext uri="{BB962C8B-B14F-4D97-AF65-F5344CB8AC3E}">
        <p14:creationId xmlns:p14="http://schemas.microsoft.com/office/powerpoint/2010/main" val="500710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a:t>Cliquez et modifiez le titre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a:latin typeface="Arial" charset="0"/>
              </a:defRPr>
            </a:lvl1pPr>
          </a:lstStyle>
          <a:p>
            <a:endParaRPr lang="fr-F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a:latin typeface="Arial" charset="0"/>
              </a:defRPr>
            </a:lvl1pPr>
          </a:lstStyle>
          <a:p>
            <a:endParaRPr lang="fr-F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a:latin typeface="Arial" charset="0"/>
              </a:defRPr>
            </a:lvl1pPr>
          </a:lstStyle>
          <a:p>
            <a:fld id="{054348A4-E896-E64B-9E27-A31600295C36}" type="slidenum">
              <a:rPr lang="fr-F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2" r:id="rId9"/>
    <p:sldLayoutId id="2147483656" r:id="rId10"/>
    <p:sldLayoutId id="2147483657" r:id="rId11"/>
    <p:sldLayoutId id="2147483660" r:id="rId12"/>
    <p:sldLayoutId id="2147483658" r:id="rId13"/>
    <p:sldLayoutId id="2147483659" r:id="rId14"/>
  </p:sldLayoutIdLst>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2pPr>
      <a:lvl3pPr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3pPr>
      <a:lvl4pPr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4pPr>
      <a:lvl5pPr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5pPr>
      <a:lvl6pPr marL="457200"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6pPr>
      <a:lvl7pPr marL="914400"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7pPr>
      <a:lvl8pPr marL="1371600"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8pPr>
      <a:lvl9pPr marL="1828800" algn="ctr" rtl="0" eaLnBrk="1" fontAlgn="base" hangingPunct="1">
        <a:spcBef>
          <a:spcPct val="0"/>
        </a:spcBef>
        <a:spcAft>
          <a:spcPct val="0"/>
        </a:spcAft>
        <a:defRPr sz="4400">
          <a:solidFill>
            <a:schemeClr val="tx2"/>
          </a:solidFill>
          <a:latin typeface="Arial" charset="0"/>
          <a:ea typeface="ＭＳ Ｐゴシック" charset="-128"/>
          <a:cs typeface="ＭＳ Ｐゴシック" charset="-128"/>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5148064" y="6145559"/>
            <a:ext cx="3748045" cy="307777"/>
          </a:xfrm>
          <a:prstGeom prst="rect">
            <a:avLst/>
          </a:prstGeom>
          <a:noFill/>
        </p:spPr>
        <p:txBody>
          <a:bodyPr wrap="square" rtlCol="0">
            <a:spAutoFit/>
          </a:bodyPr>
          <a:lstStyle/>
          <a:p>
            <a:r>
              <a:rPr lang="fr-FR" dirty="0"/>
              <a:t>à l’attention d’</a:t>
            </a:r>
            <a:r>
              <a:rPr lang="fr-FR" b="1" dirty="0"/>
              <a:t>Antoine Jubert </a:t>
            </a:r>
            <a:r>
              <a:rPr lang="fr-FR" dirty="0"/>
              <a:t>-</a:t>
            </a:r>
            <a:r>
              <a:rPr lang="fr-FR" b="1" dirty="0"/>
              <a:t> </a:t>
            </a:r>
            <a:r>
              <a:rPr lang="fr-FR" dirty="0"/>
              <a:t>mars 2023</a:t>
            </a:r>
          </a:p>
        </p:txBody>
      </p:sp>
      <p:sp>
        <p:nvSpPr>
          <p:cNvPr id="8" name="ZoneTexte 7"/>
          <p:cNvSpPr txBox="1"/>
          <p:nvPr/>
        </p:nvSpPr>
        <p:spPr>
          <a:xfrm>
            <a:off x="1619672" y="2786152"/>
            <a:ext cx="5904656" cy="1815882"/>
          </a:xfrm>
          <a:prstGeom prst="rect">
            <a:avLst/>
          </a:prstGeom>
          <a:noFill/>
        </p:spPr>
        <p:txBody>
          <a:bodyPr wrap="square" rtlCol="0">
            <a:spAutoFit/>
          </a:bodyPr>
          <a:lstStyle/>
          <a:p>
            <a:pPr algn="ctr"/>
            <a:r>
              <a:rPr lang="fr-FR" sz="2400" dirty="0"/>
              <a:t>Projet de test </a:t>
            </a:r>
          </a:p>
          <a:p>
            <a:pPr algn="ctr"/>
            <a:r>
              <a:rPr lang="fr-FR" sz="2400" dirty="0"/>
              <a:t>de communications</a:t>
            </a:r>
          </a:p>
          <a:p>
            <a:pPr algn="ctr"/>
            <a:r>
              <a:rPr lang="fr-FR" sz="2400" dirty="0"/>
              <a:t>pour Métro</a:t>
            </a:r>
          </a:p>
          <a:p>
            <a:pPr algn="ctr"/>
            <a:endParaRPr lang="fr-FR" sz="2000" dirty="0"/>
          </a:p>
          <a:p>
            <a:pPr algn="ctr"/>
            <a:r>
              <a:rPr lang="fr-FR" sz="2000" dirty="0"/>
              <a:t>Rapport d’étude</a:t>
            </a:r>
          </a:p>
        </p:txBody>
      </p:sp>
      <p:sp>
        <p:nvSpPr>
          <p:cNvPr id="9" name="ZoneTexte 8"/>
          <p:cNvSpPr txBox="1"/>
          <p:nvPr/>
        </p:nvSpPr>
        <p:spPr>
          <a:xfrm>
            <a:off x="5508104" y="1700808"/>
            <a:ext cx="3240360" cy="369332"/>
          </a:xfrm>
          <a:prstGeom prst="rect">
            <a:avLst/>
          </a:prstGeom>
          <a:noFill/>
        </p:spPr>
        <p:txBody>
          <a:bodyPr wrap="square" rtlCol="0">
            <a:spAutoFit/>
          </a:bodyPr>
          <a:lstStyle/>
          <a:p>
            <a:r>
              <a:rPr lang="fr-FR" sz="1800" dirty="0">
                <a:latin typeface="Courier New" charset="0"/>
                <a:ea typeface="Courier New" charset="0"/>
                <a:cs typeface="Courier New" charset="0"/>
              </a:rPr>
              <a:t>Le comptoir des études </a:t>
            </a:r>
          </a:p>
        </p:txBody>
      </p:sp>
      <p:pic>
        <p:nvPicPr>
          <p:cNvPr id="10" name="Imag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38764" y="404664"/>
            <a:ext cx="1409700" cy="1320800"/>
          </a:xfrm>
          <a:prstGeom prst="rect">
            <a:avLst/>
          </a:prstGeom>
        </p:spPr>
      </p:pic>
      <p:pic>
        <p:nvPicPr>
          <p:cNvPr id="13" name="Image 13" descr="Capture d’écran 2016-03-31 à 10.26.45.png"/>
          <p:cNvPicPr>
            <a:picLocks noChangeAspect="1"/>
          </p:cNvPicPr>
          <p:nvPr/>
        </p:nvPicPr>
        <p:blipFill rotWithShape="1">
          <a:blip r:embed="rId3">
            <a:extLst>
              <a:ext uri="{BEBA8EAE-BF5A-486C-A8C5-ECC9F3942E4B}">
                <a14:imgProps xmlns:a14="http://schemas.microsoft.com/office/drawing/2010/main">
                  <a14:imgLayer r:embed="rId4">
                    <a14:imgEffect>
                      <a14:artisticPencilSketch pressure="4"/>
                    </a14:imgEffect>
                  </a14:imgLayer>
                </a14:imgProps>
              </a:ext>
              <a:ext uri="{28A0092B-C50C-407E-A947-70E740481C1C}">
                <a14:useLocalDpi xmlns:a14="http://schemas.microsoft.com/office/drawing/2010/main" val="0"/>
              </a:ext>
            </a:extLst>
          </a:blip>
          <a:srcRect l="41386" t="-1606" r="58" b="1606"/>
          <a:stretch/>
        </p:blipFill>
        <p:spPr bwMode="auto">
          <a:xfrm>
            <a:off x="2195736" y="1988840"/>
            <a:ext cx="1200790" cy="1150269"/>
          </a:xfrm>
          <a:prstGeom prst="rect">
            <a:avLst/>
          </a:prstGeom>
          <a:noFill/>
          <a:ln>
            <a:noFill/>
          </a:ln>
        </p:spPr>
      </p:pic>
      <p:pic>
        <p:nvPicPr>
          <p:cNvPr id="3" name="Image 2">
            <a:extLst>
              <a:ext uri="{FF2B5EF4-FFF2-40B4-BE49-F238E27FC236}">
                <a16:creationId xmlns:a16="http://schemas.microsoft.com/office/drawing/2014/main" id="{349EB2E0-A180-B8FA-2A19-7BBD19A4A889}"/>
              </a:ext>
            </a:extLst>
          </p:cNvPr>
          <p:cNvPicPr>
            <a:picLocks noChangeAspect="1"/>
          </p:cNvPicPr>
          <p:nvPr/>
        </p:nvPicPr>
        <p:blipFill>
          <a:blip r:embed="rId5"/>
          <a:stretch>
            <a:fillRect/>
          </a:stretch>
        </p:blipFill>
        <p:spPr>
          <a:xfrm>
            <a:off x="5560020" y="972592"/>
            <a:ext cx="1892300" cy="584200"/>
          </a:xfrm>
          <a:prstGeom prst="rect">
            <a:avLst/>
          </a:prstGeom>
        </p:spPr>
      </p:pic>
    </p:spTree>
    <p:extLst>
      <p:ext uri="{BB962C8B-B14F-4D97-AF65-F5344CB8AC3E}">
        <p14:creationId xmlns:p14="http://schemas.microsoft.com/office/powerpoint/2010/main" val="144921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54E83958-7112-6622-96A9-9FFF2F031FFC}"/>
              </a:ext>
            </a:extLst>
          </p:cNvPr>
          <p:cNvSpPr>
            <a:spLocks noGrp="1"/>
          </p:cNvSpPr>
          <p:nvPr>
            <p:ph type="sldNum" sz="quarter" idx="12"/>
          </p:nvPr>
        </p:nvSpPr>
        <p:spPr/>
        <p:txBody>
          <a:bodyPr/>
          <a:lstStyle/>
          <a:p>
            <a:fld id="{E6B8A873-7F5A-3B49-9BD4-C9DB89092DF3}" type="slidenum">
              <a:rPr lang="fr-FR" smtClean="0"/>
              <a:pPr/>
              <a:t>10</a:t>
            </a:fld>
            <a:endParaRPr lang="fr-FR"/>
          </a:p>
        </p:txBody>
      </p:sp>
      <p:pic>
        <p:nvPicPr>
          <p:cNvPr id="5" name="Image 4">
            <a:extLst>
              <a:ext uri="{FF2B5EF4-FFF2-40B4-BE49-F238E27FC236}">
                <a16:creationId xmlns:a16="http://schemas.microsoft.com/office/drawing/2014/main" id="{A4CD3382-EFA4-AD6C-F979-1DF2A3F78EC3}"/>
              </a:ext>
            </a:extLst>
          </p:cNvPr>
          <p:cNvPicPr>
            <a:picLocks noChangeAspect="1"/>
          </p:cNvPicPr>
          <p:nvPr/>
        </p:nvPicPr>
        <p:blipFill>
          <a:blip r:embed="rId2"/>
          <a:stretch>
            <a:fillRect/>
          </a:stretch>
        </p:blipFill>
        <p:spPr>
          <a:xfrm>
            <a:off x="2138004" y="1361565"/>
            <a:ext cx="1174465" cy="1641750"/>
          </a:xfrm>
          <a:prstGeom prst="rect">
            <a:avLst/>
          </a:prstGeom>
        </p:spPr>
      </p:pic>
      <p:pic>
        <p:nvPicPr>
          <p:cNvPr id="6" name="Image 5" descr="Une image contenant texte, table, nourriture, assiette&#10;&#10;Description générée automatiquement">
            <a:extLst>
              <a:ext uri="{FF2B5EF4-FFF2-40B4-BE49-F238E27FC236}">
                <a16:creationId xmlns:a16="http://schemas.microsoft.com/office/drawing/2014/main" id="{8DDA880E-C5B1-363A-2618-086E1204E13F}"/>
              </a:ext>
            </a:extLst>
          </p:cNvPr>
          <p:cNvPicPr>
            <a:picLocks noChangeAspect="1"/>
          </p:cNvPicPr>
          <p:nvPr/>
        </p:nvPicPr>
        <p:blipFill>
          <a:blip r:embed="rId3"/>
          <a:stretch>
            <a:fillRect/>
          </a:stretch>
        </p:blipFill>
        <p:spPr>
          <a:xfrm>
            <a:off x="769852" y="1340768"/>
            <a:ext cx="1175118" cy="1641750"/>
          </a:xfrm>
          <a:prstGeom prst="rect">
            <a:avLst/>
          </a:prstGeom>
        </p:spPr>
      </p:pic>
      <p:sp>
        <p:nvSpPr>
          <p:cNvPr id="14" name="ZoneTexte 13">
            <a:extLst>
              <a:ext uri="{FF2B5EF4-FFF2-40B4-BE49-F238E27FC236}">
                <a16:creationId xmlns:a16="http://schemas.microsoft.com/office/drawing/2014/main" id="{89F9DCA2-1218-3E56-E16C-9360F9897A28}"/>
              </a:ext>
            </a:extLst>
          </p:cNvPr>
          <p:cNvSpPr txBox="1"/>
          <p:nvPr/>
        </p:nvSpPr>
        <p:spPr>
          <a:xfrm>
            <a:off x="395536" y="465053"/>
            <a:ext cx="5976664" cy="307777"/>
          </a:xfrm>
          <a:prstGeom prst="rect">
            <a:avLst/>
          </a:prstGeom>
          <a:noFill/>
        </p:spPr>
        <p:txBody>
          <a:bodyPr wrap="square" rtlCol="0">
            <a:spAutoFit/>
          </a:bodyPr>
          <a:lstStyle/>
          <a:p>
            <a:r>
              <a:rPr lang="fr-FR" b="1" u="sng"/>
              <a:t>CONTEXTE ET OBJECTIFS</a:t>
            </a:r>
            <a:endParaRPr lang="fr-FR" b="1"/>
          </a:p>
        </p:txBody>
      </p:sp>
      <p:sp>
        <p:nvSpPr>
          <p:cNvPr id="3" name="ZoneTexte 2">
            <a:extLst>
              <a:ext uri="{FF2B5EF4-FFF2-40B4-BE49-F238E27FC236}">
                <a16:creationId xmlns:a16="http://schemas.microsoft.com/office/drawing/2014/main" id="{287C8AA0-7E31-AAF5-58F3-5F1D27537918}"/>
              </a:ext>
            </a:extLst>
          </p:cNvPr>
          <p:cNvSpPr txBox="1"/>
          <p:nvPr/>
        </p:nvSpPr>
        <p:spPr>
          <a:xfrm>
            <a:off x="613805" y="889556"/>
            <a:ext cx="7990643" cy="307777"/>
          </a:xfrm>
          <a:prstGeom prst="rect">
            <a:avLst/>
          </a:prstGeom>
          <a:noFill/>
        </p:spPr>
        <p:txBody>
          <a:bodyPr wrap="square" rtlCol="0">
            <a:spAutoFit/>
          </a:bodyPr>
          <a:lstStyle/>
          <a:p>
            <a:r>
              <a:rPr lang="fr-FR" kern="0">
                <a:solidFill>
                  <a:srgbClr val="000000"/>
                </a:solidFill>
                <a:latin typeface="Tahoma" panose="020B0604030504040204" pitchFamily="34" charset="0"/>
                <a:ea typeface="Tahoma" panose="020B0604030504040204" pitchFamily="34" charset="0"/>
                <a:cs typeface="Tahoma" panose="020B0604030504040204" pitchFamily="34" charset="0"/>
              </a:rPr>
              <a:t>. des </a:t>
            </a:r>
            <a:r>
              <a:rPr lang="fr-FR" b="1" kern="0">
                <a:solidFill>
                  <a:srgbClr val="000000"/>
                </a:solidFill>
                <a:latin typeface="Tahoma" panose="020B0604030504040204" pitchFamily="34" charset="0"/>
                <a:ea typeface="Tahoma" panose="020B0604030504040204" pitchFamily="34" charset="0"/>
                <a:cs typeface="Tahoma" panose="020B0604030504040204" pitchFamily="34" charset="0"/>
              </a:rPr>
              <a:t>supports </a:t>
            </a:r>
            <a:r>
              <a:rPr lang="fr-FR" b="1" kern="0" err="1">
                <a:solidFill>
                  <a:srgbClr val="000000"/>
                </a:solidFill>
                <a:latin typeface="Tahoma" panose="020B0604030504040204" pitchFamily="34" charset="0"/>
                <a:ea typeface="Tahoma" panose="020B0604030504040204" pitchFamily="34" charset="0"/>
                <a:cs typeface="Tahoma" panose="020B0604030504040204" pitchFamily="34" charset="0"/>
              </a:rPr>
              <a:t>print</a:t>
            </a:r>
            <a:r>
              <a:rPr lang="fr-FR" kern="0">
                <a:solidFill>
                  <a:srgbClr val="000000"/>
                </a:solidFill>
                <a:latin typeface="Tahoma" panose="020B0604030504040204" pitchFamily="34" charset="0"/>
                <a:ea typeface="Tahoma" panose="020B0604030504040204" pitchFamily="34" charset="0"/>
                <a:cs typeface="Tahoma" panose="020B0604030504040204" pitchFamily="34" charset="0"/>
              </a:rPr>
              <a:t> : intérêt, statut perçu, contribution à l’image de Métro</a:t>
            </a:r>
            <a:r>
              <a:rPr lang="fr-FR" kern="0">
                <a:solidFill>
                  <a:srgbClr val="000000"/>
                </a:solidFill>
                <a:effectLst/>
                <a:latin typeface="Tahoma" panose="020B0604030504040204" pitchFamily="34" charset="0"/>
                <a:ea typeface="Tahoma" panose="020B0604030504040204" pitchFamily="34" charset="0"/>
                <a:cs typeface="Tahoma" panose="020B0604030504040204" pitchFamily="34" charset="0"/>
              </a:rPr>
              <a:t>,</a:t>
            </a:r>
          </a:p>
        </p:txBody>
      </p:sp>
      <p:sp>
        <p:nvSpPr>
          <p:cNvPr id="9" name="ZoneTexte 8">
            <a:extLst>
              <a:ext uri="{FF2B5EF4-FFF2-40B4-BE49-F238E27FC236}">
                <a16:creationId xmlns:a16="http://schemas.microsoft.com/office/drawing/2014/main" id="{7C0E7E07-FADC-66D5-E66F-D61687AD93D9}"/>
              </a:ext>
            </a:extLst>
          </p:cNvPr>
          <p:cNvSpPr txBox="1"/>
          <p:nvPr/>
        </p:nvSpPr>
        <p:spPr>
          <a:xfrm>
            <a:off x="611560" y="3140968"/>
            <a:ext cx="7990643" cy="307777"/>
          </a:xfrm>
          <a:prstGeom prst="rect">
            <a:avLst/>
          </a:prstGeom>
          <a:noFill/>
        </p:spPr>
        <p:txBody>
          <a:bodyPr wrap="square" rtlCol="0">
            <a:spAutoFit/>
          </a:bodyPr>
          <a:lstStyle/>
          <a:p>
            <a:r>
              <a:rPr lang="fr-FR" kern="0" dirty="0">
                <a:solidFill>
                  <a:srgbClr val="000000"/>
                </a:solidFill>
                <a:latin typeface="Tahoma" panose="020B0604030504040204" pitchFamily="34" charset="0"/>
                <a:ea typeface="Tahoma" panose="020B0604030504040204" pitchFamily="34" charset="0"/>
                <a:cs typeface="Tahoma" panose="020B0604030504040204" pitchFamily="34" charset="0"/>
              </a:rPr>
              <a:t>. le </a:t>
            </a:r>
            <a:r>
              <a:rPr lang="fr-FR" b="1" kern="0" dirty="0">
                <a:solidFill>
                  <a:srgbClr val="000000"/>
                </a:solidFill>
                <a:latin typeface="Tahoma" panose="020B0604030504040204" pitchFamily="34" charset="0"/>
                <a:ea typeface="Tahoma" panose="020B0604030504040204" pitchFamily="34" charset="0"/>
                <a:cs typeface="Tahoma" panose="020B0604030504040204" pitchFamily="34" charset="0"/>
              </a:rPr>
              <a:t>PAC </a:t>
            </a:r>
            <a:r>
              <a:rPr lang="fr-FR" kern="0" dirty="0">
                <a:solidFill>
                  <a:srgbClr val="000000"/>
                </a:solidFill>
                <a:latin typeface="Tahoma" panose="020B0604030504040204" pitchFamily="34" charset="0"/>
                <a:ea typeface="Tahoma" panose="020B0604030504040204" pitchFamily="34" charset="0"/>
                <a:cs typeface="Tahoma" panose="020B0604030504040204" pitchFamily="34" charset="0"/>
              </a:rPr>
              <a:t>: intérêt des thématiques, attentes, </a:t>
            </a:r>
            <a:endParaRPr lang="fr-FR" kern="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p:txBody>
      </p:sp>
      <p:sp>
        <p:nvSpPr>
          <p:cNvPr id="11" name="ZoneTexte 10">
            <a:extLst>
              <a:ext uri="{FF2B5EF4-FFF2-40B4-BE49-F238E27FC236}">
                <a16:creationId xmlns:a16="http://schemas.microsoft.com/office/drawing/2014/main" id="{DFBEE0F1-7427-5E3E-77F7-98F937623363}"/>
              </a:ext>
            </a:extLst>
          </p:cNvPr>
          <p:cNvSpPr txBox="1"/>
          <p:nvPr/>
        </p:nvSpPr>
        <p:spPr>
          <a:xfrm>
            <a:off x="611560" y="3501008"/>
            <a:ext cx="7990643" cy="307777"/>
          </a:xfrm>
          <a:prstGeom prst="rect">
            <a:avLst/>
          </a:prstGeom>
          <a:noFill/>
        </p:spPr>
        <p:txBody>
          <a:bodyPr wrap="square" rtlCol="0">
            <a:spAutoFit/>
          </a:bodyPr>
          <a:lstStyle/>
          <a:p>
            <a:r>
              <a:rPr lang="fr-FR" kern="0">
                <a:solidFill>
                  <a:srgbClr val="000000"/>
                </a:solidFill>
                <a:latin typeface="Tahoma" panose="020B0604030504040204" pitchFamily="34" charset="0"/>
                <a:ea typeface="Tahoma" panose="020B0604030504040204" pitchFamily="34" charset="0"/>
                <a:cs typeface="Tahoma" panose="020B0604030504040204" pitchFamily="34" charset="0"/>
              </a:rPr>
              <a:t>. les</a:t>
            </a:r>
            <a:r>
              <a:rPr lang="fr-FR" b="1" kern="0">
                <a:solidFill>
                  <a:srgbClr val="000000"/>
                </a:solidFill>
                <a:latin typeface="Tahoma" panose="020B0604030504040204" pitchFamily="34" charset="0"/>
                <a:ea typeface="Tahoma" panose="020B0604030504040204" pitchFamily="34" charset="0"/>
                <a:cs typeface="Tahoma" panose="020B0604030504040204" pitchFamily="34" charset="0"/>
              </a:rPr>
              <a:t> promotions</a:t>
            </a:r>
            <a:r>
              <a:rPr lang="fr-FR" kern="0">
                <a:solidFill>
                  <a:srgbClr val="000000"/>
                </a:solidFill>
                <a:latin typeface="Tahoma" panose="020B0604030504040204" pitchFamily="34" charset="0"/>
                <a:ea typeface="Tahoma" panose="020B0604030504040204" pitchFamily="34" charset="0"/>
                <a:cs typeface="Tahoma" panose="020B0604030504040204" pitchFamily="34" charset="0"/>
              </a:rPr>
              <a:t> : incitation, attentes,</a:t>
            </a:r>
            <a:endParaRPr lang="fr-FR" kern="0">
              <a:solidFill>
                <a:srgbClr val="000000"/>
              </a:solidFill>
              <a:effectLst/>
              <a:latin typeface="Tahoma" panose="020B0604030504040204" pitchFamily="34" charset="0"/>
              <a:ea typeface="Tahoma" panose="020B0604030504040204" pitchFamily="34" charset="0"/>
              <a:cs typeface="Tahoma" panose="020B0604030504040204" pitchFamily="34" charset="0"/>
            </a:endParaRPr>
          </a:p>
        </p:txBody>
      </p:sp>
      <p:pic>
        <p:nvPicPr>
          <p:cNvPr id="15" name="Image 14" descr="Une image contenant texte&#10;&#10;Description générée automatiquement">
            <a:extLst>
              <a:ext uri="{FF2B5EF4-FFF2-40B4-BE49-F238E27FC236}">
                <a16:creationId xmlns:a16="http://schemas.microsoft.com/office/drawing/2014/main" id="{D5EA152D-41DB-315A-C1B6-1010779E8B6E}"/>
              </a:ext>
            </a:extLst>
          </p:cNvPr>
          <p:cNvPicPr>
            <a:picLocks noChangeAspect="1"/>
          </p:cNvPicPr>
          <p:nvPr/>
        </p:nvPicPr>
        <p:blipFill>
          <a:blip r:embed="rId4"/>
          <a:stretch>
            <a:fillRect/>
          </a:stretch>
        </p:blipFill>
        <p:spPr>
          <a:xfrm>
            <a:off x="743322" y="4420918"/>
            <a:ext cx="1396927" cy="1986517"/>
          </a:xfrm>
          <a:prstGeom prst="rect">
            <a:avLst/>
          </a:prstGeom>
        </p:spPr>
      </p:pic>
      <p:pic>
        <p:nvPicPr>
          <p:cNvPr id="16" name="Image 15" descr="Une image contenant texte&#10;&#10;Description générée automatiquement">
            <a:extLst>
              <a:ext uri="{FF2B5EF4-FFF2-40B4-BE49-F238E27FC236}">
                <a16:creationId xmlns:a16="http://schemas.microsoft.com/office/drawing/2014/main" id="{549BD804-B633-D7BB-7C1D-9F41285E4862}"/>
              </a:ext>
            </a:extLst>
          </p:cNvPr>
          <p:cNvPicPr>
            <a:picLocks noChangeAspect="1"/>
          </p:cNvPicPr>
          <p:nvPr/>
        </p:nvPicPr>
        <p:blipFill>
          <a:blip r:embed="rId5"/>
          <a:stretch>
            <a:fillRect/>
          </a:stretch>
        </p:blipFill>
        <p:spPr>
          <a:xfrm>
            <a:off x="2225271" y="4420918"/>
            <a:ext cx="1414133" cy="1986518"/>
          </a:xfrm>
          <a:prstGeom prst="rect">
            <a:avLst/>
          </a:prstGeom>
        </p:spPr>
      </p:pic>
      <p:pic>
        <p:nvPicPr>
          <p:cNvPr id="17" name="Image 16" descr="Une image contenant logo&#10;&#10;Description générée automatiquement">
            <a:extLst>
              <a:ext uri="{FF2B5EF4-FFF2-40B4-BE49-F238E27FC236}">
                <a16:creationId xmlns:a16="http://schemas.microsoft.com/office/drawing/2014/main" id="{B4EE47B0-73C7-5D5D-5D86-E8A962B6A630}"/>
              </a:ext>
            </a:extLst>
          </p:cNvPr>
          <p:cNvPicPr>
            <a:picLocks noChangeAspect="1"/>
          </p:cNvPicPr>
          <p:nvPr/>
        </p:nvPicPr>
        <p:blipFill>
          <a:blip r:embed="rId6"/>
          <a:stretch>
            <a:fillRect/>
          </a:stretch>
        </p:blipFill>
        <p:spPr>
          <a:xfrm>
            <a:off x="3763530" y="4420918"/>
            <a:ext cx="1401055" cy="1986518"/>
          </a:xfrm>
          <a:prstGeom prst="rect">
            <a:avLst/>
          </a:prstGeom>
        </p:spPr>
      </p:pic>
      <p:pic>
        <p:nvPicPr>
          <p:cNvPr id="18" name="Image 17" descr="Une image contenant logo&#10;&#10;Description générée automatiquement">
            <a:extLst>
              <a:ext uri="{FF2B5EF4-FFF2-40B4-BE49-F238E27FC236}">
                <a16:creationId xmlns:a16="http://schemas.microsoft.com/office/drawing/2014/main" id="{B8F640A6-4621-5673-0D25-4784A441B7F3}"/>
              </a:ext>
            </a:extLst>
          </p:cNvPr>
          <p:cNvPicPr>
            <a:picLocks noChangeAspect="1"/>
          </p:cNvPicPr>
          <p:nvPr/>
        </p:nvPicPr>
        <p:blipFill>
          <a:blip r:embed="rId7"/>
          <a:stretch>
            <a:fillRect/>
          </a:stretch>
        </p:blipFill>
        <p:spPr>
          <a:xfrm>
            <a:off x="5324261" y="4420917"/>
            <a:ext cx="1410224" cy="1986517"/>
          </a:xfrm>
          <a:prstGeom prst="rect">
            <a:avLst/>
          </a:prstGeom>
        </p:spPr>
      </p:pic>
      <p:sp>
        <p:nvSpPr>
          <p:cNvPr id="19" name="ZoneTexte 18">
            <a:extLst>
              <a:ext uri="{FF2B5EF4-FFF2-40B4-BE49-F238E27FC236}">
                <a16:creationId xmlns:a16="http://schemas.microsoft.com/office/drawing/2014/main" id="{F7F5A826-5447-4AD6-58BF-18B6FA867647}"/>
              </a:ext>
            </a:extLst>
          </p:cNvPr>
          <p:cNvSpPr txBox="1"/>
          <p:nvPr/>
        </p:nvSpPr>
        <p:spPr>
          <a:xfrm>
            <a:off x="613805" y="3861048"/>
            <a:ext cx="7990643" cy="307777"/>
          </a:xfrm>
          <a:prstGeom prst="rect">
            <a:avLst/>
          </a:prstGeom>
          <a:noFill/>
        </p:spPr>
        <p:txBody>
          <a:bodyPr wrap="square" rtlCol="0">
            <a:spAutoFit/>
          </a:bodyPr>
          <a:lstStyle/>
          <a:p>
            <a:r>
              <a:rPr lang="fr-FR" kern="0">
                <a:solidFill>
                  <a:srgbClr val="000000"/>
                </a:solidFill>
                <a:latin typeface="Tahoma" panose="020B0604030504040204" pitchFamily="34" charset="0"/>
                <a:ea typeface="Tahoma" panose="020B0604030504040204" pitchFamily="34" charset="0"/>
                <a:cs typeface="Tahoma" panose="020B0604030504040204" pitchFamily="34" charset="0"/>
              </a:rPr>
              <a:t>. des </a:t>
            </a:r>
            <a:r>
              <a:rPr lang="fr-FR" b="1" kern="0">
                <a:solidFill>
                  <a:srgbClr val="000000"/>
                </a:solidFill>
                <a:latin typeface="Tahoma" panose="020B0604030504040204" pitchFamily="34" charset="0"/>
                <a:ea typeface="Tahoma" panose="020B0604030504040204" pitchFamily="34" charset="0"/>
                <a:cs typeface="Tahoma" panose="020B0604030504040204" pitchFamily="34" charset="0"/>
              </a:rPr>
              <a:t>affiches « prix »</a:t>
            </a:r>
            <a:r>
              <a:rPr lang="fr-FR" kern="0">
                <a:solidFill>
                  <a:srgbClr val="000000"/>
                </a:solidFill>
                <a:latin typeface="Tahoma" panose="020B0604030504040204" pitchFamily="34" charset="0"/>
                <a:ea typeface="Tahoma" panose="020B0604030504040204" pitchFamily="34" charset="0"/>
                <a:cs typeface="Tahoma" panose="020B0604030504040204" pitchFamily="34" charset="0"/>
              </a:rPr>
              <a:t> : évaluation et sélection de la plus performante, </a:t>
            </a:r>
            <a:endParaRPr lang="fr-FR" kern="0">
              <a:solidFill>
                <a:srgbClr val="000000"/>
              </a:solidFill>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240477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11</a:t>
            </a:fld>
            <a:endParaRPr lang="fr-FR"/>
          </a:p>
        </p:txBody>
      </p:sp>
      <p:sp>
        <p:nvSpPr>
          <p:cNvPr id="3" name="ZoneTexte 2"/>
          <p:cNvSpPr txBox="1"/>
          <p:nvPr/>
        </p:nvSpPr>
        <p:spPr>
          <a:xfrm>
            <a:off x="1187624" y="3140968"/>
            <a:ext cx="6840760" cy="461665"/>
          </a:xfrm>
          <a:prstGeom prst="rect">
            <a:avLst/>
          </a:prstGeom>
          <a:noFill/>
        </p:spPr>
        <p:txBody>
          <a:bodyPr wrap="square" rtlCol="0">
            <a:spAutoFit/>
          </a:bodyPr>
          <a:lstStyle/>
          <a:p>
            <a:pPr algn="ctr"/>
            <a:r>
              <a:rPr lang="fr-FR" sz="2400"/>
              <a:t>Méthodologie</a:t>
            </a:r>
          </a:p>
        </p:txBody>
      </p:sp>
    </p:spTree>
    <p:extLst>
      <p:ext uri="{BB962C8B-B14F-4D97-AF65-F5344CB8AC3E}">
        <p14:creationId xmlns:p14="http://schemas.microsoft.com/office/powerpoint/2010/main" val="21300758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12</a:t>
            </a:fld>
            <a:endParaRPr lang="fr-FR"/>
          </a:p>
        </p:txBody>
      </p:sp>
      <p:sp>
        <p:nvSpPr>
          <p:cNvPr id="3" name="ZoneTexte 2"/>
          <p:cNvSpPr txBox="1"/>
          <p:nvPr/>
        </p:nvSpPr>
        <p:spPr>
          <a:xfrm>
            <a:off x="323528" y="548680"/>
            <a:ext cx="8424936" cy="4401205"/>
          </a:xfrm>
          <a:prstGeom prst="rect">
            <a:avLst/>
          </a:prstGeom>
          <a:noFill/>
        </p:spPr>
        <p:txBody>
          <a:bodyPr wrap="square" rtlCol="0">
            <a:spAutoFit/>
          </a:bodyPr>
          <a:lstStyle/>
          <a:p>
            <a:r>
              <a:rPr lang="fr-FR" b="1" u="sng" dirty="0"/>
              <a:t>MÉTHODOLOGIE</a:t>
            </a:r>
          </a:p>
          <a:p>
            <a:endParaRPr lang="fr-FR" dirty="0"/>
          </a:p>
          <a:p>
            <a:pPr algn="l"/>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Pour réaliser cette étude, </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2 réunions ont été organisées, respectivement à Rennes, </a:t>
            </a:r>
          </a:p>
          <a:p>
            <a:pPr algn="l"/>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le lundi 13 mars, de 15 h à 17 h et à Paris, le lundi 20 mars de 15 h à 17 h. </a:t>
            </a:r>
          </a:p>
          <a:p>
            <a:pPr algn="l"/>
            <a:endPar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l"/>
            <a:r>
              <a:rPr lang="fr-FR" b="1" dirty="0">
                <a:solidFill>
                  <a:srgbClr val="000000"/>
                </a:solidFill>
                <a:latin typeface="Tahoma" panose="020B0604030504040204" pitchFamily="34" charset="0"/>
                <a:ea typeface="Tahoma" panose="020B0604030504040204" pitchFamily="34" charset="0"/>
                <a:cs typeface="Tahoma" panose="020B0604030504040204" pitchFamily="34" charset="0"/>
              </a:rPr>
              <a:t>Les participants à ces réunions, </a:t>
            </a:r>
          </a:p>
          <a:p>
            <a:pPr algn="l"/>
            <a:r>
              <a:rPr lang="fr-FR" b="1" dirty="0">
                <a:solidFill>
                  <a:srgbClr val="000000"/>
                </a:solidFill>
                <a:latin typeface="Tahoma" panose="020B0604030504040204" pitchFamily="34" charset="0"/>
                <a:ea typeface="Tahoma" panose="020B0604030504040204" pitchFamily="34" charset="0"/>
                <a:cs typeface="Tahoma" panose="020B0604030504040204" pitchFamily="34" charset="0"/>
              </a:rPr>
              <a:t>au nombre de 8</a:t>
            </a:r>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 (Rennes)</a:t>
            </a:r>
            <a:r>
              <a:rPr lang="fr-FR" b="1" dirty="0">
                <a:solidFill>
                  <a:srgbClr val="000000"/>
                </a:solidFill>
                <a:latin typeface="Tahoma" panose="020B0604030504040204" pitchFamily="34" charset="0"/>
                <a:ea typeface="Tahoma" panose="020B0604030504040204" pitchFamily="34" charset="0"/>
                <a:cs typeface="Tahoma" panose="020B0604030504040204" pitchFamily="34" charset="0"/>
              </a:rPr>
              <a:t> et 7 </a:t>
            </a:r>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(Paris)</a:t>
            </a:r>
            <a:r>
              <a:rPr lang="fr-FR" b="1" dirty="0">
                <a:solidFill>
                  <a:srgbClr val="000000"/>
                </a:solidFill>
                <a:latin typeface="Tahoma" panose="020B0604030504040204" pitchFamily="34" charset="0"/>
                <a:ea typeface="Tahoma" panose="020B0604030504040204" pitchFamily="34" charset="0"/>
                <a:cs typeface="Tahoma" panose="020B0604030504040204" pitchFamily="34" charset="0"/>
              </a:rPr>
              <a:t> , étaient des</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restaurateurs, tous clients de Métro.</a:t>
            </a:r>
            <a:endPar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l"/>
            <a:b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b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Leur profil </a:t>
            </a:r>
            <a:r>
              <a:rPr lang="fr-FR" b="1" dirty="0">
                <a:solidFill>
                  <a:srgbClr val="000000"/>
                </a:solidFill>
                <a:latin typeface="Tahoma" panose="020B0604030504040204" pitchFamily="34" charset="0"/>
                <a:ea typeface="Tahoma" panose="020B0604030504040204" pitchFamily="34" charset="0"/>
                <a:cs typeface="Tahoma" panose="020B0604030504040204" pitchFamily="34" charset="0"/>
              </a:rPr>
              <a:t>était</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le suivant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t>
            </a:r>
          </a:p>
          <a:p>
            <a:pPr algn="l"/>
            <a:endPar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l"/>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ils </a:t>
            </a:r>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étaient</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décisionnaires</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en matière d’achats et de choix de fournisseurs. </a:t>
            </a:r>
          </a:p>
          <a:p>
            <a:pPr algn="l"/>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 p</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atrons ou Chefs de restaurants entre </a:t>
            </a:r>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25</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et</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60 ans,</a:t>
            </a:r>
          </a:p>
          <a:p>
            <a:pPr algn="l"/>
            <a:endParaRPr lang="fr-FR"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l"/>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pour moitié fidèles à Métro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(magasin principal), </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pour moitié occasionnels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(au minimum </a:t>
            </a:r>
          </a:p>
          <a:p>
            <a:pPr algn="l"/>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3 fois par mois METRO et achètent ou connaissent Pomona, Trans Gourmet, </a:t>
            </a:r>
            <a:r>
              <a:rPr lang="fr-FR" b="0" i="0" u="none" strike="noStrike"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Brake</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Promocash)</a:t>
            </a:r>
            <a:b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br>
            <a:endPar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l"/>
            <a:r>
              <a:rPr lang="fr-FR" b="1" dirty="0">
                <a:solidFill>
                  <a:srgbClr val="000000"/>
                </a:solidFill>
                <a:latin typeface="Tahoma" panose="020B0604030504040204" pitchFamily="34" charset="0"/>
                <a:ea typeface="Tahoma" panose="020B0604030504040204" pitchFamily="34" charset="0"/>
                <a:cs typeface="Tahoma" panose="020B0604030504040204" pitchFamily="34" charset="0"/>
              </a:rPr>
              <a:t>. la t</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aille et l’</a:t>
            </a:r>
            <a:r>
              <a:rPr lang="fr-FR" b="1" dirty="0">
                <a:solidFill>
                  <a:srgbClr val="000000"/>
                </a:solidFill>
                <a:latin typeface="Tahoma" panose="020B0604030504040204" pitchFamily="34" charset="0"/>
                <a:ea typeface="Tahoma" panose="020B0604030504040204" pitchFamily="34" charset="0"/>
                <a:cs typeface="Tahoma" panose="020B0604030504040204" pitchFamily="34" charset="0"/>
              </a:rPr>
              <a:t>o</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rigine culinaire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des restaurants étaient diversifiées (petits, moyens, grands), </a:t>
            </a:r>
          </a:p>
          <a:p>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restaurateurs gastronomiques, restaurants type bistrots </a:t>
            </a:r>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et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étrangers,</a:t>
            </a:r>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ainsi que </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leur niveau de </a:t>
            </a:r>
          </a:p>
          <a:p>
            <a:r>
              <a:rPr lang="fr-FR" b="1"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gamme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brasseries, restaurants de quartier, gourmets…</a:t>
            </a:r>
          </a:p>
          <a:p>
            <a:pPr algn="l"/>
            <a:endParaRPr lang="fr-FR" dirty="0">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4" name="Rectangle : coins arrondis 3">
            <a:extLst>
              <a:ext uri="{FF2B5EF4-FFF2-40B4-BE49-F238E27FC236}">
                <a16:creationId xmlns:a16="http://schemas.microsoft.com/office/drawing/2014/main" id="{3E650A95-299F-EE7A-6122-9C5FF428D408}"/>
              </a:ext>
            </a:extLst>
          </p:cNvPr>
          <p:cNvSpPr/>
          <p:nvPr/>
        </p:nvSpPr>
        <p:spPr bwMode="auto">
          <a:xfrm>
            <a:off x="323528" y="2636912"/>
            <a:ext cx="8208912" cy="2160240"/>
          </a:xfrm>
          <a:prstGeom prst="roundRect">
            <a:avLst/>
          </a:prstGeom>
          <a:no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chemeClr val="tx1"/>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1112409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à coins arrondis 10"/>
          <p:cNvSpPr/>
          <p:nvPr/>
        </p:nvSpPr>
        <p:spPr bwMode="auto">
          <a:xfrm>
            <a:off x="1763688" y="2924944"/>
            <a:ext cx="5616624" cy="93610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
        <p:nvSpPr>
          <p:cNvPr id="12" name="ZoneTexte 11"/>
          <p:cNvSpPr txBox="1"/>
          <p:nvPr/>
        </p:nvSpPr>
        <p:spPr>
          <a:xfrm>
            <a:off x="1691680" y="3070701"/>
            <a:ext cx="5832648" cy="584775"/>
          </a:xfrm>
          <a:prstGeom prst="rect">
            <a:avLst/>
          </a:prstGeom>
          <a:noFill/>
        </p:spPr>
        <p:txBody>
          <a:bodyPr wrap="square" rtlCol="0">
            <a:spAutoFit/>
          </a:bodyPr>
          <a:lstStyle/>
          <a:p>
            <a:pPr algn="ctr"/>
            <a:r>
              <a:rPr lang="fr-FR" sz="3200" b="1"/>
              <a:t>RÉSULTATS DÉTAILLÉS</a:t>
            </a:r>
          </a:p>
        </p:txBody>
      </p:sp>
      <p:pic>
        <p:nvPicPr>
          <p:cNvPr id="6" name="Image 13" descr="Capture d’écran 2016-03-31 à 10.26.4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3398" y="367077"/>
            <a:ext cx="1900330" cy="1045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ZoneTexte 6"/>
          <p:cNvSpPr txBox="1"/>
          <p:nvPr/>
        </p:nvSpPr>
        <p:spPr>
          <a:xfrm>
            <a:off x="251520" y="323945"/>
            <a:ext cx="504056" cy="584775"/>
          </a:xfrm>
          <a:prstGeom prst="rect">
            <a:avLst/>
          </a:prstGeom>
          <a:noFill/>
        </p:spPr>
        <p:txBody>
          <a:bodyPr wrap="square" rtlCol="0">
            <a:spAutoFit/>
          </a:bodyPr>
          <a:lstStyle/>
          <a:p>
            <a:pPr algn="ctr"/>
            <a:r>
              <a:rPr lang="fr-FR" sz="3200" b="1">
                <a:solidFill>
                  <a:srgbClr val="407AAA"/>
                </a:solidFill>
              </a:rPr>
              <a:t>I</a:t>
            </a:r>
          </a:p>
        </p:txBody>
      </p:sp>
      <p:sp>
        <p:nvSpPr>
          <p:cNvPr id="8" name="Espace réservé du numéro de diapositive 1"/>
          <p:cNvSpPr>
            <a:spLocks noGrp="1"/>
          </p:cNvSpPr>
          <p:nvPr>
            <p:ph type="sldNum" sz="quarter" idx="12"/>
          </p:nvPr>
        </p:nvSpPr>
        <p:spPr>
          <a:xfrm>
            <a:off x="6553200" y="6248400"/>
            <a:ext cx="1905000" cy="457200"/>
          </a:xfrm>
        </p:spPr>
        <p:txBody>
          <a:bodyPr/>
          <a:lstStyle/>
          <a:p>
            <a:r>
              <a:rPr lang="fr-FR"/>
              <a:t>9</a:t>
            </a:r>
          </a:p>
        </p:txBody>
      </p:sp>
    </p:spTree>
    <p:extLst>
      <p:ext uri="{BB962C8B-B14F-4D97-AF65-F5344CB8AC3E}">
        <p14:creationId xmlns:p14="http://schemas.microsoft.com/office/powerpoint/2010/main" val="551506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14</a:t>
            </a:fld>
            <a:endParaRPr lang="fr-FR"/>
          </a:p>
        </p:txBody>
      </p:sp>
      <p:sp>
        <p:nvSpPr>
          <p:cNvPr id="3" name="Rectangle à coins arrondis 2"/>
          <p:cNvSpPr/>
          <p:nvPr/>
        </p:nvSpPr>
        <p:spPr bwMode="auto">
          <a:xfrm>
            <a:off x="1619672" y="2924944"/>
            <a:ext cx="5976664" cy="93610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
        <p:nvSpPr>
          <p:cNvPr id="4" name="ZoneTexte 3"/>
          <p:cNvSpPr txBox="1"/>
          <p:nvPr/>
        </p:nvSpPr>
        <p:spPr>
          <a:xfrm>
            <a:off x="1691680" y="3070701"/>
            <a:ext cx="5832648" cy="584775"/>
          </a:xfrm>
          <a:prstGeom prst="rect">
            <a:avLst/>
          </a:prstGeom>
          <a:noFill/>
        </p:spPr>
        <p:txBody>
          <a:bodyPr wrap="square" rtlCol="0">
            <a:spAutoFit/>
          </a:bodyPr>
          <a:lstStyle/>
          <a:p>
            <a:pPr algn="ctr"/>
            <a:r>
              <a:rPr lang="fr-FR" sz="3200" b="1"/>
              <a:t>relation aux fournisseurs</a:t>
            </a:r>
          </a:p>
        </p:txBody>
      </p:sp>
      <p:pic>
        <p:nvPicPr>
          <p:cNvPr id="5" name="Image 13" descr="Capture d’écran 2016-03-31 à 10.26.45.png"/>
          <p:cNvPicPr>
            <a:picLocks noChangeAspect="1"/>
          </p:cNvPicPr>
          <p:nvPr/>
        </p:nvPicPr>
        <p:blipFill rotWithShape="1">
          <a:blip r:embed="rId2">
            <a:extLst>
              <a:ext uri="{BEBA8EAE-BF5A-486C-A8C5-ECC9F3942E4B}">
                <a14:imgProps xmlns:a14="http://schemas.microsoft.com/office/drawing/2010/main">
                  <a14:imgLayer r:embed="rId3">
                    <a14:imgEffect>
                      <a14:artisticPencilSketch pressure="4"/>
                    </a14:imgEffect>
                  </a14:imgLayer>
                </a14:imgProps>
              </a:ext>
              <a:ext uri="{28A0092B-C50C-407E-A947-70E740481C1C}">
                <a14:useLocalDpi xmlns:a14="http://schemas.microsoft.com/office/drawing/2010/main" val="0"/>
              </a:ext>
            </a:extLst>
          </a:blip>
          <a:srcRect l="41386" t="-1606" r="58" b="1606"/>
          <a:stretch/>
        </p:blipFill>
        <p:spPr bwMode="auto">
          <a:xfrm>
            <a:off x="350072" y="514218"/>
            <a:ext cx="1200790" cy="1150269"/>
          </a:xfrm>
          <a:prstGeom prst="rect">
            <a:avLst/>
          </a:prstGeom>
          <a:noFill/>
          <a:ln>
            <a:noFill/>
          </a:ln>
        </p:spPr>
      </p:pic>
      <p:sp>
        <p:nvSpPr>
          <p:cNvPr id="7" name="ZoneTexte 6"/>
          <p:cNvSpPr txBox="1"/>
          <p:nvPr/>
        </p:nvSpPr>
        <p:spPr>
          <a:xfrm>
            <a:off x="179512" y="404664"/>
            <a:ext cx="504056" cy="584775"/>
          </a:xfrm>
          <a:prstGeom prst="rect">
            <a:avLst/>
          </a:prstGeom>
          <a:noFill/>
        </p:spPr>
        <p:txBody>
          <a:bodyPr wrap="square" rtlCol="0">
            <a:spAutoFit/>
          </a:bodyPr>
          <a:lstStyle/>
          <a:p>
            <a:pPr algn="ctr"/>
            <a:r>
              <a:rPr lang="fr-FR" sz="3200" b="1">
                <a:solidFill>
                  <a:srgbClr val="407AAA"/>
                </a:solidFill>
              </a:rPr>
              <a:t>1</a:t>
            </a:r>
          </a:p>
        </p:txBody>
      </p:sp>
    </p:spTree>
    <p:extLst>
      <p:ext uri="{BB962C8B-B14F-4D97-AF65-F5344CB8AC3E}">
        <p14:creationId xmlns:p14="http://schemas.microsoft.com/office/powerpoint/2010/main" val="846097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E20D5AE8-DB7F-039B-FAD5-CFDAC7374F6F}"/>
              </a:ext>
            </a:extLst>
          </p:cNvPr>
          <p:cNvSpPr>
            <a:spLocks noGrp="1"/>
          </p:cNvSpPr>
          <p:nvPr>
            <p:ph type="sldNum" sz="quarter" idx="12"/>
          </p:nvPr>
        </p:nvSpPr>
        <p:spPr/>
        <p:txBody>
          <a:bodyPr/>
          <a:lstStyle/>
          <a:p>
            <a:fld id="{E6B8A873-7F5A-3B49-9BD4-C9DB89092DF3}" type="slidenum">
              <a:rPr lang="fr-FR" smtClean="0"/>
              <a:pPr/>
              <a:t>15</a:t>
            </a:fld>
            <a:endParaRPr lang="fr-FR"/>
          </a:p>
        </p:txBody>
      </p:sp>
      <p:sp>
        <p:nvSpPr>
          <p:cNvPr id="5" name="ZoneTexte 4">
            <a:extLst>
              <a:ext uri="{FF2B5EF4-FFF2-40B4-BE49-F238E27FC236}">
                <a16:creationId xmlns:a16="http://schemas.microsoft.com/office/drawing/2014/main" id="{EA589789-3C52-6C0E-B4AC-F1C85D348E7E}"/>
              </a:ext>
            </a:extLst>
          </p:cNvPr>
          <p:cNvSpPr txBox="1"/>
          <p:nvPr/>
        </p:nvSpPr>
        <p:spPr>
          <a:xfrm>
            <a:off x="644932" y="2728665"/>
            <a:ext cx="7527468" cy="646331"/>
          </a:xfrm>
          <a:prstGeom prst="rect">
            <a:avLst/>
          </a:prstGeom>
          <a:noFill/>
        </p:spPr>
        <p:txBody>
          <a:bodyPr wrap="square" rtlCol="0">
            <a:spAutoFit/>
          </a:bodyPr>
          <a:lstStyle/>
          <a:p>
            <a:r>
              <a:rPr lang="fr-FR" sz="1200" i="1"/>
              <a:t>« s’il nous manque un produit il faut qu'on l’ait le plus rapidement possible »</a:t>
            </a:r>
          </a:p>
          <a:p>
            <a:r>
              <a:rPr lang="fr-FR" sz="1200" i="1"/>
              <a:t>« on a besoin d’un dépannage : il faut que ça soit dans les 10 minutes, c'est pas pour le lendemain … » </a:t>
            </a:r>
          </a:p>
          <a:p>
            <a:r>
              <a:rPr lang="fr-FR" sz="1200" i="1"/>
              <a:t>« … et si ils ne peuvent pas le faire qu’ils nous le disent »</a:t>
            </a:r>
          </a:p>
        </p:txBody>
      </p:sp>
      <p:sp>
        <p:nvSpPr>
          <p:cNvPr id="8" name="ZoneTexte 7">
            <a:extLst>
              <a:ext uri="{FF2B5EF4-FFF2-40B4-BE49-F238E27FC236}">
                <a16:creationId xmlns:a16="http://schemas.microsoft.com/office/drawing/2014/main" id="{D2F8AAA6-567D-AC2E-7DEA-E7BAE7ED9B4D}"/>
              </a:ext>
            </a:extLst>
          </p:cNvPr>
          <p:cNvSpPr txBox="1"/>
          <p:nvPr/>
        </p:nvSpPr>
        <p:spPr>
          <a:xfrm>
            <a:off x="611560" y="2420888"/>
            <a:ext cx="6984776" cy="307777"/>
          </a:xfrm>
          <a:prstGeom prst="rect">
            <a:avLst/>
          </a:prstGeom>
          <a:noFill/>
        </p:spPr>
        <p:txBody>
          <a:bodyPr wrap="square" rtlCol="0">
            <a:spAutoFit/>
          </a:bodyPr>
          <a:lstStyle/>
          <a:p>
            <a:r>
              <a:rPr lang="fr-FR"/>
              <a:t>Quelqu’un </a:t>
            </a:r>
            <a:r>
              <a:rPr lang="fr-FR" b="1"/>
              <a:t>sur qui l’on peut toujours compter </a:t>
            </a:r>
            <a:r>
              <a:rPr lang="fr-FR"/>
              <a:t>: il se doit d’être </a:t>
            </a:r>
            <a:r>
              <a:rPr lang="fr-FR" b="1" u="sng"/>
              <a:t>réactif</a:t>
            </a:r>
            <a:r>
              <a:rPr lang="fr-FR"/>
              <a:t>.</a:t>
            </a:r>
            <a:endParaRPr lang="fr-FR" sz="1200" i="1"/>
          </a:p>
        </p:txBody>
      </p:sp>
      <p:sp>
        <p:nvSpPr>
          <p:cNvPr id="9" name="ZoneTexte 8">
            <a:extLst>
              <a:ext uri="{FF2B5EF4-FFF2-40B4-BE49-F238E27FC236}">
                <a16:creationId xmlns:a16="http://schemas.microsoft.com/office/drawing/2014/main" id="{71716320-914B-C26A-7C5A-A7429CA20DEC}"/>
              </a:ext>
            </a:extLst>
          </p:cNvPr>
          <p:cNvSpPr txBox="1"/>
          <p:nvPr/>
        </p:nvSpPr>
        <p:spPr>
          <a:xfrm>
            <a:off x="626005" y="1671191"/>
            <a:ext cx="6610291" cy="646331"/>
          </a:xfrm>
          <a:prstGeom prst="rect">
            <a:avLst/>
          </a:prstGeom>
          <a:noFill/>
        </p:spPr>
        <p:txBody>
          <a:bodyPr wrap="square" rtlCol="0">
            <a:spAutoFit/>
          </a:bodyPr>
          <a:lstStyle/>
          <a:p>
            <a:r>
              <a:rPr lang="fr-FR" sz="1200" i="1"/>
              <a:t>« il ne doit pas être un simple distributeur mais nous apporter un réel service au quotidien, peut-être même des découvertes » « on ne connait pas tous les produits » « il faudrait qu’un conseiller vienne nous présenter les services »</a:t>
            </a:r>
          </a:p>
        </p:txBody>
      </p:sp>
      <p:sp>
        <p:nvSpPr>
          <p:cNvPr id="12" name="ZoneTexte 11">
            <a:extLst>
              <a:ext uri="{FF2B5EF4-FFF2-40B4-BE49-F238E27FC236}">
                <a16:creationId xmlns:a16="http://schemas.microsoft.com/office/drawing/2014/main" id="{B982DE32-C676-6233-6559-A8C8D443E05A}"/>
              </a:ext>
            </a:extLst>
          </p:cNvPr>
          <p:cNvSpPr txBox="1"/>
          <p:nvPr/>
        </p:nvSpPr>
        <p:spPr>
          <a:xfrm>
            <a:off x="539440" y="332656"/>
            <a:ext cx="8137016" cy="523220"/>
          </a:xfrm>
          <a:prstGeom prst="rect">
            <a:avLst/>
          </a:prstGeom>
          <a:noFill/>
        </p:spPr>
        <p:txBody>
          <a:bodyPr wrap="square" rtlCol="0">
            <a:spAutoFit/>
          </a:bodyPr>
          <a:lstStyle/>
          <a:p>
            <a:r>
              <a:rPr lang="fr-FR" sz="2800" b="1" u="sng">
                <a:solidFill>
                  <a:srgbClr val="407AAA"/>
                </a:solidFill>
              </a:rPr>
              <a:t>proximité</a:t>
            </a:r>
            <a:r>
              <a:rPr lang="fr-FR" sz="2800" b="1">
                <a:solidFill>
                  <a:srgbClr val="407AAA"/>
                </a:solidFill>
              </a:rPr>
              <a:t> attendue avec le fournisseur</a:t>
            </a:r>
            <a:endParaRPr lang="fr-FR" sz="2800" b="1" u="sng">
              <a:solidFill>
                <a:srgbClr val="407AAA"/>
              </a:solidFill>
            </a:endParaRPr>
          </a:p>
        </p:txBody>
      </p:sp>
      <p:sp>
        <p:nvSpPr>
          <p:cNvPr id="7" name="ZoneTexte 6">
            <a:extLst>
              <a:ext uri="{FF2B5EF4-FFF2-40B4-BE49-F238E27FC236}">
                <a16:creationId xmlns:a16="http://schemas.microsoft.com/office/drawing/2014/main" id="{B85B4B3C-809C-9B81-1605-BDD25681787B}"/>
              </a:ext>
            </a:extLst>
          </p:cNvPr>
          <p:cNvSpPr txBox="1"/>
          <p:nvPr/>
        </p:nvSpPr>
        <p:spPr>
          <a:xfrm>
            <a:off x="611560" y="1124744"/>
            <a:ext cx="6984776" cy="523220"/>
          </a:xfrm>
          <a:prstGeom prst="rect">
            <a:avLst/>
          </a:prstGeom>
          <a:noFill/>
        </p:spPr>
        <p:txBody>
          <a:bodyPr wrap="square" rtlCol="0">
            <a:spAutoFit/>
          </a:bodyPr>
          <a:lstStyle/>
          <a:p>
            <a:r>
              <a:rPr lang="fr-FR"/>
              <a:t>Le fournisseur doit </a:t>
            </a:r>
            <a:r>
              <a:rPr lang="fr-FR" b="1" u="sng"/>
              <a:t>comprendre</a:t>
            </a:r>
            <a:r>
              <a:rPr lang="fr-FR" b="1"/>
              <a:t> les contraintes de son client</a:t>
            </a:r>
          </a:p>
          <a:p>
            <a:r>
              <a:rPr lang="fr-FR"/>
              <a:t>et y répondre par du </a:t>
            </a:r>
            <a:r>
              <a:rPr lang="fr-FR" b="1"/>
              <a:t>conseil et du service</a:t>
            </a:r>
            <a:r>
              <a:rPr lang="fr-FR"/>
              <a:t>.</a:t>
            </a:r>
          </a:p>
        </p:txBody>
      </p:sp>
      <p:sp>
        <p:nvSpPr>
          <p:cNvPr id="13" name="ZoneTexte 12">
            <a:extLst>
              <a:ext uri="{FF2B5EF4-FFF2-40B4-BE49-F238E27FC236}">
                <a16:creationId xmlns:a16="http://schemas.microsoft.com/office/drawing/2014/main" id="{8C9AFBEA-69E1-699C-2893-8ED16CE13B0F}"/>
              </a:ext>
            </a:extLst>
          </p:cNvPr>
          <p:cNvSpPr txBox="1"/>
          <p:nvPr/>
        </p:nvSpPr>
        <p:spPr>
          <a:xfrm>
            <a:off x="611560" y="3470230"/>
            <a:ext cx="6237911" cy="707886"/>
          </a:xfrm>
          <a:prstGeom prst="rect">
            <a:avLst/>
          </a:prstGeom>
          <a:noFill/>
        </p:spPr>
        <p:txBody>
          <a:bodyPr wrap="square">
            <a:spAutoFit/>
          </a:bodyPr>
          <a:lstStyle/>
          <a:p>
            <a:r>
              <a:rPr lang="fr-FR"/>
              <a:t>On le décrit comme un véritable </a:t>
            </a:r>
            <a:r>
              <a:rPr lang="fr-FR" b="1" u="sng"/>
              <a:t>partenaire</a:t>
            </a:r>
            <a:r>
              <a:rPr lang="fr-FR"/>
              <a:t>,</a:t>
            </a:r>
            <a:endParaRPr lang="fr-FR" b="1"/>
          </a:p>
          <a:p>
            <a:r>
              <a:rPr lang="fr-FR"/>
              <a:t>dans une relation qui se construit </a:t>
            </a:r>
            <a:r>
              <a:rPr lang="fr-FR" b="1"/>
              <a:t>sur la durée</a:t>
            </a:r>
            <a:r>
              <a:rPr lang="fr-FR"/>
              <a:t>.</a:t>
            </a:r>
            <a:r>
              <a:rPr lang="fr-FR" b="1"/>
              <a:t> </a:t>
            </a:r>
          </a:p>
          <a:p>
            <a:r>
              <a:rPr lang="fr-FR" sz="1200" i="1"/>
              <a:t>« proximité, service, fidélité »</a:t>
            </a:r>
          </a:p>
        </p:txBody>
      </p:sp>
    </p:spTree>
    <p:extLst>
      <p:ext uri="{BB962C8B-B14F-4D97-AF65-F5344CB8AC3E}">
        <p14:creationId xmlns:p14="http://schemas.microsoft.com/office/powerpoint/2010/main" val="38981929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9A8BF444-33FA-495A-2627-BFB135D4B9A6}"/>
              </a:ext>
            </a:extLst>
          </p:cNvPr>
          <p:cNvSpPr>
            <a:spLocks noGrp="1"/>
          </p:cNvSpPr>
          <p:nvPr>
            <p:ph type="sldNum" sz="quarter" idx="12"/>
          </p:nvPr>
        </p:nvSpPr>
        <p:spPr/>
        <p:txBody>
          <a:bodyPr/>
          <a:lstStyle/>
          <a:p>
            <a:fld id="{E6B8A873-7F5A-3B49-9BD4-C9DB89092DF3}" type="slidenum">
              <a:rPr lang="fr-FR" smtClean="0"/>
              <a:pPr/>
              <a:t>16</a:t>
            </a:fld>
            <a:endParaRPr lang="fr-FR"/>
          </a:p>
        </p:txBody>
      </p:sp>
      <p:sp>
        <p:nvSpPr>
          <p:cNvPr id="3" name="ZoneTexte 2">
            <a:extLst>
              <a:ext uri="{FF2B5EF4-FFF2-40B4-BE49-F238E27FC236}">
                <a16:creationId xmlns:a16="http://schemas.microsoft.com/office/drawing/2014/main" id="{64B8C730-24FD-3C1A-7566-7B1128F8D557}"/>
              </a:ext>
            </a:extLst>
          </p:cNvPr>
          <p:cNvSpPr txBox="1"/>
          <p:nvPr/>
        </p:nvSpPr>
        <p:spPr>
          <a:xfrm>
            <a:off x="683568" y="4034423"/>
            <a:ext cx="7776864" cy="2031325"/>
          </a:xfrm>
          <a:prstGeom prst="rect">
            <a:avLst/>
          </a:prstGeom>
          <a:noFill/>
        </p:spPr>
        <p:txBody>
          <a:bodyPr wrap="square" rtlCol="0">
            <a:spAutoFit/>
          </a:bodyPr>
          <a:lstStyle/>
          <a:p>
            <a:r>
              <a:rPr lang="fr-FR" dirty="0"/>
              <a:t>Le seul </a:t>
            </a:r>
            <a:r>
              <a:rPr lang="fr-FR" b="1" dirty="0"/>
              <a:t>concurrent</a:t>
            </a:r>
            <a:r>
              <a:rPr lang="fr-FR" dirty="0"/>
              <a:t> évoqué (Rennes) est </a:t>
            </a:r>
            <a:r>
              <a:rPr lang="fr-FR" b="1" dirty="0"/>
              <a:t>A2S </a:t>
            </a:r>
          </a:p>
          <a:p>
            <a:r>
              <a:rPr lang="fr-FR" dirty="0"/>
              <a:t>qui répond aux attentes sur un point : </a:t>
            </a:r>
            <a:r>
              <a:rPr lang="fr-FR" b="1" dirty="0"/>
              <a:t>le format des commandes</a:t>
            </a:r>
            <a:r>
              <a:rPr lang="fr-FR" dirty="0"/>
              <a:t>, plus adapté pour les petites commandes.</a:t>
            </a:r>
          </a:p>
          <a:p>
            <a:endParaRPr lang="fr-FR" sz="1200" i="1" dirty="0"/>
          </a:p>
          <a:p>
            <a:r>
              <a:rPr lang="fr-FR" sz="1200" i="1" dirty="0"/>
              <a:t>« de base, j'étais là-bas pour les fruits et légumes. Ce qui m’a plu ce sont les prix, le service et la qualité des produits. Et puis je ne passe pas beaucoup de marchandises, j’ai 30 couverts, mais j'ai qu'un plat du jour, donc si j'ai besoin d'aubergines je peux avoir parfois besoin de 7-8 parts seulement, c’est en fonction de mes réservations » « Métro je me retrouve avec une caisse, alors que je vais chez Grand Frais, c’est par sachet, j'en prends 4-5 » « quand j'appelle A2S, si j'ai besoin d'une petite pièce, je leur dis pas plus de 900 grammes, c’est ce qu’ils vont noter et préparer, c’est ce que j’appelle le service »</a:t>
            </a:r>
          </a:p>
        </p:txBody>
      </p:sp>
      <p:sp>
        <p:nvSpPr>
          <p:cNvPr id="6" name="ZoneTexte 5">
            <a:extLst>
              <a:ext uri="{FF2B5EF4-FFF2-40B4-BE49-F238E27FC236}">
                <a16:creationId xmlns:a16="http://schemas.microsoft.com/office/drawing/2014/main" id="{48B8424A-757F-D958-A77E-61979FDB1F49}"/>
              </a:ext>
            </a:extLst>
          </p:cNvPr>
          <p:cNvSpPr txBox="1"/>
          <p:nvPr/>
        </p:nvSpPr>
        <p:spPr>
          <a:xfrm>
            <a:off x="675184" y="1196752"/>
            <a:ext cx="7416824" cy="892552"/>
          </a:xfrm>
          <a:prstGeom prst="rect">
            <a:avLst/>
          </a:prstGeom>
          <a:noFill/>
        </p:spPr>
        <p:txBody>
          <a:bodyPr wrap="square" rtlCol="0">
            <a:spAutoFit/>
          </a:bodyPr>
          <a:lstStyle/>
          <a:p>
            <a:r>
              <a:rPr lang="fr-FR" dirty="0"/>
              <a:t>On reconnaît à Métro une </a:t>
            </a:r>
            <a:r>
              <a:rPr lang="fr-FR" b="1" dirty="0">
                <a:solidFill>
                  <a:schemeClr val="bg1"/>
                </a:solidFill>
                <a:highlight>
                  <a:srgbClr val="407AAA"/>
                </a:highlight>
              </a:rPr>
              <a:t>position prépondérante</a:t>
            </a:r>
            <a:r>
              <a:rPr lang="fr-FR" dirty="0">
                <a:solidFill>
                  <a:schemeClr val="bg1"/>
                </a:solidFill>
                <a:highlight>
                  <a:srgbClr val="407AAA"/>
                </a:highlight>
              </a:rPr>
              <a:t>,</a:t>
            </a:r>
          </a:p>
          <a:p>
            <a:r>
              <a:rPr lang="fr-FR" sz="1200" i="1" dirty="0"/>
              <a:t>« c’est une marque historique » « c’est le premier acteur »</a:t>
            </a:r>
          </a:p>
          <a:p>
            <a:endParaRPr lang="fr-FR" sz="1200" dirty="0"/>
          </a:p>
          <a:p>
            <a:r>
              <a:rPr lang="fr-FR" dirty="0"/>
              <a:t>Voire à </a:t>
            </a:r>
            <a:r>
              <a:rPr lang="fr-FR" b="1" dirty="0"/>
              <a:t>Paris</a:t>
            </a:r>
            <a:r>
              <a:rPr lang="fr-FR" dirty="0"/>
              <a:t>, un </a:t>
            </a:r>
            <a:r>
              <a:rPr lang="fr-FR" b="1" dirty="0"/>
              <a:t>quasi monopole </a:t>
            </a:r>
            <a:r>
              <a:rPr lang="fr-FR" dirty="0"/>
              <a:t>(réguliers) : il n’y a pas d’équivalent.</a:t>
            </a:r>
          </a:p>
        </p:txBody>
      </p:sp>
      <p:sp>
        <p:nvSpPr>
          <p:cNvPr id="8" name="ZoneTexte 7">
            <a:extLst>
              <a:ext uri="{FF2B5EF4-FFF2-40B4-BE49-F238E27FC236}">
                <a16:creationId xmlns:a16="http://schemas.microsoft.com/office/drawing/2014/main" id="{9A608EAB-2B11-91EB-50A6-CB3CB358B800}"/>
              </a:ext>
            </a:extLst>
          </p:cNvPr>
          <p:cNvSpPr txBox="1"/>
          <p:nvPr/>
        </p:nvSpPr>
        <p:spPr>
          <a:xfrm>
            <a:off x="611448" y="485056"/>
            <a:ext cx="8137016" cy="523220"/>
          </a:xfrm>
          <a:prstGeom prst="rect">
            <a:avLst/>
          </a:prstGeom>
          <a:noFill/>
        </p:spPr>
        <p:txBody>
          <a:bodyPr wrap="square" rtlCol="0">
            <a:spAutoFit/>
          </a:bodyPr>
          <a:lstStyle/>
          <a:p>
            <a:r>
              <a:rPr lang="fr-FR" sz="2800" b="1" u="sng">
                <a:solidFill>
                  <a:srgbClr val="407AAA"/>
                </a:solidFill>
              </a:rPr>
              <a:t>Métro</a:t>
            </a:r>
            <a:r>
              <a:rPr lang="fr-FR" sz="2800" b="1">
                <a:solidFill>
                  <a:srgbClr val="407AAA"/>
                </a:solidFill>
              </a:rPr>
              <a:t> = la référence</a:t>
            </a:r>
          </a:p>
        </p:txBody>
      </p:sp>
      <p:sp>
        <p:nvSpPr>
          <p:cNvPr id="10" name="ZoneTexte 9">
            <a:extLst>
              <a:ext uri="{FF2B5EF4-FFF2-40B4-BE49-F238E27FC236}">
                <a16:creationId xmlns:a16="http://schemas.microsoft.com/office/drawing/2014/main" id="{67DAFD78-5D40-6896-2C3E-7E63FB2F5B7C}"/>
              </a:ext>
            </a:extLst>
          </p:cNvPr>
          <p:cNvSpPr txBox="1"/>
          <p:nvPr/>
        </p:nvSpPr>
        <p:spPr>
          <a:xfrm>
            <a:off x="683568" y="2204864"/>
            <a:ext cx="8137016" cy="523220"/>
          </a:xfrm>
          <a:prstGeom prst="rect">
            <a:avLst/>
          </a:prstGeom>
          <a:noFill/>
        </p:spPr>
        <p:txBody>
          <a:bodyPr wrap="square" rtlCol="0">
            <a:spAutoFit/>
          </a:bodyPr>
          <a:lstStyle/>
          <a:p>
            <a:r>
              <a:rPr lang="fr-FR" dirty="0"/>
              <a:t>C’est </a:t>
            </a:r>
            <a:r>
              <a:rPr lang="fr-FR" b="1" dirty="0">
                <a:solidFill>
                  <a:schemeClr val="bg1"/>
                </a:solidFill>
                <a:highlight>
                  <a:srgbClr val="407AAA"/>
                </a:highlight>
              </a:rPr>
              <a:t>l’étendue des gammes</a:t>
            </a:r>
            <a:r>
              <a:rPr lang="fr-FR" dirty="0"/>
              <a:t> qui est essentiellement invoquée pour justifier cette position.</a:t>
            </a:r>
            <a:endParaRPr lang="fr-FR" b="1" dirty="0"/>
          </a:p>
          <a:p>
            <a:r>
              <a:rPr lang="fr-FR" sz="1400" i="1" dirty="0"/>
              <a:t>« chez Métro, il y a tout ce qu’il faut »</a:t>
            </a:r>
            <a:endParaRPr lang="fr-FR" sz="1400" dirty="0"/>
          </a:p>
        </p:txBody>
      </p:sp>
      <p:sp>
        <p:nvSpPr>
          <p:cNvPr id="4" name="Rectangle à coins arrondis 3">
            <a:extLst>
              <a:ext uri="{FF2B5EF4-FFF2-40B4-BE49-F238E27FC236}">
                <a16:creationId xmlns:a16="http://schemas.microsoft.com/office/drawing/2014/main" id="{2B04C546-E4E0-0A84-8C89-125A25B814CB}"/>
              </a:ext>
            </a:extLst>
          </p:cNvPr>
          <p:cNvSpPr/>
          <p:nvPr/>
        </p:nvSpPr>
        <p:spPr bwMode="auto">
          <a:xfrm>
            <a:off x="675184" y="2145409"/>
            <a:ext cx="7416824" cy="692426"/>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
        <p:nvSpPr>
          <p:cNvPr id="5" name="ZoneTexte 4">
            <a:extLst>
              <a:ext uri="{FF2B5EF4-FFF2-40B4-BE49-F238E27FC236}">
                <a16:creationId xmlns:a16="http://schemas.microsoft.com/office/drawing/2014/main" id="{A28398AE-CDE6-4FA8-1CC1-55678629405A}"/>
              </a:ext>
            </a:extLst>
          </p:cNvPr>
          <p:cNvSpPr txBox="1"/>
          <p:nvPr/>
        </p:nvSpPr>
        <p:spPr>
          <a:xfrm>
            <a:off x="683568" y="2977788"/>
            <a:ext cx="8137016" cy="738664"/>
          </a:xfrm>
          <a:prstGeom prst="rect">
            <a:avLst/>
          </a:prstGeom>
          <a:noFill/>
        </p:spPr>
        <p:txBody>
          <a:bodyPr wrap="square" rtlCol="0">
            <a:spAutoFit/>
          </a:bodyPr>
          <a:lstStyle/>
          <a:p>
            <a:r>
              <a:rPr lang="fr-FR" dirty="0"/>
              <a:t>La question des </a:t>
            </a:r>
            <a:r>
              <a:rPr lang="fr-FR" b="1" dirty="0"/>
              <a:t>prix</a:t>
            </a:r>
            <a:r>
              <a:rPr lang="fr-FR" dirty="0"/>
              <a:t> est évoquée à plusieurs reprises.</a:t>
            </a:r>
          </a:p>
          <a:p>
            <a:r>
              <a:rPr lang="fr-FR" sz="1400" i="1" dirty="0"/>
              <a:t>« les prix augmentent beaucoup »</a:t>
            </a:r>
            <a:br>
              <a:rPr lang="fr-FR" sz="1400" i="1" dirty="0"/>
            </a:br>
            <a:r>
              <a:rPr lang="fr-FR" sz="1400" i="1" dirty="0"/>
              <a:t>« C’est cher quand même »</a:t>
            </a:r>
            <a:endParaRPr lang="fr-FR" sz="1400" dirty="0"/>
          </a:p>
        </p:txBody>
      </p:sp>
    </p:spTree>
    <p:extLst>
      <p:ext uri="{BB962C8B-B14F-4D97-AF65-F5344CB8AC3E}">
        <p14:creationId xmlns:p14="http://schemas.microsoft.com/office/powerpoint/2010/main" val="15432231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17</a:t>
            </a:fld>
            <a:endParaRPr lang="fr-FR"/>
          </a:p>
        </p:txBody>
      </p:sp>
      <p:sp>
        <p:nvSpPr>
          <p:cNvPr id="3" name="ZoneTexte 2"/>
          <p:cNvSpPr txBox="1"/>
          <p:nvPr/>
        </p:nvSpPr>
        <p:spPr>
          <a:xfrm>
            <a:off x="683568" y="3070701"/>
            <a:ext cx="7848872" cy="584775"/>
          </a:xfrm>
          <a:prstGeom prst="rect">
            <a:avLst/>
          </a:prstGeom>
          <a:noFill/>
        </p:spPr>
        <p:txBody>
          <a:bodyPr wrap="square" rtlCol="0">
            <a:spAutoFit/>
          </a:bodyPr>
          <a:lstStyle/>
          <a:p>
            <a:pPr algn="ctr"/>
            <a:r>
              <a:rPr lang="fr-FR" sz="3200" b="1"/>
              <a:t>services</a:t>
            </a:r>
          </a:p>
        </p:txBody>
      </p:sp>
      <p:sp>
        <p:nvSpPr>
          <p:cNvPr id="4" name="Rectangle à coins arrondis 3"/>
          <p:cNvSpPr/>
          <p:nvPr/>
        </p:nvSpPr>
        <p:spPr bwMode="auto">
          <a:xfrm>
            <a:off x="3059832" y="2924944"/>
            <a:ext cx="3024336" cy="93610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pic>
        <p:nvPicPr>
          <p:cNvPr id="5" name="Image 13" descr="Capture d’écran 2016-03-31 à 10.26.45.png"/>
          <p:cNvPicPr>
            <a:picLocks noChangeAspect="1"/>
          </p:cNvPicPr>
          <p:nvPr/>
        </p:nvPicPr>
        <p:blipFill rotWithShape="1">
          <a:blip r:embed="rId2">
            <a:extLst>
              <a:ext uri="{BEBA8EAE-BF5A-486C-A8C5-ECC9F3942E4B}">
                <a14:imgProps xmlns:a14="http://schemas.microsoft.com/office/drawing/2010/main">
                  <a14:imgLayer r:embed="rId3">
                    <a14:imgEffect>
                      <a14:artisticPencilSketch pressure="4"/>
                    </a14:imgEffect>
                  </a14:imgLayer>
                </a14:imgProps>
              </a:ext>
              <a:ext uri="{28A0092B-C50C-407E-A947-70E740481C1C}">
                <a14:useLocalDpi xmlns:a14="http://schemas.microsoft.com/office/drawing/2010/main" val="0"/>
              </a:ext>
            </a:extLst>
          </a:blip>
          <a:srcRect l="41386" t="-1606" r="58" b="1606"/>
          <a:stretch/>
        </p:blipFill>
        <p:spPr bwMode="auto">
          <a:xfrm>
            <a:off x="350072" y="514218"/>
            <a:ext cx="1200790" cy="1150269"/>
          </a:xfrm>
          <a:prstGeom prst="rect">
            <a:avLst/>
          </a:prstGeom>
          <a:noFill/>
          <a:ln>
            <a:noFill/>
          </a:ln>
        </p:spPr>
      </p:pic>
      <p:sp>
        <p:nvSpPr>
          <p:cNvPr id="7" name="ZoneTexte 6"/>
          <p:cNvSpPr txBox="1"/>
          <p:nvPr/>
        </p:nvSpPr>
        <p:spPr>
          <a:xfrm>
            <a:off x="179512" y="404664"/>
            <a:ext cx="504056" cy="584775"/>
          </a:xfrm>
          <a:prstGeom prst="rect">
            <a:avLst/>
          </a:prstGeom>
          <a:noFill/>
        </p:spPr>
        <p:txBody>
          <a:bodyPr wrap="square" rtlCol="0">
            <a:spAutoFit/>
          </a:bodyPr>
          <a:lstStyle/>
          <a:p>
            <a:pPr algn="ctr"/>
            <a:r>
              <a:rPr lang="fr-FR" sz="3200" b="1">
                <a:solidFill>
                  <a:srgbClr val="407AAA"/>
                </a:solidFill>
              </a:rPr>
              <a:t>2</a:t>
            </a:r>
          </a:p>
        </p:txBody>
      </p:sp>
    </p:spTree>
    <p:extLst>
      <p:ext uri="{BB962C8B-B14F-4D97-AF65-F5344CB8AC3E}">
        <p14:creationId xmlns:p14="http://schemas.microsoft.com/office/powerpoint/2010/main" val="20044263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0CA49DF7-AAE6-62A8-DB18-F7204D0085B1}"/>
              </a:ext>
            </a:extLst>
          </p:cNvPr>
          <p:cNvSpPr>
            <a:spLocks noGrp="1"/>
          </p:cNvSpPr>
          <p:nvPr>
            <p:ph type="sldNum" sz="quarter" idx="12"/>
          </p:nvPr>
        </p:nvSpPr>
        <p:spPr/>
        <p:txBody>
          <a:bodyPr/>
          <a:lstStyle/>
          <a:p>
            <a:fld id="{E6B8A873-7F5A-3B49-9BD4-C9DB89092DF3}" type="slidenum">
              <a:rPr lang="fr-FR" smtClean="0"/>
              <a:pPr/>
              <a:t>18</a:t>
            </a:fld>
            <a:endParaRPr lang="fr-FR"/>
          </a:p>
        </p:txBody>
      </p:sp>
      <p:sp>
        <p:nvSpPr>
          <p:cNvPr id="3" name="ZoneTexte 2">
            <a:extLst>
              <a:ext uri="{FF2B5EF4-FFF2-40B4-BE49-F238E27FC236}">
                <a16:creationId xmlns:a16="http://schemas.microsoft.com/office/drawing/2014/main" id="{F9E7994E-5714-B705-5AC3-560435920C17}"/>
              </a:ext>
            </a:extLst>
          </p:cNvPr>
          <p:cNvSpPr txBox="1"/>
          <p:nvPr/>
        </p:nvSpPr>
        <p:spPr>
          <a:xfrm>
            <a:off x="611560" y="1249015"/>
            <a:ext cx="7344928" cy="307777"/>
          </a:xfrm>
          <a:prstGeom prst="rect">
            <a:avLst/>
          </a:prstGeom>
          <a:noFill/>
        </p:spPr>
        <p:txBody>
          <a:bodyPr wrap="square" rtlCol="0">
            <a:spAutoFit/>
          </a:bodyPr>
          <a:lstStyle/>
          <a:p>
            <a:r>
              <a:rPr lang="fr-FR" b="1" dirty="0"/>
              <a:t>En spontané</a:t>
            </a:r>
            <a:r>
              <a:rPr lang="fr-FR" dirty="0"/>
              <a:t>, tant à Rennes qu’à Paris, </a:t>
            </a:r>
            <a:r>
              <a:rPr lang="fr-FR" b="1" dirty="0"/>
              <a:t>la </a:t>
            </a:r>
            <a:r>
              <a:rPr lang="fr-FR" b="1" u="sng" dirty="0">
                <a:solidFill>
                  <a:schemeClr val="bg1"/>
                </a:solidFill>
                <a:highlight>
                  <a:srgbClr val="407AAA"/>
                </a:highlight>
              </a:rPr>
              <a:t>Carte Réflexe</a:t>
            </a:r>
            <a:r>
              <a:rPr lang="fr-FR" b="1" dirty="0">
                <a:solidFill>
                  <a:schemeClr val="bg1"/>
                </a:solidFill>
              </a:rPr>
              <a:t> </a:t>
            </a:r>
            <a:r>
              <a:rPr lang="fr-FR" dirty="0"/>
              <a:t>est citée.</a:t>
            </a:r>
          </a:p>
        </p:txBody>
      </p:sp>
      <p:sp>
        <p:nvSpPr>
          <p:cNvPr id="4" name="ZoneTexte 3">
            <a:extLst>
              <a:ext uri="{FF2B5EF4-FFF2-40B4-BE49-F238E27FC236}">
                <a16:creationId xmlns:a16="http://schemas.microsoft.com/office/drawing/2014/main" id="{FD2DD4A9-49CE-10B9-D4E9-50411ED57AF1}"/>
              </a:ext>
            </a:extLst>
          </p:cNvPr>
          <p:cNvSpPr txBox="1"/>
          <p:nvPr/>
        </p:nvSpPr>
        <p:spPr>
          <a:xfrm>
            <a:off x="611448" y="1700808"/>
            <a:ext cx="7992888" cy="523220"/>
          </a:xfrm>
          <a:prstGeom prst="rect">
            <a:avLst/>
          </a:prstGeom>
          <a:noFill/>
        </p:spPr>
        <p:txBody>
          <a:bodyPr wrap="square" rtlCol="0">
            <a:spAutoFit/>
          </a:bodyPr>
          <a:lstStyle/>
          <a:p>
            <a:r>
              <a:rPr lang="fr-FR"/>
              <a:t>Ce service reflète l’importance, aux yeux des restaurateurs, </a:t>
            </a:r>
          </a:p>
          <a:p>
            <a:r>
              <a:rPr lang="fr-FR"/>
              <a:t>des </a:t>
            </a:r>
            <a:r>
              <a:rPr lang="fr-FR" b="1" u="sng"/>
              <a:t>conditions de paiement</a:t>
            </a:r>
            <a:r>
              <a:rPr lang="fr-FR" b="1"/>
              <a:t> </a:t>
            </a:r>
            <a:r>
              <a:rPr lang="fr-FR"/>
              <a:t>proposées par les fournisseurs.</a:t>
            </a:r>
            <a:endParaRPr lang="fr-FR" sz="1400" i="1"/>
          </a:p>
        </p:txBody>
      </p:sp>
      <p:sp>
        <p:nvSpPr>
          <p:cNvPr id="6" name="ZoneTexte 5">
            <a:extLst>
              <a:ext uri="{FF2B5EF4-FFF2-40B4-BE49-F238E27FC236}">
                <a16:creationId xmlns:a16="http://schemas.microsoft.com/office/drawing/2014/main" id="{69764FB4-C239-43FD-CEBE-DB6EF2B4B079}"/>
              </a:ext>
            </a:extLst>
          </p:cNvPr>
          <p:cNvSpPr txBox="1"/>
          <p:nvPr/>
        </p:nvSpPr>
        <p:spPr>
          <a:xfrm>
            <a:off x="611358" y="3196133"/>
            <a:ext cx="7273010" cy="1815882"/>
          </a:xfrm>
          <a:prstGeom prst="rect">
            <a:avLst/>
          </a:prstGeom>
          <a:noFill/>
        </p:spPr>
        <p:txBody>
          <a:bodyPr wrap="square" rtlCol="0">
            <a:spAutoFit/>
          </a:bodyPr>
          <a:lstStyle/>
          <a:p>
            <a:r>
              <a:rPr lang="fr-FR" dirty="0"/>
              <a:t>S’ajoute </a:t>
            </a:r>
            <a:r>
              <a:rPr lang="fr-FR" b="1" dirty="0"/>
              <a:t>la livraison</a:t>
            </a:r>
            <a:r>
              <a:rPr lang="fr-FR" dirty="0"/>
              <a:t>, </a:t>
            </a:r>
          </a:p>
          <a:p>
            <a:endParaRPr lang="fr-FR" dirty="0"/>
          </a:p>
          <a:p>
            <a:r>
              <a:rPr lang="fr-FR" dirty="0"/>
              <a:t>mais aussi ponctuellement, </a:t>
            </a:r>
            <a:r>
              <a:rPr lang="fr-FR" b="1" dirty="0"/>
              <a:t>à Paris</a:t>
            </a:r>
            <a:r>
              <a:rPr lang="fr-FR" dirty="0"/>
              <a:t>, une série d’accompagnements et de conseils</a:t>
            </a:r>
            <a:r>
              <a:rPr lang="fr-FR" b="1" dirty="0"/>
              <a:t> </a:t>
            </a:r>
            <a:r>
              <a:rPr lang="fr-FR" dirty="0"/>
              <a:t>: </a:t>
            </a:r>
          </a:p>
          <a:p>
            <a:endParaRPr lang="fr-FR" dirty="0"/>
          </a:p>
          <a:p>
            <a:r>
              <a:rPr lang="fr-FR" dirty="0"/>
              <a:t>. l’accompagnement dans la création de site Internet,</a:t>
            </a:r>
          </a:p>
          <a:p>
            <a:r>
              <a:rPr lang="fr-FR" dirty="0"/>
              <a:t>. les commerciaux qui aident à définir des commandes,</a:t>
            </a:r>
          </a:p>
          <a:p>
            <a:r>
              <a:rPr lang="fr-FR" dirty="0"/>
              <a:t>. les SMS reçus avec des suggestions,</a:t>
            </a:r>
          </a:p>
          <a:p>
            <a:r>
              <a:rPr lang="fr-FR" dirty="0"/>
              <a:t>. les animations sur le point de vente.</a:t>
            </a:r>
          </a:p>
        </p:txBody>
      </p:sp>
      <p:sp>
        <p:nvSpPr>
          <p:cNvPr id="5" name="ZoneTexte 4">
            <a:extLst>
              <a:ext uri="{FF2B5EF4-FFF2-40B4-BE49-F238E27FC236}">
                <a16:creationId xmlns:a16="http://schemas.microsoft.com/office/drawing/2014/main" id="{6B502077-FF97-EF30-23B5-DED43E8154FB}"/>
              </a:ext>
            </a:extLst>
          </p:cNvPr>
          <p:cNvSpPr txBox="1"/>
          <p:nvPr/>
        </p:nvSpPr>
        <p:spPr>
          <a:xfrm>
            <a:off x="611560" y="476672"/>
            <a:ext cx="7848872" cy="523220"/>
          </a:xfrm>
          <a:prstGeom prst="rect">
            <a:avLst/>
          </a:prstGeom>
          <a:noFill/>
        </p:spPr>
        <p:txBody>
          <a:bodyPr wrap="square" rtlCol="0">
            <a:spAutoFit/>
          </a:bodyPr>
          <a:lstStyle/>
          <a:p>
            <a:r>
              <a:rPr lang="fr-FR" sz="2800" b="1">
                <a:solidFill>
                  <a:srgbClr val="407AAA"/>
                </a:solidFill>
              </a:rPr>
              <a:t>des services peu cités en spontané</a:t>
            </a:r>
            <a:endParaRPr lang="fr-FR" sz="2800" b="1" u="sng">
              <a:solidFill>
                <a:srgbClr val="407AAA"/>
              </a:solidFill>
            </a:endParaRPr>
          </a:p>
        </p:txBody>
      </p:sp>
      <p:sp>
        <p:nvSpPr>
          <p:cNvPr id="8" name="ZoneTexte 7">
            <a:extLst>
              <a:ext uri="{FF2B5EF4-FFF2-40B4-BE49-F238E27FC236}">
                <a16:creationId xmlns:a16="http://schemas.microsoft.com/office/drawing/2014/main" id="{B995E64D-B43C-849B-56D1-024208733F25}"/>
              </a:ext>
            </a:extLst>
          </p:cNvPr>
          <p:cNvSpPr txBox="1"/>
          <p:nvPr/>
        </p:nvSpPr>
        <p:spPr>
          <a:xfrm>
            <a:off x="611448" y="2791961"/>
            <a:ext cx="7128904" cy="276999"/>
          </a:xfrm>
          <a:prstGeom prst="rect">
            <a:avLst/>
          </a:prstGeom>
          <a:noFill/>
        </p:spPr>
        <p:txBody>
          <a:bodyPr wrap="square" rtlCol="0">
            <a:spAutoFit/>
          </a:bodyPr>
          <a:lstStyle/>
          <a:p>
            <a:r>
              <a:rPr lang="fr-FR" sz="1200" i="1" dirty="0"/>
              <a:t>« particulièrement utiles au moment d’une ouverture pour étaler les paiements »</a:t>
            </a:r>
            <a:endParaRPr lang="fr-FR" sz="1200" dirty="0"/>
          </a:p>
        </p:txBody>
      </p:sp>
      <p:sp>
        <p:nvSpPr>
          <p:cNvPr id="9" name="ZoneTexte 8">
            <a:extLst>
              <a:ext uri="{FF2B5EF4-FFF2-40B4-BE49-F238E27FC236}">
                <a16:creationId xmlns:a16="http://schemas.microsoft.com/office/drawing/2014/main" id="{7050A3B9-52B4-E9F2-0D11-212D05A2D9E5}"/>
              </a:ext>
            </a:extLst>
          </p:cNvPr>
          <p:cNvSpPr txBox="1"/>
          <p:nvPr/>
        </p:nvSpPr>
        <p:spPr>
          <a:xfrm>
            <a:off x="611560" y="2545159"/>
            <a:ext cx="7992888" cy="307777"/>
          </a:xfrm>
          <a:prstGeom prst="rect">
            <a:avLst/>
          </a:prstGeom>
          <a:noFill/>
        </p:spPr>
        <p:txBody>
          <a:bodyPr wrap="square" rtlCol="0">
            <a:spAutoFit/>
          </a:bodyPr>
          <a:lstStyle/>
          <a:p>
            <a:r>
              <a:rPr lang="fr-FR" dirty="0"/>
              <a:t>Les clients les mentionnent particulièrement utiles </a:t>
            </a:r>
            <a:r>
              <a:rPr lang="fr-FR" b="1" dirty="0"/>
              <a:t>à l’ouverture d’un restaurant</a:t>
            </a:r>
            <a:r>
              <a:rPr lang="fr-FR" dirty="0"/>
              <a:t>.</a:t>
            </a:r>
            <a:endParaRPr lang="fr-FR" sz="1400" i="1" dirty="0"/>
          </a:p>
        </p:txBody>
      </p:sp>
      <p:sp>
        <p:nvSpPr>
          <p:cNvPr id="7" name="Rectangle à coins arrondis 3">
            <a:extLst>
              <a:ext uri="{FF2B5EF4-FFF2-40B4-BE49-F238E27FC236}">
                <a16:creationId xmlns:a16="http://schemas.microsoft.com/office/drawing/2014/main" id="{09D503C4-97B2-C229-569A-5FB83594A58C}"/>
              </a:ext>
            </a:extLst>
          </p:cNvPr>
          <p:cNvSpPr/>
          <p:nvPr/>
        </p:nvSpPr>
        <p:spPr bwMode="auto">
          <a:xfrm>
            <a:off x="611560" y="1196751"/>
            <a:ext cx="6120680" cy="1204391"/>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
        <p:nvSpPr>
          <p:cNvPr id="10" name="Rectangle à coins arrondis 3">
            <a:extLst>
              <a:ext uri="{FF2B5EF4-FFF2-40B4-BE49-F238E27FC236}">
                <a16:creationId xmlns:a16="http://schemas.microsoft.com/office/drawing/2014/main" id="{C5BFFF48-40DB-12AA-F62F-378EC19D5CC4}"/>
              </a:ext>
            </a:extLst>
          </p:cNvPr>
          <p:cNvSpPr/>
          <p:nvPr/>
        </p:nvSpPr>
        <p:spPr bwMode="auto">
          <a:xfrm>
            <a:off x="611560" y="3140968"/>
            <a:ext cx="1944216" cy="432048"/>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
        <p:nvSpPr>
          <p:cNvPr id="11" name="Rectangle à coins arrondis 3">
            <a:extLst>
              <a:ext uri="{FF2B5EF4-FFF2-40B4-BE49-F238E27FC236}">
                <a16:creationId xmlns:a16="http://schemas.microsoft.com/office/drawing/2014/main" id="{0B31F560-B3E4-9E1F-8FB3-DFBFF3042CBA}"/>
              </a:ext>
            </a:extLst>
          </p:cNvPr>
          <p:cNvSpPr/>
          <p:nvPr/>
        </p:nvSpPr>
        <p:spPr bwMode="auto">
          <a:xfrm>
            <a:off x="638466" y="4033644"/>
            <a:ext cx="4437590" cy="1015533"/>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25205423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7D0FD31E-796B-2C5A-356A-751ECE75B278}"/>
              </a:ext>
            </a:extLst>
          </p:cNvPr>
          <p:cNvSpPr>
            <a:spLocks noGrp="1"/>
          </p:cNvSpPr>
          <p:nvPr>
            <p:ph type="sldNum" sz="quarter" idx="12"/>
          </p:nvPr>
        </p:nvSpPr>
        <p:spPr/>
        <p:txBody>
          <a:bodyPr/>
          <a:lstStyle/>
          <a:p>
            <a:fld id="{E6B8A873-7F5A-3B49-9BD4-C9DB89092DF3}" type="slidenum">
              <a:rPr lang="fr-FR" smtClean="0"/>
              <a:pPr/>
              <a:t>19</a:t>
            </a:fld>
            <a:endParaRPr lang="fr-FR"/>
          </a:p>
        </p:txBody>
      </p:sp>
      <p:pic>
        <p:nvPicPr>
          <p:cNvPr id="3" name="Image 2">
            <a:extLst>
              <a:ext uri="{FF2B5EF4-FFF2-40B4-BE49-F238E27FC236}">
                <a16:creationId xmlns:a16="http://schemas.microsoft.com/office/drawing/2014/main" id="{153D2B0E-1192-E574-0B95-4493B8008CF0}"/>
              </a:ext>
            </a:extLst>
          </p:cNvPr>
          <p:cNvPicPr>
            <a:picLocks noChangeAspect="1"/>
          </p:cNvPicPr>
          <p:nvPr/>
        </p:nvPicPr>
        <p:blipFill>
          <a:blip r:embed="rId2"/>
          <a:stretch>
            <a:fillRect/>
          </a:stretch>
        </p:blipFill>
        <p:spPr>
          <a:xfrm>
            <a:off x="3194870" y="1494092"/>
            <a:ext cx="793885" cy="1121337"/>
          </a:xfrm>
          <a:prstGeom prst="rect">
            <a:avLst/>
          </a:prstGeom>
        </p:spPr>
      </p:pic>
      <p:pic>
        <p:nvPicPr>
          <p:cNvPr id="4" name="Image 3">
            <a:extLst>
              <a:ext uri="{FF2B5EF4-FFF2-40B4-BE49-F238E27FC236}">
                <a16:creationId xmlns:a16="http://schemas.microsoft.com/office/drawing/2014/main" id="{190FCA4B-9E9B-7C2B-F94D-2A67BDC45F03}"/>
              </a:ext>
            </a:extLst>
          </p:cNvPr>
          <p:cNvPicPr>
            <a:picLocks noChangeAspect="1"/>
          </p:cNvPicPr>
          <p:nvPr/>
        </p:nvPicPr>
        <p:blipFill>
          <a:blip r:embed="rId3"/>
          <a:stretch>
            <a:fillRect/>
          </a:stretch>
        </p:blipFill>
        <p:spPr>
          <a:xfrm>
            <a:off x="4028437" y="1502142"/>
            <a:ext cx="791981" cy="1121337"/>
          </a:xfrm>
          <a:prstGeom prst="rect">
            <a:avLst/>
          </a:prstGeom>
        </p:spPr>
      </p:pic>
      <p:pic>
        <p:nvPicPr>
          <p:cNvPr id="5" name="Image 4" descr="Une image contenant texte, plein air, jaune&#10;&#10;Description générée automatiquement">
            <a:extLst>
              <a:ext uri="{FF2B5EF4-FFF2-40B4-BE49-F238E27FC236}">
                <a16:creationId xmlns:a16="http://schemas.microsoft.com/office/drawing/2014/main" id="{BFB20FF5-9DCE-1045-093A-1410A04703DB}"/>
              </a:ext>
            </a:extLst>
          </p:cNvPr>
          <p:cNvPicPr>
            <a:picLocks noChangeAspect="1"/>
          </p:cNvPicPr>
          <p:nvPr/>
        </p:nvPicPr>
        <p:blipFill>
          <a:blip r:embed="rId4"/>
          <a:stretch>
            <a:fillRect/>
          </a:stretch>
        </p:blipFill>
        <p:spPr>
          <a:xfrm>
            <a:off x="4837422" y="1502142"/>
            <a:ext cx="796588" cy="1121337"/>
          </a:xfrm>
          <a:prstGeom prst="rect">
            <a:avLst/>
          </a:prstGeom>
        </p:spPr>
      </p:pic>
      <p:pic>
        <p:nvPicPr>
          <p:cNvPr id="6" name="Image 5" descr="Une image contenant texte&#10;&#10;Description générée automatiquement">
            <a:extLst>
              <a:ext uri="{FF2B5EF4-FFF2-40B4-BE49-F238E27FC236}">
                <a16:creationId xmlns:a16="http://schemas.microsoft.com/office/drawing/2014/main" id="{9B1B12C5-38A7-ED9A-F4A7-A53668227EB1}"/>
              </a:ext>
            </a:extLst>
          </p:cNvPr>
          <p:cNvPicPr>
            <a:picLocks noChangeAspect="1"/>
          </p:cNvPicPr>
          <p:nvPr/>
        </p:nvPicPr>
        <p:blipFill>
          <a:blip r:embed="rId5"/>
          <a:stretch>
            <a:fillRect/>
          </a:stretch>
        </p:blipFill>
        <p:spPr>
          <a:xfrm>
            <a:off x="683568" y="1499211"/>
            <a:ext cx="796889" cy="1121337"/>
          </a:xfrm>
          <a:prstGeom prst="rect">
            <a:avLst/>
          </a:prstGeom>
        </p:spPr>
      </p:pic>
      <p:pic>
        <p:nvPicPr>
          <p:cNvPr id="7" name="Image 6" descr="Une image contenant texte, plein air&#10;&#10;Description générée automatiquement">
            <a:extLst>
              <a:ext uri="{FF2B5EF4-FFF2-40B4-BE49-F238E27FC236}">
                <a16:creationId xmlns:a16="http://schemas.microsoft.com/office/drawing/2014/main" id="{B52F71AF-2728-B367-A2B3-C90B31FE867E}"/>
              </a:ext>
            </a:extLst>
          </p:cNvPr>
          <p:cNvPicPr>
            <a:picLocks noChangeAspect="1"/>
          </p:cNvPicPr>
          <p:nvPr/>
        </p:nvPicPr>
        <p:blipFill>
          <a:blip r:embed="rId6"/>
          <a:stretch>
            <a:fillRect/>
          </a:stretch>
        </p:blipFill>
        <p:spPr>
          <a:xfrm>
            <a:off x="1547664" y="1494093"/>
            <a:ext cx="793650" cy="1121337"/>
          </a:xfrm>
          <a:prstGeom prst="rect">
            <a:avLst/>
          </a:prstGeom>
        </p:spPr>
      </p:pic>
      <p:pic>
        <p:nvPicPr>
          <p:cNvPr id="8" name="Image 7" descr="Une image contenant Site web&#10;&#10;Description générée automatiquement">
            <a:extLst>
              <a:ext uri="{FF2B5EF4-FFF2-40B4-BE49-F238E27FC236}">
                <a16:creationId xmlns:a16="http://schemas.microsoft.com/office/drawing/2014/main" id="{F1614A87-91CD-105F-5800-DEB659D560F2}"/>
              </a:ext>
            </a:extLst>
          </p:cNvPr>
          <p:cNvPicPr>
            <a:picLocks noChangeAspect="1"/>
          </p:cNvPicPr>
          <p:nvPr/>
        </p:nvPicPr>
        <p:blipFill>
          <a:blip r:embed="rId7"/>
          <a:stretch>
            <a:fillRect/>
          </a:stretch>
        </p:blipFill>
        <p:spPr>
          <a:xfrm>
            <a:off x="2372253" y="1484784"/>
            <a:ext cx="792539" cy="1121337"/>
          </a:xfrm>
          <a:prstGeom prst="rect">
            <a:avLst/>
          </a:prstGeom>
        </p:spPr>
      </p:pic>
      <p:pic>
        <p:nvPicPr>
          <p:cNvPr id="9" name="Image 8">
            <a:extLst>
              <a:ext uri="{FF2B5EF4-FFF2-40B4-BE49-F238E27FC236}">
                <a16:creationId xmlns:a16="http://schemas.microsoft.com/office/drawing/2014/main" id="{698218D6-E761-5EBC-7A9D-64FE7ED7BABC}"/>
              </a:ext>
            </a:extLst>
          </p:cNvPr>
          <p:cNvPicPr>
            <a:picLocks noChangeAspect="1"/>
          </p:cNvPicPr>
          <p:nvPr/>
        </p:nvPicPr>
        <p:blipFill>
          <a:blip r:embed="rId8"/>
          <a:stretch>
            <a:fillRect/>
          </a:stretch>
        </p:blipFill>
        <p:spPr>
          <a:xfrm>
            <a:off x="7380980" y="1515575"/>
            <a:ext cx="791420" cy="1121337"/>
          </a:xfrm>
          <a:prstGeom prst="rect">
            <a:avLst/>
          </a:prstGeom>
        </p:spPr>
      </p:pic>
      <p:pic>
        <p:nvPicPr>
          <p:cNvPr id="10" name="Image 9" descr="Une image contenant texte, plein air, signe&#10;&#10;Description générée automatiquement">
            <a:extLst>
              <a:ext uri="{FF2B5EF4-FFF2-40B4-BE49-F238E27FC236}">
                <a16:creationId xmlns:a16="http://schemas.microsoft.com/office/drawing/2014/main" id="{80568FC1-F86F-EAE9-14F9-1942A2DE4BCC}"/>
              </a:ext>
            </a:extLst>
          </p:cNvPr>
          <p:cNvPicPr>
            <a:picLocks noChangeAspect="1"/>
          </p:cNvPicPr>
          <p:nvPr/>
        </p:nvPicPr>
        <p:blipFill>
          <a:blip r:embed="rId9"/>
          <a:stretch>
            <a:fillRect/>
          </a:stretch>
        </p:blipFill>
        <p:spPr>
          <a:xfrm>
            <a:off x="5674631" y="1502142"/>
            <a:ext cx="800409" cy="1121337"/>
          </a:xfrm>
          <a:prstGeom prst="rect">
            <a:avLst/>
          </a:prstGeom>
        </p:spPr>
      </p:pic>
      <p:pic>
        <p:nvPicPr>
          <p:cNvPr id="11" name="Image 10" descr="Une image contenant texte, plein air, signe, jaune&#10;&#10;Description générée automatiquement">
            <a:extLst>
              <a:ext uri="{FF2B5EF4-FFF2-40B4-BE49-F238E27FC236}">
                <a16:creationId xmlns:a16="http://schemas.microsoft.com/office/drawing/2014/main" id="{6D647A0A-8513-A907-AF2D-42D5CC7448D8}"/>
              </a:ext>
            </a:extLst>
          </p:cNvPr>
          <p:cNvPicPr>
            <a:picLocks noChangeAspect="1"/>
          </p:cNvPicPr>
          <p:nvPr/>
        </p:nvPicPr>
        <p:blipFill>
          <a:blip r:embed="rId10"/>
          <a:stretch>
            <a:fillRect/>
          </a:stretch>
        </p:blipFill>
        <p:spPr>
          <a:xfrm>
            <a:off x="6518663" y="1502142"/>
            <a:ext cx="793326" cy="1121337"/>
          </a:xfrm>
          <a:prstGeom prst="rect">
            <a:avLst/>
          </a:prstGeom>
        </p:spPr>
      </p:pic>
      <p:sp>
        <p:nvSpPr>
          <p:cNvPr id="13" name="ZoneTexte 12">
            <a:extLst>
              <a:ext uri="{FF2B5EF4-FFF2-40B4-BE49-F238E27FC236}">
                <a16:creationId xmlns:a16="http://schemas.microsoft.com/office/drawing/2014/main" id="{CF6618D2-5D6B-87CB-22B7-364D371F65E2}"/>
              </a:ext>
            </a:extLst>
          </p:cNvPr>
          <p:cNvSpPr txBox="1"/>
          <p:nvPr/>
        </p:nvSpPr>
        <p:spPr>
          <a:xfrm>
            <a:off x="611560" y="2780928"/>
            <a:ext cx="7920768" cy="677108"/>
          </a:xfrm>
          <a:prstGeom prst="rect">
            <a:avLst/>
          </a:prstGeom>
          <a:noFill/>
        </p:spPr>
        <p:txBody>
          <a:bodyPr wrap="square" rtlCol="0">
            <a:spAutoFit/>
          </a:bodyPr>
          <a:lstStyle/>
          <a:p>
            <a:r>
              <a:rPr lang="fr-FR"/>
              <a:t>ce sont des services qu’une partie des clients </a:t>
            </a:r>
            <a:r>
              <a:rPr lang="fr-FR" b="1"/>
              <a:t>découvre</a:t>
            </a:r>
            <a:r>
              <a:rPr lang="fr-FR"/>
              <a:t>, </a:t>
            </a:r>
          </a:p>
          <a:p>
            <a:r>
              <a:rPr lang="fr-FR" sz="1200" i="1"/>
              <a:t>« on découvre tout un panel de solutions mises en place pour faciliter la vie des professionnels »</a:t>
            </a:r>
          </a:p>
          <a:p>
            <a:r>
              <a:rPr lang="fr-FR" sz="1200" i="1"/>
              <a:t>« il y a des services que je ne connaissais pas »</a:t>
            </a:r>
          </a:p>
        </p:txBody>
      </p:sp>
      <p:sp>
        <p:nvSpPr>
          <p:cNvPr id="14" name="ZoneTexte 13">
            <a:extLst>
              <a:ext uri="{FF2B5EF4-FFF2-40B4-BE49-F238E27FC236}">
                <a16:creationId xmlns:a16="http://schemas.microsoft.com/office/drawing/2014/main" id="{0322620C-54BF-6EA4-BED7-8C2B2DA57C18}"/>
              </a:ext>
            </a:extLst>
          </p:cNvPr>
          <p:cNvSpPr txBox="1"/>
          <p:nvPr/>
        </p:nvSpPr>
        <p:spPr>
          <a:xfrm>
            <a:off x="611560" y="3501008"/>
            <a:ext cx="7848796" cy="523220"/>
          </a:xfrm>
          <a:prstGeom prst="rect">
            <a:avLst/>
          </a:prstGeom>
          <a:noFill/>
        </p:spPr>
        <p:txBody>
          <a:bodyPr wrap="square" rtlCol="0">
            <a:spAutoFit/>
          </a:bodyPr>
          <a:lstStyle/>
          <a:p>
            <a:r>
              <a:rPr lang="fr-FR" dirty="0"/>
              <a:t>souvent </a:t>
            </a:r>
            <a:r>
              <a:rPr lang="fr-FR" b="1" dirty="0"/>
              <a:t>méconnus</a:t>
            </a:r>
            <a:r>
              <a:rPr lang="fr-FR" dirty="0"/>
              <a:t>, ils sont perçus comme </a:t>
            </a:r>
          </a:p>
          <a:p>
            <a:r>
              <a:rPr lang="fr-FR" dirty="0">
                <a:solidFill>
                  <a:schemeClr val="bg1"/>
                </a:solidFill>
                <a:highlight>
                  <a:srgbClr val="407AAA"/>
                </a:highlight>
              </a:rPr>
              <a:t>un </a:t>
            </a:r>
            <a:r>
              <a:rPr lang="fr-FR" b="1" u="sng" dirty="0">
                <a:solidFill>
                  <a:schemeClr val="bg1"/>
                </a:solidFill>
                <a:highlight>
                  <a:srgbClr val="407AAA"/>
                </a:highlight>
              </a:rPr>
              <a:t>élargissement</a:t>
            </a:r>
            <a:r>
              <a:rPr lang="fr-FR" b="1" dirty="0">
                <a:solidFill>
                  <a:schemeClr val="bg1"/>
                </a:solidFill>
                <a:highlight>
                  <a:srgbClr val="407AAA"/>
                </a:highlight>
              </a:rPr>
              <a:t> du domaine de compétence de Métro</a:t>
            </a:r>
            <a:r>
              <a:rPr lang="fr-FR" dirty="0"/>
              <a:t>.</a:t>
            </a:r>
          </a:p>
        </p:txBody>
      </p:sp>
      <p:sp>
        <p:nvSpPr>
          <p:cNvPr id="18" name="ZoneTexte 17">
            <a:extLst>
              <a:ext uri="{FF2B5EF4-FFF2-40B4-BE49-F238E27FC236}">
                <a16:creationId xmlns:a16="http://schemas.microsoft.com/office/drawing/2014/main" id="{FD440830-7181-A2D5-BB70-17AA93143FAC}"/>
              </a:ext>
            </a:extLst>
          </p:cNvPr>
          <p:cNvSpPr txBox="1"/>
          <p:nvPr/>
        </p:nvSpPr>
        <p:spPr>
          <a:xfrm>
            <a:off x="611560" y="1092476"/>
            <a:ext cx="4572000" cy="307777"/>
          </a:xfrm>
          <a:prstGeom prst="rect">
            <a:avLst/>
          </a:prstGeom>
          <a:noFill/>
        </p:spPr>
        <p:txBody>
          <a:bodyPr wrap="square">
            <a:spAutoFit/>
          </a:bodyPr>
          <a:lstStyle/>
          <a:p>
            <a:r>
              <a:rPr lang="fr-FR" b="1" dirty="0">
                <a:solidFill>
                  <a:schemeClr val="bg1"/>
                </a:solidFill>
                <a:highlight>
                  <a:srgbClr val="407AAA"/>
                </a:highlight>
              </a:rPr>
              <a:t>L’accueil est </a:t>
            </a:r>
            <a:r>
              <a:rPr lang="fr-FR" b="1" u="sng" dirty="0">
                <a:solidFill>
                  <a:schemeClr val="bg1"/>
                </a:solidFill>
                <a:highlight>
                  <a:srgbClr val="407AAA"/>
                </a:highlight>
              </a:rPr>
              <a:t>positif</a:t>
            </a:r>
            <a:r>
              <a:rPr lang="fr-FR" dirty="0"/>
              <a:t>,</a:t>
            </a:r>
            <a:endParaRPr lang="fr-FR" b="1" u="sng" dirty="0"/>
          </a:p>
        </p:txBody>
      </p:sp>
      <p:sp>
        <p:nvSpPr>
          <p:cNvPr id="16" name="ZoneTexte 15">
            <a:extLst>
              <a:ext uri="{FF2B5EF4-FFF2-40B4-BE49-F238E27FC236}">
                <a16:creationId xmlns:a16="http://schemas.microsoft.com/office/drawing/2014/main" id="{409E5E8D-009E-B662-3FF7-FEFBF891E4E2}"/>
              </a:ext>
            </a:extLst>
          </p:cNvPr>
          <p:cNvSpPr txBox="1"/>
          <p:nvPr/>
        </p:nvSpPr>
        <p:spPr>
          <a:xfrm>
            <a:off x="611560" y="476672"/>
            <a:ext cx="7920768" cy="523220"/>
          </a:xfrm>
          <a:prstGeom prst="rect">
            <a:avLst/>
          </a:prstGeom>
          <a:noFill/>
        </p:spPr>
        <p:txBody>
          <a:bodyPr wrap="square" rtlCol="0">
            <a:spAutoFit/>
          </a:bodyPr>
          <a:lstStyle/>
          <a:p>
            <a:r>
              <a:rPr lang="fr-FR" sz="2800" b="1">
                <a:solidFill>
                  <a:srgbClr val="407AAA"/>
                </a:solidFill>
              </a:rPr>
              <a:t>sur présentation des affiches</a:t>
            </a:r>
            <a:endParaRPr lang="fr-FR" sz="2800" b="1" u="sng">
              <a:solidFill>
                <a:srgbClr val="407AAA"/>
              </a:solidFill>
            </a:endParaRPr>
          </a:p>
        </p:txBody>
      </p:sp>
      <p:sp>
        <p:nvSpPr>
          <p:cNvPr id="20" name="ZoneTexte 19">
            <a:extLst>
              <a:ext uri="{FF2B5EF4-FFF2-40B4-BE49-F238E27FC236}">
                <a16:creationId xmlns:a16="http://schemas.microsoft.com/office/drawing/2014/main" id="{583749A2-F1CE-9DAD-7D76-DE60323A5DBF}"/>
              </a:ext>
            </a:extLst>
          </p:cNvPr>
          <p:cNvSpPr txBox="1"/>
          <p:nvPr/>
        </p:nvSpPr>
        <p:spPr>
          <a:xfrm>
            <a:off x="647602" y="4737338"/>
            <a:ext cx="7848796" cy="707886"/>
          </a:xfrm>
          <a:prstGeom prst="rect">
            <a:avLst/>
          </a:prstGeom>
          <a:noFill/>
        </p:spPr>
        <p:txBody>
          <a:bodyPr wrap="square" rtlCol="0">
            <a:spAutoFit/>
          </a:bodyPr>
          <a:lstStyle/>
          <a:p>
            <a:r>
              <a:rPr lang="fr-FR" dirty="0"/>
              <a:t>Un ensemble de services qui confirme, pour certains, </a:t>
            </a:r>
            <a:r>
              <a:rPr lang="fr-FR" b="1" dirty="0"/>
              <a:t>la bonne adaptation de Métro aux attentes de ses clients</a:t>
            </a:r>
            <a:r>
              <a:rPr lang="fr-FR" dirty="0"/>
              <a:t>. </a:t>
            </a:r>
            <a:r>
              <a:rPr lang="fr-FR" sz="1200" i="1" dirty="0"/>
              <a:t>« c'est une centrale d'achat qui est sortie forte de tous ses enseignements passés : c'est à dire que là elle nous indique qu'elle peut tout faire »</a:t>
            </a:r>
          </a:p>
        </p:txBody>
      </p:sp>
      <p:sp>
        <p:nvSpPr>
          <p:cNvPr id="22" name="ZoneTexte 21">
            <a:extLst>
              <a:ext uri="{FF2B5EF4-FFF2-40B4-BE49-F238E27FC236}">
                <a16:creationId xmlns:a16="http://schemas.microsoft.com/office/drawing/2014/main" id="{6B5A05DE-66A2-9413-5711-8FF77ED253EE}"/>
              </a:ext>
            </a:extLst>
          </p:cNvPr>
          <p:cNvSpPr txBox="1"/>
          <p:nvPr/>
        </p:nvSpPr>
        <p:spPr>
          <a:xfrm>
            <a:off x="683568" y="4149080"/>
            <a:ext cx="7848796" cy="492443"/>
          </a:xfrm>
          <a:prstGeom prst="rect">
            <a:avLst/>
          </a:prstGeom>
          <a:noFill/>
        </p:spPr>
        <p:txBody>
          <a:bodyPr wrap="square" rtlCol="0">
            <a:spAutoFit/>
          </a:bodyPr>
          <a:lstStyle/>
          <a:p>
            <a:r>
              <a:rPr lang="fr-FR" dirty="0"/>
              <a:t>Des affiches qui peuvent donner </a:t>
            </a:r>
            <a:r>
              <a:rPr lang="fr-FR" b="1" dirty="0"/>
              <a:t>envie d’en savoir plus</a:t>
            </a:r>
            <a:r>
              <a:rPr lang="fr-FR" dirty="0"/>
              <a:t>.</a:t>
            </a:r>
            <a:r>
              <a:rPr lang="fr-FR" b="1" dirty="0"/>
              <a:t> </a:t>
            </a:r>
          </a:p>
          <a:p>
            <a:r>
              <a:rPr lang="fr-FR" sz="1200" i="1" dirty="0"/>
              <a:t>« « sécurité alimentaire » … j’aurais des questions à poser »</a:t>
            </a:r>
          </a:p>
        </p:txBody>
      </p:sp>
    </p:spTree>
    <p:extLst>
      <p:ext uri="{BB962C8B-B14F-4D97-AF65-F5344CB8AC3E}">
        <p14:creationId xmlns:p14="http://schemas.microsoft.com/office/powerpoint/2010/main" val="3130019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2</a:t>
            </a:fld>
            <a:endParaRPr lang="fr-FR" dirty="0"/>
          </a:p>
        </p:txBody>
      </p:sp>
      <p:sp>
        <p:nvSpPr>
          <p:cNvPr id="3" name="ZoneTexte 2"/>
          <p:cNvSpPr txBox="1">
            <a:spLocks noChangeArrowheads="1"/>
          </p:cNvSpPr>
          <p:nvPr/>
        </p:nvSpPr>
        <p:spPr bwMode="auto">
          <a:xfrm>
            <a:off x="574104" y="478413"/>
            <a:ext cx="7526288" cy="547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Tahoma" charset="0"/>
                <a:ea typeface="ＭＳ Ｐゴシック" charset="-128"/>
              </a:defRPr>
            </a:lvl1pPr>
            <a:lvl2pPr marL="37931725" indent="-37474525">
              <a:defRPr sz="1400">
                <a:solidFill>
                  <a:schemeClr val="tx1"/>
                </a:solidFill>
                <a:latin typeface="Tahoma" charset="0"/>
                <a:ea typeface="ＭＳ Ｐゴシック" charset="-128"/>
              </a:defRPr>
            </a:lvl2pPr>
            <a:lvl3pPr>
              <a:defRPr sz="1400">
                <a:solidFill>
                  <a:schemeClr val="tx1"/>
                </a:solidFill>
                <a:latin typeface="Tahoma" charset="0"/>
                <a:ea typeface="ＭＳ Ｐゴシック" charset="-128"/>
              </a:defRPr>
            </a:lvl3pPr>
            <a:lvl4pPr>
              <a:defRPr sz="1400">
                <a:solidFill>
                  <a:schemeClr val="tx1"/>
                </a:solidFill>
                <a:latin typeface="Tahoma" charset="0"/>
                <a:ea typeface="ＭＳ Ｐゴシック" charset="-128"/>
              </a:defRPr>
            </a:lvl4pPr>
            <a:lvl5pPr>
              <a:defRPr sz="1400">
                <a:solidFill>
                  <a:schemeClr val="tx1"/>
                </a:solidFill>
                <a:latin typeface="Tahoma" charset="0"/>
                <a:ea typeface="ＭＳ Ｐゴシック" charset="-128"/>
              </a:defRPr>
            </a:lvl5pPr>
            <a:lvl6pPr marL="457200" eaLnBrk="0" fontAlgn="base" hangingPunct="0">
              <a:spcBef>
                <a:spcPct val="0"/>
              </a:spcBef>
              <a:spcAft>
                <a:spcPct val="0"/>
              </a:spcAft>
              <a:defRPr sz="1400">
                <a:solidFill>
                  <a:schemeClr val="tx1"/>
                </a:solidFill>
                <a:latin typeface="Tahoma" charset="0"/>
                <a:ea typeface="ＭＳ Ｐゴシック" charset="-128"/>
              </a:defRPr>
            </a:lvl6pPr>
            <a:lvl7pPr marL="914400" eaLnBrk="0" fontAlgn="base" hangingPunct="0">
              <a:spcBef>
                <a:spcPct val="0"/>
              </a:spcBef>
              <a:spcAft>
                <a:spcPct val="0"/>
              </a:spcAft>
              <a:defRPr sz="1400">
                <a:solidFill>
                  <a:schemeClr val="tx1"/>
                </a:solidFill>
                <a:latin typeface="Tahoma" charset="0"/>
                <a:ea typeface="ＭＳ Ｐゴシック" charset="-128"/>
              </a:defRPr>
            </a:lvl7pPr>
            <a:lvl8pPr marL="1371600" eaLnBrk="0" fontAlgn="base" hangingPunct="0">
              <a:spcBef>
                <a:spcPct val="0"/>
              </a:spcBef>
              <a:spcAft>
                <a:spcPct val="0"/>
              </a:spcAft>
              <a:defRPr sz="1400">
                <a:solidFill>
                  <a:schemeClr val="tx1"/>
                </a:solidFill>
                <a:latin typeface="Tahoma" charset="0"/>
                <a:ea typeface="ＭＳ Ｐゴシック" charset="-128"/>
              </a:defRPr>
            </a:lvl8pPr>
            <a:lvl9pPr marL="1828800" eaLnBrk="0" fontAlgn="base" hangingPunct="0">
              <a:spcBef>
                <a:spcPct val="0"/>
              </a:spcBef>
              <a:spcAft>
                <a:spcPct val="0"/>
              </a:spcAft>
              <a:defRPr sz="1400">
                <a:solidFill>
                  <a:schemeClr val="tx1"/>
                </a:solidFill>
                <a:latin typeface="Tahoma" charset="0"/>
                <a:ea typeface="ＭＳ Ｐゴシック" charset="-128"/>
              </a:defRPr>
            </a:lvl9pPr>
          </a:lstStyle>
          <a:p>
            <a:r>
              <a:rPr lang="fr-FR" altLang="x-none" b="1" u="sng" dirty="0"/>
              <a:t>SOMMAIRE</a:t>
            </a:r>
          </a:p>
          <a:p>
            <a:endParaRPr lang="fr-FR" altLang="x-none" b="1" u="sng" dirty="0"/>
          </a:p>
          <a:p>
            <a:endParaRPr lang="fr-FR" altLang="x-none" b="1" u="sng" dirty="0"/>
          </a:p>
          <a:p>
            <a:r>
              <a:rPr lang="fr-FR" altLang="x-none" dirty="0"/>
              <a:t>Contexte, objectifs et méthodologie</a:t>
            </a:r>
          </a:p>
          <a:p>
            <a:pPr marL="400050" indent="-400050">
              <a:buAutoNum type="romanUcPeriod"/>
            </a:pPr>
            <a:endParaRPr lang="fr-FR" altLang="x-none" dirty="0"/>
          </a:p>
          <a:p>
            <a:r>
              <a:rPr lang="fr-FR" altLang="x-none" b="1" dirty="0"/>
              <a:t>I. RÉSULTATS DÉTAILLÉS</a:t>
            </a:r>
          </a:p>
          <a:p>
            <a:r>
              <a:rPr lang="fr-FR" altLang="x-none" dirty="0"/>
              <a:t> </a:t>
            </a:r>
          </a:p>
          <a:p>
            <a:r>
              <a:rPr lang="fr-FR" altLang="x-none" dirty="0"/>
              <a:t>1. relation aux fournisseurs</a:t>
            </a:r>
          </a:p>
          <a:p>
            <a:pPr marL="342900" indent="-342900">
              <a:buAutoNum type="arabicPeriod"/>
            </a:pPr>
            <a:endParaRPr lang="fr-FR" altLang="x-none" dirty="0"/>
          </a:p>
          <a:p>
            <a:r>
              <a:rPr lang="fr-FR" altLang="x-none" dirty="0"/>
              <a:t>2. les services</a:t>
            </a:r>
          </a:p>
          <a:p>
            <a:endParaRPr lang="fr-FR" altLang="x-none" dirty="0"/>
          </a:p>
          <a:p>
            <a:r>
              <a:rPr lang="fr-FR" altLang="x-none" dirty="0"/>
              <a:t>3. la Marketplace</a:t>
            </a:r>
          </a:p>
          <a:p>
            <a:r>
              <a:rPr lang="fr-FR" altLang="x-none" dirty="0"/>
              <a:t>   . la home page</a:t>
            </a:r>
          </a:p>
          <a:p>
            <a:r>
              <a:rPr lang="fr-FR" altLang="x-none" dirty="0"/>
              <a:t>   . les affiches</a:t>
            </a:r>
          </a:p>
          <a:p>
            <a:endParaRPr lang="fr-FR" altLang="x-none" dirty="0"/>
          </a:p>
          <a:p>
            <a:r>
              <a:rPr lang="fr-FR" altLang="x-none" dirty="0"/>
              <a:t>4. la communication</a:t>
            </a:r>
          </a:p>
          <a:p>
            <a:r>
              <a:rPr lang="fr-FR" altLang="x-none" dirty="0"/>
              <a:t>    . les magazines</a:t>
            </a:r>
          </a:p>
          <a:p>
            <a:r>
              <a:rPr lang="fr-FR" altLang="x-none" dirty="0"/>
              <a:t>    . le PAC</a:t>
            </a:r>
          </a:p>
          <a:p>
            <a:r>
              <a:rPr lang="fr-FR" altLang="x-none" dirty="0"/>
              <a:t>    . les promotions</a:t>
            </a:r>
          </a:p>
          <a:p>
            <a:r>
              <a:rPr lang="fr-FR" altLang="x-none" dirty="0"/>
              <a:t>    . les promesses prix</a:t>
            </a:r>
          </a:p>
          <a:p>
            <a:r>
              <a:rPr lang="fr-FR" altLang="x-none" dirty="0"/>
              <a:t>    . le rayon des vins</a:t>
            </a:r>
          </a:p>
          <a:p>
            <a:r>
              <a:rPr lang="fr-FR" altLang="x-none" dirty="0"/>
              <a:t>    . la caisse intelligente</a:t>
            </a:r>
          </a:p>
          <a:p>
            <a:endParaRPr lang="fr-FR" altLang="x-none" dirty="0"/>
          </a:p>
          <a:p>
            <a:endParaRPr lang="fr-FR" altLang="x-none" dirty="0"/>
          </a:p>
          <a:p>
            <a:r>
              <a:rPr lang="fr-FR" altLang="x-none" b="1" dirty="0"/>
              <a:t>II. SYNTHÈSE DES RÉSULTATS</a:t>
            </a:r>
          </a:p>
        </p:txBody>
      </p:sp>
      <p:sp>
        <p:nvSpPr>
          <p:cNvPr id="4" name="Rectangle à coins arrondis 3"/>
          <p:cNvSpPr/>
          <p:nvPr/>
        </p:nvSpPr>
        <p:spPr bwMode="auto">
          <a:xfrm>
            <a:off x="323528" y="973752"/>
            <a:ext cx="5832648" cy="4401205"/>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dirty="0">
              <a:ln>
                <a:noFill/>
              </a:ln>
              <a:solidFill>
                <a:schemeClr val="tx1"/>
              </a:solidFill>
              <a:effectLst/>
              <a:latin typeface="Tahoma" charset="0"/>
              <a:ea typeface="ＭＳ Ｐゴシック" charset="-128"/>
              <a:cs typeface="ＭＳ Ｐゴシック" charset="-128"/>
            </a:endParaRPr>
          </a:p>
        </p:txBody>
      </p:sp>
      <p:sp>
        <p:nvSpPr>
          <p:cNvPr id="6" name="ZoneTexte 5"/>
          <p:cNvSpPr txBox="1"/>
          <p:nvPr/>
        </p:nvSpPr>
        <p:spPr>
          <a:xfrm>
            <a:off x="5004048" y="1117768"/>
            <a:ext cx="792088" cy="5047536"/>
          </a:xfrm>
          <a:prstGeom prst="rect">
            <a:avLst/>
          </a:prstGeom>
          <a:noFill/>
        </p:spPr>
        <p:txBody>
          <a:bodyPr wrap="square" rtlCol="0">
            <a:spAutoFit/>
          </a:bodyPr>
          <a:lstStyle/>
          <a:p>
            <a:pPr algn="ctr"/>
            <a:r>
              <a:rPr lang="fr-FR" dirty="0"/>
              <a:t>3</a:t>
            </a:r>
          </a:p>
          <a:p>
            <a:pPr algn="ctr"/>
            <a:endParaRPr lang="fr-FR" dirty="0"/>
          </a:p>
          <a:p>
            <a:pPr algn="ctr"/>
            <a:r>
              <a:rPr lang="fr-FR" dirty="0"/>
              <a:t>11</a:t>
            </a:r>
          </a:p>
          <a:p>
            <a:pPr algn="ctr"/>
            <a:endParaRPr lang="fr-FR" dirty="0"/>
          </a:p>
          <a:p>
            <a:pPr algn="ctr"/>
            <a:r>
              <a:rPr lang="fr-FR" dirty="0"/>
              <a:t>12</a:t>
            </a:r>
          </a:p>
          <a:p>
            <a:pPr algn="ctr"/>
            <a:endParaRPr lang="fr-FR" dirty="0"/>
          </a:p>
          <a:p>
            <a:pPr algn="ctr"/>
            <a:r>
              <a:rPr lang="fr-FR" dirty="0"/>
              <a:t>15</a:t>
            </a:r>
          </a:p>
          <a:p>
            <a:pPr algn="ctr"/>
            <a:endParaRPr lang="fr-FR" dirty="0"/>
          </a:p>
          <a:p>
            <a:pPr algn="ctr"/>
            <a:r>
              <a:rPr lang="fr-FR" dirty="0"/>
              <a:t>24</a:t>
            </a:r>
          </a:p>
          <a:p>
            <a:pPr algn="ctr"/>
            <a:r>
              <a:rPr lang="fr-FR" dirty="0"/>
              <a:t>25</a:t>
            </a:r>
          </a:p>
          <a:p>
            <a:pPr algn="ctr"/>
            <a:r>
              <a:rPr lang="fr-FR" dirty="0"/>
              <a:t>31</a:t>
            </a:r>
          </a:p>
          <a:p>
            <a:pPr algn="ctr"/>
            <a:endParaRPr lang="fr-FR" dirty="0"/>
          </a:p>
          <a:p>
            <a:pPr algn="ctr"/>
            <a:r>
              <a:rPr lang="fr-FR" dirty="0"/>
              <a:t>36</a:t>
            </a:r>
          </a:p>
          <a:p>
            <a:pPr algn="ctr"/>
            <a:r>
              <a:rPr lang="fr-FR" dirty="0"/>
              <a:t>37</a:t>
            </a:r>
          </a:p>
          <a:p>
            <a:pPr algn="ctr"/>
            <a:r>
              <a:rPr lang="fr-FR" dirty="0"/>
              <a:t>44</a:t>
            </a:r>
          </a:p>
          <a:p>
            <a:pPr algn="ctr"/>
            <a:r>
              <a:rPr lang="fr-FR" dirty="0"/>
              <a:t>47</a:t>
            </a:r>
          </a:p>
          <a:p>
            <a:pPr algn="ctr"/>
            <a:r>
              <a:rPr lang="fr-FR" dirty="0"/>
              <a:t>50</a:t>
            </a:r>
          </a:p>
          <a:p>
            <a:pPr algn="ctr"/>
            <a:r>
              <a:rPr lang="fr-FR" dirty="0"/>
              <a:t>55</a:t>
            </a:r>
          </a:p>
          <a:p>
            <a:pPr algn="ctr"/>
            <a:r>
              <a:rPr lang="fr-FR" dirty="0"/>
              <a:t>57</a:t>
            </a:r>
          </a:p>
          <a:p>
            <a:pPr algn="ctr"/>
            <a:endParaRPr lang="fr-FR" dirty="0"/>
          </a:p>
          <a:p>
            <a:pPr algn="ctr"/>
            <a:endParaRPr lang="fr-FR" dirty="0"/>
          </a:p>
          <a:p>
            <a:pPr algn="ctr"/>
            <a:r>
              <a:rPr lang="fr-FR" dirty="0"/>
              <a:t>60</a:t>
            </a:r>
          </a:p>
          <a:p>
            <a:pPr algn="ctr"/>
            <a:endParaRPr lang="fr-FR" dirty="0"/>
          </a:p>
        </p:txBody>
      </p:sp>
    </p:spTree>
    <p:extLst>
      <p:ext uri="{BB962C8B-B14F-4D97-AF65-F5344CB8AC3E}">
        <p14:creationId xmlns:p14="http://schemas.microsoft.com/office/powerpoint/2010/main" val="17627412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27429F9C-2ED8-27B5-739A-E4E00ED91D4E}"/>
              </a:ext>
            </a:extLst>
          </p:cNvPr>
          <p:cNvSpPr>
            <a:spLocks noGrp="1"/>
          </p:cNvSpPr>
          <p:nvPr>
            <p:ph type="sldNum" sz="quarter" idx="12"/>
          </p:nvPr>
        </p:nvSpPr>
        <p:spPr/>
        <p:txBody>
          <a:bodyPr/>
          <a:lstStyle/>
          <a:p>
            <a:fld id="{E6B8A873-7F5A-3B49-9BD4-C9DB89092DF3}" type="slidenum">
              <a:rPr lang="fr-FR" smtClean="0"/>
              <a:pPr/>
              <a:t>20</a:t>
            </a:fld>
            <a:endParaRPr lang="fr-FR"/>
          </a:p>
        </p:txBody>
      </p:sp>
      <p:sp>
        <p:nvSpPr>
          <p:cNvPr id="3" name="ZoneTexte 2">
            <a:extLst>
              <a:ext uri="{FF2B5EF4-FFF2-40B4-BE49-F238E27FC236}">
                <a16:creationId xmlns:a16="http://schemas.microsoft.com/office/drawing/2014/main" id="{3AC795FB-6DF0-0A53-5144-FAB0C5B3BFEC}"/>
              </a:ext>
            </a:extLst>
          </p:cNvPr>
          <p:cNvSpPr txBox="1"/>
          <p:nvPr/>
        </p:nvSpPr>
        <p:spPr>
          <a:xfrm>
            <a:off x="683446" y="3501007"/>
            <a:ext cx="6840882" cy="307777"/>
          </a:xfrm>
          <a:prstGeom prst="rect">
            <a:avLst/>
          </a:prstGeom>
          <a:noFill/>
        </p:spPr>
        <p:txBody>
          <a:bodyPr wrap="square" rtlCol="0">
            <a:spAutoFit/>
          </a:bodyPr>
          <a:lstStyle/>
          <a:p>
            <a:r>
              <a:rPr lang="fr-FR" dirty="0"/>
              <a:t>ou qui peuvent constituer </a:t>
            </a:r>
            <a:r>
              <a:rPr lang="fr-FR" b="1" dirty="0"/>
              <a:t>un recours</a:t>
            </a:r>
            <a:r>
              <a:rPr lang="fr-FR" dirty="0"/>
              <a:t>, au cas où …</a:t>
            </a:r>
          </a:p>
        </p:txBody>
      </p:sp>
      <p:sp>
        <p:nvSpPr>
          <p:cNvPr id="4" name="ZoneTexte 3">
            <a:extLst>
              <a:ext uri="{FF2B5EF4-FFF2-40B4-BE49-F238E27FC236}">
                <a16:creationId xmlns:a16="http://schemas.microsoft.com/office/drawing/2014/main" id="{4F6C5A52-6AC2-5C93-D062-77886EF9FB14}"/>
              </a:ext>
            </a:extLst>
          </p:cNvPr>
          <p:cNvSpPr txBox="1"/>
          <p:nvPr/>
        </p:nvSpPr>
        <p:spPr>
          <a:xfrm>
            <a:off x="611560" y="3789039"/>
            <a:ext cx="7776864" cy="1200329"/>
          </a:xfrm>
          <a:prstGeom prst="rect">
            <a:avLst/>
          </a:prstGeom>
          <a:noFill/>
        </p:spPr>
        <p:txBody>
          <a:bodyPr wrap="square" rtlCol="0">
            <a:spAutoFit/>
          </a:bodyPr>
          <a:lstStyle/>
          <a:p>
            <a:r>
              <a:rPr lang="fr-FR" sz="1200" i="1" dirty="0"/>
              <a:t>« je n’ai pas l’impression d’avoir beaucoup besoin de ces services mais je garde en tête qu’ils existent »</a:t>
            </a:r>
          </a:p>
          <a:p>
            <a:r>
              <a:rPr lang="fr-FR" sz="1200" i="1" dirty="0"/>
              <a:t>« ils sont forts, il y a des écrans partout, ces pubs là on les voit et moi, c'est peut-être parce que je suis plus jeune et que du coup je suis plus sensible à ça. Mais tout ça, je me rends compte que ça reste dans ma tête. Donc je sais que le jour où j'aurais besoin de ces services, je sais que métro le fait parce que je l'aurai vu </a:t>
            </a:r>
          </a:p>
          <a:p>
            <a:r>
              <a:rPr lang="fr-FR" sz="1200" i="1" dirty="0"/>
              <a:t>toutes les semaines. Ça ne veut pas dire que j'irai prendre ce service là chez eux mais que je le prendrai </a:t>
            </a:r>
          </a:p>
          <a:p>
            <a:r>
              <a:rPr lang="fr-FR" sz="1200" i="1" dirty="0"/>
              <a:t>en compte dans mon étude de marché » </a:t>
            </a:r>
          </a:p>
        </p:txBody>
      </p:sp>
      <p:sp>
        <p:nvSpPr>
          <p:cNvPr id="6" name="ZoneTexte 5">
            <a:extLst>
              <a:ext uri="{FF2B5EF4-FFF2-40B4-BE49-F238E27FC236}">
                <a16:creationId xmlns:a16="http://schemas.microsoft.com/office/drawing/2014/main" id="{20FD34D4-91CE-B1E8-97B3-C044B5863F5E}"/>
              </a:ext>
            </a:extLst>
          </p:cNvPr>
          <p:cNvSpPr txBox="1"/>
          <p:nvPr/>
        </p:nvSpPr>
        <p:spPr>
          <a:xfrm>
            <a:off x="683568" y="1733906"/>
            <a:ext cx="7488832" cy="830997"/>
          </a:xfrm>
          <a:prstGeom prst="rect">
            <a:avLst/>
          </a:prstGeom>
          <a:noFill/>
        </p:spPr>
        <p:txBody>
          <a:bodyPr wrap="square" rtlCol="0">
            <a:spAutoFit/>
          </a:bodyPr>
          <a:lstStyle/>
          <a:p>
            <a:r>
              <a:rPr lang="fr-FR" sz="1200" i="1" dirty="0"/>
              <a:t>« au lieu d'avoir 3 ou 4 personnes, c’est bien d'avoir une seule personne qui regroupe tout, ça ne fait qu'un seul contact, ça va plus vite » « une solution pour gérer et pour maîtriser son plan d’hygiène, je ne savais pas qu’ils faisaient ça » « tous ces services permettent un énorme gain de temps, pour moi, c’est un peu tout ce qui leur manquait et qui fait que je vais autre part aujourd’hui » </a:t>
            </a:r>
          </a:p>
        </p:txBody>
      </p:sp>
      <p:sp>
        <p:nvSpPr>
          <p:cNvPr id="7" name="ZoneTexte 6">
            <a:extLst>
              <a:ext uri="{FF2B5EF4-FFF2-40B4-BE49-F238E27FC236}">
                <a16:creationId xmlns:a16="http://schemas.microsoft.com/office/drawing/2014/main" id="{7E92191A-D4B6-E29F-99E5-23B7EA2B73CA}"/>
              </a:ext>
            </a:extLst>
          </p:cNvPr>
          <p:cNvSpPr txBox="1"/>
          <p:nvPr/>
        </p:nvSpPr>
        <p:spPr>
          <a:xfrm>
            <a:off x="683568" y="1412775"/>
            <a:ext cx="4608512" cy="307777"/>
          </a:xfrm>
          <a:prstGeom prst="rect">
            <a:avLst/>
          </a:prstGeom>
          <a:noFill/>
        </p:spPr>
        <p:txBody>
          <a:bodyPr wrap="square" rtlCol="0">
            <a:spAutoFit/>
          </a:bodyPr>
          <a:lstStyle/>
          <a:p>
            <a:r>
              <a:rPr lang="fr-FR" b="1" dirty="0">
                <a:solidFill>
                  <a:schemeClr val="bg1"/>
                </a:solidFill>
                <a:highlight>
                  <a:srgbClr val="407AAA"/>
                </a:highlight>
              </a:rPr>
              <a:t>Des bénéfices de </a:t>
            </a:r>
            <a:r>
              <a:rPr lang="fr-FR" b="1" u="sng" dirty="0">
                <a:solidFill>
                  <a:schemeClr val="bg1"/>
                </a:solidFill>
                <a:highlight>
                  <a:srgbClr val="407AAA"/>
                </a:highlight>
              </a:rPr>
              <a:t>praticité</a:t>
            </a:r>
            <a:r>
              <a:rPr lang="fr-FR" b="1" dirty="0">
                <a:solidFill>
                  <a:schemeClr val="bg1"/>
                </a:solidFill>
                <a:highlight>
                  <a:srgbClr val="407AAA"/>
                </a:highlight>
              </a:rPr>
              <a:t> et de </a:t>
            </a:r>
            <a:r>
              <a:rPr lang="fr-FR" b="1" u="sng" dirty="0">
                <a:solidFill>
                  <a:schemeClr val="bg1"/>
                </a:solidFill>
                <a:highlight>
                  <a:srgbClr val="407AAA"/>
                </a:highlight>
              </a:rPr>
              <a:t>gain de temps</a:t>
            </a:r>
            <a:r>
              <a:rPr lang="fr-FR" dirty="0"/>
              <a:t>.</a:t>
            </a:r>
          </a:p>
        </p:txBody>
      </p:sp>
      <p:sp>
        <p:nvSpPr>
          <p:cNvPr id="9" name="ZoneTexte 8">
            <a:extLst>
              <a:ext uri="{FF2B5EF4-FFF2-40B4-BE49-F238E27FC236}">
                <a16:creationId xmlns:a16="http://schemas.microsoft.com/office/drawing/2014/main" id="{B01C14DE-FB1F-3590-CE41-4530890AC78D}"/>
              </a:ext>
            </a:extLst>
          </p:cNvPr>
          <p:cNvSpPr txBox="1"/>
          <p:nvPr/>
        </p:nvSpPr>
        <p:spPr>
          <a:xfrm>
            <a:off x="683568" y="2852935"/>
            <a:ext cx="6840882" cy="307777"/>
          </a:xfrm>
          <a:prstGeom prst="rect">
            <a:avLst/>
          </a:prstGeom>
          <a:noFill/>
        </p:spPr>
        <p:txBody>
          <a:bodyPr wrap="square" rtlCol="0">
            <a:spAutoFit/>
          </a:bodyPr>
          <a:lstStyle/>
          <a:p>
            <a:r>
              <a:rPr lang="fr-FR" dirty="0"/>
              <a:t>Des services, parfois </a:t>
            </a:r>
            <a:r>
              <a:rPr lang="fr-FR" b="1" dirty="0"/>
              <a:t>utilisés</a:t>
            </a:r>
            <a:r>
              <a:rPr lang="fr-FR" dirty="0"/>
              <a:t> (Paris),</a:t>
            </a:r>
          </a:p>
        </p:txBody>
      </p:sp>
      <p:sp>
        <p:nvSpPr>
          <p:cNvPr id="10" name="ZoneTexte 9">
            <a:extLst>
              <a:ext uri="{FF2B5EF4-FFF2-40B4-BE49-F238E27FC236}">
                <a16:creationId xmlns:a16="http://schemas.microsoft.com/office/drawing/2014/main" id="{2FBE630E-81E6-FE90-3449-F86079D700EB}"/>
              </a:ext>
            </a:extLst>
          </p:cNvPr>
          <p:cNvSpPr txBox="1"/>
          <p:nvPr/>
        </p:nvSpPr>
        <p:spPr>
          <a:xfrm>
            <a:off x="683568" y="3174066"/>
            <a:ext cx="7488832" cy="276999"/>
          </a:xfrm>
          <a:prstGeom prst="rect">
            <a:avLst/>
          </a:prstGeom>
          <a:noFill/>
        </p:spPr>
        <p:txBody>
          <a:bodyPr wrap="square" rtlCol="0">
            <a:spAutoFit/>
          </a:bodyPr>
          <a:lstStyle/>
          <a:p>
            <a:r>
              <a:rPr lang="fr-FR" sz="1200" i="1" dirty="0"/>
              <a:t>« j’en ai utilisé 3 : le site Internet de chez </a:t>
            </a:r>
            <a:r>
              <a:rPr lang="fr-FR" sz="1200" i="1" dirty="0" err="1"/>
              <a:t>Dish</a:t>
            </a:r>
            <a:r>
              <a:rPr lang="fr-FR" sz="1200" i="1" dirty="0"/>
              <a:t>, la carte Réflexe, les équipements Métro » </a:t>
            </a:r>
          </a:p>
        </p:txBody>
      </p:sp>
      <p:sp>
        <p:nvSpPr>
          <p:cNvPr id="11" name="Rectangle à coins arrondis 3">
            <a:extLst>
              <a:ext uri="{FF2B5EF4-FFF2-40B4-BE49-F238E27FC236}">
                <a16:creationId xmlns:a16="http://schemas.microsoft.com/office/drawing/2014/main" id="{B3283F3D-433E-195E-CAC3-AEB36BE933F2}"/>
              </a:ext>
            </a:extLst>
          </p:cNvPr>
          <p:cNvSpPr/>
          <p:nvPr/>
        </p:nvSpPr>
        <p:spPr bwMode="auto">
          <a:xfrm>
            <a:off x="539552" y="1340768"/>
            <a:ext cx="7992776" cy="129614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
        <p:nvSpPr>
          <p:cNvPr id="8" name="ZoneTexte 7">
            <a:extLst>
              <a:ext uri="{FF2B5EF4-FFF2-40B4-BE49-F238E27FC236}">
                <a16:creationId xmlns:a16="http://schemas.microsoft.com/office/drawing/2014/main" id="{14578C2B-7AF8-C8D3-3914-A5ECB204D6A7}"/>
              </a:ext>
            </a:extLst>
          </p:cNvPr>
          <p:cNvSpPr txBox="1"/>
          <p:nvPr/>
        </p:nvSpPr>
        <p:spPr>
          <a:xfrm>
            <a:off x="611560" y="476672"/>
            <a:ext cx="8532440" cy="523220"/>
          </a:xfrm>
          <a:prstGeom prst="rect">
            <a:avLst/>
          </a:prstGeom>
          <a:noFill/>
        </p:spPr>
        <p:txBody>
          <a:bodyPr wrap="square" rtlCol="0">
            <a:spAutoFit/>
          </a:bodyPr>
          <a:lstStyle/>
          <a:p>
            <a:r>
              <a:rPr lang="fr-FR" sz="2800" b="1" dirty="0">
                <a:solidFill>
                  <a:srgbClr val="407AAA"/>
                </a:solidFill>
              </a:rPr>
              <a:t>Métro accompagne le restaurateur</a:t>
            </a:r>
          </a:p>
        </p:txBody>
      </p:sp>
    </p:spTree>
    <p:extLst>
      <p:ext uri="{BB962C8B-B14F-4D97-AF65-F5344CB8AC3E}">
        <p14:creationId xmlns:p14="http://schemas.microsoft.com/office/powerpoint/2010/main" val="12834419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F5C5F4B-AC9F-1B2E-C3A6-D3A303D451A6}"/>
              </a:ext>
            </a:extLst>
          </p:cNvPr>
          <p:cNvSpPr>
            <a:spLocks noGrp="1"/>
          </p:cNvSpPr>
          <p:nvPr>
            <p:ph type="sldNum" sz="quarter" idx="12"/>
          </p:nvPr>
        </p:nvSpPr>
        <p:spPr/>
        <p:txBody>
          <a:bodyPr/>
          <a:lstStyle/>
          <a:p>
            <a:fld id="{E6B8A873-7F5A-3B49-9BD4-C9DB89092DF3}" type="slidenum">
              <a:rPr lang="fr-FR" smtClean="0"/>
              <a:pPr/>
              <a:t>21</a:t>
            </a:fld>
            <a:endParaRPr lang="fr-FR"/>
          </a:p>
        </p:txBody>
      </p:sp>
      <p:sp>
        <p:nvSpPr>
          <p:cNvPr id="4" name="ZoneTexte 3">
            <a:extLst>
              <a:ext uri="{FF2B5EF4-FFF2-40B4-BE49-F238E27FC236}">
                <a16:creationId xmlns:a16="http://schemas.microsoft.com/office/drawing/2014/main" id="{AC2AED65-8343-AF7C-4BF3-B66757BEBBE5}"/>
              </a:ext>
            </a:extLst>
          </p:cNvPr>
          <p:cNvSpPr txBox="1"/>
          <p:nvPr/>
        </p:nvSpPr>
        <p:spPr>
          <a:xfrm>
            <a:off x="755576" y="2093947"/>
            <a:ext cx="7488832" cy="830997"/>
          </a:xfrm>
          <a:prstGeom prst="rect">
            <a:avLst/>
          </a:prstGeom>
          <a:noFill/>
        </p:spPr>
        <p:txBody>
          <a:bodyPr wrap="square" rtlCol="0">
            <a:spAutoFit/>
          </a:bodyPr>
          <a:lstStyle/>
          <a:p>
            <a:r>
              <a:rPr lang="fr-FR" sz="1200" i="1" dirty="0"/>
              <a:t>« ils touchent à tout : un restaurateur qui veut ouvrir, s’ il a envie, il va pouvoir passer entièrement avec Métro, que ce soit de la conception de sa cuisine à la réalisation du site, l'achat de marchandises ou du matériel » « tout un panel de solutions pour faciliter la vie du professionnel dans la restauration : l’alimentaire, la cuisine, jusqu’aux services de conception de sites Internet »</a:t>
            </a:r>
          </a:p>
        </p:txBody>
      </p:sp>
      <p:sp>
        <p:nvSpPr>
          <p:cNvPr id="6" name="ZoneTexte 5">
            <a:extLst>
              <a:ext uri="{FF2B5EF4-FFF2-40B4-BE49-F238E27FC236}">
                <a16:creationId xmlns:a16="http://schemas.microsoft.com/office/drawing/2014/main" id="{46E94072-6D40-2A2B-C3D6-B9EB8CA1E1DF}"/>
              </a:ext>
            </a:extLst>
          </p:cNvPr>
          <p:cNvSpPr txBox="1"/>
          <p:nvPr/>
        </p:nvSpPr>
        <p:spPr>
          <a:xfrm>
            <a:off x="827584" y="3789040"/>
            <a:ext cx="7632848" cy="830997"/>
          </a:xfrm>
          <a:prstGeom prst="rect">
            <a:avLst/>
          </a:prstGeom>
          <a:noFill/>
        </p:spPr>
        <p:txBody>
          <a:bodyPr wrap="square" rtlCol="0">
            <a:spAutoFit/>
          </a:bodyPr>
          <a:lstStyle/>
          <a:p>
            <a:r>
              <a:rPr lang="fr-FR" sz="1200" i="1"/>
              <a:t>« je suis un ancien, j’y suis allé faire les courses pendant 10 ans, j'étais chef de cuisine et après j'ai ouvert mon restaurant, c'est une maison que je connais bien. Donc, moi, on m'appelle pour me proposer les services il y a beaucoup de personnel qui est là depuis longtemps. Il y a des jeunes qui changent un tout petit peu, </a:t>
            </a:r>
          </a:p>
          <a:p>
            <a:r>
              <a:rPr lang="fr-FR" sz="1200" i="1"/>
              <a:t>mais il y a des anciens qui sont là, que je connais depuis 15 ans »</a:t>
            </a:r>
          </a:p>
        </p:txBody>
      </p:sp>
      <p:sp>
        <p:nvSpPr>
          <p:cNvPr id="8" name="ZoneTexte 7">
            <a:extLst>
              <a:ext uri="{FF2B5EF4-FFF2-40B4-BE49-F238E27FC236}">
                <a16:creationId xmlns:a16="http://schemas.microsoft.com/office/drawing/2014/main" id="{18F83FCA-ACC3-D657-8B82-05F24C67175E}"/>
              </a:ext>
            </a:extLst>
          </p:cNvPr>
          <p:cNvSpPr txBox="1"/>
          <p:nvPr/>
        </p:nvSpPr>
        <p:spPr>
          <a:xfrm>
            <a:off x="827584" y="4941168"/>
            <a:ext cx="6984776" cy="1015663"/>
          </a:xfrm>
          <a:prstGeom prst="rect">
            <a:avLst/>
          </a:prstGeom>
          <a:noFill/>
        </p:spPr>
        <p:txBody>
          <a:bodyPr wrap="square" rtlCol="0">
            <a:spAutoFit/>
          </a:bodyPr>
          <a:lstStyle/>
          <a:p>
            <a:r>
              <a:rPr lang="fr-FR" sz="1200" i="1" dirty="0"/>
              <a:t>« on n’a pas besoin d'avoir plusieurs interlocuteurs, on a Métro qui s'occupe de tout. J'ai mes fournisseurs à côté parce que je privilégie les fournisseurs locaux, Métro me sert principalement à aller chercher des choses que je n'arrive pas à choper chez mes fournisseurs et qui vont être moins chers, des petites choses du quotidien. Et en plus, il y a une ancienne que je connais bien depuis longtemps, donc je suis plutôt à l'aise là-bas »</a:t>
            </a:r>
          </a:p>
        </p:txBody>
      </p:sp>
      <p:sp>
        <p:nvSpPr>
          <p:cNvPr id="11" name="ZoneTexte 10">
            <a:extLst>
              <a:ext uri="{FF2B5EF4-FFF2-40B4-BE49-F238E27FC236}">
                <a16:creationId xmlns:a16="http://schemas.microsoft.com/office/drawing/2014/main" id="{6BA1DBF5-9BFC-A01E-F6F5-41F36C16DEF2}"/>
              </a:ext>
            </a:extLst>
          </p:cNvPr>
          <p:cNvSpPr txBox="1"/>
          <p:nvPr/>
        </p:nvSpPr>
        <p:spPr>
          <a:xfrm>
            <a:off x="683446" y="980728"/>
            <a:ext cx="7560962" cy="523220"/>
          </a:xfrm>
          <a:prstGeom prst="rect">
            <a:avLst/>
          </a:prstGeom>
          <a:noFill/>
        </p:spPr>
        <p:txBody>
          <a:bodyPr wrap="square" rtlCol="0">
            <a:spAutoFit/>
          </a:bodyPr>
          <a:lstStyle/>
          <a:p>
            <a:r>
              <a:rPr lang="fr-FR" b="1" dirty="0">
                <a:solidFill>
                  <a:schemeClr val="bg1"/>
                </a:solidFill>
                <a:highlight>
                  <a:srgbClr val="407AAA"/>
                </a:highlight>
              </a:rPr>
              <a:t>Une offre de services élargie, qui peut mobiliser autant les restaurateurs </a:t>
            </a:r>
          </a:p>
          <a:p>
            <a:r>
              <a:rPr lang="fr-FR" b="1" u="sng" dirty="0">
                <a:solidFill>
                  <a:schemeClr val="bg1"/>
                </a:solidFill>
                <a:highlight>
                  <a:srgbClr val="407AAA"/>
                </a:highlight>
              </a:rPr>
              <a:t>qui commencent</a:t>
            </a:r>
            <a:r>
              <a:rPr lang="fr-FR" b="1" dirty="0">
                <a:solidFill>
                  <a:schemeClr val="bg1"/>
                </a:solidFill>
                <a:highlight>
                  <a:srgbClr val="407AAA"/>
                </a:highlight>
              </a:rPr>
              <a:t> leur activité que des restaurateurs </a:t>
            </a:r>
            <a:r>
              <a:rPr lang="fr-FR" b="1" u="sng" dirty="0">
                <a:solidFill>
                  <a:schemeClr val="bg1"/>
                </a:solidFill>
                <a:highlight>
                  <a:srgbClr val="407AAA"/>
                </a:highlight>
              </a:rPr>
              <a:t>installés</a:t>
            </a:r>
            <a:r>
              <a:rPr lang="fr-FR" dirty="0"/>
              <a:t> :</a:t>
            </a:r>
            <a:r>
              <a:rPr lang="fr-FR" b="1" dirty="0"/>
              <a:t> </a:t>
            </a:r>
          </a:p>
        </p:txBody>
      </p:sp>
      <p:sp>
        <p:nvSpPr>
          <p:cNvPr id="9" name="ZoneTexte 8">
            <a:extLst>
              <a:ext uri="{FF2B5EF4-FFF2-40B4-BE49-F238E27FC236}">
                <a16:creationId xmlns:a16="http://schemas.microsoft.com/office/drawing/2014/main" id="{4DC541E1-D76D-2C9B-91DD-D780986FF747}"/>
              </a:ext>
            </a:extLst>
          </p:cNvPr>
          <p:cNvSpPr txBox="1"/>
          <p:nvPr/>
        </p:nvSpPr>
        <p:spPr>
          <a:xfrm>
            <a:off x="755454" y="1753652"/>
            <a:ext cx="7560962" cy="307777"/>
          </a:xfrm>
          <a:prstGeom prst="rect">
            <a:avLst/>
          </a:prstGeom>
          <a:noFill/>
        </p:spPr>
        <p:txBody>
          <a:bodyPr wrap="square" rtlCol="0">
            <a:spAutoFit/>
          </a:bodyPr>
          <a:lstStyle/>
          <a:p>
            <a:r>
              <a:rPr lang="fr-FR" b="1"/>
              <a:t>. à l’ouverture, Métro peut couvrir </a:t>
            </a:r>
            <a:r>
              <a:rPr lang="fr-FR" b="1" u="sng"/>
              <a:t>tous les besoins</a:t>
            </a:r>
            <a:r>
              <a:rPr lang="fr-FR"/>
              <a:t>,</a:t>
            </a:r>
            <a:r>
              <a:rPr lang="fr-FR" b="1"/>
              <a:t> </a:t>
            </a:r>
          </a:p>
        </p:txBody>
      </p:sp>
      <p:sp>
        <p:nvSpPr>
          <p:cNvPr id="12" name="ZoneTexte 11">
            <a:extLst>
              <a:ext uri="{FF2B5EF4-FFF2-40B4-BE49-F238E27FC236}">
                <a16:creationId xmlns:a16="http://schemas.microsoft.com/office/drawing/2014/main" id="{07E0EF5A-3F83-6346-2BC4-F0A932AAB7EA}"/>
              </a:ext>
            </a:extLst>
          </p:cNvPr>
          <p:cNvSpPr txBox="1"/>
          <p:nvPr/>
        </p:nvSpPr>
        <p:spPr>
          <a:xfrm>
            <a:off x="755576" y="3068960"/>
            <a:ext cx="7560962" cy="307777"/>
          </a:xfrm>
          <a:prstGeom prst="rect">
            <a:avLst/>
          </a:prstGeom>
          <a:noFill/>
        </p:spPr>
        <p:txBody>
          <a:bodyPr wrap="square" rtlCol="0">
            <a:spAutoFit/>
          </a:bodyPr>
          <a:lstStyle/>
          <a:p>
            <a:r>
              <a:rPr lang="fr-FR" b="1"/>
              <a:t>. et par la suite, de façon </a:t>
            </a:r>
            <a:r>
              <a:rPr lang="fr-FR" b="1" u="sng"/>
              <a:t>ponctuelle</a:t>
            </a:r>
            <a:r>
              <a:rPr lang="fr-FR"/>
              <a:t>,</a:t>
            </a:r>
          </a:p>
        </p:txBody>
      </p:sp>
      <p:sp>
        <p:nvSpPr>
          <p:cNvPr id="14" name="ZoneTexte 13">
            <a:extLst>
              <a:ext uri="{FF2B5EF4-FFF2-40B4-BE49-F238E27FC236}">
                <a16:creationId xmlns:a16="http://schemas.microsoft.com/office/drawing/2014/main" id="{FDA0AA5C-6419-4A19-6FF6-BD33E8009477}"/>
              </a:ext>
            </a:extLst>
          </p:cNvPr>
          <p:cNvSpPr txBox="1"/>
          <p:nvPr/>
        </p:nvSpPr>
        <p:spPr>
          <a:xfrm>
            <a:off x="899470" y="3481263"/>
            <a:ext cx="2808434" cy="307777"/>
          </a:xfrm>
          <a:prstGeom prst="rect">
            <a:avLst/>
          </a:prstGeom>
          <a:noFill/>
        </p:spPr>
        <p:txBody>
          <a:bodyPr wrap="square" rtlCol="0">
            <a:spAutoFit/>
          </a:bodyPr>
          <a:lstStyle/>
          <a:p>
            <a:r>
              <a:rPr lang="fr-FR"/>
              <a:t>que les clients soient </a:t>
            </a:r>
            <a:r>
              <a:rPr lang="fr-FR" b="1"/>
              <a:t>réguliers</a:t>
            </a:r>
            <a:r>
              <a:rPr lang="fr-FR"/>
              <a:t>,</a:t>
            </a:r>
          </a:p>
        </p:txBody>
      </p:sp>
      <p:sp>
        <p:nvSpPr>
          <p:cNvPr id="15" name="ZoneTexte 14">
            <a:extLst>
              <a:ext uri="{FF2B5EF4-FFF2-40B4-BE49-F238E27FC236}">
                <a16:creationId xmlns:a16="http://schemas.microsoft.com/office/drawing/2014/main" id="{109C3A08-76C4-AD4C-59B5-6C6CEDC94255}"/>
              </a:ext>
            </a:extLst>
          </p:cNvPr>
          <p:cNvSpPr txBox="1"/>
          <p:nvPr/>
        </p:nvSpPr>
        <p:spPr>
          <a:xfrm>
            <a:off x="899592" y="4653136"/>
            <a:ext cx="2808434" cy="307777"/>
          </a:xfrm>
          <a:prstGeom prst="rect">
            <a:avLst/>
          </a:prstGeom>
          <a:noFill/>
        </p:spPr>
        <p:txBody>
          <a:bodyPr wrap="square" rtlCol="0">
            <a:spAutoFit/>
          </a:bodyPr>
          <a:lstStyle/>
          <a:p>
            <a:r>
              <a:rPr lang="fr-FR"/>
              <a:t>ou </a:t>
            </a:r>
            <a:r>
              <a:rPr lang="fr-FR" b="1"/>
              <a:t>occasionnels</a:t>
            </a:r>
            <a:r>
              <a:rPr lang="fr-FR"/>
              <a:t>.</a:t>
            </a:r>
          </a:p>
        </p:txBody>
      </p:sp>
      <p:sp>
        <p:nvSpPr>
          <p:cNvPr id="16" name="Rectangle à coins arrondis 9">
            <a:extLst>
              <a:ext uri="{FF2B5EF4-FFF2-40B4-BE49-F238E27FC236}">
                <a16:creationId xmlns:a16="http://schemas.microsoft.com/office/drawing/2014/main" id="{BAF2B40B-8581-97CC-896D-5DE93027780D}"/>
              </a:ext>
            </a:extLst>
          </p:cNvPr>
          <p:cNvSpPr/>
          <p:nvPr/>
        </p:nvSpPr>
        <p:spPr bwMode="auto">
          <a:xfrm>
            <a:off x="467544" y="1628800"/>
            <a:ext cx="7990656" cy="4547592"/>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
        <p:nvSpPr>
          <p:cNvPr id="3" name="ZoneTexte 2">
            <a:extLst>
              <a:ext uri="{FF2B5EF4-FFF2-40B4-BE49-F238E27FC236}">
                <a16:creationId xmlns:a16="http://schemas.microsoft.com/office/drawing/2014/main" id="{4DB7A918-22A5-6BD9-C733-E1AC615C4504}"/>
              </a:ext>
            </a:extLst>
          </p:cNvPr>
          <p:cNvSpPr txBox="1"/>
          <p:nvPr/>
        </p:nvSpPr>
        <p:spPr>
          <a:xfrm>
            <a:off x="575556" y="404664"/>
            <a:ext cx="8568444" cy="523220"/>
          </a:xfrm>
          <a:prstGeom prst="rect">
            <a:avLst/>
          </a:prstGeom>
          <a:noFill/>
        </p:spPr>
        <p:txBody>
          <a:bodyPr wrap="square" rtlCol="0">
            <a:spAutoFit/>
          </a:bodyPr>
          <a:lstStyle/>
          <a:p>
            <a:r>
              <a:rPr lang="fr-FR" sz="2800" b="1" dirty="0">
                <a:solidFill>
                  <a:srgbClr val="407AAA"/>
                </a:solidFill>
              </a:rPr>
              <a:t>une communication sur l’étendue des services</a:t>
            </a:r>
            <a:endParaRPr lang="fr-FR" sz="2800" b="1" u="sng" dirty="0">
              <a:solidFill>
                <a:srgbClr val="407AAA"/>
              </a:solidFill>
            </a:endParaRPr>
          </a:p>
        </p:txBody>
      </p:sp>
    </p:spTree>
    <p:extLst>
      <p:ext uri="{BB962C8B-B14F-4D97-AF65-F5344CB8AC3E}">
        <p14:creationId xmlns:p14="http://schemas.microsoft.com/office/powerpoint/2010/main" val="9012362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A316226-E765-7D61-6109-2CB4A33F0A15}"/>
              </a:ext>
            </a:extLst>
          </p:cNvPr>
          <p:cNvSpPr>
            <a:spLocks noGrp="1"/>
          </p:cNvSpPr>
          <p:nvPr>
            <p:ph type="sldNum" sz="quarter" idx="12"/>
          </p:nvPr>
        </p:nvSpPr>
        <p:spPr/>
        <p:txBody>
          <a:bodyPr/>
          <a:lstStyle/>
          <a:p>
            <a:fld id="{E6B8A873-7F5A-3B49-9BD4-C9DB89092DF3}" type="slidenum">
              <a:rPr lang="fr-FR" smtClean="0"/>
              <a:pPr/>
              <a:t>22</a:t>
            </a:fld>
            <a:endParaRPr lang="fr-FR"/>
          </a:p>
        </p:txBody>
      </p:sp>
      <p:sp>
        <p:nvSpPr>
          <p:cNvPr id="6" name="ZoneTexte 5">
            <a:extLst>
              <a:ext uri="{FF2B5EF4-FFF2-40B4-BE49-F238E27FC236}">
                <a16:creationId xmlns:a16="http://schemas.microsoft.com/office/drawing/2014/main" id="{25367C26-6249-EB01-4D8E-5425B981630D}"/>
              </a:ext>
            </a:extLst>
          </p:cNvPr>
          <p:cNvSpPr txBox="1"/>
          <p:nvPr/>
        </p:nvSpPr>
        <p:spPr>
          <a:xfrm>
            <a:off x="395536" y="476672"/>
            <a:ext cx="8424936" cy="523220"/>
          </a:xfrm>
          <a:prstGeom prst="rect">
            <a:avLst/>
          </a:prstGeom>
          <a:noFill/>
        </p:spPr>
        <p:txBody>
          <a:bodyPr wrap="square" rtlCol="0">
            <a:spAutoFit/>
          </a:bodyPr>
          <a:lstStyle/>
          <a:p>
            <a:r>
              <a:rPr lang="fr-FR" sz="2800" b="1">
                <a:solidFill>
                  <a:srgbClr val="407AAA"/>
                </a:solidFill>
              </a:rPr>
              <a:t>#PREMIERS : une revendication qui impacte</a:t>
            </a:r>
            <a:endParaRPr lang="fr-FR" sz="2800" b="1" u="sng">
              <a:solidFill>
                <a:srgbClr val="407AAA"/>
              </a:solidFill>
            </a:endParaRPr>
          </a:p>
        </p:txBody>
      </p:sp>
      <p:pic>
        <p:nvPicPr>
          <p:cNvPr id="7" name="Image 6">
            <a:extLst>
              <a:ext uri="{FF2B5EF4-FFF2-40B4-BE49-F238E27FC236}">
                <a16:creationId xmlns:a16="http://schemas.microsoft.com/office/drawing/2014/main" id="{E8E1449A-3829-1694-8095-B1174052372E}"/>
              </a:ext>
            </a:extLst>
          </p:cNvPr>
          <p:cNvPicPr>
            <a:picLocks noChangeAspect="1"/>
          </p:cNvPicPr>
          <p:nvPr/>
        </p:nvPicPr>
        <p:blipFill rotWithShape="1">
          <a:blip r:embed="rId2"/>
          <a:srcRect l="-1193" t="23767" r="-1193" b="64758"/>
          <a:stretch/>
        </p:blipFill>
        <p:spPr>
          <a:xfrm>
            <a:off x="683460" y="1196752"/>
            <a:ext cx="1584000" cy="252000"/>
          </a:xfrm>
          <a:prstGeom prst="rect">
            <a:avLst/>
          </a:prstGeom>
        </p:spPr>
      </p:pic>
      <p:sp>
        <p:nvSpPr>
          <p:cNvPr id="8" name="ZoneTexte 7">
            <a:extLst>
              <a:ext uri="{FF2B5EF4-FFF2-40B4-BE49-F238E27FC236}">
                <a16:creationId xmlns:a16="http://schemas.microsoft.com/office/drawing/2014/main" id="{40BEDBBE-1812-AB0D-C262-D1F6FA183941}"/>
              </a:ext>
            </a:extLst>
          </p:cNvPr>
          <p:cNvSpPr txBox="1"/>
          <p:nvPr/>
        </p:nvSpPr>
        <p:spPr>
          <a:xfrm>
            <a:off x="683460" y="1556792"/>
            <a:ext cx="7273010" cy="523220"/>
          </a:xfrm>
          <a:prstGeom prst="rect">
            <a:avLst/>
          </a:prstGeom>
          <a:noFill/>
        </p:spPr>
        <p:txBody>
          <a:bodyPr wrap="square" rtlCol="0">
            <a:spAutoFit/>
          </a:bodyPr>
          <a:lstStyle/>
          <a:p>
            <a:r>
              <a:rPr lang="fr-FR" dirty="0"/>
              <a:t>Généralement compris comme une </a:t>
            </a:r>
            <a:r>
              <a:rPr lang="fr-FR" b="1" dirty="0">
                <a:solidFill>
                  <a:schemeClr val="bg1"/>
                </a:solidFill>
                <a:highlight>
                  <a:srgbClr val="407AAA"/>
                </a:highlight>
              </a:rPr>
              <a:t>revendication de </a:t>
            </a:r>
            <a:r>
              <a:rPr lang="fr-FR" b="1" u="sng" dirty="0">
                <a:solidFill>
                  <a:schemeClr val="bg1"/>
                </a:solidFill>
                <a:highlight>
                  <a:srgbClr val="407AAA"/>
                </a:highlight>
              </a:rPr>
              <a:t>compétence</a:t>
            </a:r>
            <a:endParaRPr lang="fr-FR" dirty="0">
              <a:solidFill>
                <a:schemeClr val="bg1"/>
              </a:solidFill>
              <a:highlight>
                <a:srgbClr val="407AAA"/>
              </a:highlight>
            </a:endParaRPr>
          </a:p>
          <a:p>
            <a:r>
              <a:rPr lang="fr-FR" b="1" dirty="0"/>
              <a:t>qui porterait sur </a:t>
            </a:r>
            <a:r>
              <a:rPr lang="fr-FR" b="1" u="sng" dirty="0"/>
              <a:t>l’ensemble des services</a:t>
            </a:r>
            <a:r>
              <a:rPr lang="fr-FR" dirty="0"/>
              <a:t>.</a:t>
            </a:r>
            <a:r>
              <a:rPr lang="fr-FR" b="1" dirty="0"/>
              <a:t> </a:t>
            </a:r>
          </a:p>
        </p:txBody>
      </p:sp>
      <p:sp>
        <p:nvSpPr>
          <p:cNvPr id="9" name="ZoneTexte 8">
            <a:extLst>
              <a:ext uri="{FF2B5EF4-FFF2-40B4-BE49-F238E27FC236}">
                <a16:creationId xmlns:a16="http://schemas.microsoft.com/office/drawing/2014/main" id="{E1EC8FA5-790A-D09F-5595-35E448A3F757}"/>
              </a:ext>
            </a:extLst>
          </p:cNvPr>
          <p:cNvSpPr txBox="1"/>
          <p:nvPr/>
        </p:nvSpPr>
        <p:spPr>
          <a:xfrm>
            <a:off x="683568" y="3861048"/>
            <a:ext cx="7774632" cy="523220"/>
          </a:xfrm>
          <a:prstGeom prst="rect">
            <a:avLst/>
          </a:prstGeom>
          <a:noFill/>
        </p:spPr>
        <p:txBody>
          <a:bodyPr wrap="square" rtlCol="0">
            <a:spAutoFit/>
          </a:bodyPr>
          <a:lstStyle/>
          <a:p>
            <a:r>
              <a:rPr lang="fr-FR" b="1" dirty="0"/>
              <a:t>et qui, au vu de ce que certains clients savent de Métro, peut-être perçu comme </a:t>
            </a:r>
            <a:r>
              <a:rPr lang="fr-FR" b="1" u="sng" dirty="0"/>
              <a:t>hors</a:t>
            </a:r>
            <a:r>
              <a:rPr lang="fr-FR" b="1" dirty="0"/>
              <a:t> </a:t>
            </a:r>
            <a:r>
              <a:rPr lang="fr-FR" b="1" u="sng" dirty="0"/>
              <a:t>de leur territoire</a:t>
            </a:r>
            <a:r>
              <a:rPr lang="fr-FR" b="1" dirty="0"/>
              <a:t> et souvent perçu comme un </a:t>
            </a:r>
            <a:r>
              <a:rPr lang="fr-FR" b="1" u="sng" dirty="0"/>
              <a:t>challenge</a:t>
            </a:r>
            <a:r>
              <a:rPr lang="fr-FR" dirty="0"/>
              <a:t> (Rennes ↑).</a:t>
            </a:r>
          </a:p>
        </p:txBody>
      </p:sp>
      <p:sp>
        <p:nvSpPr>
          <p:cNvPr id="11" name="ZoneTexte 10">
            <a:extLst>
              <a:ext uri="{FF2B5EF4-FFF2-40B4-BE49-F238E27FC236}">
                <a16:creationId xmlns:a16="http://schemas.microsoft.com/office/drawing/2014/main" id="{06181D9A-53D8-1A4E-F749-C035A2CB4A46}"/>
              </a:ext>
            </a:extLst>
          </p:cNvPr>
          <p:cNvSpPr txBox="1"/>
          <p:nvPr/>
        </p:nvSpPr>
        <p:spPr>
          <a:xfrm>
            <a:off x="683568" y="2215897"/>
            <a:ext cx="7774632" cy="307777"/>
          </a:xfrm>
          <a:prstGeom prst="rect">
            <a:avLst/>
          </a:prstGeom>
          <a:noFill/>
        </p:spPr>
        <p:txBody>
          <a:bodyPr wrap="square" rtlCol="0">
            <a:spAutoFit/>
          </a:bodyPr>
          <a:lstStyle/>
          <a:p>
            <a:r>
              <a:rPr lang="fr-FR" b="1" dirty="0"/>
              <a:t>En termes concurrentiel, c’est également </a:t>
            </a:r>
            <a:r>
              <a:rPr lang="fr-FR" b="1" dirty="0">
                <a:solidFill>
                  <a:schemeClr val="bg1"/>
                </a:solidFill>
                <a:highlight>
                  <a:srgbClr val="407AAA"/>
                </a:highlight>
              </a:rPr>
              <a:t>l’affirmation d’une </a:t>
            </a:r>
            <a:r>
              <a:rPr lang="fr-FR" b="1" u="sng" dirty="0">
                <a:solidFill>
                  <a:schemeClr val="bg1"/>
                </a:solidFill>
                <a:highlight>
                  <a:srgbClr val="407AAA"/>
                </a:highlight>
              </a:rPr>
              <a:t>prépondérance</a:t>
            </a:r>
            <a:r>
              <a:rPr lang="fr-FR" dirty="0">
                <a:solidFill>
                  <a:schemeClr val="bg1"/>
                </a:solidFill>
                <a:highlight>
                  <a:srgbClr val="407AAA"/>
                </a:highlight>
              </a:rPr>
              <a:t>,</a:t>
            </a:r>
            <a:endParaRPr lang="fr-FR" b="1" dirty="0">
              <a:solidFill>
                <a:schemeClr val="bg1"/>
              </a:solidFill>
              <a:highlight>
                <a:srgbClr val="407AAA"/>
              </a:highlight>
            </a:endParaRPr>
          </a:p>
        </p:txBody>
      </p:sp>
      <p:sp>
        <p:nvSpPr>
          <p:cNvPr id="12" name="ZoneTexte 11">
            <a:extLst>
              <a:ext uri="{FF2B5EF4-FFF2-40B4-BE49-F238E27FC236}">
                <a16:creationId xmlns:a16="http://schemas.microsoft.com/office/drawing/2014/main" id="{46C26D0A-A951-69FE-A7DA-809563682BB4}"/>
              </a:ext>
            </a:extLst>
          </p:cNvPr>
          <p:cNvSpPr txBox="1"/>
          <p:nvPr/>
        </p:nvSpPr>
        <p:spPr>
          <a:xfrm>
            <a:off x="685800" y="2492896"/>
            <a:ext cx="7774632" cy="646331"/>
          </a:xfrm>
          <a:prstGeom prst="rect">
            <a:avLst/>
          </a:prstGeom>
          <a:noFill/>
        </p:spPr>
        <p:txBody>
          <a:bodyPr wrap="square" rtlCol="0">
            <a:spAutoFit/>
          </a:bodyPr>
          <a:lstStyle/>
          <a:p>
            <a:r>
              <a:rPr lang="fr-FR" sz="1200" i="1" dirty="0"/>
              <a:t>« ils se mettent en avant comme si c'était les meilleurs sur le marché » « ça fait longtemps qu'on les connaît, qu'on sait que c'est les leaders et on sait qu'aujourd’hui il fallait qu'ils renouvellent leur offre parce que c'était un peu à l'ancienne » « ça rassure »</a:t>
            </a:r>
          </a:p>
        </p:txBody>
      </p:sp>
      <p:sp>
        <p:nvSpPr>
          <p:cNvPr id="14" name="ZoneTexte 13">
            <a:extLst>
              <a:ext uri="{FF2B5EF4-FFF2-40B4-BE49-F238E27FC236}">
                <a16:creationId xmlns:a16="http://schemas.microsoft.com/office/drawing/2014/main" id="{6C2E4264-7621-39C8-24A6-7735C5987DA0}"/>
              </a:ext>
            </a:extLst>
          </p:cNvPr>
          <p:cNvSpPr txBox="1"/>
          <p:nvPr/>
        </p:nvSpPr>
        <p:spPr>
          <a:xfrm>
            <a:off x="683568" y="3429000"/>
            <a:ext cx="7201096" cy="276999"/>
          </a:xfrm>
          <a:prstGeom prst="rect">
            <a:avLst/>
          </a:prstGeom>
          <a:noFill/>
        </p:spPr>
        <p:txBody>
          <a:bodyPr wrap="square" rtlCol="0">
            <a:spAutoFit/>
          </a:bodyPr>
          <a:lstStyle/>
          <a:p>
            <a:r>
              <a:rPr lang="fr-FR" sz="1200" i="1"/>
              <a:t>« ils développent plein de services pour qu'on ait plus besoin des autres et qu'on aille que chez Métro »</a:t>
            </a:r>
          </a:p>
        </p:txBody>
      </p:sp>
      <p:sp>
        <p:nvSpPr>
          <p:cNvPr id="15" name="ZoneTexte 14">
            <a:extLst>
              <a:ext uri="{FF2B5EF4-FFF2-40B4-BE49-F238E27FC236}">
                <a16:creationId xmlns:a16="http://schemas.microsoft.com/office/drawing/2014/main" id="{5A2813FC-8504-0F22-DFF9-7FE5585EE3B6}"/>
              </a:ext>
            </a:extLst>
          </p:cNvPr>
          <p:cNvSpPr txBox="1"/>
          <p:nvPr/>
        </p:nvSpPr>
        <p:spPr>
          <a:xfrm>
            <a:off x="683568" y="3140968"/>
            <a:ext cx="6408914" cy="307777"/>
          </a:xfrm>
          <a:prstGeom prst="rect">
            <a:avLst/>
          </a:prstGeom>
          <a:noFill/>
        </p:spPr>
        <p:txBody>
          <a:bodyPr wrap="square" rtlCol="0">
            <a:spAutoFit/>
          </a:bodyPr>
          <a:lstStyle/>
          <a:p>
            <a:r>
              <a:rPr lang="fr-FR" b="1" dirty="0"/>
              <a:t>qui peut être considérée parfois comme une </a:t>
            </a:r>
            <a:r>
              <a:rPr lang="fr-FR" b="1" u="sng" dirty="0"/>
              <a:t>forme d’hégémonie</a:t>
            </a:r>
          </a:p>
        </p:txBody>
      </p:sp>
      <p:sp>
        <p:nvSpPr>
          <p:cNvPr id="16" name="ZoneTexte 15">
            <a:extLst>
              <a:ext uri="{FF2B5EF4-FFF2-40B4-BE49-F238E27FC236}">
                <a16:creationId xmlns:a16="http://schemas.microsoft.com/office/drawing/2014/main" id="{4A379A22-B3FE-FEED-F5F2-8418686EA253}"/>
              </a:ext>
            </a:extLst>
          </p:cNvPr>
          <p:cNvSpPr txBox="1"/>
          <p:nvPr/>
        </p:nvSpPr>
        <p:spPr>
          <a:xfrm>
            <a:off x="685800" y="4437112"/>
            <a:ext cx="7846640" cy="830997"/>
          </a:xfrm>
          <a:prstGeom prst="rect">
            <a:avLst/>
          </a:prstGeom>
          <a:noFill/>
        </p:spPr>
        <p:txBody>
          <a:bodyPr wrap="square" rtlCol="0">
            <a:spAutoFit/>
          </a:bodyPr>
          <a:lstStyle/>
          <a:p>
            <a:r>
              <a:rPr lang="fr-FR" sz="1200" i="1" dirty="0"/>
              <a:t>« c'est un peu provocateur » « l faut assurer derrière » « on est sur du technique et du service. Est-ce qu’ils sont capables de tout faire ? » « je veux bien qu'on parle de poisson, qu'on parle de viande, qu'on parle de vin, qu'on parle de fruits et légumes, mais pas de site Internet » « à la base Métro, c'est un grossiste alimentaire, </a:t>
            </a:r>
          </a:p>
          <a:p>
            <a:r>
              <a:rPr lang="fr-FR" sz="1200" i="1" dirty="0"/>
              <a:t>les cuisines professionnelles il y en a c'est leur métier, c'est leur boulot »</a:t>
            </a:r>
          </a:p>
        </p:txBody>
      </p:sp>
      <p:sp>
        <p:nvSpPr>
          <p:cNvPr id="17" name="ZoneTexte 16">
            <a:extLst>
              <a:ext uri="{FF2B5EF4-FFF2-40B4-BE49-F238E27FC236}">
                <a16:creationId xmlns:a16="http://schemas.microsoft.com/office/drawing/2014/main" id="{E9B9DDE0-2AC9-EFB2-F4AB-7DFB845C2DBD}"/>
              </a:ext>
            </a:extLst>
          </p:cNvPr>
          <p:cNvSpPr txBox="1"/>
          <p:nvPr/>
        </p:nvSpPr>
        <p:spPr>
          <a:xfrm>
            <a:off x="699220" y="5600273"/>
            <a:ext cx="7977236" cy="276999"/>
          </a:xfrm>
          <a:prstGeom prst="rect">
            <a:avLst/>
          </a:prstGeom>
          <a:noFill/>
        </p:spPr>
        <p:txBody>
          <a:bodyPr wrap="square" rtlCol="0">
            <a:spAutoFit/>
          </a:bodyPr>
          <a:lstStyle/>
          <a:p>
            <a:r>
              <a:rPr lang="fr-FR" sz="1200" i="1" dirty="0"/>
              <a:t>« nous, ce qu'on recherche, c'est pas le premier, ce qu'on recherche, c'est de l'accompagnement et de l'efficacité »</a:t>
            </a:r>
          </a:p>
        </p:txBody>
      </p:sp>
      <p:sp>
        <p:nvSpPr>
          <p:cNvPr id="18" name="ZoneTexte 17">
            <a:extLst>
              <a:ext uri="{FF2B5EF4-FFF2-40B4-BE49-F238E27FC236}">
                <a16:creationId xmlns:a16="http://schemas.microsoft.com/office/drawing/2014/main" id="{5B2004C4-B260-8475-93F5-A0A764598572}"/>
              </a:ext>
            </a:extLst>
          </p:cNvPr>
          <p:cNvSpPr txBox="1"/>
          <p:nvPr/>
        </p:nvSpPr>
        <p:spPr>
          <a:xfrm>
            <a:off x="699220" y="5322113"/>
            <a:ext cx="7272902" cy="307777"/>
          </a:xfrm>
          <a:prstGeom prst="rect">
            <a:avLst/>
          </a:prstGeom>
          <a:noFill/>
        </p:spPr>
        <p:txBody>
          <a:bodyPr wrap="square" rtlCol="0">
            <a:spAutoFit/>
          </a:bodyPr>
          <a:lstStyle/>
          <a:p>
            <a:r>
              <a:rPr lang="fr-FR" b="1" dirty="0"/>
              <a:t>Des clients qui attendent que Métro confirme cette position </a:t>
            </a:r>
            <a:r>
              <a:rPr lang="fr-FR" dirty="0"/>
              <a:t>(Rennes ↑)  </a:t>
            </a:r>
          </a:p>
        </p:txBody>
      </p:sp>
    </p:spTree>
    <p:extLst>
      <p:ext uri="{BB962C8B-B14F-4D97-AF65-F5344CB8AC3E}">
        <p14:creationId xmlns:p14="http://schemas.microsoft.com/office/powerpoint/2010/main" val="13658587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F86B2E8-0A0D-B65F-4DB4-D07C7FA62574}"/>
              </a:ext>
            </a:extLst>
          </p:cNvPr>
          <p:cNvSpPr>
            <a:spLocks noGrp="1"/>
          </p:cNvSpPr>
          <p:nvPr>
            <p:ph type="sldNum" sz="quarter" idx="12"/>
          </p:nvPr>
        </p:nvSpPr>
        <p:spPr/>
        <p:txBody>
          <a:bodyPr/>
          <a:lstStyle/>
          <a:p>
            <a:fld id="{E6B8A873-7F5A-3B49-9BD4-C9DB89092DF3}" type="slidenum">
              <a:rPr lang="fr-FR" smtClean="0"/>
              <a:pPr/>
              <a:t>23</a:t>
            </a:fld>
            <a:endParaRPr lang="fr-FR" dirty="0"/>
          </a:p>
        </p:txBody>
      </p:sp>
      <p:sp>
        <p:nvSpPr>
          <p:cNvPr id="3" name="ZoneTexte 2">
            <a:extLst>
              <a:ext uri="{FF2B5EF4-FFF2-40B4-BE49-F238E27FC236}">
                <a16:creationId xmlns:a16="http://schemas.microsoft.com/office/drawing/2014/main" id="{04FA595F-934B-EBE2-BDD0-6EB0545BFE1D}"/>
              </a:ext>
            </a:extLst>
          </p:cNvPr>
          <p:cNvSpPr txBox="1"/>
          <p:nvPr/>
        </p:nvSpPr>
        <p:spPr>
          <a:xfrm>
            <a:off x="755454" y="1988840"/>
            <a:ext cx="7560962" cy="830997"/>
          </a:xfrm>
          <a:prstGeom prst="rect">
            <a:avLst/>
          </a:prstGeom>
          <a:noFill/>
        </p:spPr>
        <p:txBody>
          <a:bodyPr wrap="square" rtlCol="0">
            <a:spAutoFit/>
          </a:bodyPr>
          <a:lstStyle/>
          <a:p>
            <a:r>
              <a:rPr lang="fr-FR" sz="1200" i="1" dirty="0"/>
              <a:t>« la carte Métro Réflexe est très bien et les points fidélités aussi » (Paris)</a:t>
            </a:r>
          </a:p>
          <a:p>
            <a:r>
              <a:rPr lang="fr-FR" sz="1200" i="1" dirty="0"/>
              <a:t>« il y a 15 ans, c'était pas ça les points de fidélité Métro : j'y vais à peu près tous les lundis, j'ai utilisé ce matin, en un an ce que j'avais, mais j'ai rien eu » « il y a des fournisseurs avec qui on travaille </a:t>
            </a:r>
          </a:p>
          <a:p>
            <a:r>
              <a:rPr lang="fr-FR" sz="1200" i="1" dirty="0"/>
              <a:t>depuis 5, 10, 15 ans qui font beaucoup plus de points fidélité que Métro peut faire » (Rennes)</a:t>
            </a:r>
          </a:p>
        </p:txBody>
      </p:sp>
      <p:sp>
        <p:nvSpPr>
          <p:cNvPr id="5" name="ZoneTexte 4">
            <a:extLst>
              <a:ext uri="{FF2B5EF4-FFF2-40B4-BE49-F238E27FC236}">
                <a16:creationId xmlns:a16="http://schemas.microsoft.com/office/drawing/2014/main" id="{70C38D30-3CEE-CF80-38EC-CD5D4A26DD89}"/>
              </a:ext>
            </a:extLst>
          </p:cNvPr>
          <p:cNvSpPr txBox="1"/>
          <p:nvPr/>
        </p:nvSpPr>
        <p:spPr>
          <a:xfrm>
            <a:off x="683568" y="3266944"/>
            <a:ext cx="7272808" cy="1015663"/>
          </a:xfrm>
          <a:prstGeom prst="rect">
            <a:avLst/>
          </a:prstGeom>
          <a:noFill/>
        </p:spPr>
        <p:txBody>
          <a:bodyPr wrap="square" rtlCol="0">
            <a:spAutoFit/>
          </a:bodyPr>
          <a:lstStyle/>
          <a:p>
            <a:r>
              <a:rPr lang="fr-FR" sz="1200" i="1" dirty="0"/>
              <a:t>« pour le matériel, pour l’instant, on peut trouver moins cher sur Internet et de meilleures garanties » « en termes de service après-vente, c'est un peu plus compliqué pour les faire venir quand on a besoin de faire des réparations, des fois il faut appeler plusieurs fois. S'ils vendent du matériel il faut qu’ils puissent l'entretenir » « le matériel coûte cher, s'il est garanti et qu’ils nous permettent de récupérer un produit neuf parce qu'y a un problème de construction, c’est très bien » </a:t>
            </a:r>
          </a:p>
        </p:txBody>
      </p:sp>
      <p:sp>
        <p:nvSpPr>
          <p:cNvPr id="6" name="ZoneTexte 5">
            <a:extLst>
              <a:ext uri="{FF2B5EF4-FFF2-40B4-BE49-F238E27FC236}">
                <a16:creationId xmlns:a16="http://schemas.microsoft.com/office/drawing/2014/main" id="{9E4FA256-431D-18B4-03EA-91CC580B208F}"/>
              </a:ext>
            </a:extLst>
          </p:cNvPr>
          <p:cNvSpPr txBox="1"/>
          <p:nvPr/>
        </p:nvSpPr>
        <p:spPr>
          <a:xfrm>
            <a:off x="683568" y="2924944"/>
            <a:ext cx="4896544" cy="307777"/>
          </a:xfrm>
          <a:prstGeom prst="rect">
            <a:avLst/>
          </a:prstGeom>
          <a:noFill/>
        </p:spPr>
        <p:txBody>
          <a:bodyPr wrap="square" rtlCol="0">
            <a:spAutoFit/>
          </a:bodyPr>
          <a:lstStyle/>
          <a:p>
            <a:r>
              <a:rPr lang="fr-FR" dirty="0"/>
              <a:t>. </a:t>
            </a:r>
            <a:r>
              <a:rPr lang="fr-FR" b="1" dirty="0"/>
              <a:t>la qualité du matériel et le SAV</a:t>
            </a:r>
            <a:r>
              <a:rPr lang="fr-FR" dirty="0"/>
              <a:t>.</a:t>
            </a:r>
          </a:p>
        </p:txBody>
      </p:sp>
      <p:sp>
        <p:nvSpPr>
          <p:cNvPr id="10" name="ZoneTexte 9">
            <a:extLst>
              <a:ext uri="{FF2B5EF4-FFF2-40B4-BE49-F238E27FC236}">
                <a16:creationId xmlns:a16="http://schemas.microsoft.com/office/drawing/2014/main" id="{AEC1E083-5955-2044-3A4C-8DE98DB03338}"/>
              </a:ext>
            </a:extLst>
          </p:cNvPr>
          <p:cNvSpPr txBox="1"/>
          <p:nvPr/>
        </p:nvSpPr>
        <p:spPr>
          <a:xfrm>
            <a:off x="395536" y="476672"/>
            <a:ext cx="8424936" cy="523220"/>
          </a:xfrm>
          <a:prstGeom prst="rect">
            <a:avLst/>
          </a:prstGeom>
          <a:noFill/>
        </p:spPr>
        <p:txBody>
          <a:bodyPr wrap="square" rtlCol="0">
            <a:spAutoFit/>
          </a:bodyPr>
          <a:lstStyle/>
          <a:p>
            <a:r>
              <a:rPr lang="fr-FR" sz="2800" b="1" dirty="0">
                <a:solidFill>
                  <a:srgbClr val="407AAA"/>
                </a:solidFill>
              </a:rPr>
              <a:t>#PREMIERS : les limites</a:t>
            </a:r>
            <a:endParaRPr lang="fr-FR" sz="2800" b="1" u="sng" dirty="0">
              <a:solidFill>
                <a:srgbClr val="407AAA"/>
              </a:solidFill>
            </a:endParaRPr>
          </a:p>
        </p:txBody>
      </p:sp>
      <p:sp>
        <p:nvSpPr>
          <p:cNvPr id="11" name="ZoneTexte 10">
            <a:extLst>
              <a:ext uri="{FF2B5EF4-FFF2-40B4-BE49-F238E27FC236}">
                <a16:creationId xmlns:a16="http://schemas.microsoft.com/office/drawing/2014/main" id="{80F1A270-DBDC-CBD8-FF1E-27D3C067F410}"/>
              </a:ext>
            </a:extLst>
          </p:cNvPr>
          <p:cNvSpPr txBox="1"/>
          <p:nvPr/>
        </p:nvSpPr>
        <p:spPr>
          <a:xfrm>
            <a:off x="683568" y="1052736"/>
            <a:ext cx="7560962" cy="523220"/>
          </a:xfrm>
          <a:prstGeom prst="rect">
            <a:avLst/>
          </a:prstGeom>
          <a:noFill/>
        </p:spPr>
        <p:txBody>
          <a:bodyPr wrap="square" rtlCol="0">
            <a:spAutoFit/>
          </a:bodyPr>
          <a:lstStyle/>
          <a:p>
            <a:r>
              <a:rPr lang="fr-FR" b="1" dirty="0"/>
              <a:t>Deux points d’amélioration ont été évoqués</a:t>
            </a:r>
            <a:r>
              <a:rPr lang="fr-FR" dirty="0"/>
              <a:t>,</a:t>
            </a:r>
          </a:p>
          <a:p>
            <a:r>
              <a:rPr lang="fr-FR" dirty="0"/>
              <a:t>ils portent sur :</a:t>
            </a:r>
          </a:p>
        </p:txBody>
      </p:sp>
      <p:sp>
        <p:nvSpPr>
          <p:cNvPr id="12" name="ZoneTexte 11">
            <a:extLst>
              <a:ext uri="{FF2B5EF4-FFF2-40B4-BE49-F238E27FC236}">
                <a16:creationId xmlns:a16="http://schemas.microsoft.com/office/drawing/2014/main" id="{AA97E105-1606-0636-55C6-3C5AECDB6BED}"/>
              </a:ext>
            </a:extLst>
          </p:cNvPr>
          <p:cNvSpPr txBox="1"/>
          <p:nvPr/>
        </p:nvSpPr>
        <p:spPr>
          <a:xfrm>
            <a:off x="683568" y="1681644"/>
            <a:ext cx="7560962" cy="307777"/>
          </a:xfrm>
          <a:prstGeom prst="rect">
            <a:avLst/>
          </a:prstGeom>
          <a:noFill/>
        </p:spPr>
        <p:txBody>
          <a:bodyPr wrap="square" rtlCol="0">
            <a:spAutoFit/>
          </a:bodyPr>
          <a:lstStyle/>
          <a:p>
            <a:r>
              <a:rPr lang="fr-FR" dirty="0"/>
              <a:t>.</a:t>
            </a:r>
            <a:r>
              <a:rPr lang="fr-FR" b="1" dirty="0"/>
              <a:t> le programme fidélité</a:t>
            </a:r>
            <a:r>
              <a:rPr lang="fr-FR" dirty="0"/>
              <a:t> : perçu comme plus intéressant à Paris qu’à Rennes,</a:t>
            </a:r>
          </a:p>
        </p:txBody>
      </p:sp>
      <p:sp>
        <p:nvSpPr>
          <p:cNvPr id="13" name="Rectangle à coins arrondis 9">
            <a:extLst>
              <a:ext uri="{FF2B5EF4-FFF2-40B4-BE49-F238E27FC236}">
                <a16:creationId xmlns:a16="http://schemas.microsoft.com/office/drawing/2014/main" id="{855D2CD4-88DB-553D-36FF-0FE9956FDBF0}"/>
              </a:ext>
            </a:extLst>
          </p:cNvPr>
          <p:cNvSpPr/>
          <p:nvPr/>
        </p:nvSpPr>
        <p:spPr bwMode="auto">
          <a:xfrm>
            <a:off x="539552" y="1628800"/>
            <a:ext cx="7704856" cy="2760746"/>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15462169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303B832D-7A53-8D1C-9740-4A99F09ED14C}"/>
              </a:ext>
            </a:extLst>
          </p:cNvPr>
          <p:cNvSpPr>
            <a:spLocks noGrp="1"/>
          </p:cNvSpPr>
          <p:nvPr>
            <p:ph type="sldNum" sz="quarter" idx="12"/>
          </p:nvPr>
        </p:nvSpPr>
        <p:spPr/>
        <p:txBody>
          <a:bodyPr/>
          <a:lstStyle/>
          <a:p>
            <a:fld id="{E6B8A873-7F5A-3B49-9BD4-C9DB89092DF3}" type="slidenum">
              <a:rPr lang="fr-FR" smtClean="0"/>
              <a:pPr/>
              <a:t>24</a:t>
            </a:fld>
            <a:endParaRPr lang="fr-FR"/>
          </a:p>
        </p:txBody>
      </p:sp>
      <p:sp>
        <p:nvSpPr>
          <p:cNvPr id="4" name="ZoneTexte 3">
            <a:extLst>
              <a:ext uri="{FF2B5EF4-FFF2-40B4-BE49-F238E27FC236}">
                <a16:creationId xmlns:a16="http://schemas.microsoft.com/office/drawing/2014/main" id="{BE566C88-3A98-5887-B9E3-43ACCD8E41A2}"/>
              </a:ext>
            </a:extLst>
          </p:cNvPr>
          <p:cNvSpPr txBox="1"/>
          <p:nvPr/>
        </p:nvSpPr>
        <p:spPr>
          <a:xfrm>
            <a:off x="541784" y="1155232"/>
            <a:ext cx="7702624" cy="461665"/>
          </a:xfrm>
          <a:prstGeom prst="rect">
            <a:avLst/>
          </a:prstGeom>
          <a:noFill/>
        </p:spPr>
        <p:txBody>
          <a:bodyPr wrap="square" rtlCol="0">
            <a:spAutoFit/>
          </a:bodyPr>
          <a:lstStyle/>
          <a:p>
            <a:r>
              <a:rPr lang="fr-FR" sz="1200" i="1" dirty="0"/>
              <a:t>« quand je suis allé pour avoir ma carte, ils m'ont présenté tous les services, mais j'avais rien capté en fait » « j’y allais pour l’alimentaire, tout ce qu’ils faisaient, sur le coup, ça ne m'intéressait pas » </a:t>
            </a:r>
          </a:p>
        </p:txBody>
      </p:sp>
      <p:sp>
        <p:nvSpPr>
          <p:cNvPr id="7" name="ZoneTexte 6">
            <a:extLst>
              <a:ext uri="{FF2B5EF4-FFF2-40B4-BE49-F238E27FC236}">
                <a16:creationId xmlns:a16="http://schemas.microsoft.com/office/drawing/2014/main" id="{D1C4F675-A51C-E769-38B0-25560732C41C}"/>
              </a:ext>
            </a:extLst>
          </p:cNvPr>
          <p:cNvSpPr txBox="1"/>
          <p:nvPr/>
        </p:nvSpPr>
        <p:spPr>
          <a:xfrm>
            <a:off x="667526" y="3858092"/>
            <a:ext cx="7702624" cy="646331"/>
          </a:xfrm>
          <a:prstGeom prst="rect">
            <a:avLst/>
          </a:prstGeom>
          <a:noFill/>
        </p:spPr>
        <p:txBody>
          <a:bodyPr wrap="square" rtlCol="0">
            <a:spAutoFit/>
          </a:bodyPr>
          <a:lstStyle/>
          <a:p>
            <a:r>
              <a:rPr lang="fr-FR" sz="1200" i="1" dirty="0"/>
              <a:t>« j’ai ouvert il y a 4 ans, ces services là, je ne les avais pas. Ils sont venus, une personne après une personne, après le service, ils venaient présenter leur truc, après le service on a un peu de temps pour prendre un café avec eux et du coup le truc fonctionne bien »</a:t>
            </a:r>
          </a:p>
        </p:txBody>
      </p:sp>
      <p:sp>
        <p:nvSpPr>
          <p:cNvPr id="10" name="ZoneTexte 9">
            <a:extLst>
              <a:ext uri="{FF2B5EF4-FFF2-40B4-BE49-F238E27FC236}">
                <a16:creationId xmlns:a16="http://schemas.microsoft.com/office/drawing/2014/main" id="{B4D3047A-A2AD-DDC2-D182-715FA1D4FFEB}"/>
              </a:ext>
            </a:extLst>
          </p:cNvPr>
          <p:cNvSpPr txBox="1"/>
          <p:nvPr/>
        </p:nvSpPr>
        <p:spPr>
          <a:xfrm>
            <a:off x="395536" y="476672"/>
            <a:ext cx="8352928" cy="523220"/>
          </a:xfrm>
          <a:prstGeom prst="rect">
            <a:avLst/>
          </a:prstGeom>
          <a:noFill/>
        </p:spPr>
        <p:txBody>
          <a:bodyPr wrap="square" rtlCol="0">
            <a:spAutoFit/>
          </a:bodyPr>
          <a:lstStyle/>
          <a:p>
            <a:r>
              <a:rPr lang="fr-FR" sz="2800" b="1" dirty="0">
                <a:solidFill>
                  <a:srgbClr val="407AAA"/>
                </a:solidFill>
              </a:rPr>
              <a:t>#PREMIERS : une communication dense</a:t>
            </a:r>
            <a:endParaRPr lang="fr-FR" sz="2800" b="1" u="sng" dirty="0">
              <a:solidFill>
                <a:srgbClr val="407AAA"/>
              </a:solidFill>
            </a:endParaRPr>
          </a:p>
        </p:txBody>
      </p:sp>
      <p:sp>
        <p:nvSpPr>
          <p:cNvPr id="12" name="ZoneTexte 11">
            <a:extLst>
              <a:ext uri="{FF2B5EF4-FFF2-40B4-BE49-F238E27FC236}">
                <a16:creationId xmlns:a16="http://schemas.microsoft.com/office/drawing/2014/main" id="{0E59BC68-EED6-73DB-53DA-2EF601599ACA}"/>
              </a:ext>
            </a:extLst>
          </p:cNvPr>
          <p:cNvSpPr txBox="1"/>
          <p:nvPr/>
        </p:nvSpPr>
        <p:spPr>
          <a:xfrm>
            <a:off x="611560" y="1800637"/>
            <a:ext cx="7560962" cy="307777"/>
          </a:xfrm>
          <a:prstGeom prst="rect">
            <a:avLst/>
          </a:prstGeom>
          <a:noFill/>
        </p:spPr>
        <p:txBody>
          <a:bodyPr wrap="square" rtlCol="0">
            <a:spAutoFit/>
          </a:bodyPr>
          <a:lstStyle/>
          <a:p>
            <a:r>
              <a:rPr lang="fr-FR" b="1" dirty="0">
                <a:solidFill>
                  <a:schemeClr val="bg1"/>
                </a:solidFill>
                <a:highlight>
                  <a:srgbClr val="407AAA"/>
                </a:highlight>
              </a:rPr>
              <a:t>A relayer</a:t>
            </a:r>
            <a:r>
              <a:rPr lang="fr-FR" b="1" dirty="0"/>
              <a:t> de façon </a:t>
            </a:r>
            <a:r>
              <a:rPr lang="fr-FR" b="1" u="sng" dirty="0"/>
              <a:t>personnalisée</a:t>
            </a:r>
            <a:r>
              <a:rPr lang="fr-FR" b="1" dirty="0"/>
              <a:t> :</a:t>
            </a:r>
            <a:endParaRPr lang="fr-FR" dirty="0"/>
          </a:p>
        </p:txBody>
      </p:sp>
      <p:sp>
        <p:nvSpPr>
          <p:cNvPr id="14" name="ZoneTexte 13">
            <a:extLst>
              <a:ext uri="{FF2B5EF4-FFF2-40B4-BE49-F238E27FC236}">
                <a16:creationId xmlns:a16="http://schemas.microsoft.com/office/drawing/2014/main" id="{C5B09033-1867-E74D-F815-64F0F4FD41B1}"/>
              </a:ext>
            </a:extLst>
          </p:cNvPr>
          <p:cNvSpPr txBox="1"/>
          <p:nvPr/>
        </p:nvSpPr>
        <p:spPr>
          <a:xfrm>
            <a:off x="683446" y="2532911"/>
            <a:ext cx="7921002" cy="1015663"/>
          </a:xfrm>
          <a:prstGeom prst="rect">
            <a:avLst/>
          </a:prstGeom>
          <a:noFill/>
        </p:spPr>
        <p:txBody>
          <a:bodyPr wrap="square">
            <a:spAutoFit/>
          </a:bodyPr>
          <a:lstStyle/>
          <a:p>
            <a:r>
              <a:rPr lang="fr-FR" sz="1200" i="1" dirty="0"/>
              <a:t>« celui qui va ouvrir, il vient pour la carte Réflexe, mais on va lui parler du site, on va lui parler de livraison </a:t>
            </a:r>
          </a:p>
          <a:p>
            <a:r>
              <a:rPr lang="fr-FR" sz="1200" i="1" dirty="0"/>
              <a:t>mais il a déjà trop de trucs à gérer, sa création, il est dans ses travaux, il n’est pas dans la démarche déjà de toutes ces informations qu'on veut lui vendre » « c'est compliqué d’avoir un interlocuteur qui va te parler de la carte prétexte, machin, du truc, alors que tu dois être à 15 jours d'ouvrir. Il faut seulement t'acheter ça et ils te submergent d'informations … » </a:t>
            </a:r>
          </a:p>
        </p:txBody>
      </p:sp>
      <p:sp>
        <p:nvSpPr>
          <p:cNvPr id="15" name="ZoneTexte 14">
            <a:extLst>
              <a:ext uri="{FF2B5EF4-FFF2-40B4-BE49-F238E27FC236}">
                <a16:creationId xmlns:a16="http://schemas.microsoft.com/office/drawing/2014/main" id="{69C3D1B1-52ED-E09A-27FD-5BE08C57C5CC}"/>
              </a:ext>
            </a:extLst>
          </p:cNvPr>
          <p:cNvSpPr txBox="1"/>
          <p:nvPr/>
        </p:nvSpPr>
        <p:spPr>
          <a:xfrm>
            <a:off x="683568" y="2232685"/>
            <a:ext cx="4752528" cy="307777"/>
          </a:xfrm>
          <a:prstGeom prst="rect">
            <a:avLst/>
          </a:prstGeom>
          <a:noFill/>
        </p:spPr>
        <p:txBody>
          <a:bodyPr wrap="square" rtlCol="0">
            <a:spAutoFit/>
          </a:bodyPr>
          <a:lstStyle/>
          <a:p>
            <a:r>
              <a:rPr lang="fr-FR" dirty="0"/>
              <a:t>.</a:t>
            </a:r>
            <a:r>
              <a:rPr lang="fr-FR" b="1" dirty="0"/>
              <a:t> </a:t>
            </a:r>
            <a:r>
              <a:rPr lang="fr-FR" dirty="0"/>
              <a:t>au moment où </a:t>
            </a:r>
            <a:r>
              <a:rPr lang="fr-FR" b="1" dirty="0"/>
              <a:t>le client en a besoin</a:t>
            </a:r>
            <a:r>
              <a:rPr lang="fr-FR" dirty="0"/>
              <a:t>,</a:t>
            </a:r>
          </a:p>
        </p:txBody>
      </p:sp>
      <p:sp>
        <p:nvSpPr>
          <p:cNvPr id="16" name="ZoneTexte 15">
            <a:extLst>
              <a:ext uri="{FF2B5EF4-FFF2-40B4-BE49-F238E27FC236}">
                <a16:creationId xmlns:a16="http://schemas.microsoft.com/office/drawing/2014/main" id="{E8BF6C53-C47C-9587-7313-40728631DA34}"/>
              </a:ext>
            </a:extLst>
          </p:cNvPr>
          <p:cNvSpPr txBox="1"/>
          <p:nvPr/>
        </p:nvSpPr>
        <p:spPr>
          <a:xfrm>
            <a:off x="683568" y="3548574"/>
            <a:ext cx="4752528" cy="307777"/>
          </a:xfrm>
          <a:prstGeom prst="rect">
            <a:avLst/>
          </a:prstGeom>
          <a:noFill/>
        </p:spPr>
        <p:txBody>
          <a:bodyPr wrap="square" rtlCol="0">
            <a:spAutoFit/>
          </a:bodyPr>
          <a:lstStyle/>
          <a:p>
            <a:r>
              <a:rPr lang="fr-FR" dirty="0"/>
              <a:t>.</a:t>
            </a:r>
            <a:r>
              <a:rPr lang="fr-FR" b="1" dirty="0"/>
              <a:t> </a:t>
            </a:r>
            <a:r>
              <a:rPr lang="fr-FR" dirty="0"/>
              <a:t>au moment où </a:t>
            </a:r>
            <a:r>
              <a:rPr lang="fr-FR" b="1" dirty="0"/>
              <a:t>il est disponible</a:t>
            </a:r>
            <a:r>
              <a:rPr lang="fr-FR" dirty="0"/>
              <a:t>.</a:t>
            </a:r>
          </a:p>
        </p:txBody>
      </p:sp>
      <p:sp>
        <p:nvSpPr>
          <p:cNvPr id="17" name="Rectangle à coins arrondis 9">
            <a:extLst>
              <a:ext uri="{FF2B5EF4-FFF2-40B4-BE49-F238E27FC236}">
                <a16:creationId xmlns:a16="http://schemas.microsoft.com/office/drawing/2014/main" id="{2EE71020-C6B7-0856-A3A2-6B64C71ACA9E}"/>
              </a:ext>
            </a:extLst>
          </p:cNvPr>
          <p:cNvSpPr/>
          <p:nvPr/>
        </p:nvSpPr>
        <p:spPr bwMode="auto">
          <a:xfrm>
            <a:off x="539552" y="2180422"/>
            <a:ext cx="8064896" cy="247271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
        <p:nvSpPr>
          <p:cNvPr id="6" name="ZoneTexte 5">
            <a:extLst>
              <a:ext uri="{FF2B5EF4-FFF2-40B4-BE49-F238E27FC236}">
                <a16:creationId xmlns:a16="http://schemas.microsoft.com/office/drawing/2014/main" id="{5F731CD1-7AD9-9F5C-562E-FEC0D642D5F1}"/>
              </a:ext>
            </a:extLst>
          </p:cNvPr>
          <p:cNvSpPr txBox="1"/>
          <p:nvPr/>
        </p:nvSpPr>
        <p:spPr>
          <a:xfrm>
            <a:off x="611560" y="4777407"/>
            <a:ext cx="7560962" cy="307777"/>
          </a:xfrm>
          <a:prstGeom prst="rect">
            <a:avLst/>
          </a:prstGeom>
          <a:noFill/>
        </p:spPr>
        <p:txBody>
          <a:bodyPr wrap="square" rtlCol="0">
            <a:spAutoFit/>
          </a:bodyPr>
          <a:lstStyle/>
          <a:p>
            <a:r>
              <a:rPr lang="fr-FR" b="1" dirty="0">
                <a:solidFill>
                  <a:schemeClr val="bg1"/>
                </a:solidFill>
                <a:highlight>
                  <a:srgbClr val="407AAA"/>
                </a:highlight>
              </a:rPr>
              <a:t>A relayer</a:t>
            </a:r>
            <a:r>
              <a:rPr lang="fr-FR" b="1" dirty="0"/>
              <a:t> en proposant des liens : QR code, numéro de téléphone</a:t>
            </a:r>
            <a:r>
              <a:rPr lang="fr-FR" dirty="0"/>
              <a:t>.</a:t>
            </a:r>
          </a:p>
        </p:txBody>
      </p:sp>
      <p:sp>
        <p:nvSpPr>
          <p:cNvPr id="8" name="ZoneTexte 7">
            <a:extLst>
              <a:ext uri="{FF2B5EF4-FFF2-40B4-BE49-F238E27FC236}">
                <a16:creationId xmlns:a16="http://schemas.microsoft.com/office/drawing/2014/main" id="{2DE92792-4DBA-7328-4940-6A2941CF59EA}"/>
              </a:ext>
            </a:extLst>
          </p:cNvPr>
          <p:cNvSpPr txBox="1"/>
          <p:nvPr/>
        </p:nvSpPr>
        <p:spPr>
          <a:xfrm>
            <a:off x="685800" y="5085184"/>
            <a:ext cx="7702624" cy="461665"/>
          </a:xfrm>
          <a:prstGeom prst="rect">
            <a:avLst/>
          </a:prstGeom>
          <a:noFill/>
        </p:spPr>
        <p:txBody>
          <a:bodyPr wrap="square" rtlCol="0">
            <a:spAutoFit/>
          </a:bodyPr>
          <a:lstStyle/>
          <a:p>
            <a:r>
              <a:rPr lang="fr-FR" sz="1200" i="1" dirty="0"/>
              <a:t>« si ça nous intéresse, on s’informe comment ? J’aurais voulu avoir un QR code ou un numéro ou bien recevoir un mail qui m’explique »</a:t>
            </a:r>
          </a:p>
        </p:txBody>
      </p:sp>
    </p:spTree>
    <p:extLst>
      <p:ext uri="{BB962C8B-B14F-4D97-AF65-F5344CB8AC3E}">
        <p14:creationId xmlns:p14="http://schemas.microsoft.com/office/powerpoint/2010/main" val="27271504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25</a:t>
            </a:fld>
            <a:endParaRPr lang="fr-FR"/>
          </a:p>
        </p:txBody>
      </p:sp>
      <p:pic>
        <p:nvPicPr>
          <p:cNvPr id="3" name="Image 13" descr="Capture d’écran 2016-03-31 à 10.26.45.png"/>
          <p:cNvPicPr>
            <a:picLocks noChangeAspect="1"/>
          </p:cNvPicPr>
          <p:nvPr/>
        </p:nvPicPr>
        <p:blipFill rotWithShape="1">
          <a:blip r:embed="rId2">
            <a:extLst>
              <a:ext uri="{BEBA8EAE-BF5A-486C-A8C5-ECC9F3942E4B}">
                <a14:imgProps xmlns:a14="http://schemas.microsoft.com/office/drawing/2010/main">
                  <a14:imgLayer r:embed="rId3">
                    <a14:imgEffect>
                      <a14:artisticPencilSketch pressure="4"/>
                    </a14:imgEffect>
                  </a14:imgLayer>
                </a14:imgProps>
              </a:ext>
              <a:ext uri="{28A0092B-C50C-407E-A947-70E740481C1C}">
                <a14:useLocalDpi xmlns:a14="http://schemas.microsoft.com/office/drawing/2010/main" val="0"/>
              </a:ext>
            </a:extLst>
          </a:blip>
          <a:srcRect l="41386" t="-1606" r="58" b="1606"/>
          <a:stretch/>
        </p:blipFill>
        <p:spPr bwMode="auto">
          <a:xfrm>
            <a:off x="350072" y="514218"/>
            <a:ext cx="1200790" cy="1150269"/>
          </a:xfrm>
          <a:prstGeom prst="rect">
            <a:avLst/>
          </a:prstGeom>
          <a:noFill/>
          <a:ln>
            <a:noFill/>
          </a:ln>
        </p:spPr>
      </p:pic>
      <p:sp>
        <p:nvSpPr>
          <p:cNvPr id="4" name="ZoneTexte 3"/>
          <p:cNvSpPr txBox="1"/>
          <p:nvPr/>
        </p:nvSpPr>
        <p:spPr>
          <a:xfrm>
            <a:off x="179512" y="404664"/>
            <a:ext cx="1008112" cy="584775"/>
          </a:xfrm>
          <a:prstGeom prst="rect">
            <a:avLst/>
          </a:prstGeom>
          <a:noFill/>
        </p:spPr>
        <p:txBody>
          <a:bodyPr wrap="square" rtlCol="0">
            <a:spAutoFit/>
          </a:bodyPr>
          <a:lstStyle/>
          <a:p>
            <a:pPr algn="ctr"/>
            <a:r>
              <a:rPr lang="fr-FR" sz="3200" b="1">
                <a:solidFill>
                  <a:srgbClr val="407AAA"/>
                </a:solidFill>
              </a:rPr>
              <a:t>3</a:t>
            </a:r>
          </a:p>
        </p:txBody>
      </p:sp>
      <p:sp>
        <p:nvSpPr>
          <p:cNvPr id="6" name="ZoneTexte 5"/>
          <p:cNvSpPr txBox="1"/>
          <p:nvPr/>
        </p:nvSpPr>
        <p:spPr>
          <a:xfrm>
            <a:off x="971600" y="3070701"/>
            <a:ext cx="7200800" cy="584775"/>
          </a:xfrm>
          <a:prstGeom prst="rect">
            <a:avLst/>
          </a:prstGeom>
          <a:noFill/>
        </p:spPr>
        <p:txBody>
          <a:bodyPr wrap="square" rtlCol="0">
            <a:spAutoFit/>
          </a:bodyPr>
          <a:lstStyle/>
          <a:p>
            <a:pPr algn="ctr"/>
            <a:r>
              <a:rPr lang="fr-FR" sz="3200" b="1" dirty="0"/>
              <a:t>Marketplace</a:t>
            </a:r>
          </a:p>
        </p:txBody>
      </p:sp>
      <p:sp>
        <p:nvSpPr>
          <p:cNvPr id="7" name="Rectangle à coins arrondis 6"/>
          <p:cNvSpPr/>
          <p:nvPr/>
        </p:nvSpPr>
        <p:spPr bwMode="auto">
          <a:xfrm>
            <a:off x="2771800" y="2924944"/>
            <a:ext cx="3600400" cy="93610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42169283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AE73A56-1001-9529-04D8-5ACE620B4571}"/>
              </a:ext>
            </a:extLst>
          </p:cNvPr>
          <p:cNvSpPr>
            <a:spLocks noGrp="1"/>
          </p:cNvSpPr>
          <p:nvPr>
            <p:ph type="sldNum" sz="quarter" idx="12"/>
          </p:nvPr>
        </p:nvSpPr>
        <p:spPr/>
        <p:txBody>
          <a:bodyPr/>
          <a:lstStyle/>
          <a:p>
            <a:fld id="{E6B8A873-7F5A-3B49-9BD4-C9DB89092DF3}" type="slidenum">
              <a:rPr lang="fr-FR" smtClean="0"/>
              <a:pPr/>
              <a:t>26</a:t>
            </a:fld>
            <a:endParaRPr lang="fr-FR"/>
          </a:p>
        </p:txBody>
      </p:sp>
      <p:sp>
        <p:nvSpPr>
          <p:cNvPr id="3" name="ZoneTexte 2">
            <a:extLst>
              <a:ext uri="{FF2B5EF4-FFF2-40B4-BE49-F238E27FC236}">
                <a16:creationId xmlns:a16="http://schemas.microsoft.com/office/drawing/2014/main" id="{0375BADA-69DC-E45F-9177-B7DE61F41E13}"/>
              </a:ext>
            </a:extLst>
          </p:cNvPr>
          <p:cNvSpPr txBox="1"/>
          <p:nvPr/>
        </p:nvSpPr>
        <p:spPr>
          <a:xfrm>
            <a:off x="971600" y="3070701"/>
            <a:ext cx="7200800" cy="584775"/>
          </a:xfrm>
          <a:prstGeom prst="rect">
            <a:avLst/>
          </a:prstGeom>
          <a:noFill/>
        </p:spPr>
        <p:txBody>
          <a:bodyPr wrap="square" rtlCol="0">
            <a:spAutoFit/>
          </a:bodyPr>
          <a:lstStyle/>
          <a:p>
            <a:pPr algn="ctr"/>
            <a:r>
              <a:rPr lang="fr-FR" sz="3200" b="1" dirty="0"/>
              <a:t>la home page</a:t>
            </a:r>
          </a:p>
        </p:txBody>
      </p:sp>
      <p:sp>
        <p:nvSpPr>
          <p:cNvPr id="4" name="Rectangle à coins arrondis 6">
            <a:extLst>
              <a:ext uri="{FF2B5EF4-FFF2-40B4-BE49-F238E27FC236}">
                <a16:creationId xmlns:a16="http://schemas.microsoft.com/office/drawing/2014/main" id="{C3C739E8-3FF1-65FC-97E7-D7452B05C01C}"/>
              </a:ext>
            </a:extLst>
          </p:cNvPr>
          <p:cNvSpPr/>
          <p:nvPr/>
        </p:nvSpPr>
        <p:spPr bwMode="auto">
          <a:xfrm>
            <a:off x="2771800" y="2924944"/>
            <a:ext cx="3600400" cy="93610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18233795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471FE06-FCE9-4A85-84E5-083BB17BCEE3}"/>
              </a:ext>
            </a:extLst>
          </p:cNvPr>
          <p:cNvSpPr>
            <a:spLocks noGrp="1"/>
          </p:cNvSpPr>
          <p:nvPr>
            <p:ph type="sldNum" sz="quarter" idx="12"/>
          </p:nvPr>
        </p:nvSpPr>
        <p:spPr/>
        <p:txBody>
          <a:bodyPr/>
          <a:lstStyle/>
          <a:p>
            <a:fld id="{E6B8A873-7F5A-3B49-9BD4-C9DB89092DF3}" type="slidenum">
              <a:rPr lang="fr-FR" smtClean="0"/>
              <a:pPr/>
              <a:t>27</a:t>
            </a:fld>
            <a:endParaRPr lang="fr-FR" dirty="0"/>
          </a:p>
        </p:txBody>
      </p:sp>
      <p:sp>
        <p:nvSpPr>
          <p:cNvPr id="3" name="ZoneTexte 2">
            <a:extLst>
              <a:ext uri="{FF2B5EF4-FFF2-40B4-BE49-F238E27FC236}">
                <a16:creationId xmlns:a16="http://schemas.microsoft.com/office/drawing/2014/main" id="{1CC70AE8-38C6-1C46-1260-E3AD8713D756}"/>
              </a:ext>
            </a:extLst>
          </p:cNvPr>
          <p:cNvSpPr txBox="1"/>
          <p:nvPr/>
        </p:nvSpPr>
        <p:spPr>
          <a:xfrm>
            <a:off x="539552" y="1657547"/>
            <a:ext cx="7992888" cy="307777"/>
          </a:xfrm>
          <a:prstGeom prst="rect">
            <a:avLst/>
          </a:prstGeom>
          <a:noFill/>
        </p:spPr>
        <p:txBody>
          <a:bodyPr wrap="square" rtlCol="0">
            <a:spAutoFit/>
          </a:bodyPr>
          <a:lstStyle/>
          <a:p>
            <a:pPr algn="ctr"/>
            <a:r>
              <a:rPr lang="fr-FR" dirty="0"/>
              <a:t>Option A : Marketplace, Click et retrait en halles, Clients livraison, Services &amp; inspiration</a:t>
            </a:r>
          </a:p>
        </p:txBody>
      </p:sp>
      <p:pic>
        <p:nvPicPr>
          <p:cNvPr id="4" name="Image 3">
            <a:extLst>
              <a:ext uri="{FF2B5EF4-FFF2-40B4-BE49-F238E27FC236}">
                <a16:creationId xmlns:a16="http://schemas.microsoft.com/office/drawing/2014/main" id="{67A82ECB-04FB-20BB-2661-F1BCDC7E9F64}"/>
              </a:ext>
            </a:extLst>
          </p:cNvPr>
          <p:cNvPicPr>
            <a:picLocks noChangeAspect="1"/>
          </p:cNvPicPr>
          <p:nvPr/>
        </p:nvPicPr>
        <p:blipFill rotWithShape="1">
          <a:blip r:embed="rId2"/>
          <a:srcRect t="321" b="46106"/>
          <a:stretch/>
        </p:blipFill>
        <p:spPr>
          <a:xfrm>
            <a:off x="793486" y="2067343"/>
            <a:ext cx="7557025" cy="653400"/>
          </a:xfrm>
          <a:prstGeom prst="rect">
            <a:avLst/>
          </a:prstGeom>
        </p:spPr>
      </p:pic>
      <p:pic>
        <p:nvPicPr>
          <p:cNvPr id="5" name="Image 4">
            <a:extLst>
              <a:ext uri="{FF2B5EF4-FFF2-40B4-BE49-F238E27FC236}">
                <a16:creationId xmlns:a16="http://schemas.microsoft.com/office/drawing/2014/main" id="{F1A4274D-32EF-EEAD-6568-AF9D057B4F28}"/>
              </a:ext>
            </a:extLst>
          </p:cNvPr>
          <p:cNvPicPr>
            <a:picLocks noChangeAspect="1"/>
          </p:cNvPicPr>
          <p:nvPr/>
        </p:nvPicPr>
        <p:blipFill rotWithShape="1">
          <a:blip r:embed="rId3"/>
          <a:srcRect t="-2" b="46083"/>
          <a:stretch/>
        </p:blipFill>
        <p:spPr>
          <a:xfrm>
            <a:off x="793486" y="3229954"/>
            <a:ext cx="7557026" cy="653400"/>
          </a:xfrm>
          <a:prstGeom prst="rect">
            <a:avLst/>
          </a:prstGeom>
        </p:spPr>
      </p:pic>
      <p:pic>
        <p:nvPicPr>
          <p:cNvPr id="6" name="Image 5">
            <a:extLst>
              <a:ext uri="{FF2B5EF4-FFF2-40B4-BE49-F238E27FC236}">
                <a16:creationId xmlns:a16="http://schemas.microsoft.com/office/drawing/2014/main" id="{674E1827-DA7A-CA08-423F-9AA0B5E98034}"/>
              </a:ext>
            </a:extLst>
          </p:cNvPr>
          <p:cNvPicPr>
            <a:picLocks noChangeAspect="1"/>
          </p:cNvPicPr>
          <p:nvPr/>
        </p:nvPicPr>
        <p:blipFill rotWithShape="1">
          <a:blip r:embed="rId4"/>
          <a:srcRect t="-2" b="46083"/>
          <a:stretch/>
        </p:blipFill>
        <p:spPr>
          <a:xfrm>
            <a:off x="793487" y="4401714"/>
            <a:ext cx="7557025" cy="653400"/>
          </a:xfrm>
          <a:prstGeom prst="rect">
            <a:avLst/>
          </a:prstGeom>
        </p:spPr>
      </p:pic>
      <p:sp>
        <p:nvSpPr>
          <p:cNvPr id="7" name="ZoneTexte 6">
            <a:extLst>
              <a:ext uri="{FF2B5EF4-FFF2-40B4-BE49-F238E27FC236}">
                <a16:creationId xmlns:a16="http://schemas.microsoft.com/office/drawing/2014/main" id="{32DF31E4-16D7-0131-260D-99A9E616B1F2}"/>
              </a:ext>
            </a:extLst>
          </p:cNvPr>
          <p:cNvSpPr txBox="1"/>
          <p:nvPr/>
        </p:nvSpPr>
        <p:spPr>
          <a:xfrm>
            <a:off x="611560" y="2852936"/>
            <a:ext cx="7992888" cy="307777"/>
          </a:xfrm>
          <a:prstGeom prst="rect">
            <a:avLst/>
          </a:prstGeom>
          <a:noFill/>
        </p:spPr>
        <p:txBody>
          <a:bodyPr wrap="square" rtlCol="0">
            <a:spAutoFit/>
          </a:bodyPr>
          <a:lstStyle/>
          <a:p>
            <a:pPr algn="ctr"/>
            <a:r>
              <a:rPr lang="fr-FR" dirty="0"/>
              <a:t>Option B : </a:t>
            </a:r>
            <a:r>
              <a:rPr lang="fr-FR" dirty="0" err="1"/>
              <a:t>Webshop</a:t>
            </a:r>
            <a:r>
              <a:rPr lang="fr-FR" dirty="0"/>
              <a:t>, Click et retrait, Abonnés livraison, Services &amp; inspiration</a:t>
            </a:r>
          </a:p>
        </p:txBody>
      </p:sp>
      <p:sp>
        <p:nvSpPr>
          <p:cNvPr id="8" name="ZoneTexte 7">
            <a:extLst>
              <a:ext uri="{FF2B5EF4-FFF2-40B4-BE49-F238E27FC236}">
                <a16:creationId xmlns:a16="http://schemas.microsoft.com/office/drawing/2014/main" id="{0ED0462A-3F1A-07A9-21B9-479F10FF4FA2}"/>
              </a:ext>
            </a:extLst>
          </p:cNvPr>
          <p:cNvSpPr txBox="1"/>
          <p:nvPr/>
        </p:nvSpPr>
        <p:spPr>
          <a:xfrm>
            <a:off x="611560" y="4006734"/>
            <a:ext cx="7992888" cy="307777"/>
          </a:xfrm>
          <a:prstGeom prst="rect">
            <a:avLst/>
          </a:prstGeom>
          <a:noFill/>
        </p:spPr>
        <p:txBody>
          <a:bodyPr wrap="square" rtlCol="0">
            <a:spAutoFit/>
          </a:bodyPr>
          <a:lstStyle/>
          <a:p>
            <a:pPr algn="ctr"/>
            <a:r>
              <a:rPr lang="fr-FR" dirty="0"/>
              <a:t>Option C : Marketplace, Produits Click et retrait, Livraison, Services &amp; Conseils.</a:t>
            </a:r>
          </a:p>
        </p:txBody>
      </p:sp>
      <p:sp>
        <p:nvSpPr>
          <p:cNvPr id="9" name="ZoneTexte 8">
            <a:extLst>
              <a:ext uri="{FF2B5EF4-FFF2-40B4-BE49-F238E27FC236}">
                <a16:creationId xmlns:a16="http://schemas.microsoft.com/office/drawing/2014/main" id="{DB342CD3-B442-2C8B-19B7-658C13A8E939}"/>
              </a:ext>
            </a:extLst>
          </p:cNvPr>
          <p:cNvSpPr txBox="1"/>
          <p:nvPr/>
        </p:nvSpPr>
        <p:spPr>
          <a:xfrm>
            <a:off x="611560" y="260648"/>
            <a:ext cx="7560840" cy="954107"/>
          </a:xfrm>
          <a:prstGeom prst="rect">
            <a:avLst/>
          </a:prstGeom>
          <a:noFill/>
        </p:spPr>
        <p:txBody>
          <a:bodyPr wrap="square" rtlCol="0">
            <a:spAutoFit/>
          </a:bodyPr>
          <a:lstStyle/>
          <a:p>
            <a:r>
              <a:rPr lang="fr-FR" sz="2800" b="1" dirty="0">
                <a:solidFill>
                  <a:srgbClr val="407AAA"/>
                </a:solidFill>
              </a:rPr>
              <a:t>3 options testées : dans un 1°temps, sans autre information</a:t>
            </a:r>
            <a:endParaRPr lang="fr-FR" sz="2800" b="1" u="sng" dirty="0">
              <a:solidFill>
                <a:srgbClr val="407AAA"/>
              </a:solidFill>
            </a:endParaRPr>
          </a:p>
        </p:txBody>
      </p:sp>
    </p:spTree>
    <p:extLst>
      <p:ext uri="{BB962C8B-B14F-4D97-AF65-F5344CB8AC3E}">
        <p14:creationId xmlns:p14="http://schemas.microsoft.com/office/powerpoint/2010/main" val="3401124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6C99F0D-7BBF-C08F-F637-80F8C6F501A4}"/>
              </a:ext>
            </a:extLst>
          </p:cNvPr>
          <p:cNvSpPr>
            <a:spLocks noGrp="1"/>
          </p:cNvSpPr>
          <p:nvPr>
            <p:ph type="sldNum" sz="quarter" idx="12"/>
          </p:nvPr>
        </p:nvSpPr>
        <p:spPr/>
        <p:txBody>
          <a:bodyPr/>
          <a:lstStyle/>
          <a:p>
            <a:fld id="{E6B8A873-7F5A-3B49-9BD4-C9DB89092DF3}" type="slidenum">
              <a:rPr lang="fr-FR" smtClean="0"/>
              <a:pPr/>
              <a:t>28</a:t>
            </a:fld>
            <a:endParaRPr lang="fr-FR"/>
          </a:p>
        </p:txBody>
      </p:sp>
      <p:sp>
        <p:nvSpPr>
          <p:cNvPr id="4" name="ZoneTexte 3">
            <a:extLst>
              <a:ext uri="{FF2B5EF4-FFF2-40B4-BE49-F238E27FC236}">
                <a16:creationId xmlns:a16="http://schemas.microsoft.com/office/drawing/2014/main" id="{DD55CD97-6C59-F76F-13BF-98A424F59333}"/>
              </a:ext>
            </a:extLst>
          </p:cNvPr>
          <p:cNvSpPr txBox="1"/>
          <p:nvPr/>
        </p:nvSpPr>
        <p:spPr>
          <a:xfrm>
            <a:off x="827584" y="1545754"/>
            <a:ext cx="7560840" cy="3539430"/>
          </a:xfrm>
          <a:prstGeom prst="rect">
            <a:avLst/>
          </a:prstGeom>
          <a:noFill/>
        </p:spPr>
        <p:txBody>
          <a:bodyPr wrap="square" rtlCol="0">
            <a:spAutoFit/>
          </a:bodyPr>
          <a:lstStyle/>
          <a:p>
            <a:r>
              <a:rPr lang="fr-FR" sz="1400" b="1" dirty="0"/>
              <a:t>Bouton 1 : « </a:t>
            </a:r>
            <a:r>
              <a:rPr lang="fr-FR" sz="1400" dirty="0"/>
              <a:t>vous retrouvez un vaste assortiment de produits principalement d’équipements dédiés aux professionnels de la restauration et proposés par des centaines de vendeurs partenaires METRO » Choix entre : </a:t>
            </a:r>
            <a:r>
              <a:rPr lang="fr-FR" dirty="0" err="1"/>
              <a:t>MarketPlace</a:t>
            </a:r>
            <a:r>
              <a:rPr lang="fr-FR" dirty="0"/>
              <a:t>, </a:t>
            </a:r>
            <a:r>
              <a:rPr lang="fr-FR" dirty="0" err="1"/>
              <a:t>Webshop</a:t>
            </a:r>
            <a:r>
              <a:rPr lang="fr-FR" dirty="0"/>
              <a:t>…</a:t>
            </a:r>
          </a:p>
          <a:p>
            <a:endParaRPr lang="fr-FR" sz="1400" dirty="0"/>
          </a:p>
          <a:p>
            <a:r>
              <a:rPr lang="fr-FR" sz="1400" b="1" dirty="0"/>
              <a:t>Bouton 2 : « </a:t>
            </a:r>
            <a:r>
              <a:rPr lang="fr-FR" sz="1400" dirty="0"/>
              <a:t>vous retrouvez l’assortiment de votre halle METRO et vous pouvez voir la disponibilité des produits et achetez les produits en ligne pour venir les récupérer directement dans votre halle » Choix entre : </a:t>
            </a:r>
            <a:r>
              <a:rPr lang="fr-FR" dirty="0"/>
              <a:t>retrait en halles, Click et retrait, Produits Click et retrait …</a:t>
            </a:r>
          </a:p>
          <a:p>
            <a:endParaRPr lang="fr-FR" sz="1400" dirty="0"/>
          </a:p>
          <a:p>
            <a:r>
              <a:rPr lang="fr-FR" sz="1400" b="1" dirty="0"/>
              <a:t>Bouton 3 : « </a:t>
            </a:r>
            <a:r>
              <a:rPr lang="fr-FR" sz="1400" dirty="0"/>
              <a:t>si vous êtes un client ‘livraison’ (ce qui signifie que vous remplissez les critères </a:t>
            </a:r>
          </a:p>
          <a:p>
            <a:r>
              <a:rPr lang="fr-FR" sz="1400" dirty="0"/>
              <a:t>et que votre halle vous a donné cette accès) vous retrouvez l’assortiment de votre halle METRO . Vous achetez les produits en ligne et vous vous faites livrer » Choix entre : </a:t>
            </a:r>
            <a:r>
              <a:rPr lang="fr-FR" dirty="0"/>
              <a:t>Clients livraison, Abonnés livraison, Livraison …</a:t>
            </a:r>
          </a:p>
          <a:p>
            <a:endParaRPr lang="fr-FR" sz="1400" dirty="0"/>
          </a:p>
          <a:p>
            <a:r>
              <a:rPr lang="fr-FR" sz="1400" b="1" dirty="0"/>
              <a:t>Bouton 4 : « </a:t>
            </a:r>
            <a:r>
              <a:rPr lang="fr-FR" sz="1400" dirty="0"/>
              <a:t>vous retrouvez des informations sur les services, sur METRO, des conseils, des recettes, des articles sur les tendances, des guides d’achat pour aider à bien choisir ses produits… » Choix entre : </a:t>
            </a:r>
            <a:r>
              <a:rPr lang="fr-FR" dirty="0"/>
              <a:t>Services &amp; inspiration, Services &amp; Conseils…</a:t>
            </a:r>
          </a:p>
        </p:txBody>
      </p:sp>
      <p:sp>
        <p:nvSpPr>
          <p:cNvPr id="6" name="ZoneTexte 5">
            <a:extLst>
              <a:ext uri="{FF2B5EF4-FFF2-40B4-BE49-F238E27FC236}">
                <a16:creationId xmlns:a16="http://schemas.microsoft.com/office/drawing/2014/main" id="{21DF9C0F-F882-7E8F-A901-6CA7E9916C70}"/>
              </a:ext>
            </a:extLst>
          </p:cNvPr>
          <p:cNvSpPr txBox="1"/>
          <p:nvPr/>
        </p:nvSpPr>
        <p:spPr>
          <a:xfrm>
            <a:off x="611560" y="260648"/>
            <a:ext cx="7344816" cy="523220"/>
          </a:xfrm>
          <a:prstGeom prst="rect">
            <a:avLst/>
          </a:prstGeom>
          <a:noFill/>
        </p:spPr>
        <p:txBody>
          <a:bodyPr wrap="square" rtlCol="0">
            <a:spAutoFit/>
          </a:bodyPr>
          <a:lstStyle/>
          <a:p>
            <a:r>
              <a:rPr lang="fr-FR" sz="2800" b="1" dirty="0">
                <a:solidFill>
                  <a:srgbClr val="407AAA"/>
                </a:solidFill>
              </a:rPr>
              <a:t>2°temps, le contenu était dévoilé</a:t>
            </a:r>
            <a:endParaRPr lang="fr-FR" sz="2800" b="1" u="sng" dirty="0">
              <a:solidFill>
                <a:srgbClr val="407AAA"/>
              </a:solidFill>
            </a:endParaRPr>
          </a:p>
        </p:txBody>
      </p:sp>
      <p:sp>
        <p:nvSpPr>
          <p:cNvPr id="7" name="Rectangle à coins arrondis 9">
            <a:extLst>
              <a:ext uri="{FF2B5EF4-FFF2-40B4-BE49-F238E27FC236}">
                <a16:creationId xmlns:a16="http://schemas.microsoft.com/office/drawing/2014/main" id="{501575A4-E24D-6645-008E-A0788D4F929F}"/>
              </a:ext>
            </a:extLst>
          </p:cNvPr>
          <p:cNvSpPr/>
          <p:nvPr/>
        </p:nvSpPr>
        <p:spPr bwMode="auto">
          <a:xfrm>
            <a:off x="611560" y="1412776"/>
            <a:ext cx="8064896" cy="3827462"/>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21071592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A405376-2C12-E37C-83B8-F8E9F1818416}"/>
              </a:ext>
            </a:extLst>
          </p:cNvPr>
          <p:cNvSpPr>
            <a:spLocks noGrp="1"/>
          </p:cNvSpPr>
          <p:nvPr>
            <p:ph type="sldNum" sz="quarter" idx="12"/>
          </p:nvPr>
        </p:nvSpPr>
        <p:spPr/>
        <p:txBody>
          <a:bodyPr/>
          <a:lstStyle/>
          <a:p>
            <a:fld id="{E6B8A873-7F5A-3B49-9BD4-C9DB89092DF3}" type="slidenum">
              <a:rPr lang="fr-FR" smtClean="0"/>
              <a:pPr/>
              <a:t>29</a:t>
            </a:fld>
            <a:endParaRPr lang="fr-FR"/>
          </a:p>
        </p:txBody>
      </p:sp>
      <p:sp>
        <p:nvSpPr>
          <p:cNvPr id="7" name="ZoneTexte 6">
            <a:extLst>
              <a:ext uri="{FF2B5EF4-FFF2-40B4-BE49-F238E27FC236}">
                <a16:creationId xmlns:a16="http://schemas.microsoft.com/office/drawing/2014/main" id="{B23C0970-3C19-0EEB-2271-ABB89FB52777}"/>
              </a:ext>
            </a:extLst>
          </p:cNvPr>
          <p:cNvSpPr txBox="1"/>
          <p:nvPr/>
        </p:nvSpPr>
        <p:spPr>
          <a:xfrm>
            <a:off x="611556" y="1417480"/>
            <a:ext cx="4392388" cy="307777"/>
          </a:xfrm>
          <a:prstGeom prst="rect">
            <a:avLst/>
          </a:prstGeom>
          <a:noFill/>
        </p:spPr>
        <p:txBody>
          <a:bodyPr wrap="square" rtlCol="0">
            <a:spAutoFit/>
          </a:bodyPr>
          <a:lstStyle/>
          <a:p>
            <a:r>
              <a:rPr lang="fr-FR" b="1" u="sng" dirty="0">
                <a:solidFill>
                  <a:schemeClr val="bg1"/>
                </a:solidFill>
                <a:highlight>
                  <a:srgbClr val="407AAA"/>
                </a:highlight>
              </a:rPr>
              <a:t>Click et retrait</a:t>
            </a:r>
            <a:r>
              <a:rPr lang="fr-FR" b="1" dirty="0">
                <a:solidFill>
                  <a:schemeClr val="bg1"/>
                </a:solidFill>
                <a:highlight>
                  <a:srgbClr val="407AAA"/>
                </a:highlight>
              </a:rPr>
              <a:t>, </a:t>
            </a:r>
            <a:r>
              <a:rPr lang="fr-FR" b="1" u="sng" dirty="0">
                <a:solidFill>
                  <a:schemeClr val="bg1"/>
                </a:solidFill>
                <a:highlight>
                  <a:srgbClr val="407AAA"/>
                </a:highlight>
              </a:rPr>
              <a:t>Livraison</a:t>
            </a:r>
            <a:r>
              <a:rPr lang="fr-FR" b="1" dirty="0">
                <a:solidFill>
                  <a:schemeClr val="bg1"/>
                </a:solidFill>
                <a:highlight>
                  <a:srgbClr val="407AAA"/>
                </a:highlight>
              </a:rPr>
              <a:t>, </a:t>
            </a:r>
            <a:r>
              <a:rPr lang="fr-FR" b="1" u="sng" dirty="0">
                <a:solidFill>
                  <a:schemeClr val="bg1"/>
                </a:solidFill>
                <a:highlight>
                  <a:srgbClr val="407AAA"/>
                </a:highlight>
              </a:rPr>
              <a:t>Services &amp; Conseils</a:t>
            </a:r>
            <a:r>
              <a:rPr lang="fr-FR" dirty="0"/>
              <a:t>.</a:t>
            </a:r>
          </a:p>
        </p:txBody>
      </p:sp>
      <p:sp>
        <p:nvSpPr>
          <p:cNvPr id="8" name="ZoneTexte 7">
            <a:extLst>
              <a:ext uri="{FF2B5EF4-FFF2-40B4-BE49-F238E27FC236}">
                <a16:creationId xmlns:a16="http://schemas.microsoft.com/office/drawing/2014/main" id="{B9DDF3D8-1FDB-01B6-DF7C-2A24E962E7E3}"/>
              </a:ext>
            </a:extLst>
          </p:cNvPr>
          <p:cNvSpPr txBox="1"/>
          <p:nvPr/>
        </p:nvSpPr>
        <p:spPr>
          <a:xfrm>
            <a:off x="611556" y="980728"/>
            <a:ext cx="6984748" cy="307777"/>
          </a:xfrm>
          <a:prstGeom prst="rect">
            <a:avLst/>
          </a:prstGeom>
          <a:noFill/>
        </p:spPr>
        <p:txBody>
          <a:bodyPr wrap="square" rtlCol="0">
            <a:spAutoFit/>
          </a:bodyPr>
          <a:lstStyle/>
          <a:p>
            <a:r>
              <a:rPr lang="fr-FR" dirty="0"/>
              <a:t>Tant à Rennes, qu’à Paris,</a:t>
            </a:r>
            <a:r>
              <a:rPr lang="fr-FR" b="1" dirty="0"/>
              <a:t> les restaurateurs choisissent</a:t>
            </a:r>
            <a:r>
              <a:rPr lang="fr-FR" dirty="0"/>
              <a:t> :</a:t>
            </a:r>
          </a:p>
        </p:txBody>
      </p:sp>
      <p:sp>
        <p:nvSpPr>
          <p:cNvPr id="9" name="ZoneTexte 8">
            <a:extLst>
              <a:ext uri="{FF2B5EF4-FFF2-40B4-BE49-F238E27FC236}">
                <a16:creationId xmlns:a16="http://schemas.microsoft.com/office/drawing/2014/main" id="{54EF51F0-F669-1BB7-03C3-3EA9130BBBA1}"/>
              </a:ext>
            </a:extLst>
          </p:cNvPr>
          <p:cNvSpPr txBox="1"/>
          <p:nvPr/>
        </p:nvSpPr>
        <p:spPr>
          <a:xfrm>
            <a:off x="611334" y="1757793"/>
            <a:ext cx="8137130" cy="2677656"/>
          </a:xfrm>
          <a:prstGeom prst="rect">
            <a:avLst/>
          </a:prstGeom>
          <a:noFill/>
        </p:spPr>
        <p:txBody>
          <a:bodyPr wrap="square" rtlCol="0">
            <a:spAutoFit/>
          </a:bodyPr>
          <a:lstStyle/>
          <a:p>
            <a:r>
              <a:rPr lang="fr-FR" dirty="0"/>
              <a:t>Pour eux ce sont </a:t>
            </a:r>
            <a:r>
              <a:rPr lang="fr-FR" b="1" dirty="0"/>
              <a:t>les </a:t>
            </a:r>
            <a:r>
              <a:rPr lang="fr-FR" b="1" dirty="0">
                <a:solidFill>
                  <a:schemeClr val="bg1"/>
                </a:solidFill>
                <a:highlight>
                  <a:srgbClr val="407AAA"/>
                </a:highlight>
              </a:rPr>
              <a:t>termes les plus </a:t>
            </a:r>
            <a:r>
              <a:rPr lang="fr-FR" b="1" u="sng" dirty="0">
                <a:solidFill>
                  <a:schemeClr val="bg1"/>
                </a:solidFill>
                <a:highlight>
                  <a:srgbClr val="407AAA"/>
                </a:highlight>
              </a:rPr>
              <a:t>directs</a:t>
            </a:r>
            <a:r>
              <a:rPr lang="fr-FR" b="1" dirty="0">
                <a:solidFill>
                  <a:schemeClr val="bg1"/>
                </a:solidFill>
                <a:highlight>
                  <a:srgbClr val="407AAA"/>
                </a:highlight>
              </a:rPr>
              <a:t> et les plus </a:t>
            </a:r>
            <a:r>
              <a:rPr lang="fr-FR" b="1" u="sng" dirty="0">
                <a:solidFill>
                  <a:schemeClr val="bg1"/>
                </a:solidFill>
                <a:highlight>
                  <a:srgbClr val="407AAA"/>
                </a:highlight>
              </a:rPr>
              <a:t>clairs</a:t>
            </a:r>
            <a:r>
              <a:rPr lang="fr-FR" b="1" dirty="0">
                <a:solidFill>
                  <a:schemeClr val="bg1"/>
                </a:solidFill>
              </a:rPr>
              <a:t>.</a:t>
            </a:r>
          </a:p>
          <a:p>
            <a:endParaRPr lang="fr-FR" dirty="0"/>
          </a:p>
          <a:p>
            <a:r>
              <a:rPr lang="fr-FR" dirty="0"/>
              <a:t>Pour « </a:t>
            </a:r>
            <a:r>
              <a:rPr lang="fr-FR" b="1" dirty="0"/>
              <a:t>Livraison </a:t>
            </a:r>
            <a:r>
              <a:rPr lang="fr-FR" dirty="0"/>
              <a:t>» : les termes « clients » ou « abonnés » introduisent de l’incompréhension.</a:t>
            </a:r>
          </a:p>
          <a:p>
            <a:endParaRPr lang="fr-FR" dirty="0"/>
          </a:p>
          <a:p>
            <a:r>
              <a:rPr lang="fr-FR" dirty="0"/>
              <a:t>Ce sont des termes qui</a:t>
            </a:r>
            <a:r>
              <a:rPr lang="fr-FR" b="1" dirty="0"/>
              <a:t> excluent</a:t>
            </a:r>
            <a:r>
              <a:rPr lang="fr-FR" dirty="0"/>
              <a:t> à priori tous ceux qui n’ont pas accès à la livraison,</a:t>
            </a:r>
            <a:r>
              <a:rPr lang="fr-FR" b="1" dirty="0"/>
              <a:t> </a:t>
            </a:r>
            <a:r>
              <a:rPr lang="fr-FR" dirty="0"/>
              <a:t>et qui, à ce titre, n’incitent pas à s’informer. </a:t>
            </a:r>
            <a:r>
              <a:rPr lang="fr-FR" b="1" dirty="0"/>
              <a:t>Les restaurateurs préfèrent découvrir </a:t>
            </a:r>
            <a:r>
              <a:rPr lang="fr-FR" dirty="0"/>
              <a:t>sur le lien les conditions dans lesquelles ils peuvent avoir droit à la livraison.</a:t>
            </a:r>
          </a:p>
          <a:p>
            <a:endParaRPr lang="fr-FR" dirty="0"/>
          </a:p>
          <a:p>
            <a:r>
              <a:rPr lang="fr-FR" dirty="0"/>
              <a:t>Pour </a:t>
            </a:r>
            <a:r>
              <a:rPr lang="fr-FR" b="1" dirty="0"/>
              <a:t>Services &amp; Conseils </a:t>
            </a:r>
            <a:r>
              <a:rPr lang="fr-FR" dirty="0"/>
              <a:t>(vs Services et inspiration) : le choix est sans ambiguïté, ils préfèrent le terme de conseil, qui correspond à leurs propres attentes de conseil. </a:t>
            </a:r>
          </a:p>
          <a:p>
            <a:endParaRPr lang="fr-FR" dirty="0"/>
          </a:p>
          <a:p>
            <a:r>
              <a:rPr lang="fr-FR" dirty="0"/>
              <a:t>Le terme « inspiration » paraît trop abstrait et loin du vocabulaire « métier ».</a:t>
            </a:r>
          </a:p>
        </p:txBody>
      </p:sp>
      <p:sp>
        <p:nvSpPr>
          <p:cNvPr id="3" name="ZoneTexte 2">
            <a:extLst>
              <a:ext uri="{FF2B5EF4-FFF2-40B4-BE49-F238E27FC236}">
                <a16:creationId xmlns:a16="http://schemas.microsoft.com/office/drawing/2014/main" id="{A259634C-103C-D96C-32DA-B62FDBFD7C0A}"/>
              </a:ext>
            </a:extLst>
          </p:cNvPr>
          <p:cNvSpPr txBox="1"/>
          <p:nvPr/>
        </p:nvSpPr>
        <p:spPr>
          <a:xfrm>
            <a:off x="611560" y="260648"/>
            <a:ext cx="7344816" cy="523220"/>
          </a:xfrm>
          <a:prstGeom prst="rect">
            <a:avLst/>
          </a:prstGeom>
          <a:noFill/>
        </p:spPr>
        <p:txBody>
          <a:bodyPr wrap="square" rtlCol="0">
            <a:spAutoFit/>
          </a:bodyPr>
          <a:lstStyle/>
          <a:p>
            <a:r>
              <a:rPr lang="fr-FR" sz="2800" b="1" dirty="0">
                <a:solidFill>
                  <a:srgbClr val="407AAA"/>
                </a:solidFill>
              </a:rPr>
              <a:t>3 termes font l’unanimité</a:t>
            </a:r>
            <a:endParaRPr lang="fr-FR" sz="2800" b="1" u="sng" dirty="0">
              <a:solidFill>
                <a:srgbClr val="407AAA"/>
              </a:solidFill>
            </a:endParaRPr>
          </a:p>
        </p:txBody>
      </p:sp>
      <p:sp>
        <p:nvSpPr>
          <p:cNvPr id="4" name="Rectangle à coins arrondis 9">
            <a:extLst>
              <a:ext uri="{FF2B5EF4-FFF2-40B4-BE49-F238E27FC236}">
                <a16:creationId xmlns:a16="http://schemas.microsoft.com/office/drawing/2014/main" id="{824237DE-7E7D-6D2B-4DC6-8AB125A93BB6}"/>
              </a:ext>
            </a:extLst>
          </p:cNvPr>
          <p:cNvSpPr/>
          <p:nvPr/>
        </p:nvSpPr>
        <p:spPr bwMode="auto">
          <a:xfrm>
            <a:off x="539552" y="1340768"/>
            <a:ext cx="5544616" cy="792088"/>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
        <p:nvSpPr>
          <p:cNvPr id="6" name="ZoneTexte 5">
            <a:extLst>
              <a:ext uri="{FF2B5EF4-FFF2-40B4-BE49-F238E27FC236}">
                <a16:creationId xmlns:a16="http://schemas.microsoft.com/office/drawing/2014/main" id="{D539164A-F07F-A018-55FB-25704E0A326E}"/>
              </a:ext>
            </a:extLst>
          </p:cNvPr>
          <p:cNvSpPr txBox="1"/>
          <p:nvPr/>
        </p:nvSpPr>
        <p:spPr>
          <a:xfrm>
            <a:off x="611560" y="4365104"/>
            <a:ext cx="6192688" cy="276999"/>
          </a:xfrm>
          <a:prstGeom prst="rect">
            <a:avLst/>
          </a:prstGeom>
          <a:noFill/>
        </p:spPr>
        <p:txBody>
          <a:bodyPr wrap="square" rtlCol="0">
            <a:spAutoFit/>
          </a:bodyPr>
          <a:lstStyle/>
          <a:p>
            <a:r>
              <a:rPr lang="fr-FR" sz="1200" i="1" dirty="0"/>
              <a:t>« inspiration, je les vois partir dans de la « zénitude » »</a:t>
            </a:r>
          </a:p>
        </p:txBody>
      </p:sp>
    </p:spTree>
    <p:extLst>
      <p:ext uri="{BB962C8B-B14F-4D97-AF65-F5344CB8AC3E}">
        <p14:creationId xmlns:p14="http://schemas.microsoft.com/office/powerpoint/2010/main" val="1262625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3</a:t>
            </a:fld>
            <a:endParaRPr lang="fr-FR" dirty="0"/>
          </a:p>
        </p:txBody>
      </p:sp>
      <p:sp>
        <p:nvSpPr>
          <p:cNvPr id="3" name="ZoneTexte 2"/>
          <p:cNvSpPr txBox="1"/>
          <p:nvPr/>
        </p:nvSpPr>
        <p:spPr>
          <a:xfrm>
            <a:off x="251520" y="548680"/>
            <a:ext cx="8424936" cy="5047536"/>
          </a:xfrm>
          <a:prstGeom prst="rect">
            <a:avLst/>
          </a:prstGeom>
          <a:noFill/>
        </p:spPr>
        <p:txBody>
          <a:bodyPr wrap="square" rtlCol="0">
            <a:spAutoFit/>
          </a:bodyPr>
          <a:lstStyle/>
          <a:p>
            <a:r>
              <a:rPr lang="fr-FR" b="1" u="sng" dirty="0"/>
              <a:t>RAPPEL MÉTHODOLOGIE</a:t>
            </a:r>
          </a:p>
          <a:p>
            <a:endParaRPr lang="fr-FR" dirty="0"/>
          </a:p>
          <a:p>
            <a:pPr algn="l"/>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Pour réaliser cette étude, </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2 réunions seront organisées, respectivement à Rennes, </a:t>
            </a:r>
          </a:p>
          <a:p>
            <a:pPr algn="l"/>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le lundi 13 mars, de 15 h à 17 h et à Paris, le lundi 20 mars de 15 h à 17 h. </a:t>
            </a:r>
          </a:p>
          <a:p>
            <a:pPr algn="l"/>
            <a:endPar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l"/>
            <a:r>
              <a:rPr lang="fr-FR" b="1" dirty="0">
                <a:solidFill>
                  <a:srgbClr val="000000"/>
                </a:solidFill>
                <a:latin typeface="Tahoma" panose="020B0604030504040204" pitchFamily="34" charset="0"/>
                <a:ea typeface="Tahoma" panose="020B0604030504040204" pitchFamily="34" charset="0"/>
                <a:cs typeface="Tahoma" panose="020B0604030504040204" pitchFamily="34" charset="0"/>
              </a:rPr>
              <a:t>Les participants à ces réunions, </a:t>
            </a:r>
          </a:p>
          <a:p>
            <a:pPr algn="l"/>
            <a:r>
              <a:rPr lang="fr-FR" b="1" dirty="0">
                <a:solidFill>
                  <a:srgbClr val="000000"/>
                </a:solidFill>
                <a:latin typeface="Tahoma" panose="020B0604030504040204" pitchFamily="34" charset="0"/>
                <a:ea typeface="Tahoma" panose="020B0604030504040204" pitchFamily="34" charset="0"/>
                <a:cs typeface="Tahoma" panose="020B0604030504040204" pitchFamily="34" charset="0"/>
              </a:rPr>
              <a:t>au nombre de 8 par réunion, seront des</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restaurateurs, tous clients de Métro.</a:t>
            </a:r>
            <a:endPar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l"/>
            <a:b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b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Leur profil sera le suivant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t>
            </a:r>
          </a:p>
          <a:p>
            <a:pPr algn="l"/>
            <a:endPar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l"/>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ils seront </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décisionnaires</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en matière d’achats et de choix de fournisseurs. </a:t>
            </a:r>
          </a:p>
          <a:p>
            <a:pPr algn="l"/>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 p</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atrons ou Chefs de restaurants entre 30 à 60 ans.</a:t>
            </a:r>
          </a:p>
          <a:p>
            <a:pPr algn="l"/>
            <a:endParaRPr lang="fr-FR"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l"/>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Origines culinaires </a:t>
            </a:r>
            <a:r>
              <a:rPr lang="fr-FR"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mixe de restaurateurs gastronomiques, restaurants type bistrots et étrangers,</a:t>
            </a:r>
          </a:p>
          <a:p>
            <a:pPr algn="l"/>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avec pas plus de 1 à 2 restaurants étrangers (Italien, Indien, Afrique du Nord, Asie) par groupe.</a:t>
            </a:r>
            <a:b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br>
            <a:endPar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l"/>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Idéalement</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 </a:t>
            </a:r>
          </a:p>
          <a:p>
            <a:pPr algn="l"/>
            <a:endParaRPr lang="fr-FR" dirty="0">
              <a:solidFill>
                <a:srgbClr val="000000"/>
              </a:solidFill>
              <a:latin typeface="Tahoma" panose="020B0604030504040204" pitchFamily="34" charset="0"/>
              <a:ea typeface="Tahoma" panose="020B0604030504040204" pitchFamily="34" charset="0"/>
              <a:cs typeface="Tahoma" panose="020B0604030504040204" pitchFamily="34" charset="0"/>
            </a:endParaRPr>
          </a:p>
          <a:p>
            <a:pPr algn="l"/>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pour moitié fidèles à Métro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(magasin principal), </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pour moitié occasionnels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(au minimum 3 fois </a:t>
            </a:r>
          </a:p>
          <a:p>
            <a:pPr algn="l"/>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par mois METRO et achètent ou connaissent Pomona, Trans Gourmet, Brake, Promocash)</a:t>
            </a:r>
          </a:p>
          <a:p>
            <a:pPr algn="l"/>
            <a:endPar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p>
            <a:pPr algn="l"/>
            <a:r>
              <a:rPr lang="fr-FR" b="1" dirty="0">
                <a:solidFill>
                  <a:srgbClr val="000000"/>
                </a:solidFill>
                <a:latin typeface="Tahoma" panose="020B0604030504040204" pitchFamily="34" charset="0"/>
                <a:ea typeface="Tahoma" panose="020B0604030504040204" pitchFamily="34" charset="0"/>
                <a:cs typeface="Tahoma" panose="020B0604030504040204" pitchFamily="34" charset="0"/>
              </a:rPr>
              <a:t>. la t</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aille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des restaurant sera diversifiée (petits, moyens, grands), ainsi que </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leur niveau de gamme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p>
          <a:p>
            <a:pPr algn="l"/>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brasseries, restaurants de quartier, gourmets…</a:t>
            </a:r>
          </a:p>
        </p:txBody>
      </p:sp>
      <p:sp>
        <p:nvSpPr>
          <p:cNvPr id="4" name="Rectangle : coins arrondis 3">
            <a:extLst>
              <a:ext uri="{FF2B5EF4-FFF2-40B4-BE49-F238E27FC236}">
                <a16:creationId xmlns:a16="http://schemas.microsoft.com/office/drawing/2014/main" id="{3E650A95-299F-EE7A-6122-9C5FF428D408}"/>
              </a:ext>
            </a:extLst>
          </p:cNvPr>
          <p:cNvSpPr/>
          <p:nvPr/>
        </p:nvSpPr>
        <p:spPr bwMode="auto">
          <a:xfrm>
            <a:off x="251520" y="2636912"/>
            <a:ext cx="8208912" cy="1296144"/>
          </a:xfrm>
          <a:prstGeom prst="roundRect">
            <a:avLst/>
          </a:prstGeom>
          <a:no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dirty="0">
              <a:ln>
                <a:noFill/>
              </a:ln>
              <a:solidFill>
                <a:schemeClr val="tx1"/>
              </a:solidFill>
              <a:effectLst/>
              <a:latin typeface="Tahoma" charset="0"/>
              <a:ea typeface="ＭＳ Ｐゴシック" charset="-128"/>
              <a:cs typeface="ＭＳ Ｐゴシック" charset="-128"/>
            </a:endParaRPr>
          </a:p>
        </p:txBody>
      </p:sp>
      <p:sp>
        <p:nvSpPr>
          <p:cNvPr id="5" name="Rectangle : coins arrondis 4">
            <a:extLst>
              <a:ext uri="{FF2B5EF4-FFF2-40B4-BE49-F238E27FC236}">
                <a16:creationId xmlns:a16="http://schemas.microsoft.com/office/drawing/2014/main" id="{2337FE60-E8FE-71A2-A40A-D638A2CD40F8}"/>
              </a:ext>
            </a:extLst>
          </p:cNvPr>
          <p:cNvSpPr/>
          <p:nvPr/>
        </p:nvSpPr>
        <p:spPr bwMode="auto">
          <a:xfrm>
            <a:off x="251520" y="4365104"/>
            <a:ext cx="8424936" cy="1296144"/>
          </a:xfrm>
          <a:prstGeom prst="roundRect">
            <a:avLst/>
          </a:prstGeom>
          <a:noFill/>
          <a:ln w="9525"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dirty="0">
              <a:ln>
                <a:noFill/>
              </a:ln>
              <a:solidFill>
                <a:schemeClr val="tx1"/>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1492679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0DD43DE7-92F6-8D01-5358-D4D0364D56A9}"/>
              </a:ext>
            </a:extLst>
          </p:cNvPr>
          <p:cNvSpPr>
            <a:spLocks noGrp="1"/>
          </p:cNvSpPr>
          <p:nvPr>
            <p:ph type="sldNum" sz="quarter" idx="12"/>
          </p:nvPr>
        </p:nvSpPr>
        <p:spPr/>
        <p:txBody>
          <a:bodyPr/>
          <a:lstStyle/>
          <a:p>
            <a:fld id="{E6B8A873-7F5A-3B49-9BD4-C9DB89092DF3}" type="slidenum">
              <a:rPr lang="fr-FR" smtClean="0"/>
              <a:pPr/>
              <a:t>30</a:t>
            </a:fld>
            <a:endParaRPr lang="fr-FR" dirty="0"/>
          </a:p>
        </p:txBody>
      </p:sp>
      <p:sp>
        <p:nvSpPr>
          <p:cNvPr id="3" name="ZoneTexte 2">
            <a:extLst>
              <a:ext uri="{FF2B5EF4-FFF2-40B4-BE49-F238E27FC236}">
                <a16:creationId xmlns:a16="http://schemas.microsoft.com/office/drawing/2014/main" id="{B9B04FDD-DBB9-7BD9-BAC6-D270F18138CA}"/>
              </a:ext>
            </a:extLst>
          </p:cNvPr>
          <p:cNvSpPr txBox="1"/>
          <p:nvPr/>
        </p:nvSpPr>
        <p:spPr>
          <a:xfrm>
            <a:off x="683682" y="1052736"/>
            <a:ext cx="7200798" cy="523220"/>
          </a:xfrm>
          <a:prstGeom prst="rect">
            <a:avLst/>
          </a:prstGeom>
          <a:noFill/>
        </p:spPr>
        <p:txBody>
          <a:bodyPr wrap="square" rtlCol="0">
            <a:spAutoFit/>
          </a:bodyPr>
          <a:lstStyle/>
          <a:p>
            <a:r>
              <a:rPr lang="fr-FR" b="1" dirty="0"/>
              <a:t>Traduit par </a:t>
            </a:r>
            <a:r>
              <a:rPr lang="fr-FR" dirty="0"/>
              <a:t>« site marchand » « place du marché » « marché des professionnels », </a:t>
            </a:r>
          </a:p>
          <a:p>
            <a:r>
              <a:rPr lang="fr-FR" dirty="0"/>
              <a:t>l</a:t>
            </a:r>
            <a:r>
              <a:rPr lang="fr-FR" b="1" dirty="0"/>
              <a:t>e terme « Marketplace » n’est </a:t>
            </a:r>
            <a:r>
              <a:rPr lang="fr-FR" b="1" dirty="0">
                <a:solidFill>
                  <a:schemeClr val="bg1"/>
                </a:solidFill>
                <a:highlight>
                  <a:srgbClr val="407AAA"/>
                </a:highlight>
              </a:rPr>
              <a:t>pas toujours bien compris,</a:t>
            </a:r>
            <a:r>
              <a:rPr lang="fr-FR" dirty="0">
                <a:solidFill>
                  <a:schemeClr val="bg1"/>
                </a:solidFill>
              </a:rPr>
              <a:t>.</a:t>
            </a:r>
          </a:p>
        </p:txBody>
      </p:sp>
      <p:sp>
        <p:nvSpPr>
          <p:cNvPr id="5" name="ZoneTexte 4">
            <a:extLst>
              <a:ext uri="{FF2B5EF4-FFF2-40B4-BE49-F238E27FC236}">
                <a16:creationId xmlns:a16="http://schemas.microsoft.com/office/drawing/2014/main" id="{8F34B4C1-7C43-0B8A-A20D-1EDBC836E948}"/>
              </a:ext>
            </a:extLst>
          </p:cNvPr>
          <p:cNvSpPr txBox="1"/>
          <p:nvPr/>
        </p:nvSpPr>
        <p:spPr>
          <a:xfrm>
            <a:off x="683568" y="260648"/>
            <a:ext cx="7632870" cy="523220"/>
          </a:xfrm>
          <a:prstGeom prst="rect">
            <a:avLst/>
          </a:prstGeom>
          <a:noFill/>
        </p:spPr>
        <p:txBody>
          <a:bodyPr wrap="square" rtlCol="0">
            <a:spAutoFit/>
          </a:bodyPr>
          <a:lstStyle/>
          <a:p>
            <a:r>
              <a:rPr lang="fr-FR" sz="2800" b="1" dirty="0">
                <a:solidFill>
                  <a:srgbClr val="407AAA"/>
                </a:solidFill>
              </a:rPr>
              <a:t>le terme « Marketplace »</a:t>
            </a:r>
            <a:endParaRPr lang="fr-FR" sz="2800" b="1" u="sng" dirty="0">
              <a:solidFill>
                <a:srgbClr val="407AAA"/>
              </a:solidFill>
            </a:endParaRPr>
          </a:p>
        </p:txBody>
      </p:sp>
      <p:sp>
        <p:nvSpPr>
          <p:cNvPr id="4" name="Rectangle à coins arrondis 9">
            <a:extLst>
              <a:ext uri="{FF2B5EF4-FFF2-40B4-BE49-F238E27FC236}">
                <a16:creationId xmlns:a16="http://schemas.microsoft.com/office/drawing/2014/main" id="{4DA1D44A-D899-A79B-069C-508FE570F871}"/>
              </a:ext>
            </a:extLst>
          </p:cNvPr>
          <p:cNvSpPr/>
          <p:nvPr/>
        </p:nvSpPr>
        <p:spPr bwMode="auto">
          <a:xfrm>
            <a:off x="613652" y="980728"/>
            <a:ext cx="6982684" cy="727105"/>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
        <p:nvSpPr>
          <p:cNvPr id="7" name="ZoneTexte 6">
            <a:extLst>
              <a:ext uri="{FF2B5EF4-FFF2-40B4-BE49-F238E27FC236}">
                <a16:creationId xmlns:a16="http://schemas.microsoft.com/office/drawing/2014/main" id="{AF5BEF63-EB08-E09D-9CDA-BB7C708DDBEE}"/>
              </a:ext>
            </a:extLst>
          </p:cNvPr>
          <p:cNvSpPr txBox="1"/>
          <p:nvPr/>
        </p:nvSpPr>
        <p:spPr>
          <a:xfrm>
            <a:off x="683568" y="3717032"/>
            <a:ext cx="7344816" cy="1631216"/>
          </a:xfrm>
          <a:prstGeom prst="rect">
            <a:avLst/>
          </a:prstGeom>
          <a:noFill/>
        </p:spPr>
        <p:txBody>
          <a:bodyPr wrap="square">
            <a:spAutoFit/>
          </a:bodyPr>
          <a:lstStyle/>
          <a:p>
            <a:r>
              <a:rPr lang="fr-FR" b="1" dirty="0"/>
              <a:t>Mais </a:t>
            </a:r>
            <a:r>
              <a:rPr lang="fr-FR" b="1" dirty="0">
                <a:solidFill>
                  <a:schemeClr val="bg1"/>
                </a:solidFill>
                <a:highlight>
                  <a:srgbClr val="407AAA"/>
                </a:highlight>
              </a:rPr>
              <a:t>le terme « Marketplace » est préféré à </a:t>
            </a:r>
            <a:r>
              <a:rPr lang="fr-FR" b="1" dirty="0" err="1">
                <a:solidFill>
                  <a:schemeClr val="bg1"/>
                </a:solidFill>
                <a:highlight>
                  <a:srgbClr val="407AAA"/>
                </a:highlight>
              </a:rPr>
              <a:t>Webshop</a:t>
            </a:r>
            <a:r>
              <a:rPr lang="fr-FR" b="1" dirty="0">
                <a:solidFill>
                  <a:schemeClr val="bg1"/>
                </a:solidFill>
                <a:highlight>
                  <a:srgbClr val="407AAA"/>
                </a:highlight>
              </a:rPr>
              <a:t>.</a:t>
            </a:r>
          </a:p>
          <a:p>
            <a:r>
              <a:rPr lang="fr-FR" dirty="0"/>
              <a:t>notamment parce qu’il est déjà utilisé et qu’il fait partie du vocabulaire.</a:t>
            </a:r>
            <a:r>
              <a:rPr lang="fr-FR" b="1" dirty="0"/>
              <a:t> </a:t>
            </a:r>
          </a:p>
          <a:p>
            <a:r>
              <a:rPr lang="fr-FR" dirty="0"/>
              <a:t>Plusieurs sites l’utilisent : ex. Fnac, Amazon, Cdiscount … De ce point de vue, il est mieux connu chez les plus jeunes.</a:t>
            </a:r>
          </a:p>
          <a:p>
            <a:endParaRPr lang="fr-FR" dirty="0"/>
          </a:p>
          <a:p>
            <a:r>
              <a:rPr lang="fr-FR" sz="1800" dirty="0"/>
              <a:t>🧐</a:t>
            </a:r>
            <a:r>
              <a:rPr lang="fr-FR" dirty="0"/>
              <a:t> Attention : l’analogie avec Amazon, peut avoir un effet négatif.</a:t>
            </a:r>
          </a:p>
          <a:p>
            <a:r>
              <a:rPr lang="fr-FR" sz="1200" i="1" dirty="0"/>
              <a:t>« si tu dis Amazon, ça veut dire que tu peux trouver du bon comme du très mauvais »</a:t>
            </a:r>
            <a:r>
              <a:rPr lang="fr-FR" sz="1200" dirty="0"/>
              <a:t> </a:t>
            </a:r>
          </a:p>
        </p:txBody>
      </p:sp>
      <p:sp>
        <p:nvSpPr>
          <p:cNvPr id="8" name="ZoneTexte 7">
            <a:extLst>
              <a:ext uri="{FF2B5EF4-FFF2-40B4-BE49-F238E27FC236}">
                <a16:creationId xmlns:a16="http://schemas.microsoft.com/office/drawing/2014/main" id="{1A4507F2-B398-CF48-C126-CA0DE111CB8E}"/>
              </a:ext>
            </a:extLst>
          </p:cNvPr>
          <p:cNvSpPr txBox="1"/>
          <p:nvPr/>
        </p:nvSpPr>
        <p:spPr>
          <a:xfrm>
            <a:off x="683568" y="5603761"/>
            <a:ext cx="7200912" cy="523220"/>
          </a:xfrm>
          <a:prstGeom prst="rect">
            <a:avLst/>
          </a:prstGeom>
          <a:noFill/>
        </p:spPr>
        <p:txBody>
          <a:bodyPr wrap="square">
            <a:spAutoFit/>
          </a:bodyPr>
          <a:lstStyle/>
          <a:p>
            <a:r>
              <a:rPr lang="fr-FR" dirty="0">
                <a:solidFill>
                  <a:schemeClr val="bg1"/>
                </a:solidFill>
                <a:highlight>
                  <a:srgbClr val="407AAA"/>
                </a:highlight>
              </a:rPr>
              <a:t>=&gt; </a:t>
            </a:r>
            <a:r>
              <a:rPr lang="fr-FR" b="1" dirty="0">
                <a:solidFill>
                  <a:schemeClr val="bg1"/>
                </a:solidFill>
                <a:highlight>
                  <a:srgbClr val="407AAA"/>
                </a:highlight>
              </a:rPr>
              <a:t>un terme </a:t>
            </a:r>
            <a:r>
              <a:rPr lang="fr-FR" dirty="0">
                <a:solidFill>
                  <a:schemeClr val="bg1"/>
                </a:solidFill>
                <a:highlight>
                  <a:srgbClr val="407AAA"/>
                </a:highlight>
              </a:rPr>
              <a:t>qui n’est pas tout à fait satisfaisant mais </a:t>
            </a:r>
            <a:r>
              <a:rPr lang="fr-FR" b="1" dirty="0">
                <a:solidFill>
                  <a:schemeClr val="bg1"/>
                </a:solidFill>
                <a:highlight>
                  <a:srgbClr val="407AAA"/>
                </a:highlight>
              </a:rPr>
              <a:t>qui n’a pas d’équivalent</a:t>
            </a:r>
          </a:p>
          <a:p>
            <a:r>
              <a:rPr lang="fr-FR" dirty="0">
                <a:solidFill>
                  <a:schemeClr val="bg1"/>
                </a:solidFill>
                <a:highlight>
                  <a:srgbClr val="407AAA"/>
                </a:highlight>
              </a:rPr>
              <a:t>=&gt; </a:t>
            </a:r>
            <a:r>
              <a:rPr lang="fr-FR" b="1" dirty="0">
                <a:solidFill>
                  <a:schemeClr val="bg1"/>
                </a:solidFill>
                <a:highlight>
                  <a:srgbClr val="407AAA"/>
                </a:highlight>
              </a:rPr>
              <a:t>la nécessité de communiquer </a:t>
            </a:r>
            <a:r>
              <a:rPr lang="fr-FR" dirty="0">
                <a:solidFill>
                  <a:schemeClr val="bg1"/>
                </a:solidFill>
                <a:highlight>
                  <a:srgbClr val="407AAA"/>
                </a:highlight>
              </a:rPr>
              <a:t>dessus pour le faire comprendre.</a:t>
            </a:r>
          </a:p>
        </p:txBody>
      </p:sp>
      <p:sp>
        <p:nvSpPr>
          <p:cNvPr id="11" name="ZoneTexte 10">
            <a:extLst>
              <a:ext uri="{FF2B5EF4-FFF2-40B4-BE49-F238E27FC236}">
                <a16:creationId xmlns:a16="http://schemas.microsoft.com/office/drawing/2014/main" id="{2D6C63B8-01CE-E282-6431-E67061407FE2}"/>
              </a:ext>
            </a:extLst>
          </p:cNvPr>
          <p:cNvSpPr txBox="1"/>
          <p:nvPr/>
        </p:nvSpPr>
        <p:spPr>
          <a:xfrm>
            <a:off x="683568" y="1897668"/>
            <a:ext cx="7848872" cy="1600438"/>
          </a:xfrm>
          <a:prstGeom prst="rect">
            <a:avLst/>
          </a:prstGeom>
          <a:noFill/>
        </p:spPr>
        <p:txBody>
          <a:bodyPr wrap="square" rtlCol="0">
            <a:spAutoFit/>
          </a:bodyPr>
          <a:lstStyle/>
          <a:p>
            <a:r>
              <a:rPr lang="fr-FR" b="1" dirty="0"/>
              <a:t>il est parfois ambigu</a:t>
            </a:r>
            <a:r>
              <a:rPr lang="fr-FR" dirty="0"/>
              <a:t> : entre espace qui répertorie l’offre (type catalogue) ou espace de vente ? Les clients ne savent pas toujours décider.</a:t>
            </a:r>
          </a:p>
          <a:p>
            <a:endParaRPr lang="fr-FR" b="1" dirty="0"/>
          </a:p>
          <a:p>
            <a:r>
              <a:rPr lang="fr-FR" dirty="0"/>
              <a:t>Par ailleurs, </a:t>
            </a:r>
            <a:r>
              <a:rPr lang="fr-FR" b="1" dirty="0"/>
              <a:t>l’anglicisme</a:t>
            </a:r>
            <a:r>
              <a:rPr lang="fr-FR" dirty="0"/>
              <a:t> peut susciter des réserves (certains préfèreraient un terme français). Donc « catalogue », « vitrine », « magasin ou boutique » sont proposés ou « partenaires certifiés »/ «  partenaires sélectionnés par Métro » si Métro s’engage dans le choix des partenaires.</a:t>
            </a:r>
          </a:p>
        </p:txBody>
      </p:sp>
    </p:spTree>
    <p:extLst>
      <p:ext uri="{BB962C8B-B14F-4D97-AF65-F5344CB8AC3E}">
        <p14:creationId xmlns:p14="http://schemas.microsoft.com/office/powerpoint/2010/main" val="22956742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E07E7FD-C2DB-22E5-9D47-A5781090A465}"/>
              </a:ext>
            </a:extLst>
          </p:cNvPr>
          <p:cNvSpPr>
            <a:spLocks noGrp="1"/>
          </p:cNvSpPr>
          <p:nvPr>
            <p:ph type="sldNum" sz="quarter" idx="12"/>
          </p:nvPr>
        </p:nvSpPr>
        <p:spPr/>
        <p:txBody>
          <a:bodyPr/>
          <a:lstStyle/>
          <a:p>
            <a:fld id="{E6B8A873-7F5A-3B49-9BD4-C9DB89092DF3}" type="slidenum">
              <a:rPr lang="fr-FR" smtClean="0"/>
              <a:pPr/>
              <a:t>31</a:t>
            </a:fld>
            <a:endParaRPr lang="fr-FR"/>
          </a:p>
        </p:txBody>
      </p:sp>
      <p:pic>
        <p:nvPicPr>
          <p:cNvPr id="3" name="Image 2">
            <a:extLst>
              <a:ext uri="{FF2B5EF4-FFF2-40B4-BE49-F238E27FC236}">
                <a16:creationId xmlns:a16="http://schemas.microsoft.com/office/drawing/2014/main" id="{CD2CAD3F-1300-7D0A-03C4-C455A4298DAE}"/>
              </a:ext>
            </a:extLst>
          </p:cNvPr>
          <p:cNvPicPr>
            <a:picLocks noChangeAspect="1"/>
          </p:cNvPicPr>
          <p:nvPr/>
        </p:nvPicPr>
        <p:blipFill rotWithShape="1">
          <a:blip r:embed="rId2"/>
          <a:srcRect t="-2" b="46083"/>
          <a:stretch/>
        </p:blipFill>
        <p:spPr>
          <a:xfrm>
            <a:off x="755576" y="1484784"/>
            <a:ext cx="7557025" cy="653400"/>
          </a:xfrm>
          <a:prstGeom prst="rect">
            <a:avLst/>
          </a:prstGeom>
        </p:spPr>
      </p:pic>
      <p:cxnSp>
        <p:nvCxnSpPr>
          <p:cNvPr id="6" name="Connecteur droit avec flèche 5">
            <a:extLst>
              <a:ext uri="{FF2B5EF4-FFF2-40B4-BE49-F238E27FC236}">
                <a16:creationId xmlns:a16="http://schemas.microsoft.com/office/drawing/2014/main" id="{C1060E64-6C5A-FCD8-36DA-90C88C359938}"/>
              </a:ext>
            </a:extLst>
          </p:cNvPr>
          <p:cNvCxnSpPr/>
          <p:nvPr/>
        </p:nvCxnSpPr>
        <p:spPr bwMode="auto">
          <a:xfrm flipV="1">
            <a:off x="1653769" y="1693521"/>
            <a:ext cx="504056" cy="93610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 name="ZoneTexte 6">
            <a:extLst>
              <a:ext uri="{FF2B5EF4-FFF2-40B4-BE49-F238E27FC236}">
                <a16:creationId xmlns:a16="http://schemas.microsoft.com/office/drawing/2014/main" id="{32042A90-DAF5-23FC-008E-AD779E46FF02}"/>
              </a:ext>
            </a:extLst>
          </p:cNvPr>
          <p:cNvSpPr txBox="1"/>
          <p:nvPr/>
        </p:nvSpPr>
        <p:spPr>
          <a:xfrm>
            <a:off x="907992" y="2557189"/>
            <a:ext cx="1491553" cy="307777"/>
          </a:xfrm>
          <a:prstGeom prst="rect">
            <a:avLst/>
          </a:prstGeom>
          <a:noFill/>
        </p:spPr>
        <p:txBody>
          <a:bodyPr wrap="square" rtlCol="0">
            <a:spAutoFit/>
          </a:bodyPr>
          <a:lstStyle/>
          <a:p>
            <a:pPr algn="ctr"/>
            <a:r>
              <a:rPr lang="fr-FR"/>
              <a:t>petit matériel ?</a:t>
            </a:r>
          </a:p>
        </p:txBody>
      </p:sp>
      <p:cxnSp>
        <p:nvCxnSpPr>
          <p:cNvPr id="8" name="Connecteur droit avec flèche 7">
            <a:extLst>
              <a:ext uri="{FF2B5EF4-FFF2-40B4-BE49-F238E27FC236}">
                <a16:creationId xmlns:a16="http://schemas.microsoft.com/office/drawing/2014/main" id="{E3383D80-E029-B3A7-E091-228D2B30F0BF}"/>
              </a:ext>
            </a:extLst>
          </p:cNvPr>
          <p:cNvCxnSpPr>
            <a:cxnSpLocks/>
          </p:cNvCxnSpPr>
          <p:nvPr/>
        </p:nvCxnSpPr>
        <p:spPr bwMode="auto">
          <a:xfrm flipV="1">
            <a:off x="2949913" y="1734853"/>
            <a:ext cx="0" cy="96678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 name="ZoneTexte 9">
            <a:extLst>
              <a:ext uri="{FF2B5EF4-FFF2-40B4-BE49-F238E27FC236}">
                <a16:creationId xmlns:a16="http://schemas.microsoft.com/office/drawing/2014/main" id="{13F16E60-9FD9-FAD0-9920-4AF72FFB63D5}"/>
              </a:ext>
            </a:extLst>
          </p:cNvPr>
          <p:cNvSpPr txBox="1"/>
          <p:nvPr/>
        </p:nvSpPr>
        <p:spPr>
          <a:xfrm>
            <a:off x="2085817" y="2674601"/>
            <a:ext cx="1701770" cy="307777"/>
          </a:xfrm>
          <a:prstGeom prst="rect">
            <a:avLst/>
          </a:prstGeom>
          <a:noFill/>
        </p:spPr>
        <p:txBody>
          <a:bodyPr wrap="square" rtlCol="0">
            <a:spAutoFit/>
          </a:bodyPr>
          <a:lstStyle/>
          <a:p>
            <a:pPr algn="ctr"/>
            <a:r>
              <a:rPr lang="fr-FR"/>
              <a:t>seulement fruits ?</a:t>
            </a:r>
          </a:p>
        </p:txBody>
      </p:sp>
      <p:sp>
        <p:nvSpPr>
          <p:cNvPr id="5" name="ZoneTexte 4">
            <a:extLst>
              <a:ext uri="{FF2B5EF4-FFF2-40B4-BE49-F238E27FC236}">
                <a16:creationId xmlns:a16="http://schemas.microsoft.com/office/drawing/2014/main" id="{DBD6E0C4-3404-2BAC-3E53-87AE4D5332DD}"/>
              </a:ext>
            </a:extLst>
          </p:cNvPr>
          <p:cNvSpPr txBox="1"/>
          <p:nvPr/>
        </p:nvSpPr>
        <p:spPr>
          <a:xfrm>
            <a:off x="683568" y="260648"/>
            <a:ext cx="7666944" cy="523220"/>
          </a:xfrm>
          <a:prstGeom prst="rect">
            <a:avLst/>
          </a:prstGeom>
          <a:noFill/>
        </p:spPr>
        <p:txBody>
          <a:bodyPr wrap="square" rtlCol="0">
            <a:spAutoFit/>
          </a:bodyPr>
          <a:lstStyle/>
          <a:p>
            <a:r>
              <a:rPr lang="fr-FR" sz="2800" b="1" dirty="0">
                <a:solidFill>
                  <a:srgbClr val="407AAA"/>
                </a:solidFill>
              </a:rPr>
              <a:t>des icônes qui induisent du sens</a:t>
            </a:r>
            <a:endParaRPr lang="fr-FR" sz="2800" b="1" u="sng" dirty="0">
              <a:solidFill>
                <a:srgbClr val="407AAA"/>
              </a:solidFill>
            </a:endParaRPr>
          </a:p>
        </p:txBody>
      </p:sp>
      <p:sp>
        <p:nvSpPr>
          <p:cNvPr id="9" name="ZoneTexte 8">
            <a:extLst>
              <a:ext uri="{FF2B5EF4-FFF2-40B4-BE49-F238E27FC236}">
                <a16:creationId xmlns:a16="http://schemas.microsoft.com/office/drawing/2014/main" id="{34E21182-FB70-4892-FDFE-538EE7D3BA98}"/>
              </a:ext>
            </a:extLst>
          </p:cNvPr>
          <p:cNvSpPr txBox="1"/>
          <p:nvPr/>
        </p:nvSpPr>
        <p:spPr>
          <a:xfrm>
            <a:off x="683682" y="1052736"/>
            <a:ext cx="7200798" cy="307777"/>
          </a:xfrm>
          <a:prstGeom prst="rect">
            <a:avLst/>
          </a:prstGeom>
          <a:noFill/>
        </p:spPr>
        <p:txBody>
          <a:bodyPr wrap="square" rtlCol="0">
            <a:spAutoFit/>
          </a:bodyPr>
          <a:lstStyle/>
          <a:p>
            <a:r>
              <a:rPr lang="fr-FR" b="1" dirty="0">
                <a:solidFill>
                  <a:schemeClr val="bg1"/>
                </a:solidFill>
                <a:highlight>
                  <a:srgbClr val="407AAA"/>
                </a:highlight>
              </a:rPr>
              <a:t>Les icônes peuvent réduire et orienter l’interprétation</a:t>
            </a:r>
            <a:r>
              <a:rPr lang="fr-FR" dirty="0"/>
              <a:t>.</a:t>
            </a:r>
            <a:endParaRPr lang="fr-FR" dirty="0">
              <a:solidFill>
                <a:schemeClr val="bg1"/>
              </a:solidFill>
            </a:endParaRPr>
          </a:p>
        </p:txBody>
      </p:sp>
    </p:spTree>
    <p:extLst>
      <p:ext uri="{BB962C8B-B14F-4D97-AF65-F5344CB8AC3E}">
        <p14:creationId xmlns:p14="http://schemas.microsoft.com/office/powerpoint/2010/main" val="36465738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AE8328EC-CDAA-8755-0C97-DA71299D2564}"/>
              </a:ext>
            </a:extLst>
          </p:cNvPr>
          <p:cNvSpPr>
            <a:spLocks noGrp="1"/>
          </p:cNvSpPr>
          <p:nvPr>
            <p:ph type="sldNum" sz="quarter" idx="12"/>
          </p:nvPr>
        </p:nvSpPr>
        <p:spPr/>
        <p:txBody>
          <a:bodyPr/>
          <a:lstStyle/>
          <a:p>
            <a:fld id="{E6B8A873-7F5A-3B49-9BD4-C9DB89092DF3}" type="slidenum">
              <a:rPr lang="fr-FR" smtClean="0"/>
              <a:pPr/>
              <a:t>32</a:t>
            </a:fld>
            <a:endParaRPr lang="fr-FR"/>
          </a:p>
        </p:txBody>
      </p:sp>
      <p:sp>
        <p:nvSpPr>
          <p:cNvPr id="3" name="ZoneTexte 2">
            <a:extLst>
              <a:ext uri="{FF2B5EF4-FFF2-40B4-BE49-F238E27FC236}">
                <a16:creationId xmlns:a16="http://schemas.microsoft.com/office/drawing/2014/main" id="{81A98F5C-1409-39AF-6942-29F13E7EE13C}"/>
              </a:ext>
            </a:extLst>
          </p:cNvPr>
          <p:cNvSpPr txBox="1"/>
          <p:nvPr/>
        </p:nvSpPr>
        <p:spPr>
          <a:xfrm>
            <a:off x="971600" y="3070701"/>
            <a:ext cx="7200800" cy="584775"/>
          </a:xfrm>
          <a:prstGeom prst="rect">
            <a:avLst/>
          </a:prstGeom>
          <a:noFill/>
        </p:spPr>
        <p:txBody>
          <a:bodyPr wrap="square" rtlCol="0">
            <a:spAutoFit/>
          </a:bodyPr>
          <a:lstStyle/>
          <a:p>
            <a:pPr algn="ctr"/>
            <a:r>
              <a:rPr lang="fr-FR" sz="3200" b="1" dirty="0"/>
              <a:t>les affiches</a:t>
            </a:r>
          </a:p>
        </p:txBody>
      </p:sp>
      <p:sp>
        <p:nvSpPr>
          <p:cNvPr id="4" name="Rectangle à coins arrondis 6">
            <a:extLst>
              <a:ext uri="{FF2B5EF4-FFF2-40B4-BE49-F238E27FC236}">
                <a16:creationId xmlns:a16="http://schemas.microsoft.com/office/drawing/2014/main" id="{D483634F-5F6E-E222-97CD-4B7487C1EAE4}"/>
              </a:ext>
            </a:extLst>
          </p:cNvPr>
          <p:cNvSpPr/>
          <p:nvPr/>
        </p:nvSpPr>
        <p:spPr bwMode="auto">
          <a:xfrm>
            <a:off x="2771800" y="2924944"/>
            <a:ext cx="3600400" cy="93610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8742532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5D2E3049-F0DC-9007-CEE7-084614787667}"/>
              </a:ext>
            </a:extLst>
          </p:cNvPr>
          <p:cNvSpPr>
            <a:spLocks noGrp="1"/>
          </p:cNvSpPr>
          <p:nvPr>
            <p:ph type="sldNum" sz="quarter" idx="12"/>
          </p:nvPr>
        </p:nvSpPr>
        <p:spPr/>
        <p:txBody>
          <a:bodyPr/>
          <a:lstStyle/>
          <a:p>
            <a:fld id="{E6B8A873-7F5A-3B49-9BD4-C9DB89092DF3}" type="slidenum">
              <a:rPr lang="fr-FR" smtClean="0"/>
              <a:pPr/>
              <a:t>33</a:t>
            </a:fld>
            <a:endParaRPr lang="fr-FR"/>
          </a:p>
        </p:txBody>
      </p:sp>
      <p:pic>
        <p:nvPicPr>
          <p:cNvPr id="3" name="Image 2">
            <a:extLst>
              <a:ext uri="{FF2B5EF4-FFF2-40B4-BE49-F238E27FC236}">
                <a16:creationId xmlns:a16="http://schemas.microsoft.com/office/drawing/2014/main" id="{12BFF82C-BA2A-75B8-DBD5-C03B943BEE45}"/>
              </a:ext>
            </a:extLst>
          </p:cNvPr>
          <p:cNvPicPr>
            <a:picLocks noChangeAspect="1"/>
          </p:cNvPicPr>
          <p:nvPr/>
        </p:nvPicPr>
        <p:blipFill>
          <a:blip r:embed="rId2"/>
          <a:stretch>
            <a:fillRect/>
          </a:stretch>
        </p:blipFill>
        <p:spPr>
          <a:xfrm>
            <a:off x="1547664" y="1771404"/>
            <a:ext cx="2294062" cy="3241772"/>
          </a:xfrm>
          <a:prstGeom prst="rect">
            <a:avLst/>
          </a:prstGeom>
        </p:spPr>
      </p:pic>
      <p:pic>
        <p:nvPicPr>
          <p:cNvPr id="4" name="Image 3">
            <a:extLst>
              <a:ext uri="{FF2B5EF4-FFF2-40B4-BE49-F238E27FC236}">
                <a16:creationId xmlns:a16="http://schemas.microsoft.com/office/drawing/2014/main" id="{278863A7-74DE-D611-6EAA-3C76E0F6B7C8}"/>
              </a:ext>
            </a:extLst>
          </p:cNvPr>
          <p:cNvPicPr>
            <a:picLocks noChangeAspect="1"/>
          </p:cNvPicPr>
          <p:nvPr/>
        </p:nvPicPr>
        <p:blipFill>
          <a:blip r:embed="rId3"/>
          <a:stretch>
            <a:fillRect/>
          </a:stretch>
        </p:blipFill>
        <p:spPr>
          <a:xfrm>
            <a:off x="5313795" y="1816253"/>
            <a:ext cx="2282541" cy="3225495"/>
          </a:xfrm>
          <a:prstGeom prst="rect">
            <a:avLst/>
          </a:prstGeom>
        </p:spPr>
      </p:pic>
      <p:sp>
        <p:nvSpPr>
          <p:cNvPr id="5" name="ZoneTexte 4">
            <a:extLst>
              <a:ext uri="{FF2B5EF4-FFF2-40B4-BE49-F238E27FC236}">
                <a16:creationId xmlns:a16="http://schemas.microsoft.com/office/drawing/2014/main" id="{B888DF76-C1B5-1A18-FF98-A1EBC7C83AAB}"/>
              </a:ext>
            </a:extLst>
          </p:cNvPr>
          <p:cNvSpPr txBox="1"/>
          <p:nvPr/>
        </p:nvSpPr>
        <p:spPr>
          <a:xfrm>
            <a:off x="611560" y="241484"/>
            <a:ext cx="7776864" cy="523220"/>
          </a:xfrm>
          <a:prstGeom prst="rect">
            <a:avLst/>
          </a:prstGeom>
          <a:noFill/>
        </p:spPr>
        <p:txBody>
          <a:bodyPr wrap="square" rtlCol="0">
            <a:spAutoFit/>
          </a:bodyPr>
          <a:lstStyle/>
          <a:p>
            <a:r>
              <a:rPr lang="fr-FR" sz="2800" b="1" dirty="0">
                <a:solidFill>
                  <a:srgbClr val="407AAA"/>
                </a:solidFill>
              </a:rPr>
              <a:t>2 affiches étaient présentées</a:t>
            </a:r>
            <a:endParaRPr lang="fr-FR" sz="2800" b="1" u="sng" dirty="0">
              <a:solidFill>
                <a:srgbClr val="407AAA"/>
              </a:solidFill>
            </a:endParaRPr>
          </a:p>
        </p:txBody>
      </p:sp>
    </p:spTree>
    <p:extLst>
      <p:ext uri="{BB962C8B-B14F-4D97-AF65-F5344CB8AC3E}">
        <p14:creationId xmlns:p14="http://schemas.microsoft.com/office/powerpoint/2010/main" val="20492217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8564FF8-6966-73DB-7880-43C62938E195}"/>
              </a:ext>
            </a:extLst>
          </p:cNvPr>
          <p:cNvSpPr>
            <a:spLocks noGrp="1"/>
          </p:cNvSpPr>
          <p:nvPr>
            <p:ph type="sldNum" sz="quarter" idx="12"/>
          </p:nvPr>
        </p:nvSpPr>
        <p:spPr/>
        <p:txBody>
          <a:bodyPr/>
          <a:lstStyle/>
          <a:p>
            <a:fld id="{E6B8A873-7F5A-3B49-9BD4-C9DB89092DF3}" type="slidenum">
              <a:rPr lang="fr-FR" smtClean="0"/>
              <a:pPr/>
              <a:t>34</a:t>
            </a:fld>
            <a:endParaRPr lang="fr-FR"/>
          </a:p>
        </p:txBody>
      </p:sp>
      <p:sp>
        <p:nvSpPr>
          <p:cNvPr id="5" name="ZoneTexte 4">
            <a:extLst>
              <a:ext uri="{FF2B5EF4-FFF2-40B4-BE49-F238E27FC236}">
                <a16:creationId xmlns:a16="http://schemas.microsoft.com/office/drawing/2014/main" id="{91274669-9123-0B7E-C634-E89E6917E3F3}"/>
              </a:ext>
            </a:extLst>
          </p:cNvPr>
          <p:cNvSpPr txBox="1"/>
          <p:nvPr/>
        </p:nvSpPr>
        <p:spPr>
          <a:xfrm>
            <a:off x="1475704" y="2720596"/>
            <a:ext cx="5760666" cy="584775"/>
          </a:xfrm>
          <a:prstGeom prst="rect">
            <a:avLst/>
          </a:prstGeom>
          <a:noFill/>
        </p:spPr>
        <p:txBody>
          <a:bodyPr wrap="square" rtlCol="0">
            <a:spAutoFit/>
          </a:bodyPr>
          <a:lstStyle/>
          <a:p>
            <a:r>
              <a:rPr lang="fr-FR" sz="1800" dirty="0"/>
              <a:t>😊 </a:t>
            </a:r>
            <a:r>
              <a:rPr lang="fr-FR" b="1" dirty="0"/>
              <a:t>L’image du téléphone</a:t>
            </a:r>
            <a:r>
              <a:rPr lang="fr-FR" dirty="0"/>
              <a:t>, parce qu’elle suggère l’utilisation </a:t>
            </a:r>
          </a:p>
          <a:p>
            <a:r>
              <a:rPr lang="fr-FR" dirty="0"/>
              <a:t>     de l’application, apparaît plus moderne et efficace</a:t>
            </a:r>
          </a:p>
        </p:txBody>
      </p:sp>
      <p:sp>
        <p:nvSpPr>
          <p:cNvPr id="6" name="ZoneTexte 5">
            <a:extLst>
              <a:ext uri="{FF2B5EF4-FFF2-40B4-BE49-F238E27FC236}">
                <a16:creationId xmlns:a16="http://schemas.microsoft.com/office/drawing/2014/main" id="{7A890527-C7BC-9C9F-221A-B582CE1BC248}"/>
              </a:ext>
            </a:extLst>
          </p:cNvPr>
          <p:cNvSpPr txBox="1"/>
          <p:nvPr/>
        </p:nvSpPr>
        <p:spPr>
          <a:xfrm>
            <a:off x="1452717" y="1812167"/>
            <a:ext cx="4392488" cy="584775"/>
          </a:xfrm>
          <a:prstGeom prst="rect">
            <a:avLst/>
          </a:prstGeom>
          <a:noFill/>
        </p:spPr>
        <p:txBody>
          <a:bodyPr wrap="square" rtlCol="0">
            <a:spAutoFit/>
          </a:bodyPr>
          <a:lstStyle/>
          <a:p>
            <a:r>
              <a:rPr lang="fr-FR" sz="1800"/>
              <a:t>😊</a:t>
            </a:r>
            <a:r>
              <a:rPr lang="fr-FR"/>
              <a:t> </a:t>
            </a:r>
            <a:r>
              <a:rPr lang="fr-FR" b="1"/>
              <a:t>Le graphisme préféré </a:t>
            </a:r>
            <a:r>
              <a:rPr lang="fr-FR"/>
              <a:t>: </a:t>
            </a:r>
          </a:p>
          <a:p>
            <a:r>
              <a:rPr lang="fr-FR"/>
              <a:t>     plus impactant, le plus lisible, le plus incitatif</a:t>
            </a:r>
          </a:p>
        </p:txBody>
      </p:sp>
      <p:sp>
        <p:nvSpPr>
          <p:cNvPr id="7" name="ZoneTexte 6">
            <a:extLst>
              <a:ext uri="{FF2B5EF4-FFF2-40B4-BE49-F238E27FC236}">
                <a16:creationId xmlns:a16="http://schemas.microsoft.com/office/drawing/2014/main" id="{AB810C34-11FB-5517-0BC2-F426B9A45776}"/>
              </a:ext>
            </a:extLst>
          </p:cNvPr>
          <p:cNvSpPr txBox="1"/>
          <p:nvPr/>
        </p:nvSpPr>
        <p:spPr>
          <a:xfrm>
            <a:off x="1636090" y="3358767"/>
            <a:ext cx="7112490" cy="646331"/>
          </a:xfrm>
          <a:prstGeom prst="rect">
            <a:avLst/>
          </a:prstGeom>
          <a:noFill/>
        </p:spPr>
        <p:txBody>
          <a:bodyPr wrap="square" rtlCol="0">
            <a:spAutoFit/>
          </a:bodyPr>
          <a:lstStyle/>
          <a:p>
            <a:r>
              <a:rPr lang="fr-FR" sz="1200" i="1" dirty="0"/>
              <a:t>« c'est plus moderne aujourd'hui de vendre un téléphone portable qu'un ordinateur sur une affiche » « un ordinateur, on ne peut pas le transporter, donc ça veut dire qu'il faut être au bureau alors qu'un téléphone portable on peut le faire à n'importe quel endroit »</a:t>
            </a:r>
          </a:p>
        </p:txBody>
      </p:sp>
      <p:sp>
        <p:nvSpPr>
          <p:cNvPr id="8" name="ZoneTexte 7">
            <a:extLst>
              <a:ext uri="{FF2B5EF4-FFF2-40B4-BE49-F238E27FC236}">
                <a16:creationId xmlns:a16="http://schemas.microsoft.com/office/drawing/2014/main" id="{A7B4BF4F-22F1-3EF9-42A5-D7E96208A5C6}"/>
              </a:ext>
            </a:extLst>
          </p:cNvPr>
          <p:cNvSpPr txBox="1"/>
          <p:nvPr/>
        </p:nvSpPr>
        <p:spPr>
          <a:xfrm>
            <a:off x="1691600" y="2351944"/>
            <a:ext cx="3312460" cy="276999"/>
          </a:xfrm>
          <a:prstGeom prst="rect">
            <a:avLst/>
          </a:prstGeom>
          <a:noFill/>
        </p:spPr>
        <p:txBody>
          <a:bodyPr wrap="square" rtlCol="0">
            <a:spAutoFit/>
          </a:bodyPr>
          <a:lstStyle/>
          <a:p>
            <a:r>
              <a:rPr lang="fr-FR" sz="1200" i="1"/>
              <a:t>« l’affiche est plus épurée et plus lisible »</a:t>
            </a:r>
          </a:p>
        </p:txBody>
      </p:sp>
      <p:pic>
        <p:nvPicPr>
          <p:cNvPr id="10" name="Image 9">
            <a:extLst>
              <a:ext uri="{FF2B5EF4-FFF2-40B4-BE49-F238E27FC236}">
                <a16:creationId xmlns:a16="http://schemas.microsoft.com/office/drawing/2014/main" id="{6AEDE143-97F6-FB19-1DD7-9B693E72D098}"/>
              </a:ext>
            </a:extLst>
          </p:cNvPr>
          <p:cNvPicPr>
            <a:picLocks noChangeAspect="1"/>
          </p:cNvPicPr>
          <p:nvPr/>
        </p:nvPicPr>
        <p:blipFill>
          <a:blip r:embed="rId2"/>
          <a:stretch>
            <a:fillRect/>
          </a:stretch>
        </p:blipFill>
        <p:spPr>
          <a:xfrm>
            <a:off x="755470" y="1627676"/>
            <a:ext cx="664507" cy="939025"/>
          </a:xfrm>
          <a:prstGeom prst="rect">
            <a:avLst/>
          </a:prstGeom>
        </p:spPr>
      </p:pic>
      <p:pic>
        <p:nvPicPr>
          <p:cNvPr id="11" name="Image 10">
            <a:extLst>
              <a:ext uri="{FF2B5EF4-FFF2-40B4-BE49-F238E27FC236}">
                <a16:creationId xmlns:a16="http://schemas.microsoft.com/office/drawing/2014/main" id="{31DE6622-AEDD-0F82-40EB-B36CEE60F017}"/>
              </a:ext>
            </a:extLst>
          </p:cNvPr>
          <p:cNvPicPr>
            <a:picLocks noChangeAspect="1"/>
          </p:cNvPicPr>
          <p:nvPr/>
        </p:nvPicPr>
        <p:blipFill>
          <a:blip r:embed="rId3"/>
          <a:stretch>
            <a:fillRect/>
          </a:stretch>
        </p:blipFill>
        <p:spPr>
          <a:xfrm>
            <a:off x="802698" y="2720596"/>
            <a:ext cx="661170" cy="934310"/>
          </a:xfrm>
          <a:prstGeom prst="rect">
            <a:avLst/>
          </a:prstGeom>
        </p:spPr>
      </p:pic>
      <p:sp>
        <p:nvSpPr>
          <p:cNvPr id="17" name="ZoneTexte 16">
            <a:extLst>
              <a:ext uri="{FF2B5EF4-FFF2-40B4-BE49-F238E27FC236}">
                <a16:creationId xmlns:a16="http://schemas.microsoft.com/office/drawing/2014/main" id="{D06BA56D-7A12-E0E7-25D7-89D7BD2F00A3}"/>
              </a:ext>
            </a:extLst>
          </p:cNvPr>
          <p:cNvSpPr txBox="1"/>
          <p:nvPr/>
        </p:nvSpPr>
        <p:spPr>
          <a:xfrm>
            <a:off x="683460" y="1196752"/>
            <a:ext cx="1296252" cy="307777"/>
          </a:xfrm>
          <a:prstGeom prst="rect">
            <a:avLst/>
          </a:prstGeom>
          <a:noFill/>
        </p:spPr>
        <p:txBody>
          <a:bodyPr wrap="square" rtlCol="0">
            <a:spAutoFit/>
          </a:bodyPr>
          <a:lstStyle/>
          <a:p>
            <a:r>
              <a:rPr lang="fr-FR" b="1" dirty="0">
                <a:solidFill>
                  <a:schemeClr val="bg1"/>
                </a:solidFill>
                <a:highlight>
                  <a:srgbClr val="407AAA"/>
                </a:highlight>
              </a:rPr>
              <a:t>à Rennes</a:t>
            </a:r>
          </a:p>
        </p:txBody>
      </p:sp>
      <p:sp>
        <p:nvSpPr>
          <p:cNvPr id="19" name="ZoneTexte 18">
            <a:extLst>
              <a:ext uri="{FF2B5EF4-FFF2-40B4-BE49-F238E27FC236}">
                <a16:creationId xmlns:a16="http://schemas.microsoft.com/office/drawing/2014/main" id="{F9C1E0B2-0C33-907E-B3B3-750F67497207}"/>
              </a:ext>
            </a:extLst>
          </p:cNvPr>
          <p:cNvSpPr txBox="1"/>
          <p:nvPr/>
        </p:nvSpPr>
        <p:spPr>
          <a:xfrm>
            <a:off x="755470" y="3933132"/>
            <a:ext cx="2977192" cy="307777"/>
          </a:xfrm>
          <a:prstGeom prst="rect">
            <a:avLst/>
          </a:prstGeom>
          <a:noFill/>
        </p:spPr>
        <p:txBody>
          <a:bodyPr wrap="square" rtlCol="0">
            <a:spAutoFit/>
          </a:bodyPr>
          <a:lstStyle/>
          <a:p>
            <a:r>
              <a:rPr lang="fr-FR" b="1" dirty="0">
                <a:solidFill>
                  <a:schemeClr val="bg1"/>
                </a:solidFill>
                <a:highlight>
                  <a:srgbClr val="407AAA"/>
                </a:highlight>
              </a:rPr>
              <a:t>à Paris</a:t>
            </a:r>
          </a:p>
        </p:txBody>
      </p:sp>
      <p:sp>
        <p:nvSpPr>
          <p:cNvPr id="20" name="ZoneTexte 19">
            <a:extLst>
              <a:ext uri="{FF2B5EF4-FFF2-40B4-BE49-F238E27FC236}">
                <a16:creationId xmlns:a16="http://schemas.microsoft.com/office/drawing/2014/main" id="{119331BD-DA9F-ADA0-7393-64D250DD3D3F}"/>
              </a:ext>
            </a:extLst>
          </p:cNvPr>
          <p:cNvSpPr txBox="1"/>
          <p:nvPr/>
        </p:nvSpPr>
        <p:spPr>
          <a:xfrm>
            <a:off x="1475704" y="4737456"/>
            <a:ext cx="6982496" cy="1015663"/>
          </a:xfrm>
          <a:prstGeom prst="rect">
            <a:avLst/>
          </a:prstGeom>
          <a:noFill/>
        </p:spPr>
        <p:txBody>
          <a:bodyPr wrap="square" rtlCol="0">
            <a:spAutoFit/>
          </a:bodyPr>
          <a:lstStyle/>
          <a:p>
            <a:r>
              <a:rPr lang="fr-FR" sz="1800" dirty="0"/>
              <a:t>😊 </a:t>
            </a:r>
            <a:r>
              <a:rPr lang="fr-FR" b="1" dirty="0"/>
              <a:t>Les clients préfèrent rentrer </a:t>
            </a:r>
            <a:r>
              <a:rPr lang="fr-FR" b="1" dirty="0">
                <a:solidFill>
                  <a:schemeClr val="bg1"/>
                </a:solidFill>
                <a:highlight>
                  <a:srgbClr val="407AAA"/>
                </a:highlight>
              </a:rPr>
              <a:t>par le détail</a:t>
            </a:r>
            <a:r>
              <a:rPr lang="fr-FR" b="1" dirty="0">
                <a:solidFill>
                  <a:schemeClr val="bg1"/>
                </a:solidFill>
              </a:rPr>
              <a:t> </a:t>
            </a:r>
            <a:r>
              <a:rPr lang="fr-FR" dirty="0"/>
              <a:t>qui les informe</a:t>
            </a:r>
          </a:p>
          <a:p>
            <a:r>
              <a:rPr lang="fr-FR" dirty="0"/>
              <a:t>     immédiatement des avantages.</a:t>
            </a:r>
          </a:p>
          <a:p>
            <a:endParaRPr lang="fr-FR" dirty="0"/>
          </a:p>
          <a:p>
            <a:r>
              <a:rPr lang="fr-FR" dirty="0"/>
              <a:t>     </a:t>
            </a:r>
            <a:r>
              <a:rPr lang="fr-FR" sz="1200" i="1" dirty="0"/>
              <a:t>« ce qui m’intéresse, c’est qu’ils remboursent les achats si l’on n’est pas satisfait »</a:t>
            </a:r>
            <a:endParaRPr lang="fr-FR" sz="1200" dirty="0"/>
          </a:p>
        </p:txBody>
      </p:sp>
      <p:sp>
        <p:nvSpPr>
          <p:cNvPr id="22" name="ZoneTexte 21">
            <a:extLst>
              <a:ext uri="{FF2B5EF4-FFF2-40B4-BE49-F238E27FC236}">
                <a16:creationId xmlns:a16="http://schemas.microsoft.com/office/drawing/2014/main" id="{871AE3E1-A0CE-25AC-8FBF-3ADC5EE91D93}"/>
              </a:ext>
            </a:extLst>
          </p:cNvPr>
          <p:cNvSpPr txBox="1"/>
          <p:nvPr/>
        </p:nvSpPr>
        <p:spPr>
          <a:xfrm>
            <a:off x="802698" y="4240909"/>
            <a:ext cx="8161912" cy="307777"/>
          </a:xfrm>
          <a:prstGeom prst="rect">
            <a:avLst/>
          </a:prstGeom>
          <a:noFill/>
        </p:spPr>
        <p:txBody>
          <a:bodyPr wrap="square" rtlCol="0">
            <a:spAutoFit/>
          </a:bodyPr>
          <a:lstStyle/>
          <a:p>
            <a:r>
              <a:rPr lang="fr-FR"/>
              <a:t>Les images de PC ou de téléphone ont peu d’importance car ils utilisent peu/pas le site ou l’appli</a:t>
            </a:r>
          </a:p>
        </p:txBody>
      </p:sp>
      <p:sp>
        <p:nvSpPr>
          <p:cNvPr id="13" name="ZoneTexte 12">
            <a:extLst>
              <a:ext uri="{FF2B5EF4-FFF2-40B4-BE49-F238E27FC236}">
                <a16:creationId xmlns:a16="http://schemas.microsoft.com/office/drawing/2014/main" id="{A5BC713C-A8B5-EC8E-39CF-774E5FC44C75}"/>
              </a:ext>
            </a:extLst>
          </p:cNvPr>
          <p:cNvSpPr txBox="1"/>
          <p:nvPr/>
        </p:nvSpPr>
        <p:spPr>
          <a:xfrm>
            <a:off x="611560" y="241484"/>
            <a:ext cx="7776864" cy="523220"/>
          </a:xfrm>
          <a:prstGeom prst="rect">
            <a:avLst/>
          </a:prstGeom>
          <a:noFill/>
        </p:spPr>
        <p:txBody>
          <a:bodyPr wrap="square" rtlCol="0">
            <a:spAutoFit/>
          </a:bodyPr>
          <a:lstStyle/>
          <a:p>
            <a:r>
              <a:rPr lang="fr-FR" sz="2800" b="1" dirty="0">
                <a:solidFill>
                  <a:srgbClr val="407AAA"/>
                </a:solidFill>
              </a:rPr>
              <a:t>un choix différent à Rennes et Paris</a:t>
            </a:r>
            <a:endParaRPr lang="fr-FR" sz="2800" b="1" u="sng" dirty="0">
              <a:solidFill>
                <a:srgbClr val="407AAA"/>
              </a:solidFill>
            </a:endParaRPr>
          </a:p>
        </p:txBody>
      </p:sp>
      <p:pic>
        <p:nvPicPr>
          <p:cNvPr id="3" name="Image 2">
            <a:extLst>
              <a:ext uri="{FF2B5EF4-FFF2-40B4-BE49-F238E27FC236}">
                <a16:creationId xmlns:a16="http://schemas.microsoft.com/office/drawing/2014/main" id="{54D3A934-3A95-1008-AE88-C3C319C5B5D4}"/>
              </a:ext>
            </a:extLst>
          </p:cNvPr>
          <p:cNvPicPr>
            <a:picLocks noChangeAspect="1"/>
          </p:cNvPicPr>
          <p:nvPr/>
        </p:nvPicPr>
        <p:blipFill>
          <a:blip r:embed="rId2"/>
          <a:stretch>
            <a:fillRect/>
          </a:stretch>
        </p:blipFill>
        <p:spPr>
          <a:xfrm>
            <a:off x="811197" y="4668315"/>
            <a:ext cx="664507" cy="939025"/>
          </a:xfrm>
          <a:prstGeom prst="rect">
            <a:avLst/>
          </a:prstGeom>
        </p:spPr>
      </p:pic>
    </p:spTree>
    <p:extLst>
      <p:ext uri="{BB962C8B-B14F-4D97-AF65-F5344CB8AC3E}">
        <p14:creationId xmlns:p14="http://schemas.microsoft.com/office/powerpoint/2010/main" val="218166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61546957-DDF7-1121-012A-1F88C03B31B6}"/>
              </a:ext>
            </a:extLst>
          </p:cNvPr>
          <p:cNvSpPr>
            <a:spLocks noGrp="1"/>
          </p:cNvSpPr>
          <p:nvPr>
            <p:ph type="sldNum" sz="quarter" idx="12"/>
          </p:nvPr>
        </p:nvSpPr>
        <p:spPr/>
        <p:txBody>
          <a:bodyPr/>
          <a:lstStyle/>
          <a:p>
            <a:fld id="{E6B8A873-7F5A-3B49-9BD4-C9DB89092DF3}" type="slidenum">
              <a:rPr lang="fr-FR" smtClean="0"/>
              <a:pPr/>
              <a:t>35</a:t>
            </a:fld>
            <a:endParaRPr lang="fr-FR"/>
          </a:p>
        </p:txBody>
      </p:sp>
      <p:sp>
        <p:nvSpPr>
          <p:cNvPr id="3" name="ZoneTexte 2">
            <a:extLst>
              <a:ext uri="{FF2B5EF4-FFF2-40B4-BE49-F238E27FC236}">
                <a16:creationId xmlns:a16="http://schemas.microsoft.com/office/drawing/2014/main" id="{AFE1B22B-579A-C6A9-9F45-DF3CF5A94601}"/>
              </a:ext>
            </a:extLst>
          </p:cNvPr>
          <p:cNvSpPr txBox="1"/>
          <p:nvPr/>
        </p:nvSpPr>
        <p:spPr>
          <a:xfrm>
            <a:off x="611560" y="1052736"/>
            <a:ext cx="7633078" cy="307777"/>
          </a:xfrm>
          <a:prstGeom prst="rect">
            <a:avLst/>
          </a:prstGeom>
          <a:noFill/>
        </p:spPr>
        <p:txBody>
          <a:bodyPr wrap="square" rtlCol="0">
            <a:spAutoFit/>
          </a:bodyPr>
          <a:lstStyle/>
          <a:p>
            <a:r>
              <a:rPr lang="fr-FR" b="1" dirty="0"/>
              <a:t>Au bilan</a:t>
            </a:r>
            <a:r>
              <a:rPr lang="fr-FR" dirty="0"/>
              <a:t>, les 2 affiches sont </a:t>
            </a:r>
            <a:r>
              <a:rPr lang="fr-FR" b="1" u="sng" dirty="0"/>
              <a:t>complémentaires</a:t>
            </a:r>
            <a:r>
              <a:rPr lang="fr-FR" b="1" dirty="0"/>
              <a:t> </a:t>
            </a:r>
            <a:r>
              <a:rPr lang="fr-FR" dirty="0"/>
              <a:t>: </a:t>
            </a:r>
          </a:p>
        </p:txBody>
      </p:sp>
      <p:sp>
        <p:nvSpPr>
          <p:cNvPr id="4" name="ZoneTexte 3">
            <a:extLst>
              <a:ext uri="{FF2B5EF4-FFF2-40B4-BE49-F238E27FC236}">
                <a16:creationId xmlns:a16="http://schemas.microsoft.com/office/drawing/2014/main" id="{CB66F970-3123-C35C-C453-7118712662DF}"/>
              </a:ext>
            </a:extLst>
          </p:cNvPr>
          <p:cNvSpPr txBox="1"/>
          <p:nvPr/>
        </p:nvSpPr>
        <p:spPr>
          <a:xfrm>
            <a:off x="683568" y="2367464"/>
            <a:ext cx="8281150" cy="738664"/>
          </a:xfrm>
          <a:prstGeom prst="rect">
            <a:avLst/>
          </a:prstGeom>
          <a:noFill/>
        </p:spPr>
        <p:txBody>
          <a:bodyPr wrap="square" rtlCol="0">
            <a:spAutoFit/>
          </a:bodyPr>
          <a:lstStyle/>
          <a:p>
            <a:r>
              <a:rPr lang="fr-FR" dirty="0"/>
              <a:t>=&gt; </a:t>
            </a:r>
            <a:r>
              <a:rPr lang="fr-FR" dirty="0">
                <a:solidFill>
                  <a:schemeClr val="bg1"/>
                </a:solidFill>
                <a:highlight>
                  <a:srgbClr val="407AAA"/>
                </a:highlight>
              </a:rPr>
              <a:t>s’il faut choisir</a:t>
            </a:r>
            <a:r>
              <a:rPr lang="fr-FR" dirty="0"/>
              <a:t>, </a:t>
            </a:r>
            <a:r>
              <a:rPr lang="fr-FR" b="1" dirty="0">
                <a:solidFill>
                  <a:schemeClr val="bg1"/>
                </a:solidFill>
                <a:highlight>
                  <a:srgbClr val="407AAA"/>
                </a:highlight>
              </a:rPr>
              <a:t>la 1ère option est préférable</a:t>
            </a:r>
            <a:r>
              <a:rPr lang="fr-FR" b="1" dirty="0"/>
              <a:t> </a:t>
            </a:r>
            <a:r>
              <a:rPr lang="fr-FR" dirty="0"/>
              <a:t>car, plus immédiate,  elle introduit directement </a:t>
            </a:r>
            <a:r>
              <a:rPr lang="fr-FR" b="1" dirty="0"/>
              <a:t>les bénéfices </a:t>
            </a:r>
            <a:r>
              <a:rPr lang="fr-FR" dirty="0"/>
              <a:t>      et </a:t>
            </a:r>
            <a:r>
              <a:rPr lang="fr-FR" b="1" dirty="0"/>
              <a:t>conduit à s’intéresser </a:t>
            </a:r>
            <a:r>
              <a:rPr lang="fr-FR" dirty="0"/>
              <a:t>à la Marketplace, </a:t>
            </a:r>
          </a:p>
          <a:p>
            <a:r>
              <a:rPr lang="fr-FR" dirty="0"/>
              <a:t>  + </a:t>
            </a:r>
            <a:r>
              <a:rPr lang="fr-FR" dirty="0">
                <a:solidFill>
                  <a:schemeClr val="bg1"/>
                </a:solidFill>
                <a:highlight>
                  <a:srgbClr val="407AAA"/>
                </a:highlight>
              </a:rPr>
              <a:t>ajouter le mobile</a:t>
            </a:r>
            <a:endParaRPr lang="fr-FR" b="1" dirty="0"/>
          </a:p>
        </p:txBody>
      </p:sp>
      <p:sp>
        <p:nvSpPr>
          <p:cNvPr id="5" name="ZoneTexte 4">
            <a:extLst>
              <a:ext uri="{FF2B5EF4-FFF2-40B4-BE49-F238E27FC236}">
                <a16:creationId xmlns:a16="http://schemas.microsoft.com/office/drawing/2014/main" id="{7D604B26-48E5-A257-3194-74AB5A1DBF21}"/>
              </a:ext>
            </a:extLst>
          </p:cNvPr>
          <p:cNvSpPr txBox="1"/>
          <p:nvPr/>
        </p:nvSpPr>
        <p:spPr>
          <a:xfrm>
            <a:off x="611560" y="241484"/>
            <a:ext cx="7776864" cy="523220"/>
          </a:xfrm>
          <a:prstGeom prst="rect">
            <a:avLst/>
          </a:prstGeom>
          <a:noFill/>
        </p:spPr>
        <p:txBody>
          <a:bodyPr wrap="square" rtlCol="0">
            <a:spAutoFit/>
          </a:bodyPr>
          <a:lstStyle/>
          <a:p>
            <a:r>
              <a:rPr lang="fr-FR" sz="2800" b="1" dirty="0">
                <a:solidFill>
                  <a:srgbClr val="407AAA"/>
                </a:solidFill>
              </a:rPr>
              <a:t>l’affiche 2 paraît la meilleure solution</a:t>
            </a:r>
            <a:endParaRPr lang="fr-FR" sz="2800" b="1" u="sng" dirty="0">
              <a:solidFill>
                <a:srgbClr val="407AAA"/>
              </a:solidFill>
            </a:endParaRPr>
          </a:p>
        </p:txBody>
      </p:sp>
      <p:sp>
        <p:nvSpPr>
          <p:cNvPr id="6" name="ZoneTexte 5">
            <a:extLst>
              <a:ext uri="{FF2B5EF4-FFF2-40B4-BE49-F238E27FC236}">
                <a16:creationId xmlns:a16="http://schemas.microsoft.com/office/drawing/2014/main" id="{2F067292-63EF-5643-F71D-7A81BA19A573}"/>
              </a:ext>
            </a:extLst>
          </p:cNvPr>
          <p:cNvSpPr txBox="1"/>
          <p:nvPr/>
        </p:nvSpPr>
        <p:spPr>
          <a:xfrm>
            <a:off x="611560" y="1578257"/>
            <a:ext cx="7633078" cy="523220"/>
          </a:xfrm>
          <a:prstGeom prst="rect">
            <a:avLst/>
          </a:prstGeom>
          <a:noFill/>
        </p:spPr>
        <p:txBody>
          <a:bodyPr wrap="square" rtlCol="0">
            <a:spAutoFit/>
          </a:bodyPr>
          <a:lstStyle/>
          <a:p>
            <a:r>
              <a:rPr lang="fr-FR" dirty="0"/>
              <a:t>. la</a:t>
            </a:r>
            <a:r>
              <a:rPr lang="fr-FR" b="1" dirty="0"/>
              <a:t> </a:t>
            </a:r>
            <a:r>
              <a:rPr lang="fr-FR" dirty="0"/>
              <a:t>1° affiche </a:t>
            </a:r>
            <a:r>
              <a:rPr lang="fr-FR" b="1" dirty="0"/>
              <a:t>annonce </a:t>
            </a:r>
            <a:r>
              <a:rPr lang="fr-FR" dirty="0"/>
              <a:t>l’existence de la Marketplace, </a:t>
            </a:r>
          </a:p>
          <a:p>
            <a:r>
              <a:rPr lang="fr-FR" dirty="0"/>
              <a:t>. la 2° communique </a:t>
            </a:r>
            <a:r>
              <a:rPr lang="fr-FR" b="1" dirty="0"/>
              <a:t>directement sur le contenu</a:t>
            </a:r>
            <a:r>
              <a:rPr lang="fr-FR" dirty="0"/>
              <a:t>. </a:t>
            </a:r>
          </a:p>
        </p:txBody>
      </p:sp>
      <p:sp>
        <p:nvSpPr>
          <p:cNvPr id="7" name="Rectangle à coins arrondis 9">
            <a:extLst>
              <a:ext uri="{FF2B5EF4-FFF2-40B4-BE49-F238E27FC236}">
                <a16:creationId xmlns:a16="http://schemas.microsoft.com/office/drawing/2014/main" id="{9FAE380E-4F59-B375-4960-3341510AD820}"/>
              </a:ext>
            </a:extLst>
          </p:cNvPr>
          <p:cNvSpPr/>
          <p:nvPr/>
        </p:nvSpPr>
        <p:spPr bwMode="auto">
          <a:xfrm>
            <a:off x="611537" y="1451867"/>
            <a:ext cx="4680544" cy="738665"/>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pic>
        <p:nvPicPr>
          <p:cNvPr id="10" name="Image 9">
            <a:extLst>
              <a:ext uri="{FF2B5EF4-FFF2-40B4-BE49-F238E27FC236}">
                <a16:creationId xmlns:a16="http://schemas.microsoft.com/office/drawing/2014/main" id="{23F47DB0-31A2-1DB3-3D66-56637B0B603C}"/>
              </a:ext>
            </a:extLst>
          </p:cNvPr>
          <p:cNvPicPr>
            <a:picLocks noChangeAspect="1"/>
          </p:cNvPicPr>
          <p:nvPr/>
        </p:nvPicPr>
        <p:blipFill>
          <a:blip r:embed="rId2"/>
          <a:stretch>
            <a:fillRect/>
          </a:stretch>
        </p:blipFill>
        <p:spPr>
          <a:xfrm>
            <a:off x="1043608" y="3372115"/>
            <a:ext cx="1349945" cy="1907628"/>
          </a:xfrm>
          <a:prstGeom prst="rect">
            <a:avLst/>
          </a:prstGeom>
        </p:spPr>
      </p:pic>
    </p:spTree>
    <p:extLst>
      <p:ext uri="{BB962C8B-B14F-4D97-AF65-F5344CB8AC3E}">
        <p14:creationId xmlns:p14="http://schemas.microsoft.com/office/powerpoint/2010/main" val="29616577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36</a:t>
            </a:fld>
            <a:endParaRPr lang="fr-FR"/>
          </a:p>
        </p:txBody>
      </p:sp>
      <p:pic>
        <p:nvPicPr>
          <p:cNvPr id="3" name="Image 13" descr="Capture d’écran 2016-03-31 à 10.26.45.png"/>
          <p:cNvPicPr>
            <a:picLocks noChangeAspect="1"/>
          </p:cNvPicPr>
          <p:nvPr/>
        </p:nvPicPr>
        <p:blipFill rotWithShape="1">
          <a:blip r:embed="rId2">
            <a:extLst>
              <a:ext uri="{BEBA8EAE-BF5A-486C-A8C5-ECC9F3942E4B}">
                <a14:imgProps xmlns:a14="http://schemas.microsoft.com/office/drawing/2010/main">
                  <a14:imgLayer r:embed="rId3">
                    <a14:imgEffect>
                      <a14:artisticPencilSketch pressure="4"/>
                    </a14:imgEffect>
                  </a14:imgLayer>
                </a14:imgProps>
              </a:ext>
              <a:ext uri="{28A0092B-C50C-407E-A947-70E740481C1C}">
                <a14:useLocalDpi xmlns:a14="http://schemas.microsoft.com/office/drawing/2010/main" val="0"/>
              </a:ext>
            </a:extLst>
          </a:blip>
          <a:srcRect l="41386" t="-1606" r="58" b="1606"/>
          <a:stretch/>
        </p:blipFill>
        <p:spPr bwMode="auto">
          <a:xfrm>
            <a:off x="350072" y="514218"/>
            <a:ext cx="1200790" cy="1150269"/>
          </a:xfrm>
          <a:prstGeom prst="rect">
            <a:avLst/>
          </a:prstGeom>
          <a:noFill/>
          <a:ln>
            <a:noFill/>
          </a:ln>
        </p:spPr>
      </p:pic>
      <p:sp>
        <p:nvSpPr>
          <p:cNvPr id="4" name="ZoneTexte 3"/>
          <p:cNvSpPr txBox="1"/>
          <p:nvPr/>
        </p:nvSpPr>
        <p:spPr>
          <a:xfrm>
            <a:off x="179512" y="404664"/>
            <a:ext cx="1008112" cy="584775"/>
          </a:xfrm>
          <a:prstGeom prst="rect">
            <a:avLst/>
          </a:prstGeom>
          <a:noFill/>
        </p:spPr>
        <p:txBody>
          <a:bodyPr wrap="square" rtlCol="0">
            <a:spAutoFit/>
          </a:bodyPr>
          <a:lstStyle/>
          <a:p>
            <a:pPr algn="ctr"/>
            <a:r>
              <a:rPr lang="fr-FR" sz="3200" b="1">
                <a:solidFill>
                  <a:srgbClr val="407AAA"/>
                </a:solidFill>
              </a:rPr>
              <a:t>4</a:t>
            </a:r>
          </a:p>
        </p:txBody>
      </p:sp>
      <p:sp>
        <p:nvSpPr>
          <p:cNvPr id="6" name="ZoneTexte 5"/>
          <p:cNvSpPr txBox="1"/>
          <p:nvPr/>
        </p:nvSpPr>
        <p:spPr>
          <a:xfrm>
            <a:off x="971600" y="3070701"/>
            <a:ext cx="7200800" cy="584775"/>
          </a:xfrm>
          <a:prstGeom prst="rect">
            <a:avLst/>
          </a:prstGeom>
          <a:noFill/>
        </p:spPr>
        <p:txBody>
          <a:bodyPr wrap="square" rtlCol="0">
            <a:spAutoFit/>
          </a:bodyPr>
          <a:lstStyle/>
          <a:p>
            <a:pPr algn="ctr"/>
            <a:r>
              <a:rPr lang="fr-FR" sz="3200" b="1"/>
              <a:t>La communication</a:t>
            </a:r>
          </a:p>
        </p:txBody>
      </p:sp>
      <p:sp>
        <p:nvSpPr>
          <p:cNvPr id="7" name="Rectangle à coins arrondis 6"/>
          <p:cNvSpPr/>
          <p:nvPr/>
        </p:nvSpPr>
        <p:spPr bwMode="auto">
          <a:xfrm>
            <a:off x="2339752" y="2924944"/>
            <a:ext cx="4464496" cy="93610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7791965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37</a:t>
            </a:fld>
            <a:endParaRPr lang="fr-FR"/>
          </a:p>
        </p:txBody>
      </p:sp>
      <p:sp>
        <p:nvSpPr>
          <p:cNvPr id="6" name="ZoneTexte 5"/>
          <p:cNvSpPr txBox="1"/>
          <p:nvPr/>
        </p:nvSpPr>
        <p:spPr>
          <a:xfrm>
            <a:off x="971600" y="2854387"/>
            <a:ext cx="7200800" cy="1077218"/>
          </a:xfrm>
          <a:prstGeom prst="rect">
            <a:avLst/>
          </a:prstGeom>
          <a:noFill/>
        </p:spPr>
        <p:txBody>
          <a:bodyPr wrap="square" rtlCol="0">
            <a:spAutoFit/>
          </a:bodyPr>
          <a:lstStyle/>
          <a:p>
            <a:pPr algn="ctr"/>
            <a:r>
              <a:rPr lang="fr-FR" sz="3200" b="1" dirty="0"/>
              <a:t>Les magazines</a:t>
            </a:r>
            <a:br>
              <a:rPr lang="fr-FR" sz="3200" b="1" dirty="0"/>
            </a:br>
            <a:r>
              <a:rPr lang="fr-FR" sz="3200" b="1" dirty="0"/>
              <a:t>/guides</a:t>
            </a:r>
          </a:p>
        </p:txBody>
      </p:sp>
      <p:sp>
        <p:nvSpPr>
          <p:cNvPr id="7" name="Rectangle à coins arrondis 6"/>
          <p:cNvSpPr/>
          <p:nvPr/>
        </p:nvSpPr>
        <p:spPr bwMode="auto">
          <a:xfrm>
            <a:off x="2843808" y="2924944"/>
            <a:ext cx="3456384" cy="93610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42542198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5FD3E421-99E7-6D64-0A9E-AF9EEBDEDBBC}"/>
              </a:ext>
            </a:extLst>
          </p:cNvPr>
          <p:cNvSpPr>
            <a:spLocks noGrp="1"/>
          </p:cNvSpPr>
          <p:nvPr>
            <p:ph type="sldNum" sz="quarter" idx="12"/>
          </p:nvPr>
        </p:nvSpPr>
        <p:spPr>
          <a:xfrm>
            <a:off x="6553200" y="6237390"/>
            <a:ext cx="1905000" cy="457200"/>
          </a:xfrm>
        </p:spPr>
        <p:txBody>
          <a:bodyPr/>
          <a:lstStyle/>
          <a:p>
            <a:fld id="{E6B8A873-7F5A-3B49-9BD4-C9DB89092DF3}" type="slidenum">
              <a:rPr lang="fr-FR" smtClean="0"/>
              <a:pPr/>
              <a:t>38</a:t>
            </a:fld>
            <a:endParaRPr lang="fr-FR" dirty="0"/>
          </a:p>
        </p:txBody>
      </p:sp>
      <p:sp>
        <p:nvSpPr>
          <p:cNvPr id="10" name="ZoneTexte 9">
            <a:extLst>
              <a:ext uri="{FF2B5EF4-FFF2-40B4-BE49-F238E27FC236}">
                <a16:creationId xmlns:a16="http://schemas.microsoft.com/office/drawing/2014/main" id="{C66E602D-F5BC-CF3B-5CBD-042B8B7CBA14}"/>
              </a:ext>
            </a:extLst>
          </p:cNvPr>
          <p:cNvSpPr txBox="1"/>
          <p:nvPr/>
        </p:nvSpPr>
        <p:spPr>
          <a:xfrm>
            <a:off x="611450" y="2598007"/>
            <a:ext cx="6264806" cy="523220"/>
          </a:xfrm>
          <a:prstGeom prst="rect">
            <a:avLst/>
          </a:prstGeom>
          <a:noFill/>
        </p:spPr>
        <p:txBody>
          <a:bodyPr wrap="square" rtlCol="0">
            <a:spAutoFit/>
          </a:bodyPr>
          <a:lstStyle/>
          <a:p>
            <a:r>
              <a:rPr lang="fr-FR" b="1" dirty="0"/>
              <a:t>Les guides &amp; magazines</a:t>
            </a:r>
            <a:r>
              <a:rPr lang="fr-FR" dirty="0"/>
              <a:t> : </a:t>
            </a:r>
            <a:r>
              <a:rPr lang="fr-FR" b="1" dirty="0"/>
              <a:t>une connaissance aléatoire</a:t>
            </a:r>
            <a:endParaRPr lang="fr-FR" dirty="0"/>
          </a:p>
          <a:p>
            <a:r>
              <a:rPr lang="fr-FR" dirty="0"/>
              <a:t>Ils sont parfois connus, mais plus souvent pas connus. Pourtant…</a:t>
            </a:r>
          </a:p>
        </p:txBody>
      </p:sp>
      <p:sp>
        <p:nvSpPr>
          <p:cNvPr id="11" name="ZoneTexte 10">
            <a:extLst>
              <a:ext uri="{FF2B5EF4-FFF2-40B4-BE49-F238E27FC236}">
                <a16:creationId xmlns:a16="http://schemas.microsoft.com/office/drawing/2014/main" id="{E2DD9A06-9057-115F-3908-7C1BE9C09A32}"/>
              </a:ext>
            </a:extLst>
          </p:cNvPr>
          <p:cNvSpPr txBox="1"/>
          <p:nvPr/>
        </p:nvSpPr>
        <p:spPr>
          <a:xfrm>
            <a:off x="611450" y="3226302"/>
            <a:ext cx="6408890" cy="369332"/>
          </a:xfrm>
          <a:prstGeom prst="rect">
            <a:avLst/>
          </a:prstGeom>
          <a:noFill/>
        </p:spPr>
        <p:txBody>
          <a:bodyPr wrap="square" rtlCol="0">
            <a:spAutoFit/>
          </a:bodyPr>
          <a:lstStyle/>
          <a:p>
            <a:r>
              <a:rPr lang="fr-FR" sz="1800" b="1" dirty="0"/>
              <a:t>😊</a:t>
            </a:r>
            <a:r>
              <a:rPr lang="fr-FR" b="1" dirty="0"/>
              <a:t> </a:t>
            </a:r>
            <a:r>
              <a:rPr lang="fr-FR" b="1" dirty="0">
                <a:solidFill>
                  <a:schemeClr val="bg1"/>
                </a:solidFill>
                <a:highlight>
                  <a:srgbClr val="407AAA"/>
                </a:highlight>
              </a:rPr>
              <a:t>L’accueil est positif</a:t>
            </a:r>
            <a:endParaRPr lang="fr-FR" dirty="0">
              <a:solidFill>
                <a:schemeClr val="bg1"/>
              </a:solidFill>
              <a:highlight>
                <a:srgbClr val="407AAA"/>
              </a:highlight>
            </a:endParaRPr>
          </a:p>
        </p:txBody>
      </p:sp>
      <p:sp>
        <p:nvSpPr>
          <p:cNvPr id="13" name="ZoneTexte 12">
            <a:extLst>
              <a:ext uri="{FF2B5EF4-FFF2-40B4-BE49-F238E27FC236}">
                <a16:creationId xmlns:a16="http://schemas.microsoft.com/office/drawing/2014/main" id="{77D699E0-53CB-0A2F-AC8C-5DB2A8D2055D}"/>
              </a:ext>
            </a:extLst>
          </p:cNvPr>
          <p:cNvSpPr txBox="1"/>
          <p:nvPr/>
        </p:nvSpPr>
        <p:spPr>
          <a:xfrm>
            <a:off x="629620" y="3567202"/>
            <a:ext cx="8118844" cy="461665"/>
          </a:xfrm>
          <a:prstGeom prst="rect">
            <a:avLst/>
          </a:prstGeom>
          <a:noFill/>
        </p:spPr>
        <p:txBody>
          <a:bodyPr wrap="square" rtlCol="0">
            <a:spAutoFit/>
          </a:bodyPr>
          <a:lstStyle/>
          <a:p>
            <a:r>
              <a:rPr lang="fr-FR" sz="1200" i="1" dirty="0"/>
              <a:t>« c'est glacé, c'est joli, il y a de belles images, t'as envie de regarder, les produits sont bien présentés » </a:t>
            </a:r>
          </a:p>
          <a:p>
            <a:r>
              <a:rPr lang="fr-FR" sz="1200" i="1" dirty="0"/>
              <a:t>« ça donne envie de les garder »</a:t>
            </a:r>
          </a:p>
        </p:txBody>
      </p:sp>
      <p:sp>
        <p:nvSpPr>
          <p:cNvPr id="15" name="ZoneTexte 14">
            <a:extLst>
              <a:ext uri="{FF2B5EF4-FFF2-40B4-BE49-F238E27FC236}">
                <a16:creationId xmlns:a16="http://schemas.microsoft.com/office/drawing/2014/main" id="{9DD0A5FC-FD89-1C28-3584-480CD6FB7CB4}"/>
              </a:ext>
            </a:extLst>
          </p:cNvPr>
          <p:cNvSpPr txBox="1"/>
          <p:nvPr/>
        </p:nvSpPr>
        <p:spPr>
          <a:xfrm>
            <a:off x="611560" y="4437122"/>
            <a:ext cx="7704966" cy="646331"/>
          </a:xfrm>
          <a:prstGeom prst="rect">
            <a:avLst/>
          </a:prstGeom>
          <a:noFill/>
        </p:spPr>
        <p:txBody>
          <a:bodyPr wrap="square" rtlCol="0">
            <a:spAutoFit/>
          </a:bodyPr>
          <a:lstStyle/>
          <a:p>
            <a:r>
              <a:rPr lang="fr-FR" sz="1200" i="1" dirty="0"/>
              <a:t>« ça me fait plaisir de voir que chez Métro on est sur quelque chose de qualitatif » « Métro, il y avait des espèces de trucs recyclés, j'avais pas trop envie de les lire » « ça donne une bonne image de Métro » « crédibilité, sérieux, professionnel »</a:t>
            </a:r>
          </a:p>
        </p:txBody>
      </p:sp>
      <p:sp>
        <p:nvSpPr>
          <p:cNvPr id="17" name="ZoneTexte 16">
            <a:extLst>
              <a:ext uri="{FF2B5EF4-FFF2-40B4-BE49-F238E27FC236}">
                <a16:creationId xmlns:a16="http://schemas.microsoft.com/office/drawing/2014/main" id="{DC8DE49A-E296-8CB5-9CF8-9730AE987B26}"/>
              </a:ext>
            </a:extLst>
          </p:cNvPr>
          <p:cNvSpPr txBox="1"/>
          <p:nvPr/>
        </p:nvSpPr>
        <p:spPr>
          <a:xfrm>
            <a:off x="611450" y="4077072"/>
            <a:ext cx="6408890" cy="369332"/>
          </a:xfrm>
          <a:prstGeom prst="rect">
            <a:avLst/>
          </a:prstGeom>
          <a:noFill/>
        </p:spPr>
        <p:txBody>
          <a:bodyPr wrap="square" rtlCol="0">
            <a:spAutoFit/>
          </a:bodyPr>
          <a:lstStyle/>
          <a:p>
            <a:r>
              <a:rPr lang="fr-FR" sz="1800" b="1" dirty="0"/>
              <a:t>😊</a:t>
            </a:r>
            <a:r>
              <a:rPr lang="fr-FR" b="1" dirty="0"/>
              <a:t> Avec un effet bénéfique pour l’image de Métro</a:t>
            </a:r>
            <a:endParaRPr lang="fr-FR" dirty="0"/>
          </a:p>
        </p:txBody>
      </p:sp>
      <p:pic>
        <p:nvPicPr>
          <p:cNvPr id="18" name="Image 17" descr="Une image contenant texte, table, nourriture, assiette&#10;&#10;Description générée automatiquement">
            <a:extLst>
              <a:ext uri="{FF2B5EF4-FFF2-40B4-BE49-F238E27FC236}">
                <a16:creationId xmlns:a16="http://schemas.microsoft.com/office/drawing/2014/main" id="{BCFF917C-A17C-B7A8-C692-8E82DAE866B1}"/>
              </a:ext>
            </a:extLst>
          </p:cNvPr>
          <p:cNvPicPr>
            <a:picLocks noChangeAspect="1"/>
          </p:cNvPicPr>
          <p:nvPr/>
        </p:nvPicPr>
        <p:blipFill>
          <a:blip r:embed="rId2"/>
          <a:stretch>
            <a:fillRect/>
          </a:stretch>
        </p:blipFill>
        <p:spPr>
          <a:xfrm>
            <a:off x="736299" y="989946"/>
            <a:ext cx="1068289" cy="1492500"/>
          </a:xfrm>
          <a:prstGeom prst="rect">
            <a:avLst/>
          </a:prstGeom>
        </p:spPr>
      </p:pic>
      <p:pic>
        <p:nvPicPr>
          <p:cNvPr id="19" name="Image 18">
            <a:extLst>
              <a:ext uri="{FF2B5EF4-FFF2-40B4-BE49-F238E27FC236}">
                <a16:creationId xmlns:a16="http://schemas.microsoft.com/office/drawing/2014/main" id="{F94B8C49-D856-1E9D-9F86-6646C40EF559}"/>
              </a:ext>
            </a:extLst>
          </p:cNvPr>
          <p:cNvPicPr>
            <a:picLocks noChangeAspect="1"/>
          </p:cNvPicPr>
          <p:nvPr/>
        </p:nvPicPr>
        <p:blipFill>
          <a:blip r:embed="rId3"/>
          <a:stretch>
            <a:fillRect/>
          </a:stretch>
        </p:blipFill>
        <p:spPr>
          <a:xfrm>
            <a:off x="1920129" y="989946"/>
            <a:ext cx="1067695" cy="1492500"/>
          </a:xfrm>
          <a:prstGeom prst="rect">
            <a:avLst/>
          </a:prstGeom>
        </p:spPr>
      </p:pic>
      <p:sp>
        <p:nvSpPr>
          <p:cNvPr id="4" name="ZoneTexte 3">
            <a:extLst>
              <a:ext uri="{FF2B5EF4-FFF2-40B4-BE49-F238E27FC236}">
                <a16:creationId xmlns:a16="http://schemas.microsoft.com/office/drawing/2014/main" id="{4DC66B35-D466-72D5-A8B9-C582B41F6C09}"/>
              </a:ext>
            </a:extLst>
          </p:cNvPr>
          <p:cNvSpPr txBox="1"/>
          <p:nvPr/>
        </p:nvSpPr>
        <p:spPr>
          <a:xfrm>
            <a:off x="629620" y="260648"/>
            <a:ext cx="7686796" cy="523220"/>
          </a:xfrm>
          <a:prstGeom prst="rect">
            <a:avLst/>
          </a:prstGeom>
          <a:noFill/>
        </p:spPr>
        <p:txBody>
          <a:bodyPr wrap="square" rtlCol="0">
            <a:spAutoFit/>
          </a:bodyPr>
          <a:lstStyle/>
          <a:p>
            <a:r>
              <a:rPr lang="fr-FR" sz="2800" b="1" dirty="0">
                <a:solidFill>
                  <a:srgbClr val="407AAA"/>
                </a:solidFill>
              </a:rPr>
              <a:t>des magazines et guides appréciés</a:t>
            </a:r>
            <a:endParaRPr lang="fr-FR" sz="2800" b="1" u="sng" dirty="0">
              <a:solidFill>
                <a:srgbClr val="407AAA"/>
              </a:solidFill>
            </a:endParaRPr>
          </a:p>
        </p:txBody>
      </p:sp>
      <p:sp>
        <p:nvSpPr>
          <p:cNvPr id="3" name="ZoneTexte 2">
            <a:extLst>
              <a:ext uri="{FF2B5EF4-FFF2-40B4-BE49-F238E27FC236}">
                <a16:creationId xmlns:a16="http://schemas.microsoft.com/office/drawing/2014/main" id="{E22B23B9-FB9B-FFC3-8B75-971806886B94}"/>
              </a:ext>
            </a:extLst>
          </p:cNvPr>
          <p:cNvSpPr txBox="1"/>
          <p:nvPr/>
        </p:nvSpPr>
        <p:spPr>
          <a:xfrm>
            <a:off x="609071" y="5563661"/>
            <a:ext cx="7704966" cy="646331"/>
          </a:xfrm>
          <a:prstGeom prst="rect">
            <a:avLst/>
          </a:prstGeom>
          <a:noFill/>
        </p:spPr>
        <p:txBody>
          <a:bodyPr wrap="square" rtlCol="0">
            <a:spAutoFit/>
          </a:bodyPr>
          <a:lstStyle/>
          <a:p>
            <a:r>
              <a:rPr lang="fr-FR" sz="1200" i="1" dirty="0"/>
              <a:t>« c’est pratique pour avoir des idées » «  ça nous sort un peu du quotidien » « ça peut m’aider à avoir des recettes pour la saison » « Moi j’aime bien ça m’évite de regarder dans un ordinateur ou sur mon téléphone, on le pose quelque part et on le feuillette »</a:t>
            </a:r>
          </a:p>
        </p:txBody>
      </p:sp>
      <p:sp>
        <p:nvSpPr>
          <p:cNvPr id="5" name="ZoneTexte 4">
            <a:extLst>
              <a:ext uri="{FF2B5EF4-FFF2-40B4-BE49-F238E27FC236}">
                <a16:creationId xmlns:a16="http://schemas.microsoft.com/office/drawing/2014/main" id="{5D5B7240-F5E2-21C6-3432-D0CEC9A2E791}"/>
              </a:ext>
            </a:extLst>
          </p:cNvPr>
          <p:cNvSpPr txBox="1"/>
          <p:nvPr/>
        </p:nvSpPr>
        <p:spPr>
          <a:xfrm>
            <a:off x="608961" y="5203611"/>
            <a:ext cx="6408890" cy="369332"/>
          </a:xfrm>
          <a:prstGeom prst="rect">
            <a:avLst/>
          </a:prstGeom>
          <a:noFill/>
        </p:spPr>
        <p:txBody>
          <a:bodyPr wrap="square" rtlCol="0">
            <a:spAutoFit/>
          </a:bodyPr>
          <a:lstStyle/>
          <a:p>
            <a:r>
              <a:rPr lang="fr-FR" sz="1800" b="1" dirty="0"/>
              <a:t>😊</a:t>
            </a:r>
            <a:r>
              <a:rPr lang="fr-FR" b="1" dirty="0"/>
              <a:t> Et une utilité dans leur quotidien</a:t>
            </a:r>
            <a:endParaRPr lang="fr-FR" dirty="0"/>
          </a:p>
        </p:txBody>
      </p:sp>
    </p:spTree>
    <p:extLst>
      <p:ext uri="{BB962C8B-B14F-4D97-AF65-F5344CB8AC3E}">
        <p14:creationId xmlns:p14="http://schemas.microsoft.com/office/powerpoint/2010/main" val="25055755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57E41AB-DC9A-25AD-102F-21B2E97D0447}"/>
              </a:ext>
            </a:extLst>
          </p:cNvPr>
          <p:cNvSpPr>
            <a:spLocks noGrp="1"/>
          </p:cNvSpPr>
          <p:nvPr>
            <p:ph type="sldNum" sz="quarter" idx="12"/>
          </p:nvPr>
        </p:nvSpPr>
        <p:spPr/>
        <p:txBody>
          <a:bodyPr/>
          <a:lstStyle/>
          <a:p>
            <a:fld id="{E6B8A873-7F5A-3B49-9BD4-C9DB89092DF3}" type="slidenum">
              <a:rPr lang="fr-FR" smtClean="0"/>
              <a:pPr/>
              <a:t>39</a:t>
            </a:fld>
            <a:endParaRPr lang="fr-FR"/>
          </a:p>
        </p:txBody>
      </p:sp>
      <p:sp>
        <p:nvSpPr>
          <p:cNvPr id="3" name="ZoneTexte 2">
            <a:extLst>
              <a:ext uri="{FF2B5EF4-FFF2-40B4-BE49-F238E27FC236}">
                <a16:creationId xmlns:a16="http://schemas.microsoft.com/office/drawing/2014/main" id="{193FE7EB-49C6-7DF8-98AF-3BC971A9F1D3}"/>
              </a:ext>
            </a:extLst>
          </p:cNvPr>
          <p:cNvSpPr txBox="1"/>
          <p:nvPr/>
        </p:nvSpPr>
        <p:spPr>
          <a:xfrm>
            <a:off x="629620" y="2617748"/>
            <a:ext cx="7200840" cy="307777"/>
          </a:xfrm>
          <a:prstGeom prst="rect">
            <a:avLst/>
          </a:prstGeom>
          <a:noFill/>
        </p:spPr>
        <p:txBody>
          <a:bodyPr wrap="square" rtlCol="0">
            <a:spAutoFit/>
          </a:bodyPr>
          <a:lstStyle/>
          <a:p>
            <a:r>
              <a:rPr lang="fr-FR" b="1" dirty="0">
                <a:solidFill>
                  <a:schemeClr val="bg1"/>
                </a:solidFill>
                <a:highlight>
                  <a:srgbClr val="407AAA"/>
                </a:highlight>
              </a:rPr>
              <a:t>Un contenu connecté aux attentes de la profession</a:t>
            </a:r>
            <a:r>
              <a:rPr lang="fr-FR" b="1" dirty="0"/>
              <a:t>,</a:t>
            </a:r>
          </a:p>
        </p:txBody>
      </p:sp>
      <p:sp>
        <p:nvSpPr>
          <p:cNvPr id="6" name="ZoneTexte 5">
            <a:extLst>
              <a:ext uri="{FF2B5EF4-FFF2-40B4-BE49-F238E27FC236}">
                <a16:creationId xmlns:a16="http://schemas.microsoft.com/office/drawing/2014/main" id="{784AAA9E-5F23-7EE3-C1C2-E9D2C486B5AA}"/>
              </a:ext>
            </a:extLst>
          </p:cNvPr>
          <p:cNvSpPr txBox="1"/>
          <p:nvPr/>
        </p:nvSpPr>
        <p:spPr>
          <a:xfrm>
            <a:off x="640050" y="4758824"/>
            <a:ext cx="7921100" cy="307777"/>
          </a:xfrm>
          <a:prstGeom prst="rect">
            <a:avLst/>
          </a:prstGeom>
          <a:noFill/>
        </p:spPr>
        <p:txBody>
          <a:bodyPr wrap="square" rtlCol="0">
            <a:spAutoFit/>
          </a:bodyPr>
          <a:lstStyle/>
          <a:p>
            <a:r>
              <a:rPr lang="fr-FR" dirty="0"/>
              <a:t>La </a:t>
            </a:r>
            <a:r>
              <a:rPr lang="fr-FR" b="1" dirty="0"/>
              <a:t>rythmicité saisonnière (Guide) /trimestrielle (15h30) </a:t>
            </a:r>
            <a:r>
              <a:rPr lang="fr-FR" dirty="0"/>
              <a:t>est souhaitée / validée.</a:t>
            </a:r>
          </a:p>
        </p:txBody>
      </p:sp>
      <p:sp>
        <p:nvSpPr>
          <p:cNvPr id="4" name="ZoneTexte 3">
            <a:extLst>
              <a:ext uri="{FF2B5EF4-FFF2-40B4-BE49-F238E27FC236}">
                <a16:creationId xmlns:a16="http://schemas.microsoft.com/office/drawing/2014/main" id="{E8E144EC-34AA-AF26-1166-904A68803CE5}"/>
              </a:ext>
            </a:extLst>
          </p:cNvPr>
          <p:cNvSpPr txBox="1"/>
          <p:nvPr/>
        </p:nvSpPr>
        <p:spPr>
          <a:xfrm>
            <a:off x="629620" y="260648"/>
            <a:ext cx="7686796" cy="523220"/>
          </a:xfrm>
          <a:prstGeom prst="rect">
            <a:avLst/>
          </a:prstGeom>
          <a:noFill/>
        </p:spPr>
        <p:txBody>
          <a:bodyPr wrap="square" rtlCol="0">
            <a:spAutoFit/>
          </a:bodyPr>
          <a:lstStyle/>
          <a:p>
            <a:r>
              <a:rPr lang="fr-FR" sz="2800" b="1" dirty="0">
                <a:solidFill>
                  <a:srgbClr val="407AAA"/>
                </a:solidFill>
              </a:rPr>
              <a:t>Encore plus d’intérêt à Rennes qu’à Paris</a:t>
            </a:r>
            <a:endParaRPr lang="fr-FR" sz="2800" b="1" u="sng" dirty="0">
              <a:solidFill>
                <a:srgbClr val="407AAA"/>
              </a:solidFill>
            </a:endParaRPr>
          </a:p>
        </p:txBody>
      </p:sp>
      <p:sp>
        <p:nvSpPr>
          <p:cNvPr id="5" name="ZoneTexte 4">
            <a:extLst>
              <a:ext uri="{FF2B5EF4-FFF2-40B4-BE49-F238E27FC236}">
                <a16:creationId xmlns:a16="http://schemas.microsoft.com/office/drawing/2014/main" id="{5260413D-0AB8-3783-3342-9667E23AEDCB}"/>
              </a:ext>
            </a:extLst>
          </p:cNvPr>
          <p:cNvSpPr txBox="1"/>
          <p:nvPr/>
        </p:nvSpPr>
        <p:spPr>
          <a:xfrm>
            <a:off x="611450" y="5162972"/>
            <a:ext cx="6408890" cy="369332"/>
          </a:xfrm>
          <a:prstGeom prst="rect">
            <a:avLst/>
          </a:prstGeom>
          <a:noFill/>
        </p:spPr>
        <p:txBody>
          <a:bodyPr wrap="square" rtlCol="0">
            <a:spAutoFit/>
          </a:bodyPr>
          <a:lstStyle/>
          <a:p>
            <a:r>
              <a:rPr lang="fr-FR" sz="1800" dirty="0"/>
              <a:t>🧐</a:t>
            </a:r>
            <a:r>
              <a:rPr lang="fr-FR" dirty="0"/>
              <a:t> A la marge,</a:t>
            </a:r>
            <a:r>
              <a:rPr lang="fr-FR" b="1" dirty="0"/>
              <a:t> </a:t>
            </a:r>
            <a:r>
              <a:rPr lang="fr-FR" dirty="0"/>
              <a:t>quelques réserves en termes d’environnement.</a:t>
            </a:r>
          </a:p>
        </p:txBody>
      </p:sp>
      <p:sp>
        <p:nvSpPr>
          <p:cNvPr id="9" name="ZoneTexte 8">
            <a:extLst>
              <a:ext uri="{FF2B5EF4-FFF2-40B4-BE49-F238E27FC236}">
                <a16:creationId xmlns:a16="http://schemas.microsoft.com/office/drawing/2014/main" id="{921478F9-C33C-D9DE-5BAE-4EFBB96CAEC2}"/>
              </a:ext>
            </a:extLst>
          </p:cNvPr>
          <p:cNvSpPr txBox="1"/>
          <p:nvPr/>
        </p:nvSpPr>
        <p:spPr>
          <a:xfrm>
            <a:off x="899592" y="5487615"/>
            <a:ext cx="4608512" cy="461665"/>
          </a:xfrm>
          <a:prstGeom prst="rect">
            <a:avLst/>
          </a:prstGeom>
          <a:noFill/>
        </p:spPr>
        <p:txBody>
          <a:bodyPr wrap="square" rtlCol="0">
            <a:spAutoFit/>
          </a:bodyPr>
          <a:lstStyle/>
          <a:p>
            <a:r>
              <a:rPr lang="fr-FR" sz="1200" i="1"/>
              <a:t>« je trouve ça pas écolo du tout parce que je reçois des gros machins comme ça toutes les semaines que je ne lis pas »</a:t>
            </a:r>
          </a:p>
        </p:txBody>
      </p:sp>
      <p:sp>
        <p:nvSpPr>
          <p:cNvPr id="10" name="ZoneTexte 9">
            <a:extLst>
              <a:ext uri="{FF2B5EF4-FFF2-40B4-BE49-F238E27FC236}">
                <a16:creationId xmlns:a16="http://schemas.microsoft.com/office/drawing/2014/main" id="{A2EA004B-FE53-B5A2-27C3-C93BE870C0EA}"/>
              </a:ext>
            </a:extLst>
          </p:cNvPr>
          <p:cNvSpPr txBox="1"/>
          <p:nvPr/>
        </p:nvSpPr>
        <p:spPr>
          <a:xfrm>
            <a:off x="655180" y="2924944"/>
            <a:ext cx="8093284" cy="1200329"/>
          </a:xfrm>
          <a:prstGeom prst="rect">
            <a:avLst/>
          </a:prstGeom>
          <a:noFill/>
        </p:spPr>
        <p:txBody>
          <a:bodyPr wrap="square" rtlCol="0">
            <a:spAutoFit/>
          </a:bodyPr>
          <a:lstStyle/>
          <a:p>
            <a:r>
              <a:rPr lang="fr-FR" sz="1200" dirty="0"/>
              <a:t>15H30 : </a:t>
            </a:r>
            <a:r>
              <a:rPr lang="fr-FR" sz="1200" i="1" dirty="0"/>
              <a:t>« j’aime bien les portraits, je trouve ça toujours sympa, les portraits d'agriculteurs par exemple, comment ils ressentent leur métier » « les recettes par exemple, ça peut donner des idées » « les problèmes psychologiques : quand on a des soucis au travail, après la période difficile par laquelle on est passé, </a:t>
            </a:r>
          </a:p>
          <a:p>
            <a:r>
              <a:rPr lang="fr-FR" sz="1200" i="1" dirty="0"/>
              <a:t>ça serait bien d’évoquer les accompagnements avec un psychologue ou un expert comptable »</a:t>
            </a:r>
            <a:br>
              <a:rPr lang="fr-FR" sz="1200" i="1" dirty="0"/>
            </a:br>
            <a:r>
              <a:rPr lang="fr-FR" sz="1200" i="1" dirty="0"/>
              <a:t>Guide : « chez Métro, le produit primaire est très bon. Après le grand chef, il va le sublimer dans son accompagnement, dans sa cuisson »</a:t>
            </a:r>
          </a:p>
        </p:txBody>
      </p:sp>
      <p:sp>
        <p:nvSpPr>
          <p:cNvPr id="11" name="ZoneTexte 10">
            <a:extLst>
              <a:ext uri="{FF2B5EF4-FFF2-40B4-BE49-F238E27FC236}">
                <a16:creationId xmlns:a16="http://schemas.microsoft.com/office/drawing/2014/main" id="{28C9242A-F0C2-6F18-4E98-6EE97EAD56AF}"/>
              </a:ext>
            </a:extLst>
          </p:cNvPr>
          <p:cNvSpPr txBox="1"/>
          <p:nvPr/>
        </p:nvSpPr>
        <p:spPr>
          <a:xfrm>
            <a:off x="655180" y="4077072"/>
            <a:ext cx="7921100" cy="738664"/>
          </a:xfrm>
          <a:prstGeom prst="rect">
            <a:avLst/>
          </a:prstGeom>
          <a:noFill/>
        </p:spPr>
        <p:txBody>
          <a:bodyPr wrap="square" rtlCol="0">
            <a:spAutoFit/>
          </a:bodyPr>
          <a:lstStyle/>
          <a:p>
            <a:r>
              <a:rPr lang="fr-FR" dirty="0"/>
              <a:t>Mais des magazines +/- investis selon le type de restauration et </a:t>
            </a:r>
            <a:r>
              <a:rPr lang="fr-FR" b="1" dirty="0"/>
              <a:t>le temps pour les lire</a:t>
            </a:r>
            <a:r>
              <a:rPr lang="fr-FR" dirty="0"/>
              <a:t>.</a:t>
            </a:r>
          </a:p>
          <a:p>
            <a:r>
              <a:rPr lang="fr-FR" b="1" dirty="0"/>
              <a:t>Moins investis par 2 clients à Paris</a:t>
            </a:r>
            <a:r>
              <a:rPr lang="fr-FR" dirty="0"/>
              <a:t> où les restaurateurs disent manquer de temps pour lire les magazines.</a:t>
            </a:r>
          </a:p>
        </p:txBody>
      </p:sp>
      <p:pic>
        <p:nvPicPr>
          <p:cNvPr id="7" name="Image 6" descr="Une image contenant texte, table, nourriture, assiette&#10;&#10;Description générée automatiquement">
            <a:extLst>
              <a:ext uri="{FF2B5EF4-FFF2-40B4-BE49-F238E27FC236}">
                <a16:creationId xmlns:a16="http://schemas.microsoft.com/office/drawing/2014/main" id="{8B8039C7-5DBD-93C8-593F-F90CBC9B9F93}"/>
              </a:ext>
            </a:extLst>
          </p:cNvPr>
          <p:cNvPicPr>
            <a:picLocks noChangeAspect="1"/>
          </p:cNvPicPr>
          <p:nvPr/>
        </p:nvPicPr>
        <p:blipFill>
          <a:blip r:embed="rId2"/>
          <a:stretch>
            <a:fillRect/>
          </a:stretch>
        </p:blipFill>
        <p:spPr>
          <a:xfrm>
            <a:off x="736299" y="989946"/>
            <a:ext cx="1068289" cy="1492500"/>
          </a:xfrm>
          <a:prstGeom prst="rect">
            <a:avLst/>
          </a:prstGeom>
        </p:spPr>
      </p:pic>
      <p:pic>
        <p:nvPicPr>
          <p:cNvPr id="8" name="Image 7">
            <a:extLst>
              <a:ext uri="{FF2B5EF4-FFF2-40B4-BE49-F238E27FC236}">
                <a16:creationId xmlns:a16="http://schemas.microsoft.com/office/drawing/2014/main" id="{606CBA55-8AFE-E526-1B98-1659B2CE9C03}"/>
              </a:ext>
            </a:extLst>
          </p:cNvPr>
          <p:cNvPicPr>
            <a:picLocks noChangeAspect="1"/>
          </p:cNvPicPr>
          <p:nvPr/>
        </p:nvPicPr>
        <p:blipFill>
          <a:blip r:embed="rId3"/>
          <a:stretch>
            <a:fillRect/>
          </a:stretch>
        </p:blipFill>
        <p:spPr>
          <a:xfrm>
            <a:off x="1920129" y="989946"/>
            <a:ext cx="1067695" cy="1492500"/>
          </a:xfrm>
          <a:prstGeom prst="rect">
            <a:avLst/>
          </a:prstGeom>
        </p:spPr>
      </p:pic>
      <p:sp>
        <p:nvSpPr>
          <p:cNvPr id="12" name="ZoneTexte 11">
            <a:extLst>
              <a:ext uri="{FF2B5EF4-FFF2-40B4-BE49-F238E27FC236}">
                <a16:creationId xmlns:a16="http://schemas.microsoft.com/office/drawing/2014/main" id="{43D0D33F-9730-1991-9A92-10E4D8740781}"/>
              </a:ext>
            </a:extLst>
          </p:cNvPr>
          <p:cNvSpPr txBox="1"/>
          <p:nvPr/>
        </p:nvSpPr>
        <p:spPr>
          <a:xfrm>
            <a:off x="3059833" y="980728"/>
            <a:ext cx="2664328" cy="738664"/>
          </a:xfrm>
          <a:prstGeom prst="rect">
            <a:avLst/>
          </a:prstGeom>
          <a:noFill/>
        </p:spPr>
        <p:txBody>
          <a:bodyPr wrap="square" rtlCol="0">
            <a:spAutoFit/>
          </a:bodyPr>
          <a:lstStyle/>
          <a:p>
            <a:r>
              <a:rPr lang="fr-FR" b="1" dirty="0">
                <a:solidFill>
                  <a:schemeClr val="bg1"/>
                </a:solidFill>
                <a:highlight>
                  <a:srgbClr val="407AAA"/>
                </a:highlight>
              </a:rPr>
              <a:t>Un statut différencié</a:t>
            </a:r>
            <a:r>
              <a:rPr lang="fr-FR" dirty="0"/>
              <a:t> </a:t>
            </a:r>
          </a:p>
          <a:p>
            <a:r>
              <a:rPr lang="fr-FR" dirty="0"/>
              <a:t>. #</a:t>
            </a:r>
            <a:r>
              <a:rPr lang="fr-FR" dirty="0" err="1"/>
              <a:t>bistro-nOmie</a:t>
            </a:r>
            <a:r>
              <a:rPr lang="fr-FR" dirty="0"/>
              <a:t> : fonctionnel</a:t>
            </a:r>
          </a:p>
          <a:p>
            <a:r>
              <a:rPr lang="fr-FR" dirty="0"/>
              <a:t>. 15H30 : distractif </a:t>
            </a:r>
          </a:p>
        </p:txBody>
      </p:sp>
    </p:spTree>
    <p:extLst>
      <p:ext uri="{BB962C8B-B14F-4D97-AF65-F5344CB8AC3E}">
        <p14:creationId xmlns:p14="http://schemas.microsoft.com/office/powerpoint/2010/main" val="1796445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75A16320-FF0E-D405-0FED-337D3713C4D1}"/>
              </a:ext>
            </a:extLst>
          </p:cNvPr>
          <p:cNvSpPr>
            <a:spLocks noGrp="1"/>
          </p:cNvSpPr>
          <p:nvPr>
            <p:ph type="sldNum" sz="quarter" idx="12"/>
          </p:nvPr>
        </p:nvSpPr>
        <p:spPr/>
        <p:txBody>
          <a:bodyPr/>
          <a:lstStyle/>
          <a:p>
            <a:fld id="{E6B8A873-7F5A-3B49-9BD4-C9DB89092DF3}" type="slidenum">
              <a:rPr lang="fr-FR" smtClean="0"/>
              <a:pPr/>
              <a:t>4</a:t>
            </a:fld>
            <a:endParaRPr lang="fr-FR"/>
          </a:p>
        </p:txBody>
      </p:sp>
      <p:pic>
        <p:nvPicPr>
          <p:cNvPr id="4" name="Image 3">
            <a:extLst>
              <a:ext uri="{FF2B5EF4-FFF2-40B4-BE49-F238E27FC236}">
                <a16:creationId xmlns:a16="http://schemas.microsoft.com/office/drawing/2014/main" id="{4BC1BAEE-DB36-8534-14DE-7937F266AF57}"/>
              </a:ext>
            </a:extLst>
          </p:cNvPr>
          <p:cNvPicPr>
            <a:picLocks noChangeAspect="1"/>
          </p:cNvPicPr>
          <p:nvPr/>
        </p:nvPicPr>
        <p:blipFill>
          <a:blip r:embed="rId2"/>
          <a:stretch>
            <a:fillRect/>
          </a:stretch>
        </p:blipFill>
        <p:spPr>
          <a:xfrm>
            <a:off x="0" y="1485465"/>
            <a:ext cx="9144000" cy="3887069"/>
          </a:xfrm>
          <a:prstGeom prst="rect">
            <a:avLst/>
          </a:prstGeom>
        </p:spPr>
      </p:pic>
    </p:spTree>
    <p:extLst>
      <p:ext uri="{BB962C8B-B14F-4D97-AF65-F5344CB8AC3E}">
        <p14:creationId xmlns:p14="http://schemas.microsoft.com/office/powerpoint/2010/main" val="39735372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E627F2E9-7DC5-7E4A-4A4C-D20E82219D65}"/>
              </a:ext>
            </a:extLst>
          </p:cNvPr>
          <p:cNvSpPr>
            <a:spLocks noGrp="1"/>
          </p:cNvSpPr>
          <p:nvPr>
            <p:ph type="sldNum" sz="quarter" idx="12"/>
          </p:nvPr>
        </p:nvSpPr>
        <p:spPr/>
        <p:txBody>
          <a:bodyPr/>
          <a:lstStyle/>
          <a:p>
            <a:fld id="{E6B8A873-7F5A-3B49-9BD4-C9DB89092DF3}" type="slidenum">
              <a:rPr lang="fr-FR" smtClean="0"/>
              <a:pPr/>
              <a:t>40</a:t>
            </a:fld>
            <a:endParaRPr lang="fr-FR"/>
          </a:p>
        </p:txBody>
      </p:sp>
      <p:pic>
        <p:nvPicPr>
          <p:cNvPr id="3" name="Image 2">
            <a:extLst>
              <a:ext uri="{FF2B5EF4-FFF2-40B4-BE49-F238E27FC236}">
                <a16:creationId xmlns:a16="http://schemas.microsoft.com/office/drawing/2014/main" id="{21945D85-8660-2E18-038A-EEEAEAB98487}"/>
              </a:ext>
            </a:extLst>
          </p:cNvPr>
          <p:cNvPicPr>
            <a:picLocks noChangeAspect="1"/>
          </p:cNvPicPr>
          <p:nvPr/>
        </p:nvPicPr>
        <p:blipFill>
          <a:blip r:embed="rId2"/>
          <a:stretch>
            <a:fillRect/>
          </a:stretch>
        </p:blipFill>
        <p:spPr>
          <a:xfrm>
            <a:off x="827584" y="1052736"/>
            <a:ext cx="1067695" cy="1492500"/>
          </a:xfrm>
          <a:prstGeom prst="rect">
            <a:avLst/>
          </a:prstGeom>
        </p:spPr>
      </p:pic>
      <p:sp>
        <p:nvSpPr>
          <p:cNvPr id="4" name="ZoneTexte 3">
            <a:extLst>
              <a:ext uri="{FF2B5EF4-FFF2-40B4-BE49-F238E27FC236}">
                <a16:creationId xmlns:a16="http://schemas.microsoft.com/office/drawing/2014/main" id="{B94EC081-5FBB-A316-EF5E-AC7430841C2C}"/>
              </a:ext>
            </a:extLst>
          </p:cNvPr>
          <p:cNvSpPr txBox="1"/>
          <p:nvPr/>
        </p:nvSpPr>
        <p:spPr>
          <a:xfrm>
            <a:off x="2008423" y="1052736"/>
            <a:ext cx="1615047" cy="307777"/>
          </a:xfrm>
          <a:prstGeom prst="rect">
            <a:avLst/>
          </a:prstGeom>
          <a:noFill/>
        </p:spPr>
        <p:txBody>
          <a:bodyPr wrap="square" rtlCol="0">
            <a:spAutoFit/>
          </a:bodyPr>
          <a:lstStyle/>
          <a:p>
            <a:r>
              <a:rPr lang="fr-FR" b="1" dirty="0">
                <a:solidFill>
                  <a:schemeClr val="bg1"/>
                </a:solidFill>
                <a:highlight>
                  <a:srgbClr val="407AAA"/>
                </a:highlight>
              </a:rPr>
              <a:t>Divertissant</a:t>
            </a:r>
          </a:p>
        </p:txBody>
      </p:sp>
      <p:sp>
        <p:nvSpPr>
          <p:cNvPr id="5" name="ZoneTexte 4">
            <a:extLst>
              <a:ext uri="{FF2B5EF4-FFF2-40B4-BE49-F238E27FC236}">
                <a16:creationId xmlns:a16="http://schemas.microsoft.com/office/drawing/2014/main" id="{115BEBCF-46F6-F1C1-9763-FCE873BC232F}"/>
              </a:ext>
            </a:extLst>
          </p:cNvPr>
          <p:cNvSpPr txBox="1"/>
          <p:nvPr/>
        </p:nvSpPr>
        <p:spPr>
          <a:xfrm>
            <a:off x="1864412" y="1293665"/>
            <a:ext cx="4003872" cy="276999"/>
          </a:xfrm>
          <a:prstGeom prst="rect">
            <a:avLst/>
          </a:prstGeom>
          <a:noFill/>
        </p:spPr>
        <p:txBody>
          <a:bodyPr wrap="square" rtlCol="0">
            <a:spAutoFit/>
          </a:bodyPr>
          <a:lstStyle/>
          <a:p>
            <a:r>
              <a:rPr lang="fr-FR" sz="1200" i="1"/>
              <a:t>« divertissant et important, c’est de l’information »</a:t>
            </a:r>
          </a:p>
        </p:txBody>
      </p:sp>
      <p:sp>
        <p:nvSpPr>
          <p:cNvPr id="6" name="ZoneTexte 5">
            <a:extLst>
              <a:ext uri="{FF2B5EF4-FFF2-40B4-BE49-F238E27FC236}">
                <a16:creationId xmlns:a16="http://schemas.microsoft.com/office/drawing/2014/main" id="{3F7B79AD-F034-D103-380A-46E729A61321}"/>
              </a:ext>
            </a:extLst>
          </p:cNvPr>
          <p:cNvSpPr txBox="1"/>
          <p:nvPr/>
        </p:nvSpPr>
        <p:spPr>
          <a:xfrm>
            <a:off x="1979744" y="1711867"/>
            <a:ext cx="5904656" cy="523220"/>
          </a:xfrm>
          <a:prstGeom prst="rect">
            <a:avLst/>
          </a:prstGeom>
          <a:noFill/>
        </p:spPr>
        <p:txBody>
          <a:bodyPr wrap="square" rtlCol="0">
            <a:spAutoFit/>
          </a:bodyPr>
          <a:lstStyle/>
          <a:p>
            <a:r>
              <a:rPr lang="fr-FR" b="1" dirty="0"/>
              <a:t>Le titre </a:t>
            </a:r>
            <a:r>
              <a:rPr lang="fr-FR" dirty="0"/>
              <a:t>« </a:t>
            </a:r>
            <a:r>
              <a:rPr lang="fr-FR" b="1" dirty="0"/>
              <a:t>15 h 30 </a:t>
            </a:r>
            <a:r>
              <a:rPr lang="fr-FR" dirty="0"/>
              <a:t>» </a:t>
            </a:r>
            <a:r>
              <a:rPr lang="fr-FR" b="1" dirty="0"/>
              <a:t>est compris </a:t>
            </a:r>
            <a:r>
              <a:rPr lang="fr-FR" dirty="0"/>
              <a:t>: il crée de la </a:t>
            </a:r>
            <a:r>
              <a:rPr lang="fr-FR" b="1" dirty="0"/>
              <a:t>connivence</a:t>
            </a:r>
            <a:r>
              <a:rPr lang="fr-FR" dirty="0"/>
              <a:t>,</a:t>
            </a:r>
          </a:p>
          <a:p>
            <a:r>
              <a:rPr lang="fr-FR" dirty="0"/>
              <a:t>c’est le moment d’une </a:t>
            </a:r>
            <a:r>
              <a:rPr lang="fr-FR" b="1" dirty="0"/>
              <a:t>pause</a:t>
            </a:r>
            <a:r>
              <a:rPr lang="fr-FR" dirty="0"/>
              <a:t>, un moment de </a:t>
            </a:r>
            <a:r>
              <a:rPr lang="fr-FR" b="1" dirty="0"/>
              <a:t>détente</a:t>
            </a:r>
          </a:p>
        </p:txBody>
      </p:sp>
      <p:sp>
        <p:nvSpPr>
          <p:cNvPr id="7" name="ZoneTexte 6">
            <a:extLst>
              <a:ext uri="{FF2B5EF4-FFF2-40B4-BE49-F238E27FC236}">
                <a16:creationId xmlns:a16="http://schemas.microsoft.com/office/drawing/2014/main" id="{F675B573-D67C-5130-6EB2-091AF3395B5F}"/>
              </a:ext>
            </a:extLst>
          </p:cNvPr>
          <p:cNvSpPr txBox="1"/>
          <p:nvPr/>
        </p:nvSpPr>
        <p:spPr>
          <a:xfrm>
            <a:off x="1979712" y="2196227"/>
            <a:ext cx="5760640" cy="276999"/>
          </a:xfrm>
          <a:prstGeom prst="rect">
            <a:avLst/>
          </a:prstGeom>
          <a:noFill/>
        </p:spPr>
        <p:txBody>
          <a:bodyPr wrap="square" rtlCol="0">
            <a:spAutoFit/>
          </a:bodyPr>
          <a:lstStyle/>
          <a:p>
            <a:r>
              <a:rPr lang="fr-FR" sz="1200" i="1"/>
              <a:t>« c'est la Femme Actuelle du cuisinier » « ça fait un peu Marie Claire »</a:t>
            </a:r>
          </a:p>
        </p:txBody>
      </p:sp>
      <p:sp>
        <p:nvSpPr>
          <p:cNvPr id="11" name="ZoneTexte 10">
            <a:extLst>
              <a:ext uri="{FF2B5EF4-FFF2-40B4-BE49-F238E27FC236}">
                <a16:creationId xmlns:a16="http://schemas.microsoft.com/office/drawing/2014/main" id="{2A487951-2FDE-BF03-8140-F685732A138B}"/>
              </a:ext>
            </a:extLst>
          </p:cNvPr>
          <p:cNvSpPr txBox="1"/>
          <p:nvPr/>
        </p:nvSpPr>
        <p:spPr>
          <a:xfrm>
            <a:off x="755576" y="2638653"/>
            <a:ext cx="7056784" cy="646331"/>
          </a:xfrm>
          <a:prstGeom prst="rect">
            <a:avLst/>
          </a:prstGeom>
          <a:noFill/>
        </p:spPr>
        <p:txBody>
          <a:bodyPr wrap="square" rtlCol="0">
            <a:spAutoFit/>
          </a:bodyPr>
          <a:lstStyle/>
          <a:p>
            <a:r>
              <a:rPr lang="fr-FR" sz="1200" i="1" dirty="0"/>
              <a:t>« c'est pour le divertissement » « ça donne envie de le feuilleter » « des bruits réconfortants, c’est ce qu’évoque la première page » « ASMR : ce sont des gens qui tapent avec des ongles sur un micro, ça fait un bruit satisfaisant » (Rennes ↑)</a:t>
            </a:r>
          </a:p>
        </p:txBody>
      </p:sp>
      <p:sp>
        <p:nvSpPr>
          <p:cNvPr id="14" name="ZoneTexte 13">
            <a:extLst>
              <a:ext uri="{FF2B5EF4-FFF2-40B4-BE49-F238E27FC236}">
                <a16:creationId xmlns:a16="http://schemas.microsoft.com/office/drawing/2014/main" id="{15393182-5FF1-267D-6B28-617C3DF05EE9}"/>
              </a:ext>
            </a:extLst>
          </p:cNvPr>
          <p:cNvSpPr txBox="1"/>
          <p:nvPr/>
        </p:nvSpPr>
        <p:spPr>
          <a:xfrm>
            <a:off x="683568" y="260648"/>
            <a:ext cx="7776864" cy="523220"/>
          </a:xfrm>
          <a:prstGeom prst="rect">
            <a:avLst/>
          </a:prstGeom>
          <a:noFill/>
        </p:spPr>
        <p:txBody>
          <a:bodyPr wrap="square" rtlCol="0">
            <a:spAutoFit/>
          </a:bodyPr>
          <a:lstStyle/>
          <a:p>
            <a:r>
              <a:rPr lang="fr-FR" sz="2800" b="1" dirty="0">
                <a:solidFill>
                  <a:srgbClr val="407AAA"/>
                </a:solidFill>
              </a:rPr>
              <a:t>15 h 30 : à feuilleter</a:t>
            </a:r>
          </a:p>
        </p:txBody>
      </p:sp>
      <p:sp>
        <p:nvSpPr>
          <p:cNvPr id="15" name="ZoneTexte 14">
            <a:extLst>
              <a:ext uri="{FF2B5EF4-FFF2-40B4-BE49-F238E27FC236}">
                <a16:creationId xmlns:a16="http://schemas.microsoft.com/office/drawing/2014/main" id="{32C4E53B-86D1-BDD3-CD1C-605744A7FFEF}"/>
              </a:ext>
            </a:extLst>
          </p:cNvPr>
          <p:cNvSpPr txBox="1"/>
          <p:nvPr/>
        </p:nvSpPr>
        <p:spPr>
          <a:xfrm>
            <a:off x="755576" y="3645024"/>
            <a:ext cx="7056784" cy="1015663"/>
          </a:xfrm>
          <a:prstGeom prst="rect">
            <a:avLst/>
          </a:prstGeom>
          <a:noFill/>
        </p:spPr>
        <p:txBody>
          <a:bodyPr wrap="square" rtlCol="0">
            <a:spAutoFit/>
          </a:bodyPr>
          <a:lstStyle/>
          <a:p>
            <a:r>
              <a:rPr lang="fr-FR" sz="1200" i="1" dirty="0"/>
              <a:t>« comme Marie Claire, ça parle des saisons : en avril, il y a ça … à la fin il y a des fringues »</a:t>
            </a:r>
          </a:p>
          <a:p>
            <a:r>
              <a:rPr lang="fr-FR" sz="1200" i="1" dirty="0"/>
              <a:t>« il y a le portrait de quelqu’un » « ça permet d’en apprendre plus sur certains fournisseurs, je trouve ça vachement bien » « l’image de la bière, c’est le moment où tu vas boire ta bière, ça évoque un moment de détente » « c'est là qu’on pourrait développer les services à la limite pour qu’on le lise comme un petit journal » « ça peut donner des idées » « ça peut circuler dans mon restaurant »</a:t>
            </a:r>
          </a:p>
        </p:txBody>
      </p:sp>
      <p:sp>
        <p:nvSpPr>
          <p:cNvPr id="16" name="ZoneTexte 15">
            <a:extLst>
              <a:ext uri="{FF2B5EF4-FFF2-40B4-BE49-F238E27FC236}">
                <a16:creationId xmlns:a16="http://schemas.microsoft.com/office/drawing/2014/main" id="{AAB80B10-B841-BA60-5873-D6EAD7129A50}"/>
              </a:ext>
            </a:extLst>
          </p:cNvPr>
          <p:cNvSpPr txBox="1"/>
          <p:nvPr/>
        </p:nvSpPr>
        <p:spPr>
          <a:xfrm>
            <a:off x="827584" y="3337247"/>
            <a:ext cx="5904656" cy="307777"/>
          </a:xfrm>
          <a:prstGeom prst="rect">
            <a:avLst/>
          </a:prstGeom>
          <a:noFill/>
        </p:spPr>
        <p:txBody>
          <a:bodyPr wrap="square" rtlCol="0">
            <a:spAutoFit/>
          </a:bodyPr>
          <a:lstStyle/>
          <a:p>
            <a:r>
              <a:rPr lang="fr-FR" b="1" dirty="0">
                <a:solidFill>
                  <a:schemeClr val="bg1"/>
                </a:solidFill>
                <a:highlight>
                  <a:srgbClr val="407AAA"/>
                </a:highlight>
              </a:rPr>
              <a:t>Un contenu à la fois distractif et informatif</a:t>
            </a:r>
          </a:p>
        </p:txBody>
      </p:sp>
    </p:spTree>
    <p:extLst>
      <p:ext uri="{BB962C8B-B14F-4D97-AF65-F5344CB8AC3E}">
        <p14:creationId xmlns:p14="http://schemas.microsoft.com/office/powerpoint/2010/main" val="29686795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47C9EFE0-A05D-8A7C-37E8-22B21E2C048C}"/>
              </a:ext>
            </a:extLst>
          </p:cNvPr>
          <p:cNvSpPr>
            <a:spLocks noGrp="1"/>
          </p:cNvSpPr>
          <p:nvPr>
            <p:ph type="sldNum" sz="quarter" idx="12"/>
          </p:nvPr>
        </p:nvSpPr>
        <p:spPr/>
        <p:txBody>
          <a:bodyPr/>
          <a:lstStyle/>
          <a:p>
            <a:fld id="{E6B8A873-7F5A-3B49-9BD4-C9DB89092DF3}" type="slidenum">
              <a:rPr lang="fr-FR" smtClean="0"/>
              <a:pPr/>
              <a:t>41</a:t>
            </a:fld>
            <a:endParaRPr lang="fr-FR"/>
          </a:p>
        </p:txBody>
      </p:sp>
      <p:sp>
        <p:nvSpPr>
          <p:cNvPr id="3" name="ZoneTexte 2">
            <a:extLst>
              <a:ext uri="{FF2B5EF4-FFF2-40B4-BE49-F238E27FC236}">
                <a16:creationId xmlns:a16="http://schemas.microsoft.com/office/drawing/2014/main" id="{7C7995E2-46CE-4D37-1A2D-9418BE9FD864}"/>
              </a:ext>
            </a:extLst>
          </p:cNvPr>
          <p:cNvSpPr txBox="1"/>
          <p:nvPr/>
        </p:nvSpPr>
        <p:spPr>
          <a:xfrm>
            <a:off x="827584" y="1124744"/>
            <a:ext cx="7488880" cy="1600438"/>
          </a:xfrm>
          <a:prstGeom prst="rect">
            <a:avLst/>
          </a:prstGeom>
          <a:noFill/>
        </p:spPr>
        <p:txBody>
          <a:bodyPr wrap="square" rtlCol="0">
            <a:spAutoFit/>
          </a:bodyPr>
          <a:lstStyle/>
          <a:p>
            <a:r>
              <a:rPr lang="fr-FR" b="1" dirty="0"/>
              <a:t>A Paris</a:t>
            </a:r>
            <a:r>
              <a:rPr lang="fr-FR" dirty="0"/>
              <a:t> : bien que très apprécié, 15 h 30 est perçu comme parfois trop élitiste et éloigné du style de restauration pratiqué =&gt; considéré comme mettant en scène des restaurant gastronomiques voire des étoilés</a:t>
            </a:r>
            <a:r>
              <a:rPr lang="fr-FR" sz="1200" i="1" dirty="0"/>
              <a:t>« je pense que c'est pas nos restaurants » (Kebab)</a:t>
            </a:r>
            <a:r>
              <a:rPr lang="fr-FR" sz="1200" dirty="0"/>
              <a:t> </a:t>
            </a:r>
          </a:p>
          <a:p>
            <a:endParaRPr lang="fr-FR" dirty="0"/>
          </a:p>
          <a:p>
            <a:r>
              <a:rPr lang="fr-FR" b="1" dirty="0"/>
              <a:t>Un magazine qui fait d’abord </a:t>
            </a:r>
            <a:r>
              <a:rPr lang="fr-FR" b="1" dirty="0">
                <a:solidFill>
                  <a:schemeClr val="bg1"/>
                </a:solidFill>
                <a:highlight>
                  <a:srgbClr val="407AAA"/>
                </a:highlight>
              </a:rPr>
              <a:t>un travail d’image </a:t>
            </a:r>
            <a:r>
              <a:rPr lang="fr-FR" dirty="0"/>
              <a:t>: l’esprit de 15 h 30 suggère que Métro peut être le fournisseur de restaurants gastronomiques </a:t>
            </a:r>
          </a:p>
          <a:p>
            <a:r>
              <a:rPr lang="fr-FR" dirty="0"/>
              <a:t>=&gt; réhausse l’image de Métro… </a:t>
            </a:r>
            <a:r>
              <a:rPr lang="fr-FR" b="1" dirty="0"/>
              <a:t> </a:t>
            </a:r>
          </a:p>
        </p:txBody>
      </p:sp>
      <p:sp>
        <p:nvSpPr>
          <p:cNvPr id="4" name="ZoneTexte 3">
            <a:extLst>
              <a:ext uri="{FF2B5EF4-FFF2-40B4-BE49-F238E27FC236}">
                <a16:creationId xmlns:a16="http://schemas.microsoft.com/office/drawing/2014/main" id="{637500E6-054A-48D8-8E2C-781D9762985D}"/>
              </a:ext>
            </a:extLst>
          </p:cNvPr>
          <p:cNvSpPr txBox="1"/>
          <p:nvPr/>
        </p:nvSpPr>
        <p:spPr>
          <a:xfrm>
            <a:off x="755576" y="3121804"/>
            <a:ext cx="8118844" cy="1015663"/>
          </a:xfrm>
          <a:prstGeom prst="rect">
            <a:avLst/>
          </a:prstGeom>
          <a:noFill/>
        </p:spPr>
        <p:txBody>
          <a:bodyPr wrap="square">
            <a:spAutoFit/>
          </a:bodyPr>
          <a:lstStyle/>
          <a:p>
            <a:r>
              <a:rPr lang="fr-FR" sz="1200" i="1" dirty="0"/>
              <a:t>« Métro depuis quelques années essaie de redorer son blason, par exemple en faisant des émissions comme Top Chef ou quand ils ont lancé la Gamme des Chefs » « Métro n’a pas toujours une bonne image auprès de nos clients, ils pensent qu’il n’y a que du préparé, c’est sûr chez Métro, il y a des moelleux au chocolat surgelés, mais ils vendent aussi du chocolat à 70 % » « quand on va souvent chez Métro on sait que les produits sont qualitatifs » « Depuis que j’y vais ça change METRO, la qualité et puis il y a des grands chefs qui viennent »</a:t>
            </a:r>
            <a:endParaRPr lang="fr-FR" sz="1200" dirty="0"/>
          </a:p>
        </p:txBody>
      </p:sp>
      <p:sp>
        <p:nvSpPr>
          <p:cNvPr id="5" name="ZoneTexte 4">
            <a:extLst>
              <a:ext uri="{FF2B5EF4-FFF2-40B4-BE49-F238E27FC236}">
                <a16:creationId xmlns:a16="http://schemas.microsoft.com/office/drawing/2014/main" id="{BEC4795B-8D92-E8E3-4AE1-16249376F9E1}"/>
              </a:ext>
            </a:extLst>
          </p:cNvPr>
          <p:cNvSpPr txBox="1"/>
          <p:nvPr/>
        </p:nvSpPr>
        <p:spPr>
          <a:xfrm>
            <a:off x="827584" y="2780928"/>
            <a:ext cx="6408890" cy="307777"/>
          </a:xfrm>
          <a:prstGeom prst="rect">
            <a:avLst/>
          </a:prstGeom>
          <a:noFill/>
        </p:spPr>
        <p:txBody>
          <a:bodyPr wrap="square" rtlCol="0">
            <a:spAutoFit/>
          </a:bodyPr>
          <a:lstStyle/>
          <a:p>
            <a:r>
              <a:rPr lang="fr-FR" dirty="0"/>
              <a:t>… notamment VS les </a:t>
            </a:r>
            <a:r>
              <a:rPr lang="fr-FR" b="1" dirty="0"/>
              <a:t>a priori du grand public</a:t>
            </a:r>
            <a:r>
              <a:rPr lang="fr-FR" dirty="0"/>
              <a:t>.</a:t>
            </a:r>
            <a:endParaRPr lang="fr-FR" sz="1100" dirty="0"/>
          </a:p>
        </p:txBody>
      </p:sp>
      <p:sp>
        <p:nvSpPr>
          <p:cNvPr id="6" name="ZoneTexte 5">
            <a:extLst>
              <a:ext uri="{FF2B5EF4-FFF2-40B4-BE49-F238E27FC236}">
                <a16:creationId xmlns:a16="http://schemas.microsoft.com/office/drawing/2014/main" id="{524E9997-9577-B029-D3F7-A6AB9EA05BCC}"/>
              </a:ext>
            </a:extLst>
          </p:cNvPr>
          <p:cNvSpPr txBox="1"/>
          <p:nvPr/>
        </p:nvSpPr>
        <p:spPr>
          <a:xfrm>
            <a:off x="683568" y="260648"/>
            <a:ext cx="7776864" cy="523220"/>
          </a:xfrm>
          <a:prstGeom prst="rect">
            <a:avLst/>
          </a:prstGeom>
          <a:noFill/>
        </p:spPr>
        <p:txBody>
          <a:bodyPr wrap="square" rtlCol="0">
            <a:spAutoFit/>
          </a:bodyPr>
          <a:lstStyle/>
          <a:p>
            <a:r>
              <a:rPr lang="fr-FR" sz="2800" b="1" dirty="0">
                <a:solidFill>
                  <a:srgbClr val="407AAA"/>
                </a:solidFill>
              </a:rPr>
              <a:t>15 h 30 : valorise Métro</a:t>
            </a:r>
          </a:p>
        </p:txBody>
      </p:sp>
      <p:sp>
        <p:nvSpPr>
          <p:cNvPr id="8" name="ZoneTexte 7">
            <a:extLst>
              <a:ext uri="{FF2B5EF4-FFF2-40B4-BE49-F238E27FC236}">
                <a16:creationId xmlns:a16="http://schemas.microsoft.com/office/drawing/2014/main" id="{1C92F6F8-1A07-A4A9-D677-9149E8C82229}"/>
              </a:ext>
            </a:extLst>
          </p:cNvPr>
          <p:cNvSpPr txBox="1"/>
          <p:nvPr/>
        </p:nvSpPr>
        <p:spPr>
          <a:xfrm>
            <a:off x="679198" y="5316464"/>
            <a:ext cx="6408890" cy="369332"/>
          </a:xfrm>
          <a:prstGeom prst="rect">
            <a:avLst/>
          </a:prstGeom>
          <a:noFill/>
        </p:spPr>
        <p:txBody>
          <a:bodyPr wrap="square" rtlCol="0">
            <a:spAutoFit/>
          </a:bodyPr>
          <a:lstStyle/>
          <a:p>
            <a:r>
              <a:rPr lang="fr-FR" sz="1800" dirty="0"/>
              <a:t>🧐</a:t>
            </a:r>
            <a:r>
              <a:rPr lang="fr-FR" dirty="0"/>
              <a:t> Un regret : </a:t>
            </a:r>
            <a:r>
              <a:rPr lang="fr-FR" b="1" dirty="0">
                <a:solidFill>
                  <a:schemeClr val="bg1"/>
                </a:solidFill>
                <a:highlight>
                  <a:srgbClr val="407AAA"/>
                </a:highlight>
              </a:rPr>
              <a:t>Ne pas le retrouver chez Métro ou ne pas l’avoir reçu</a:t>
            </a:r>
            <a:r>
              <a:rPr lang="fr-FR" dirty="0"/>
              <a:t>.</a:t>
            </a:r>
          </a:p>
        </p:txBody>
      </p:sp>
      <p:sp>
        <p:nvSpPr>
          <p:cNvPr id="9" name="ZoneTexte 8">
            <a:extLst>
              <a:ext uri="{FF2B5EF4-FFF2-40B4-BE49-F238E27FC236}">
                <a16:creationId xmlns:a16="http://schemas.microsoft.com/office/drawing/2014/main" id="{BA93E9CC-37B9-F4C9-DC46-7391D57C8CC6}"/>
              </a:ext>
            </a:extLst>
          </p:cNvPr>
          <p:cNvSpPr txBox="1"/>
          <p:nvPr/>
        </p:nvSpPr>
        <p:spPr>
          <a:xfrm>
            <a:off x="967340" y="5641107"/>
            <a:ext cx="5328592" cy="646331"/>
          </a:xfrm>
          <a:prstGeom prst="rect">
            <a:avLst/>
          </a:prstGeom>
          <a:noFill/>
        </p:spPr>
        <p:txBody>
          <a:bodyPr wrap="square" rtlCol="0">
            <a:spAutoFit/>
          </a:bodyPr>
          <a:lstStyle/>
          <a:p>
            <a:r>
              <a:rPr lang="fr-FR" sz="1200" i="1" dirty="0"/>
              <a:t>« Je le découvre » « je ne le reçois pas » « Dommage que je ne l’ai pas dans mon Métro» « C’est peut être payant »</a:t>
            </a:r>
          </a:p>
          <a:p>
            <a:endParaRPr lang="fr-FR" sz="1200" i="1" dirty="0"/>
          </a:p>
        </p:txBody>
      </p:sp>
      <p:sp>
        <p:nvSpPr>
          <p:cNvPr id="7" name="ZoneTexte 6">
            <a:extLst>
              <a:ext uri="{FF2B5EF4-FFF2-40B4-BE49-F238E27FC236}">
                <a16:creationId xmlns:a16="http://schemas.microsoft.com/office/drawing/2014/main" id="{EFA1C701-83EF-074C-B315-C15DEFDB75E7}"/>
              </a:ext>
            </a:extLst>
          </p:cNvPr>
          <p:cNvSpPr txBox="1"/>
          <p:nvPr/>
        </p:nvSpPr>
        <p:spPr>
          <a:xfrm>
            <a:off x="821029" y="4196672"/>
            <a:ext cx="6408890" cy="307777"/>
          </a:xfrm>
          <a:prstGeom prst="rect">
            <a:avLst/>
          </a:prstGeom>
          <a:noFill/>
        </p:spPr>
        <p:txBody>
          <a:bodyPr wrap="square" rtlCol="0">
            <a:spAutoFit/>
          </a:bodyPr>
          <a:lstStyle/>
          <a:p>
            <a:r>
              <a:rPr lang="fr-FR" dirty="0"/>
              <a:t>… mais c’est également, un moyen de comprendre l’enseigne.</a:t>
            </a:r>
            <a:endParaRPr lang="fr-FR" sz="1100" dirty="0"/>
          </a:p>
        </p:txBody>
      </p:sp>
      <p:sp>
        <p:nvSpPr>
          <p:cNvPr id="10" name="ZoneTexte 9">
            <a:extLst>
              <a:ext uri="{FF2B5EF4-FFF2-40B4-BE49-F238E27FC236}">
                <a16:creationId xmlns:a16="http://schemas.microsoft.com/office/drawing/2014/main" id="{DD3773B1-C5B4-7C73-CA89-FD4CF5FB4323}"/>
              </a:ext>
            </a:extLst>
          </p:cNvPr>
          <p:cNvSpPr txBox="1"/>
          <p:nvPr/>
        </p:nvSpPr>
        <p:spPr>
          <a:xfrm>
            <a:off x="827584" y="4494970"/>
            <a:ext cx="8118844" cy="461665"/>
          </a:xfrm>
          <a:prstGeom prst="rect">
            <a:avLst/>
          </a:prstGeom>
          <a:noFill/>
        </p:spPr>
        <p:txBody>
          <a:bodyPr wrap="square">
            <a:spAutoFit/>
          </a:bodyPr>
          <a:lstStyle/>
          <a:p>
            <a:r>
              <a:rPr lang="fr-FR" sz="1200" i="1" dirty="0"/>
              <a:t>« Honnêtement, là, je découvre des choses sur Métro » « C’est mieux que des fascicules ou Internet, c’est ludique et on apprend des choses »</a:t>
            </a:r>
            <a:endParaRPr lang="fr-FR" sz="1200" dirty="0"/>
          </a:p>
        </p:txBody>
      </p:sp>
    </p:spTree>
    <p:extLst>
      <p:ext uri="{BB962C8B-B14F-4D97-AF65-F5344CB8AC3E}">
        <p14:creationId xmlns:p14="http://schemas.microsoft.com/office/powerpoint/2010/main" val="23184959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25FF7166-E886-BF5E-4FB2-731FAE8A001F}"/>
              </a:ext>
            </a:extLst>
          </p:cNvPr>
          <p:cNvSpPr>
            <a:spLocks noGrp="1"/>
          </p:cNvSpPr>
          <p:nvPr>
            <p:ph type="sldNum" sz="quarter" idx="12"/>
          </p:nvPr>
        </p:nvSpPr>
        <p:spPr/>
        <p:txBody>
          <a:bodyPr/>
          <a:lstStyle/>
          <a:p>
            <a:fld id="{E6B8A873-7F5A-3B49-9BD4-C9DB89092DF3}" type="slidenum">
              <a:rPr lang="fr-FR" smtClean="0"/>
              <a:pPr/>
              <a:t>42</a:t>
            </a:fld>
            <a:endParaRPr lang="fr-FR"/>
          </a:p>
        </p:txBody>
      </p:sp>
      <p:pic>
        <p:nvPicPr>
          <p:cNvPr id="3" name="Image 2" descr="Une image contenant texte, table, nourriture, assiette&#10;&#10;Description générée automatiquement">
            <a:extLst>
              <a:ext uri="{FF2B5EF4-FFF2-40B4-BE49-F238E27FC236}">
                <a16:creationId xmlns:a16="http://schemas.microsoft.com/office/drawing/2014/main" id="{A9783D25-AB4C-B94F-46F8-109F887ABC7C}"/>
              </a:ext>
            </a:extLst>
          </p:cNvPr>
          <p:cNvPicPr>
            <a:picLocks noChangeAspect="1"/>
          </p:cNvPicPr>
          <p:nvPr/>
        </p:nvPicPr>
        <p:blipFill>
          <a:blip r:embed="rId2"/>
          <a:stretch>
            <a:fillRect/>
          </a:stretch>
        </p:blipFill>
        <p:spPr>
          <a:xfrm>
            <a:off x="395536" y="1370474"/>
            <a:ext cx="1421893" cy="1986518"/>
          </a:xfrm>
          <a:prstGeom prst="rect">
            <a:avLst/>
          </a:prstGeom>
        </p:spPr>
      </p:pic>
      <p:sp>
        <p:nvSpPr>
          <p:cNvPr id="5" name="ZoneTexte 4">
            <a:extLst>
              <a:ext uri="{FF2B5EF4-FFF2-40B4-BE49-F238E27FC236}">
                <a16:creationId xmlns:a16="http://schemas.microsoft.com/office/drawing/2014/main" id="{53ED7F93-DFA2-DAE2-FEDA-E43D3D382C6F}"/>
              </a:ext>
            </a:extLst>
          </p:cNvPr>
          <p:cNvSpPr txBox="1"/>
          <p:nvPr/>
        </p:nvSpPr>
        <p:spPr>
          <a:xfrm>
            <a:off x="1907630" y="1268760"/>
            <a:ext cx="1368190" cy="307777"/>
          </a:xfrm>
          <a:prstGeom prst="rect">
            <a:avLst/>
          </a:prstGeom>
          <a:noFill/>
        </p:spPr>
        <p:txBody>
          <a:bodyPr wrap="square" rtlCol="0">
            <a:spAutoFit/>
          </a:bodyPr>
          <a:lstStyle/>
          <a:p>
            <a:r>
              <a:rPr lang="fr-FR" b="1" dirty="0">
                <a:solidFill>
                  <a:schemeClr val="bg1"/>
                </a:solidFill>
                <a:highlight>
                  <a:srgbClr val="407AAA"/>
                </a:highlight>
              </a:rPr>
              <a:t>Fonctionnel</a:t>
            </a:r>
          </a:p>
        </p:txBody>
      </p:sp>
      <p:sp>
        <p:nvSpPr>
          <p:cNvPr id="6" name="ZoneTexte 5">
            <a:extLst>
              <a:ext uri="{FF2B5EF4-FFF2-40B4-BE49-F238E27FC236}">
                <a16:creationId xmlns:a16="http://schemas.microsoft.com/office/drawing/2014/main" id="{40A2AEF4-8BBF-BB97-3143-7ED48D5CEDBE}"/>
              </a:ext>
            </a:extLst>
          </p:cNvPr>
          <p:cNvSpPr txBox="1"/>
          <p:nvPr/>
        </p:nvSpPr>
        <p:spPr>
          <a:xfrm>
            <a:off x="1823165" y="1517014"/>
            <a:ext cx="1728192" cy="276999"/>
          </a:xfrm>
          <a:prstGeom prst="rect">
            <a:avLst/>
          </a:prstGeom>
          <a:noFill/>
        </p:spPr>
        <p:txBody>
          <a:bodyPr wrap="square" rtlCol="0">
            <a:spAutoFit/>
          </a:bodyPr>
          <a:lstStyle/>
          <a:p>
            <a:pPr algn="ctr"/>
            <a:r>
              <a:rPr lang="fr-FR" sz="1200" i="1"/>
              <a:t>« pour des besoins »</a:t>
            </a:r>
          </a:p>
        </p:txBody>
      </p:sp>
      <p:sp>
        <p:nvSpPr>
          <p:cNvPr id="12" name="ZoneTexte 11">
            <a:extLst>
              <a:ext uri="{FF2B5EF4-FFF2-40B4-BE49-F238E27FC236}">
                <a16:creationId xmlns:a16="http://schemas.microsoft.com/office/drawing/2014/main" id="{687C6BCB-595D-91CF-B40C-D1B197E19BC0}"/>
              </a:ext>
            </a:extLst>
          </p:cNvPr>
          <p:cNvSpPr txBox="1"/>
          <p:nvPr/>
        </p:nvSpPr>
        <p:spPr>
          <a:xfrm>
            <a:off x="1934380" y="1772816"/>
            <a:ext cx="3933764" cy="307777"/>
          </a:xfrm>
          <a:prstGeom prst="rect">
            <a:avLst/>
          </a:prstGeom>
          <a:noFill/>
        </p:spPr>
        <p:txBody>
          <a:bodyPr wrap="square" rtlCol="0">
            <a:spAutoFit/>
          </a:bodyPr>
          <a:lstStyle/>
          <a:p>
            <a:r>
              <a:rPr lang="fr-FR"/>
              <a:t>Identifié comme un </a:t>
            </a:r>
            <a:r>
              <a:rPr lang="fr-FR" b="1"/>
              <a:t>catalogue fournisseur</a:t>
            </a:r>
          </a:p>
        </p:txBody>
      </p:sp>
      <p:sp>
        <p:nvSpPr>
          <p:cNvPr id="13" name="ZoneTexte 12">
            <a:extLst>
              <a:ext uri="{FF2B5EF4-FFF2-40B4-BE49-F238E27FC236}">
                <a16:creationId xmlns:a16="http://schemas.microsoft.com/office/drawing/2014/main" id="{63058BBE-65B8-EF15-16E9-C7872DD1FAEE}"/>
              </a:ext>
            </a:extLst>
          </p:cNvPr>
          <p:cNvSpPr txBox="1"/>
          <p:nvPr/>
        </p:nvSpPr>
        <p:spPr>
          <a:xfrm>
            <a:off x="1835620" y="2059267"/>
            <a:ext cx="6622580" cy="646331"/>
          </a:xfrm>
          <a:prstGeom prst="rect">
            <a:avLst/>
          </a:prstGeom>
          <a:noFill/>
        </p:spPr>
        <p:txBody>
          <a:bodyPr wrap="square" rtlCol="0">
            <a:spAutoFit/>
          </a:bodyPr>
          <a:lstStyle/>
          <a:p>
            <a:r>
              <a:rPr lang="fr-FR" sz="1200" i="1" dirty="0"/>
              <a:t>« c’est très actuel et ça donne des compléments d’information : ça donne un visuel très précis sur les produits proposés. Tu t’arrêtes sur un visuel d’un produit que tu as envie de travailler ou que tu travailles. Tu trouves de l’information, par exemple l’origine France »</a:t>
            </a:r>
          </a:p>
        </p:txBody>
      </p:sp>
      <p:sp>
        <p:nvSpPr>
          <p:cNvPr id="18" name="ZoneTexte 17">
            <a:extLst>
              <a:ext uri="{FF2B5EF4-FFF2-40B4-BE49-F238E27FC236}">
                <a16:creationId xmlns:a16="http://schemas.microsoft.com/office/drawing/2014/main" id="{449F117D-C919-3FDD-4354-F7940E90D034}"/>
              </a:ext>
            </a:extLst>
          </p:cNvPr>
          <p:cNvSpPr txBox="1"/>
          <p:nvPr/>
        </p:nvSpPr>
        <p:spPr>
          <a:xfrm>
            <a:off x="1907514" y="2852936"/>
            <a:ext cx="6840950" cy="523220"/>
          </a:xfrm>
          <a:prstGeom prst="rect">
            <a:avLst/>
          </a:prstGeom>
          <a:noFill/>
        </p:spPr>
        <p:txBody>
          <a:bodyPr wrap="square" rtlCol="0">
            <a:spAutoFit/>
          </a:bodyPr>
          <a:lstStyle/>
          <a:p>
            <a:r>
              <a:rPr lang="fr-FR" dirty="0"/>
              <a:t>Parfois de la frustration sur </a:t>
            </a:r>
            <a:r>
              <a:rPr lang="fr-FR" b="1" dirty="0"/>
              <a:t>le manque de prix </a:t>
            </a:r>
            <a:r>
              <a:rPr lang="fr-FR" dirty="0"/>
              <a:t>: tous les clients ne comprennent pas qu’ils ne soient pas présentés dans le catalogue.</a:t>
            </a:r>
          </a:p>
        </p:txBody>
      </p:sp>
      <p:sp>
        <p:nvSpPr>
          <p:cNvPr id="24" name="ZoneTexte 23">
            <a:extLst>
              <a:ext uri="{FF2B5EF4-FFF2-40B4-BE49-F238E27FC236}">
                <a16:creationId xmlns:a16="http://schemas.microsoft.com/office/drawing/2014/main" id="{2D92A6F8-36F0-CDD2-45A3-89C6269479DC}"/>
              </a:ext>
            </a:extLst>
          </p:cNvPr>
          <p:cNvSpPr txBox="1"/>
          <p:nvPr/>
        </p:nvSpPr>
        <p:spPr>
          <a:xfrm>
            <a:off x="683568" y="260648"/>
            <a:ext cx="7776864" cy="523220"/>
          </a:xfrm>
          <a:prstGeom prst="rect">
            <a:avLst/>
          </a:prstGeom>
          <a:noFill/>
        </p:spPr>
        <p:txBody>
          <a:bodyPr wrap="square" rtlCol="0">
            <a:spAutoFit/>
          </a:bodyPr>
          <a:lstStyle/>
          <a:p>
            <a:r>
              <a:rPr lang="fr-FR" sz="2800" b="1" dirty="0">
                <a:solidFill>
                  <a:srgbClr val="407AAA"/>
                </a:solidFill>
              </a:rPr>
              <a:t>#</a:t>
            </a:r>
            <a:r>
              <a:rPr lang="fr-FR" sz="2800" b="1" dirty="0" err="1">
                <a:solidFill>
                  <a:srgbClr val="407AAA"/>
                </a:solidFill>
              </a:rPr>
              <a:t>bistro-nOmie</a:t>
            </a:r>
            <a:r>
              <a:rPr lang="fr-FR" sz="2800" b="1" dirty="0">
                <a:solidFill>
                  <a:srgbClr val="407AAA"/>
                </a:solidFill>
              </a:rPr>
              <a:t> : un catalogue</a:t>
            </a:r>
          </a:p>
        </p:txBody>
      </p:sp>
      <p:sp>
        <p:nvSpPr>
          <p:cNvPr id="7" name="ZoneTexte 6">
            <a:extLst>
              <a:ext uri="{FF2B5EF4-FFF2-40B4-BE49-F238E27FC236}">
                <a16:creationId xmlns:a16="http://schemas.microsoft.com/office/drawing/2014/main" id="{A302E919-1E5D-F313-50A9-225C47D510FB}"/>
              </a:ext>
            </a:extLst>
          </p:cNvPr>
          <p:cNvSpPr txBox="1"/>
          <p:nvPr/>
        </p:nvSpPr>
        <p:spPr>
          <a:xfrm>
            <a:off x="1907514" y="3759423"/>
            <a:ext cx="2376454" cy="307777"/>
          </a:xfrm>
          <a:prstGeom prst="rect">
            <a:avLst/>
          </a:prstGeom>
          <a:noFill/>
        </p:spPr>
        <p:txBody>
          <a:bodyPr wrap="square" rtlCol="0">
            <a:spAutoFit/>
          </a:bodyPr>
          <a:lstStyle/>
          <a:p>
            <a:r>
              <a:rPr lang="fr-FR" b="1" dirty="0"/>
              <a:t>En l’absence de prix</a:t>
            </a:r>
          </a:p>
        </p:txBody>
      </p:sp>
      <p:pic>
        <p:nvPicPr>
          <p:cNvPr id="8" name="Image 7" descr="Une image contenant table&#10;&#10;Description générée automatiquement">
            <a:extLst>
              <a:ext uri="{FF2B5EF4-FFF2-40B4-BE49-F238E27FC236}">
                <a16:creationId xmlns:a16="http://schemas.microsoft.com/office/drawing/2014/main" id="{72C49D82-A448-A299-B0A6-6132B59436E8}"/>
              </a:ext>
            </a:extLst>
          </p:cNvPr>
          <p:cNvPicPr>
            <a:picLocks noChangeAspect="1"/>
          </p:cNvPicPr>
          <p:nvPr/>
        </p:nvPicPr>
        <p:blipFill>
          <a:blip r:embed="rId3"/>
          <a:stretch>
            <a:fillRect/>
          </a:stretch>
        </p:blipFill>
        <p:spPr>
          <a:xfrm>
            <a:off x="5471450" y="3805697"/>
            <a:ext cx="1691500" cy="1177862"/>
          </a:xfrm>
          <a:prstGeom prst="rect">
            <a:avLst/>
          </a:prstGeom>
        </p:spPr>
      </p:pic>
      <p:sp>
        <p:nvSpPr>
          <p:cNvPr id="9" name="ZoneTexte 8">
            <a:extLst>
              <a:ext uri="{FF2B5EF4-FFF2-40B4-BE49-F238E27FC236}">
                <a16:creationId xmlns:a16="http://schemas.microsoft.com/office/drawing/2014/main" id="{38A9EBCD-44C5-C81C-A829-3D744DBE02D8}"/>
              </a:ext>
            </a:extLst>
          </p:cNvPr>
          <p:cNvSpPr txBox="1"/>
          <p:nvPr/>
        </p:nvSpPr>
        <p:spPr>
          <a:xfrm>
            <a:off x="1619672" y="5104955"/>
            <a:ext cx="5904656" cy="307777"/>
          </a:xfrm>
          <a:prstGeom prst="rect">
            <a:avLst/>
          </a:prstGeom>
          <a:noFill/>
        </p:spPr>
        <p:txBody>
          <a:bodyPr wrap="square" rtlCol="0">
            <a:spAutoFit/>
          </a:bodyPr>
          <a:lstStyle/>
          <a:p>
            <a:pPr algn="ctr"/>
            <a:r>
              <a:rPr lang="fr-FR" sz="1400" dirty="0"/>
              <a:t>😊</a:t>
            </a:r>
            <a:r>
              <a:rPr lang="fr-FR" dirty="0"/>
              <a:t> l’information peut-être trouvée à partir des </a:t>
            </a:r>
            <a:r>
              <a:rPr lang="fr-FR" b="1" dirty="0"/>
              <a:t>références</a:t>
            </a:r>
          </a:p>
        </p:txBody>
      </p:sp>
      <p:sp>
        <p:nvSpPr>
          <p:cNvPr id="10" name="ZoneTexte 9">
            <a:extLst>
              <a:ext uri="{FF2B5EF4-FFF2-40B4-BE49-F238E27FC236}">
                <a16:creationId xmlns:a16="http://schemas.microsoft.com/office/drawing/2014/main" id="{CF1BD58D-6045-BC44-721D-2FF8E3887898}"/>
              </a:ext>
            </a:extLst>
          </p:cNvPr>
          <p:cNvSpPr txBox="1"/>
          <p:nvPr/>
        </p:nvSpPr>
        <p:spPr>
          <a:xfrm>
            <a:off x="1943708" y="5415607"/>
            <a:ext cx="5256584" cy="461665"/>
          </a:xfrm>
          <a:prstGeom prst="rect">
            <a:avLst/>
          </a:prstGeom>
          <a:noFill/>
        </p:spPr>
        <p:txBody>
          <a:bodyPr wrap="square" rtlCol="0">
            <a:spAutoFit/>
          </a:bodyPr>
          <a:lstStyle/>
          <a:p>
            <a:pPr algn="ctr"/>
            <a:r>
              <a:rPr lang="fr-FR" sz="1200" i="1" dirty="0"/>
              <a:t>« les prix varient tous les 2 jours, c’est impossible de les avoir mais </a:t>
            </a:r>
          </a:p>
          <a:p>
            <a:pPr algn="ctr"/>
            <a:r>
              <a:rPr lang="fr-FR" sz="1200" i="1" dirty="0"/>
              <a:t>avec la référence, j’ai tout de suite le prix du Métro Rennes »</a:t>
            </a:r>
          </a:p>
        </p:txBody>
      </p:sp>
      <p:pic>
        <p:nvPicPr>
          <p:cNvPr id="14" name="Image 13" descr="Une image contenant table&#10;&#10;Description générée automatiquement">
            <a:extLst>
              <a:ext uri="{FF2B5EF4-FFF2-40B4-BE49-F238E27FC236}">
                <a16:creationId xmlns:a16="http://schemas.microsoft.com/office/drawing/2014/main" id="{7301DF15-A106-6222-2DB2-D9B50E10A050}"/>
              </a:ext>
            </a:extLst>
          </p:cNvPr>
          <p:cNvPicPr>
            <a:picLocks noChangeAspect="1"/>
          </p:cNvPicPr>
          <p:nvPr/>
        </p:nvPicPr>
        <p:blipFill>
          <a:blip r:embed="rId4"/>
          <a:stretch>
            <a:fillRect/>
          </a:stretch>
        </p:blipFill>
        <p:spPr>
          <a:xfrm>
            <a:off x="2771800" y="4249587"/>
            <a:ext cx="2216727" cy="554182"/>
          </a:xfrm>
          <a:prstGeom prst="rect">
            <a:avLst/>
          </a:prstGeom>
        </p:spPr>
      </p:pic>
      <p:cxnSp>
        <p:nvCxnSpPr>
          <p:cNvPr id="15" name="Connecteur droit avec flèche 14">
            <a:extLst>
              <a:ext uri="{FF2B5EF4-FFF2-40B4-BE49-F238E27FC236}">
                <a16:creationId xmlns:a16="http://schemas.microsoft.com/office/drawing/2014/main" id="{0D296381-AE50-0A97-31F3-8FB13C6F238F}"/>
              </a:ext>
            </a:extLst>
          </p:cNvPr>
          <p:cNvCxnSpPr>
            <a:cxnSpLocks/>
          </p:cNvCxnSpPr>
          <p:nvPr/>
        </p:nvCxnSpPr>
        <p:spPr bwMode="auto">
          <a:xfrm flipH="1" flipV="1">
            <a:off x="3470747" y="4526678"/>
            <a:ext cx="2088232" cy="22849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9692939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D2E64D6D-D8B9-2C16-0CAC-2D57C4BBCB36}"/>
              </a:ext>
            </a:extLst>
          </p:cNvPr>
          <p:cNvSpPr>
            <a:spLocks noGrp="1"/>
          </p:cNvSpPr>
          <p:nvPr>
            <p:ph type="sldNum" sz="quarter" idx="12"/>
          </p:nvPr>
        </p:nvSpPr>
        <p:spPr/>
        <p:txBody>
          <a:bodyPr/>
          <a:lstStyle/>
          <a:p>
            <a:fld id="{E6B8A873-7F5A-3B49-9BD4-C9DB89092DF3}" type="slidenum">
              <a:rPr lang="fr-FR" smtClean="0"/>
              <a:pPr/>
              <a:t>43</a:t>
            </a:fld>
            <a:endParaRPr lang="fr-FR"/>
          </a:p>
        </p:txBody>
      </p:sp>
      <p:pic>
        <p:nvPicPr>
          <p:cNvPr id="3" name="Image 2" descr="Une image contenant intérieur&#10;&#10;Description générée automatiquement">
            <a:extLst>
              <a:ext uri="{FF2B5EF4-FFF2-40B4-BE49-F238E27FC236}">
                <a16:creationId xmlns:a16="http://schemas.microsoft.com/office/drawing/2014/main" id="{E1788961-1F75-5AE0-FC7D-08E6C3BFEF9E}"/>
              </a:ext>
            </a:extLst>
          </p:cNvPr>
          <p:cNvPicPr>
            <a:picLocks noChangeAspect="1"/>
          </p:cNvPicPr>
          <p:nvPr/>
        </p:nvPicPr>
        <p:blipFill>
          <a:blip r:embed="rId2"/>
          <a:stretch>
            <a:fillRect/>
          </a:stretch>
        </p:blipFill>
        <p:spPr>
          <a:xfrm>
            <a:off x="861789" y="1331692"/>
            <a:ext cx="2198043" cy="1593729"/>
          </a:xfrm>
          <a:prstGeom prst="rect">
            <a:avLst/>
          </a:prstGeom>
        </p:spPr>
      </p:pic>
      <p:sp>
        <p:nvSpPr>
          <p:cNvPr id="4" name="ZoneTexte 3">
            <a:extLst>
              <a:ext uri="{FF2B5EF4-FFF2-40B4-BE49-F238E27FC236}">
                <a16:creationId xmlns:a16="http://schemas.microsoft.com/office/drawing/2014/main" id="{5D7BFD2E-A8DE-33B4-5686-04FAE89F16E1}"/>
              </a:ext>
            </a:extLst>
          </p:cNvPr>
          <p:cNvSpPr txBox="1"/>
          <p:nvPr/>
        </p:nvSpPr>
        <p:spPr>
          <a:xfrm>
            <a:off x="774189" y="3007985"/>
            <a:ext cx="4229859" cy="461665"/>
          </a:xfrm>
          <a:prstGeom prst="rect">
            <a:avLst/>
          </a:prstGeom>
          <a:noFill/>
        </p:spPr>
        <p:txBody>
          <a:bodyPr wrap="square" rtlCol="0">
            <a:spAutoFit/>
          </a:bodyPr>
          <a:lstStyle/>
          <a:p>
            <a:r>
              <a:rPr lang="fr-FR" sz="1200" i="1" dirty="0"/>
              <a:t>« je suis pêcheur, le brochet ne fait pas du tout la maille, </a:t>
            </a:r>
          </a:p>
          <a:p>
            <a:r>
              <a:rPr lang="fr-FR" sz="1200" i="1" dirty="0"/>
              <a:t>tu n’as pas le droit de le sortir »</a:t>
            </a:r>
          </a:p>
        </p:txBody>
      </p:sp>
      <p:sp>
        <p:nvSpPr>
          <p:cNvPr id="5" name="ZoneTexte 4">
            <a:extLst>
              <a:ext uri="{FF2B5EF4-FFF2-40B4-BE49-F238E27FC236}">
                <a16:creationId xmlns:a16="http://schemas.microsoft.com/office/drawing/2014/main" id="{73F0B675-DDFD-A231-DF69-D8BC8B32C793}"/>
              </a:ext>
            </a:extLst>
          </p:cNvPr>
          <p:cNvSpPr txBox="1"/>
          <p:nvPr/>
        </p:nvSpPr>
        <p:spPr>
          <a:xfrm>
            <a:off x="789781" y="941351"/>
            <a:ext cx="5654427" cy="307777"/>
          </a:xfrm>
          <a:prstGeom prst="rect">
            <a:avLst/>
          </a:prstGeom>
          <a:noFill/>
        </p:spPr>
        <p:txBody>
          <a:bodyPr wrap="square" rtlCol="0">
            <a:spAutoFit/>
          </a:bodyPr>
          <a:lstStyle/>
          <a:p>
            <a:r>
              <a:rPr lang="fr-FR" dirty="0">
                <a:solidFill>
                  <a:schemeClr val="bg1"/>
                </a:solidFill>
                <a:highlight>
                  <a:srgbClr val="407AAA"/>
                </a:highlight>
              </a:rPr>
              <a:t>Veiller au « réalisme » des photos</a:t>
            </a:r>
          </a:p>
        </p:txBody>
      </p:sp>
      <p:sp>
        <p:nvSpPr>
          <p:cNvPr id="7" name="ZoneTexte 6">
            <a:extLst>
              <a:ext uri="{FF2B5EF4-FFF2-40B4-BE49-F238E27FC236}">
                <a16:creationId xmlns:a16="http://schemas.microsoft.com/office/drawing/2014/main" id="{295D5071-5963-A883-6DA2-80FBD29E4180}"/>
              </a:ext>
            </a:extLst>
          </p:cNvPr>
          <p:cNvSpPr txBox="1"/>
          <p:nvPr/>
        </p:nvSpPr>
        <p:spPr>
          <a:xfrm>
            <a:off x="683568" y="260648"/>
            <a:ext cx="7776864" cy="523220"/>
          </a:xfrm>
          <a:prstGeom prst="rect">
            <a:avLst/>
          </a:prstGeom>
          <a:noFill/>
        </p:spPr>
        <p:txBody>
          <a:bodyPr wrap="square" rtlCol="0">
            <a:spAutoFit/>
          </a:bodyPr>
          <a:lstStyle/>
          <a:p>
            <a:r>
              <a:rPr lang="fr-FR" sz="2800" b="1" dirty="0">
                <a:solidFill>
                  <a:srgbClr val="407AAA"/>
                </a:solidFill>
              </a:rPr>
              <a:t>#</a:t>
            </a:r>
            <a:r>
              <a:rPr lang="fr-FR" sz="2800" b="1" dirty="0" err="1">
                <a:solidFill>
                  <a:srgbClr val="407AAA"/>
                </a:solidFill>
              </a:rPr>
              <a:t>bistro-nOmie</a:t>
            </a:r>
            <a:r>
              <a:rPr lang="fr-FR" sz="2800" b="1" dirty="0">
                <a:solidFill>
                  <a:srgbClr val="407AAA"/>
                </a:solidFill>
              </a:rPr>
              <a:t> </a:t>
            </a:r>
          </a:p>
        </p:txBody>
      </p:sp>
    </p:spTree>
    <p:extLst>
      <p:ext uri="{BB962C8B-B14F-4D97-AF65-F5344CB8AC3E}">
        <p14:creationId xmlns:p14="http://schemas.microsoft.com/office/powerpoint/2010/main" val="33056107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44</a:t>
            </a:fld>
            <a:endParaRPr lang="fr-FR"/>
          </a:p>
        </p:txBody>
      </p:sp>
      <p:sp>
        <p:nvSpPr>
          <p:cNvPr id="6" name="ZoneTexte 5"/>
          <p:cNvSpPr txBox="1"/>
          <p:nvPr/>
        </p:nvSpPr>
        <p:spPr>
          <a:xfrm>
            <a:off x="971600" y="3070701"/>
            <a:ext cx="7200800" cy="584775"/>
          </a:xfrm>
          <a:prstGeom prst="rect">
            <a:avLst/>
          </a:prstGeom>
          <a:noFill/>
        </p:spPr>
        <p:txBody>
          <a:bodyPr wrap="square" rtlCol="0">
            <a:spAutoFit/>
          </a:bodyPr>
          <a:lstStyle/>
          <a:p>
            <a:pPr algn="ctr"/>
            <a:r>
              <a:rPr lang="fr-FR" sz="3200" b="1"/>
              <a:t>PAC</a:t>
            </a:r>
          </a:p>
        </p:txBody>
      </p:sp>
      <p:sp>
        <p:nvSpPr>
          <p:cNvPr id="7" name="Rectangle à coins arrondis 6"/>
          <p:cNvSpPr/>
          <p:nvPr/>
        </p:nvSpPr>
        <p:spPr bwMode="auto">
          <a:xfrm>
            <a:off x="3923928" y="2924944"/>
            <a:ext cx="1296144" cy="93610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
        <p:nvSpPr>
          <p:cNvPr id="4" name="ZoneTexte 3">
            <a:extLst>
              <a:ext uri="{FF2B5EF4-FFF2-40B4-BE49-F238E27FC236}">
                <a16:creationId xmlns:a16="http://schemas.microsoft.com/office/drawing/2014/main" id="{49E405C0-107A-FB4C-9FA7-A2E9EFBDD8E3}"/>
              </a:ext>
            </a:extLst>
          </p:cNvPr>
          <p:cNvSpPr txBox="1"/>
          <p:nvPr/>
        </p:nvSpPr>
        <p:spPr>
          <a:xfrm>
            <a:off x="467544" y="4203665"/>
            <a:ext cx="8280920" cy="1169551"/>
          </a:xfrm>
          <a:prstGeom prst="rect">
            <a:avLst/>
          </a:prstGeom>
          <a:noFill/>
        </p:spPr>
        <p:txBody>
          <a:bodyPr wrap="square" rtlCol="0">
            <a:spAutoFit/>
          </a:bodyPr>
          <a:lstStyle/>
          <a:p>
            <a:r>
              <a:rPr lang="fr-FR" dirty="0"/>
              <a:t>« METRO traite chaque mois une thématique qu’elle met en avant :</a:t>
            </a:r>
          </a:p>
          <a:p>
            <a:r>
              <a:rPr lang="fr-FR" dirty="0"/>
              <a:t>En janvier, c’était les Marques Propres avec des offres commerciales et un guide présentant ces MDD</a:t>
            </a:r>
          </a:p>
          <a:p>
            <a:r>
              <a:rPr lang="fr-FR" dirty="0"/>
              <a:t>En février, c’est un focus sur la terrasse avec des offres et un guide</a:t>
            </a:r>
          </a:p>
          <a:p>
            <a:r>
              <a:rPr lang="fr-FR" dirty="0"/>
              <a:t>En mars, on parle ‘bistronomie’ ; on peut aussi mettre l’accent sur l’Italie ou avant Noël sur les produits festifs… »</a:t>
            </a:r>
          </a:p>
        </p:txBody>
      </p:sp>
    </p:spTree>
    <p:extLst>
      <p:ext uri="{BB962C8B-B14F-4D97-AF65-F5344CB8AC3E}">
        <p14:creationId xmlns:p14="http://schemas.microsoft.com/office/powerpoint/2010/main" val="17293588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4E51591B-114C-78C8-79AF-CBC5F78D09DC}"/>
              </a:ext>
            </a:extLst>
          </p:cNvPr>
          <p:cNvSpPr>
            <a:spLocks noGrp="1"/>
          </p:cNvSpPr>
          <p:nvPr>
            <p:ph type="sldNum" sz="quarter" idx="12"/>
          </p:nvPr>
        </p:nvSpPr>
        <p:spPr/>
        <p:txBody>
          <a:bodyPr/>
          <a:lstStyle/>
          <a:p>
            <a:fld id="{E6B8A873-7F5A-3B49-9BD4-C9DB89092DF3}" type="slidenum">
              <a:rPr lang="fr-FR" smtClean="0"/>
              <a:pPr/>
              <a:t>45</a:t>
            </a:fld>
            <a:endParaRPr lang="fr-FR"/>
          </a:p>
        </p:txBody>
      </p:sp>
      <p:sp>
        <p:nvSpPr>
          <p:cNvPr id="5" name="ZoneTexte 4">
            <a:extLst>
              <a:ext uri="{FF2B5EF4-FFF2-40B4-BE49-F238E27FC236}">
                <a16:creationId xmlns:a16="http://schemas.microsoft.com/office/drawing/2014/main" id="{804DC0F5-12B2-67A2-52C3-A8A67CC4A48A}"/>
              </a:ext>
            </a:extLst>
          </p:cNvPr>
          <p:cNvSpPr txBox="1"/>
          <p:nvPr/>
        </p:nvSpPr>
        <p:spPr>
          <a:xfrm>
            <a:off x="755626" y="1558533"/>
            <a:ext cx="6768702" cy="646331"/>
          </a:xfrm>
          <a:prstGeom prst="rect">
            <a:avLst/>
          </a:prstGeom>
          <a:noFill/>
        </p:spPr>
        <p:txBody>
          <a:bodyPr wrap="square" rtlCol="0">
            <a:spAutoFit/>
          </a:bodyPr>
          <a:lstStyle/>
          <a:p>
            <a:r>
              <a:rPr lang="fr-FR" sz="1200" i="1" dirty="0"/>
              <a:t>« il faudrait déjà qu’on s’aperçoive qu’il y a une thématique chaque mois »</a:t>
            </a:r>
          </a:p>
          <a:p>
            <a:r>
              <a:rPr lang="fr-FR" sz="1200" i="1" dirty="0"/>
              <a:t> « à part les terrasses qu’on voit tout de suite, ils en mettent 40000, on sait que c’est la saison des terrasses mais en général on ne les voit pas »</a:t>
            </a:r>
            <a:r>
              <a:rPr lang="fr-FR" sz="1200" dirty="0"/>
              <a:t>  </a:t>
            </a:r>
          </a:p>
        </p:txBody>
      </p:sp>
      <p:sp>
        <p:nvSpPr>
          <p:cNvPr id="9" name="ZoneTexte 8">
            <a:extLst>
              <a:ext uri="{FF2B5EF4-FFF2-40B4-BE49-F238E27FC236}">
                <a16:creationId xmlns:a16="http://schemas.microsoft.com/office/drawing/2014/main" id="{6CCA810B-338B-82B7-FA5B-3B877236F90C}"/>
              </a:ext>
            </a:extLst>
          </p:cNvPr>
          <p:cNvSpPr txBox="1"/>
          <p:nvPr/>
        </p:nvSpPr>
        <p:spPr>
          <a:xfrm>
            <a:off x="755470" y="1249015"/>
            <a:ext cx="3816530" cy="307777"/>
          </a:xfrm>
          <a:prstGeom prst="rect">
            <a:avLst/>
          </a:prstGeom>
          <a:noFill/>
        </p:spPr>
        <p:txBody>
          <a:bodyPr wrap="square" rtlCol="0">
            <a:spAutoFit/>
          </a:bodyPr>
          <a:lstStyle/>
          <a:p>
            <a:r>
              <a:rPr lang="fr-FR" dirty="0"/>
              <a:t>Des actions </a:t>
            </a:r>
            <a:r>
              <a:rPr lang="fr-FR" b="1" dirty="0"/>
              <a:t>peu vues</a:t>
            </a:r>
            <a:r>
              <a:rPr lang="fr-FR" dirty="0"/>
              <a:t>,</a:t>
            </a:r>
            <a:endParaRPr lang="fr-FR" sz="1200" b="1" i="1" dirty="0"/>
          </a:p>
        </p:txBody>
      </p:sp>
      <p:sp>
        <p:nvSpPr>
          <p:cNvPr id="11" name="ZoneTexte 10">
            <a:extLst>
              <a:ext uri="{FF2B5EF4-FFF2-40B4-BE49-F238E27FC236}">
                <a16:creationId xmlns:a16="http://schemas.microsoft.com/office/drawing/2014/main" id="{3A014F80-0CD2-6E96-000E-832F3DAEFAA7}"/>
              </a:ext>
            </a:extLst>
          </p:cNvPr>
          <p:cNvSpPr txBox="1"/>
          <p:nvPr/>
        </p:nvSpPr>
        <p:spPr>
          <a:xfrm>
            <a:off x="683568" y="260648"/>
            <a:ext cx="7776864" cy="523220"/>
          </a:xfrm>
          <a:prstGeom prst="rect">
            <a:avLst/>
          </a:prstGeom>
          <a:noFill/>
        </p:spPr>
        <p:txBody>
          <a:bodyPr wrap="square" rtlCol="0">
            <a:spAutoFit/>
          </a:bodyPr>
          <a:lstStyle/>
          <a:p>
            <a:r>
              <a:rPr lang="fr-FR" sz="2800" b="1" dirty="0">
                <a:solidFill>
                  <a:srgbClr val="407AAA"/>
                </a:solidFill>
              </a:rPr>
              <a:t>le principe des thématiques est bienvenu</a:t>
            </a:r>
          </a:p>
        </p:txBody>
      </p:sp>
      <p:sp>
        <p:nvSpPr>
          <p:cNvPr id="13" name="ZoneTexte 12">
            <a:extLst>
              <a:ext uri="{FF2B5EF4-FFF2-40B4-BE49-F238E27FC236}">
                <a16:creationId xmlns:a16="http://schemas.microsoft.com/office/drawing/2014/main" id="{BB8E3E15-3403-6443-DC56-E45F7BD1123A}"/>
              </a:ext>
            </a:extLst>
          </p:cNvPr>
          <p:cNvSpPr txBox="1"/>
          <p:nvPr/>
        </p:nvSpPr>
        <p:spPr>
          <a:xfrm>
            <a:off x="755576" y="2329135"/>
            <a:ext cx="3816530" cy="307777"/>
          </a:xfrm>
          <a:prstGeom prst="rect">
            <a:avLst/>
          </a:prstGeom>
          <a:noFill/>
        </p:spPr>
        <p:txBody>
          <a:bodyPr wrap="square" rtlCol="0">
            <a:spAutoFit/>
          </a:bodyPr>
          <a:lstStyle/>
          <a:p>
            <a:r>
              <a:rPr lang="fr-FR" dirty="0"/>
              <a:t>mais </a:t>
            </a:r>
            <a:r>
              <a:rPr lang="fr-FR" b="1" dirty="0"/>
              <a:t>appréciées</a:t>
            </a:r>
            <a:r>
              <a:rPr lang="fr-FR" dirty="0"/>
              <a:t>, dans leur principe.</a:t>
            </a:r>
            <a:endParaRPr lang="fr-FR" sz="1200" b="1" i="1" dirty="0"/>
          </a:p>
        </p:txBody>
      </p:sp>
      <p:sp>
        <p:nvSpPr>
          <p:cNvPr id="14" name="ZoneTexte 13">
            <a:extLst>
              <a:ext uri="{FF2B5EF4-FFF2-40B4-BE49-F238E27FC236}">
                <a16:creationId xmlns:a16="http://schemas.microsoft.com/office/drawing/2014/main" id="{DC75E6B6-3F03-CDA4-9C3B-C2120DE8E21C}"/>
              </a:ext>
            </a:extLst>
          </p:cNvPr>
          <p:cNvSpPr txBox="1"/>
          <p:nvPr/>
        </p:nvSpPr>
        <p:spPr>
          <a:xfrm>
            <a:off x="755576" y="2636912"/>
            <a:ext cx="7560840" cy="1200329"/>
          </a:xfrm>
          <a:prstGeom prst="rect">
            <a:avLst/>
          </a:prstGeom>
          <a:noFill/>
        </p:spPr>
        <p:txBody>
          <a:bodyPr wrap="square" rtlCol="0">
            <a:spAutoFit/>
          </a:bodyPr>
          <a:lstStyle/>
          <a:p>
            <a:r>
              <a:rPr lang="fr-FR" sz="1200" i="1" dirty="0"/>
              <a:t>« c’est indispensable » « ça égaye la boutique »</a:t>
            </a:r>
          </a:p>
          <a:p>
            <a:r>
              <a:rPr lang="fr-FR" sz="1200" i="1" dirty="0"/>
              <a:t>« on voit le catalogue de terrasses, ça donne des idées d’aménagement »</a:t>
            </a:r>
            <a:r>
              <a:rPr lang="fr-FR" sz="1200" dirty="0"/>
              <a:t>  </a:t>
            </a:r>
          </a:p>
          <a:p>
            <a:r>
              <a:rPr lang="fr-FR" sz="1200" i="1" dirty="0"/>
              <a:t>« c’est important de se renouveler, même nous dans nos restaurant, on doit se renouveler régulièrement »</a:t>
            </a:r>
          </a:p>
          <a:p>
            <a:r>
              <a:rPr lang="fr-FR" sz="1200" i="1" dirty="0"/>
              <a:t>« Métro évolue tout le temps en fonction de ce qui arrive, COVID etc… Ils font évoluer les choses, comme avec la Marketplace, ça peut être aussi ces différents thèmes, c’est tout à leur honneur et c’est aussi une nécessité pour eux »</a:t>
            </a:r>
          </a:p>
        </p:txBody>
      </p:sp>
      <p:sp>
        <p:nvSpPr>
          <p:cNvPr id="16" name="ZoneTexte 15">
            <a:extLst>
              <a:ext uri="{FF2B5EF4-FFF2-40B4-BE49-F238E27FC236}">
                <a16:creationId xmlns:a16="http://schemas.microsoft.com/office/drawing/2014/main" id="{9B9D2209-0FAD-FABA-EA1F-52E4AA803020}"/>
              </a:ext>
            </a:extLst>
          </p:cNvPr>
          <p:cNvSpPr txBox="1"/>
          <p:nvPr/>
        </p:nvSpPr>
        <p:spPr>
          <a:xfrm>
            <a:off x="757028" y="3933056"/>
            <a:ext cx="5544616" cy="369332"/>
          </a:xfrm>
          <a:prstGeom prst="rect">
            <a:avLst/>
          </a:prstGeom>
          <a:noFill/>
        </p:spPr>
        <p:txBody>
          <a:bodyPr wrap="square" rtlCol="0">
            <a:spAutoFit/>
          </a:bodyPr>
          <a:lstStyle/>
          <a:p>
            <a:r>
              <a:rPr lang="fr-FR" sz="1800" dirty="0"/>
              <a:t>😊</a:t>
            </a:r>
            <a:r>
              <a:rPr lang="fr-FR" dirty="0"/>
              <a:t> si </a:t>
            </a:r>
            <a:r>
              <a:rPr lang="fr-FR" b="1" dirty="0"/>
              <a:t>associées à des promotions</a:t>
            </a:r>
            <a:endParaRPr lang="fr-FR" dirty="0"/>
          </a:p>
        </p:txBody>
      </p:sp>
      <p:sp>
        <p:nvSpPr>
          <p:cNvPr id="17" name="ZoneTexte 16">
            <a:extLst>
              <a:ext uri="{FF2B5EF4-FFF2-40B4-BE49-F238E27FC236}">
                <a16:creationId xmlns:a16="http://schemas.microsoft.com/office/drawing/2014/main" id="{72669BC4-C6E3-8DCC-4D0E-4AB92EC43C5F}"/>
              </a:ext>
            </a:extLst>
          </p:cNvPr>
          <p:cNvSpPr txBox="1"/>
          <p:nvPr/>
        </p:nvSpPr>
        <p:spPr>
          <a:xfrm>
            <a:off x="755626" y="4309365"/>
            <a:ext cx="6984726" cy="461665"/>
          </a:xfrm>
          <a:prstGeom prst="rect">
            <a:avLst/>
          </a:prstGeom>
          <a:noFill/>
        </p:spPr>
        <p:txBody>
          <a:bodyPr wrap="square" rtlCol="0">
            <a:spAutoFit/>
          </a:bodyPr>
          <a:lstStyle/>
          <a:p>
            <a:r>
              <a:rPr lang="fr-FR" sz="1200" i="1"/>
              <a:t>« si c'est une offre avec un tarif plus doux, pourquoi pas … » « communiquer sur une thématique par mois pour faire bénéficier les clients de promos qui vont avec cette thématique » </a:t>
            </a:r>
          </a:p>
        </p:txBody>
      </p:sp>
      <p:sp>
        <p:nvSpPr>
          <p:cNvPr id="18" name="ZoneTexte 17">
            <a:extLst>
              <a:ext uri="{FF2B5EF4-FFF2-40B4-BE49-F238E27FC236}">
                <a16:creationId xmlns:a16="http://schemas.microsoft.com/office/drawing/2014/main" id="{27E8289C-CA03-1C42-CD9C-C341299F791E}"/>
              </a:ext>
            </a:extLst>
          </p:cNvPr>
          <p:cNvSpPr txBox="1"/>
          <p:nvPr/>
        </p:nvSpPr>
        <p:spPr>
          <a:xfrm>
            <a:off x="827710" y="4814036"/>
            <a:ext cx="8280920" cy="307777"/>
          </a:xfrm>
          <a:prstGeom prst="rect">
            <a:avLst/>
          </a:prstGeom>
          <a:noFill/>
        </p:spPr>
        <p:txBody>
          <a:bodyPr wrap="square" rtlCol="0">
            <a:spAutoFit/>
          </a:bodyPr>
          <a:lstStyle/>
          <a:p>
            <a:r>
              <a:rPr lang="fr-FR" b="1"/>
              <a:t>A diffuser</a:t>
            </a:r>
            <a:r>
              <a:rPr lang="fr-FR"/>
              <a:t> : en point de vente, sur le site et sur l’application.</a:t>
            </a:r>
            <a:endParaRPr lang="fr-FR" sz="1200" i="1"/>
          </a:p>
        </p:txBody>
      </p:sp>
    </p:spTree>
    <p:extLst>
      <p:ext uri="{BB962C8B-B14F-4D97-AF65-F5344CB8AC3E}">
        <p14:creationId xmlns:p14="http://schemas.microsoft.com/office/powerpoint/2010/main" val="36380979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3AAADC26-7651-32FF-5ABD-45DEFE556F33}"/>
              </a:ext>
            </a:extLst>
          </p:cNvPr>
          <p:cNvSpPr>
            <a:spLocks noGrp="1"/>
          </p:cNvSpPr>
          <p:nvPr>
            <p:ph type="sldNum" sz="quarter" idx="12"/>
          </p:nvPr>
        </p:nvSpPr>
        <p:spPr/>
        <p:txBody>
          <a:bodyPr/>
          <a:lstStyle/>
          <a:p>
            <a:fld id="{E6B8A873-7F5A-3B49-9BD4-C9DB89092DF3}" type="slidenum">
              <a:rPr lang="fr-FR" smtClean="0"/>
              <a:pPr/>
              <a:t>46</a:t>
            </a:fld>
            <a:endParaRPr lang="fr-FR"/>
          </a:p>
        </p:txBody>
      </p:sp>
      <p:sp>
        <p:nvSpPr>
          <p:cNvPr id="11" name="ZoneTexte 10">
            <a:extLst>
              <a:ext uri="{FF2B5EF4-FFF2-40B4-BE49-F238E27FC236}">
                <a16:creationId xmlns:a16="http://schemas.microsoft.com/office/drawing/2014/main" id="{0B1C8659-ECA9-B93C-D3A2-17105B4CCEE9}"/>
              </a:ext>
            </a:extLst>
          </p:cNvPr>
          <p:cNvSpPr txBox="1"/>
          <p:nvPr/>
        </p:nvSpPr>
        <p:spPr>
          <a:xfrm>
            <a:off x="827478" y="260648"/>
            <a:ext cx="7560946" cy="523220"/>
          </a:xfrm>
          <a:prstGeom prst="rect">
            <a:avLst/>
          </a:prstGeom>
          <a:noFill/>
        </p:spPr>
        <p:txBody>
          <a:bodyPr wrap="square" rtlCol="0">
            <a:spAutoFit/>
          </a:bodyPr>
          <a:lstStyle/>
          <a:p>
            <a:r>
              <a:rPr lang="fr-FR" sz="2800" b="1" dirty="0">
                <a:solidFill>
                  <a:srgbClr val="407AAA"/>
                </a:solidFill>
              </a:rPr>
              <a:t>les thématiques</a:t>
            </a:r>
            <a:endParaRPr lang="fr-FR" sz="2800" b="1" u="sng" dirty="0">
              <a:solidFill>
                <a:srgbClr val="407AAA"/>
              </a:solidFill>
            </a:endParaRPr>
          </a:p>
        </p:txBody>
      </p:sp>
      <p:sp>
        <p:nvSpPr>
          <p:cNvPr id="7" name="ZoneTexte 6">
            <a:extLst>
              <a:ext uri="{FF2B5EF4-FFF2-40B4-BE49-F238E27FC236}">
                <a16:creationId xmlns:a16="http://schemas.microsoft.com/office/drawing/2014/main" id="{1FBC7046-6435-B273-4CC2-A9D8A2FD2B71}"/>
              </a:ext>
            </a:extLst>
          </p:cNvPr>
          <p:cNvSpPr txBox="1"/>
          <p:nvPr/>
        </p:nvSpPr>
        <p:spPr>
          <a:xfrm>
            <a:off x="746345" y="1432495"/>
            <a:ext cx="7291474" cy="677108"/>
          </a:xfrm>
          <a:prstGeom prst="rect">
            <a:avLst/>
          </a:prstGeom>
          <a:noFill/>
        </p:spPr>
        <p:txBody>
          <a:bodyPr wrap="square" rtlCol="0">
            <a:spAutoFit/>
          </a:bodyPr>
          <a:lstStyle/>
          <a:p>
            <a:r>
              <a:rPr lang="fr-FR" dirty="0"/>
              <a:t>. les </a:t>
            </a:r>
            <a:r>
              <a:rPr lang="fr-FR" b="1" dirty="0"/>
              <a:t>saisons </a:t>
            </a:r>
            <a:r>
              <a:rPr lang="fr-FR" sz="1200" dirty="0"/>
              <a:t>sur l’alimentaire </a:t>
            </a:r>
            <a:r>
              <a:rPr lang="fr-FR" sz="1200" i="1" dirty="0"/>
              <a:t>« surtout l’alimentaire » « on y va pour ça » « par exemple, quand la saison des fraises arrive » « ça amènerait les restaurateurs à acheter plus des produits de saison »</a:t>
            </a:r>
          </a:p>
          <a:p>
            <a:endParaRPr lang="fr-FR" sz="1200" b="1" i="1" dirty="0"/>
          </a:p>
        </p:txBody>
      </p:sp>
      <p:sp>
        <p:nvSpPr>
          <p:cNvPr id="8" name="ZoneTexte 7">
            <a:extLst>
              <a:ext uri="{FF2B5EF4-FFF2-40B4-BE49-F238E27FC236}">
                <a16:creationId xmlns:a16="http://schemas.microsoft.com/office/drawing/2014/main" id="{3F7BC80D-A39E-4C79-D970-BEB81028D9D7}"/>
              </a:ext>
            </a:extLst>
          </p:cNvPr>
          <p:cNvSpPr txBox="1"/>
          <p:nvPr/>
        </p:nvSpPr>
        <p:spPr>
          <a:xfrm>
            <a:off x="755470" y="908720"/>
            <a:ext cx="6462108" cy="307777"/>
          </a:xfrm>
          <a:prstGeom prst="rect">
            <a:avLst/>
          </a:prstGeom>
          <a:noFill/>
        </p:spPr>
        <p:txBody>
          <a:bodyPr wrap="square" rtlCol="0">
            <a:spAutoFit/>
          </a:bodyPr>
          <a:lstStyle/>
          <a:p>
            <a:r>
              <a:rPr lang="fr-FR" b="1" dirty="0"/>
              <a:t>En matière de thématiques, les restaurateurs attendent :</a:t>
            </a:r>
            <a:endParaRPr lang="fr-FR" sz="1200" b="1" i="1" dirty="0"/>
          </a:p>
        </p:txBody>
      </p:sp>
      <p:sp>
        <p:nvSpPr>
          <p:cNvPr id="10" name="Rectangle à coins arrondis 6">
            <a:extLst>
              <a:ext uri="{FF2B5EF4-FFF2-40B4-BE49-F238E27FC236}">
                <a16:creationId xmlns:a16="http://schemas.microsoft.com/office/drawing/2014/main" id="{6639BC24-7692-8213-B6CC-3E1D098163C0}"/>
              </a:ext>
            </a:extLst>
          </p:cNvPr>
          <p:cNvSpPr/>
          <p:nvPr/>
        </p:nvSpPr>
        <p:spPr bwMode="auto">
          <a:xfrm>
            <a:off x="693127" y="1353795"/>
            <a:ext cx="7344692" cy="313146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
        <p:nvSpPr>
          <p:cNvPr id="12" name="ZoneTexte 11">
            <a:extLst>
              <a:ext uri="{FF2B5EF4-FFF2-40B4-BE49-F238E27FC236}">
                <a16:creationId xmlns:a16="http://schemas.microsoft.com/office/drawing/2014/main" id="{4C0CC153-068C-179A-B721-6A536FB20FF0}"/>
              </a:ext>
            </a:extLst>
          </p:cNvPr>
          <p:cNvSpPr txBox="1"/>
          <p:nvPr/>
        </p:nvSpPr>
        <p:spPr>
          <a:xfrm>
            <a:off x="755576" y="2708920"/>
            <a:ext cx="7196907" cy="861774"/>
          </a:xfrm>
          <a:prstGeom prst="rect">
            <a:avLst/>
          </a:prstGeom>
          <a:noFill/>
        </p:spPr>
        <p:txBody>
          <a:bodyPr wrap="square" rtlCol="0">
            <a:spAutoFit/>
          </a:bodyPr>
          <a:lstStyle/>
          <a:p>
            <a:r>
              <a:rPr lang="fr-FR" dirty="0"/>
              <a:t>. des dossiers sur des </a:t>
            </a:r>
            <a:r>
              <a:rPr lang="fr-FR" b="1" dirty="0"/>
              <a:t>catégories de produits </a:t>
            </a:r>
            <a:r>
              <a:rPr lang="fr-FR" dirty="0"/>
              <a:t>(pâtisserie surgelée, bio …) </a:t>
            </a:r>
            <a:r>
              <a:rPr lang="fr-FR" sz="1200" i="1" dirty="0"/>
              <a:t>« tout ce qui est moelleux, gâteaux surgelés, ça pourrait être intéressant, c’est surgelé mais savoir que ça reste de qualité, comme Picard, ils font des tartes et mettent en avant une influenceuse de la cuisine </a:t>
            </a:r>
          </a:p>
          <a:p>
            <a:r>
              <a:rPr lang="fr-FR" sz="1200" i="1" dirty="0"/>
              <a:t>ou un chef pâtissier, avoir la traçabilité d'un chef » « le bio » </a:t>
            </a:r>
            <a:endParaRPr lang="fr-FR" sz="1200" b="1" i="1" dirty="0"/>
          </a:p>
        </p:txBody>
      </p:sp>
      <p:sp>
        <p:nvSpPr>
          <p:cNvPr id="13" name="ZoneTexte 12">
            <a:extLst>
              <a:ext uri="{FF2B5EF4-FFF2-40B4-BE49-F238E27FC236}">
                <a16:creationId xmlns:a16="http://schemas.microsoft.com/office/drawing/2014/main" id="{3CCED70F-461E-802E-0E0F-0C21B25CFAF2}"/>
              </a:ext>
            </a:extLst>
          </p:cNvPr>
          <p:cNvSpPr txBox="1"/>
          <p:nvPr/>
        </p:nvSpPr>
        <p:spPr>
          <a:xfrm>
            <a:off x="755576" y="3645024"/>
            <a:ext cx="7196907" cy="307777"/>
          </a:xfrm>
          <a:prstGeom prst="rect">
            <a:avLst/>
          </a:prstGeom>
          <a:noFill/>
        </p:spPr>
        <p:txBody>
          <a:bodyPr wrap="square" rtlCol="0">
            <a:spAutoFit/>
          </a:bodyPr>
          <a:lstStyle/>
          <a:p>
            <a:r>
              <a:rPr lang="fr-FR" dirty="0"/>
              <a:t>. des </a:t>
            </a:r>
            <a:r>
              <a:rPr lang="fr-FR" b="1" dirty="0"/>
              <a:t>régions</a:t>
            </a:r>
            <a:r>
              <a:rPr lang="fr-FR" dirty="0"/>
              <a:t> </a:t>
            </a:r>
            <a:r>
              <a:rPr lang="fr-FR" sz="1200" i="1" dirty="0"/>
              <a:t>« le Sud Ouest » « l’Italie »  </a:t>
            </a:r>
            <a:endParaRPr lang="fr-FR" sz="1200" b="1" i="1" dirty="0"/>
          </a:p>
        </p:txBody>
      </p:sp>
      <p:sp>
        <p:nvSpPr>
          <p:cNvPr id="14" name="ZoneTexte 13">
            <a:extLst>
              <a:ext uri="{FF2B5EF4-FFF2-40B4-BE49-F238E27FC236}">
                <a16:creationId xmlns:a16="http://schemas.microsoft.com/office/drawing/2014/main" id="{6693944B-8050-39ED-61B3-4E21FAB94B23}"/>
              </a:ext>
            </a:extLst>
          </p:cNvPr>
          <p:cNvSpPr txBox="1"/>
          <p:nvPr/>
        </p:nvSpPr>
        <p:spPr>
          <a:xfrm>
            <a:off x="755576" y="3985319"/>
            <a:ext cx="7196907" cy="307777"/>
          </a:xfrm>
          <a:prstGeom prst="rect">
            <a:avLst/>
          </a:prstGeom>
          <a:noFill/>
        </p:spPr>
        <p:txBody>
          <a:bodyPr wrap="square" rtlCol="0">
            <a:spAutoFit/>
          </a:bodyPr>
          <a:lstStyle/>
          <a:p>
            <a:r>
              <a:rPr lang="fr-FR" dirty="0"/>
              <a:t>. le </a:t>
            </a:r>
            <a:r>
              <a:rPr lang="fr-FR" b="1" dirty="0"/>
              <a:t>non alimentaire </a:t>
            </a:r>
            <a:r>
              <a:rPr lang="fr-FR" sz="1200" i="1" dirty="0"/>
              <a:t>« on les connaît moins pour ça, ça peut être l’occasion de le faire connaître »</a:t>
            </a:r>
            <a:endParaRPr lang="fr-FR" sz="1200" b="1" i="1" dirty="0"/>
          </a:p>
        </p:txBody>
      </p:sp>
      <p:sp>
        <p:nvSpPr>
          <p:cNvPr id="15" name="ZoneTexte 14">
            <a:extLst>
              <a:ext uri="{FF2B5EF4-FFF2-40B4-BE49-F238E27FC236}">
                <a16:creationId xmlns:a16="http://schemas.microsoft.com/office/drawing/2014/main" id="{F3AEC2D4-6A9F-6826-7D37-D21A0705369E}"/>
              </a:ext>
            </a:extLst>
          </p:cNvPr>
          <p:cNvSpPr txBox="1"/>
          <p:nvPr/>
        </p:nvSpPr>
        <p:spPr>
          <a:xfrm>
            <a:off x="755577" y="2060848"/>
            <a:ext cx="6696744" cy="492443"/>
          </a:xfrm>
          <a:prstGeom prst="rect">
            <a:avLst/>
          </a:prstGeom>
          <a:noFill/>
        </p:spPr>
        <p:txBody>
          <a:bodyPr wrap="square" rtlCol="0">
            <a:spAutoFit/>
          </a:bodyPr>
          <a:lstStyle/>
          <a:p>
            <a:r>
              <a:rPr lang="fr-FR" dirty="0"/>
              <a:t>. le </a:t>
            </a:r>
            <a:r>
              <a:rPr lang="fr-FR" b="1" dirty="0"/>
              <a:t>moment de la journée </a:t>
            </a:r>
            <a:r>
              <a:rPr lang="fr-FR" sz="1200" i="1" dirty="0"/>
              <a:t>« le matin avec le petit déjeuner, le repas du midi, quand les gens sont très pressés et le soir c’est plus festif »</a:t>
            </a:r>
            <a:endParaRPr lang="fr-FR" sz="1200" b="1" i="1" dirty="0"/>
          </a:p>
        </p:txBody>
      </p:sp>
      <p:sp>
        <p:nvSpPr>
          <p:cNvPr id="16" name="ZoneTexte 15">
            <a:extLst>
              <a:ext uri="{FF2B5EF4-FFF2-40B4-BE49-F238E27FC236}">
                <a16:creationId xmlns:a16="http://schemas.microsoft.com/office/drawing/2014/main" id="{993226B8-B728-47FA-67BF-E706173BDEF2}"/>
              </a:ext>
            </a:extLst>
          </p:cNvPr>
          <p:cNvSpPr txBox="1"/>
          <p:nvPr/>
        </p:nvSpPr>
        <p:spPr>
          <a:xfrm>
            <a:off x="827584" y="4633391"/>
            <a:ext cx="6462108" cy="677108"/>
          </a:xfrm>
          <a:prstGeom prst="rect">
            <a:avLst/>
          </a:prstGeom>
          <a:noFill/>
        </p:spPr>
        <p:txBody>
          <a:bodyPr wrap="square" rtlCol="0">
            <a:spAutoFit/>
          </a:bodyPr>
          <a:lstStyle/>
          <a:p>
            <a:r>
              <a:rPr lang="fr-FR" b="1" dirty="0"/>
              <a:t>Au-delà de thématiques, </a:t>
            </a:r>
            <a:r>
              <a:rPr lang="fr-FR" dirty="0"/>
              <a:t>à Paris, sont évoquées des </a:t>
            </a:r>
            <a:r>
              <a:rPr lang="fr-FR" b="1" dirty="0"/>
              <a:t>animations</a:t>
            </a:r>
            <a:r>
              <a:rPr lang="fr-FR" dirty="0"/>
              <a:t> </a:t>
            </a:r>
          </a:p>
          <a:p>
            <a:r>
              <a:rPr lang="fr-FR" sz="1200" b="1" i="1" dirty="0"/>
              <a:t>« </a:t>
            </a:r>
            <a:r>
              <a:rPr lang="fr-FR" sz="1200" i="1" dirty="0"/>
              <a:t>l'autre jour des chefs Président étaient là, qui faisaient des petites prestations de produits avec la crème Président » « pourquoi pas un restaurant dans Métro ? »</a:t>
            </a:r>
            <a:endParaRPr lang="fr-FR" sz="1200" b="1" i="1" dirty="0"/>
          </a:p>
        </p:txBody>
      </p:sp>
    </p:spTree>
    <p:extLst>
      <p:ext uri="{BB962C8B-B14F-4D97-AF65-F5344CB8AC3E}">
        <p14:creationId xmlns:p14="http://schemas.microsoft.com/office/powerpoint/2010/main" val="40910719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47</a:t>
            </a:fld>
            <a:endParaRPr lang="fr-FR"/>
          </a:p>
        </p:txBody>
      </p:sp>
      <p:sp>
        <p:nvSpPr>
          <p:cNvPr id="6" name="ZoneTexte 5"/>
          <p:cNvSpPr txBox="1"/>
          <p:nvPr/>
        </p:nvSpPr>
        <p:spPr>
          <a:xfrm>
            <a:off x="971600" y="3070701"/>
            <a:ext cx="7200800" cy="584775"/>
          </a:xfrm>
          <a:prstGeom prst="rect">
            <a:avLst/>
          </a:prstGeom>
          <a:noFill/>
        </p:spPr>
        <p:txBody>
          <a:bodyPr wrap="square" rtlCol="0">
            <a:spAutoFit/>
          </a:bodyPr>
          <a:lstStyle/>
          <a:p>
            <a:pPr algn="ctr"/>
            <a:r>
              <a:rPr lang="fr-FR" sz="3200" b="1"/>
              <a:t>Les promotions</a:t>
            </a:r>
          </a:p>
        </p:txBody>
      </p:sp>
      <p:sp>
        <p:nvSpPr>
          <p:cNvPr id="7" name="Rectangle à coins arrondis 6"/>
          <p:cNvSpPr/>
          <p:nvPr/>
        </p:nvSpPr>
        <p:spPr bwMode="auto">
          <a:xfrm>
            <a:off x="2771800" y="2924944"/>
            <a:ext cx="3600400" cy="93610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34354495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7CBDED76-04EF-9985-43F1-87B7E75777B1}"/>
              </a:ext>
            </a:extLst>
          </p:cNvPr>
          <p:cNvSpPr>
            <a:spLocks noGrp="1"/>
          </p:cNvSpPr>
          <p:nvPr>
            <p:ph type="sldNum" sz="quarter" idx="12"/>
          </p:nvPr>
        </p:nvSpPr>
        <p:spPr/>
        <p:txBody>
          <a:bodyPr/>
          <a:lstStyle/>
          <a:p>
            <a:fld id="{E6B8A873-7F5A-3B49-9BD4-C9DB89092DF3}" type="slidenum">
              <a:rPr lang="fr-FR" smtClean="0"/>
              <a:pPr/>
              <a:t>48</a:t>
            </a:fld>
            <a:endParaRPr lang="fr-FR"/>
          </a:p>
        </p:txBody>
      </p:sp>
      <p:sp>
        <p:nvSpPr>
          <p:cNvPr id="4" name="ZoneTexte 3">
            <a:extLst>
              <a:ext uri="{FF2B5EF4-FFF2-40B4-BE49-F238E27FC236}">
                <a16:creationId xmlns:a16="http://schemas.microsoft.com/office/drawing/2014/main" id="{4607311F-0D35-69A4-1C8D-5FA8829DCED9}"/>
              </a:ext>
            </a:extLst>
          </p:cNvPr>
          <p:cNvSpPr txBox="1"/>
          <p:nvPr/>
        </p:nvSpPr>
        <p:spPr>
          <a:xfrm>
            <a:off x="611560" y="1340710"/>
            <a:ext cx="7776864" cy="276999"/>
          </a:xfrm>
          <a:prstGeom prst="rect">
            <a:avLst/>
          </a:prstGeom>
          <a:noFill/>
        </p:spPr>
        <p:txBody>
          <a:bodyPr wrap="square" rtlCol="0">
            <a:spAutoFit/>
          </a:bodyPr>
          <a:lstStyle/>
          <a:p>
            <a:r>
              <a:rPr lang="fr-FR" sz="1200" i="1"/>
              <a:t>« c’est le nerf de la guerre » « surtout en ce moment où on est surtout attentif aux augmentations »</a:t>
            </a:r>
          </a:p>
        </p:txBody>
      </p:sp>
      <p:sp>
        <p:nvSpPr>
          <p:cNvPr id="6" name="ZoneTexte 5">
            <a:extLst>
              <a:ext uri="{FF2B5EF4-FFF2-40B4-BE49-F238E27FC236}">
                <a16:creationId xmlns:a16="http://schemas.microsoft.com/office/drawing/2014/main" id="{DD05C265-CD94-509C-2886-630B04E57EB2}"/>
              </a:ext>
            </a:extLst>
          </p:cNvPr>
          <p:cNvSpPr txBox="1"/>
          <p:nvPr/>
        </p:nvSpPr>
        <p:spPr>
          <a:xfrm>
            <a:off x="627323" y="2564904"/>
            <a:ext cx="6897087" cy="1169551"/>
          </a:xfrm>
          <a:prstGeom prst="rect">
            <a:avLst/>
          </a:prstGeom>
          <a:noFill/>
        </p:spPr>
        <p:txBody>
          <a:bodyPr wrap="square" rtlCol="0">
            <a:spAutoFit/>
          </a:bodyPr>
          <a:lstStyle/>
          <a:p>
            <a:r>
              <a:rPr lang="fr-FR" dirty="0"/>
              <a:t>Intéressant sur :</a:t>
            </a:r>
          </a:p>
          <a:p>
            <a:endParaRPr lang="fr-FR" dirty="0"/>
          </a:p>
          <a:p>
            <a:r>
              <a:rPr lang="fr-FR" dirty="0"/>
              <a:t>. </a:t>
            </a:r>
            <a:r>
              <a:rPr lang="fr-FR" b="1" dirty="0"/>
              <a:t>tout l’alimentaire … </a:t>
            </a:r>
            <a:r>
              <a:rPr lang="fr-FR" dirty="0"/>
              <a:t>et notamment sur la boucherie et la poissonnerie,</a:t>
            </a:r>
          </a:p>
          <a:p>
            <a:r>
              <a:rPr lang="fr-FR" dirty="0"/>
              <a:t>. les </a:t>
            </a:r>
            <a:r>
              <a:rPr lang="fr-FR" b="1" dirty="0"/>
              <a:t>DLC courtes </a:t>
            </a:r>
            <a:r>
              <a:rPr lang="fr-FR" dirty="0"/>
              <a:t>(Rennes)</a:t>
            </a:r>
            <a:r>
              <a:rPr lang="fr-FR" b="1" dirty="0"/>
              <a:t> </a:t>
            </a:r>
            <a:r>
              <a:rPr lang="fr-FR" dirty="0"/>
              <a:t>,</a:t>
            </a:r>
          </a:p>
          <a:p>
            <a:r>
              <a:rPr lang="fr-FR" dirty="0"/>
              <a:t>. </a:t>
            </a:r>
            <a:r>
              <a:rPr lang="fr-FR" b="1" dirty="0"/>
              <a:t>le matériel </a:t>
            </a:r>
            <a:r>
              <a:rPr lang="fr-FR" dirty="0"/>
              <a:t>(Paris) : serviettes, emballages …</a:t>
            </a:r>
          </a:p>
        </p:txBody>
      </p:sp>
      <p:sp>
        <p:nvSpPr>
          <p:cNvPr id="11" name="ZoneTexte 10">
            <a:extLst>
              <a:ext uri="{FF2B5EF4-FFF2-40B4-BE49-F238E27FC236}">
                <a16:creationId xmlns:a16="http://schemas.microsoft.com/office/drawing/2014/main" id="{D8250463-B4B7-21F7-75A8-9882A53B9A03}"/>
              </a:ext>
            </a:extLst>
          </p:cNvPr>
          <p:cNvSpPr txBox="1"/>
          <p:nvPr/>
        </p:nvSpPr>
        <p:spPr>
          <a:xfrm>
            <a:off x="611538" y="1077088"/>
            <a:ext cx="7776864" cy="369332"/>
          </a:xfrm>
          <a:prstGeom prst="rect">
            <a:avLst/>
          </a:prstGeom>
          <a:noFill/>
        </p:spPr>
        <p:txBody>
          <a:bodyPr wrap="square" rtlCol="0">
            <a:spAutoFit/>
          </a:bodyPr>
          <a:lstStyle/>
          <a:p>
            <a:r>
              <a:rPr lang="fr-FR" sz="1800"/>
              <a:t>😊</a:t>
            </a:r>
            <a:r>
              <a:rPr lang="fr-FR" sz="1400"/>
              <a:t> </a:t>
            </a:r>
            <a:r>
              <a:rPr lang="fr-FR" sz="1800"/>
              <a:t>😊</a:t>
            </a:r>
            <a:r>
              <a:rPr lang="fr-FR"/>
              <a:t> </a:t>
            </a:r>
            <a:r>
              <a:rPr lang="fr-FR" b="1"/>
              <a:t>intérêt</a:t>
            </a:r>
            <a:r>
              <a:rPr lang="fr-FR"/>
              <a:t> : les restaurateurs les citent spontanément comme </a:t>
            </a:r>
            <a:r>
              <a:rPr lang="fr-FR" b="1"/>
              <a:t>attente prioritaire </a:t>
            </a:r>
          </a:p>
        </p:txBody>
      </p:sp>
      <p:sp>
        <p:nvSpPr>
          <p:cNvPr id="13" name="ZoneTexte 12">
            <a:extLst>
              <a:ext uri="{FF2B5EF4-FFF2-40B4-BE49-F238E27FC236}">
                <a16:creationId xmlns:a16="http://schemas.microsoft.com/office/drawing/2014/main" id="{9A5022C4-8DC7-5E76-0903-1B53132F59C8}"/>
              </a:ext>
            </a:extLst>
          </p:cNvPr>
          <p:cNvSpPr txBox="1"/>
          <p:nvPr/>
        </p:nvSpPr>
        <p:spPr>
          <a:xfrm>
            <a:off x="611560" y="1692055"/>
            <a:ext cx="8280920" cy="646331"/>
          </a:xfrm>
          <a:prstGeom prst="rect">
            <a:avLst/>
          </a:prstGeom>
          <a:noFill/>
        </p:spPr>
        <p:txBody>
          <a:bodyPr wrap="square" rtlCol="0">
            <a:spAutoFit/>
          </a:bodyPr>
          <a:lstStyle/>
          <a:p>
            <a:r>
              <a:rPr lang="fr-FR" sz="1200" i="1" dirty="0"/>
              <a:t>« ça s’améliore : le réveillon poisson il y a 10 ans en arrière, il n’y avait pas de promo. Maintenant, depuis le COVID ils font plus de promos sur ce qu'ils veulent vendre. Donc généralement on va sur la promo. On nous incite à regarder : il y a une petite pancarte dans le magasin » « si Métro nous fait gagner de l’argent, on reviendra plus souvent chez eux »</a:t>
            </a:r>
          </a:p>
        </p:txBody>
      </p:sp>
      <p:sp>
        <p:nvSpPr>
          <p:cNvPr id="14" name="ZoneTexte 13">
            <a:extLst>
              <a:ext uri="{FF2B5EF4-FFF2-40B4-BE49-F238E27FC236}">
                <a16:creationId xmlns:a16="http://schemas.microsoft.com/office/drawing/2014/main" id="{D486210C-1783-AE10-E3E4-0EFC7194AE0D}"/>
              </a:ext>
            </a:extLst>
          </p:cNvPr>
          <p:cNvSpPr txBox="1"/>
          <p:nvPr/>
        </p:nvSpPr>
        <p:spPr>
          <a:xfrm>
            <a:off x="611560" y="260648"/>
            <a:ext cx="7747566" cy="523220"/>
          </a:xfrm>
          <a:prstGeom prst="rect">
            <a:avLst/>
          </a:prstGeom>
          <a:noFill/>
        </p:spPr>
        <p:txBody>
          <a:bodyPr wrap="square" rtlCol="0">
            <a:spAutoFit/>
          </a:bodyPr>
          <a:lstStyle/>
          <a:p>
            <a:r>
              <a:rPr lang="fr-FR" sz="2800" b="1" dirty="0">
                <a:solidFill>
                  <a:srgbClr val="407AAA"/>
                </a:solidFill>
              </a:rPr>
              <a:t>les promotions : un sujet important</a:t>
            </a:r>
            <a:endParaRPr lang="fr-FR" sz="2800" b="1" u="sng" dirty="0">
              <a:solidFill>
                <a:srgbClr val="407AAA"/>
              </a:solidFill>
            </a:endParaRPr>
          </a:p>
        </p:txBody>
      </p:sp>
      <p:sp>
        <p:nvSpPr>
          <p:cNvPr id="5" name="Rectangle à coins arrondis 6">
            <a:extLst>
              <a:ext uri="{FF2B5EF4-FFF2-40B4-BE49-F238E27FC236}">
                <a16:creationId xmlns:a16="http://schemas.microsoft.com/office/drawing/2014/main" id="{096FA6B4-4F1F-318B-5F64-1DCE53E0D2A2}"/>
              </a:ext>
            </a:extLst>
          </p:cNvPr>
          <p:cNvSpPr/>
          <p:nvPr/>
        </p:nvSpPr>
        <p:spPr bwMode="auto">
          <a:xfrm>
            <a:off x="611560" y="2931071"/>
            <a:ext cx="6048672" cy="929977"/>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20280584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7CBDED76-04EF-9985-43F1-87B7E75777B1}"/>
              </a:ext>
            </a:extLst>
          </p:cNvPr>
          <p:cNvSpPr>
            <a:spLocks noGrp="1"/>
          </p:cNvSpPr>
          <p:nvPr>
            <p:ph type="sldNum" sz="quarter" idx="12"/>
          </p:nvPr>
        </p:nvSpPr>
        <p:spPr/>
        <p:txBody>
          <a:bodyPr/>
          <a:lstStyle/>
          <a:p>
            <a:fld id="{E6B8A873-7F5A-3B49-9BD4-C9DB89092DF3}" type="slidenum">
              <a:rPr lang="fr-FR" smtClean="0"/>
              <a:pPr/>
              <a:t>49</a:t>
            </a:fld>
            <a:endParaRPr lang="fr-FR"/>
          </a:p>
        </p:txBody>
      </p:sp>
      <p:sp>
        <p:nvSpPr>
          <p:cNvPr id="10" name="ZoneTexte 9">
            <a:extLst>
              <a:ext uri="{FF2B5EF4-FFF2-40B4-BE49-F238E27FC236}">
                <a16:creationId xmlns:a16="http://schemas.microsoft.com/office/drawing/2014/main" id="{C1787056-576A-DE90-C62C-38634DF68CE7}"/>
              </a:ext>
            </a:extLst>
          </p:cNvPr>
          <p:cNvSpPr txBox="1"/>
          <p:nvPr/>
        </p:nvSpPr>
        <p:spPr>
          <a:xfrm>
            <a:off x="611776" y="5413549"/>
            <a:ext cx="7776864" cy="646331"/>
          </a:xfrm>
          <a:prstGeom prst="rect">
            <a:avLst/>
          </a:prstGeom>
          <a:noFill/>
        </p:spPr>
        <p:txBody>
          <a:bodyPr wrap="square" rtlCol="0">
            <a:spAutoFit/>
          </a:bodyPr>
          <a:lstStyle/>
          <a:p>
            <a:r>
              <a:rPr lang="fr-FR" sz="1200" i="1" dirty="0"/>
              <a:t>« il ne faut pas que les promos soient en trop gros format, on n’en a pas forcément l’usage et pas toujours la capacité de stocker » « ce qui serait facile pour des petites structures, c’est de pouvoir prendre 3 kilos de carottes »</a:t>
            </a:r>
          </a:p>
        </p:txBody>
      </p:sp>
      <p:sp>
        <p:nvSpPr>
          <p:cNvPr id="11" name="ZoneTexte 10">
            <a:extLst>
              <a:ext uri="{FF2B5EF4-FFF2-40B4-BE49-F238E27FC236}">
                <a16:creationId xmlns:a16="http://schemas.microsoft.com/office/drawing/2014/main" id="{2DC699FF-C9B8-F039-F03F-09A84AC0730B}"/>
              </a:ext>
            </a:extLst>
          </p:cNvPr>
          <p:cNvSpPr txBox="1"/>
          <p:nvPr/>
        </p:nvSpPr>
        <p:spPr>
          <a:xfrm>
            <a:off x="611560" y="5036519"/>
            <a:ext cx="4149404" cy="369332"/>
          </a:xfrm>
          <a:prstGeom prst="rect">
            <a:avLst/>
          </a:prstGeom>
          <a:noFill/>
        </p:spPr>
        <p:txBody>
          <a:bodyPr wrap="square" rtlCol="0">
            <a:spAutoFit/>
          </a:bodyPr>
          <a:lstStyle/>
          <a:p>
            <a:r>
              <a:rPr lang="fr-FR" sz="1800"/>
              <a:t>🧐 </a:t>
            </a:r>
            <a:r>
              <a:rPr lang="fr-FR"/>
              <a:t>Veiller à </a:t>
            </a:r>
            <a:r>
              <a:rPr lang="fr-FR" b="1"/>
              <a:t>s’adapter</a:t>
            </a:r>
            <a:r>
              <a:rPr lang="fr-FR"/>
              <a:t> aux </a:t>
            </a:r>
            <a:r>
              <a:rPr lang="fr-FR" b="1"/>
              <a:t>petits formats</a:t>
            </a:r>
          </a:p>
        </p:txBody>
      </p:sp>
      <p:sp>
        <p:nvSpPr>
          <p:cNvPr id="12" name="ZoneTexte 11">
            <a:extLst>
              <a:ext uri="{FF2B5EF4-FFF2-40B4-BE49-F238E27FC236}">
                <a16:creationId xmlns:a16="http://schemas.microsoft.com/office/drawing/2014/main" id="{502DCF3E-4A14-B946-8081-C077B28A2513}"/>
              </a:ext>
            </a:extLst>
          </p:cNvPr>
          <p:cNvSpPr txBox="1"/>
          <p:nvPr/>
        </p:nvSpPr>
        <p:spPr>
          <a:xfrm>
            <a:off x="611560" y="4671953"/>
            <a:ext cx="3744520" cy="307777"/>
          </a:xfrm>
          <a:prstGeom prst="rect">
            <a:avLst/>
          </a:prstGeom>
          <a:noFill/>
        </p:spPr>
        <p:txBody>
          <a:bodyPr wrap="square" rtlCol="0">
            <a:spAutoFit/>
          </a:bodyPr>
          <a:lstStyle/>
          <a:p>
            <a:r>
              <a:rPr lang="fr-FR" b="1" u="sng" dirty="0"/>
              <a:t>Rennes</a:t>
            </a:r>
            <a:r>
              <a:rPr lang="fr-FR" b="1" dirty="0"/>
              <a:t> :</a:t>
            </a:r>
          </a:p>
        </p:txBody>
      </p:sp>
      <p:sp>
        <p:nvSpPr>
          <p:cNvPr id="3" name="ZoneTexte 2">
            <a:extLst>
              <a:ext uri="{FF2B5EF4-FFF2-40B4-BE49-F238E27FC236}">
                <a16:creationId xmlns:a16="http://schemas.microsoft.com/office/drawing/2014/main" id="{19311707-692E-CCF5-D981-592F6DB675A5}"/>
              </a:ext>
            </a:extLst>
          </p:cNvPr>
          <p:cNvSpPr txBox="1"/>
          <p:nvPr/>
        </p:nvSpPr>
        <p:spPr>
          <a:xfrm>
            <a:off x="638626" y="1268760"/>
            <a:ext cx="4797470" cy="738664"/>
          </a:xfrm>
          <a:prstGeom prst="rect">
            <a:avLst/>
          </a:prstGeom>
          <a:noFill/>
        </p:spPr>
        <p:txBody>
          <a:bodyPr wrap="square" rtlCol="0">
            <a:spAutoFit/>
          </a:bodyPr>
          <a:lstStyle/>
          <a:p>
            <a:r>
              <a:rPr lang="fr-FR" dirty="0"/>
              <a:t>à mettre en avant aux </a:t>
            </a:r>
            <a:r>
              <a:rPr lang="fr-FR" b="1" dirty="0"/>
              <a:t>points de vente</a:t>
            </a:r>
            <a:r>
              <a:rPr lang="fr-FR" dirty="0"/>
              <a:t>, stop rayon, </a:t>
            </a:r>
          </a:p>
          <a:p>
            <a:r>
              <a:rPr lang="fr-FR" dirty="0"/>
              <a:t>à relayer sur le site, l’appli, par mail, et surtout </a:t>
            </a:r>
            <a:r>
              <a:rPr lang="fr-FR" b="1" dirty="0"/>
              <a:t>par SMS.</a:t>
            </a:r>
          </a:p>
          <a:p>
            <a:r>
              <a:rPr lang="fr-FR" dirty="0"/>
              <a:t>De façon </a:t>
            </a:r>
            <a:r>
              <a:rPr lang="fr-FR" b="1" dirty="0"/>
              <a:t>hebdomadaire.</a:t>
            </a:r>
            <a:endParaRPr lang="fr-FR" dirty="0"/>
          </a:p>
        </p:txBody>
      </p:sp>
      <p:sp>
        <p:nvSpPr>
          <p:cNvPr id="4" name="ZoneTexte 3">
            <a:extLst>
              <a:ext uri="{FF2B5EF4-FFF2-40B4-BE49-F238E27FC236}">
                <a16:creationId xmlns:a16="http://schemas.microsoft.com/office/drawing/2014/main" id="{0E088F40-8CC5-A5A8-70B6-C752A6C7EB7E}"/>
              </a:ext>
            </a:extLst>
          </p:cNvPr>
          <p:cNvSpPr txBox="1"/>
          <p:nvPr/>
        </p:nvSpPr>
        <p:spPr>
          <a:xfrm>
            <a:off x="596911" y="2142148"/>
            <a:ext cx="7776864" cy="1015663"/>
          </a:xfrm>
          <a:prstGeom prst="rect">
            <a:avLst/>
          </a:prstGeom>
          <a:noFill/>
        </p:spPr>
        <p:txBody>
          <a:bodyPr wrap="square" rtlCol="0">
            <a:spAutoFit/>
          </a:bodyPr>
          <a:lstStyle/>
          <a:p>
            <a:r>
              <a:rPr lang="fr-FR" sz="1200" i="1" dirty="0"/>
              <a:t>« avant on les remarquait plus parce qu’ils envoyaient un courrier, c’était une feuille qu’ils envoyaient le mercredi, c’était les promos du jeudi, vendredi, samedi, c’était écrit en rouge. Ils devraient l’envoyer par SMS maintenant car sur Internet je n’y vais pas, c’est tellement chronophage, j’ai même mis en spam les messages sur Internet parce qu’ils en envoient trop » « ça pourrait même m’inciter à télécharger l’application »  « Il faudrait voir des pancartes dans les allées »</a:t>
            </a:r>
          </a:p>
        </p:txBody>
      </p:sp>
      <p:sp>
        <p:nvSpPr>
          <p:cNvPr id="5" name="ZoneTexte 4">
            <a:extLst>
              <a:ext uri="{FF2B5EF4-FFF2-40B4-BE49-F238E27FC236}">
                <a16:creationId xmlns:a16="http://schemas.microsoft.com/office/drawing/2014/main" id="{2E4CF7F8-C306-F19D-3AD1-3E200134AD84}"/>
              </a:ext>
            </a:extLst>
          </p:cNvPr>
          <p:cNvSpPr txBox="1"/>
          <p:nvPr/>
        </p:nvSpPr>
        <p:spPr>
          <a:xfrm>
            <a:off x="611560" y="3313704"/>
            <a:ext cx="4797470" cy="307777"/>
          </a:xfrm>
          <a:prstGeom prst="rect">
            <a:avLst/>
          </a:prstGeom>
          <a:noFill/>
        </p:spPr>
        <p:txBody>
          <a:bodyPr wrap="square" rtlCol="0">
            <a:spAutoFit/>
          </a:bodyPr>
          <a:lstStyle/>
          <a:p>
            <a:r>
              <a:rPr lang="fr-FR" b="1" u="sng" dirty="0"/>
              <a:t>A personnaliser</a:t>
            </a:r>
            <a:r>
              <a:rPr lang="fr-FR" b="1" dirty="0"/>
              <a:t> ? </a:t>
            </a:r>
            <a:r>
              <a:rPr lang="fr-FR" dirty="0"/>
              <a:t>(Paris ↑)</a:t>
            </a:r>
          </a:p>
        </p:txBody>
      </p:sp>
      <p:sp>
        <p:nvSpPr>
          <p:cNvPr id="6" name="ZoneTexte 5">
            <a:extLst>
              <a:ext uri="{FF2B5EF4-FFF2-40B4-BE49-F238E27FC236}">
                <a16:creationId xmlns:a16="http://schemas.microsoft.com/office/drawing/2014/main" id="{85B0F7DD-23C9-148D-CD11-992231890C9B}"/>
              </a:ext>
            </a:extLst>
          </p:cNvPr>
          <p:cNvSpPr txBox="1"/>
          <p:nvPr/>
        </p:nvSpPr>
        <p:spPr>
          <a:xfrm>
            <a:off x="611560" y="3653999"/>
            <a:ext cx="8136904" cy="1015663"/>
          </a:xfrm>
          <a:prstGeom prst="rect">
            <a:avLst/>
          </a:prstGeom>
          <a:noFill/>
        </p:spPr>
        <p:txBody>
          <a:bodyPr wrap="square" rtlCol="0">
            <a:spAutoFit/>
          </a:bodyPr>
          <a:lstStyle/>
          <a:p>
            <a:r>
              <a:rPr lang="fr-FR" sz="1200" i="1" dirty="0"/>
              <a:t>« ça concerne souvent les canettes de Coca, enfin des conneries… des trucs qu’on n’utilise jamais »</a:t>
            </a:r>
          </a:p>
          <a:p>
            <a:r>
              <a:rPr lang="fr-FR" sz="1200" i="1" dirty="0"/>
              <a:t>« il faut pas qu’on en reçoive trop, surtout que souvent ce ne sont pas des choses qui nous intéressent »</a:t>
            </a:r>
          </a:p>
          <a:p>
            <a:r>
              <a:rPr lang="fr-FR" sz="1200" i="1" dirty="0"/>
              <a:t>« avec l’historique de nos commandes, ils savent très bien les produits qu’on prend, quels produits nous intéressent »</a:t>
            </a:r>
          </a:p>
          <a:p>
            <a:r>
              <a:rPr lang="fr-FR" sz="1200" i="1" dirty="0"/>
              <a:t>« ça remplacerait le représentant qui venait avec son ordinateur et qui nous disait : « il y a ça, ça et ça qui peut t’intéresser en ce moment en promo »</a:t>
            </a:r>
          </a:p>
        </p:txBody>
      </p:sp>
      <p:sp>
        <p:nvSpPr>
          <p:cNvPr id="7" name="ZoneTexte 6">
            <a:extLst>
              <a:ext uri="{FF2B5EF4-FFF2-40B4-BE49-F238E27FC236}">
                <a16:creationId xmlns:a16="http://schemas.microsoft.com/office/drawing/2014/main" id="{A7A7B359-C2D3-1F29-E932-C5F0B15710F8}"/>
              </a:ext>
            </a:extLst>
          </p:cNvPr>
          <p:cNvSpPr txBox="1"/>
          <p:nvPr/>
        </p:nvSpPr>
        <p:spPr>
          <a:xfrm>
            <a:off x="611560" y="260648"/>
            <a:ext cx="7747566" cy="523220"/>
          </a:xfrm>
          <a:prstGeom prst="rect">
            <a:avLst/>
          </a:prstGeom>
          <a:noFill/>
        </p:spPr>
        <p:txBody>
          <a:bodyPr wrap="square" rtlCol="0">
            <a:spAutoFit/>
          </a:bodyPr>
          <a:lstStyle/>
          <a:p>
            <a:r>
              <a:rPr lang="fr-FR" sz="2800" b="1" dirty="0">
                <a:solidFill>
                  <a:srgbClr val="407AAA"/>
                </a:solidFill>
              </a:rPr>
              <a:t>promos : informer, personnaliser</a:t>
            </a:r>
            <a:endParaRPr lang="fr-FR" sz="2800" b="1" u="sng" dirty="0">
              <a:solidFill>
                <a:srgbClr val="407AAA"/>
              </a:solidFill>
            </a:endParaRPr>
          </a:p>
        </p:txBody>
      </p:sp>
      <p:sp>
        <p:nvSpPr>
          <p:cNvPr id="8" name="ZoneTexte 7">
            <a:extLst>
              <a:ext uri="{FF2B5EF4-FFF2-40B4-BE49-F238E27FC236}">
                <a16:creationId xmlns:a16="http://schemas.microsoft.com/office/drawing/2014/main" id="{39571890-F54A-20C8-D3D9-5ECCDEF62B62}"/>
              </a:ext>
            </a:extLst>
          </p:cNvPr>
          <p:cNvSpPr txBox="1"/>
          <p:nvPr/>
        </p:nvSpPr>
        <p:spPr>
          <a:xfrm>
            <a:off x="611560" y="980728"/>
            <a:ext cx="4005388" cy="307777"/>
          </a:xfrm>
          <a:prstGeom prst="rect">
            <a:avLst/>
          </a:prstGeom>
          <a:noFill/>
        </p:spPr>
        <p:txBody>
          <a:bodyPr wrap="square" rtlCol="0">
            <a:spAutoFit/>
          </a:bodyPr>
          <a:lstStyle/>
          <a:p>
            <a:r>
              <a:rPr lang="fr-FR" b="1" dirty="0"/>
              <a:t>Des promotions</a:t>
            </a:r>
            <a:r>
              <a:rPr lang="fr-FR" dirty="0"/>
              <a:t>,</a:t>
            </a:r>
          </a:p>
        </p:txBody>
      </p:sp>
    </p:spTree>
    <p:extLst>
      <p:ext uri="{BB962C8B-B14F-4D97-AF65-F5344CB8AC3E}">
        <p14:creationId xmlns:p14="http://schemas.microsoft.com/office/powerpoint/2010/main" val="12882404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75A16320-FF0E-D405-0FED-337D3713C4D1}"/>
              </a:ext>
            </a:extLst>
          </p:cNvPr>
          <p:cNvSpPr>
            <a:spLocks noGrp="1"/>
          </p:cNvSpPr>
          <p:nvPr>
            <p:ph type="sldNum" sz="quarter" idx="12"/>
          </p:nvPr>
        </p:nvSpPr>
        <p:spPr/>
        <p:txBody>
          <a:bodyPr/>
          <a:lstStyle/>
          <a:p>
            <a:fld id="{E6B8A873-7F5A-3B49-9BD4-C9DB89092DF3}" type="slidenum">
              <a:rPr lang="fr-FR" smtClean="0"/>
              <a:pPr/>
              <a:t>5</a:t>
            </a:fld>
            <a:endParaRPr lang="fr-FR"/>
          </a:p>
        </p:txBody>
      </p:sp>
      <p:pic>
        <p:nvPicPr>
          <p:cNvPr id="6" name="Image 5">
            <a:extLst>
              <a:ext uri="{FF2B5EF4-FFF2-40B4-BE49-F238E27FC236}">
                <a16:creationId xmlns:a16="http://schemas.microsoft.com/office/drawing/2014/main" id="{BDC65FA4-56C9-0551-B884-6147B471139C}"/>
              </a:ext>
            </a:extLst>
          </p:cNvPr>
          <p:cNvPicPr>
            <a:picLocks noChangeAspect="1"/>
          </p:cNvPicPr>
          <p:nvPr/>
        </p:nvPicPr>
        <p:blipFill>
          <a:blip r:embed="rId2"/>
          <a:stretch>
            <a:fillRect/>
          </a:stretch>
        </p:blipFill>
        <p:spPr>
          <a:xfrm>
            <a:off x="0" y="1556336"/>
            <a:ext cx="9144000" cy="3745328"/>
          </a:xfrm>
          <a:prstGeom prst="rect">
            <a:avLst/>
          </a:prstGeom>
        </p:spPr>
      </p:pic>
    </p:spTree>
    <p:extLst>
      <p:ext uri="{BB962C8B-B14F-4D97-AF65-F5344CB8AC3E}">
        <p14:creationId xmlns:p14="http://schemas.microsoft.com/office/powerpoint/2010/main" val="21793898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50</a:t>
            </a:fld>
            <a:endParaRPr lang="fr-FR"/>
          </a:p>
        </p:txBody>
      </p:sp>
      <p:sp>
        <p:nvSpPr>
          <p:cNvPr id="6" name="ZoneTexte 5"/>
          <p:cNvSpPr txBox="1"/>
          <p:nvPr/>
        </p:nvSpPr>
        <p:spPr>
          <a:xfrm>
            <a:off x="971600" y="3070701"/>
            <a:ext cx="7200800" cy="584775"/>
          </a:xfrm>
          <a:prstGeom prst="rect">
            <a:avLst/>
          </a:prstGeom>
          <a:noFill/>
        </p:spPr>
        <p:txBody>
          <a:bodyPr wrap="square" rtlCol="0">
            <a:spAutoFit/>
          </a:bodyPr>
          <a:lstStyle/>
          <a:p>
            <a:pPr algn="ctr"/>
            <a:r>
              <a:rPr lang="fr-FR" sz="3200" b="1" dirty="0"/>
              <a:t>Promesse prix</a:t>
            </a:r>
          </a:p>
        </p:txBody>
      </p:sp>
      <p:sp>
        <p:nvSpPr>
          <p:cNvPr id="7" name="Rectangle à coins arrondis 6"/>
          <p:cNvSpPr/>
          <p:nvPr/>
        </p:nvSpPr>
        <p:spPr bwMode="auto">
          <a:xfrm>
            <a:off x="2987824" y="2924944"/>
            <a:ext cx="3240360" cy="93610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5614432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7A9A6E98-8CE3-D618-43A1-838AADBE2558}"/>
              </a:ext>
            </a:extLst>
          </p:cNvPr>
          <p:cNvSpPr>
            <a:spLocks noGrp="1"/>
          </p:cNvSpPr>
          <p:nvPr>
            <p:ph type="sldNum" sz="quarter" idx="12"/>
          </p:nvPr>
        </p:nvSpPr>
        <p:spPr/>
        <p:txBody>
          <a:bodyPr/>
          <a:lstStyle/>
          <a:p>
            <a:fld id="{E6B8A873-7F5A-3B49-9BD4-C9DB89092DF3}" type="slidenum">
              <a:rPr lang="fr-FR" smtClean="0"/>
              <a:pPr/>
              <a:t>51</a:t>
            </a:fld>
            <a:endParaRPr lang="fr-FR"/>
          </a:p>
        </p:txBody>
      </p:sp>
      <p:pic>
        <p:nvPicPr>
          <p:cNvPr id="3" name="Image 2" descr="Une image contenant texte&#10;&#10;Description générée automatiquement">
            <a:extLst>
              <a:ext uri="{FF2B5EF4-FFF2-40B4-BE49-F238E27FC236}">
                <a16:creationId xmlns:a16="http://schemas.microsoft.com/office/drawing/2014/main" id="{1F0BAD01-CD4D-D2CE-3678-A8FD8D73C7DB}"/>
              </a:ext>
            </a:extLst>
          </p:cNvPr>
          <p:cNvPicPr>
            <a:picLocks noChangeAspect="1"/>
          </p:cNvPicPr>
          <p:nvPr/>
        </p:nvPicPr>
        <p:blipFill>
          <a:blip r:embed="rId2"/>
          <a:stretch>
            <a:fillRect/>
          </a:stretch>
        </p:blipFill>
        <p:spPr>
          <a:xfrm>
            <a:off x="1235180" y="1243830"/>
            <a:ext cx="1536620" cy="2185170"/>
          </a:xfrm>
          <a:prstGeom prst="rect">
            <a:avLst/>
          </a:prstGeom>
        </p:spPr>
      </p:pic>
      <p:pic>
        <p:nvPicPr>
          <p:cNvPr id="4" name="Image 3" descr="Une image contenant texte&#10;&#10;Description générée automatiquement">
            <a:extLst>
              <a:ext uri="{FF2B5EF4-FFF2-40B4-BE49-F238E27FC236}">
                <a16:creationId xmlns:a16="http://schemas.microsoft.com/office/drawing/2014/main" id="{92BB16EA-672B-F31E-2D89-1CDE17BED42E}"/>
              </a:ext>
            </a:extLst>
          </p:cNvPr>
          <p:cNvPicPr>
            <a:picLocks noChangeAspect="1"/>
          </p:cNvPicPr>
          <p:nvPr/>
        </p:nvPicPr>
        <p:blipFill>
          <a:blip r:embed="rId3"/>
          <a:stretch>
            <a:fillRect/>
          </a:stretch>
        </p:blipFill>
        <p:spPr>
          <a:xfrm>
            <a:off x="2915816" y="1243832"/>
            <a:ext cx="1555547" cy="2185170"/>
          </a:xfrm>
          <a:prstGeom prst="rect">
            <a:avLst/>
          </a:prstGeom>
        </p:spPr>
      </p:pic>
      <p:pic>
        <p:nvPicPr>
          <p:cNvPr id="5" name="Image 4" descr="Une image contenant logo&#10;&#10;Description générée automatiquement">
            <a:extLst>
              <a:ext uri="{FF2B5EF4-FFF2-40B4-BE49-F238E27FC236}">
                <a16:creationId xmlns:a16="http://schemas.microsoft.com/office/drawing/2014/main" id="{CABE8C34-A6EE-BD1E-FFBC-818A0D4850E3}"/>
              </a:ext>
            </a:extLst>
          </p:cNvPr>
          <p:cNvPicPr>
            <a:picLocks noChangeAspect="1"/>
          </p:cNvPicPr>
          <p:nvPr/>
        </p:nvPicPr>
        <p:blipFill>
          <a:blip r:embed="rId4"/>
          <a:stretch>
            <a:fillRect/>
          </a:stretch>
        </p:blipFill>
        <p:spPr>
          <a:xfrm>
            <a:off x="4615015" y="1243832"/>
            <a:ext cx="1541161" cy="2185170"/>
          </a:xfrm>
          <a:prstGeom prst="rect">
            <a:avLst/>
          </a:prstGeom>
        </p:spPr>
      </p:pic>
      <p:pic>
        <p:nvPicPr>
          <p:cNvPr id="6" name="Image 5" descr="Une image contenant logo&#10;&#10;Description générée automatiquement">
            <a:extLst>
              <a:ext uri="{FF2B5EF4-FFF2-40B4-BE49-F238E27FC236}">
                <a16:creationId xmlns:a16="http://schemas.microsoft.com/office/drawing/2014/main" id="{1083376E-22D7-7FE2-6CED-E5336FB2C624}"/>
              </a:ext>
            </a:extLst>
          </p:cNvPr>
          <p:cNvPicPr>
            <a:picLocks noChangeAspect="1"/>
          </p:cNvPicPr>
          <p:nvPr/>
        </p:nvPicPr>
        <p:blipFill>
          <a:blip r:embed="rId5"/>
          <a:stretch>
            <a:fillRect/>
          </a:stretch>
        </p:blipFill>
        <p:spPr>
          <a:xfrm>
            <a:off x="6261112" y="1243830"/>
            <a:ext cx="1551248" cy="2185170"/>
          </a:xfrm>
          <a:prstGeom prst="rect">
            <a:avLst/>
          </a:prstGeom>
        </p:spPr>
      </p:pic>
      <p:sp>
        <p:nvSpPr>
          <p:cNvPr id="7" name="ZoneTexte 6">
            <a:extLst>
              <a:ext uri="{FF2B5EF4-FFF2-40B4-BE49-F238E27FC236}">
                <a16:creationId xmlns:a16="http://schemas.microsoft.com/office/drawing/2014/main" id="{A4126F7F-99A5-13E9-45B6-95D360F63D5A}"/>
              </a:ext>
            </a:extLst>
          </p:cNvPr>
          <p:cNvSpPr txBox="1"/>
          <p:nvPr/>
        </p:nvSpPr>
        <p:spPr>
          <a:xfrm>
            <a:off x="611560" y="260648"/>
            <a:ext cx="8280920" cy="523220"/>
          </a:xfrm>
          <a:prstGeom prst="rect">
            <a:avLst/>
          </a:prstGeom>
          <a:noFill/>
        </p:spPr>
        <p:txBody>
          <a:bodyPr wrap="square" rtlCol="0">
            <a:spAutoFit/>
          </a:bodyPr>
          <a:lstStyle/>
          <a:p>
            <a:r>
              <a:rPr lang="fr-FR" sz="2800" b="1" dirty="0">
                <a:solidFill>
                  <a:srgbClr val="407AAA"/>
                </a:solidFill>
              </a:rPr>
              <a:t>les clients avaient à choisir entre 4 projets</a:t>
            </a:r>
            <a:endParaRPr lang="fr-FR" sz="2800" b="1" u="sng" dirty="0">
              <a:solidFill>
                <a:srgbClr val="407AAA"/>
              </a:solidFill>
            </a:endParaRPr>
          </a:p>
        </p:txBody>
      </p:sp>
      <p:sp>
        <p:nvSpPr>
          <p:cNvPr id="8" name="ZoneTexte 7">
            <a:extLst>
              <a:ext uri="{FF2B5EF4-FFF2-40B4-BE49-F238E27FC236}">
                <a16:creationId xmlns:a16="http://schemas.microsoft.com/office/drawing/2014/main" id="{AA83BE47-363F-EEFF-0B97-A8312AE3C4E9}"/>
              </a:ext>
            </a:extLst>
          </p:cNvPr>
          <p:cNvSpPr txBox="1"/>
          <p:nvPr/>
        </p:nvSpPr>
        <p:spPr>
          <a:xfrm>
            <a:off x="6228184" y="3481263"/>
            <a:ext cx="1746882" cy="307777"/>
          </a:xfrm>
          <a:prstGeom prst="rect">
            <a:avLst/>
          </a:prstGeom>
          <a:noFill/>
        </p:spPr>
        <p:txBody>
          <a:bodyPr wrap="square" rtlCol="0">
            <a:spAutoFit/>
          </a:bodyPr>
          <a:lstStyle/>
          <a:p>
            <a:pPr algn="ctr"/>
            <a:r>
              <a:rPr lang="fr-FR" b="1" dirty="0"/>
              <a:t>choisie à Rennes</a:t>
            </a:r>
          </a:p>
        </p:txBody>
      </p:sp>
      <p:sp>
        <p:nvSpPr>
          <p:cNvPr id="9" name="ZoneTexte 8">
            <a:extLst>
              <a:ext uri="{FF2B5EF4-FFF2-40B4-BE49-F238E27FC236}">
                <a16:creationId xmlns:a16="http://schemas.microsoft.com/office/drawing/2014/main" id="{E7E016F0-65FF-95E8-C841-FD4CA93F04ED}"/>
              </a:ext>
            </a:extLst>
          </p:cNvPr>
          <p:cNvSpPr txBox="1"/>
          <p:nvPr/>
        </p:nvSpPr>
        <p:spPr>
          <a:xfrm>
            <a:off x="1115616" y="3481262"/>
            <a:ext cx="1746882" cy="307777"/>
          </a:xfrm>
          <a:prstGeom prst="rect">
            <a:avLst/>
          </a:prstGeom>
          <a:noFill/>
        </p:spPr>
        <p:txBody>
          <a:bodyPr wrap="square" rtlCol="0">
            <a:spAutoFit/>
          </a:bodyPr>
          <a:lstStyle/>
          <a:p>
            <a:pPr algn="ctr"/>
            <a:r>
              <a:rPr lang="fr-FR" b="1" dirty="0"/>
              <a:t>choisie à Paris</a:t>
            </a:r>
          </a:p>
        </p:txBody>
      </p:sp>
    </p:spTree>
    <p:extLst>
      <p:ext uri="{BB962C8B-B14F-4D97-AF65-F5344CB8AC3E}">
        <p14:creationId xmlns:p14="http://schemas.microsoft.com/office/powerpoint/2010/main" val="35816404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22B2B2F-72F8-D43C-B11E-3F2D873C3D07}"/>
              </a:ext>
            </a:extLst>
          </p:cNvPr>
          <p:cNvSpPr>
            <a:spLocks noGrp="1"/>
          </p:cNvSpPr>
          <p:nvPr>
            <p:ph type="sldNum" sz="quarter" idx="12"/>
          </p:nvPr>
        </p:nvSpPr>
        <p:spPr/>
        <p:txBody>
          <a:bodyPr/>
          <a:lstStyle/>
          <a:p>
            <a:fld id="{E6B8A873-7F5A-3B49-9BD4-C9DB89092DF3}" type="slidenum">
              <a:rPr lang="fr-FR" smtClean="0"/>
              <a:pPr/>
              <a:t>52</a:t>
            </a:fld>
            <a:endParaRPr lang="fr-FR"/>
          </a:p>
        </p:txBody>
      </p:sp>
      <p:pic>
        <p:nvPicPr>
          <p:cNvPr id="8" name="Image 7" descr="Une image contenant logo&#10;&#10;Description générée automatiquement">
            <a:extLst>
              <a:ext uri="{FF2B5EF4-FFF2-40B4-BE49-F238E27FC236}">
                <a16:creationId xmlns:a16="http://schemas.microsoft.com/office/drawing/2014/main" id="{04A204F3-3473-0735-3FD6-23EA816B129C}"/>
              </a:ext>
            </a:extLst>
          </p:cNvPr>
          <p:cNvPicPr>
            <a:picLocks noChangeAspect="1"/>
          </p:cNvPicPr>
          <p:nvPr/>
        </p:nvPicPr>
        <p:blipFill>
          <a:blip r:embed="rId2"/>
          <a:stretch>
            <a:fillRect/>
          </a:stretch>
        </p:blipFill>
        <p:spPr>
          <a:xfrm>
            <a:off x="899570" y="1115643"/>
            <a:ext cx="1706371" cy="2403686"/>
          </a:xfrm>
          <a:prstGeom prst="rect">
            <a:avLst/>
          </a:prstGeom>
        </p:spPr>
      </p:pic>
      <p:sp>
        <p:nvSpPr>
          <p:cNvPr id="10" name="ZoneTexte 9">
            <a:extLst>
              <a:ext uri="{FF2B5EF4-FFF2-40B4-BE49-F238E27FC236}">
                <a16:creationId xmlns:a16="http://schemas.microsoft.com/office/drawing/2014/main" id="{0C9B8775-1F1A-98AD-3422-BDEBAB09DCBA}"/>
              </a:ext>
            </a:extLst>
          </p:cNvPr>
          <p:cNvSpPr txBox="1"/>
          <p:nvPr/>
        </p:nvSpPr>
        <p:spPr>
          <a:xfrm>
            <a:off x="1043509" y="4479526"/>
            <a:ext cx="7162717" cy="275826"/>
          </a:xfrm>
          <a:prstGeom prst="rect">
            <a:avLst/>
          </a:prstGeom>
          <a:noFill/>
        </p:spPr>
        <p:txBody>
          <a:bodyPr wrap="square" rtlCol="0">
            <a:spAutoFit/>
          </a:bodyPr>
          <a:lstStyle/>
          <a:p>
            <a:pPr algn="ctr"/>
            <a:r>
              <a:rPr lang="fr-FR" sz="1200" i="1" dirty="0"/>
              <a:t>« phrase plus développée, plus modérée aussi, donc plus crédible » (Rennes et Paris)</a:t>
            </a:r>
          </a:p>
        </p:txBody>
      </p:sp>
      <p:pic>
        <p:nvPicPr>
          <p:cNvPr id="11" name="Image 10" descr="Une image contenant logo&#10;&#10;Description générée automatiquement">
            <a:extLst>
              <a:ext uri="{FF2B5EF4-FFF2-40B4-BE49-F238E27FC236}">
                <a16:creationId xmlns:a16="http://schemas.microsoft.com/office/drawing/2014/main" id="{A3F2223C-61A3-CFC6-60C0-B82550D1B407}"/>
              </a:ext>
            </a:extLst>
          </p:cNvPr>
          <p:cNvPicPr>
            <a:picLocks noChangeAspect="1"/>
          </p:cNvPicPr>
          <p:nvPr/>
        </p:nvPicPr>
        <p:blipFill>
          <a:blip r:embed="rId3"/>
          <a:stretch>
            <a:fillRect/>
          </a:stretch>
        </p:blipFill>
        <p:spPr>
          <a:xfrm>
            <a:off x="6805172" y="1988840"/>
            <a:ext cx="1401055" cy="1986518"/>
          </a:xfrm>
          <a:prstGeom prst="rect">
            <a:avLst/>
          </a:prstGeom>
        </p:spPr>
      </p:pic>
      <p:sp>
        <p:nvSpPr>
          <p:cNvPr id="12" name="ZoneTexte 11">
            <a:extLst>
              <a:ext uri="{FF2B5EF4-FFF2-40B4-BE49-F238E27FC236}">
                <a16:creationId xmlns:a16="http://schemas.microsoft.com/office/drawing/2014/main" id="{15828FBE-CA62-534B-E9C8-DB2C0074C130}"/>
              </a:ext>
            </a:extLst>
          </p:cNvPr>
          <p:cNvSpPr txBox="1"/>
          <p:nvPr/>
        </p:nvSpPr>
        <p:spPr>
          <a:xfrm>
            <a:off x="1403560" y="4201353"/>
            <a:ext cx="6370607" cy="307777"/>
          </a:xfrm>
          <a:prstGeom prst="rect">
            <a:avLst/>
          </a:prstGeom>
          <a:noFill/>
        </p:spPr>
        <p:txBody>
          <a:bodyPr wrap="square" rtlCol="0">
            <a:spAutoFit/>
          </a:bodyPr>
          <a:lstStyle/>
          <a:p>
            <a:pPr algn="ctr"/>
            <a:r>
              <a:rPr lang="fr-FR" b="1"/>
              <a:t>2 affiches proches </a:t>
            </a:r>
            <a:r>
              <a:rPr lang="fr-FR"/>
              <a:t>mais le texte donne de la crédibilité à la promesse</a:t>
            </a:r>
            <a:r>
              <a:rPr lang="fr-FR" b="1"/>
              <a:t> </a:t>
            </a:r>
          </a:p>
        </p:txBody>
      </p:sp>
      <p:sp>
        <p:nvSpPr>
          <p:cNvPr id="13" name="ZoneTexte 12">
            <a:extLst>
              <a:ext uri="{FF2B5EF4-FFF2-40B4-BE49-F238E27FC236}">
                <a16:creationId xmlns:a16="http://schemas.microsoft.com/office/drawing/2014/main" id="{94B44C9C-06C7-C373-9A31-939C887AB9E1}"/>
              </a:ext>
            </a:extLst>
          </p:cNvPr>
          <p:cNvSpPr txBox="1"/>
          <p:nvPr/>
        </p:nvSpPr>
        <p:spPr>
          <a:xfrm>
            <a:off x="6301209" y="3687808"/>
            <a:ext cx="503982" cy="315396"/>
          </a:xfrm>
          <a:prstGeom prst="rect">
            <a:avLst/>
          </a:prstGeom>
          <a:noFill/>
        </p:spPr>
        <p:txBody>
          <a:bodyPr wrap="square" rtlCol="0">
            <a:spAutoFit/>
          </a:bodyPr>
          <a:lstStyle/>
          <a:p>
            <a:pPr algn="ctr"/>
            <a:r>
              <a:rPr lang="fr-FR"/>
              <a:t>VS</a:t>
            </a:r>
          </a:p>
        </p:txBody>
      </p:sp>
      <p:sp>
        <p:nvSpPr>
          <p:cNvPr id="14" name="ZoneTexte 13">
            <a:extLst>
              <a:ext uri="{FF2B5EF4-FFF2-40B4-BE49-F238E27FC236}">
                <a16:creationId xmlns:a16="http://schemas.microsoft.com/office/drawing/2014/main" id="{770EF54C-719D-0814-45CF-C0EC2F665C77}"/>
              </a:ext>
            </a:extLst>
          </p:cNvPr>
          <p:cNvSpPr txBox="1"/>
          <p:nvPr/>
        </p:nvSpPr>
        <p:spPr>
          <a:xfrm>
            <a:off x="2627780" y="1475693"/>
            <a:ext cx="2088232" cy="276999"/>
          </a:xfrm>
          <a:prstGeom prst="rect">
            <a:avLst/>
          </a:prstGeom>
          <a:noFill/>
        </p:spPr>
        <p:txBody>
          <a:bodyPr wrap="square" rtlCol="0">
            <a:spAutoFit/>
          </a:bodyPr>
          <a:lstStyle/>
          <a:p>
            <a:pPr algn="ctr"/>
            <a:r>
              <a:rPr lang="fr-FR" sz="1200" i="1"/>
              <a:t>« n°1, ils se lancent »</a:t>
            </a:r>
          </a:p>
        </p:txBody>
      </p:sp>
      <p:sp>
        <p:nvSpPr>
          <p:cNvPr id="15" name="ZoneTexte 14">
            <a:extLst>
              <a:ext uri="{FF2B5EF4-FFF2-40B4-BE49-F238E27FC236}">
                <a16:creationId xmlns:a16="http://schemas.microsoft.com/office/drawing/2014/main" id="{D2C17A39-4940-AC4B-3B49-7AA73AD3E702}"/>
              </a:ext>
            </a:extLst>
          </p:cNvPr>
          <p:cNvSpPr txBox="1"/>
          <p:nvPr/>
        </p:nvSpPr>
        <p:spPr>
          <a:xfrm>
            <a:off x="2627784" y="1052736"/>
            <a:ext cx="2088232" cy="523220"/>
          </a:xfrm>
          <a:prstGeom prst="rect">
            <a:avLst/>
          </a:prstGeom>
          <a:noFill/>
        </p:spPr>
        <p:txBody>
          <a:bodyPr wrap="square" rtlCol="0">
            <a:spAutoFit/>
          </a:bodyPr>
          <a:lstStyle/>
          <a:p>
            <a:pPr algn="ctr"/>
            <a:r>
              <a:rPr lang="fr-FR"/>
              <a:t>la revendication d’être le 1°est </a:t>
            </a:r>
            <a:r>
              <a:rPr lang="fr-FR" b="1"/>
              <a:t>impactant</a:t>
            </a:r>
          </a:p>
        </p:txBody>
      </p:sp>
      <p:sp>
        <p:nvSpPr>
          <p:cNvPr id="16" name="ZoneTexte 15">
            <a:extLst>
              <a:ext uri="{FF2B5EF4-FFF2-40B4-BE49-F238E27FC236}">
                <a16:creationId xmlns:a16="http://schemas.microsoft.com/office/drawing/2014/main" id="{71CD17AD-2033-5FA0-0F6F-A4BD18806143}"/>
              </a:ext>
            </a:extLst>
          </p:cNvPr>
          <p:cNvSpPr txBox="1"/>
          <p:nvPr/>
        </p:nvSpPr>
        <p:spPr>
          <a:xfrm>
            <a:off x="3023784" y="2024838"/>
            <a:ext cx="3132348" cy="523220"/>
          </a:xfrm>
          <a:prstGeom prst="rect">
            <a:avLst/>
          </a:prstGeom>
          <a:noFill/>
        </p:spPr>
        <p:txBody>
          <a:bodyPr wrap="square" rtlCol="0">
            <a:spAutoFit/>
          </a:bodyPr>
          <a:lstStyle/>
          <a:p>
            <a:pPr algn="ctr"/>
            <a:r>
              <a:rPr lang="fr-FR"/>
              <a:t>la mise en avant de l’étude Nielsen est essentielle pour la crédibilité</a:t>
            </a:r>
          </a:p>
        </p:txBody>
      </p:sp>
      <p:sp>
        <p:nvSpPr>
          <p:cNvPr id="17" name="ZoneTexte 16">
            <a:extLst>
              <a:ext uri="{FF2B5EF4-FFF2-40B4-BE49-F238E27FC236}">
                <a16:creationId xmlns:a16="http://schemas.microsoft.com/office/drawing/2014/main" id="{408BB361-28DD-076E-FD3D-3F7F12C9CC89}"/>
              </a:ext>
            </a:extLst>
          </p:cNvPr>
          <p:cNvSpPr txBox="1"/>
          <p:nvPr/>
        </p:nvSpPr>
        <p:spPr>
          <a:xfrm>
            <a:off x="3023784" y="2492896"/>
            <a:ext cx="3132348" cy="276999"/>
          </a:xfrm>
          <a:prstGeom prst="rect">
            <a:avLst/>
          </a:prstGeom>
          <a:noFill/>
        </p:spPr>
        <p:txBody>
          <a:bodyPr wrap="square" rtlCol="0">
            <a:spAutoFit/>
          </a:bodyPr>
          <a:lstStyle/>
          <a:p>
            <a:pPr algn="ctr"/>
            <a:r>
              <a:rPr lang="fr-FR" sz="1200" i="1"/>
              <a:t>« c’est plus crédible, il y a une étude »</a:t>
            </a:r>
          </a:p>
        </p:txBody>
      </p:sp>
      <p:sp>
        <p:nvSpPr>
          <p:cNvPr id="18" name="ZoneTexte 17">
            <a:extLst>
              <a:ext uri="{FF2B5EF4-FFF2-40B4-BE49-F238E27FC236}">
                <a16:creationId xmlns:a16="http://schemas.microsoft.com/office/drawing/2014/main" id="{DFC7F70D-B814-AF69-93D4-02CD03091B6F}"/>
              </a:ext>
            </a:extLst>
          </p:cNvPr>
          <p:cNvSpPr txBox="1"/>
          <p:nvPr/>
        </p:nvSpPr>
        <p:spPr>
          <a:xfrm>
            <a:off x="3451248" y="2658280"/>
            <a:ext cx="2241250" cy="738664"/>
          </a:xfrm>
          <a:prstGeom prst="rect">
            <a:avLst/>
          </a:prstGeom>
          <a:noFill/>
        </p:spPr>
        <p:txBody>
          <a:bodyPr wrap="square" rtlCol="0">
            <a:spAutoFit/>
          </a:bodyPr>
          <a:lstStyle/>
          <a:p>
            <a:pPr algn="ctr"/>
            <a:r>
              <a:rPr lang="fr-FR"/>
              <a:t>+</a:t>
            </a:r>
          </a:p>
          <a:p>
            <a:pPr algn="ctr"/>
            <a:r>
              <a:rPr lang="fr-FR"/>
              <a:t>le flashcode qui permet </a:t>
            </a:r>
          </a:p>
          <a:p>
            <a:pPr algn="ctr"/>
            <a:r>
              <a:rPr lang="fr-FR"/>
              <a:t>d’avoir plus de détails</a:t>
            </a:r>
          </a:p>
        </p:txBody>
      </p:sp>
      <p:sp>
        <p:nvSpPr>
          <p:cNvPr id="19" name="ZoneTexte 18">
            <a:extLst>
              <a:ext uri="{FF2B5EF4-FFF2-40B4-BE49-F238E27FC236}">
                <a16:creationId xmlns:a16="http://schemas.microsoft.com/office/drawing/2014/main" id="{CA0C1BB1-791E-114E-32B6-A07A7A585923}"/>
              </a:ext>
            </a:extLst>
          </p:cNvPr>
          <p:cNvSpPr txBox="1"/>
          <p:nvPr/>
        </p:nvSpPr>
        <p:spPr>
          <a:xfrm>
            <a:off x="2987780" y="3327716"/>
            <a:ext cx="3132348" cy="276999"/>
          </a:xfrm>
          <a:prstGeom prst="rect">
            <a:avLst/>
          </a:prstGeom>
          <a:noFill/>
        </p:spPr>
        <p:txBody>
          <a:bodyPr wrap="square" rtlCol="0">
            <a:spAutoFit/>
          </a:bodyPr>
          <a:lstStyle/>
          <a:p>
            <a:pPr algn="ctr"/>
            <a:r>
              <a:rPr lang="fr-FR" sz="1200" i="1"/>
              <a:t>« ça permet de comprendre d’où ça sort »</a:t>
            </a:r>
          </a:p>
        </p:txBody>
      </p:sp>
      <p:cxnSp>
        <p:nvCxnSpPr>
          <p:cNvPr id="21" name="Connecteur droit avec flèche 20">
            <a:extLst>
              <a:ext uri="{FF2B5EF4-FFF2-40B4-BE49-F238E27FC236}">
                <a16:creationId xmlns:a16="http://schemas.microsoft.com/office/drawing/2014/main" id="{D25B558D-A5EC-4C73-AB1B-20B8BAA53ACB}"/>
              </a:ext>
            </a:extLst>
          </p:cNvPr>
          <p:cNvCxnSpPr/>
          <p:nvPr/>
        </p:nvCxnSpPr>
        <p:spPr bwMode="auto">
          <a:xfrm>
            <a:off x="1907630" y="4149080"/>
            <a:ext cx="540075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0" name="ZoneTexte 19">
            <a:extLst>
              <a:ext uri="{FF2B5EF4-FFF2-40B4-BE49-F238E27FC236}">
                <a16:creationId xmlns:a16="http://schemas.microsoft.com/office/drawing/2014/main" id="{C0238B7A-743D-BBF8-4DDC-DA576A502A14}"/>
              </a:ext>
            </a:extLst>
          </p:cNvPr>
          <p:cNvSpPr txBox="1"/>
          <p:nvPr/>
        </p:nvSpPr>
        <p:spPr>
          <a:xfrm>
            <a:off x="827584" y="260648"/>
            <a:ext cx="7448407" cy="523220"/>
          </a:xfrm>
          <a:prstGeom prst="rect">
            <a:avLst/>
          </a:prstGeom>
          <a:noFill/>
        </p:spPr>
        <p:txBody>
          <a:bodyPr wrap="square" rtlCol="0">
            <a:spAutoFit/>
          </a:bodyPr>
          <a:lstStyle/>
          <a:p>
            <a:r>
              <a:rPr lang="fr-FR" sz="2800" b="1" dirty="0">
                <a:solidFill>
                  <a:srgbClr val="407AAA"/>
                </a:solidFill>
              </a:rPr>
              <a:t>à Rennes : impact de la promesse</a:t>
            </a:r>
          </a:p>
        </p:txBody>
      </p:sp>
    </p:spTree>
    <p:extLst>
      <p:ext uri="{BB962C8B-B14F-4D97-AF65-F5344CB8AC3E}">
        <p14:creationId xmlns:p14="http://schemas.microsoft.com/office/powerpoint/2010/main" val="9153456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38859289-53B3-A563-DC69-3F7F3750B6D1}"/>
              </a:ext>
            </a:extLst>
          </p:cNvPr>
          <p:cNvSpPr>
            <a:spLocks noGrp="1"/>
          </p:cNvSpPr>
          <p:nvPr>
            <p:ph type="sldNum" sz="quarter" idx="12"/>
          </p:nvPr>
        </p:nvSpPr>
        <p:spPr/>
        <p:txBody>
          <a:bodyPr/>
          <a:lstStyle/>
          <a:p>
            <a:fld id="{E6B8A873-7F5A-3B49-9BD4-C9DB89092DF3}" type="slidenum">
              <a:rPr lang="fr-FR" smtClean="0"/>
              <a:pPr/>
              <a:t>53</a:t>
            </a:fld>
            <a:endParaRPr lang="fr-FR"/>
          </a:p>
        </p:txBody>
      </p:sp>
      <p:sp>
        <p:nvSpPr>
          <p:cNvPr id="3" name="ZoneTexte 2">
            <a:extLst>
              <a:ext uri="{FF2B5EF4-FFF2-40B4-BE49-F238E27FC236}">
                <a16:creationId xmlns:a16="http://schemas.microsoft.com/office/drawing/2014/main" id="{136408C6-6A52-7637-EE63-3A5EF5A9D687}"/>
              </a:ext>
            </a:extLst>
          </p:cNvPr>
          <p:cNvSpPr txBox="1"/>
          <p:nvPr/>
        </p:nvSpPr>
        <p:spPr>
          <a:xfrm>
            <a:off x="827584" y="260648"/>
            <a:ext cx="7992888" cy="523220"/>
          </a:xfrm>
          <a:prstGeom prst="rect">
            <a:avLst/>
          </a:prstGeom>
          <a:noFill/>
        </p:spPr>
        <p:txBody>
          <a:bodyPr wrap="square" rtlCol="0">
            <a:spAutoFit/>
          </a:bodyPr>
          <a:lstStyle/>
          <a:p>
            <a:r>
              <a:rPr lang="fr-FR" sz="2800" b="1" dirty="0">
                <a:solidFill>
                  <a:srgbClr val="407AAA"/>
                </a:solidFill>
              </a:rPr>
              <a:t>à Paris : le choix du concret </a:t>
            </a:r>
          </a:p>
        </p:txBody>
      </p:sp>
      <p:pic>
        <p:nvPicPr>
          <p:cNvPr id="4" name="Image 3" descr="Une image contenant texte&#10;&#10;Description générée automatiquement">
            <a:extLst>
              <a:ext uri="{FF2B5EF4-FFF2-40B4-BE49-F238E27FC236}">
                <a16:creationId xmlns:a16="http://schemas.microsoft.com/office/drawing/2014/main" id="{0D1F73B9-AFE9-9D2B-8879-783A90BCE992}"/>
              </a:ext>
            </a:extLst>
          </p:cNvPr>
          <p:cNvPicPr>
            <a:picLocks noChangeAspect="1"/>
          </p:cNvPicPr>
          <p:nvPr/>
        </p:nvPicPr>
        <p:blipFill>
          <a:blip r:embed="rId2"/>
          <a:stretch>
            <a:fillRect/>
          </a:stretch>
        </p:blipFill>
        <p:spPr>
          <a:xfrm>
            <a:off x="827480" y="996514"/>
            <a:ext cx="1536620" cy="2185169"/>
          </a:xfrm>
          <a:prstGeom prst="rect">
            <a:avLst/>
          </a:prstGeom>
        </p:spPr>
      </p:pic>
      <p:sp>
        <p:nvSpPr>
          <p:cNvPr id="5" name="ZoneTexte 4">
            <a:extLst>
              <a:ext uri="{FF2B5EF4-FFF2-40B4-BE49-F238E27FC236}">
                <a16:creationId xmlns:a16="http://schemas.microsoft.com/office/drawing/2014/main" id="{559FC754-7A2C-D579-0057-932ECDE129CE}"/>
              </a:ext>
            </a:extLst>
          </p:cNvPr>
          <p:cNvSpPr txBox="1"/>
          <p:nvPr/>
        </p:nvSpPr>
        <p:spPr>
          <a:xfrm>
            <a:off x="2411760" y="1052736"/>
            <a:ext cx="6264870" cy="1169551"/>
          </a:xfrm>
          <a:prstGeom prst="rect">
            <a:avLst/>
          </a:prstGeom>
          <a:noFill/>
        </p:spPr>
        <p:txBody>
          <a:bodyPr wrap="square" rtlCol="0">
            <a:spAutoFit/>
          </a:bodyPr>
          <a:lstStyle/>
          <a:p>
            <a:r>
              <a:rPr lang="fr-FR" dirty="0"/>
              <a:t>Elle propose un </a:t>
            </a:r>
            <a:r>
              <a:rPr lang="fr-FR" b="1" dirty="0">
                <a:solidFill>
                  <a:schemeClr val="bg1"/>
                </a:solidFill>
                <a:highlight>
                  <a:srgbClr val="407AAA"/>
                </a:highlight>
              </a:rPr>
              <a:t>bénéfice direct</a:t>
            </a:r>
          </a:p>
          <a:p>
            <a:endParaRPr lang="fr-FR" dirty="0"/>
          </a:p>
          <a:p>
            <a:r>
              <a:rPr lang="fr-FR" b="1" dirty="0"/>
              <a:t>s’ajoute</a:t>
            </a:r>
            <a:r>
              <a:rPr lang="fr-FR" dirty="0"/>
              <a:t> « on vous rembourse la différence si vous trouvez moins cher »</a:t>
            </a:r>
          </a:p>
          <a:p>
            <a:endParaRPr lang="fr-FR" dirty="0"/>
          </a:p>
          <a:p>
            <a:r>
              <a:rPr lang="fr-FR" dirty="0"/>
              <a:t> </a:t>
            </a:r>
          </a:p>
        </p:txBody>
      </p:sp>
      <p:sp>
        <p:nvSpPr>
          <p:cNvPr id="6" name="ZoneTexte 5">
            <a:extLst>
              <a:ext uri="{FF2B5EF4-FFF2-40B4-BE49-F238E27FC236}">
                <a16:creationId xmlns:a16="http://schemas.microsoft.com/office/drawing/2014/main" id="{64410396-2133-1A43-311B-9E5A24095810}"/>
              </a:ext>
            </a:extLst>
          </p:cNvPr>
          <p:cNvSpPr txBox="1"/>
          <p:nvPr/>
        </p:nvSpPr>
        <p:spPr>
          <a:xfrm>
            <a:off x="827480" y="4365104"/>
            <a:ext cx="6336808" cy="646331"/>
          </a:xfrm>
          <a:prstGeom prst="rect">
            <a:avLst/>
          </a:prstGeom>
          <a:noFill/>
        </p:spPr>
        <p:txBody>
          <a:bodyPr wrap="square" rtlCol="0">
            <a:spAutoFit/>
          </a:bodyPr>
          <a:lstStyle/>
          <a:p>
            <a:r>
              <a:rPr lang="fr-FR" sz="1200" i="1" dirty="0"/>
              <a:t>« rembourser la différence, ça ressemble à Intermarché » « il y a quelques semaines, j’ai dit à Métro que s’ils continuaient à augmenter, on finirait tous chez Leclerc » « cette affiche, ce n’est pas à eux de le faire parce que déjà ils devraient être les meilleurs »  </a:t>
            </a:r>
          </a:p>
        </p:txBody>
      </p:sp>
      <p:sp>
        <p:nvSpPr>
          <p:cNvPr id="8" name="ZoneTexte 7">
            <a:extLst>
              <a:ext uri="{FF2B5EF4-FFF2-40B4-BE49-F238E27FC236}">
                <a16:creationId xmlns:a16="http://schemas.microsoft.com/office/drawing/2014/main" id="{7E6D0B5D-2BE7-6D6D-4DE8-67592EBF30A8}"/>
              </a:ext>
            </a:extLst>
          </p:cNvPr>
          <p:cNvSpPr txBox="1"/>
          <p:nvPr/>
        </p:nvSpPr>
        <p:spPr>
          <a:xfrm>
            <a:off x="827584" y="3409836"/>
            <a:ext cx="7272808" cy="954107"/>
          </a:xfrm>
          <a:prstGeom prst="rect">
            <a:avLst/>
          </a:prstGeom>
          <a:noFill/>
        </p:spPr>
        <p:txBody>
          <a:bodyPr wrap="square" rtlCol="0">
            <a:spAutoFit/>
          </a:bodyPr>
          <a:lstStyle/>
          <a:p>
            <a:r>
              <a:rPr lang="fr-FR" b="1" dirty="0"/>
              <a:t>A Rennes </a:t>
            </a:r>
          </a:p>
          <a:p>
            <a:r>
              <a:rPr lang="fr-FR" b="1" dirty="0"/>
              <a:t>un message trop « grand public »</a:t>
            </a:r>
          </a:p>
          <a:p>
            <a:r>
              <a:rPr lang="fr-FR" dirty="0"/>
              <a:t>on lui reproche une trop grande similitude avec la grande distribution, </a:t>
            </a:r>
          </a:p>
          <a:p>
            <a:r>
              <a:rPr lang="fr-FR" dirty="0"/>
              <a:t>ce qui tend à « déclasser » Métro</a:t>
            </a:r>
          </a:p>
        </p:txBody>
      </p:sp>
      <p:sp>
        <p:nvSpPr>
          <p:cNvPr id="7" name="ZoneTexte 6">
            <a:extLst>
              <a:ext uri="{FF2B5EF4-FFF2-40B4-BE49-F238E27FC236}">
                <a16:creationId xmlns:a16="http://schemas.microsoft.com/office/drawing/2014/main" id="{42F2716F-12BC-BF4C-228D-97928251C09A}"/>
              </a:ext>
            </a:extLst>
          </p:cNvPr>
          <p:cNvSpPr txBox="1"/>
          <p:nvPr/>
        </p:nvSpPr>
        <p:spPr>
          <a:xfrm>
            <a:off x="2364100" y="1913394"/>
            <a:ext cx="6336808" cy="461665"/>
          </a:xfrm>
          <a:prstGeom prst="rect">
            <a:avLst/>
          </a:prstGeom>
          <a:noFill/>
        </p:spPr>
        <p:txBody>
          <a:bodyPr wrap="square" rtlCol="0">
            <a:spAutoFit/>
          </a:bodyPr>
          <a:lstStyle/>
          <a:p>
            <a:r>
              <a:rPr lang="fr-FR" sz="1200" i="1" dirty="0"/>
              <a:t>« j’irai voir les produits »  »c’est bien parce qu’ils sont souvent chers alors que là ils font un effort »</a:t>
            </a:r>
          </a:p>
        </p:txBody>
      </p:sp>
    </p:spTree>
    <p:extLst>
      <p:ext uri="{BB962C8B-B14F-4D97-AF65-F5344CB8AC3E}">
        <p14:creationId xmlns:p14="http://schemas.microsoft.com/office/powerpoint/2010/main" val="98657191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251039F6-2E8E-E11C-9272-9B88AD2A446F}"/>
              </a:ext>
            </a:extLst>
          </p:cNvPr>
          <p:cNvSpPr>
            <a:spLocks noGrp="1"/>
          </p:cNvSpPr>
          <p:nvPr>
            <p:ph type="sldNum" sz="quarter" idx="12"/>
          </p:nvPr>
        </p:nvSpPr>
        <p:spPr/>
        <p:txBody>
          <a:bodyPr/>
          <a:lstStyle/>
          <a:p>
            <a:fld id="{E6B8A873-7F5A-3B49-9BD4-C9DB89092DF3}" type="slidenum">
              <a:rPr lang="fr-FR" smtClean="0"/>
              <a:pPr/>
              <a:t>54</a:t>
            </a:fld>
            <a:endParaRPr lang="fr-FR"/>
          </a:p>
        </p:txBody>
      </p:sp>
      <p:pic>
        <p:nvPicPr>
          <p:cNvPr id="3" name="Image 2" descr="Une image contenant texte&#10;&#10;Description générée automatiquement">
            <a:extLst>
              <a:ext uri="{FF2B5EF4-FFF2-40B4-BE49-F238E27FC236}">
                <a16:creationId xmlns:a16="http://schemas.microsoft.com/office/drawing/2014/main" id="{34355C63-BB5E-3343-2B5C-57A0785CBFF3}"/>
              </a:ext>
            </a:extLst>
          </p:cNvPr>
          <p:cNvPicPr>
            <a:picLocks noChangeAspect="1"/>
          </p:cNvPicPr>
          <p:nvPr/>
        </p:nvPicPr>
        <p:blipFill>
          <a:blip r:embed="rId2"/>
          <a:stretch>
            <a:fillRect/>
          </a:stretch>
        </p:blipFill>
        <p:spPr>
          <a:xfrm>
            <a:off x="2339752" y="1623075"/>
            <a:ext cx="1269934" cy="1805925"/>
          </a:xfrm>
          <a:prstGeom prst="rect">
            <a:avLst/>
          </a:prstGeom>
        </p:spPr>
      </p:pic>
      <p:pic>
        <p:nvPicPr>
          <p:cNvPr id="4" name="Image 3" descr="Une image contenant logo&#10;&#10;Description générée automatiquement">
            <a:extLst>
              <a:ext uri="{FF2B5EF4-FFF2-40B4-BE49-F238E27FC236}">
                <a16:creationId xmlns:a16="http://schemas.microsoft.com/office/drawing/2014/main" id="{F667C7CD-6323-D619-E1D3-13CCDF8B5EF3}"/>
              </a:ext>
            </a:extLst>
          </p:cNvPr>
          <p:cNvPicPr>
            <a:picLocks noChangeAspect="1"/>
          </p:cNvPicPr>
          <p:nvPr/>
        </p:nvPicPr>
        <p:blipFill>
          <a:blip r:embed="rId3"/>
          <a:stretch>
            <a:fillRect/>
          </a:stretch>
        </p:blipFill>
        <p:spPr>
          <a:xfrm>
            <a:off x="5796080" y="1628800"/>
            <a:ext cx="1282023" cy="1805925"/>
          </a:xfrm>
          <a:prstGeom prst="rect">
            <a:avLst/>
          </a:prstGeom>
        </p:spPr>
      </p:pic>
      <p:sp>
        <p:nvSpPr>
          <p:cNvPr id="6" name="Parenthèse ouvrante 5">
            <a:extLst>
              <a:ext uri="{FF2B5EF4-FFF2-40B4-BE49-F238E27FC236}">
                <a16:creationId xmlns:a16="http://schemas.microsoft.com/office/drawing/2014/main" id="{9CFF4005-64EC-FA32-26B9-EDB0AFA2B9B0}"/>
              </a:ext>
            </a:extLst>
          </p:cNvPr>
          <p:cNvSpPr/>
          <p:nvPr/>
        </p:nvSpPr>
        <p:spPr bwMode="auto">
          <a:xfrm rot="16200000">
            <a:off x="2904392" y="3158121"/>
            <a:ext cx="73152" cy="914400"/>
          </a:xfrm>
          <a:prstGeom prst="leftBracke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chemeClr val="tx1"/>
              </a:solidFill>
              <a:effectLst/>
              <a:latin typeface="Tahoma" charset="0"/>
              <a:ea typeface="ＭＳ Ｐゴシック" charset="-128"/>
              <a:cs typeface="ＭＳ Ｐゴシック" charset="-128"/>
            </a:endParaRPr>
          </a:p>
        </p:txBody>
      </p:sp>
      <p:sp>
        <p:nvSpPr>
          <p:cNvPr id="7" name="Parenthèse ouvrante 6">
            <a:extLst>
              <a:ext uri="{FF2B5EF4-FFF2-40B4-BE49-F238E27FC236}">
                <a16:creationId xmlns:a16="http://schemas.microsoft.com/office/drawing/2014/main" id="{578A2422-894D-898D-9C1E-D271DAF7421D}"/>
              </a:ext>
            </a:extLst>
          </p:cNvPr>
          <p:cNvSpPr/>
          <p:nvPr/>
        </p:nvSpPr>
        <p:spPr bwMode="auto">
          <a:xfrm rot="16200000">
            <a:off x="6423938" y="3153581"/>
            <a:ext cx="73152" cy="914400"/>
          </a:xfrm>
          <a:prstGeom prst="leftBracke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chemeClr val="tx1"/>
              </a:solidFill>
              <a:effectLst/>
              <a:latin typeface="Tahoma" charset="0"/>
              <a:ea typeface="ＭＳ Ｐゴシック" charset="-128"/>
              <a:cs typeface="ＭＳ Ｐゴシック" charset="-128"/>
            </a:endParaRPr>
          </a:p>
        </p:txBody>
      </p:sp>
      <p:sp>
        <p:nvSpPr>
          <p:cNvPr id="9" name="ZoneTexte 8">
            <a:extLst>
              <a:ext uri="{FF2B5EF4-FFF2-40B4-BE49-F238E27FC236}">
                <a16:creationId xmlns:a16="http://schemas.microsoft.com/office/drawing/2014/main" id="{6D15764C-EDFA-EFBC-E3BD-D87B05ED08FF}"/>
              </a:ext>
            </a:extLst>
          </p:cNvPr>
          <p:cNvSpPr txBox="1"/>
          <p:nvPr/>
        </p:nvSpPr>
        <p:spPr>
          <a:xfrm>
            <a:off x="1979712" y="3717032"/>
            <a:ext cx="2016280" cy="1169551"/>
          </a:xfrm>
          <a:prstGeom prst="rect">
            <a:avLst/>
          </a:prstGeom>
          <a:noFill/>
        </p:spPr>
        <p:txBody>
          <a:bodyPr wrap="square" rtlCol="0">
            <a:spAutoFit/>
          </a:bodyPr>
          <a:lstStyle/>
          <a:p>
            <a:pPr algn="ctr"/>
            <a:r>
              <a:rPr lang="fr-FR" dirty="0"/>
              <a:t>action ponctuelle</a:t>
            </a:r>
          </a:p>
          <a:p>
            <a:pPr algn="ctr"/>
            <a:r>
              <a:rPr lang="fr-FR" dirty="0"/>
              <a:t>pour répondre à une conjoncture</a:t>
            </a:r>
          </a:p>
          <a:p>
            <a:pPr algn="ctr"/>
            <a:endParaRPr lang="fr-FR" dirty="0"/>
          </a:p>
          <a:p>
            <a:pPr algn="ctr"/>
            <a:r>
              <a:rPr lang="fr-FR" dirty="0"/>
              <a:t>attendue à Paris</a:t>
            </a:r>
          </a:p>
        </p:txBody>
      </p:sp>
      <p:sp>
        <p:nvSpPr>
          <p:cNvPr id="10" name="ZoneTexte 9">
            <a:extLst>
              <a:ext uri="{FF2B5EF4-FFF2-40B4-BE49-F238E27FC236}">
                <a16:creationId xmlns:a16="http://schemas.microsoft.com/office/drawing/2014/main" id="{FA67E959-092E-0228-CDD9-F43DBF20287B}"/>
              </a:ext>
            </a:extLst>
          </p:cNvPr>
          <p:cNvSpPr txBox="1"/>
          <p:nvPr/>
        </p:nvSpPr>
        <p:spPr>
          <a:xfrm>
            <a:off x="5436040" y="3772197"/>
            <a:ext cx="2016280" cy="1169551"/>
          </a:xfrm>
          <a:prstGeom prst="rect">
            <a:avLst/>
          </a:prstGeom>
          <a:noFill/>
        </p:spPr>
        <p:txBody>
          <a:bodyPr wrap="square" rtlCol="0">
            <a:spAutoFit/>
          </a:bodyPr>
          <a:lstStyle/>
          <a:p>
            <a:pPr algn="ctr"/>
            <a:r>
              <a:rPr lang="fr-FR" dirty="0"/>
              <a:t>position permanente</a:t>
            </a:r>
          </a:p>
          <a:p>
            <a:pPr algn="ctr"/>
            <a:r>
              <a:rPr lang="fr-FR" dirty="0"/>
              <a:t>positionnement prix</a:t>
            </a:r>
          </a:p>
          <a:p>
            <a:pPr algn="ctr"/>
            <a:r>
              <a:rPr lang="fr-FR" dirty="0"/>
              <a:t> </a:t>
            </a:r>
          </a:p>
          <a:p>
            <a:pPr algn="ctr"/>
            <a:r>
              <a:rPr lang="fr-FR" dirty="0"/>
              <a:t>attendue à Rennes</a:t>
            </a:r>
          </a:p>
          <a:p>
            <a:pPr algn="ctr"/>
            <a:endParaRPr lang="fr-FR" dirty="0">
              <a:solidFill>
                <a:schemeClr val="bg1"/>
              </a:solidFill>
              <a:highlight>
                <a:srgbClr val="407AAA"/>
              </a:highlight>
            </a:endParaRPr>
          </a:p>
        </p:txBody>
      </p:sp>
      <p:sp>
        <p:nvSpPr>
          <p:cNvPr id="12" name="ZoneTexte 11">
            <a:extLst>
              <a:ext uri="{FF2B5EF4-FFF2-40B4-BE49-F238E27FC236}">
                <a16:creationId xmlns:a16="http://schemas.microsoft.com/office/drawing/2014/main" id="{D4F748A2-08E0-44AC-EC82-B4AE165393D2}"/>
              </a:ext>
            </a:extLst>
          </p:cNvPr>
          <p:cNvSpPr txBox="1"/>
          <p:nvPr/>
        </p:nvSpPr>
        <p:spPr>
          <a:xfrm>
            <a:off x="539552" y="260648"/>
            <a:ext cx="8051200" cy="523220"/>
          </a:xfrm>
          <a:prstGeom prst="rect">
            <a:avLst/>
          </a:prstGeom>
          <a:noFill/>
        </p:spPr>
        <p:txBody>
          <a:bodyPr wrap="square" rtlCol="0">
            <a:spAutoFit/>
          </a:bodyPr>
          <a:lstStyle/>
          <a:p>
            <a:r>
              <a:rPr lang="fr-FR" sz="2800" b="1" dirty="0">
                <a:solidFill>
                  <a:srgbClr val="407AAA"/>
                </a:solidFill>
              </a:rPr>
              <a:t>le choix de la crédibilité</a:t>
            </a:r>
            <a:endParaRPr lang="fr-FR" sz="2800" b="1" u="sng" dirty="0">
              <a:solidFill>
                <a:srgbClr val="407AAA"/>
              </a:solidFill>
            </a:endParaRPr>
          </a:p>
        </p:txBody>
      </p:sp>
      <p:sp>
        <p:nvSpPr>
          <p:cNvPr id="5" name="ZoneTexte 4">
            <a:extLst>
              <a:ext uri="{FF2B5EF4-FFF2-40B4-BE49-F238E27FC236}">
                <a16:creationId xmlns:a16="http://schemas.microsoft.com/office/drawing/2014/main" id="{7831B196-C689-1787-D98C-1F39CBD66578}"/>
              </a:ext>
            </a:extLst>
          </p:cNvPr>
          <p:cNvSpPr txBox="1"/>
          <p:nvPr/>
        </p:nvSpPr>
        <p:spPr>
          <a:xfrm>
            <a:off x="6003314" y="1197048"/>
            <a:ext cx="846744" cy="369332"/>
          </a:xfrm>
          <a:prstGeom prst="rect">
            <a:avLst/>
          </a:prstGeom>
          <a:noFill/>
        </p:spPr>
        <p:txBody>
          <a:bodyPr wrap="square" rtlCol="0">
            <a:spAutoFit/>
          </a:bodyPr>
          <a:lstStyle/>
          <a:p>
            <a:pPr algn="ctr"/>
            <a:r>
              <a:rPr lang="fr-FR" sz="1800" dirty="0"/>
              <a:t>😊</a:t>
            </a:r>
          </a:p>
        </p:txBody>
      </p:sp>
      <p:sp>
        <p:nvSpPr>
          <p:cNvPr id="8" name="ZoneTexte 7">
            <a:extLst>
              <a:ext uri="{FF2B5EF4-FFF2-40B4-BE49-F238E27FC236}">
                <a16:creationId xmlns:a16="http://schemas.microsoft.com/office/drawing/2014/main" id="{1D2145FE-9695-C7BD-F519-70DFFD4E5FF8}"/>
              </a:ext>
            </a:extLst>
          </p:cNvPr>
          <p:cNvSpPr txBox="1"/>
          <p:nvPr/>
        </p:nvSpPr>
        <p:spPr>
          <a:xfrm>
            <a:off x="2564480" y="1178871"/>
            <a:ext cx="846744" cy="369332"/>
          </a:xfrm>
          <a:prstGeom prst="rect">
            <a:avLst/>
          </a:prstGeom>
          <a:noFill/>
        </p:spPr>
        <p:txBody>
          <a:bodyPr wrap="square" rtlCol="0">
            <a:spAutoFit/>
          </a:bodyPr>
          <a:lstStyle/>
          <a:p>
            <a:pPr algn="ctr"/>
            <a:r>
              <a:rPr lang="fr-FR" sz="1800" dirty="0"/>
              <a:t>😊</a:t>
            </a:r>
          </a:p>
        </p:txBody>
      </p:sp>
    </p:spTree>
    <p:extLst>
      <p:ext uri="{BB962C8B-B14F-4D97-AF65-F5344CB8AC3E}">
        <p14:creationId xmlns:p14="http://schemas.microsoft.com/office/powerpoint/2010/main" val="3920397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55</a:t>
            </a:fld>
            <a:endParaRPr lang="fr-FR"/>
          </a:p>
        </p:txBody>
      </p:sp>
      <p:sp>
        <p:nvSpPr>
          <p:cNvPr id="6" name="ZoneTexte 5"/>
          <p:cNvSpPr txBox="1"/>
          <p:nvPr/>
        </p:nvSpPr>
        <p:spPr>
          <a:xfrm>
            <a:off x="971600" y="3070701"/>
            <a:ext cx="7200800" cy="584775"/>
          </a:xfrm>
          <a:prstGeom prst="rect">
            <a:avLst/>
          </a:prstGeom>
          <a:noFill/>
        </p:spPr>
        <p:txBody>
          <a:bodyPr wrap="square" rtlCol="0">
            <a:spAutoFit/>
          </a:bodyPr>
          <a:lstStyle/>
          <a:p>
            <a:pPr algn="ctr"/>
            <a:r>
              <a:rPr lang="fr-FR" sz="3200" b="1"/>
              <a:t>Caisse intelligente</a:t>
            </a:r>
          </a:p>
        </p:txBody>
      </p:sp>
      <p:sp>
        <p:nvSpPr>
          <p:cNvPr id="7" name="Rectangle à coins arrondis 6"/>
          <p:cNvSpPr/>
          <p:nvPr/>
        </p:nvSpPr>
        <p:spPr bwMode="auto">
          <a:xfrm>
            <a:off x="2483768" y="2924944"/>
            <a:ext cx="4248472" cy="93610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31080264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10DB03D3-BBE0-DC9E-B009-482055009D7A}"/>
              </a:ext>
            </a:extLst>
          </p:cNvPr>
          <p:cNvSpPr>
            <a:spLocks noGrp="1"/>
          </p:cNvSpPr>
          <p:nvPr>
            <p:ph type="sldNum" sz="quarter" idx="12"/>
          </p:nvPr>
        </p:nvSpPr>
        <p:spPr/>
        <p:txBody>
          <a:bodyPr/>
          <a:lstStyle/>
          <a:p>
            <a:fld id="{E6B8A873-7F5A-3B49-9BD4-C9DB89092DF3}" type="slidenum">
              <a:rPr lang="fr-FR" smtClean="0"/>
              <a:pPr/>
              <a:t>56</a:t>
            </a:fld>
            <a:endParaRPr lang="fr-FR" dirty="0"/>
          </a:p>
        </p:txBody>
      </p:sp>
      <p:pic>
        <p:nvPicPr>
          <p:cNvPr id="4" name="Image 3">
            <a:extLst>
              <a:ext uri="{FF2B5EF4-FFF2-40B4-BE49-F238E27FC236}">
                <a16:creationId xmlns:a16="http://schemas.microsoft.com/office/drawing/2014/main" id="{933CE68E-7395-0CDA-C117-D187DD16A33E}"/>
              </a:ext>
            </a:extLst>
          </p:cNvPr>
          <p:cNvPicPr>
            <a:picLocks noChangeAspect="1"/>
          </p:cNvPicPr>
          <p:nvPr/>
        </p:nvPicPr>
        <p:blipFill>
          <a:blip r:embed="rId2"/>
          <a:stretch>
            <a:fillRect/>
          </a:stretch>
        </p:blipFill>
        <p:spPr>
          <a:xfrm>
            <a:off x="683460" y="1909130"/>
            <a:ext cx="1929955" cy="3864387"/>
          </a:xfrm>
          <a:prstGeom prst="rect">
            <a:avLst/>
          </a:prstGeom>
        </p:spPr>
      </p:pic>
      <p:pic>
        <p:nvPicPr>
          <p:cNvPr id="5" name="Image 4">
            <a:extLst>
              <a:ext uri="{FF2B5EF4-FFF2-40B4-BE49-F238E27FC236}">
                <a16:creationId xmlns:a16="http://schemas.microsoft.com/office/drawing/2014/main" id="{3731C462-FF0B-0FF8-FE1E-5A228E6B21E9}"/>
              </a:ext>
            </a:extLst>
          </p:cNvPr>
          <p:cNvPicPr>
            <a:picLocks noChangeAspect="1"/>
          </p:cNvPicPr>
          <p:nvPr/>
        </p:nvPicPr>
        <p:blipFill>
          <a:blip r:embed="rId3"/>
          <a:stretch>
            <a:fillRect/>
          </a:stretch>
        </p:blipFill>
        <p:spPr>
          <a:xfrm>
            <a:off x="2843760" y="1909130"/>
            <a:ext cx="1929955" cy="3864387"/>
          </a:xfrm>
          <a:prstGeom prst="rect">
            <a:avLst/>
          </a:prstGeom>
        </p:spPr>
      </p:pic>
      <p:sp>
        <p:nvSpPr>
          <p:cNvPr id="6" name="ZoneTexte 5">
            <a:extLst>
              <a:ext uri="{FF2B5EF4-FFF2-40B4-BE49-F238E27FC236}">
                <a16:creationId xmlns:a16="http://schemas.microsoft.com/office/drawing/2014/main" id="{0DA2C0EA-E01C-2AE6-9B64-DE2F6D8E00E4}"/>
              </a:ext>
            </a:extLst>
          </p:cNvPr>
          <p:cNvSpPr txBox="1"/>
          <p:nvPr/>
        </p:nvSpPr>
        <p:spPr>
          <a:xfrm>
            <a:off x="4211960" y="1537047"/>
            <a:ext cx="2808390" cy="307777"/>
          </a:xfrm>
          <a:prstGeom prst="rect">
            <a:avLst/>
          </a:prstGeom>
          <a:noFill/>
        </p:spPr>
        <p:txBody>
          <a:bodyPr wrap="square" rtlCol="0">
            <a:spAutoFit/>
          </a:bodyPr>
          <a:lstStyle/>
          <a:p>
            <a:pPr algn="ctr"/>
            <a:r>
              <a:rPr lang="fr-FR" b="1"/>
              <a:t>ce visuel est plus explicite</a:t>
            </a:r>
          </a:p>
        </p:txBody>
      </p:sp>
      <p:cxnSp>
        <p:nvCxnSpPr>
          <p:cNvPr id="8" name="Connecteur droit 7">
            <a:extLst>
              <a:ext uri="{FF2B5EF4-FFF2-40B4-BE49-F238E27FC236}">
                <a16:creationId xmlns:a16="http://schemas.microsoft.com/office/drawing/2014/main" id="{4377C59C-5C4C-E6CE-06DB-B80D2D12A401}"/>
              </a:ext>
            </a:extLst>
          </p:cNvPr>
          <p:cNvCxnSpPr>
            <a:cxnSpLocks/>
          </p:cNvCxnSpPr>
          <p:nvPr/>
        </p:nvCxnSpPr>
        <p:spPr bwMode="auto">
          <a:xfrm>
            <a:off x="5652150" y="1909130"/>
            <a:ext cx="0" cy="419983"/>
          </a:xfrm>
          <a:prstGeom prst="line">
            <a:avLst/>
          </a:prstGeom>
          <a:solidFill>
            <a:schemeClr val="accent1"/>
          </a:solidFill>
          <a:ln w="9525" cap="flat" cmpd="sng" algn="ctr">
            <a:solidFill>
              <a:srgbClr val="407AAA"/>
            </a:solidFill>
            <a:prstDash val="solid"/>
            <a:round/>
            <a:headEnd type="none" w="med" len="med"/>
            <a:tailEnd type="none" w="med" len="med"/>
          </a:ln>
          <a:effectLst/>
        </p:spPr>
      </p:cxnSp>
      <p:cxnSp>
        <p:nvCxnSpPr>
          <p:cNvPr id="10" name="Connecteur droit avec flèche 9">
            <a:extLst>
              <a:ext uri="{FF2B5EF4-FFF2-40B4-BE49-F238E27FC236}">
                <a16:creationId xmlns:a16="http://schemas.microsoft.com/office/drawing/2014/main" id="{F028BE9A-6050-3A82-ECE5-09F555BB5779}"/>
              </a:ext>
            </a:extLst>
          </p:cNvPr>
          <p:cNvCxnSpPr/>
          <p:nvPr/>
        </p:nvCxnSpPr>
        <p:spPr bwMode="auto">
          <a:xfrm flipH="1">
            <a:off x="4860040" y="2329113"/>
            <a:ext cx="792110" cy="0"/>
          </a:xfrm>
          <a:prstGeom prst="straightConnector1">
            <a:avLst/>
          </a:prstGeom>
          <a:solidFill>
            <a:schemeClr val="accent1"/>
          </a:solidFill>
          <a:ln w="9525" cap="flat" cmpd="sng" algn="ctr">
            <a:solidFill>
              <a:srgbClr val="407AAA"/>
            </a:solidFill>
            <a:prstDash val="solid"/>
            <a:round/>
            <a:headEnd type="none" w="med" len="med"/>
            <a:tailEnd type="triangle"/>
          </a:ln>
          <a:effectLst/>
        </p:spPr>
      </p:cxnSp>
      <p:sp>
        <p:nvSpPr>
          <p:cNvPr id="12" name="ZoneTexte 11">
            <a:extLst>
              <a:ext uri="{FF2B5EF4-FFF2-40B4-BE49-F238E27FC236}">
                <a16:creationId xmlns:a16="http://schemas.microsoft.com/office/drawing/2014/main" id="{DD846132-211F-9222-6E8F-3136D9B3E2F2}"/>
              </a:ext>
            </a:extLst>
          </p:cNvPr>
          <p:cNvSpPr txBox="1"/>
          <p:nvPr/>
        </p:nvSpPr>
        <p:spPr>
          <a:xfrm>
            <a:off x="5378313" y="2525406"/>
            <a:ext cx="2808390" cy="1384995"/>
          </a:xfrm>
          <a:prstGeom prst="rect">
            <a:avLst/>
          </a:prstGeom>
          <a:noFill/>
        </p:spPr>
        <p:txBody>
          <a:bodyPr wrap="square" rtlCol="0">
            <a:spAutoFit/>
          </a:bodyPr>
          <a:lstStyle/>
          <a:p>
            <a:pPr algn="ctr"/>
            <a:r>
              <a:rPr lang="fr-FR" dirty="0"/>
              <a:t>il nomme clairement le produit</a:t>
            </a:r>
          </a:p>
          <a:p>
            <a:pPr algn="ctr"/>
            <a:r>
              <a:rPr lang="fr-FR" dirty="0"/>
              <a:t>VS</a:t>
            </a:r>
          </a:p>
          <a:p>
            <a:pPr algn="ctr"/>
            <a:r>
              <a:rPr lang="fr-FR" dirty="0"/>
              <a:t>l’autre visuel qui laisse planer une ambiguïté : « s’agit il d’un logiciel, va-t-on supprimer le personnel en caisse ? »</a:t>
            </a:r>
          </a:p>
        </p:txBody>
      </p:sp>
      <p:cxnSp>
        <p:nvCxnSpPr>
          <p:cNvPr id="14" name="Connecteur droit avec flèche 13">
            <a:extLst>
              <a:ext uri="{FF2B5EF4-FFF2-40B4-BE49-F238E27FC236}">
                <a16:creationId xmlns:a16="http://schemas.microsoft.com/office/drawing/2014/main" id="{A355A4D5-47FC-144F-04BD-97F357241FA3}"/>
              </a:ext>
            </a:extLst>
          </p:cNvPr>
          <p:cNvCxnSpPr/>
          <p:nvPr/>
        </p:nvCxnSpPr>
        <p:spPr bwMode="auto">
          <a:xfrm flipV="1">
            <a:off x="2195670" y="3913333"/>
            <a:ext cx="0" cy="2163232"/>
          </a:xfrm>
          <a:prstGeom prst="straightConnector1">
            <a:avLst/>
          </a:prstGeom>
          <a:solidFill>
            <a:schemeClr val="accent1"/>
          </a:solidFill>
          <a:ln w="9525" cap="flat" cmpd="sng" algn="ctr">
            <a:solidFill>
              <a:srgbClr val="407AAA"/>
            </a:solidFill>
            <a:prstDash val="solid"/>
            <a:round/>
            <a:headEnd type="none" w="med" len="med"/>
            <a:tailEnd type="triangle"/>
          </a:ln>
          <a:effectLst/>
        </p:spPr>
      </p:cxnSp>
      <p:sp>
        <p:nvSpPr>
          <p:cNvPr id="15" name="ZoneTexte 14">
            <a:extLst>
              <a:ext uri="{FF2B5EF4-FFF2-40B4-BE49-F238E27FC236}">
                <a16:creationId xmlns:a16="http://schemas.microsoft.com/office/drawing/2014/main" id="{12C64F13-5BB8-2DAF-85E5-0B7FFD9F6EB8}"/>
              </a:ext>
            </a:extLst>
          </p:cNvPr>
          <p:cNvSpPr txBox="1"/>
          <p:nvPr/>
        </p:nvSpPr>
        <p:spPr>
          <a:xfrm>
            <a:off x="755470" y="6073633"/>
            <a:ext cx="2808390" cy="307777"/>
          </a:xfrm>
          <a:prstGeom prst="rect">
            <a:avLst/>
          </a:prstGeom>
          <a:noFill/>
        </p:spPr>
        <p:txBody>
          <a:bodyPr wrap="square" rtlCol="0">
            <a:spAutoFit/>
          </a:bodyPr>
          <a:lstStyle/>
          <a:p>
            <a:pPr algn="ctr"/>
            <a:r>
              <a:rPr lang="fr-FR" b="1" dirty="0"/>
              <a:t>le prix</a:t>
            </a:r>
            <a:r>
              <a:rPr lang="fr-FR" dirty="0"/>
              <a:t> est attractif</a:t>
            </a:r>
          </a:p>
        </p:txBody>
      </p:sp>
      <p:sp>
        <p:nvSpPr>
          <p:cNvPr id="16" name="ZoneTexte 15">
            <a:extLst>
              <a:ext uri="{FF2B5EF4-FFF2-40B4-BE49-F238E27FC236}">
                <a16:creationId xmlns:a16="http://schemas.microsoft.com/office/drawing/2014/main" id="{96EB68EE-8E1C-3D1A-FD2D-64D77C8449F3}"/>
              </a:ext>
            </a:extLst>
          </p:cNvPr>
          <p:cNvSpPr txBox="1"/>
          <p:nvPr/>
        </p:nvSpPr>
        <p:spPr>
          <a:xfrm>
            <a:off x="611340" y="770787"/>
            <a:ext cx="7921100" cy="523220"/>
          </a:xfrm>
          <a:prstGeom prst="rect">
            <a:avLst/>
          </a:prstGeom>
          <a:noFill/>
        </p:spPr>
        <p:txBody>
          <a:bodyPr wrap="square" rtlCol="0">
            <a:spAutoFit/>
          </a:bodyPr>
          <a:lstStyle/>
          <a:p>
            <a:r>
              <a:rPr lang="fr-FR" dirty="0"/>
              <a:t>Des visuels qui retiennent l’attention mais qui ne sont </a:t>
            </a:r>
            <a:r>
              <a:rPr lang="fr-FR" b="1" dirty="0"/>
              <a:t>pas toujours compris</a:t>
            </a:r>
            <a:r>
              <a:rPr lang="fr-FR" dirty="0"/>
              <a:t>.</a:t>
            </a:r>
          </a:p>
          <a:p>
            <a:r>
              <a:rPr lang="fr-FR" dirty="0"/>
              <a:t>Les clients ne perçoivent pas exactement, ni de quel produit il s’agit, ni les avantages.</a:t>
            </a:r>
          </a:p>
        </p:txBody>
      </p:sp>
      <p:sp>
        <p:nvSpPr>
          <p:cNvPr id="3" name="ZoneTexte 2">
            <a:extLst>
              <a:ext uri="{FF2B5EF4-FFF2-40B4-BE49-F238E27FC236}">
                <a16:creationId xmlns:a16="http://schemas.microsoft.com/office/drawing/2014/main" id="{7741FAC9-718A-98D8-9BC8-2EFC9682657A}"/>
              </a:ext>
            </a:extLst>
          </p:cNvPr>
          <p:cNvSpPr txBox="1"/>
          <p:nvPr/>
        </p:nvSpPr>
        <p:spPr>
          <a:xfrm>
            <a:off x="4788024" y="3935037"/>
            <a:ext cx="3816522" cy="830997"/>
          </a:xfrm>
          <a:prstGeom prst="rect">
            <a:avLst/>
          </a:prstGeom>
          <a:noFill/>
        </p:spPr>
        <p:txBody>
          <a:bodyPr wrap="square" rtlCol="0">
            <a:spAutoFit/>
          </a:bodyPr>
          <a:lstStyle/>
          <a:p>
            <a:pPr algn="ctr"/>
            <a:r>
              <a:rPr lang="fr-FR" sz="1200" i="1" dirty="0"/>
              <a:t>« là l'image, j'ai l'impression que c'est moi qui paie tout à distance » « je plains tous nos caissiers caissières qui vont disparaître » « je ne vois pas </a:t>
            </a:r>
          </a:p>
          <a:p>
            <a:pPr algn="ctr"/>
            <a:r>
              <a:rPr lang="fr-FR" sz="1200" i="1" dirty="0"/>
              <a:t>la différence entre le click and </a:t>
            </a:r>
            <a:r>
              <a:rPr lang="fr-FR" sz="1200" i="1" dirty="0" err="1"/>
              <a:t>collect</a:t>
            </a:r>
            <a:r>
              <a:rPr lang="fr-FR" sz="1200" i="1" dirty="0"/>
              <a:t> et ça »</a:t>
            </a:r>
          </a:p>
        </p:txBody>
      </p:sp>
      <p:sp>
        <p:nvSpPr>
          <p:cNvPr id="11" name="ZoneTexte 10">
            <a:extLst>
              <a:ext uri="{FF2B5EF4-FFF2-40B4-BE49-F238E27FC236}">
                <a16:creationId xmlns:a16="http://schemas.microsoft.com/office/drawing/2014/main" id="{355891D9-F868-F4BD-603F-2D93FD2609C8}"/>
              </a:ext>
            </a:extLst>
          </p:cNvPr>
          <p:cNvSpPr txBox="1"/>
          <p:nvPr/>
        </p:nvSpPr>
        <p:spPr>
          <a:xfrm>
            <a:off x="539552" y="260648"/>
            <a:ext cx="8051200" cy="523220"/>
          </a:xfrm>
          <a:prstGeom prst="rect">
            <a:avLst/>
          </a:prstGeom>
          <a:noFill/>
        </p:spPr>
        <p:txBody>
          <a:bodyPr wrap="square" rtlCol="0">
            <a:spAutoFit/>
          </a:bodyPr>
          <a:lstStyle/>
          <a:p>
            <a:r>
              <a:rPr lang="fr-FR" sz="2800" b="1" dirty="0">
                <a:solidFill>
                  <a:srgbClr val="407AAA"/>
                </a:solidFill>
              </a:rPr>
              <a:t>une information dense</a:t>
            </a:r>
          </a:p>
        </p:txBody>
      </p:sp>
      <p:sp>
        <p:nvSpPr>
          <p:cNvPr id="13" name="ZoneTexte 12">
            <a:extLst>
              <a:ext uri="{FF2B5EF4-FFF2-40B4-BE49-F238E27FC236}">
                <a16:creationId xmlns:a16="http://schemas.microsoft.com/office/drawing/2014/main" id="{0246DA4A-AD4A-0F04-4696-E4F4E8EF9E90}"/>
              </a:ext>
            </a:extLst>
          </p:cNvPr>
          <p:cNvSpPr txBox="1"/>
          <p:nvPr/>
        </p:nvSpPr>
        <p:spPr>
          <a:xfrm>
            <a:off x="5436096" y="4725144"/>
            <a:ext cx="2808390" cy="1169551"/>
          </a:xfrm>
          <a:prstGeom prst="rect">
            <a:avLst/>
          </a:prstGeom>
          <a:noFill/>
        </p:spPr>
        <p:txBody>
          <a:bodyPr wrap="square" rtlCol="0">
            <a:spAutoFit/>
          </a:bodyPr>
          <a:lstStyle/>
          <a:p>
            <a:pPr algn="ctr"/>
            <a:r>
              <a:rPr lang="fr-FR" dirty="0"/>
              <a:t>+</a:t>
            </a:r>
          </a:p>
          <a:p>
            <a:pPr algn="ctr"/>
            <a:r>
              <a:rPr lang="fr-FR" dirty="0"/>
              <a:t>lorsque le message est compris</a:t>
            </a:r>
          </a:p>
          <a:p>
            <a:pPr algn="ctr"/>
            <a:r>
              <a:rPr lang="fr-FR" b="1" dirty="0"/>
              <a:t>les clients se demandent</a:t>
            </a:r>
            <a:r>
              <a:rPr lang="fr-FR" dirty="0"/>
              <a:t> </a:t>
            </a:r>
            <a:r>
              <a:rPr lang="fr-FR" b="1" dirty="0"/>
              <a:t>ce qu’apporte cette caisse</a:t>
            </a:r>
            <a:r>
              <a:rPr lang="fr-FR" dirty="0"/>
              <a:t> ?</a:t>
            </a:r>
          </a:p>
          <a:p>
            <a:pPr algn="ctr"/>
            <a:r>
              <a:rPr lang="fr-FR" dirty="0"/>
              <a:t>VS les modèles existants</a:t>
            </a:r>
          </a:p>
        </p:txBody>
      </p:sp>
      <p:sp>
        <p:nvSpPr>
          <p:cNvPr id="17" name="ZoneTexte 16">
            <a:extLst>
              <a:ext uri="{FF2B5EF4-FFF2-40B4-BE49-F238E27FC236}">
                <a16:creationId xmlns:a16="http://schemas.microsoft.com/office/drawing/2014/main" id="{121529DE-B44A-CC94-7ABF-57AD4A7280C0}"/>
              </a:ext>
            </a:extLst>
          </p:cNvPr>
          <p:cNvSpPr txBox="1"/>
          <p:nvPr/>
        </p:nvSpPr>
        <p:spPr>
          <a:xfrm>
            <a:off x="4859934" y="5877272"/>
            <a:ext cx="3960538" cy="461665"/>
          </a:xfrm>
          <a:prstGeom prst="rect">
            <a:avLst/>
          </a:prstGeom>
          <a:noFill/>
        </p:spPr>
        <p:txBody>
          <a:bodyPr wrap="square" rtlCol="0">
            <a:spAutoFit/>
          </a:bodyPr>
          <a:lstStyle/>
          <a:p>
            <a:pPr algn="ctr"/>
            <a:r>
              <a:rPr lang="fr-FR" sz="1200" i="1" dirty="0"/>
              <a:t>« c’est un logiciel de caisse, je ne vois pas </a:t>
            </a:r>
          </a:p>
          <a:p>
            <a:pPr algn="ctr"/>
            <a:r>
              <a:rPr lang="fr-FR" sz="1200" i="1" dirty="0"/>
              <a:t>ce qu’il fait de plus que les autres »</a:t>
            </a:r>
          </a:p>
        </p:txBody>
      </p:sp>
    </p:spTree>
    <p:extLst>
      <p:ext uri="{BB962C8B-B14F-4D97-AF65-F5344CB8AC3E}">
        <p14:creationId xmlns:p14="http://schemas.microsoft.com/office/powerpoint/2010/main" val="22148681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7E231A74-B175-899B-74BE-EB5EBF5C373B}"/>
              </a:ext>
            </a:extLst>
          </p:cNvPr>
          <p:cNvSpPr>
            <a:spLocks noGrp="1"/>
          </p:cNvSpPr>
          <p:nvPr>
            <p:ph type="sldNum" sz="quarter" idx="12"/>
          </p:nvPr>
        </p:nvSpPr>
        <p:spPr/>
        <p:txBody>
          <a:bodyPr/>
          <a:lstStyle/>
          <a:p>
            <a:fld id="{E6B8A873-7F5A-3B49-9BD4-C9DB89092DF3}" type="slidenum">
              <a:rPr lang="fr-FR" smtClean="0"/>
              <a:pPr/>
              <a:t>57</a:t>
            </a:fld>
            <a:endParaRPr lang="fr-FR"/>
          </a:p>
        </p:txBody>
      </p:sp>
      <p:sp>
        <p:nvSpPr>
          <p:cNvPr id="3" name="Accolade ouvrante 2">
            <a:extLst>
              <a:ext uri="{FF2B5EF4-FFF2-40B4-BE49-F238E27FC236}">
                <a16:creationId xmlns:a16="http://schemas.microsoft.com/office/drawing/2014/main" id="{587B128D-0C53-2277-2E12-0594DC00BE72}"/>
              </a:ext>
            </a:extLst>
          </p:cNvPr>
          <p:cNvSpPr/>
          <p:nvPr/>
        </p:nvSpPr>
        <p:spPr bwMode="auto">
          <a:xfrm rot="-5400000">
            <a:off x="4499992" y="140060"/>
            <a:ext cx="144016" cy="1969368"/>
          </a:xfrm>
          <a:prstGeom prst="leftBrace">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chemeClr val="tx1"/>
              </a:solidFill>
              <a:effectLst/>
              <a:latin typeface="Tahoma" charset="0"/>
              <a:ea typeface="ＭＳ Ｐゴシック" charset="-128"/>
              <a:cs typeface="ＭＳ Ｐゴシック" charset="-128"/>
            </a:endParaRPr>
          </a:p>
        </p:txBody>
      </p:sp>
      <p:sp>
        <p:nvSpPr>
          <p:cNvPr id="4" name="ZoneTexte 3">
            <a:extLst>
              <a:ext uri="{FF2B5EF4-FFF2-40B4-BE49-F238E27FC236}">
                <a16:creationId xmlns:a16="http://schemas.microsoft.com/office/drawing/2014/main" id="{F569866C-C4E7-156C-88F6-183827CC0DDC}"/>
              </a:ext>
            </a:extLst>
          </p:cNvPr>
          <p:cNvSpPr txBox="1"/>
          <p:nvPr/>
        </p:nvSpPr>
        <p:spPr>
          <a:xfrm>
            <a:off x="539552" y="260648"/>
            <a:ext cx="8051200" cy="523220"/>
          </a:xfrm>
          <a:prstGeom prst="rect">
            <a:avLst/>
          </a:prstGeom>
          <a:noFill/>
        </p:spPr>
        <p:txBody>
          <a:bodyPr wrap="square" rtlCol="0">
            <a:spAutoFit/>
          </a:bodyPr>
          <a:lstStyle/>
          <a:p>
            <a:r>
              <a:rPr lang="fr-FR" sz="2800" b="1" dirty="0">
                <a:solidFill>
                  <a:srgbClr val="407AAA"/>
                </a:solidFill>
              </a:rPr>
              <a:t>faire comprendre et convaincre rapidement</a:t>
            </a:r>
          </a:p>
        </p:txBody>
      </p:sp>
      <p:pic>
        <p:nvPicPr>
          <p:cNvPr id="5" name="Image 4">
            <a:extLst>
              <a:ext uri="{FF2B5EF4-FFF2-40B4-BE49-F238E27FC236}">
                <a16:creationId xmlns:a16="http://schemas.microsoft.com/office/drawing/2014/main" id="{4886DA16-0894-BB64-4162-9DB273B4F65F}"/>
              </a:ext>
            </a:extLst>
          </p:cNvPr>
          <p:cNvPicPr>
            <a:picLocks noChangeAspect="1"/>
          </p:cNvPicPr>
          <p:nvPr/>
        </p:nvPicPr>
        <p:blipFill>
          <a:blip r:embed="rId2"/>
          <a:stretch>
            <a:fillRect/>
          </a:stretch>
        </p:blipFill>
        <p:spPr>
          <a:xfrm>
            <a:off x="4629747" y="1940877"/>
            <a:ext cx="1929955" cy="3864387"/>
          </a:xfrm>
          <a:prstGeom prst="rect">
            <a:avLst/>
          </a:prstGeom>
        </p:spPr>
      </p:pic>
      <p:pic>
        <p:nvPicPr>
          <p:cNvPr id="6" name="Image 5">
            <a:extLst>
              <a:ext uri="{FF2B5EF4-FFF2-40B4-BE49-F238E27FC236}">
                <a16:creationId xmlns:a16="http://schemas.microsoft.com/office/drawing/2014/main" id="{2C528235-F2DF-30A6-55EA-B9237E272E78}"/>
              </a:ext>
            </a:extLst>
          </p:cNvPr>
          <p:cNvPicPr>
            <a:picLocks noChangeAspect="1"/>
          </p:cNvPicPr>
          <p:nvPr/>
        </p:nvPicPr>
        <p:blipFill>
          <a:blip r:embed="rId3"/>
          <a:stretch>
            <a:fillRect/>
          </a:stretch>
        </p:blipFill>
        <p:spPr>
          <a:xfrm>
            <a:off x="899592" y="1909130"/>
            <a:ext cx="1929955" cy="3864387"/>
          </a:xfrm>
          <a:prstGeom prst="rect">
            <a:avLst/>
          </a:prstGeom>
        </p:spPr>
      </p:pic>
      <p:sp>
        <p:nvSpPr>
          <p:cNvPr id="7" name="ZoneTexte 6">
            <a:extLst>
              <a:ext uri="{FF2B5EF4-FFF2-40B4-BE49-F238E27FC236}">
                <a16:creationId xmlns:a16="http://schemas.microsoft.com/office/drawing/2014/main" id="{FFDFDF9C-C379-D55E-3A3B-232F68F0A901}"/>
              </a:ext>
            </a:extLst>
          </p:cNvPr>
          <p:cNvSpPr txBox="1"/>
          <p:nvPr/>
        </p:nvSpPr>
        <p:spPr>
          <a:xfrm>
            <a:off x="467544" y="1537047"/>
            <a:ext cx="2808390" cy="307777"/>
          </a:xfrm>
          <a:prstGeom prst="rect">
            <a:avLst/>
          </a:prstGeom>
          <a:noFill/>
        </p:spPr>
        <p:txBody>
          <a:bodyPr wrap="square" rtlCol="0">
            <a:spAutoFit/>
          </a:bodyPr>
          <a:lstStyle/>
          <a:p>
            <a:pPr algn="ctr"/>
            <a:r>
              <a:rPr lang="fr-FR" dirty="0"/>
              <a:t>le 1° visuel à proposer</a:t>
            </a:r>
          </a:p>
        </p:txBody>
      </p:sp>
      <p:cxnSp>
        <p:nvCxnSpPr>
          <p:cNvPr id="9" name="Connecteur droit avec flèche 8">
            <a:extLst>
              <a:ext uri="{FF2B5EF4-FFF2-40B4-BE49-F238E27FC236}">
                <a16:creationId xmlns:a16="http://schemas.microsoft.com/office/drawing/2014/main" id="{35AA5FDA-499A-0548-A51E-4AED392B02D4}"/>
              </a:ext>
            </a:extLst>
          </p:cNvPr>
          <p:cNvCxnSpPr>
            <a:cxnSpLocks/>
          </p:cNvCxnSpPr>
          <p:nvPr/>
        </p:nvCxnSpPr>
        <p:spPr bwMode="auto">
          <a:xfrm>
            <a:off x="3059832" y="3789040"/>
            <a:ext cx="1368152" cy="0"/>
          </a:xfrm>
          <a:prstGeom prst="straightConnector1">
            <a:avLst/>
          </a:prstGeom>
          <a:solidFill>
            <a:schemeClr val="accent1"/>
          </a:solidFill>
          <a:ln w="9525" cap="flat" cmpd="sng" algn="ctr">
            <a:solidFill>
              <a:srgbClr val="407AAA"/>
            </a:solidFill>
            <a:prstDash val="solid"/>
            <a:round/>
            <a:headEnd type="none" w="med" len="med"/>
            <a:tailEnd type="triangle"/>
          </a:ln>
          <a:effectLst/>
        </p:spPr>
      </p:cxnSp>
      <p:sp>
        <p:nvSpPr>
          <p:cNvPr id="10" name="ZoneTexte 9">
            <a:extLst>
              <a:ext uri="{FF2B5EF4-FFF2-40B4-BE49-F238E27FC236}">
                <a16:creationId xmlns:a16="http://schemas.microsoft.com/office/drawing/2014/main" id="{2468A6BC-2925-8A5E-CC8C-AEB243EC6D00}"/>
              </a:ext>
            </a:extLst>
          </p:cNvPr>
          <p:cNvSpPr txBox="1"/>
          <p:nvPr/>
        </p:nvSpPr>
        <p:spPr>
          <a:xfrm>
            <a:off x="2297545" y="3121223"/>
            <a:ext cx="2808390" cy="307777"/>
          </a:xfrm>
          <a:prstGeom prst="rect">
            <a:avLst/>
          </a:prstGeom>
          <a:noFill/>
        </p:spPr>
        <p:txBody>
          <a:bodyPr wrap="square" rtlCol="0">
            <a:spAutoFit/>
          </a:bodyPr>
          <a:lstStyle/>
          <a:p>
            <a:pPr algn="ctr"/>
            <a:r>
              <a:rPr lang="fr-FR" dirty="0"/>
              <a:t>dans un 2° temps</a:t>
            </a:r>
          </a:p>
        </p:txBody>
      </p:sp>
      <p:sp>
        <p:nvSpPr>
          <p:cNvPr id="13" name="ZoneTexte 12">
            <a:extLst>
              <a:ext uri="{FF2B5EF4-FFF2-40B4-BE49-F238E27FC236}">
                <a16:creationId xmlns:a16="http://schemas.microsoft.com/office/drawing/2014/main" id="{A1A5E466-FDB5-2D97-A31A-8B402E2BC6E8}"/>
              </a:ext>
            </a:extLst>
          </p:cNvPr>
          <p:cNvSpPr txBox="1"/>
          <p:nvPr/>
        </p:nvSpPr>
        <p:spPr>
          <a:xfrm>
            <a:off x="6591278" y="3068960"/>
            <a:ext cx="2243310" cy="738664"/>
          </a:xfrm>
          <a:prstGeom prst="rect">
            <a:avLst/>
          </a:prstGeom>
          <a:noFill/>
        </p:spPr>
        <p:txBody>
          <a:bodyPr wrap="square" rtlCol="0">
            <a:spAutoFit/>
          </a:bodyPr>
          <a:lstStyle/>
          <a:p>
            <a:pPr algn="ctr"/>
            <a:r>
              <a:rPr lang="fr-FR" dirty="0"/>
              <a:t>+</a:t>
            </a:r>
          </a:p>
          <a:p>
            <a:pPr algn="ctr"/>
            <a:r>
              <a:rPr lang="fr-FR" dirty="0"/>
              <a:t>mettre en avant un </a:t>
            </a:r>
            <a:r>
              <a:rPr lang="fr-FR" b="1" dirty="0"/>
              <a:t>bénéfice spécifique</a:t>
            </a:r>
          </a:p>
        </p:txBody>
      </p:sp>
    </p:spTree>
    <p:extLst>
      <p:ext uri="{BB962C8B-B14F-4D97-AF65-F5344CB8AC3E}">
        <p14:creationId xmlns:p14="http://schemas.microsoft.com/office/powerpoint/2010/main" val="18374556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58</a:t>
            </a:fld>
            <a:endParaRPr lang="fr-FR"/>
          </a:p>
        </p:txBody>
      </p:sp>
      <p:sp>
        <p:nvSpPr>
          <p:cNvPr id="3" name="ZoneTexte 2"/>
          <p:cNvSpPr txBox="1"/>
          <p:nvPr/>
        </p:nvSpPr>
        <p:spPr>
          <a:xfrm>
            <a:off x="1691680" y="3070701"/>
            <a:ext cx="5832648" cy="584775"/>
          </a:xfrm>
          <a:prstGeom prst="rect">
            <a:avLst/>
          </a:prstGeom>
          <a:noFill/>
        </p:spPr>
        <p:txBody>
          <a:bodyPr wrap="square" rtlCol="0">
            <a:spAutoFit/>
          </a:bodyPr>
          <a:lstStyle/>
          <a:p>
            <a:pPr algn="ctr"/>
            <a:r>
              <a:rPr lang="fr-FR" sz="3200" b="1"/>
              <a:t>SYNTHÈSE DES RÉSULTATS</a:t>
            </a:r>
          </a:p>
        </p:txBody>
      </p:sp>
      <p:sp>
        <p:nvSpPr>
          <p:cNvPr id="4" name="Rectangle à coins arrondis 3"/>
          <p:cNvSpPr/>
          <p:nvPr/>
        </p:nvSpPr>
        <p:spPr bwMode="auto">
          <a:xfrm>
            <a:off x="1475656" y="2924944"/>
            <a:ext cx="6192688" cy="93610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pic>
        <p:nvPicPr>
          <p:cNvPr id="9" name="Image 13" descr="Capture d’écran 2016-03-31 à 10.26.4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3398" y="367077"/>
            <a:ext cx="1900330" cy="1045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ZoneTexte 9"/>
          <p:cNvSpPr txBox="1"/>
          <p:nvPr/>
        </p:nvSpPr>
        <p:spPr>
          <a:xfrm>
            <a:off x="251520" y="323945"/>
            <a:ext cx="720080" cy="584775"/>
          </a:xfrm>
          <a:prstGeom prst="rect">
            <a:avLst/>
          </a:prstGeom>
          <a:noFill/>
        </p:spPr>
        <p:txBody>
          <a:bodyPr wrap="square" rtlCol="0">
            <a:spAutoFit/>
          </a:bodyPr>
          <a:lstStyle/>
          <a:p>
            <a:pPr algn="ctr"/>
            <a:r>
              <a:rPr lang="fr-FR" sz="3200" b="1">
                <a:solidFill>
                  <a:srgbClr val="407AAA"/>
                </a:solidFill>
              </a:rPr>
              <a:t>I I</a:t>
            </a:r>
          </a:p>
        </p:txBody>
      </p:sp>
    </p:spTree>
    <p:extLst>
      <p:ext uri="{BB962C8B-B14F-4D97-AF65-F5344CB8AC3E}">
        <p14:creationId xmlns:p14="http://schemas.microsoft.com/office/powerpoint/2010/main" val="416982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59</a:t>
            </a:fld>
            <a:endParaRPr lang="fr-FR"/>
          </a:p>
        </p:txBody>
      </p:sp>
      <p:sp>
        <p:nvSpPr>
          <p:cNvPr id="3" name="ZoneTexte 2"/>
          <p:cNvSpPr txBox="1"/>
          <p:nvPr/>
        </p:nvSpPr>
        <p:spPr>
          <a:xfrm>
            <a:off x="3392742" y="987693"/>
            <a:ext cx="2358516" cy="307777"/>
          </a:xfrm>
          <a:prstGeom prst="rect">
            <a:avLst/>
          </a:prstGeom>
          <a:noFill/>
        </p:spPr>
        <p:txBody>
          <a:bodyPr wrap="square" rtlCol="0">
            <a:spAutoFit/>
          </a:bodyPr>
          <a:lstStyle/>
          <a:p>
            <a:pPr algn="ctr"/>
            <a:r>
              <a:rPr lang="fr-FR"/>
              <a:t>-1- </a:t>
            </a:r>
          </a:p>
        </p:txBody>
      </p:sp>
      <p:sp>
        <p:nvSpPr>
          <p:cNvPr id="33" name="ZoneTexte 32"/>
          <p:cNvSpPr txBox="1"/>
          <p:nvPr/>
        </p:nvSpPr>
        <p:spPr>
          <a:xfrm>
            <a:off x="827584" y="159023"/>
            <a:ext cx="7524328" cy="461665"/>
          </a:xfrm>
          <a:prstGeom prst="rect">
            <a:avLst/>
          </a:prstGeom>
          <a:noFill/>
        </p:spPr>
        <p:txBody>
          <a:bodyPr wrap="square" rtlCol="0">
            <a:spAutoFit/>
          </a:bodyPr>
          <a:lstStyle/>
          <a:p>
            <a:pPr algn="ctr"/>
            <a:r>
              <a:rPr lang="fr-FR" sz="2400" b="1">
                <a:solidFill>
                  <a:srgbClr val="407AAA"/>
                </a:solidFill>
              </a:rPr>
              <a:t>Ce qu’il faut retenir</a:t>
            </a:r>
            <a:endParaRPr lang="fr-FR" sz="2400" b="1" u="sng">
              <a:solidFill>
                <a:srgbClr val="407AAA"/>
              </a:solidFill>
            </a:endParaRPr>
          </a:p>
        </p:txBody>
      </p:sp>
      <p:sp>
        <p:nvSpPr>
          <p:cNvPr id="10" name="ZoneTexte 9">
            <a:extLst>
              <a:ext uri="{FF2B5EF4-FFF2-40B4-BE49-F238E27FC236}">
                <a16:creationId xmlns:a16="http://schemas.microsoft.com/office/drawing/2014/main" id="{237ED343-CEE4-F828-B72A-7826529F1928}"/>
              </a:ext>
            </a:extLst>
          </p:cNvPr>
          <p:cNvSpPr txBox="1"/>
          <p:nvPr/>
        </p:nvSpPr>
        <p:spPr>
          <a:xfrm>
            <a:off x="1115616" y="1328569"/>
            <a:ext cx="6984776" cy="3108543"/>
          </a:xfrm>
          <a:prstGeom prst="rect">
            <a:avLst/>
          </a:prstGeom>
          <a:noFill/>
        </p:spPr>
        <p:txBody>
          <a:bodyPr wrap="square" rtlCol="0">
            <a:spAutoFit/>
          </a:bodyPr>
          <a:lstStyle/>
          <a:p>
            <a:pPr algn="ctr"/>
            <a:r>
              <a:rPr lang="fr-FR" b="1" dirty="0"/>
              <a:t>les communications testées coïncident avec l’image de Métro</a:t>
            </a:r>
            <a:r>
              <a:rPr lang="fr-FR" dirty="0"/>
              <a:t>,</a:t>
            </a:r>
          </a:p>
          <a:p>
            <a:pPr algn="ctr"/>
            <a:r>
              <a:rPr lang="fr-FR" dirty="0"/>
              <a:t>qui pour les clients, tient une place essentielle dans leurs achats.</a:t>
            </a:r>
          </a:p>
          <a:p>
            <a:pPr algn="ctr"/>
            <a:r>
              <a:rPr lang="fr-FR" dirty="0"/>
              <a:t>=</a:t>
            </a:r>
          </a:p>
          <a:p>
            <a:pPr algn="ctr"/>
            <a:r>
              <a:rPr lang="fr-FR" dirty="0"/>
              <a:t>C’est le cas </a:t>
            </a:r>
          </a:p>
          <a:p>
            <a:pPr algn="ctr"/>
            <a:endParaRPr lang="fr-FR" b="1" dirty="0"/>
          </a:p>
          <a:p>
            <a:pPr algn="ctr"/>
            <a:r>
              <a:rPr lang="fr-FR" dirty="0"/>
              <a:t>. </a:t>
            </a:r>
            <a:r>
              <a:rPr lang="fr-FR" b="1" dirty="0"/>
              <a:t>des affiches qui présentent les services</a:t>
            </a:r>
            <a:r>
              <a:rPr lang="fr-FR" dirty="0"/>
              <a:t>,</a:t>
            </a:r>
          </a:p>
          <a:p>
            <a:pPr algn="ctr"/>
            <a:r>
              <a:rPr lang="fr-FR" dirty="0"/>
              <a:t>et qui reflètent </a:t>
            </a:r>
            <a:r>
              <a:rPr lang="fr-FR" b="1" dirty="0"/>
              <a:t>une offre très étendue</a:t>
            </a:r>
            <a:r>
              <a:rPr lang="fr-FR" dirty="0"/>
              <a:t>,</a:t>
            </a:r>
          </a:p>
          <a:p>
            <a:pPr algn="ctr"/>
            <a:endParaRPr lang="fr-FR" b="1" dirty="0"/>
          </a:p>
          <a:p>
            <a:pPr algn="ctr"/>
            <a:r>
              <a:rPr lang="fr-FR" dirty="0"/>
              <a:t>. de « </a:t>
            </a:r>
            <a:r>
              <a:rPr lang="fr-FR" b="1" dirty="0"/>
              <a:t>#Premier </a:t>
            </a:r>
            <a:r>
              <a:rPr lang="fr-FR" dirty="0"/>
              <a:t>» qui introduit les services</a:t>
            </a:r>
          </a:p>
          <a:p>
            <a:pPr algn="ctr"/>
            <a:r>
              <a:rPr lang="fr-FR" dirty="0"/>
              <a:t>et qui reflète </a:t>
            </a:r>
            <a:r>
              <a:rPr lang="fr-FR" b="1" dirty="0"/>
              <a:t>cette position prépondérante</a:t>
            </a:r>
            <a:r>
              <a:rPr lang="fr-FR" dirty="0"/>
              <a:t>.</a:t>
            </a:r>
          </a:p>
          <a:p>
            <a:pPr algn="ctr"/>
            <a:endParaRPr lang="fr-FR" b="1" dirty="0"/>
          </a:p>
          <a:p>
            <a:pPr algn="ctr"/>
            <a:r>
              <a:rPr lang="fr-FR" b="1" dirty="0"/>
              <a:t>+</a:t>
            </a:r>
          </a:p>
          <a:p>
            <a:pPr algn="ctr"/>
            <a:r>
              <a:rPr lang="fr-FR" b="1" dirty="0"/>
              <a:t>les affiches « prix » s’ajoutent et répondent </a:t>
            </a:r>
          </a:p>
          <a:p>
            <a:pPr algn="ctr"/>
            <a:r>
              <a:rPr lang="fr-FR" b="1" dirty="0"/>
              <a:t>à une attente exprimée spontanément</a:t>
            </a:r>
            <a:r>
              <a:rPr lang="fr-FR" dirty="0"/>
              <a:t>.</a:t>
            </a:r>
            <a:r>
              <a:rPr lang="fr-FR" b="1" dirty="0"/>
              <a:t> </a:t>
            </a:r>
          </a:p>
        </p:txBody>
      </p:sp>
      <p:sp>
        <p:nvSpPr>
          <p:cNvPr id="11" name="Rectangle à coins arrondis 3">
            <a:extLst>
              <a:ext uri="{FF2B5EF4-FFF2-40B4-BE49-F238E27FC236}">
                <a16:creationId xmlns:a16="http://schemas.microsoft.com/office/drawing/2014/main" id="{5CB50AB0-1857-6866-C7EB-F8655AD05C7F}"/>
              </a:ext>
            </a:extLst>
          </p:cNvPr>
          <p:cNvSpPr/>
          <p:nvPr/>
        </p:nvSpPr>
        <p:spPr bwMode="auto">
          <a:xfrm>
            <a:off x="2339752" y="2355845"/>
            <a:ext cx="4464496" cy="129614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Tree>
    <p:extLst>
      <p:ext uri="{BB962C8B-B14F-4D97-AF65-F5344CB8AC3E}">
        <p14:creationId xmlns:p14="http://schemas.microsoft.com/office/powerpoint/2010/main" val="513009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6</a:t>
            </a:fld>
            <a:endParaRPr lang="fr-FR" dirty="0"/>
          </a:p>
        </p:txBody>
      </p:sp>
      <p:sp>
        <p:nvSpPr>
          <p:cNvPr id="4" name="ZoneTexte 3"/>
          <p:cNvSpPr txBox="1"/>
          <p:nvPr/>
        </p:nvSpPr>
        <p:spPr>
          <a:xfrm>
            <a:off x="1691680" y="3140968"/>
            <a:ext cx="5832648" cy="461665"/>
          </a:xfrm>
          <a:prstGeom prst="rect">
            <a:avLst/>
          </a:prstGeom>
          <a:noFill/>
        </p:spPr>
        <p:txBody>
          <a:bodyPr wrap="square" rtlCol="0">
            <a:spAutoFit/>
          </a:bodyPr>
          <a:lstStyle/>
          <a:p>
            <a:pPr algn="ctr"/>
            <a:r>
              <a:rPr lang="fr-FR" sz="2400" dirty="0"/>
              <a:t>Contexte et objectifs</a:t>
            </a:r>
          </a:p>
        </p:txBody>
      </p:sp>
    </p:spTree>
    <p:extLst>
      <p:ext uri="{BB962C8B-B14F-4D97-AF65-F5344CB8AC3E}">
        <p14:creationId xmlns:p14="http://schemas.microsoft.com/office/powerpoint/2010/main" val="305368937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60</a:t>
            </a:fld>
            <a:endParaRPr lang="fr-FR"/>
          </a:p>
        </p:txBody>
      </p:sp>
      <p:sp>
        <p:nvSpPr>
          <p:cNvPr id="21" name="ZoneTexte 20"/>
          <p:cNvSpPr txBox="1"/>
          <p:nvPr/>
        </p:nvSpPr>
        <p:spPr>
          <a:xfrm>
            <a:off x="827584" y="188640"/>
            <a:ext cx="7524328" cy="461665"/>
          </a:xfrm>
          <a:prstGeom prst="rect">
            <a:avLst/>
          </a:prstGeom>
          <a:noFill/>
        </p:spPr>
        <p:txBody>
          <a:bodyPr wrap="square" rtlCol="0">
            <a:spAutoFit/>
          </a:bodyPr>
          <a:lstStyle/>
          <a:p>
            <a:pPr algn="ctr"/>
            <a:r>
              <a:rPr lang="fr-FR" sz="2400" b="1">
                <a:solidFill>
                  <a:srgbClr val="407AAA"/>
                </a:solidFill>
              </a:rPr>
              <a:t>Ce qu’il faut retenir</a:t>
            </a:r>
            <a:endParaRPr lang="fr-FR" sz="2400" b="1" u="sng">
              <a:solidFill>
                <a:srgbClr val="407AAA"/>
              </a:solidFill>
            </a:endParaRPr>
          </a:p>
        </p:txBody>
      </p:sp>
      <p:sp>
        <p:nvSpPr>
          <p:cNvPr id="3" name="ZoneTexte 2">
            <a:extLst>
              <a:ext uri="{FF2B5EF4-FFF2-40B4-BE49-F238E27FC236}">
                <a16:creationId xmlns:a16="http://schemas.microsoft.com/office/drawing/2014/main" id="{A5761A5D-0618-D534-AAEF-8ADA78E25E47}"/>
              </a:ext>
            </a:extLst>
          </p:cNvPr>
          <p:cNvSpPr txBox="1"/>
          <p:nvPr/>
        </p:nvSpPr>
        <p:spPr>
          <a:xfrm>
            <a:off x="3392742" y="764704"/>
            <a:ext cx="2358516" cy="307777"/>
          </a:xfrm>
          <a:prstGeom prst="rect">
            <a:avLst/>
          </a:prstGeom>
          <a:noFill/>
        </p:spPr>
        <p:txBody>
          <a:bodyPr wrap="square" rtlCol="0">
            <a:spAutoFit/>
          </a:bodyPr>
          <a:lstStyle/>
          <a:p>
            <a:pPr algn="ctr"/>
            <a:r>
              <a:rPr lang="fr-FR" dirty="0"/>
              <a:t>-2- </a:t>
            </a:r>
          </a:p>
        </p:txBody>
      </p:sp>
      <p:sp>
        <p:nvSpPr>
          <p:cNvPr id="4" name="ZoneTexte 3">
            <a:extLst>
              <a:ext uri="{FF2B5EF4-FFF2-40B4-BE49-F238E27FC236}">
                <a16:creationId xmlns:a16="http://schemas.microsoft.com/office/drawing/2014/main" id="{08E18882-D6AB-4D49-B3A9-499078F29ED8}"/>
              </a:ext>
            </a:extLst>
          </p:cNvPr>
          <p:cNvSpPr txBox="1"/>
          <p:nvPr/>
        </p:nvSpPr>
        <p:spPr>
          <a:xfrm>
            <a:off x="827584" y="1105580"/>
            <a:ext cx="7524328" cy="1600438"/>
          </a:xfrm>
          <a:prstGeom prst="rect">
            <a:avLst/>
          </a:prstGeom>
          <a:noFill/>
        </p:spPr>
        <p:txBody>
          <a:bodyPr wrap="square" rtlCol="0">
            <a:spAutoFit/>
          </a:bodyPr>
          <a:lstStyle/>
          <a:p>
            <a:pPr algn="ctr"/>
            <a:r>
              <a:rPr lang="fr-FR" b="1" u="sng" dirty="0"/>
              <a:t>hypothèses testées</a:t>
            </a:r>
            <a:r>
              <a:rPr lang="fr-FR" b="1" dirty="0"/>
              <a:t> </a:t>
            </a:r>
            <a:r>
              <a:rPr lang="fr-FR" dirty="0"/>
              <a:t>:</a:t>
            </a:r>
          </a:p>
          <a:p>
            <a:pPr algn="ctr"/>
            <a:endParaRPr lang="fr-FR" dirty="0"/>
          </a:p>
          <a:p>
            <a:pPr algn="ctr"/>
            <a:r>
              <a:rPr lang="fr-FR" dirty="0"/>
              <a:t>. </a:t>
            </a:r>
            <a:r>
              <a:rPr lang="fr-FR" b="1" dirty="0"/>
              <a:t>Home page</a:t>
            </a:r>
            <a:r>
              <a:rPr lang="fr-FR" dirty="0"/>
              <a:t> : sont retenus les termes de </a:t>
            </a:r>
            <a:r>
              <a:rPr lang="fr-FR" b="1" dirty="0"/>
              <a:t>« click et retrait », </a:t>
            </a:r>
          </a:p>
          <a:p>
            <a:pPr algn="ctr"/>
            <a:r>
              <a:rPr lang="fr-FR" b="1" dirty="0"/>
              <a:t>« livraisons » et « services &amp; conseils »</a:t>
            </a:r>
            <a:r>
              <a:rPr lang="fr-FR" dirty="0"/>
              <a:t>,</a:t>
            </a:r>
          </a:p>
          <a:p>
            <a:pPr algn="ctr"/>
            <a:endParaRPr lang="fr-FR" dirty="0"/>
          </a:p>
          <a:p>
            <a:pPr algn="ctr"/>
            <a:r>
              <a:rPr lang="fr-FR" dirty="0"/>
              <a:t>. le terme </a:t>
            </a:r>
            <a:r>
              <a:rPr lang="fr-FR" b="1" dirty="0"/>
              <a:t>Marketplace</a:t>
            </a:r>
            <a:r>
              <a:rPr lang="fr-FR" dirty="0"/>
              <a:t> n’as pas trouvé d’équivalent, </a:t>
            </a:r>
          </a:p>
          <a:p>
            <a:pPr algn="ctr"/>
            <a:r>
              <a:rPr lang="fr-FR" dirty="0"/>
              <a:t>il peut être utilisé à condition de </a:t>
            </a:r>
            <a:r>
              <a:rPr lang="fr-FR" b="1" dirty="0"/>
              <a:t>communiquer sur son contenu</a:t>
            </a:r>
            <a:r>
              <a:rPr lang="fr-FR" dirty="0"/>
              <a:t>,</a:t>
            </a:r>
            <a:r>
              <a:rPr lang="fr-FR" b="1" dirty="0"/>
              <a:t> </a:t>
            </a:r>
          </a:p>
        </p:txBody>
      </p:sp>
      <p:sp>
        <p:nvSpPr>
          <p:cNvPr id="5" name="ZoneTexte 4">
            <a:extLst>
              <a:ext uri="{FF2B5EF4-FFF2-40B4-BE49-F238E27FC236}">
                <a16:creationId xmlns:a16="http://schemas.microsoft.com/office/drawing/2014/main" id="{1C2C276A-3BCD-D418-1C76-D0B7174795E4}"/>
              </a:ext>
            </a:extLst>
          </p:cNvPr>
          <p:cNvSpPr txBox="1"/>
          <p:nvPr/>
        </p:nvSpPr>
        <p:spPr>
          <a:xfrm>
            <a:off x="3392742" y="2845971"/>
            <a:ext cx="2358516" cy="307777"/>
          </a:xfrm>
          <a:prstGeom prst="rect">
            <a:avLst/>
          </a:prstGeom>
          <a:noFill/>
        </p:spPr>
        <p:txBody>
          <a:bodyPr wrap="square" rtlCol="0">
            <a:spAutoFit/>
          </a:bodyPr>
          <a:lstStyle/>
          <a:p>
            <a:pPr algn="ctr"/>
            <a:r>
              <a:rPr lang="fr-FR" dirty="0"/>
              <a:t>-3- </a:t>
            </a:r>
          </a:p>
        </p:txBody>
      </p:sp>
      <p:sp>
        <p:nvSpPr>
          <p:cNvPr id="6" name="ZoneTexte 5">
            <a:extLst>
              <a:ext uri="{FF2B5EF4-FFF2-40B4-BE49-F238E27FC236}">
                <a16:creationId xmlns:a16="http://schemas.microsoft.com/office/drawing/2014/main" id="{3E14155D-4A0E-F5FD-398F-0D24EEC7D37E}"/>
              </a:ext>
            </a:extLst>
          </p:cNvPr>
          <p:cNvSpPr txBox="1"/>
          <p:nvPr/>
        </p:nvSpPr>
        <p:spPr>
          <a:xfrm>
            <a:off x="827584" y="3186847"/>
            <a:ext cx="7524328" cy="954107"/>
          </a:xfrm>
          <a:prstGeom prst="rect">
            <a:avLst/>
          </a:prstGeom>
          <a:noFill/>
        </p:spPr>
        <p:txBody>
          <a:bodyPr wrap="square" rtlCol="0">
            <a:spAutoFit/>
          </a:bodyPr>
          <a:lstStyle/>
          <a:p>
            <a:pPr algn="ctr"/>
            <a:r>
              <a:rPr lang="fr-FR" b="1" u="sng" dirty="0"/>
              <a:t>affiches</a:t>
            </a:r>
            <a:r>
              <a:rPr lang="fr-FR" b="1" dirty="0"/>
              <a:t> : attente de contenu</a:t>
            </a:r>
          </a:p>
          <a:p>
            <a:pPr algn="ctr"/>
            <a:r>
              <a:rPr lang="fr-FR" dirty="0"/>
              <a:t>Que ce soit pour communiquer sur la Marketplace ou sur les prix,</a:t>
            </a:r>
          </a:p>
          <a:p>
            <a:pPr algn="ctr"/>
            <a:r>
              <a:rPr lang="fr-FR" dirty="0"/>
              <a:t>les affiches qui présentent du contenu impliquent d’avantage.</a:t>
            </a:r>
          </a:p>
          <a:p>
            <a:pPr algn="ctr"/>
            <a:r>
              <a:rPr lang="fr-FR" dirty="0"/>
              <a:t>Ce sont ces 2 projets que nous recommandons.</a:t>
            </a:r>
          </a:p>
        </p:txBody>
      </p:sp>
      <p:sp>
        <p:nvSpPr>
          <p:cNvPr id="7" name="Rectangle à coins arrondis 3">
            <a:extLst>
              <a:ext uri="{FF2B5EF4-FFF2-40B4-BE49-F238E27FC236}">
                <a16:creationId xmlns:a16="http://schemas.microsoft.com/office/drawing/2014/main" id="{B800A8AB-F562-7656-84EA-03A4ADD1A4B2}"/>
              </a:ext>
            </a:extLst>
          </p:cNvPr>
          <p:cNvSpPr/>
          <p:nvPr/>
        </p:nvSpPr>
        <p:spPr bwMode="auto">
          <a:xfrm>
            <a:off x="1619672" y="1477819"/>
            <a:ext cx="5832648" cy="1296144"/>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pic>
        <p:nvPicPr>
          <p:cNvPr id="8" name="Image 7" descr="Une image contenant texte&#10;&#10;Description générée automatiquement">
            <a:extLst>
              <a:ext uri="{FF2B5EF4-FFF2-40B4-BE49-F238E27FC236}">
                <a16:creationId xmlns:a16="http://schemas.microsoft.com/office/drawing/2014/main" id="{24054B7F-A074-DC06-D343-0DDED7B1D3CA}"/>
              </a:ext>
            </a:extLst>
          </p:cNvPr>
          <p:cNvPicPr>
            <a:picLocks noChangeAspect="1"/>
          </p:cNvPicPr>
          <p:nvPr/>
        </p:nvPicPr>
        <p:blipFill>
          <a:blip r:embed="rId2"/>
          <a:stretch>
            <a:fillRect/>
          </a:stretch>
        </p:blipFill>
        <p:spPr>
          <a:xfrm>
            <a:off x="5174274" y="4506007"/>
            <a:ext cx="1269934" cy="1805925"/>
          </a:xfrm>
          <a:prstGeom prst="rect">
            <a:avLst/>
          </a:prstGeom>
        </p:spPr>
      </p:pic>
      <p:pic>
        <p:nvPicPr>
          <p:cNvPr id="11" name="Image 10">
            <a:extLst>
              <a:ext uri="{FF2B5EF4-FFF2-40B4-BE49-F238E27FC236}">
                <a16:creationId xmlns:a16="http://schemas.microsoft.com/office/drawing/2014/main" id="{F19E450F-2605-87EA-3776-350AE1C1A463}"/>
              </a:ext>
            </a:extLst>
          </p:cNvPr>
          <p:cNvPicPr>
            <a:picLocks noChangeAspect="1"/>
          </p:cNvPicPr>
          <p:nvPr/>
        </p:nvPicPr>
        <p:blipFill>
          <a:blip r:embed="rId3"/>
          <a:stretch>
            <a:fillRect/>
          </a:stretch>
        </p:blipFill>
        <p:spPr>
          <a:xfrm>
            <a:off x="2757775" y="4453840"/>
            <a:ext cx="1269933" cy="1794560"/>
          </a:xfrm>
          <a:prstGeom prst="rect">
            <a:avLst/>
          </a:prstGeom>
        </p:spPr>
      </p:pic>
    </p:spTree>
    <p:extLst>
      <p:ext uri="{BB962C8B-B14F-4D97-AF65-F5344CB8AC3E}">
        <p14:creationId xmlns:p14="http://schemas.microsoft.com/office/powerpoint/2010/main" val="18979427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61</a:t>
            </a:fld>
            <a:endParaRPr lang="fr-FR"/>
          </a:p>
        </p:txBody>
      </p:sp>
      <p:sp>
        <p:nvSpPr>
          <p:cNvPr id="5" name="ZoneTexte 4">
            <a:extLst>
              <a:ext uri="{FF2B5EF4-FFF2-40B4-BE49-F238E27FC236}">
                <a16:creationId xmlns:a16="http://schemas.microsoft.com/office/drawing/2014/main" id="{E4C3BD12-AA93-A44F-3081-D79D2696F947}"/>
              </a:ext>
            </a:extLst>
          </p:cNvPr>
          <p:cNvSpPr txBox="1"/>
          <p:nvPr/>
        </p:nvSpPr>
        <p:spPr>
          <a:xfrm>
            <a:off x="827584" y="188640"/>
            <a:ext cx="7524328" cy="461665"/>
          </a:xfrm>
          <a:prstGeom prst="rect">
            <a:avLst/>
          </a:prstGeom>
          <a:noFill/>
        </p:spPr>
        <p:txBody>
          <a:bodyPr wrap="square" rtlCol="0">
            <a:spAutoFit/>
          </a:bodyPr>
          <a:lstStyle/>
          <a:p>
            <a:pPr algn="ctr"/>
            <a:r>
              <a:rPr lang="fr-FR" sz="2400" b="1">
                <a:solidFill>
                  <a:srgbClr val="407AAA"/>
                </a:solidFill>
              </a:rPr>
              <a:t>Ce qu’il faut retenir</a:t>
            </a:r>
            <a:endParaRPr lang="fr-FR" sz="2400" b="1" u="sng">
              <a:solidFill>
                <a:srgbClr val="407AAA"/>
              </a:solidFill>
            </a:endParaRPr>
          </a:p>
        </p:txBody>
      </p:sp>
      <p:sp>
        <p:nvSpPr>
          <p:cNvPr id="6" name="ZoneTexte 5">
            <a:extLst>
              <a:ext uri="{FF2B5EF4-FFF2-40B4-BE49-F238E27FC236}">
                <a16:creationId xmlns:a16="http://schemas.microsoft.com/office/drawing/2014/main" id="{33CEC9D5-FC93-23F9-12BA-E3464DF4812A}"/>
              </a:ext>
            </a:extLst>
          </p:cNvPr>
          <p:cNvSpPr txBox="1"/>
          <p:nvPr/>
        </p:nvSpPr>
        <p:spPr>
          <a:xfrm>
            <a:off x="3392742" y="816967"/>
            <a:ext cx="2358516" cy="307777"/>
          </a:xfrm>
          <a:prstGeom prst="rect">
            <a:avLst/>
          </a:prstGeom>
          <a:noFill/>
        </p:spPr>
        <p:txBody>
          <a:bodyPr wrap="square" rtlCol="0">
            <a:spAutoFit/>
          </a:bodyPr>
          <a:lstStyle/>
          <a:p>
            <a:pPr algn="ctr"/>
            <a:r>
              <a:rPr lang="fr-FR" dirty="0"/>
              <a:t>-4- </a:t>
            </a:r>
          </a:p>
        </p:txBody>
      </p:sp>
      <p:sp>
        <p:nvSpPr>
          <p:cNvPr id="7" name="ZoneTexte 6">
            <a:extLst>
              <a:ext uri="{FF2B5EF4-FFF2-40B4-BE49-F238E27FC236}">
                <a16:creationId xmlns:a16="http://schemas.microsoft.com/office/drawing/2014/main" id="{3593911F-97AE-432B-586C-A93999D0D6D5}"/>
              </a:ext>
            </a:extLst>
          </p:cNvPr>
          <p:cNvSpPr txBox="1"/>
          <p:nvPr/>
        </p:nvSpPr>
        <p:spPr>
          <a:xfrm>
            <a:off x="827584" y="1105580"/>
            <a:ext cx="7524328" cy="2677656"/>
          </a:xfrm>
          <a:prstGeom prst="rect">
            <a:avLst/>
          </a:prstGeom>
          <a:noFill/>
        </p:spPr>
        <p:txBody>
          <a:bodyPr wrap="square" rtlCol="0">
            <a:spAutoFit/>
          </a:bodyPr>
          <a:lstStyle/>
          <a:p>
            <a:pPr algn="ctr"/>
            <a:r>
              <a:rPr lang="fr-FR" b="1" u="sng" dirty="0"/>
              <a:t>En termes de communication</a:t>
            </a:r>
            <a:r>
              <a:rPr lang="fr-FR" b="1" dirty="0"/>
              <a:t> </a:t>
            </a:r>
            <a:r>
              <a:rPr lang="fr-FR" dirty="0"/>
              <a:t>:</a:t>
            </a:r>
          </a:p>
          <a:p>
            <a:pPr algn="ctr"/>
            <a:endParaRPr lang="fr-FR" dirty="0"/>
          </a:p>
          <a:p>
            <a:pPr algn="ctr"/>
            <a:r>
              <a:rPr lang="fr-FR" b="1" dirty="0"/>
              <a:t>Le statut des 2 supports </a:t>
            </a:r>
            <a:r>
              <a:rPr lang="fr-FR" b="1" dirty="0" err="1"/>
              <a:t>print</a:t>
            </a:r>
            <a:r>
              <a:rPr lang="fr-FR" b="1" dirty="0"/>
              <a:t> </a:t>
            </a:r>
            <a:r>
              <a:rPr lang="fr-FR" dirty="0"/>
              <a:t>présentés </a:t>
            </a:r>
          </a:p>
          <a:p>
            <a:pPr algn="ctr"/>
            <a:r>
              <a:rPr lang="fr-FR" dirty="0"/>
              <a:t>est clairement identifié par les clients.</a:t>
            </a:r>
          </a:p>
          <a:p>
            <a:pPr algn="ctr"/>
            <a:endParaRPr lang="fr-FR" dirty="0"/>
          </a:p>
          <a:p>
            <a:pPr algn="ctr"/>
            <a:r>
              <a:rPr lang="fr-FR" b="1" dirty="0"/>
              <a:t>#bistro-nOmie</a:t>
            </a:r>
            <a:r>
              <a:rPr lang="fr-FR" dirty="0"/>
              <a:t> : catalogue inspirant &amp; utile pour les achats,</a:t>
            </a:r>
          </a:p>
          <a:p>
            <a:pPr algn="ctr"/>
            <a:endParaRPr lang="fr-FR" dirty="0"/>
          </a:p>
          <a:p>
            <a:pPr algn="ctr"/>
            <a:r>
              <a:rPr lang="fr-FR" b="1" dirty="0"/>
              <a:t>15 h 30</a:t>
            </a:r>
            <a:r>
              <a:rPr lang="fr-FR" dirty="0"/>
              <a:t> : magazine de détente, sujets qui intéressent l’univers de la restauration, </a:t>
            </a:r>
          </a:p>
          <a:p>
            <a:pPr algn="ctr"/>
            <a:r>
              <a:rPr lang="fr-FR" dirty="0"/>
              <a:t>personnalités et métiers, évènements ou problématiques propres à la profession.</a:t>
            </a:r>
          </a:p>
          <a:p>
            <a:pPr algn="ctr"/>
            <a:endParaRPr lang="fr-FR" dirty="0"/>
          </a:p>
          <a:p>
            <a:pPr algn="ctr"/>
            <a:endParaRPr lang="fr-FR" dirty="0"/>
          </a:p>
          <a:p>
            <a:pPr algn="ctr"/>
            <a:r>
              <a:rPr lang="fr-FR" dirty="0"/>
              <a:t>Pour </a:t>
            </a:r>
            <a:r>
              <a:rPr lang="fr-FR" b="1" dirty="0"/>
              <a:t>#</a:t>
            </a:r>
            <a:r>
              <a:rPr lang="fr-FR" b="1" dirty="0" err="1"/>
              <a:t>bistro-nOmie</a:t>
            </a:r>
            <a:r>
              <a:rPr lang="fr-FR" b="1" dirty="0"/>
              <a:t> </a:t>
            </a:r>
            <a:r>
              <a:rPr lang="fr-FR" dirty="0"/>
              <a:t>: rappeler que les références permettent d’accéder aux prix. </a:t>
            </a:r>
            <a:endParaRPr lang="fr-FR" b="1" dirty="0"/>
          </a:p>
        </p:txBody>
      </p:sp>
      <p:sp>
        <p:nvSpPr>
          <p:cNvPr id="8" name="Rectangle à coins arrondis 3">
            <a:extLst>
              <a:ext uri="{FF2B5EF4-FFF2-40B4-BE49-F238E27FC236}">
                <a16:creationId xmlns:a16="http://schemas.microsoft.com/office/drawing/2014/main" id="{EE5EA9EA-1529-C074-A5D7-18F8FD5A101D}"/>
              </a:ext>
            </a:extLst>
          </p:cNvPr>
          <p:cNvSpPr/>
          <p:nvPr/>
        </p:nvSpPr>
        <p:spPr bwMode="auto">
          <a:xfrm>
            <a:off x="1187624" y="2132856"/>
            <a:ext cx="6768752" cy="1152128"/>
          </a:xfrm>
          <a:prstGeom prst="roundRect">
            <a:avLst/>
          </a:prstGeom>
          <a:noFill/>
          <a:ln w="9525" cap="flat" cmpd="sng" algn="ctr">
            <a:solidFill>
              <a:srgbClr val="407AAA"/>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400" b="0" i="0" u="none" strike="noStrike" cap="none" normalizeH="0" baseline="0">
              <a:ln>
                <a:noFill/>
              </a:ln>
              <a:solidFill>
                <a:srgbClr val="407AAA"/>
              </a:solidFill>
              <a:effectLst/>
              <a:latin typeface="Tahoma" charset="0"/>
              <a:ea typeface="ＭＳ Ｐゴシック" charset="-128"/>
              <a:cs typeface="ＭＳ Ｐゴシック" charset="-128"/>
            </a:endParaRPr>
          </a:p>
        </p:txBody>
      </p:sp>
      <p:sp>
        <p:nvSpPr>
          <p:cNvPr id="10" name="ZoneTexte 9">
            <a:extLst>
              <a:ext uri="{FF2B5EF4-FFF2-40B4-BE49-F238E27FC236}">
                <a16:creationId xmlns:a16="http://schemas.microsoft.com/office/drawing/2014/main" id="{31C0C91F-2CD5-0C83-529A-055056A5AE27}"/>
              </a:ext>
            </a:extLst>
          </p:cNvPr>
          <p:cNvSpPr txBox="1"/>
          <p:nvPr/>
        </p:nvSpPr>
        <p:spPr>
          <a:xfrm>
            <a:off x="827584" y="3919696"/>
            <a:ext cx="7524328" cy="738664"/>
          </a:xfrm>
          <a:prstGeom prst="rect">
            <a:avLst/>
          </a:prstGeom>
          <a:noFill/>
        </p:spPr>
        <p:txBody>
          <a:bodyPr wrap="square" rtlCol="0">
            <a:spAutoFit/>
          </a:bodyPr>
          <a:lstStyle/>
          <a:p>
            <a:pPr algn="ctr"/>
            <a:r>
              <a:rPr lang="fr-FR" b="1" u="sng" dirty="0"/>
              <a:t>PAC</a:t>
            </a:r>
            <a:r>
              <a:rPr lang="fr-FR" dirty="0"/>
              <a:t> : intérêt fort des thématiques, à coupler avec des promos.</a:t>
            </a:r>
          </a:p>
          <a:p>
            <a:pPr algn="ctr"/>
            <a:endParaRPr lang="fr-FR" b="1" dirty="0"/>
          </a:p>
          <a:p>
            <a:pPr algn="ctr"/>
            <a:r>
              <a:rPr lang="fr-FR" b="1" u="sng" dirty="0"/>
              <a:t>Promos</a:t>
            </a:r>
            <a:r>
              <a:rPr lang="fr-FR" b="1" dirty="0"/>
              <a:t> </a:t>
            </a:r>
            <a:r>
              <a:rPr lang="fr-FR" dirty="0"/>
              <a:t>: importance croissante.</a:t>
            </a:r>
          </a:p>
        </p:txBody>
      </p:sp>
    </p:spTree>
    <p:extLst>
      <p:ext uri="{BB962C8B-B14F-4D97-AF65-F5344CB8AC3E}">
        <p14:creationId xmlns:p14="http://schemas.microsoft.com/office/powerpoint/2010/main" val="50954370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673E95BB-74C6-6036-AAA9-4603A09ACF77}"/>
              </a:ext>
            </a:extLst>
          </p:cNvPr>
          <p:cNvSpPr>
            <a:spLocks noGrp="1"/>
          </p:cNvSpPr>
          <p:nvPr>
            <p:ph type="sldNum" sz="quarter" idx="12"/>
          </p:nvPr>
        </p:nvSpPr>
        <p:spPr/>
        <p:txBody>
          <a:bodyPr/>
          <a:lstStyle/>
          <a:p>
            <a:fld id="{E6B8A873-7F5A-3B49-9BD4-C9DB89092DF3}" type="slidenum">
              <a:rPr lang="fr-FR" smtClean="0"/>
              <a:pPr/>
              <a:t>62</a:t>
            </a:fld>
            <a:endParaRPr lang="fr-FR"/>
          </a:p>
        </p:txBody>
      </p:sp>
      <p:sp>
        <p:nvSpPr>
          <p:cNvPr id="3" name="ZoneTexte 2">
            <a:extLst>
              <a:ext uri="{FF2B5EF4-FFF2-40B4-BE49-F238E27FC236}">
                <a16:creationId xmlns:a16="http://schemas.microsoft.com/office/drawing/2014/main" id="{34BA28F9-59ED-E618-89DB-A2403EA5DAE6}"/>
              </a:ext>
            </a:extLst>
          </p:cNvPr>
          <p:cNvSpPr txBox="1"/>
          <p:nvPr/>
        </p:nvSpPr>
        <p:spPr>
          <a:xfrm>
            <a:off x="3392742" y="1052736"/>
            <a:ext cx="2358516" cy="307777"/>
          </a:xfrm>
          <a:prstGeom prst="rect">
            <a:avLst/>
          </a:prstGeom>
          <a:noFill/>
        </p:spPr>
        <p:txBody>
          <a:bodyPr wrap="square" rtlCol="0">
            <a:spAutoFit/>
          </a:bodyPr>
          <a:lstStyle/>
          <a:p>
            <a:pPr algn="ctr"/>
            <a:r>
              <a:rPr lang="fr-FR" dirty="0"/>
              <a:t>-5- </a:t>
            </a:r>
          </a:p>
        </p:txBody>
      </p:sp>
      <p:sp>
        <p:nvSpPr>
          <p:cNvPr id="4" name="ZoneTexte 3">
            <a:extLst>
              <a:ext uri="{FF2B5EF4-FFF2-40B4-BE49-F238E27FC236}">
                <a16:creationId xmlns:a16="http://schemas.microsoft.com/office/drawing/2014/main" id="{9F7FB5CD-A17B-C75F-7311-8C9FC76A38EE}"/>
              </a:ext>
            </a:extLst>
          </p:cNvPr>
          <p:cNvSpPr txBox="1"/>
          <p:nvPr/>
        </p:nvSpPr>
        <p:spPr>
          <a:xfrm>
            <a:off x="827584" y="188640"/>
            <a:ext cx="7524328" cy="461665"/>
          </a:xfrm>
          <a:prstGeom prst="rect">
            <a:avLst/>
          </a:prstGeom>
          <a:noFill/>
        </p:spPr>
        <p:txBody>
          <a:bodyPr wrap="square" rtlCol="0">
            <a:spAutoFit/>
          </a:bodyPr>
          <a:lstStyle/>
          <a:p>
            <a:pPr algn="ctr"/>
            <a:r>
              <a:rPr lang="fr-FR" sz="2400" b="1">
                <a:solidFill>
                  <a:srgbClr val="407AAA"/>
                </a:solidFill>
              </a:rPr>
              <a:t>Ce qu’il faut retenir</a:t>
            </a:r>
            <a:endParaRPr lang="fr-FR" sz="2400" b="1" u="sng">
              <a:solidFill>
                <a:srgbClr val="407AAA"/>
              </a:solidFill>
            </a:endParaRPr>
          </a:p>
        </p:txBody>
      </p:sp>
      <p:sp>
        <p:nvSpPr>
          <p:cNvPr id="5" name="ZoneTexte 4">
            <a:extLst>
              <a:ext uri="{FF2B5EF4-FFF2-40B4-BE49-F238E27FC236}">
                <a16:creationId xmlns:a16="http://schemas.microsoft.com/office/drawing/2014/main" id="{7E3287DE-DDCD-CC23-C67A-7C654F05B18C}"/>
              </a:ext>
            </a:extLst>
          </p:cNvPr>
          <p:cNvSpPr txBox="1"/>
          <p:nvPr/>
        </p:nvSpPr>
        <p:spPr>
          <a:xfrm>
            <a:off x="3365612" y="1393031"/>
            <a:ext cx="2358516" cy="307777"/>
          </a:xfrm>
          <a:prstGeom prst="rect">
            <a:avLst/>
          </a:prstGeom>
          <a:noFill/>
        </p:spPr>
        <p:txBody>
          <a:bodyPr wrap="square" rtlCol="0">
            <a:spAutoFit/>
          </a:bodyPr>
          <a:lstStyle/>
          <a:p>
            <a:pPr algn="ctr"/>
            <a:r>
              <a:rPr lang="fr-FR" b="1" dirty="0"/>
              <a:t>Application</a:t>
            </a:r>
            <a:r>
              <a:rPr lang="fr-FR" dirty="0"/>
              <a:t> </a:t>
            </a:r>
          </a:p>
        </p:txBody>
      </p:sp>
      <p:sp>
        <p:nvSpPr>
          <p:cNvPr id="6" name="ZoneTexte 5">
            <a:extLst>
              <a:ext uri="{FF2B5EF4-FFF2-40B4-BE49-F238E27FC236}">
                <a16:creationId xmlns:a16="http://schemas.microsoft.com/office/drawing/2014/main" id="{23F3D13E-1BC4-BF67-DEF7-646E1471A141}"/>
              </a:ext>
            </a:extLst>
          </p:cNvPr>
          <p:cNvSpPr txBox="1"/>
          <p:nvPr/>
        </p:nvSpPr>
        <p:spPr>
          <a:xfrm>
            <a:off x="2483768" y="1753071"/>
            <a:ext cx="4230724" cy="523220"/>
          </a:xfrm>
          <a:prstGeom prst="rect">
            <a:avLst/>
          </a:prstGeom>
          <a:noFill/>
        </p:spPr>
        <p:txBody>
          <a:bodyPr wrap="square" rtlCol="0">
            <a:spAutoFit/>
          </a:bodyPr>
          <a:lstStyle/>
          <a:p>
            <a:pPr algn="ctr"/>
            <a:r>
              <a:rPr lang="fr-FR" b="1" dirty="0"/>
              <a:t>Un espace de communication et d’information central pour les clients.</a:t>
            </a:r>
            <a:r>
              <a:rPr lang="fr-FR" dirty="0"/>
              <a:t> </a:t>
            </a:r>
          </a:p>
        </p:txBody>
      </p:sp>
      <p:sp>
        <p:nvSpPr>
          <p:cNvPr id="7" name="ZoneTexte 6">
            <a:extLst>
              <a:ext uri="{FF2B5EF4-FFF2-40B4-BE49-F238E27FC236}">
                <a16:creationId xmlns:a16="http://schemas.microsoft.com/office/drawing/2014/main" id="{78C2CD54-120B-A902-0E6E-4B08CB26F2B9}"/>
              </a:ext>
            </a:extLst>
          </p:cNvPr>
          <p:cNvSpPr txBox="1"/>
          <p:nvPr/>
        </p:nvSpPr>
        <p:spPr>
          <a:xfrm>
            <a:off x="1997460" y="2348880"/>
            <a:ext cx="5238836" cy="307777"/>
          </a:xfrm>
          <a:prstGeom prst="rect">
            <a:avLst/>
          </a:prstGeom>
          <a:noFill/>
        </p:spPr>
        <p:txBody>
          <a:bodyPr wrap="square" rtlCol="0">
            <a:spAutoFit/>
          </a:bodyPr>
          <a:lstStyle/>
          <a:p>
            <a:pPr algn="ctr"/>
            <a:r>
              <a:rPr lang="fr-FR" dirty="0"/>
              <a:t>cf. alerte évènements, relais PAC, promos : à personnaliser. </a:t>
            </a:r>
          </a:p>
        </p:txBody>
      </p:sp>
      <p:sp>
        <p:nvSpPr>
          <p:cNvPr id="8" name="ZoneTexte 7">
            <a:extLst>
              <a:ext uri="{FF2B5EF4-FFF2-40B4-BE49-F238E27FC236}">
                <a16:creationId xmlns:a16="http://schemas.microsoft.com/office/drawing/2014/main" id="{D292B185-89BC-5CA7-11F9-5775EAF8AAF7}"/>
              </a:ext>
            </a:extLst>
          </p:cNvPr>
          <p:cNvSpPr txBox="1"/>
          <p:nvPr/>
        </p:nvSpPr>
        <p:spPr>
          <a:xfrm>
            <a:off x="3419872" y="2780928"/>
            <a:ext cx="2358516" cy="307777"/>
          </a:xfrm>
          <a:prstGeom prst="rect">
            <a:avLst/>
          </a:prstGeom>
          <a:noFill/>
        </p:spPr>
        <p:txBody>
          <a:bodyPr wrap="square" rtlCol="0">
            <a:spAutoFit/>
          </a:bodyPr>
          <a:lstStyle/>
          <a:p>
            <a:pPr algn="ctr"/>
            <a:r>
              <a:rPr lang="fr-FR" dirty="0"/>
              <a:t>-6- </a:t>
            </a:r>
          </a:p>
        </p:txBody>
      </p:sp>
      <p:sp>
        <p:nvSpPr>
          <p:cNvPr id="9" name="ZoneTexte 8">
            <a:extLst>
              <a:ext uri="{FF2B5EF4-FFF2-40B4-BE49-F238E27FC236}">
                <a16:creationId xmlns:a16="http://schemas.microsoft.com/office/drawing/2014/main" id="{0F132E8A-7086-6C6B-8E3F-721FC1D9019F}"/>
              </a:ext>
            </a:extLst>
          </p:cNvPr>
          <p:cNvSpPr txBox="1"/>
          <p:nvPr/>
        </p:nvSpPr>
        <p:spPr>
          <a:xfrm>
            <a:off x="2627784" y="3088705"/>
            <a:ext cx="3960440" cy="523220"/>
          </a:xfrm>
          <a:prstGeom prst="rect">
            <a:avLst/>
          </a:prstGeom>
          <a:noFill/>
        </p:spPr>
        <p:txBody>
          <a:bodyPr wrap="square" rtlCol="0">
            <a:spAutoFit/>
          </a:bodyPr>
          <a:lstStyle/>
          <a:p>
            <a:pPr algn="ctr"/>
            <a:r>
              <a:rPr lang="fr-FR" b="1" dirty="0"/>
              <a:t>Validation </a:t>
            </a:r>
            <a:r>
              <a:rPr lang="fr-FR" dirty="0"/>
              <a:t>de l’organisation et des signalétiques du </a:t>
            </a:r>
            <a:r>
              <a:rPr lang="fr-FR" b="1" dirty="0"/>
              <a:t>rayon vins</a:t>
            </a:r>
            <a:r>
              <a:rPr lang="fr-FR" dirty="0"/>
              <a:t>. </a:t>
            </a:r>
          </a:p>
        </p:txBody>
      </p:sp>
      <p:sp>
        <p:nvSpPr>
          <p:cNvPr id="10" name="ZoneTexte 9">
            <a:extLst>
              <a:ext uri="{FF2B5EF4-FFF2-40B4-BE49-F238E27FC236}">
                <a16:creationId xmlns:a16="http://schemas.microsoft.com/office/drawing/2014/main" id="{647EB98C-57ED-0A46-0564-1180A1B7DE6F}"/>
              </a:ext>
            </a:extLst>
          </p:cNvPr>
          <p:cNvSpPr txBox="1"/>
          <p:nvPr/>
        </p:nvSpPr>
        <p:spPr>
          <a:xfrm>
            <a:off x="3419872" y="3808785"/>
            <a:ext cx="2358516" cy="307777"/>
          </a:xfrm>
          <a:prstGeom prst="rect">
            <a:avLst/>
          </a:prstGeom>
          <a:noFill/>
        </p:spPr>
        <p:txBody>
          <a:bodyPr wrap="square" rtlCol="0">
            <a:spAutoFit/>
          </a:bodyPr>
          <a:lstStyle/>
          <a:p>
            <a:pPr algn="ctr"/>
            <a:r>
              <a:rPr lang="fr-FR" dirty="0"/>
              <a:t>-7- </a:t>
            </a:r>
          </a:p>
        </p:txBody>
      </p:sp>
      <p:sp>
        <p:nvSpPr>
          <p:cNvPr id="11" name="ZoneTexte 10">
            <a:extLst>
              <a:ext uri="{FF2B5EF4-FFF2-40B4-BE49-F238E27FC236}">
                <a16:creationId xmlns:a16="http://schemas.microsoft.com/office/drawing/2014/main" id="{8FF58C80-2780-05FC-3D9A-E1B0A0F918F5}"/>
              </a:ext>
            </a:extLst>
          </p:cNvPr>
          <p:cNvSpPr txBox="1"/>
          <p:nvPr/>
        </p:nvSpPr>
        <p:spPr>
          <a:xfrm>
            <a:off x="2627784" y="4149080"/>
            <a:ext cx="3960440" cy="523220"/>
          </a:xfrm>
          <a:prstGeom prst="rect">
            <a:avLst/>
          </a:prstGeom>
          <a:noFill/>
        </p:spPr>
        <p:txBody>
          <a:bodyPr wrap="square" rtlCol="0">
            <a:spAutoFit/>
          </a:bodyPr>
          <a:lstStyle/>
          <a:p>
            <a:pPr algn="ctr"/>
            <a:r>
              <a:rPr lang="fr-FR" b="1" dirty="0"/>
              <a:t>Communication caisse intelligente :</a:t>
            </a:r>
          </a:p>
          <a:p>
            <a:pPr algn="ctr"/>
            <a:r>
              <a:rPr lang="fr-FR" dirty="0"/>
              <a:t>à clarifier : nature et spécificité de la promesse.</a:t>
            </a:r>
          </a:p>
        </p:txBody>
      </p:sp>
    </p:spTree>
    <p:extLst>
      <p:ext uri="{BB962C8B-B14F-4D97-AF65-F5344CB8AC3E}">
        <p14:creationId xmlns:p14="http://schemas.microsoft.com/office/powerpoint/2010/main" val="180551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E6B8A873-7F5A-3B49-9BD4-C9DB89092DF3}" type="slidenum">
              <a:rPr lang="fr-FR" smtClean="0"/>
              <a:pPr/>
              <a:t>7</a:t>
            </a:fld>
            <a:endParaRPr lang="fr-FR" dirty="0"/>
          </a:p>
        </p:txBody>
      </p:sp>
      <p:sp>
        <p:nvSpPr>
          <p:cNvPr id="4" name="ZoneTexte 3"/>
          <p:cNvSpPr txBox="1"/>
          <p:nvPr/>
        </p:nvSpPr>
        <p:spPr>
          <a:xfrm>
            <a:off x="395536" y="603265"/>
            <a:ext cx="8640960" cy="3108543"/>
          </a:xfrm>
          <a:prstGeom prst="rect">
            <a:avLst/>
          </a:prstGeom>
          <a:noFill/>
        </p:spPr>
        <p:txBody>
          <a:bodyPr wrap="square" rtlCol="0">
            <a:spAutoFit/>
          </a:bodyPr>
          <a:lstStyle/>
          <a:p>
            <a:r>
              <a:rPr lang="fr-FR" b="1" u="sng" dirty="0"/>
              <a:t>CONTEXTE ET OBJECTIFS</a:t>
            </a:r>
            <a:endParaRPr lang="fr-FR" b="1" dirty="0"/>
          </a:p>
          <a:p>
            <a:endParaRPr lang="fr-FR" b="1" dirty="0"/>
          </a:p>
          <a:p>
            <a:r>
              <a:rPr lang="fr-FR" b="1" dirty="0">
                <a:effectLst/>
                <a:latin typeface="Tahoma" panose="020B0604030504040204" pitchFamily="34" charset="0"/>
                <a:ea typeface="Tahoma" panose="020B0604030504040204" pitchFamily="34" charset="0"/>
                <a:cs typeface="Tahoma" panose="020B0604030504040204" pitchFamily="34" charset="0"/>
              </a:rPr>
              <a:t>METRO est le premier fournisseur de la restauration indépendante en France</a:t>
            </a:r>
            <a:r>
              <a:rPr lang="fr-FR" dirty="0">
                <a:effectLst/>
                <a:latin typeface="Tahoma" panose="020B0604030504040204" pitchFamily="34" charset="0"/>
                <a:ea typeface="Tahoma" panose="020B0604030504040204" pitchFamily="34" charset="0"/>
                <a:cs typeface="Tahoma" panose="020B0604030504040204" pitchFamily="34" charset="0"/>
              </a:rPr>
              <a:t>. </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effectLst/>
                <a:latin typeface="Tahoma" panose="020B0604030504040204" pitchFamily="34" charset="0"/>
                <a:ea typeface="Tahoma" panose="020B0604030504040204" pitchFamily="34" charset="0"/>
                <a:cs typeface="Tahoma" panose="020B0604030504040204" pitchFamily="34" charset="0"/>
              </a:rPr>
              <a:t>METRO France propose à tous les restaurateurs et commerçants indépendants </a:t>
            </a:r>
            <a:r>
              <a:rPr lang="fr-FR" b="1" dirty="0">
                <a:effectLst/>
                <a:latin typeface="Tahoma" panose="020B0604030504040204" pitchFamily="34" charset="0"/>
                <a:ea typeface="Tahoma" panose="020B0604030504040204" pitchFamily="34" charset="0"/>
                <a:cs typeface="Tahoma" panose="020B0604030504040204" pitchFamily="34" charset="0"/>
              </a:rPr>
              <a:t>une offre globale de produits alimentaires</a:t>
            </a:r>
            <a:r>
              <a:rPr lang="fr-FR" dirty="0">
                <a:effectLst/>
                <a:latin typeface="Tahoma" panose="020B0604030504040204" pitchFamily="34" charset="0"/>
                <a:ea typeface="Tahoma" panose="020B0604030504040204" pitchFamily="34" charset="0"/>
                <a:cs typeface="Tahoma" panose="020B0604030504040204" pitchFamily="34" charset="0"/>
              </a:rPr>
              <a:t>. Cette offre va de l’ultra frais </a:t>
            </a:r>
            <a:r>
              <a:rPr lang="fr-FR" dirty="0">
                <a:latin typeface="Tahoma" panose="020B0604030504040204" pitchFamily="34" charset="0"/>
                <a:ea typeface="Tahoma" panose="020B0604030504040204" pitchFamily="34" charset="0"/>
                <a:cs typeface="Tahoma" panose="020B0604030504040204" pitchFamily="34" charset="0"/>
              </a:rPr>
              <a:t>au </a:t>
            </a:r>
            <a:r>
              <a:rPr lang="fr-FR" dirty="0">
                <a:effectLst/>
                <a:latin typeface="Tahoma" panose="020B0604030504040204" pitchFamily="34" charset="0"/>
                <a:ea typeface="Tahoma" panose="020B0604030504040204" pitchFamily="34" charset="0"/>
                <a:cs typeface="Tahoma" panose="020B0604030504040204" pitchFamily="34" charset="0"/>
              </a:rPr>
              <a:t>sec. Elle comprend les compléments en équipements et en services. </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Pour communiquer, Métro met en œuvre, notamment un site (</a:t>
            </a:r>
            <a:r>
              <a:rPr lang="fr-FR" dirty="0" err="1">
                <a:latin typeface="Tahoma" panose="020B0604030504040204" pitchFamily="34" charset="0"/>
                <a:ea typeface="Tahoma" panose="020B0604030504040204" pitchFamily="34" charset="0"/>
                <a:cs typeface="Tahoma" panose="020B0604030504040204" pitchFamily="34" charset="0"/>
              </a:rPr>
              <a:t>métro.fr</a:t>
            </a:r>
            <a:r>
              <a:rPr lang="fr-FR">
                <a:latin typeface="Tahoma" panose="020B0604030504040204" pitchFamily="34" charset="0"/>
                <a:ea typeface="Tahoma" panose="020B0604030504040204" pitchFamily="34" charset="0"/>
                <a:cs typeface="Tahoma" panose="020B0604030504040204" pitchFamily="34" charset="0"/>
              </a:rPr>
              <a:t>) sur lequel se déploie la </a:t>
            </a:r>
            <a:r>
              <a:rPr lang="fr-FR" b="1" kern="0">
                <a:solidFill>
                  <a:srgbClr val="000000"/>
                </a:solidFill>
                <a:effectLst/>
                <a:latin typeface="Tahoma" panose="020B0604030504040204" pitchFamily="34" charset="0"/>
                <a:ea typeface="Tahoma" panose="020B0604030504040204" pitchFamily="34" charset="0"/>
                <a:cs typeface="Tahoma" panose="020B0604030504040204" pitchFamily="34" charset="0"/>
              </a:rPr>
              <a:t>Marketplace METRO </a:t>
            </a:r>
            <a:r>
              <a:rPr lang="fr-FR" kern="0">
                <a:solidFill>
                  <a:srgbClr val="000000"/>
                </a:solidFill>
                <a:effectLst/>
                <a:latin typeface="Tahoma" panose="020B0604030504040204" pitchFamily="34" charset="0"/>
                <a:ea typeface="Tahoma" panose="020B0604030504040204" pitchFamily="34" charset="0"/>
                <a:cs typeface="Tahoma" panose="020B0604030504040204" pitchFamily="34" charset="0"/>
              </a:rPr>
              <a:t>qui permet aux fournisseurs d’être présents en ligne pour</a:t>
            </a:r>
            <a:r>
              <a:rPr lang="fr-FR" kern="100">
                <a:effectLst/>
                <a:latin typeface="Tahoma" panose="020B0604030504040204" pitchFamily="34" charset="0"/>
                <a:ea typeface="Tahoma" panose="020B0604030504040204" pitchFamily="34" charset="0"/>
                <a:cs typeface="Tahoma" panose="020B0604030504040204" pitchFamily="34" charset="0"/>
              </a:rPr>
              <a:t> développer la </a:t>
            </a:r>
            <a:r>
              <a:rPr lang="fr-FR">
                <a:latin typeface="Tahoma" panose="020B0604030504040204" pitchFamily="34" charset="0"/>
                <a:ea typeface="Tahoma" panose="020B0604030504040204" pitchFamily="34" charset="0"/>
                <a:cs typeface="Tahoma" panose="020B0604030504040204" pitchFamily="34" charset="0"/>
              </a:rPr>
              <a:t>visibilité de leurs produits auprès d’une clientèle ciblée de professionnels de la restauration et du commerce de détail.</a:t>
            </a:r>
          </a:p>
          <a:p>
            <a:endParaRPr lang="fr-FR" kern="0">
              <a:solidFill>
                <a:srgbClr val="000000"/>
              </a:solidFill>
              <a:latin typeface="Tahoma" panose="020B0604030504040204" pitchFamily="34" charset="0"/>
              <a:ea typeface="Tahoma" panose="020B0604030504040204" pitchFamily="34" charset="0"/>
              <a:cs typeface="Tahoma" panose="020B0604030504040204" pitchFamily="34" charset="0"/>
            </a:endParaRPr>
          </a:p>
          <a:p>
            <a:r>
              <a:rPr lang="fr-FR" kern="0">
                <a:solidFill>
                  <a:srgbClr val="000000"/>
                </a:solidFill>
                <a:latin typeface="Tahoma" panose="020B0604030504040204" pitchFamily="34" charset="0"/>
                <a:ea typeface="Tahoma" panose="020B0604030504040204" pitchFamily="34" charset="0"/>
                <a:cs typeface="Tahoma" panose="020B0604030504040204" pitchFamily="34" charset="0"/>
              </a:rPr>
              <a:t>Dans ce contexte, </a:t>
            </a:r>
            <a:r>
              <a:rPr lang="fr-FR" b="1" kern="0">
                <a:solidFill>
                  <a:srgbClr val="000000"/>
                </a:solidFill>
                <a:latin typeface="Tahoma" panose="020B0604030504040204" pitchFamily="34" charset="0"/>
                <a:ea typeface="Tahoma" panose="020B0604030504040204" pitchFamily="34" charset="0"/>
                <a:cs typeface="Tahoma" panose="020B0604030504040204" pitchFamily="34" charset="0"/>
              </a:rPr>
              <a:t>l’objectif de cette étude était </a:t>
            </a:r>
            <a:r>
              <a:rPr lang="fr-FR" b="1" kern="0">
                <a:solidFill>
                  <a:srgbClr val="000000"/>
                </a:solidFill>
                <a:effectLst/>
                <a:latin typeface="Tahoma" panose="020B0604030504040204" pitchFamily="34" charset="0"/>
                <a:ea typeface="Tahoma" panose="020B0604030504040204" pitchFamily="34" charset="0"/>
                <a:cs typeface="Tahoma" panose="020B0604030504040204" pitchFamily="34" charset="0"/>
              </a:rPr>
              <a:t>d’évaluer l’accueil des professionnels pour plusieurs projets de communication </a:t>
            </a:r>
            <a:r>
              <a:rPr lang="fr-FR" b="1" kern="0">
                <a:solidFill>
                  <a:srgbClr val="000000"/>
                </a:solidFill>
                <a:latin typeface="Tahoma" panose="020B0604030504040204" pitchFamily="34" charset="0"/>
                <a:ea typeface="Tahoma" panose="020B0604030504040204" pitchFamily="34" charset="0"/>
                <a:cs typeface="Tahoma" panose="020B0604030504040204" pitchFamily="34" charset="0"/>
              </a:rPr>
              <a:t>et </a:t>
            </a:r>
            <a:r>
              <a:rPr lang="fr-FR" b="1" kern="0">
                <a:solidFill>
                  <a:srgbClr val="000000"/>
                </a:solidFill>
                <a:effectLst/>
                <a:latin typeface="Tahoma" panose="020B0604030504040204" pitchFamily="34" charset="0"/>
                <a:ea typeface="Tahoma" panose="020B0604030504040204" pitchFamily="34" charset="0"/>
                <a:cs typeface="Tahoma" panose="020B0604030504040204" pitchFamily="34" charset="0"/>
              </a:rPr>
              <a:t>de services </a:t>
            </a:r>
            <a:r>
              <a:rPr lang="fr-FR" kern="0">
                <a:solidFill>
                  <a:srgbClr val="000000"/>
                </a:solidFill>
                <a:effectLst/>
                <a:latin typeface="Tahoma" panose="020B0604030504040204" pitchFamily="34" charset="0"/>
                <a:ea typeface="Tahoma" panose="020B0604030504040204" pitchFamily="34" charset="0"/>
                <a:cs typeface="Tahoma" panose="020B0604030504040204" pitchFamily="34" charset="0"/>
              </a:rPr>
              <a:t>qui seront déployés en septembre prochain.</a:t>
            </a:r>
          </a:p>
        </p:txBody>
      </p:sp>
    </p:spTree>
    <p:extLst>
      <p:ext uri="{BB962C8B-B14F-4D97-AF65-F5344CB8AC3E}">
        <p14:creationId xmlns:p14="http://schemas.microsoft.com/office/powerpoint/2010/main" val="1130748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29B84C74-9F75-2B89-D32F-499D377FAA4A}"/>
              </a:ext>
            </a:extLst>
          </p:cNvPr>
          <p:cNvSpPr>
            <a:spLocks noGrp="1"/>
          </p:cNvSpPr>
          <p:nvPr>
            <p:ph type="sldNum" sz="quarter" idx="12"/>
          </p:nvPr>
        </p:nvSpPr>
        <p:spPr/>
        <p:txBody>
          <a:bodyPr/>
          <a:lstStyle/>
          <a:p>
            <a:fld id="{E6B8A873-7F5A-3B49-9BD4-C9DB89092DF3}" type="slidenum">
              <a:rPr lang="fr-FR" smtClean="0"/>
              <a:pPr/>
              <a:t>8</a:t>
            </a:fld>
            <a:endParaRPr lang="fr-FR"/>
          </a:p>
        </p:txBody>
      </p:sp>
      <p:sp>
        <p:nvSpPr>
          <p:cNvPr id="3" name="ZoneTexte 2">
            <a:extLst>
              <a:ext uri="{FF2B5EF4-FFF2-40B4-BE49-F238E27FC236}">
                <a16:creationId xmlns:a16="http://schemas.microsoft.com/office/drawing/2014/main" id="{CBA5FA05-43F6-760B-6FE9-3076E34D1AE5}"/>
              </a:ext>
            </a:extLst>
          </p:cNvPr>
          <p:cNvSpPr txBox="1"/>
          <p:nvPr/>
        </p:nvSpPr>
        <p:spPr>
          <a:xfrm>
            <a:off x="395536" y="465053"/>
            <a:ext cx="8640960" cy="954107"/>
          </a:xfrm>
          <a:prstGeom prst="rect">
            <a:avLst/>
          </a:prstGeom>
          <a:noFill/>
        </p:spPr>
        <p:txBody>
          <a:bodyPr wrap="square" rtlCol="0">
            <a:spAutoFit/>
          </a:bodyPr>
          <a:lstStyle/>
          <a:p>
            <a:r>
              <a:rPr lang="fr-FR" b="1" u="sng"/>
              <a:t>CONTEXTE ET OBJECTIFS</a:t>
            </a:r>
            <a:endParaRPr lang="fr-FR" b="1"/>
          </a:p>
          <a:p>
            <a:endParaRPr lang="fr-FR" b="1"/>
          </a:p>
          <a:p>
            <a:r>
              <a:rPr lang="fr-FR" kern="0">
                <a:solidFill>
                  <a:srgbClr val="000000"/>
                </a:solidFill>
                <a:effectLst/>
                <a:latin typeface="Tahoma" panose="020B0604030504040204" pitchFamily="34" charset="0"/>
                <a:ea typeface="Tahoma" panose="020B0604030504040204" pitchFamily="34" charset="0"/>
                <a:cs typeface="Tahoma" panose="020B0604030504040204" pitchFamily="34" charset="0"/>
              </a:rPr>
              <a:t>Plus précisément, </a:t>
            </a:r>
            <a:r>
              <a:rPr lang="fr-FR" b="1" kern="0">
                <a:solidFill>
                  <a:srgbClr val="000000"/>
                </a:solidFill>
                <a:latin typeface="Tahoma" panose="020B0604030504040204" pitchFamily="34" charset="0"/>
                <a:ea typeface="Tahoma" panose="020B0604030504040204" pitchFamily="34" charset="0"/>
                <a:cs typeface="Tahoma" panose="020B0604030504040204" pitchFamily="34" charset="0"/>
              </a:rPr>
              <a:t>il s’agissait de recueillir la perception des clients</a:t>
            </a:r>
          </a:p>
          <a:p>
            <a:r>
              <a:rPr lang="fr-FR" b="1" kern="0">
                <a:solidFill>
                  <a:srgbClr val="000000"/>
                </a:solidFill>
                <a:latin typeface="Tahoma" panose="020B0604030504040204" pitchFamily="34" charset="0"/>
                <a:ea typeface="Tahoma" panose="020B0604030504040204" pitchFamily="34" charset="0"/>
                <a:cs typeface="Tahoma" panose="020B0604030504040204" pitchFamily="34" charset="0"/>
              </a:rPr>
              <a:t>sur différentes actions de communication </a:t>
            </a:r>
            <a:r>
              <a:rPr lang="fr-FR" kern="0">
                <a:solidFill>
                  <a:srgbClr val="000000"/>
                </a:solidFill>
                <a:latin typeface="Tahoma" panose="020B0604030504040204" pitchFamily="34" charset="0"/>
                <a:ea typeface="Tahoma" panose="020B0604030504040204" pitchFamily="34" charset="0"/>
                <a:cs typeface="Tahoma" panose="020B0604030504040204" pitchFamily="34" charset="0"/>
              </a:rPr>
              <a:t>:</a:t>
            </a:r>
          </a:p>
        </p:txBody>
      </p:sp>
      <p:pic>
        <p:nvPicPr>
          <p:cNvPr id="8" name="Image 7" descr="Une image contenant Site web&#10;&#10;Description générée automatiquement">
            <a:extLst>
              <a:ext uri="{FF2B5EF4-FFF2-40B4-BE49-F238E27FC236}">
                <a16:creationId xmlns:a16="http://schemas.microsoft.com/office/drawing/2014/main" id="{54846E52-B22C-F675-DE51-7ED468ABECA9}"/>
              </a:ext>
            </a:extLst>
          </p:cNvPr>
          <p:cNvPicPr>
            <a:picLocks noChangeAspect="1"/>
          </p:cNvPicPr>
          <p:nvPr/>
        </p:nvPicPr>
        <p:blipFill>
          <a:blip r:embed="rId2"/>
          <a:stretch>
            <a:fillRect/>
          </a:stretch>
        </p:blipFill>
        <p:spPr>
          <a:xfrm>
            <a:off x="532681" y="2464548"/>
            <a:ext cx="5839519" cy="3273487"/>
          </a:xfrm>
          <a:prstGeom prst="rect">
            <a:avLst/>
          </a:prstGeom>
        </p:spPr>
      </p:pic>
      <p:sp>
        <p:nvSpPr>
          <p:cNvPr id="4" name="ZoneTexte 3">
            <a:extLst>
              <a:ext uri="{FF2B5EF4-FFF2-40B4-BE49-F238E27FC236}">
                <a16:creationId xmlns:a16="http://schemas.microsoft.com/office/drawing/2014/main" id="{4C36BACA-E468-870F-D25F-32646E2A350C}"/>
              </a:ext>
            </a:extLst>
          </p:cNvPr>
          <p:cNvSpPr txBox="1"/>
          <p:nvPr/>
        </p:nvSpPr>
        <p:spPr>
          <a:xfrm>
            <a:off x="395536" y="1610216"/>
            <a:ext cx="8496944" cy="523220"/>
          </a:xfrm>
          <a:prstGeom prst="rect">
            <a:avLst/>
          </a:prstGeom>
          <a:noFill/>
        </p:spPr>
        <p:txBody>
          <a:bodyPr wrap="square" rtlCol="0">
            <a:spAutoFit/>
          </a:bodyPr>
          <a:lstStyle/>
          <a:p>
            <a:pPr marL="342900" lvl="0" indent="-342900">
              <a:tabLst>
                <a:tab pos="457200" algn="l"/>
              </a:tabLst>
            </a:pPr>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fr-FR" b="1" dirty="0">
                <a:solidFill>
                  <a:srgbClr val="000000"/>
                </a:solidFill>
                <a:latin typeface="Tahoma" panose="020B0604030504040204" pitchFamily="34" charset="0"/>
                <a:ea typeface="Tahoma" panose="020B0604030504040204" pitchFamily="34" charset="0"/>
                <a:cs typeface="Tahoma" panose="020B0604030504040204" pitchFamily="34" charset="0"/>
              </a:rPr>
              <a:t>l</a:t>
            </a:r>
            <a:r>
              <a:rPr lang="fr-FR" b="1"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a nouvelle plateforme de services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qui sera déployée à compter de septembre 2023, et</a:t>
            </a:r>
          </a:p>
          <a:p>
            <a:pPr marL="342900" lvl="0" indent="-342900">
              <a:tabLst>
                <a:tab pos="457200" algn="l"/>
              </a:tabLst>
            </a:pPr>
            <a:r>
              <a:rPr lang="fr-FR"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fr-FR" b="0" i="0" u="none" strike="noStrike" dirty="0">
                <a:solidFill>
                  <a:srgbClr val="000000"/>
                </a:solidFill>
                <a:effectLst/>
                <a:latin typeface="Tahoma" panose="020B0604030504040204" pitchFamily="34" charset="0"/>
                <a:ea typeface="Tahoma" panose="020B0604030504040204" pitchFamily="34" charset="0"/>
                <a:cs typeface="Tahoma" panose="020B0604030504040204" pitchFamily="34" charset="0"/>
              </a:rPr>
              <a:t>notamment valider leur adhésion à la notion de « premiers » et au nom « METRO Services Premiers »,</a:t>
            </a:r>
            <a:endParaRPr lang="fr-FR" kern="1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678462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F2BC1DE1-2EB6-C0ED-18FB-EB09E909A495}"/>
              </a:ext>
            </a:extLst>
          </p:cNvPr>
          <p:cNvSpPr>
            <a:spLocks noGrp="1"/>
          </p:cNvSpPr>
          <p:nvPr>
            <p:ph type="sldNum" sz="quarter" idx="12"/>
          </p:nvPr>
        </p:nvSpPr>
        <p:spPr/>
        <p:txBody>
          <a:bodyPr/>
          <a:lstStyle/>
          <a:p>
            <a:fld id="{E6B8A873-7F5A-3B49-9BD4-C9DB89092DF3}" type="slidenum">
              <a:rPr lang="fr-FR" smtClean="0"/>
              <a:pPr/>
              <a:t>9</a:t>
            </a:fld>
            <a:endParaRPr lang="fr-FR"/>
          </a:p>
        </p:txBody>
      </p:sp>
      <p:pic>
        <p:nvPicPr>
          <p:cNvPr id="8" name="Image 7">
            <a:extLst>
              <a:ext uri="{FF2B5EF4-FFF2-40B4-BE49-F238E27FC236}">
                <a16:creationId xmlns:a16="http://schemas.microsoft.com/office/drawing/2014/main" id="{FC80AEFA-C501-7BAB-DD0C-5417A36AF333}"/>
              </a:ext>
            </a:extLst>
          </p:cNvPr>
          <p:cNvPicPr>
            <a:picLocks noChangeAspect="1"/>
          </p:cNvPicPr>
          <p:nvPr/>
        </p:nvPicPr>
        <p:blipFill rotWithShape="1">
          <a:blip r:embed="rId2"/>
          <a:srcRect t="321" b="46106"/>
          <a:stretch/>
        </p:blipFill>
        <p:spPr>
          <a:xfrm>
            <a:off x="702788" y="1923202"/>
            <a:ext cx="6245475" cy="540000"/>
          </a:xfrm>
          <a:prstGeom prst="rect">
            <a:avLst/>
          </a:prstGeom>
        </p:spPr>
      </p:pic>
      <p:pic>
        <p:nvPicPr>
          <p:cNvPr id="9" name="Image 8">
            <a:extLst>
              <a:ext uri="{FF2B5EF4-FFF2-40B4-BE49-F238E27FC236}">
                <a16:creationId xmlns:a16="http://schemas.microsoft.com/office/drawing/2014/main" id="{3B07AEFE-9FBC-95C3-01D9-F4EB4F247CBD}"/>
              </a:ext>
            </a:extLst>
          </p:cNvPr>
          <p:cNvPicPr>
            <a:picLocks noChangeAspect="1"/>
          </p:cNvPicPr>
          <p:nvPr/>
        </p:nvPicPr>
        <p:blipFill rotWithShape="1">
          <a:blip r:embed="rId3"/>
          <a:srcRect t="-2" b="46083"/>
          <a:stretch/>
        </p:blipFill>
        <p:spPr>
          <a:xfrm>
            <a:off x="702788" y="2751234"/>
            <a:ext cx="6245476" cy="540000"/>
          </a:xfrm>
          <a:prstGeom prst="rect">
            <a:avLst/>
          </a:prstGeom>
        </p:spPr>
      </p:pic>
      <p:pic>
        <p:nvPicPr>
          <p:cNvPr id="10" name="Image 9">
            <a:extLst>
              <a:ext uri="{FF2B5EF4-FFF2-40B4-BE49-F238E27FC236}">
                <a16:creationId xmlns:a16="http://schemas.microsoft.com/office/drawing/2014/main" id="{79560A5D-CB5F-076C-C2E2-4EAD67619BDC}"/>
              </a:ext>
            </a:extLst>
          </p:cNvPr>
          <p:cNvPicPr>
            <a:picLocks noChangeAspect="1"/>
          </p:cNvPicPr>
          <p:nvPr/>
        </p:nvPicPr>
        <p:blipFill rotWithShape="1">
          <a:blip r:embed="rId4"/>
          <a:srcRect t="-2" b="46083"/>
          <a:stretch/>
        </p:blipFill>
        <p:spPr>
          <a:xfrm>
            <a:off x="702789" y="3543322"/>
            <a:ext cx="6245475" cy="540000"/>
          </a:xfrm>
          <a:prstGeom prst="rect">
            <a:avLst/>
          </a:prstGeom>
        </p:spPr>
      </p:pic>
      <p:pic>
        <p:nvPicPr>
          <p:cNvPr id="11" name="Image 10">
            <a:extLst>
              <a:ext uri="{FF2B5EF4-FFF2-40B4-BE49-F238E27FC236}">
                <a16:creationId xmlns:a16="http://schemas.microsoft.com/office/drawing/2014/main" id="{85B4B476-F751-3951-4677-ED457EC669A4}"/>
              </a:ext>
            </a:extLst>
          </p:cNvPr>
          <p:cNvPicPr>
            <a:picLocks noChangeAspect="1"/>
          </p:cNvPicPr>
          <p:nvPr/>
        </p:nvPicPr>
        <p:blipFill>
          <a:blip r:embed="rId5"/>
          <a:stretch>
            <a:fillRect/>
          </a:stretch>
        </p:blipFill>
        <p:spPr>
          <a:xfrm>
            <a:off x="2205320" y="4479426"/>
            <a:ext cx="1288434" cy="1820705"/>
          </a:xfrm>
          <a:prstGeom prst="rect">
            <a:avLst/>
          </a:prstGeom>
        </p:spPr>
      </p:pic>
      <p:pic>
        <p:nvPicPr>
          <p:cNvPr id="12" name="Image 11">
            <a:extLst>
              <a:ext uri="{FF2B5EF4-FFF2-40B4-BE49-F238E27FC236}">
                <a16:creationId xmlns:a16="http://schemas.microsoft.com/office/drawing/2014/main" id="{693FC2BB-91D7-1931-9A36-880DE06FD7BE}"/>
              </a:ext>
            </a:extLst>
          </p:cNvPr>
          <p:cNvPicPr>
            <a:picLocks noChangeAspect="1"/>
          </p:cNvPicPr>
          <p:nvPr/>
        </p:nvPicPr>
        <p:blipFill>
          <a:blip r:embed="rId6"/>
          <a:stretch>
            <a:fillRect/>
          </a:stretch>
        </p:blipFill>
        <p:spPr>
          <a:xfrm>
            <a:off x="683568" y="4479426"/>
            <a:ext cx="1294936" cy="1829894"/>
          </a:xfrm>
          <a:prstGeom prst="rect">
            <a:avLst/>
          </a:prstGeom>
        </p:spPr>
      </p:pic>
      <p:sp>
        <p:nvSpPr>
          <p:cNvPr id="3" name="ZoneTexte 2">
            <a:extLst>
              <a:ext uri="{FF2B5EF4-FFF2-40B4-BE49-F238E27FC236}">
                <a16:creationId xmlns:a16="http://schemas.microsoft.com/office/drawing/2014/main" id="{1A8F1870-3F3B-78E4-AACA-1F8FD9C551C5}"/>
              </a:ext>
            </a:extLst>
          </p:cNvPr>
          <p:cNvSpPr txBox="1"/>
          <p:nvPr/>
        </p:nvSpPr>
        <p:spPr>
          <a:xfrm>
            <a:off x="395536" y="465053"/>
            <a:ext cx="8640960" cy="307777"/>
          </a:xfrm>
          <a:prstGeom prst="rect">
            <a:avLst/>
          </a:prstGeom>
          <a:noFill/>
        </p:spPr>
        <p:txBody>
          <a:bodyPr wrap="square" rtlCol="0">
            <a:spAutoFit/>
          </a:bodyPr>
          <a:lstStyle/>
          <a:p>
            <a:r>
              <a:rPr lang="fr-FR" b="1" u="sng"/>
              <a:t>CONTEXTE ET OBJECTIFS</a:t>
            </a:r>
            <a:endParaRPr lang="fr-FR" b="1"/>
          </a:p>
        </p:txBody>
      </p:sp>
      <p:sp>
        <p:nvSpPr>
          <p:cNvPr id="4" name="ZoneTexte 3">
            <a:extLst>
              <a:ext uri="{FF2B5EF4-FFF2-40B4-BE49-F238E27FC236}">
                <a16:creationId xmlns:a16="http://schemas.microsoft.com/office/drawing/2014/main" id="{530F4949-2B86-DBA1-C2F9-10E8677608E4}"/>
              </a:ext>
            </a:extLst>
          </p:cNvPr>
          <p:cNvSpPr txBox="1"/>
          <p:nvPr/>
        </p:nvSpPr>
        <p:spPr>
          <a:xfrm>
            <a:off x="179512" y="1623057"/>
            <a:ext cx="1728192" cy="276999"/>
          </a:xfrm>
          <a:prstGeom prst="rect">
            <a:avLst/>
          </a:prstGeom>
          <a:noFill/>
        </p:spPr>
        <p:txBody>
          <a:bodyPr wrap="square" rtlCol="0">
            <a:spAutoFit/>
          </a:bodyPr>
          <a:lstStyle/>
          <a:p>
            <a:pPr algn="ctr"/>
            <a:r>
              <a:rPr lang="fr-FR" sz="1200"/>
              <a:t>Option A</a:t>
            </a:r>
          </a:p>
        </p:txBody>
      </p:sp>
      <p:sp>
        <p:nvSpPr>
          <p:cNvPr id="5" name="ZoneTexte 4">
            <a:extLst>
              <a:ext uri="{FF2B5EF4-FFF2-40B4-BE49-F238E27FC236}">
                <a16:creationId xmlns:a16="http://schemas.microsoft.com/office/drawing/2014/main" id="{7C1EBF25-6B2B-39AE-59CF-1E43D4AFD903}"/>
              </a:ext>
            </a:extLst>
          </p:cNvPr>
          <p:cNvSpPr txBox="1"/>
          <p:nvPr/>
        </p:nvSpPr>
        <p:spPr>
          <a:xfrm>
            <a:off x="179512" y="2463202"/>
            <a:ext cx="1728192" cy="276999"/>
          </a:xfrm>
          <a:prstGeom prst="rect">
            <a:avLst/>
          </a:prstGeom>
          <a:noFill/>
        </p:spPr>
        <p:txBody>
          <a:bodyPr wrap="square" rtlCol="0">
            <a:spAutoFit/>
          </a:bodyPr>
          <a:lstStyle/>
          <a:p>
            <a:pPr algn="ctr"/>
            <a:r>
              <a:rPr lang="fr-FR" sz="1200"/>
              <a:t>Option B</a:t>
            </a:r>
          </a:p>
        </p:txBody>
      </p:sp>
      <p:sp>
        <p:nvSpPr>
          <p:cNvPr id="6" name="ZoneTexte 5">
            <a:extLst>
              <a:ext uri="{FF2B5EF4-FFF2-40B4-BE49-F238E27FC236}">
                <a16:creationId xmlns:a16="http://schemas.microsoft.com/office/drawing/2014/main" id="{856BD052-8D67-B0C5-DDFD-BA4400D00735}"/>
              </a:ext>
            </a:extLst>
          </p:cNvPr>
          <p:cNvSpPr txBox="1"/>
          <p:nvPr/>
        </p:nvSpPr>
        <p:spPr>
          <a:xfrm>
            <a:off x="179512" y="3255290"/>
            <a:ext cx="1728192" cy="276999"/>
          </a:xfrm>
          <a:prstGeom prst="rect">
            <a:avLst/>
          </a:prstGeom>
          <a:noFill/>
        </p:spPr>
        <p:txBody>
          <a:bodyPr wrap="square" rtlCol="0">
            <a:spAutoFit/>
          </a:bodyPr>
          <a:lstStyle/>
          <a:p>
            <a:pPr algn="ctr"/>
            <a:r>
              <a:rPr lang="fr-FR" sz="1200"/>
              <a:t>Option C</a:t>
            </a:r>
          </a:p>
        </p:txBody>
      </p:sp>
      <p:cxnSp>
        <p:nvCxnSpPr>
          <p:cNvPr id="14" name="Connecteur droit 13">
            <a:extLst>
              <a:ext uri="{FF2B5EF4-FFF2-40B4-BE49-F238E27FC236}">
                <a16:creationId xmlns:a16="http://schemas.microsoft.com/office/drawing/2014/main" id="{D6EE85AB-6857-C723-464C-B9178A8EE36A}"/>
              </a:ext>
            </a:extLst>
          </p:cNvPr>
          <p:cNvCxnSpPr>
            <a:cxnSpLocks/>
          </p:cNvCxnSpPr>
          <p:nvPr/>
        </p:nvCxnSpPr>
        <p:spPr bwMode="auto">
          <a:xfrm>
            <a:off x="2122520" y="1671114"/>
            <a:ext cx="2521488" cy="1103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6" name="Connecteur droit 15">
            <a:extLst>
              <a:ext uri="{FF2B5EF4-FFF2-40B4-BE49-F238E27FC236}">
                <a16:creationId xmlns:a16="http://schemas.microsoft.com/office/drawing/2014/main" id="{4C82E3AA-EEAB-4941-B136-0A791EFC9346}"/>
              </a:ext>
            </a:extLst>
          </p:cNvPr>
          <p:cNvCxnSpPr/>
          <p:nvPr/>
        </p:nvCxnSpPr>
        <p:spPr bwMode="auto">
          <a:xfrm>
            <a:off x="2123728" y="1671114"/>
            <a:ext cx="0" cy="2769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7" name="Connecteur droit 16">
            <a:extLst>
              <a:ext uri="{FF2B5EF4-FFF2-40B4-BE49-F238E27FC236}">
                <a16:creationId xmlns:a16="http://schemas.microsoft.com/office/drawing/2014/main" id="{5E530F71-D4DA-D944-8577-E715CC7FEF50}"/>
              </a:ext>
            </a:extLst>
          </p:cNvPr>
          <p:cNvCxnSpPr/>
          <p:nvPr/>
        </p:nvCxnSpPr>
        <p:spPr bwMode="auto">
          <a:xfrm>
            <a:off x="2915816" y="1671114"/>
            <a:ext cx="0" cy="2769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8" name="Connecteur droit 17">
            <a:extLst>
              <a:ext uri="{FF2B5EF4-FFF2-40B4-BE49-F238E27FC236}">
                <a16:creationId xmlns:a16="http://schemas.microsoft.com/office/drawing/2014/main" id="{C2E796AF-55C7-8BB8-6F92-BDCE167ACAF1}"/>
              </a:ext>
            </a:extLst>
          </p:cNvPr>
          <p:cNvCxnSpPr/>
          <p:nvPr/>
        </p:nvCxnSpPr>
        <p:spPr bwMode="auto">
          <a:xfrm>
            <a:off x="3707904" y="1682147"/>
            <a:ext cx="0" cy="2769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Connecteur droit 18">
            <a:extLst>
              <a:ext uri="{FF2B5EF4-FFF2-40B4-BE49-F238E27FC236}">
                <a16:creationId xmlns:a16="http://schemas.microsoft.com/office/drawing/2014/main" id="{AEDFE8A5-F3DB-5A2B-2516-A30349CD31B9}"/>
              </a:ext>
            </a:extLst>
          </p:cNvPr>
          <p:cNvCxnSpPr/>
          <p:nvPr/>
        </p:nvCxnSpPr>
        <p:spPr bwMode="auto">
          <a:xfrm>
            <a:off x="4644008" y="1671114"/>
            <a:ext cx="0" cy="2769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1" name="Connecteur droit 20">
            <a:extLst>
              <a:ext uri="{FF2B5EF4-FFF2-40B4-BE49-F238E27FC236}">
                <a16:creationId xmlns:a16="http://schemas.microsoft.com/office/drawing/2014/main" id="{F38B5010-726A-283A-C46F-A44BB4194A3D}"/>
              </a:ext>
            </a:extLst>
          </p:cNvPr>
          <p:cNvCxnSpPr/>
          <p:nvPr/>
        </p:nvCxnSpPr>
        <p:spPr bwMode="auto">
          <a:xfrm>
            <a:off x="2123728" y="2474235"/>
            <a:ext cx="0" cy="2769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2" name="Connecteur droit 21">
            <a:extLst>
              <a:ext uri="{FF2B5EF4-FFF2-40B4-BE49-F238E27FC236}">
                <a16:creationId xmlns:a16="http://schemas.microsoft.com/office/drawing/2014/main" id="{9FEC71BE-CE04-B2E0-7CBF-D1A2255E97BA}"/>
              </a:ext>
            </a:extLst>
          </p:cNvPr>
          <p:cNvCxnSpPr/>
          <p:nvPr/>
        </p:nvCxnSpPr>
        <p:spPr bwMode="auto">
          <a:xfrm>
            <a:off x="2123728" y="3266323"/>
            <a:ext cx="0" cy="2769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3" name="Connecteur droit 22">
            <a:extLst>
              <a:ext uri="{FF2B5EF4-FFF2-40B4-BE49-F238E27FC236}">
                <a16:creationId xmlns:a16="http://schemas.microsoft.com/office/drawing/2014/main" id="{4D686B0C-A614-D7A6-93A1-22290A1BF9DB}"/>
              </a:ext>
            </a:extLst>
          </p:cNvPr>
          <p:cNvCxnSpPr/>
          <p:nvPr/>
        </p:nvCxnSpPr>
        <p:spPr bwMode="auto">
          <a:xfrm>
            <a:off x="2915816" y="2474235"/>
            <a:ext cx="0" cy="2769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4" name="Connecteur droit 23">
            <a:extLst>
              <a:ext uri="{FF2B5EF4-FFF2-40B4-BE49-F238E27FC236}">
                <a16:creationId xmlns:a16="http://schemas.microsoft.com/office/drawing/2014/main" id="{A2206355-6968-3CD6-B552-2D190A95BCF7}"/>
              </a:ext>
            </a:extLst>
          </p:cNvPr>
          <p:cNvCxnSpPr/>
          <p:nvPr/>
        </p:nvCxnSpPr>
        <p:spPr bwMode="auto">
          <a:xfrm>
            <a:off x="2915816" y="3255290"/>
            <a:ext cx="0" cy="2769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5" name="Connecteur droit 24">
            <a:extLst>
              <a:ext uri="{FF2B5EF4-FFF2-40B4-BE49-F238E27FC236}">
                <a16:creationId xmlns:a16="http://schemas.microsoft.com/office/drawing/2014/main" id="{2B1F8901-14F9-FF02-ECAD-1CB25ECB80F6}"/>
              </a:ext>
            </a:extLst>
          </p:cNvPr>
          <p:cNvCxnSpPr/>
          <p:nvPr/>
        </p:nvCxnSpPr>
        <p:spPr bwMode="auto">
          <a:xfrm>
            <a:off x="3707904" y="2474235"/>
            <a:ext cx="0" cy="2769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6" name="Connecteur droit 25">
            <a:extLst>
              <a:ext uri="{FF2B5EF4-FFF2-40B4-BE49-F238E27FC236}">
                <a16:creationId xmlns:a16="http://schemas.microsoft.com/office/drawing/2014/main" id="{6F01D504-702E-041B-33D3-A8D723316C3F}"/>
              </a:ext>
            </a:extLst>
          </p:cNvPr>
          <p:cNvCxnSpPr/>
          <p:nvPr/>
        </p:nvCxnSpPr>
        <p:spPr bwMode="auto">
          <a:xfrm>
            <a:off x="3707904" y="3266323"/>
            <a:ext cx="0" cy="2769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7" name="Connecteur droit 26">
            <a:extLst>
              <a:ext uri="{FF2B5EF4-FFF2-40B4-BE49-F238E27FC236}">
                <a16:creationId xmlns:a16="http://schemas.microsoft.com/office/drawing/2014/main" id="{37D5B908-0E7A-FB9A-45CF-4817A003AE83}"/>
              </a:ext>
            </a:extLst>
          </p:cNvPr>
          <p:cNvCxnSpPr/>
          <p:nvPr/>
        </p:nvCxnSpPr>
        <p:spPr bwMode="auto">
          <a:xfrm>
            <a:off x="4644008" y="2474235"/>
            <a:ext cx="0" cy="27699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8" name="Connecteur droit 27">
            <a:extLst>
              <a:ext uri="{FF2B5EF4-FFF2-40B4-BE49-F238E27FC236}">
                <a16:creationId xmlns:a16="http://schemas.microsoft.com/office/drawing/2014/main" id="{274202FF-701A-7AE1-C37E-559254A91EC8}"/>
              </a:ext>
            </a:extLst>
          </p:cNvPr>
          <p:cNvCxnSpPr/>
          <p:nvPr/>
        </p:nvCxnSpPr>
        <p:spPr bwMode="auto">
          <a:xfrm>
            <a:off x="4644008" y="3266323"/>
            <a:ext cx="0" cy="27699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3" name="ZoneTexte 12">
            <a:extLst>
              <a:ext uri="{FF2B5EF4-FFF2-40B4-BE49-F238E27FC236}">
                <a16:creationId xmlns:a16="http://schemas.microsoft.com/office/drawing/2014/main" id="{510633DB-F586-57AB-0B95-53A7B599F4E0}"/>
              </a:ext>
            </a:extLst>
          </p:cNvPr>
          <p:cNvSpPr txBox="1"/>
          <p:nvPr/>
        </p:nvSpPr>
        <p:spPr>
          <a:xfrm>
            <a:off x="613805" y="889556"/>
            <a:ext cx="7990643" cy="738664"/>
          </a:xfrm>
          <a:prstGeom prst="rect">
            <a:avLst/>
          </a:prstGeom>
          <a:noFill/>
        </p:spPr>
        <p:txBody>
          <a:bodyPr wrap="square" rtlCol="0">
            <a:spAutoFit/>
          </a:bodyPr>
          <a:lstStyle/>
          <a:p>
            <a:r>
              <a:rPr lang="fr-FR" kern="0" dirty="0">
                <a:solidFill>
                  <a:srgbClr val="000000"/>
                </a:solidFill>
                <a:latin typeface="Tahoma" panose="020B0604030504040204" pitchFamily="34" charset="0"/>
                <a:ea typeface="Tahoma" panose="020B0604030504040204" pitchFamily="34" charset="0"/>
                <a:cs typeface="Tahoma" panose="020B0604030504040204" pitchFamily="34" charset="0"/>
              </a:rPr>
              <a:t>. il s’agissait également de tester les </a:t>
            </a:r>
            <a:r>
              <a:rPr lang="fr-FR" b="1" kern="0"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namings</a:t>
            </a:r>
            <a:r>
              <a:rPr lang="fr-FR" b="1" kern="0" dirty="0">
                <a:solidFill>
                  <a:srgbClr val="000000"/>
                </a:solidFill>
                <a:effectLst/>
                <a:latin typeface="Tahoma" panose="020B0604030504040204" pitchFamily="34" charset="0"/>
                <a:ea typeface="Tahoma" panose="020B0604030504040204" pitchFamily="34" charset="0"/>
                <a:cs typeface="Tahoma" panose="020B0604030504040204" pitchFamily="34" charset="0"/>
              </a:rPr>
              <a:t> &amp; la communication </a:t>
            </a:r>
            <a:r>
              <a:rPr lang="fr-FR" kern="0" dirty="0">
                <a:solidFill>
                  <a:srgbClr val="000000"/>
                </a:solidFill>
                <a:effectLst/>
                <a:latin typeface="Tahoma" panose="020B0604030504040204" pitchFamily="34" charset="0"/>
                <a:ea typeface="Tahoma" panose="020B0604030504040204" pitchFamily="34" charset="0"/>
                <a:cs typeface="Tahoma" panose="020B0604030504040204" pitchFamily="34" charset="0"/>
              </a:rPr>
              <a:t>de la nouvelle </a:t>
            </a:r>
            <a:r>
              <a:rPr lang="fr-FR" b="1" kern="0" dirty="0">
                <a:solidFill>
                  <a:srgbClr val="000000"/>
                </a:solidFill>
                <a:effectLst/>
                <a:latin typeface="Tahoma" panose="020B0604030504040204" pitchFamily="34" charset="0"/>
                <a:ea typeface="Tahoma" panose="020B0604030504040204" pitchFamily="34" charset="0"/>
                <a:cs typeface="Tahoma" panose="020B0604030504040204" pitchFamily="34" charset="0"/>
              </a:rPr>
              <a:t>Marketplace </a:t>
            </a:r>
          </a:p>
          <a:p>
            <a:r>
              <a:rPr lang="fr-FR" b="1" kern="0"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fr-FR" b="1" kern="0" dirty="0">
                <a:solidFill>
                  <a:srgbClr val="000000"/>
                </a:solidFill>
                <a:effectLst/>
                <a:latin typeface="Tahoma" panose="020B0604030504040204" pitchFamily="34" charset="0"/>
                <a:ea typeface="Tahoma" panose="020B0604030504040204" pitchFamily="34" charset="0"/>
                <a:cs typeface="Tahoma" panose="020B0604030504040204" pitchFamily="34" charset="0"/>
              </a:rPr>
              <a:t>METRO </a:t>
            </a:r>
            <a:r>
              <a:rPr lang="fr-FR" kern="0" dirty="0">
                <a:solidFill>
                  <a:srgbClr val="000000"/>
                </a:solidFill>
                <a:effectLst/>
                <a:latin typeface="Tahoma" panose="020B0604030504040204" pitchFamily="34" charset="0"/>
                <a:ea typeface="Tahoma" panose="020B0604030504040204" pitchFamily="34" charset="0"/>
                <a:cs typeface="Tahoma" panose="020B0604030504040204" pitchFamily="34" charset="0"/>
              </a:rPr>
              <a:t>: s’assurer de la </a:t>
            </a:r>
            <a:r>
              <a:rPr lang="fr-FR" b="1" kern="0" dirty="0">
                <a:solidFill>
                  <a:srgbClr val="000000"/>
                </a:solidFill>
                <a:effectLst/>
                <a:latin typeface="Tahoma" panose="020B0604030504040204" pitchFamily="34" charset="0"/>
                <a:ea typeface="Tahoma" panose="020B0604030504040204" pitchFamily="34" charset="0"/>
                <a:cs typeface="Tahoma" panose="020B0604030504040204" pitchFamily="34" charset="0"/>
              </a:rPr>
              <a:t>compréhension</a:t>
            </a:r>
            <a:r>
              <a:rPr lang="fr-FR" kern="0" dirty="0">
                <a:solidFill>
                  <a:srgbClr val="000000"/>
                </a:solidFill>
                <a:effectLst/>
                <a:latin typeface="Tahoma" panose="020B0604030504040204" pitchFamily="34" charset="0"/>
                <a:ea typeface="Tahoma" panose="020B0604030504040204" pitchFamily="34" charset="0"/>
                <a:cs typeface="Tahoma" panose="020B0604030504040204" pitchFamily="34" charset="0"/>
              </a:rPr>
              <a:t> et de </a:t>
            </a:r>
            <a:r>
              <a:rPr lang="fr-FR" b="1" kern="0" dirty="0">
                <a:solidFill>
                  <a:srgbClr val="000000"/>
                </a:solidFill>
                <a:effectLst/>
                <a:latin typeface="Tahoma" panose="020B0604030504040204" pitchFamily="34" charset="0"/>
                <a:ea typeface="Tahoma" panose="020B0604030504040204" pitchFamily="34" charset="0"/>
                <a:cs typeface="Tahoma" panose="020B0604030504040204" pitchFamily="34" charset="0"/>
              </a:rPr>
              <a:t>l’adhésion</a:t>
            </a:r>
            <a:r>
              <a:rPr lang="fr-FR" kern="0" dirty="0">
                <a:solidFill>
                  <a:srgbClr val="000000"/>
                </a:solidFill>
                <a:effectLst/>
                <a:latin typeface="Tahoma" panose="020B0604030504040204" pitchFamily="34" charset="0"/>
                <a:ea typeface="Tahoma" panose="020B0604030504040204" pitchFamily="34" charset="0"/>
                <a:cs typeface="Tahoma" panose="020B0604030504040204" pitchFamily="34" charset="0"/>
              </a:rPr>
              <a:t> des clients METRO </a:t>
            </a:r>
            <a:r>
              <a:rPr lang="fr-FR" b="1" kern="0" dirty="0">
                <a:solidFill>
                  <a:srgbClr val="000000"/>
                </a:solidFill>
                <a:latin typeface="Tahoma" panose="020B0604030504040204" pitchFamily="34" charset="0"/>
                <a:ea typeface="Tahoma" panose="020B0604030504040204" pitchFamily="34" charset="0"/>
                <a:cs typeface="Tahoma" panose="020B0604030504040204" pitchFamily="34" charset="0"/>
              </a:rPr>
              <a:t>à ce</a:t>
            </a:r>
            <a:r>
              <a:rPr lang="fr-FR" b="1" kern="0" dirty="0">
                <a:solidFill>
                  <a:srgbClr val="000000"/>
                </a:solidFill>
                <a:effectLst/>
                <a:latin typeface="Tahoma" panose="020B0604030504040204" pitchFamily="34" charset="0"/>
                <a:ea typeface="Tahoma" panose="020B0604030504040204" pitchFamily="34" charset="0"/>
                <a:cs typeface="Tahoma" panose="020B0604030504040204" pitchFamily="34" charset="0"/>
              </a:rPr>
              <a:t> </a:t>
            </a:r>
            <a:r>
              <a:rPr lang="fr-FR" b="1" kern="0" dirty="0" err="1">
                <a:solidFill>
                  <a:srgbClr val="000000"/>
                </a:solidFill>
                <a:effectLst/>
                <a:latin typeface="Tahoma" panose="020B0604030504040204" pitchFamily="34" charset="0"/>
                <a:ea typeface="Tahoma" panose="020B0604030504040204" pitchFamily="34" charset="0"/>
                <a:cs typeface="Tahoma" panose="020B0604030504040204" pitchFamily="34" charset="0"/>
              </a:rPr>
              <a:t>naming</a:t>
            </a:r>
            <a:r>
              <a:rPr lang="fr-FR" b="1" kern="0" dirty="0">
                <a:solidFill>
                  <a:srgbClr val="000000"/>
                </a:solidFill>
                <a:effectLst/>
                <a:latin typeface="Tahoma" panose="020B0604030504040204" pitchFamily="34" charset="0"/>
                <a:ea typeface="Tahoma" panose="020B0604030504040204" pitchFamily="34" charset="0"/>
                <a:cs typeface="Tahoma" panose="020B0604030504040204" pitchFamily="34" charset="0"/>
              </a:rPr>
              <a:t> et </a:t>
            </a:r>
          </a:p>
          <a:p>
            <a:r>
              <a:rPr lang="fr-FR" b="1" kern="0" dirty="0">
                <a:solidFill>
                  <a:srgbClr val="000000"/>
                </a:solidFill>
                <a:latin typeface="Tahoma" panose="020B0604030504040204" pitchFamily="34" charset="0"/>
                <a:ea typeface="Tahoma" panose="020B0604030504040204" pitchFamily="34" charset="0"/>
                <a:cs typeface="Tahoma" panose="020B0604030504040204" pitchFamily="34" charset="0"/>
              </a:rPr>
              <a:t>  </a:t>
            </a:r>
            <a:r>
              <a:rPr lang="fr-FR" b="1" kern="0" dirty="0">
                <a:solidFill>
                  <a:srgbClr val="000000"/>
                </a:solidFill>
                <a:effectLst/>
                <a:latin typeface="Tahoma" panose="020B0604030504040204" pitchFamily="34" charset="0"/>
                <a:ea typeface="Tahoma" panose="020B0604030504040204" pitchFamily="34" charset="0"/>
                <a:cs typeface="Tahoma" panose="020B0604030504040204" pitchFamily="34" charset="0"/>
              </a:rPr>
              <a:t>aux messages</a:t>
            </a:r>
            <a:r>
              <a:rPr lang="fr-FR" kern="0" dirty="0">
                <a:solidFill>
                  <a:srgbClr val="000000"/>
                </a:solidFill>
                <a:effectLst/>
                <a:latin typeface="Tahoma" panose="020B0604030504040204" pitchFamily="34" charset="0"/>
                <a:ea typeface="Tahoma" panose="020B0604030504040204" pitchFamily="34" charset="0"/>
                <a:cs typeface="Tahoma" panose="020B0604030504040204" pitchFamily="34" charset="0"/>
              </a:rPr>
              <a:t>,</a:t>
            </a:r>
          </a:p>
        </p:txBody>
      </p:sp>
    </p:spTree>
    <p:extLst>
      <p:ext uri="{BB962C8B-B14F-4D97-AF65-F5344CB8AC3E}">
        <p14:creationId xmlns:p14="http://schemas.microsoft.com/office/powerpoint/2010/main" val="3494850059"/>
      </p:ext>
    </p:extLst>
  </p:cSld>
  <p:clrMapOvr>
    <a:masterClrMapping/>
  </p:clrMapOvr>
</p:sld>
</file>

<file path=ppt/theme/theme1.xml><?xml version="1.0" encoding="utf-8"?>
<a:theme xmlns:a="http://schemas.openxmlformats.org/drawingml/2006/main" name="Modèle de PO">
  <a:themeElements>
    <a:clrScheme name="Modèle de P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èle de PO">
      <a:majorFont>
        <a:latin typeface="Arial"/>
        <a:ea typeface="ＭＳ Ｐゴシック"/>
        <a:cs typeface="ＭＳ Ｐゴシック"/>
      </a:majorFont>
      <a:minorFont>
        <a:latin typeface="Arial"/>
        <a:ea typeface="ＭＳ Ｐゴシック"/>
        <a:cs typeface="ＭＳ Ｐゴシック"/>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1400" b="0" i="0" u="none" strike="noStrike" cap="none" normalizeH="0" baseline="0">
            <a:ln>
              <a:noFill/>
            </a:ln>
            <a:solidFill>
              <a:schemeClr val="tx1"/>
            </a:solidFill>
            <a:effectLst/>
            <a:latin typeface="Tahoma"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1400" b="0" i="0" u="none" strike="noStrike" cap="none" normalizeH="0" baseline="0">
            <a:ln>
              <a:noFill/>
            </a:ln>
            <a:solidFill>
              <a:schemeClr val="tx1"/>
            </a:solidFill>
            <a:effectLst/>
            <a:latin typeface="Tahoma" charset="0"/>
            <a:ea typeface="ＭＳ Ｐゴシック" charset="-128"/>
            <a:cs typeface="ＭＳ Ｐゴシック" charset="-128"/>
          </a:defRPr>
        </a:defPPr>
      </a:lstStyle>
    </a:lnDef>
  </a:objectDefaults>
  <a:extraClrSchemeLst>
    <a:extraClrScheme>
      <a:clrScheme name="Modèle de P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èle de P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èle de P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èle de P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èle de P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èle de P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èle de PO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èle de P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èle de P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èle de P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èle de P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èle de P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A-modèle</Template>
  <TotalTime>0</TotalTime>
  <Words>6587</Words>
  <Application>Microsoft Office PowerPoint</Application>
  <PresentationFormat>Affichage à l'écran (4:3)</PresentationFormat>
  <Paragraphs>588</Paragraphs>
  <Slides>62</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62</vt:i4>
      </vt:variant>
    </vt:vector>
  </HeadingPairs>
  <TitlesOfParts>
    <vt:vector size="66" baseType="lpstr">
      <vt:lpstr>Arial</vt:lpstr>
      <vt:lpstr>Courier New</vt:lpstr>
      <vt:lpstr>Tahoma</vt:lpstr>
      <vt:lpstr>Modèle de PO</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
  <dc:creator>Laurent Fraillon</dc:creator>
  <cp:keywords/>
  <dc:description/>
  <cp:lastModifiedBy>Antoine Jubert</cp:lastModifiedBy>
  <cp:revision>685</cp:revision>
  <dcterms:created xsi:type="dcterms:W3CDTF">2018-09-05T13:14:27Z</dcterms:created>
  <dcterms:modified xsi:type="dcterms:W3CDTF">2023-06-21T12:54:20Z</dcterms:modified>
  <cp:category/>
</cp:coreProperties>
</file>