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9"/>
  </p:notesMasterIdLst>
  <p:sldIdLst>
    <p:sldId id="2147480051" r:id="rId2"/>
    <p:sldId id="2147480064" r:id="rId3"/>
    <p:sldId id="2147480475" r:id="rId4"/>
    <p:sldId id="277" r:id="rId5"/>
    <p:sldId id="2147480476" r:id="rId6"/>
    <p:sldId id="2147480477" r:id="rId7"/>
    <p:sldId id="2147480485" r:id="rId8"/>
    <p:sldId id="2147480483" r:id="rId9"/>
    <p:sldId id="2147480486" r:id="rId10"/>
    <p:sldId id="2147480484" r:id="rId11"/>
    <p:sldId id="2147480478" r:id="rId12"/>
    <p:sldId id="2147480479" r:id="rId13"/>
    <p:sldId id="2147480480" r:id="rId14"/>
    <p:sldId id="2147480481" r:id="rId15"/>
    <p:sldId id="2147480487" r:id="rId16"/>
    <p:sldId id="2147480482" r:id="rId17"/>
    <p:sldId id="2147479940" r:id="rId18"/>
  </p:sldIdLst>
  <p:sldSz cx="12192000" cy="6858000"/>
  <p:notesSz cx="9869488" cy="6738938"/>
  <p:embeddedFontLst>
    <p:embeddedFont>
      <p:font typeface="Avenir Next LT Pro" panose="020B0504020202020204" pitchFamily="34" charset="0"/>
      <p:regular r:id="rId20"/>
      <p:bold r:id="rId21"/>
      <p:italic r:id="rId22"/>
      <p:boldItalic r:id="rId23"/>
    </p:embeddedFont>
    <p:embeddedFont>
      <p:font typeface="Georgia" panose="02040502050405020303" pitchFamily="18" charset="0"/>
      <p:regular r:id="rId24"/>
      <p:bold r:id="rId25"/>
      <p:italic r:id="rId26"/>
      <p:boldItalic r:id="rId27"/>
    </p:embeddedFont>
    <p:embeddedFont>
      <p:font typeface="Magnel" panose="02000505000000020004" pitchFamily="2" charset="0"/>
      <p:regular r:id="rId28"/>
    </p:embeddedFont>
    <p:embeddedFont>
      <p:font typeface="Tahoma" panose="020B0604030504040204" pitchFamily="34" charset="0"/>
      <p:regular r:id="rId29"/>
      <p:bold r:id="rId30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627124"/>
    <a:srgbClr val="404D49"/>
    <a:srgbClr val="D9117E"/>
    <a:srgbClr val="FFFFFF"/>
    <a:srgbClr val="DEE7AF"/>
    <a:srgbClr val="B6CA4A"/>
    <a:srgbClr val="154194"/>
    <a:srgbClr val="A20D5E"/>
    <a:srgbClr val="2E2E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51" autoAdjust="0"/>
    <p:restoredTop sz="95706" autoAdjust="0"/>
  </p:normalViewPr>
  <p:slideViewPr>
    <p:cSldViewPr snapToGrid="0">
      <p:cViewPr varScale="1">
        <p:scale>
          <a:sx n="92" d="100"/>
          <a:sy n="92" d="100"/>
        </p:scale>
        <p:origin x="413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4" d="100"/>
        <a:sy n="94" d="100"/>
      </p:scale>
      <p:origin x="0" y="-10560"/>
    </p:cViewPr>
  </p:sorter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7" cy="338118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 b="0" i="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8" y="0"/>
            <a:ext cx="4276777" cy="338118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 b="0" i="0">
                <a:latin typeface="Avenir Next LT Pro" panose="020B050402020202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07/04/2025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4"/>
            <a:ext cx="7895590" cy="2653457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7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 b="0" i="0">
                <a:latin typeface="Avenir Next LT Pro" panose="020B05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8" y="6400823"/>
            <a:ext cx="4276777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 b="0" i="0">
                <a:latin typeface="Avenir Next LT Pro" panose="020B050402020202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4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2" name="Picture 2" descr="Notre Pôle Jardin &amp; Terroir | Groupe LORCA">
            <a:extLst>
              <a:ext uri="{FF2B5EF4-FFF2-40B4-BE49-F238E27FC236}">
                <a16:creationId xmlns:a16="http://schemas.microsoft.com/office/drawing/2014/main" id="{99AB7391-FEA5-AEEB-84A9-DE38B8BD65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BCF4070A-C9F4-533F-8233-B8B37A62184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venir Next LT Pro" panose="020B05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>
                <a:latin typeface="Avenir Next LT Pro" panose="020B0504020202020204" pitchFamily="34" charset="0"/>
              </a:defRPr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  <p:pic>
        <p:nvPicPr>
          <p:cNvPr id="3" name="Picture 2" descr="Notre Pôle Jardin &amp; Terroir | Groupe LORCA">
            <a:extLst>
              <a:ext uri="{FF2B5EF4-FFF2-40B4-BE49-F238E27FC236}">
                <a16:creationId xmlns:a16="http://schemas.microsoft.com/office/drawing/2014/main" id="{833D02B8-AA59-AA36-30B0-526F23694E6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6C18CCF0-894E-A7DC-F0C3-4274AAABD5F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4C63D6-50B9-3230-E5BD-5925DB3C8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E6D75EC-97EB-61AF-FE98-64CD1F1EE9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C247C28-D181-7C58-4419-899E22EE9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EB308-73AE-459C-8D17-D78E78C4D45C}" type="datetimeFigureOut">
              <a:rPr lang="fr-FR" smtClean="0"/>
              <a:t>07/04/2025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3E44021-2CB8-EF06-AA42-A3879C32F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E5DA934-15B7-27D8-DF1E-820D0433B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47239-D0AC-4FBB-9BD0-71D0CC65295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419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>
                <a:latin typeface="Avenir Next LT Pro" panose="020B0504020202020204" pitchFamily="34" charset="0"/>
              </a:defRPr>
            </a:lvl3pPr>
            <a:lvl4pPr algn="ctr">
              <a:defRPr>
                <a:latin typeface="Avenir Next LT Pro" panose="020B0504020202020204" pitchFamily="34" charset="0"/>
              </a:defRPr>
            </a:lvl4pPr>
            <a:lvl5pPr algn="ctr"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3" name="Picture 2" descr="Notre Pôle Jardin &amp; Terroir | Groupe LORCA">
            <a:extLst>
              <a:ext uri="{FF2B5EF4-FFF2-40B4-BE49-F238E27FC236}">
                <a16:creationId xmlns:a16="http://schemas.microsoft.com/office/drawing/2014/main" id="{4DC17BC8-98E1-D210-96AE-C7EE494EE0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20168F1A-D7B1-932F-CD88-96A5633A378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Cliquez sur l'icône pour ajouter un graphique</a:t>
            </a:r>
          </a:p>
        </p:txBody>
      </p:sp>
      <p:pic>
        <p:nvPicPr>
          <p:cNvPr id="2" name="Picture 2" descr="Notre Pôle Jardin &amp; Terroir | Groupe LORCA">
            <a:extLst>
              <a:ext uri="{FF2B5EF4-FFF2-40B4-BE49-F238E27FC236}">
                <a16:creationId xmlns:a16="http://schemas.microsoft.com/office/drawing/2014/main" id="{B54C2548-EBC3-8912-253F-0800DC18FF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1FC8331E-704F-D119-563A-4D387067951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Cliquez sur l'icône pour ajouter un tableau</a:t>
            </a:r>
          </a:p>
        </p:txBody>
      </p:sp>
      <p:pic>
        <p:nvPicPr>
          <p:cNvPr id="2" name="Picture 2" descr="Notre Pôle Jardin &amp; Terroir | Groupe LORCA">
            <a:extLst>
              <a:ext uri="{FF2B5EF4-FFF2-40B4-BE49-F238E27FC236}">
                <a16:creationId xmlns:a16="http://schemas.microsoft.com/office/drawing/2014/main" id="{1F514BBA-E2D7-B287-8885-9E1D1701935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57D38AEA-E11A-A395-8108-1E4DB7698A0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  <a:lvl2pPr>
              <a:defRPr/>
            </a:lvl2pPr>
            <a:lvl3pPr>
              <a:defRPr>
                <a:latin typeface="Avenir Next LT Pro" panose="020B0504020202020204" pitchFamily="34" charset="0"/>
              </a:defRPr>
            </a:lvl3pPr>
            <a:lvl4pPr>
              <a:defRPr>
                <a:latin typeface="Avenir Next LT Pro" panose="020B0504020202020204" pitchFamily="34" charset="0"/>
              </a:defRPr>
            </a:lvl4pPr>
            <a:lvl5pPr>
              <a:defRPr>
                <a:latin typeface="Avenir Next LT Pro" panose="020B0504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2.png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40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2" name="Picture 2" descr="Notre Pôle Jardin &amp; Terroir | Groupe LORCA">
            <a:extLst>
              <a:ext uri="{FF2B5EF4-FFF2-40B4-BE49-F238E27FC236}">
                <a16:creationId xmlns:a16="http://schemas.microsoft.com/office/drawing/2014/main" id="{62DF08AC-33FB-42AA-207D-4494E9C713F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4FCF19BA-6032-FC63-0CCE-C3A370A2395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  <p:sldLayoutId id="2147483709" r:id="rId3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Avenir Next LT Pro" panose="020B050402020202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F2BD45-179A-08DB-34AF-71AD0223BC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6" y="2733367"/>
            <a:ext cx="11591925" cy="893036"/>
          </a:xfrm>
        </p:spPr>
        <p:txBody>
          <a:bodyPr/>
          <a:lstStyle/>
          <a:p>
            <a:r>
              <a:rPr lang="fr-FR" sz="4400" dirty="0"/>
              <a:t>Dispositif</a:t>
            </a:r>
            <a:br>
              <a:rPr lang="fr-FR" sz="4400" dirty="0"/>
            </a:br>
            <a:r>
              <a:rPr lang="fr-FR" sz="4400" dirty="0"/>
              <a:t>Meilleur Chaine de Magasin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17620DD-94D2-F5AB-309A-1AF97DB04E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Point vert &amp; Magasin vert</a:t>
            </a:r>
          </a:p>
        </p:txBody>
      </p:sp>
    </p:spTree>
    <p:extLst>
      <p:ext uri="{BB962C8B-B14F-4D97-AF65-F5344CB8AC3E}">
        <p14:creationId xmlns:p14="http://schemas.microsoft.com/office/powerpoint/2010/main" val="1943963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D88405-34E3-1C7B-7094-FF0607244F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FB3679-466B-0AA0-54F5-89845226AFC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habits, Visage humain, personne&#10;&#10;Le contenu généré par l’IA peut être incorrect.">
            <a:extLst>
              <a:ext uri="{FF2B5EF4-FFF2-40B4-BE49-F238E27FC236}">
                <a16:creationId xmlns:a16="http://schemas.microsoft.com/office/drawing/2014/main" id="{102DC83C-768D-9BAF-0C4E-C277C7F85E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613" y="0"/>
            <a:ext cx="51427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701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D2B9C0-D43E-4FA7-87B2-F3921F7BF9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1D1B958E-6534-473D-75AA-83268CA41BD5}"/>
              </a:ext>
            </a:extLst>
          </p:cNvPr>
          <p:cNvSpPr txBox="1">
            <a:spLocks/>
          </p:cNvSpPr>
          <p:nvPr/>
        </p:nvSpPr>
        <p:spPr bwMode="auto">
          <a:xfrm>
            <a:off x="452438" y="44753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dirty="0"/>
              <a:t>EN MAGASIN – </a:t>
            </a:r>
            <a:br>
              <a:rPr lang="fr-FR" dirty="0"/>
            </a:br>
            <a:r>
              <a:rPr lang="fr-FR" dirty="0"/>
              <a:t>L’ACTIVATION TERRAIN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E880591-7BF2-9A42-8B37-2596833CCEBC}"/>
              </a:ext>
            </a:extLst>
          </p:cNvPr>
          <p:cNvSpPr txBox="1"/>
          <p:nvPr/>
        </p:nvSpPr>
        <p:spPr>
          <a:xfrm>
            <a:off x="1049135" y="1939651"/>
            <a:ext cx="10093729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b="1" dirty="0">
                <a:latin typeface="Avenir Next LT Pro" panose="020B0504020202020204" pitchFamily="34" charset="0"/>
              </a:rPr>
              <a:t>Dispositif :</a:t>
            </a:r>
            <a:br>
              <a:rPr lang="fr-FR" b="1" dirty="0">
                <a:latin typeface="Avenir Next LT Pro" panose="020B0504020202020204" pitchFamily="34" charset="0"/>
              </a:rPr>
            </a:br>
            <a:endParaRPr lang="fr-FR" b="1" dirty="0"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Quid d’une mise à disposition de tablettes ou bornes vote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Connexion directe à la page de vote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Faire voter les clients directement à l’accueil – remplir le formulaire pour les clients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Mobilisation des collaborateurs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Brief national et local 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Badges « Votez pour nous !»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Scripts courts pour accompagnement client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Mise en avant dans les communications internes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A843D2-EF1C-A3CC-6600-6B5477769B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4" t="18918" r="64224" b="18678"/>
          <a:stretch/>
        </p:blipFill>
        <p:spPr bwMode="auto">
          <a:xfrm>
            <a:off x="11007251" y="238053"/>
            <a:ext cx="730480" cy="757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90626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4C9A8B-C9C2-7EF3-4599-CBA7A414B9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56EA7750-9DA8-3311-D499-EF016CA53D05}"/>
              </a:ext>
            </a:extLst>
          </p:cNvPr>
          <p:cNvSpPr txBox="1">
            <a:spLocks/>
          </p:cNvSpPr>
          <p:nvPr/>
        </p:nvSpPr>
        <p:spPr bwMode="auto">
          <a:xfrm>
            <a:off x="452438" y="44753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dirty="0"/>
              <a:t>CRM SUR BASE CLIENT FIDELE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03BAAD4-7A36-E31F-5052-6B85C8F54075}"/>
              </a:ext>
            </a:extLst>
          </p:cNvPr>
          <p:cNvSpPr txBox="1"/>
          <p:nvPr/>
        </p:nvSpPr>
        <p:spPr>
          <a:xfrm>
            <a:off x="1049135" y="1615455"/>
            <a:ext cx="10093729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b="1" dirty="0">
                <a:latin typeface="Avenir Next LT Pro" panose="020B0504020202020204" pitchFamily="34" charset="0"/>
              </a:rPr>
              <a:t>Objectif :</a:t>
            </a:r>
            <a:r>
              <a:rPr lang="fr-FR" dirty="0">
                <a:latin typeface="Avenir Next LT Pro" panose="020B0504020202020204" pitchFamily="34" charset="0"/>
              </a:rPr>
              <a:t> déclencher les votes auprès des membres Ma Carte et augmenter leur fréquence d’interaction.</a:t>
            </a:r>
            <a:br>
              <a:rPr lang="fr-FR" b="1" dirty="0">
                <a:latin typeface="Avenir Next LT Pro" panose="020B0504020202020204" pitchFamily="34" charset="0"/>
              </a:rPr>
            </a:br>
            <a:endParaRPr lang="fr-FR" b="1" dirty="0">
              <a:latin typeface="Avenir Next LT Pro" panose="020B0504020202020204" pitchFamily="34" charset="0"/>
            </a:endParaRPr>
          </a:p>
          <a:p>
            <a:pPr>
              <a:buNone/>
            </a:pPr>
            <a:r>
              <a:rPr lang="fr-FR" b="1" dirty="0">
                <a:latin typeface="Avenir Next LT Pro" panose="020B0504020202020204" pitchFamily="34" charset="0"/>
              </a:rPr>
              <a:t>Emailing (4 vagues) :</a:t>
            </a:r>
          </a:p>
          <a:p>
            <a:r>
              <a:rPr lang="fr-FR" b="1" dirty="0">
                <a:latin typeface="Avenir Next LT Pro" panose="020B0504020202020204" pitchFamily="34" charset="0"/>
              </a:rPr>
              <a:t>&gt;&gt; Lancement vote</a:t>
            </a:r>
            <a:r>
              <a:rPr lang="fr-FR" dirty="0">
                <a:latin typeface="Avenir Next LT Pro" panose="020B0504020202020204" pitchFamily="34" charset="0"/>
              </a:rPr>
              <a:t> : “Votre enseigne en lice pour un grand trophée…” / avec lien direct, explication + mention "notez 10/10 » - Avril</a:t>
            </a:r>
          </a:p>
          <a:p>
            <a:r>
              <a:rPr lang="fr-FR" b="1" dirty="0">
                <a:latin typeface="Avenir Next LT Pro" panose="020B0504020202020204" pitchFamily="34" charset="0"/>
              </a:rPr>
              <a:t>&gt;&gt; Relance #1</a:t>
            </a:r>
            <a:r>
              <a:rPr lang="fr-FR" dirty="0">
                <a:latin typeface="Avenir Next LT Pro" panose="020B0504020202020204" pitchFamily="34" charset="0"/>
              </a:rPr>
              <a:t> : “Chaque 10 compte !” - Mai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b="1" dirty="0">
                <a:latin typeface="Avenir Next LT Pro" panose="020B0504020202020204" pitchFamily="34" charset="0"/>
              </a:rPr>
              <a:t>&gt;&gt; Relance #2</a:t>
            </a:r>
            <a:r>
              <a:rPr lang="fr-FR" dirty="0">
                <a:latin typeface="Avenir Next LT Pro" panose="020B0504020202020204" pitchFamily="34" charset="0"/>
              </a:rPr>
              <a:t> : focus sur les valeurs de l’enseigne (local, conseil, nature) - Juin</a:t>
            </a:r>
          </a:p>
          <a:p>
            <a:pPr>
              <a:buNone/>
            </a:pPr>
            <a:r>
              <a:rPr lang="fr-FR" b="1" dirty="0">
                <a:latin typeface="Avenir Next LT Pro" panose="020B0504020202020204" pitchFamily="34" charset="0"/>
              </a:rPr>
              <a:t>&gt;&gt;Dernier rappel</a:t>
            </a:r>
            <a:r>
              <a:rPr lang="fr-FR" dirty="0">
                <a:latin typeface="Avenir Next LT Pro" panose="020B0504020202020204" pitchFamily="34" charset="0"/>
              </a:rPr>
              <a:t> : “Il ne reste que 48h pour soutenir votre magasin !” – Juillet</a:t>
            </a:r>
            <a:br>
              <a:rPr lang="fr-FR" dirty="0">
                <a:latin typeface="Avenir Next LT Pro" panose="020B0504020202020204" pitchFamily="34" charset="0"/>
              </a:rPr>
            </a:br>
            <a:br>
              <a:rPr lang="fr-FR" dirty="0">
                <a:latin typeface="Avenir Next LT Pro" panose="020B0504020202020204" pitchFamily="34" charset="0"/>
              </a:rPr>
            </a:br>
            <a:r>
              <a:rPr lang="fr-FR" b="1" dirty="0">
                <a:latin typeface="Avenir Next LT Pro" panose="020B0504020202020204" pitchFamily="34" charset="0"/>
              </a:rPr>
              <a:t>SMS 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dirty="0">
                <a:latin typeface="Avenir Next LT Pro" panose="020B0504020202020204" pitchFamily="34" charset="0"/>
              </a:rPr>
              <a:t>3 envois clés : J-1, J+1, J-3 avant fin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dirty="0">
                <a:latin typeface="Avenir Next LT Pro" panose="020B0504020202020204" pitchFamily="34" charset="0"/>
              </a:rPr>
              <a:t>Message clair et engageant : “Votez pour votre magasin préféré, mettez 10/10 à chaque question ! Vous pouvez gagner des dizaines de dotations ! Lien ici  [lien]”</a:t>
            </a:r>
          </a:p>
          <a:p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F23EDA1B-FFE2-AD0B-3588-2AB65F420E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4" t="18918" r="64224" b="18678"/>
          <a:stretch/>
        </p:blipFill>
        <p:spPr bwMode="auto">
          <a:xfrm>
            <a:off x="11007251" y="238053"/>
            <a:ext cx="730480" cy="757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47325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99A24-84EA-F97A-3489-51522C6A4B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8455EF3D-B27C-A9C1-0656-0CCF27FB3CC0}"/>
              </a:ext>
            </a:extLst>
          </p:cNvPr>
          <p:cNvSpPr txBox="1">
            <a:spLocks/>
          </p:cNvSpPr>
          <p:nvPr/>
        </p:nvSpPr>
        <p:spPr bwMode="auto">
          <a:xfrm>
            <a:off x="452438" y="44753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dirty="0"/>
              <a:t>SITE WEB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73572FE-7028-58E8-91B2-5B0E67C3D71F}"/>
              </a:ext>
            </a:extLst>
          </p:cNvPr>
          <p:cNvSpPr txBox="1"/>
          <p:nvPr/>
        </p:nvSpPr>
        <p:spPr>
          <a:xfrm>
            <a:off x="1049135" y="1615455"/>
            <a:ext cx="1009372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b="1" dirty="0">
                <a:latin typeface="Avenir Next LT Pro" panose="020B0504020202020204" pitchFamily="34" charset="0"/>
              </a:rPr>
              <a:t>Objectif :</a:t>
            </a:r>
            <a:r>
              <a:rPr lang="fr-FR" dirty="0">
                <a:latin typeface="Avenir Next LT Pro" panose="020B0504020202020204" pitchFamily="34" charset="0"/>
              </a:rPr>
              <a:t> rendre visible et accessible l’appel au vote sur toutes les pages stratégiques.</a:t>
            </a:r>
            <a:br>
              <a:rPr lang="fr-FR" b="1" dirty="0">
                <a:latin typeface="Avenir Next LT Pro" panose="020B0504020202020204" pitchFamily="34" charset="0"/>
              </a:rPr>
            </a:br>
            <a:endParaRPr lang="fr-FR" b="1" dirty="0">
              <a:latin typeface="Avenir Next LT Pro" panose="020B0504020202020204" pitchFamily="34" charset="0"/>
            </a:endParaRPr>
          </a:p>
          <a:p>
            <a:pPr>
              <a:buNone/>
            </a:pPr>
            <a:r>
              <a:rPr lang="fr-FR" b="1" dirty="0">
                <a:latin typeface="Avenir Next LT Pro" panose="020B0504020202020204" pitchFamily="34" charset="0"/>
              </a:rPr>
              <a:t>Exemple de dispositif 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&gt;&gt;Bannière sur la home page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: “Votez 10/10 pour Magasin Vert / Point Vert”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&gt;&gt;Landing page dédiée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Calendrier, explication du prix, tuto vote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&gt;&gt;Intégration dans le tunnel d’achat &amp; confirmations de commande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&gt;&gt;Popup "Vous avez 2 minutes pour voter ?"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sur les pages les plus visitées</a:t>
            </a:r>
          </a:p>
          <a:p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5B7FE0-2C84-6966-8BCD-088B7E5AA7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4" t="18918" r="64224" b="18678"/>
          <a:stretch/>
        </p:blipFill>
        <p:spPr bwMode="auto">
          <a:xfrm>
            <a:off x="11007251" y="238053"/>
            <a:ext cx="730480" cy="757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54391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31A839-52E7-F78F-23FC-87BFA2A1DF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084D0F72-B79A-FDCB-0CB9-E9E20A6825B2}"/>
              </a:ext>
            </a:extLst>
          </p:cNvPr>
          <p:cNvSpPr txBox="1">
            <a:spLocks/>
          </p:cNvSpPr>
          <p:nvPr/>
        </p:nvSpPr>
        <p:spPr bwMode="auto">
          <a:xfrm>
            <a:off x="452438" y="44753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dirty="0"/>
              <a:t>Réseaux sociaux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7182218-151E-1922-0A32-D1985C001710}"/>
              </a:ext>
            </a:extLst>
          </p:cNvPr>
          <p:cNvSpPr txBox="1"/>
          <p:nvPr/>
        </p:nvSpPr>
        <p:spPr>
          <a:xfrm>
            <a:off x="1049135" y="1615455"/>
            <a:ext cx="1009372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Objectif :</a:t>
            </a:r>
            <a:r>
              <a:rPr lang="fr-FR" dirty="0">
                <a:latin typeface="Avenir Next LT Pro" panose="020B0504020202020204" pitchFamily="34" charset="0"/>
              </a:rPr>
              <a:t> amplifier la campagne avec une forte viralité et engager la communauté.</a:t>
            </a:r>
            <a:br>
              <a:rPr lang="fr-FR" b="1" dirty="0">
                <a:latin typeface="Avenir Next LT Pro" panose="020B0504020202020204" pitchFamily="34" charset="0"/>
              </a:rPr>
            </a:br>
            <a:endParaRPr lang="fr-FR" b="1" dirty="0"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&gt;&gt;</a:t>
            </a:r>
            <a:r>
              <a:rPr kumimoji="0" lang="fr-FR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Posts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“Pourquoi voter pour nous ?”</a:t>
            </a: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&gt;&gt;Vidéos collaborateurs, témoignages clients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&gt;&gt;Stories : tuto vote, sondages, rappels, stickers “Vote 10/10”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&gt;&gt;Visuels adaptés (IG/FB) pour chaque thème : jardin, terroir, animalerie...</a:t>
            </a: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Hashtag de campagne :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</a:t>
            </a:r>
            <a:r>
              <a:rPr kumimoji="0" lang="fr-FR" altLang="fr-FR" b="0" i="0" u="none" strike="noStrike" cap="none" spc="-150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#Vote10PourMonMagasin</a:t>
            </a:r>
            <a:endParaRPr kumimoji="0" lang="fr-FR" altLang="fr-FR" sz="4000" b="0" i="0" u="none" strike="noStrike" cap="none" spc="-150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CC149E-C20E-56CC-C347-5D4989A51F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4" t="18918" r="64224" b="18678"/>
          <a:stretch/>
        </p:blipFill>
        <p:spPr bwMode="auto">
          <a:xfrm>
            <a:off x="11007251" y="238053"/>
            <a:ext cx="730480" cy="757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34424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08D86A-EE44-61B2-1309-292BCE3E6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0404E8E-B3FA-8FCC-5B97-A123ECDD6FD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3" name="Work (1)">
            <a:hlinkClick r:id="" action="ppaction://media"/>
            <a:extLst>
              <a:ext uri="{FF2B5EF4-FFF2-40B4-BE49-F238E27FC236}">
                <a16:creationId xmlns:a16="http://schemas.microsoft.com/office/drawing/2014/main" id="{45B7B060-BA8D-0943-4615-D6125803965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43812" y="1022264"/>
            <a:ext cx="3098135" cy="4157796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6892EA2A-6C4F-6A19-1FC1-9618745DC045}"/>
              </a:ext>
            </a:extLst>
          </p:cNvPr>
          <p:cNvSpPr txBox="1"/>
          <p:nvPr/>
        </p:nvSpPr>
        <p:spPr>
          <a:xfrm>
            <a:off x="5833456" y="1922199"/>
            <a:ext cx="539703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Magasin Vert / Point Vert, on compte sur vous !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🌟</a:t>
            </a:r>
            <a:b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endParaRPr lang="fr-FR" sz="1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pPr>
              <a:buNone/>
            </a:pP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On participe à l’élection de la </a:t>
            </a:r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Meilleure Chaîne de Magasins de l’Année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, et </a:t>
            </a:r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seule la note de 10/10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nous fera décrocher ce trophée ! 🏆</a:t>
            </a:r>
          </a:p>
          <a:p>
            <a:pPr>
              <a:buNone/>
            </a:pP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👉 </a:t>
            </a:r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VOTEZ POUR VOTRE MAGASIN PRÉFÉRÉ</a:t>
            </a:r>
            <a:b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✅ Mettez 10/10 à chaque question</a:t>
            </a:r>
            <a:b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🎁 </a:t>
            </a:r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Tentez de gagner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: un séjour, une TV LED et plein d'autres cadeaux !</a:t>
            </a:r>
          </a:p>
          <a:p>
            <a:pPr>
              <a:buNone/>
            </a:pP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📲 </a:t>
            </a:r>
            <a:r>
              <a:rPr lang="fr-FR" sz="14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Participez dès maintenant</a:t>
            </a: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 sur </a:t>
            </a:r>
            <a:r>
              <a:rPr lang="fr-FR" sz="14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monmagasinvert.ft</a:t>
            </a:r>
            <a:endParaRPr lang="fr-FR" sz="1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  <a:p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#Vote10PourMagasinVert #Vote10PourPointVert #VotezPourVotreMagasinPréféré</a:t>
            </a:r>
          </a:p>
        </p:txBody>
      </p:sp>
    </p:spTree>
    <p:extLst>
      <p:ext uri="{BB962C8B-B14F-4D97-AF65-F5344CB8AC3E}">
        <p14:creationId xmlns:p14="http://schemas.microsoft.com/office/powerpoint/2010/main" val="1341374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34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BE84F9-5659-79EA-6045-DCD485858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ABBAA760-BFE0-8AA8-AC62-4122F2454509}"/>
              </a:ext>
            </a:extLst>
          </p:cNvPr>
          <p:cNvSpPr txBox="1">
            <a:spLocks/>
          </p:cNvSpPr>
          <p:nvPr/>
        </p:nvSpPr>
        <p:spPr bwMode="auto">
          <a:xfrm>
            <a:off x="452438" y="44753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dirty="0"/>
              <a:t>Communication Interne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77B60AE-5882-E396-F9C9-A9F4945C7C97}"/>
              </a:ext>
            </a:extLst>
          </p:cNvPr>
          <p:cNvSpPr txBox="1"/>
          <p:nvPr/>
        </p:nvSpPr>
        <p:spPr>
          <a:xfrm>
            <a:off x="1049135" y="1615455"/>
            <a:ext cx="10093729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Objectif :</a:t>
            </a:r>
            <a:r>
              <a:rPr lang="fr-FR" dirty="0">
                <a:latin typeface="Avenir Next LT Pro" panose="020B0504020202020204" pitchFamily="34" charset="0"/>
              </a:rPr>
              <a:t> mobiliser l’ensemble des collaborateurs EUREDEN de voter</a:t>
            </a:r>
            <a:r>
              <a:rPr lang="fr-FR" b="1" u="sng" dirty="0">
                <a:latin typeface="Avenir Next LT Pro" panose="020B0504020202020204" pitchFamily="34" charset="0"/>
              </a:rPr>
              <a:t> avec leurs adresses mail personnelles</a:t>
            </a:r>
            <a:br>
              <a:rPr lang="fr-FR" b="1" dirty="0">
                <a:latin typeface="Avenir Next LT Pro" panose="020B0504020202020204" pitchFamily="34" charset="0"/>
              </a:rPr>
            </a:br>
            <a:endParaRPr lang="fr-FR" b="1" dirty="0"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&gt;&gt;Plateforme interne ?</a:t>
            </a: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&gt;&gt;Mails à l’ensemble des collaborateurs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&gt;&gt;Affiches internes avec QR code</a:t>
            </a:r>
          </a:p>
          <a:p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970B18-D2B4-803F-833F-2282FE2DE9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4" t="18918" r="64224" b="18678"/>
          <a:stretch/>
        </p:blipFill>
        <p:spPr bwMode="auto">
          <a:xfrm>
            <a:off x="11007251" y="238053"/>
            <a:ext cx="730480" cy="757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1792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83D11047-0B99-43D3-03C9-E0A358C8A230}"/>
              </a:ext>
            </a:extLst>
          </p:cNvPr>
          <p:cNvSpPr txBox="1"/>
          <p:nvPr/>
        </p:nvSpPr>
        <p:spPr>
          <a:xfrm>
            <a:off x="2417618" y="2518263"/>
            <a:ext cx="397487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CRM</a:t>
            </a:r>
          </a:p>
          <a:p>
            <a:pPr marL="285750" indent="-285750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Vagues E-mailing</a:t>
            </a:r>
          </a:p>
          <a:p>
            <a:pPr marL="285750" indent="-285750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Vagues SMS</a:t>
            </a:r>
          </a:p>
          <a:p>
            <a:pPr marL="285750" indent="-285750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endParaRPr lang="fr-FR" sz="2400" b="1" dirty="0">
              <a:latin typeface="Avenir Next LT Pro" panose="020B0504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fr-FR" sz="2400" dirty="0">
              <a:latin typeface="Avenir Next LT Pro" panose="020B05040202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B86873E0-45D1-25D5-D678-32EC6680DA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6361"/>
            <a:ext cx="10515600" cy="1325563"/>
          </a:xfrm>
        </p:spPr>
        <p:txBody>
          <a:bodyPr>
            <a:normAutofit/>
          </a:bodyPr>
          <a:lstStyle/>
          <a:p>
            <a:r>
              <a:rPr lang="fr-FR" sz="3600" b="1" dirty="0">
                <a:solidFill>
                  <a:schemeClr val="bg1"/>
                </a:solidFill>
                <a:highlight>
                  <a:srgbClr val="526469"/>
                </a:highlight>
                <a:latin typeface="Avenir Next LT Pro" panose="020B0504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Dispositif MVM</a:t>
            </a:r>
            <a:br>
              <a:rPr 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niveaux de communication 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2B539D9-6155-747B-A9E5-E6B5B712B137}"/>
              </a:ext>
            </a:extLst>
          </p:cNvPr>
          <p:cNvSpPr txBox="1"/>
          <p:nvPr/>
        </p:nvSpPr>
        <p:spPr>
          <a:xfrm>
            <a:off x="2417617" y="1333387"/>
            <a:ext cx="48809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Activation magasin</a:t>
            </a:r>
          </a:p>
          <a:p>
            <a:pPr marL="285750" indent="-285750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Kit PLV</a:t>
            </a:r>
          </a:p>
          <a:p>
            <a:pPr marL="285750" indent="-285750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Quid inscription en magasin</a:t>
            </a:r>
          </a:p>
          <a:p>
            <a:pPr marL="285750" indent="-285750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Mobilisation des équipes terrain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D911469-CBFD-22FF-2331-612F2BBB31A6}"/>
              </a:ext>
            </a:extLst>
          </p:cNvPr>
          <p:cNvSpPr txBox="1"/>
          <p:nvPr/>
        </p:nvSpPr>
        <p:spPr>
          <a:xfrm>
            <a:off x="2381415" y="3626259"/>
            <a:ext cx="401107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Site Web</a:t>
            </a:r>
          </a:p>
          <a:p>
            <a:pPr marL="285750" indent="-285750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Bannières / pop Up</a:t>
            </a:r>
          </a:p>
          <a:p>
            <a:pPr marL="285750" indent="-285750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Landing Page…</a:t>
            </a:r>
          </a:p>
        </p:txBody>
      </p:sp>
      <p:sp>
        <p:nvSpPr>
          <p:cNvPr id="8" name="Triangle isocèle 7">
            <a:extLst>
              <a:ext uri="{FF2B5EF4-FFF2-40B4-BE49-F238E27FC236}">
                <a16:creationId xmlns:a16="http://schemas.microsoft.com/office/drawing/2014/main" id="{16EAD8F9-84FD-7CA0-A0DE-4879A3E661C9}"/>
              </a:ext>
            </a:extLst>
          </p:cNvPr>
          <p:cNvSpPr/>
          <p:nvPr/>
        </p:nvSpPr>
        <p:spPr>
          <a:xfrm rot="5400000">
            <a:off x="1551447" y="1738565"/>
            <a:ext cx="995857" cy="185501"/>
          </a:xfrm>
          <a:prstGeom prst="triangle">
            <a:avLst/>
          </a:prstGeom>
          <a:solidFill>
            <a:srgbClr val="5264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07BB2612-946D-30C7-1759-5C6B2075F31A}"/>
              </a:ext>
            </a:extLst>
          </p:cNvPr>
          <p:cNvSpPr/>
          <p:nvPr/>
        </p:nvSpPr>
        <p:spPr>
          <a:xfrm rot="5400000">
            <a:off x="1551446" y="2923441"/>
            <a:ext cx="995857" cy="185501"/>
          </a:xfrm>
          <a:prstGeom prst="triangle">
            <a:avLst/>
          </a:prstGeom>
          <a:solidFill>
            <a:srgbClr val="5264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Triangle isocèle 9">
            <a:extLst>
              <a:ext uri="{FF2B5EF4-FFF2-40B4-BE49-F238E27FC236}">
                <a16:creationId xmlns:a16="http://schemas.microsoft.com/office/drawing/2014/main" id="{A4743344-0AE8-73DB-CF97-0C8783FA189F}"/>
              </a:ext>
            </a:extLst>
          </p:cNvPr>
          <p:cNvSpPr/>
          <p:nvPr/>
        </p:nvSpPr>
        <p:spPr>
          <a:xfrm rot="5400000">
            <a:off x="1551446" y="3954056"/>
            <a:ext cx="995857" cy="185501"/>
          </a:xfrm>
          <a:prstGeom prst="triangle">
            <a:avLst/>
          </a:prstGeom>
          <a:solidFill>
            <a:srgbClr val="5264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DF59CA5-2904-101E-D877-D7696ADCD8E8}"/>
              </a:ext>
            </a:extLst>
          </p:cNvPr>
          <p:cNvSpPr txBox="1"/>
          <p:nvPr/>
        </p:nvSpPr>
        <p:spPr>
          <a:xfrm>
            <a:off x="2381414" y="4688720"/>
            <a:ext cx="45347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Réseaux sociaux</a:t>
            </a:r>
          </a:p>
          <a:p>
            <a:pPr marL="285750" indent="-285750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Post / Stories </a:t>
            </a:r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7B257EF6-AF29-A17C-EAE0-C74FECC5C4C6}"/>
              </a:ext>
            </a:extLst>
          </p:cNvPr>
          <p:cNvSpPr/>
          <p:nvPr/>
        </p:nvSpPr>
        <p:spPr>
          <a:xfrm rot="5400000">
            <a:off x="1551446" y="4949913"/>
            <a:ext cx="995857" cy="185501"/>
          </a:xfrm>
          <a:prstGeom prst="triangle">
            <a:avLst/>
          </a:prstGeom>
          <a:solidFill>
            <a:srgbClr val="5264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070806E-112B-2068-CF00-190C2594744D}"/>
              </a:ext>
            </a:extLst>
          </p:cNvPr>
          <p:cNvSpPr txBox="1"/>
          <p:nvPr/>
        </p:nvSpPr>
        <p:spPr>
          <a:xfrm>
            <a:off x="2381415" y="5558456"/>
            <a:ext cx="41357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Communication interne</a:t>
            </a:r>
          </a:p>
          <a:p>
            <a:pPr marL="285750" indent="-285750"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Dispositif de mobilisation</a:t>
            </a:r>
          </a:p>
        </p:txBody>
      </p:sp>
      <p:sp>
        <p:nvSpPr>
          <p:cNvPr id="12" name="Triangle isocèle 11">
            <a:extLst>
              <a:ext uri="{FF2B5EF4-FFF2-40B4-BE49-F238E27FC236}">
                <a16:creationId xmlns:a16="http://schemas.microsoft.com/office/drawing/2014/main" id="{A5937834-BF18-4D96-D2B1-458F1DEA602D}"/>
              </a:ext>
            </a:extLst>
          </p:cNvPr>
          <p:cNvSpPr/>
          <p:nvPr/>
        </p:nvSpPr>
        <p:spPr>
          <a:xfrm rot="5400000">
            <a:off x="1551446" y="5886253"/>
            <a:ext cx="995857" cy="185501"/>
          </a:xfrm>
          <a:prstGeom prst="triangle">
            <a:avLst/>
          </a:prstGeom>
          <a:solidFill>
            <a:srgbClr val="52646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8852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049F4DF7-2793-9570-8192-A8A82099B294}"/>
              </a:ext>
            </a:extLst>
          </p:cNvPr>
          <p:cNvSpPr txBox="1">
            <a:spLocks/>
          </p:cNvSpPr>
          <p:nvPr/>
        </p:nvSpPr>
        <p:spPr bwMode="auto">
          <a:xfrm>
            <a:off x="452438" y="44753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dirty="0"/>
              <a:t>CONTEXTE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F029722-27E8-26C3-7140-B51B010F80A1}"/>
              </a:ext>
            </a:extLst>
          </p:cNvPr>
          <p:cNvSpPr txBox="1"/>
          <p:nvPr/>
        </p:nvSpPr>
        <p:spPr>
          <a:xfrm>
            <a:off x="995448" y="2197345"/>
            <a:ext cx="1009372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latin typeface="Avenir Next LT Pro" panose="020B0504020202020204" pitchFamily="34" charset="0"/>
              </a:rPr>
              <a:t>Magasin Vert / Point Vert participe a l’élection de meilleure chaine de magasin.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Cette distinction, décernée uniquement sur vote client, est un levier puissant de </a:t>
            </a:r>
            <a:r>
              <a:rPr lang="fr-FR" dirty="0" err="1">
                <a:latin typeface="Avenir Next LT Pro" panose="020B0504020202020204" pitchFamily="34" charset="0"/>
              </a:rPr>
              <a:t>noto</a:t>
            </a:r>
            <a:r>
              <a:rPr lang="fr-FR" dirty="0">
                <a:latin typeface="Avenir Next LT Pro" panose="020B0504020202020204" pitchFamily="34" charset="0"/>
              </a:rPr>
              <a:t>, de préférence de marque, et d’engagement. </a:t>
            </a:r>
            <a:br>
              <a:rPr lang="fr-FR" dirty="0">
                <a:latin typeface="Avenir Next LT Pro" panose="020B0504020202020204" pitchFamily="34" charset="0"/>
              </a:rPr>
            </a:b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Elle représente également une opportunité de mobiliser le réseau et de fédérer les équipes et les clients autour d’un objectif commun.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EBAFDDB4-F9E7-DAFF-653B-6769690E9F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4" t="18918" r="64224" b="18678"/>
          <a:stretch/>
        </p:blipFill>
        <p:spPr bwMode="auto">
          <a:xfrm>
            <a:off x="11007251" y="238053"/>
            <a:ext cx="730480" cy="757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5053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B0DF2E-ECD3-43D0-CB9C-B06FECD52C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220AB5E6-A06A-4BB2-F1BB-02B95F2A7A85}"/>
              </a:ext>
            </a:extLst>
          </p:cNvPr>
          <p:cNvSpPr txBox="1">
            <a:spLocks/>
          </p:cNvSpPr>
          <p:nvPr/>
        </p:nvSpPr>
        <p:spPr bwMode="auto">
          <a:xfrm>
            <a:off x="452438" y="44753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dirty="0"/>
              <a:t>OBJECTIF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54A9350-9CD8-FB30-95C4-A2AD57ECEDAF}"/>
              </a:ext>
            </a:extLst>
          </p:cNvPr>
          <p:cNvSpPr txBox="1"/>
          <p:nvPr/>
        </p:nvSpPr>
        <p:spPr>
          <a:xfrm>
            <a:off x="913522" y="2505670"/>
            <a:ext cx="1009372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Mobiliser la communauté de clients fidèles de Magasin Vert / Point Vert </a:t>
            </a:r>
            <a:r>
              <a:rPr lang="fr-FR" dirty="0">
                <a:latin typeface="Avenir Next LT Pro" panose="020B0504020202020204" pitchFamily="34" charset="0"/>
              </a:rPr>
              <a:t>pour maximiser le nombre de votes et accroître la visibilité de l’enseigne pendant toute la période du concours, en ancrant l'image de marque autour de ses valeurs : proximité, expertise, relation client…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FDDB91A3-6805-9F86-0BC0-A5AC969A02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4" t="18918" r="64224" b="18678"/>
          <a:stretch/>
        </p:blipFill>
        <p:spPr bwMode="auto">
          <a:xfrm>
            <a:off x="11007251" y="238053"/>
            <a:ext cx="730480" cy="757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5422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6DC30F-AC3B-DE32-C087-A8871357A3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3986"/>
            <a:ext cx="10899531" cy="1828799"/>
          </a:xfrm>
        </p:spPr>
        <p:txBody>
          <a:bodyPr>
            <a:noAutofit/>
          </a:bodyPr>
          <a:lstStyle/>
          <a:p>
            <a:pPr marL="0" indent="0">
              <a:lnSpc>
                <a:spcPts val="5000"/>
              </a:lnSpc>
              <a:spcBef>
                <a:spcPts val="0"/>
              </a:spcBef>
              <a:buNone/>
            </a:pPr>
            <a:r>
              <a:rPr lang="fr-FR" sz="11500" dirty="0">
                <a:solidFill>
                  <a:srgbClr val="627124"/>
                </a:solidFill>
                <a:latin typeface="Magnel" panose="02000505000000020004" pitchFamily="2" charset="0"/>
              </a:rPr>
              <a:t>10/10</a:t>
            </a:r>
            <a:r>
              <a:rPr lang="fr-FR" sz="6000" dirty="0">
                <a:solidFill>
                  <a:srgbClr val="627124"/>
                </a:solidFill>
                <a:latin typeface="Magnel" panose="02000505000000020004" pitchFamily="2" charset="0"/>
              </a:rPr>
              <a:t> </a:t>
            </a:r>
            <a:br>
              <a:rPr lang="fr-FR" sz="6000" dirty="0">
                <a:solidFill>
                  <a:srgbClr val="627124"/>
                </a:solidFill>
                <a:latin typeface="Magnel" panose="02000505000000020004" pitchFamily="2" charset="0"/>
              </a:rPr>
            </a:br>
            <a:r>
              <a:rPr lang="fr-FR" sz="5400" dirty="0">
                <a:solidFill>
                  <a:srgbClr val="627124"/>
                </a:solidFill>
                <a:latin typeface="Magnel" panose="02000505000000020004" pitchFamily="2" charset="0"/>
              </a:rPr>
              <a:t>pour mon magasin préféré</a:t>
            </a:r>
            <a:br>
              <a:rPr lang="fr-FR" sz="6600" dirty="0">
                <a:solidFill>
                  <a:srgbClr val="627124"/>
                </a:solidFill>
                <a:latin typeface="Magnel" panose="02000505000000020004" pitchFamily="2" charset="0"/>
              </a:rPr>
            </a:br>
            <a:r>
              <a:rPr 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Concours meilleur chaine de magasins de l’année 2026</a:t>
            </a:r>
            <a:br>
              <a:rPr lang="fr-FR" sz="2400" dirty="0"/>
            </a:b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523BA90-6E1B-5796-4FD4-CDD99C44D1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4" t="18918" r="64224" b="18678"/>
          <a:stretch/>
        </p:blipFill>
        <p:spPr bwMode="auto">
          <a:xfrm>
            <a:off x="4657905" y="4159942"/>
            <a:ext cx="1975651" cy="204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CA88F19A-6491-10BA-4B46-9E03066A8A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4" t="18918" r="64224" b="18678"/>
          <a:stretch/>
        </p:blipFill>
        <p:spPr bwMode="auto">
          <a:xfrm>
            <a:off x="11007251" y="238053"/>
            <a:ext cx="730480" cy="757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2301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20527-AE59-7758-6FF7-4BD7062726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0475971A-DBB8-1BB5-B448-5CAB31201C17}"/>
              </a:ext>
            </a:extLst>
          </p:cNvPr>
          <p:cNvSpPr txBox="1">
            <a:spLocks/>
          </p:cNvSpPr>
          <p:nvPr/>
        </p:nvSpPr>
        <p:spPr bwMode="auto">
          <a:xfrm>
            <a:off x="452438" y="44753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dirty="0"/>
              <a:t>ENJEU CLE &amp; STRAT GLOBALE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A38AA6B-27E0-2D51-94FC-D881EC127495}"/>
              </a:ext>
            </a:extLst>
          </p:cNvPr>
          <p:cNvSpPr txBox="1"/>
          <p:nvPr/>
        </p:nvSpPr>
        <p:spPr>
          <a:xfrm>
            <a:off x="995448" y="1341134"/>
            <a:ext cx="1009372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Le simple fait de voter ne suffit pas.</a:t>
            </a: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Seules les notes maximales (10/10)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 sur chaque critère (qualité, service, accueil, offre, etc.) sont prises en compte pour garantir la meilleure position dans le classement.</a:t>
            </a: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Message central à diffuser :</a:t>
            </a: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627124"/>
                </a:highlight>
                <a:latin typeface="Avenir Next LT Pro" panose="020B0504020202020204" pitchFamily="34" charset="0"/>
              </a:rPr>
              <a:t>"</a:t>
            </a:r>
            <a:r>
              <a:rPr kumimoji="0" lang="fr-FR" altLang="fr-FR" sz="18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627124"/>
                </a:highlight>
                <a:latin typeface="Avenir Next LT Pro" panose="020B0504020202020204" pitchFamily="34" charset="0"/>
              </a:rPr>
              <a:t>Pour faire gagner votre magasin préféré, votez 10/10 à chaque question !</a:t>
            </a:r>
            <a:r>
              <a:rPr kumimoji="0" lang="fr-FR" altLang="fr-FR" sz="1800" b="0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627124"/>
                </a:highlight>
                <a:latin typeface="Avenir Next LT Pro" panose="020B0504020202020204" pitchFamily="34" charset="0"/>
              </a:rPr>
              <a:t>"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B69A8B3-93D3-C963-3CAC-F8A2CF91CFFD}"/>
              </a:ext>
            </a:extLst>
          </p:cNvPr>
          <p:cNvSpPr txBox="1"/>
          <p:nvPr/>
        </p:nvSpPr>
        <p:spPr>
          <a:xfrm>
            <a:off x="995448" y="3613049"/>
            <a:ext cx="1065899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latin typeface="Avenir Next LT Pro" panose="020B0504020202020204" pitchFamily="34" charset="0"/>
              </a:rPr>
              <a:t>Ciblage prioritaire :</a:t>
            </a:r>
            <a:r>
              <a:rPr lang="fr-FR" dirty="0">
                <a:latin typeface="Avenir Next LT Pro" panose="020B0504020202020204" pitchFamily="34" charset="0"/>
              </a:rPr>
              <a:t> les porteurs de la carte clients fidèles et ambassadeurs spontanés.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Attention à bien cibler les ‘bons’ clients !</a:t>
            </a:r>
            <a:br>
              <a:rPr lang="fr-FR" dirty="0">
                <a:latin typeface="Avenir Next LT Pro" panose="020B0504020202020204" pitchFamily="34" charset="0"/>
              </a:rPr>
            </a:br>
            <a:br>
              <a:rPr lang="fr-FR" dirty="0">
                <a:latin typeface="Avenir Next LT Pro" panose="020B0504020202020204" pitchFamily="34" charset="0"/>
              </a:rPr>
            </a:br>
            <a:r>
              <a:rPr lang="fr-FR" b="1" dirty="0">
                <a:latin typeface="Avenir Next LT Pro" panose="020B0504020202020204" pitchFamily="34" charset="0"/>
              </a:rPr>
              <a:t>Approche omnicanale :</a:t>
            </a:r>
            <a:r>
              <a:rPr lang="fr-FR" dirty="0">
                <a:latin typeface="Avenir Next LT Pro" panose="020B0504020202020204" pitchFamily="34" charset="0"/>
              </a:rPr>
              <a:t> déploiement simultané en magasin, online (site, CRM, réseaux sociaux) avec un plan de com homogène et bien rythmé.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0DAA2F58-6EA5-38BA-8487-B2AB15C66E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4" t="18918" r="64224" b="18678"/>
          <a:stretch/>
        </p:blipFill>
        <p:spPr bwMode="auto">
          <a:xfrm>
            <a:off x="11007251" y="238053"/>
            <a:ext cx="730480" cy="757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408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9DA0C3-B86F-BF50-C559-9BB477E137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019699B1-4843-92D1-8325-BFF49773E746}"/>
              </a:ext>
            </a:extLst>
          </p:cNvPr>
          <p:cNvSpPr txBox="1">
            <a:spLocks/>
          </p:cNvSpPr>
          <p:nvPr/>
        </p:nvSpPr>
        <p:spPr bwMode="auto">
          <a:xfrm>
            <a:off x="452438" y="44753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i="0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dirty="0"/>
              <a:t>EN MAGASIN – </a:t>
            </a:r>
            <a:br>
              <a:rPr lang="fr-FR" dirty="0"/>
            </a:br>
            <a:r>
              <a:rPr lang="fr-FR" dirty="0"/>
              <a:t>L’ACTIVATION TERRAIN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F09DB06-5F43-4A7B-8F94-4C56DF29F1FF}"/>
              </a:ext>
            </a:extLst>
          </p:cNvPr>
          <p:cNvSpPr txBox="1"/>
          <p:nvPr/>
        </p:nvSpPr>
        <p:spPr>
          <a:xfrm>
            <a:off x="995448" y="2247221"/>
            <a:ext cx="1009372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One to one : Le levier clé et le plus efficace selon l’organisateur du concours.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Þ"/>
              <a:tabLst/>
            </a:pPr>
            <a:r>
              <a:rPr lang="fr-FR" altLang="fr-FR" dirty="0">
                <a:latin typeface="Avenir Next LT Pro" panose="020B0504020202020204" pitchFamily="34" charset="0"/>
              </a:rPr>
              <a:t>Mobilisation des équipes sur le terrain :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  <a:t>toucher tous les clients physiques ‘positif’ , les informer, leur faciliter l’accès au vote.</a:t>
            </a:r>
            <a:br>
              <a: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venir Next LT Pro" panose="020B0504020202020204" pitchFamily="34" charset="0"/>
              </a:rPr>
            </a:br>
            <a:endParaRPr kumimoji="0" lang="fr-FR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venir Next LT Pro" panose="020B0504020202020204" pitchFamily="34" charset="0"/>
            </a:endParaRPr>
          </a:p>
          <a:p>
            <a:pPr>
              <a:buNone/>
            </a:pPr>
            <a:r>
              <a:rPr lang="fr-FR" b="1" dirty="0">
                <a:latin typeface="Avenir Next LT Pro" panose="020B0504020202020204" pitchFamily="34" charset="0"/>
              </a:rPr>
              <a:t>Dispositif :</a:t>
            </a:r>
            <a:br>
              <a:rPr lang="fr-FR" b="1" dirty="0">
                <a:latin typeface="Avenir Next LT Pro" panose="020B0504020202020204" pitchFamily="34" charset="0"/>
              </a:rPr>
            </a:br>
            <a:endParaRPr lang="fr-FR" b="1" dirty="0">
              <a:latin typeface="Avenir Next LT Pro" panose="020B0504020202020204" pitchFamily="34" charset="0"/>
            </a:endParaRPr>
          </a:p>
          <a:p>
            <a:r>
              <a:rPr lang="fr-FR" b="1" dirty="0">
                <a:latin typeface="Avenir Next LT Pro" panose="020B0504020202020204" pitchFamily="34" charset="0"/>
              </a:rPr>
              <a:t>Kit PLV "Votez 10/10"</a:t>
            </a:r>
            <a:r>
              <a:rPr lang="fr-FR" dirty="0">
                <a:latin typeface="Avenir Next LT Pro" panose="020B0504020202020204" pitchFamily="34" charset="0"/>
              </a:rPr>
              <a:t> (personnalisable selon enseigne) 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>
                <a:latin typeface="Avenir Next LT Pro" panose="020B0504020202020204" pitchFamily="34" charset="0"/>
              </a:rPr>
              <a:t>Affiches / Kakémono avec QR code : accueil, caisses, rayons jardin, animalerie, terroir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>
                <a:latin typeface="Avenir Next LT Pro" panose="020B0504020202020204" pitchFamily="34" charset="0"/>
              </a:rPr>
              <a:t>Chevalets de comptoir “Votre magasin mérite un 10/10 !”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>
                <a:latin typeface="Avenir Next LT Pro" panose="020B0504020202020204" pitchFamily="34" charset="0"/>
              </a:rPr>
              <a:t>Flyers A5  remis en caisse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dirty="0">
              <a:latin typeface="Avenir Next LT Pro" panose="020B0504020202020204" pitchFamily="34" charset="0"/>
            </a:endParaRPr>
          </a:p>
          <a:p>
            <a:pPr lvl="1"/>
            <a:r>
              <a:rPr lang="fr-FR" dirty="0">
                <a:latin typeface="Avenir Next LT Pro" panose="020B0504020202020204" pitchFamily="34" charset="0"/>
                <a:sym typeface="Wingdings" panose="05000000000000000000" pitchFamily="2" charset="2"/>
              </a:rPr>
              <a:t> </a:t>
            </a:r>
            <a:r>
              <a:rPr lang="fr-FR" u="sng" dirty="0">
                <a:latin typeface="Avenir Next LT Pro" panose="020B0504020202020204" pitchFamily="34" charset="0"/>
                <a:sym typeface="Wingdings" panose="05000000000000000000" pitchFamily="2" charset="2"/>
              </a:rPr>
              <a:t>Acheter le lien URL permettant d’accéder directement à la page</a:t>
            </a:r>
            <a:endParaRPr lang="fr-FR" u="sng" dirty="0">
              <a:latin typeface="Avenir Next LT Pro" panose="020B0504020202020204" pitchFamily="34" charset="0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8E570808-48C1-5B35-773A-CA879A9F0F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4" t="18918" r="64224" b="18678"/>
          <a:stretch/>
        </p:blipFill>
        <p:spPr bwMode="auto">
          <a:xfrm>
            <a:off x="11007251" y="238053"/>
            <a:ext cx="730480" cy="757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63664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81855E-6DE4-9DDD-08A0-167044E45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355" y="2564505"/>
            <a:ext cx="11591924" cy="758439"/>
          </a:xfrm>
        </p:spPr>
        <p:txBody>
          <a:bodyPr/>
          <a:lstStyle/>
          <a:p>
            <a:r>
              <a:rPr lang="fr-FR" dirty="0"/>
              <a:t>Axe 1</a:t>
            </a:r>
          </a:p>
        </p:txBody>
      </p:sp>
    </p:spTree>
    <p:extLst>
      <p:ext uri="{BB962C8B-B14F-4D97-AF65-F5344CB8AC3E}">
        <p14:creationId xmlns:p14="http://schemas.microsoft.com/office/powerpoint/2010/main" val="4234882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B847DAC-8066-2D46-E074-49AFFA2FBA6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 descr="Une image contenant texte, habits, homme, affiche&#10;&#10;Le contenu généré par l’IA peut être incorrect.">
            <a:extLst>
              <a:ext uri="{FF2B5EF4-FFF2-40B4-BE49-F238E27FC236}">
                <a16:creationId xmlns:a16="http://schemas.microsoft.com/office/drawing/2014/main" id="{83138487-CF42-5E9B-945A-70EFF3A52B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613" y="0"/>
            <a:ext cx="51427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655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A1E60A-C185-73F4-4460-BD00ABC74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C6F4CC-5D0D-12A3-85A8-000444E8E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355" y="2564505"/>
            <a:ext cx="11591924" cy="758439"/>
          </a:xfrm>
        </p:spPr>
        <p:txBody>
          <a:bodyPr/>
          <a:lstStyle/>
          <a:p>
            <a:r>
              <a:rPr lang="fr-FR" dirty="0"/>
              <a:t>Axe 2</a:t>
            </a:r>
          </a:p>
        </p:txBody>
      </p:sp>
    </p:spTree>
    <p:extLst>
      <p:ext uri="{BB962C8B-B14F-4D97-AF65-F5344CB8AC3E}">
        <p14:creationId xmlns:p14="http://schemas.microsoft.com/office/powerpoint/2010/main" val="2489771894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76340</TotalTime>
  <Words>904</Words>
  <Application>Microsoft Office PowerPoint</Application>
  <PresentationFormat>Grand écran</PresentationFormat>
  <Paragraphs>90</Paragraphs>
  <Slides>17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7" baseType="lpstr">
      <vt:lpstr>Tahoma</vt:lpstr>
      <vt:lpstr>Georgia</vt:lpstr>
      <vt:lpstr>Calibri</vt:lpstr>
      <vt:lpstr>Police système Courant</vt:lpstr>
      <vt:lpstr>Wingdings</vt:lpstr>
      <vt:lpstr>Magnel</vt:lpstr>
      <vt:lpstr>Symbol</vt:lpstr>
      <vt:lpstr>Avenir Next LT Pro</vt:lpstr>
      <vt:lpstr>Arial</vt:lpstr>
      <vt:lpstr>1_Thème LNB</vt:lpstr>
      <vt:lpstr>Dispositif Meilleur Chaine de Magasin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Axe 1</vt:lpstr>
      <vt:lpstr>Présentation PowerPoint</vt:lpstr>
      <vt:lpstr>Axe 2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Dispositif MVM 5 niveaux de communication 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Antoine JUBERT</dc:creator>
  <cp:keywords/>
  <dc:description/>
  <cp:lastModifiedBy>Antoine JUBERT</cp:lastModifiedBy>
  <cp:revision>230</cp:revision>
  <cp:lastPrinted>2024-05-23T06:57:44Z</cp:lastPrinted>
  <dcterms:created xsi:type="dcterms:W3CDTF">2023-04-17T13:19:25Z</dcterms:created>
  <dcterms:modified xsi:type="dcterms:W3CDTF">2025-04-07T12:31:08Z</dcterms:modified>
  <cp:category/>
</cp:coreProperties>
</file>