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28"/>
  </p:notesMasterIdLst>
  <p:sldIdLst>
    <p:sldId id="258" r:id="rId5"/>
    <p:sldId id="1561" r:id="rId6"/>
    <p:sldId id="1839" r:id="rId7"/>
    <p:sldId id="1903" r:id="rId8"/>
    <p:sldId id="1902" r:id="rId9"/>
    <p:sldId id="1886" r:id="rId10"/>
    <p:sldId id="1890" r:id="rId11"/>
    <p:sldId id="1887" r:id="rId12"/>
    <p:sldId id="1889" r:id="rId13"/>
    <p:sldId id="1888" r:id="rId14"/>
    <p:sldId id="1892" r:id="rId15"/>
    <p:sldId id="1898" r:id="rId16"/>
    <p:sldId id="1900" r:id="rId17"/>
    <p:sldId id="1901" r:id="rId18"/>
    <p:sldId id="1878" r:id="rId19"/>
    <p:sldId id="1856" r:id="rId20"/>
    <p:sldId id="1857" r:id="rId21"/>
    <p:sldId id="1905" r:id="rId22"/>
    <p:sldId id="1906" r:id="rId23"/>
    <p:sldId id="1907" r:id="rId24"/>
    <p:sldId id="1908" r:id="rId25"/>
    <p:sldId id="1904" r:id="rId26"/>
    <p:sldId id="271" r:id="rId27"/>
  </p:sldIdLst>
  <p:sldSz cx="12192000" cy="6858000"/>
  <p:notesSz cx="6858000" cy="9144000"/>
  <p:embeddedFontLst>
    <p:embeddedFont>
      <p:font typeface="Avenir Next LT Pro" panose="020B0504020202020204" pitchFamily="34" charset="0"/>
      <p:regular r:id="rId29"/>
      <p:bold r:id="rId30"/>
      <p:italic r:id="rId31"/>
      <p:boldItalic r:id="rId32"/>
    </p:embeddedFont>
    <p:embeddedFont>
      <p:font typeface="CA Metro" panose="020B0604020202020204" charset="0"/>
      <p:regular r:id="rId33"/>
      <p:bold r:id="rId34"/>
    </p:embeddedFont>
    <p:embeddedFont>
      <p:font typeface="Helvetica" panose="020B0604020202020204" pitchFamily="34" charset="0"/>
      <p:regular r:id="rId35"/>
      <p:bold r:id="rId36"/>
      <p:italic r:id="rId37"/>
      <p:boldItalic r:id="rId38"/>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600"/>
    <a:srgbClr val="FF9900"/>
    <a:srgbClr val="002B69"/>
    <a:srgbClr val="5D5D5D"/>
    <a:srgbClr val="D6EBFF"/>
    <a:srgbClr val="5F5F5F"/>
    <a:srgbClr val="292929"/>
    <a:srgbClr val="2C71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576" autoAdjust="0"/>
  </p:normalViewPr>
  <p:slideViewPr>
    <p:cSldViewPr snapToGrid="0">
      <p:cViewPr varScale="1">
        <p:scale>
          <a:sx n="87" d="100"/>
          <a:sy n="87" d="100"/>
        </p:scale>
        <p:origin x="408"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font" Target="fonts/font6.fntdata"/><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1.fntdata"/><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5.fntdata"/><Relationship Id="rId38"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venir Next LT Pro" panose="020B0504020202020204" pitchFamily="34" charset="0"/>
              </a:defRPr>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venir Next LT Pro" panose="020B0504020202020204" pitchFamily="34" charset="0"/>
              </a:defRPr>
            </a:lvl1pPr>
          </a:lstStyle>
          <a:p>
            <a:fld id="{B84EF604-7521-4278-9F04-D28BB98F1029}" type="datetimeFigureOut">
              <a:rPr lang="fr-FR" smtClean="0"/>
              <a:pPr/>
              <a:t>17/07/2024</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venir Next LT Pro" panose="020B0504020202020204" pitchFamily="34" charset="0"/>
              </a:defRPr>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venir Next LT Pro" panose="020B0504020202020204" pitchFamily="34" charset="0"/>
              </a:defRPr>
            </a:lvl1pPr>
          </a:lstStyle>
          <a:p>
            <a:fld id="{B113B0AC-776F-4213-B70C-F56AC74C9DCC}" type="slidenum">
              <a:rPr lang="fr-FR" smtClean="0"/>
              <a:pPr/>
              <a:t>‹N°›</a:t>
            </a:fld>
            <a:endParaRPr lang="fr-FR" dirty="0"/>
          </a:p>
        </p:txBody>
      </p:sp>
    </p:spTree>
    <p:extLst>
      <p:ext uri="{BB962C8B-B14F-4D97-AF65-F5344CB8AC3E}">
        <p14:creationId xmlns:p14="http://schemas.microsoft.com/office/powerpoint/2010/main" val="3845318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venir Next LT Pro" panose="020B0504020202020204" pitchFamily="34" charset="0"/>
        <a:ea typeface="+mn-ea"/>
        <a:cs typeface="+mn-cs"/>
      </a:defRPr>
    </a:lvl1pPr>
    <a:lvl2pPr marL="457200" algn="l" defTabSz="914400" rtl="0" eaLnBrk="1" latinLnBrk="0" hangingPunct="1">
      <a:defRPr sz="1200" kern="1200">
        <a:solidFill>
          <a:schemeClr val="tx1"/>
        </a:solidFill>
        <a:latin typeface="Avenir Next LT Pro" panose="020B0504020202020204" pitchFamily="34" charset="0"/>
        <a:ea typeface="+mn-ea"/>
        <a:cs typeface="+mn-cs"/>
      </a:defRPr>
    </a:lvl2pPr>
    <a:lvl3pPr marL="914400" algn="l" defTabSz="914400" rtl="0" eaLnBrk="1" latinLnBrk="0" hangingPunct="1">
      <a:defRPr sz="1200" kern="1200">
        <a:solidFill>
          <a:schemeClr val="tx1"/>
        </a:solidFill>
        <a:latin typeface="Avenir Next LT Pro" panose="020B0504020202020204" pitchFamily="34" charset="0"/>
        <a:ea typeface="+mn-ea"/>
        <a:cs typeface="+mn-cs"/>
      </a:defRPr>
    </a:lvl3pPr>
    <a:lvl4pPr marL="1371600" algn="l" defTabSz="914400" rtl="0" eaLnBrk="1" latinLnBrk="0" hangingPunct="1">
      <a:defRPr sz="1200" kern="1200">
        <a:solidFill>
          <a:schemeClr val="tx1"/>
        </a:solidFill>
        <a:latin typeface="Avenir Next LT Pro" panose="020B0504020202020204" pitchFamily="34" charset="0"/>
        <a:ea typeface="+mn-ea"/>
        <a:cs typeface="+mn-cs"/>
      </a:defRPr>
    </a:lvl4pPr>
    <a:lvl5pPr marL="1828800" algn="l" defTabSz="914400" rtl="0" eaLnBrk="1" latinLnBrk="0" hangingPunct="1">
      <a:defRPr sz="1200" kern="1200">
        <a:solidFill>
          <a:schemeClr val="tx1"/>
        </a:solidFill>
        <a:latin typeface="Avenir Next LT Pro" panose="020B05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172">
              <a:defRPr/>
            </a:pPr>
            <a:endParaRPr lang="en-US" sz="1000"/>
          </a:p>
        </p:txBody>
      </p:sp>
      <p:sp>
        <p:nvSpPr>
          <p:cNvPr id="4" name="Slide Number Placeholder 3"/>
          <p:cNvSpPr>
            <a:spLocks noGrp="1"/>
          </p:cNvSpPr>
          <p:nvPr>
            <p:ph type="sldNum" sz="quarter" idx="10"/>
          </p:nvPr>
        </p:nvSpPr>
        <p:spPr/>
        <p:txBody>
          <a:bodyPr/>
          <a:lstStyle/>
          <a:p>
            <a:fld id="{00EDA26C-85E1-4D29-9B9B-1D0790290E75}" type="slidenum">
              <a:rPr lang="en-GB" smtClean="0">
                <a:solidFill>
                  <a:prstClr val="black"/>
                </a:solidFill>
              </a:rPr>
              <a:pPr/>
              <a:t>3</a:t>
            </a:fld>
            <a:endParaRPr lang="en-GB" dirty="0">
              <a:solidFill>
                <a:prstClr val="black"/>
              </a:solidFill>
            </a:endParaRPr>
          </a:p>
        </p:txBody>
      </p:sp>
    </p:spTree>
    <p:extLst>
      <p:ext uri="{BB962C8B-B14F-4D97-AF65-F5344CB8AC3E}">
        <p14:creationId xmlns:p14="http://schemas.microsoft.com/office/powerpoint/2010/main" val="3411944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172">
              <a:defRPr/>
            </a:pPr>
            <a:endParaRPr lang="en-US" sz="1000"/>
          </a:p>
        </p:txBody>
      </p:sp>
      <p:sp>
        <p:nvSpPr>
          <p:cNvPr id="4" name="Slide Number Placeholder 3"/>
          <p:cNvSpPr>
            <a:spLocks noGrp="1"/>
          </p:cNvSpPr>
          <p:nvPr>
            <p:ph type="sldNum" sz="quarter" idx="10"/>
          </p:nvPr>
        </p:nvSpPr>
        <p:spPr/>
        <p:txBody>
          <a:bodyPr/>
          <a:lstStyle/>
          <a:p>
            <a:fld id="{00EDA26C-85E1-4D29-9B9B-1D0790290E75}" type="slidenum">
              <a:rPr lang="en-GB" smtClean="0">
                <a:solidFill>
                  <a:prstClr val="black"/>
                </a:solidFill>
              </a:rPr>
              <a:pPr/>
              <a:t>12</a:t>
            </a:fld>
            <a:endParaRPr lang="en-GB" dirty="0">
              <a:solidFill>
                <a:prstClr val="black"/>
              </a:solidFill>
            </a:endParaRPr>
          </a:p>
        </p:txBody>
      </p:sp>
    </p:spTree>
    <p:extLst>
      <p:ext uri="{BB962C8B-B14F-4D97-AF65-F5344CB8AC3E}">
        <p14:creationId xmlns:p14="http://schemas.microsoft.com/office/powerpoint/2010/main" val="39264869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172">
              <a:defRPr/>
            </a:pPr>
            <a:endParaRPr lang="en-US" sz="1000"/>
          </a:p>
        </p:txBody>
      </p:sp>
      <p:sp>
        <p:nvSpPr>
          <p:cNvPr id="4" name="Slide Number Placeholder 3"/>
          <p:cNvSpPr>
            <a:spLocks noGrp="1"/>
          </p:cNvSpPr>
          <p:nvPr>
            <p:ph type="sldNum" sz="quarter" idx="10"/>
          </p:nvPr>
        </p:nvSpPr>
        <p:spPr/>
        <p:txBody>
          <a:bodyPr/>
          <a:lstStyle/>
          <a:p>
            <a:fld id="{00EDA26C-85E1-4D29-9B9B-1D0790290E75}" type="slidenum">
              <a:rPr lang="en-GB" smtClean="0">
                <a:solidFill>
                  <a:prstClr val="black"/>
                </a:solidFill>
              </a:rPr>
              <a:pPr/>
              <a:t>13</a:t>
            </a:fld>
            <a:endParaRPr lang="en-GB" dirty="0">
              <a:solidFill>
                <a:prstClr val="black"/>
              </a:solidFill>
            </a:endParaRPr>
          </a:p>
        </p:txBody>
      </p:sp>
    </p:spTree>
    <p:extLst>
      <p:ext uri="{BB962C8B-B14F-4D97-AF65-F5344CB8AC3E}">
        <p14:creationId xmlns:p14="http://schemas.microsoft.com/office/powerpoint/2010/main" val="6579331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172">
              <a:defRPr/>
            </a:pPr>
            <a:endParaRPr lang="en-US" sz="1000"/>
          </a:p>
        </p:txBody>
      </p:sp>
      <p:sp>
        <p:nvSpPr>
          <p:cNvPr id="4" name="Slide Number Placeholder 3"/>
          <p:cNvSpPr>
            <a:spLocks noGrp="1"/>
          </p:cNvSpPr>
          <p:nvPr>
            <p:ph type="sldNum" sz="quarter" idx="10"/>
          </p:nvPr>
        </p:nvSpPr>
        <p:spPr/>
        <p:txBody>
          <a:bodyPr/>
          <a:lstStyle/>
          <a:p>
            <a:fld id="{00EDA26C-85E1-4D29-9B9B-1D0790290E75}" type="slidenum">
              <a:rPr lang="en-GB" smtClean="0">
                <a:solidFill>
                  <a:prstClr val="black"/>
                </a:solidFill>
              </a:rPr>
              <a:pPr/>
              <a:t>14</a:t>
            </a:fld>
            <a:endParaRPr lang="en-GB" dirty="0">
              <a:solidFill>
                <a:prstClr val="black"/>
              </a:solidFill>
            </a:endParaRPr>
          </a:p>
        </p:txBody>
      </p:sp>
    </p:spTree>
    <p:extLst>
      <p:ext uri="{BB962C8B-B14F-4D97-AF65-F5344CB8AC3E}">
        <p14:creationId xmlns:p14="http://schemas.microsoft.com/office/powerpoint/2010/main" val="13444131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172">
              <a:defRPr/>
            </a:pPr>
            <a:endParaRPr lang="en-US" sz="1000"/>
          </a:p>
        </p:txBody>
      </p:sp>
      <p:sp>
        <p:nvSpPr>
          <p:cNvPr id="4" name="Slide Number Placeholder 3"/>
          <p:cNvSpPr>
            <a:spLocks noGrp="1"/>
          </p:cNvSpPr>
          <p:nvPr>
            <p:ph type="sldNum" sz="quarter" idx="10"/>
          </p:nvPr>
        </p:nvSpPr>
        <p:spPr/>
        <p:txBody>
          <a:bodyPr/>
          <a:lstStyle/>
          <a:p>
            <a:fld id="{00EDA26C-85E1-4D29-9B9B-1D0790290E75}" type="slidenum">
              <a:rPr lang="en-GB" smtClean="0">
                <a:solidFill>
                  <a:prstClr val="black"/>
                </a:solidFill>
              </a:rPr>
              <a:pPr/>
              <a:t>15</a:t>
            </a:fld>
            <a:endParaRPr lang="en-GB" dirty="0">
              <a:solidFill>
                <a:prstClr val="black"/>
              </a:solidFill>
            </a:endParaRPr>
          </a:p>
        </p:txBody>
      </p:sp>
    </p:spTree>
    <p:extLst>
      <p:ext uri="{BB962C8B-B14F-4D97-AF65-F5344CB8AC3E}">
        <p14:creationId xmlns:p14="http://schemas.microsoft.com/office/powerpoint/2010/main" val="3390611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172">
              <a:defRPr/>
            </a:pPr>
            <a:endParaRPr lang="en-US" sz="1000"/>
          </a:p>
        </p:txBody>
      </p:sp>
      <p:sp>
        <p:nvSpPr>
          <p:cNvPr id="4" name="Slide Number Placeholder 3"/>
          <p:cNvSpPr>
            <a:spLocks noGrp="1"/>
          </p:cNvSpPr>
          <p:nvPr>
            <p:ph type="sldNum" sz="quarter" idx="10"/>
          </p:nvPr>
        </p:nvSpPr>
        <p:spPr/>
        <p:txBody>
          <a:bodyPr/>
          <a:lstStyle/>
          <a:p>
            <a:fld id="{00EDA26C-85E1-4D29-9B9B-1D0790290E75}" type="slidenum">
              <a:rPr lang="en-GB" smtClean="0">
                <a:solidFill>
                  <a:prstClr val="black"/>
                </a:solidFill>
              </a:rPr>
              <a:pPr/>
              <a:t>16</a:t>
            </a:fld>
            <a:endParaRPr lang="en-GB" dirty="0">
              <a:solidFill>
                <a:prstClr val="black"/>
              </a:solidFill>
            </a:endParaRPr>
          </a:p>
        </p:txBody>
      </p:sp>
    </p:spTree>
    <p:extLst>
      <p:ext uri="{BB962C8B-B14F-4D97-AF65-F5344CB8AC3E}">
        <p14:creationId xmlns:p14="http://schemas.microsoft.com/office/powerpoint/2010/main" val="38622513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172">
              <a:defRPr/>
            </a:pPr>
            <a:endParaRPr lang="en-US" sz="1000"/>
          </a:p>
        </p:txBody>
      </p:sp>
      <p:sp>
        <p:nvSpPr>
          <p:cNvPr id="4" name="Slide Number Placeholder 3"/>
          <p:cNvSpPr>
            <a:spLocks noGrp="1"/>
          </p:cNvSpPr>
          <p:nvPr>
            <p:ph type="sldNum" sz="quarter" idx="10"/>
          </p:nvPr>
        </p:nvSpPr>
        <p:spPr/>
        <p:txBody>
          <a:bodyPr/>
          <a:lstStyle/>
          <a:p>
            <a:fld id="{00EDA26C-85E1-4D29-9B9B-1D0790290E75}" type="slidenum">
              <a:rPr lang="en-GB" smtClean="0">
                <a:solidFill>
                  <a:prstClr val="black"/>
                </a:solidFill>
              </a:rPr>
              <a:pPr/>
              <a:t>17</a:t>
            </a:fld>
            <a:endParaRPr lang="en-GB" dirty="0">
              <a:solidFill>
                <a:prstClr val="black"/>
              </a:solidFill>
            </a:endParaRPr>
          </a:p>
        </p:txBody>
      </p:sp>
    </p:spTree>
    <p:extLst>
      <p:ext uri="{BB962C8B-B14F-4D97-AF65-F5344CB8AC3E}">
        <p14:creationId xmlns:p14="http://schemas.microsoft.com/office/powerpoint/2010/main" val="37653427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172">
              <a:defRPr/>
            </a:pPr>
            <a:endParaRPr lang="en-US" sz="1000"/>
          </a:p>
        </p:txBody>
      </p:sp>
      <p:sp>
        <p:nvSpPr>
          <p:cNvPr id="4" name="Slide Number Placeholder 3"/>
          <p:cNvSpPr>
            <a:spLocks noGrp="1"/>
          </p:cNvSpPr>
          <p:nvPr>
            <p:ph type="sldNum" sz="quarter" idx="10"/>
          </p:nvPr>
        </p:nvSpPr>
        <p:spPr/>
        <p:txBody>
          <a:bodyPr/>
          <a:lstStyle/>
          <a:p>
            <a:fld id="{00EDA26C-85E1-4D29-9B9B-1D0790290E75}" type="slidenum">
              <a:rPr lang="en-GB" smtClean="0">
                <a:solidFill>
                  <a:prstClr val="black"/>
                </a:solidFill>
              </a:rPr>
              <a:pPr/>
              <a:t>4</a:t>
            </a:fld>
            <a:endParaRPr lang="en-GB" dirty="0">
              <a:solidFill>
                <a:prstClr val="black"/>
              </a:solidFill>
            </a:endParaRPr>
          </a:p>
        </p:txBody>
      </p:sp>
    </p:spTree>
    <p:extLst>
      <p:ext uri="{BB962C8B-B14F-4D97-AF65-F5344CB8AC3E}">
        <p14:creationId xmlns:p14="http://schemas.microsoft.com/office/powerpoint/2010/main" val="3232508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172">
              <a:defRPr/>
            </a:pPr>
            <a:endParaRPr lang="en-US" sz="1000"/>
          </a:p>
        </p:txBody>
      </p:sp>
      <p:sp>
        <p:nvSpPr>
          <p:cNvPr id="4" name="Slide Number Placeholder 3"/>
          <p:cNvSpPr>
            <a:spLocks noGrp="1"/>
          </p:cNvSpPr>
          <p:nvPr>
            <p:ph type="sldNum" sz="quarter" idx="10"/>
          </p:nvPr>
        </p:nvSpPr>
        <p:spPr/>
        <p:txBody>
          <a:bodyPr/>
          <a:lstStyle/>
          <a:p>
            <a:fld id="{00EDA26C-85E1-4D29-9B9B-1D0790290E75}" type="slidenum">
              <a:rPr lang="en-GB" smtClean="0">
                <a:solidFill>
                  <a:prstClr val="black"/>
                </a:solidFill>
              </a:rPr>
              <a:pPr/>
              <a:t>5</a:t>
            </a:fld>
            <a:endParaRPr lang="en-GB" dirty="0">
              <a:solidFill>
                <a:prstClr val="black"/>
              </a:solidFill>
            </a:endParaRPr>
          </a:p>
        </p:txBody>
      </p:sp>
    </p:spTree>
    <p:extLst>
      <p:ext uri="{BB962C8B-B14F-4D97-AF65-F5344CB8AC3E}">
        <p14:creationId xmlns:p14="http://schemas.microsoft.com/office/powerpoint/2010/main" val="5448911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172">
              <a:defRPr/>
            </a:pPr>
            <a:endParaRPr lang="en-US" sz="1000"/>
          </a:p>
        </p:txBody>
      </p:sp>
      <p:sp>
        <p:nvSpPr>
          <p:cNvPr id="4" name="Slide Number Placeholder 3"/>
          <p:cNvSpPr>
            <a:spLocks noGrp="1"/>
          </p:cNvSpPr>
          <p:nvPr>
            <p:ph type="sldNum" sz="quarter" idx="10"/>
          </p:nvPr>
        </p:nvSpPr>
        <p:spPr/>
        <p:txBody>
          <a:bodyPr/>
          <a:lstStyle/>
          <a:p>
            <a:fld id="{00EDA26C-85E1-4D29-9B9B-1D0790290E75}" type="slidenum">
              <a:rPr lang="en-GB" smtClean="0">
                <a:solidFill>
                  <a:prstClr val="black"/>
                </a:solidFill>
              </a:rPr>
              <a:pPr/>
              <a:t>6</a:t>
            </a:fld>
            <a:endParaRPr lang="en-GB" dirty="0">
              <a:solidFill>
                <a:prstClr val="black"/>
              </a:solidFill>
            </a:endParaRPr>
          </a:p>
        </p:txBody>
      </p:sp>
    </p:spTree>
    <p:extLst>
      <p:ext uri="{BB962C8B-B14F-4D97-AF65-F5344CB8AC3E}">
        <p14:creationId xmlns:p14="http://schemas.microsoft.com/office/powerpoint/2010/main" val="2708066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172">
              <a:defRPr/>
            </a:pPr>
            <a:endParaRPr lang="en-US" sz="1000"/>
          </a:p>
        </p:txBody>
      </p:sp>
      <p:sp>
        <p:nvSpPr>
          <p:cNvPr id="4" name="Slide Number Placeholder 3"/>
          <p:cNvSpPr>
            <a:spLocks noGrp="1"/>
          </p:cNvSpPr>
          <p:nvPr>
            <p:ph type="sldNum" sz="quarter" idx="10"/>
          </p:nvPr>
        </p:nvSpPr>
        <p:spPr/>
        <p:txBody>
          <a:bodyPr/>
          <a:lstStyle/>
          <a:p>
            <a:fld id="{00EDA26C-85E1-4D29-9B9B-1D0790290E75}" type="slidenum">
              <a:rPr lang="en-GB" smtClean="0">
                <a:solidFill>
                  <a:prstClr val="black"/>
                </a:solidFill>
              </a:rPr>
              <a:pPr/>
              <a:t>7</a:t>
            </a:fld>
            <a:endParaRPr lang="en-GB" dirty="0">
              <a:solidFill>
                <a:prstClr val="black"/>
              </a:solidFill>
            </a:endParaRPr>
          </a:p>
        </p:txBody>
      </p:sp>
    </p:spTree>
    <p:extLst>
      <p:ext uri="{BB962C8B-B14F-4D97-AF65-F5344CB8AC3E}">
        <p14:creationId xmlns:p14="http://schemas.microsoft.com/office/powerpoint/2010/main" val="3658903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172">
              <a:defRPr/>
            </a:pPr>
            <a:endParaRPr lang="en-US" sz="1000"/>
          </a:p>
        </p:txBody>
      </p:sp>
      <p:sp>
        <p:nvSpPr>
          <p:cNvPr id="4" name="Slide Number Placeholder 3"/>
          <p:cNvSpPr>
            <a:spLocks noGrp="1"/>
          </p:cNvSpPr>
          <p:nvPr>
            <p:ph type="sldNum" sz="quarter" idx="10"/>
          </p:nvPr>
        </p:nvSpPr>
        <p:spPr/>
        <p:txBody>
          <a:bodyPr/>
          <a:lstStyle/>
          <a:p>
            <a:fld id="{00EDA26C-85E1-4D29-9B9B-1D0790290E75}" type="slidenum">
              <a:rPr lang="en-GB" smtClean="0">
                <a:solidFill>
                  <a:prstClr val="black"/>
                </a:solidFill>
              </a:rPr>
              <a:pPr/>
              <a:t>8</a:t>
            </a:fld>
            <a:endParaRPr lang="en-GB" dirty="0">
              <a:solidFill>
                <a:prstClr val="black"/>
              </a:solidFill>
            </a:endParaRPr>
          </a:p>
        </p:txBody>
      </p:sp>
    </p:spTree>
    <p:extLst>
      <p:ext uri="{BB962C8B-B14F-4D97-AF65-F5344CB8AC3E}">
        <p14:creationId xmlns:p14="http://schemas.microsoft.com/office/powerpoint/2010/main" val="41700201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172">
              <a:defRPr/>
            </a:pPr>
            <a:endParaRPr lang="en-US" sz="1000"/>
          </a:p>
        </p:txBody>
      </p:sp>
      <p:sp>
        <p:nvSpPr>
          <p:cNvPr id="4" name="Slide Number Placeholder 3"/>
          <p:cNvSpPr>
            <a:spLocks noGrp="1"/>
          </p:cNvSpPr>
          <p:nvPr>
            <p:ph type="sldNum" sz="quarter" idx="10"/>
          </p:nvPr>
        </p:nvSpPr>
        <p:spPr/>
        <p:txBody>
          <a:bodyPr/>
          <a:lstStyle/>
          <a:p>
            <a:fld id="{00EDA26C-85E1-4D29-9B9B-1D0790290E75}" type="slidenum">
              <a:rPr lang="en-GB" smtClean="0">
                <a:solidFill>
                  <a:prstClr val="black"/>
                </a:solidFill>
              </a:rPr>
              <a:pPr/>
              <a:t>9</a:t>
            </a:fld>
            <a:endParaRPr lang="en-GB" dirty="0">
              <a:solidFill>
                <a:prstClr val="black"/>
              </a:solidFill>
            </a:endParaRPr>
          </a:p>
        </p:txBody>
      </p:sp>
    </p:spTree>
    <p:extLst>
      <p:ext uri="{BB962C8B-B14F-4D97-AF65-F5344CB8AC3E}">
        <p14:creationId xmlns:p14="http://schemas.microsoft.com/office/powerpoint/2010/main" val="3403501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172">
              <a:defRPr/>
            </a:pPr>
            <a:endParaRPr lang="en-US" sz="1000"/>
          </a:p>
        </p:txBody>
      </p:sp>
      <p:sp>
        <p:nvSpPr>
          <p:cNvPr id="4" name="Slide Number Placeholder 3"/>
          <p:cNvSpPr>
            <a:spLocks noGrp="1"/>
          </p:cNvSpPr>
          <p:nvPr>
            <p:ph type="sldNum" sz="quarter" idx="10"/>
          </p:nvPr>
        </p:nvSpPr>
        <p:spPr/>
        <p:txBody>
          <a:bodyPr/>
          <a:lstStyle/>
          <a:p>
            <a:fld id="{00EDA26C-85E1-4D29-9B9B-1D0790290E75}" type="slidenum">
              <a:rPr lang="en-GB" smtClean="0">
                <a:solidFill>
                  <a:prstClr val="black"/>
                </a:solidFill>
              </a:rPr>
              <a:pPr/>
              <a:t>10</a:t>
            </a:fld>
            <a:endParaRPr lang="en-GB" dirty="0">
              <a:solidFill>
                <a:prstClr val="black"/>
              </a:solidFill>
            </a:endParaRPr>
          </a:p>
        </p:txBody>
      </p:sp>
    </p:spTree>
    <p:extLst>
      <p:ext uri="{BB962C8B-B14F-4D97-AF65-F5344CB8AC3E}">
        <p14:creationId xmlns:p14="http://schemas.microsoft.com/office/powerpoint/2010/main" val="40571532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172">
              <a:defRPr/>
            </a:pPr>
            <a:endParaRPr lang="en-US" sz="1000"/>
          </a:p>
        </p:txBody>
      </p:sp>
      <p:sp>
        <p:nvSpPr>
          <p:cNvPr id="4" name="Slide Number Placeholder 3"/>
          <p:cNvSpPr>
            <a:spLocks noGrp="1"/>
          </p:cNvSpPr>
          <p:nvPr>
            <p:ph type="sldNum" sz="quarter" idx="10"/>
          </p:nvPr>
        </p:nvSpPr>
        <p:spPr/>
        <p:txBody>
          <a:bodyPr/>
          <a:lstStyle/>
          <a:p>
            <a:fld id="{00EDA26C-85E1-4D29-9B9B-1D0790290E75}" type="slidenum">
              <a:rPr lang="en-GB" smtClean="0">
                <a:solidFill>
                  <a:prstClr val="black"/>
                </a:solidFill>
              </a:rPr>
              <a:pPr/>
              <a:t>11</a:t>
            </a:fld>
            <a:endParaRPr lang="en-GB" dirty="0">
              <a:solidFill>
                <a:prstClr val="black"/>
              </a:solidFill>
            </a:endParaRPr>
          </a:p>
        </p:txBody>
      </p:sp>
    </p:spTree>
    <p:extLst>
      <p:ext uri="{BB962C8B-B14F-4D97-AF65-F5344CB8AC3E}">
        <p14:creationId xmlns:p14="http://schemas.microsoft.com/office/powerpoint/2010/main" val="18948801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299E95-EA5A-45D5-834C-2185E1E3815F}"/>
              </a:ext>
            </a:extLst>
          </p:cNvPr>
          <p:cNvSpPr>
            <a:spLocks noGrp="1"/>
          </p:cNvSpPr>
          <p:nvPr>
            <p:ph type="title"/>
          </p:nvPr>
        </p:nvSpPr>
        <p:spPr>
          <a:xfrm>
            <a:off x="2099035" y="820190"/>
            <a:ext cx="9254765" cy="537556"/>
          </a:xfrm>
        </p:spPr>
        <p:txBody>
          <a:bodyPr/>
          <a:lstStyle>
            <a:lvl1pPr algn="r">
              <a:defRPr>
                <a:latin typeface="Avenir Next LT Pro" panose="020B0504020202020204" pitchFamily="34" charset="0"/>
              </a:defRPr>
            </a:lvl1pPr>
          </a:lstStyle>
          <a:p>
            <a:r>
              <a:rPr lang="fr-FR"/>
              <a:t>Modifiez le style du titre</a:t>
            </a:r>
          </a:p>
        </p:txBody>
      </p:sp>
      <p:sp>
        <p:nvSpPr>
          <p:cNvPr id="3" name="Espace réservé du contenu 2">
            <a:extLst>
              <a:ext uri="{FF2B5EF4-FFF2-40B4-BE49-F238E27FC236}">
                <a16:creationId xmlns:a16="http://schemas.microsoft.com/office/drawing/2014/main" id="{675A32BD-7BE4-4129-B440-2D8627960700}"/>
              </a:ext>
            </a:extLst>
          </p:cNvPr>
          <p:cNvSpPr>
            <a:spLocks noGrp="1"/>
          </p:cNvSpPr>
          <p:nvPr>
            <p:ph idx="1"/>
          </p:nvPr>
        </p:nvSpPr>
        <p:spPr>
          <a:xfrm>
            <a:off x="838200" y="1825625"/>
            <a:ext cx="10515600" cy="4351338"/>
          </a:xfrm>
          <a:prstGeom prst="rect">
            <a:avLst/>
          </a:prstGeom>
        </p:spPr>
        <p:txBody>
          <a:bodyPr/>
          <a:lstStyle>
            <a:lvl1pPr marL="228600" indent="-228600">
              <a:buFont typeface="Avenir LT Std 45 Book" panose="020B0502020203020204" pitchFamily="34" charset="0"/>
              <a:buChar char="\"/>
              <a:defRPr>
                <a:latin typeface="Avenir Next LT Pro" panose="020B0504020202020204" pitchFamily="34" charset="0"/>
              </a:defRPr>
            </a:lvl1pPr>
            <a:lvl2pPr marL="685800" indent="-228600">
              <a:buFont typeface="Avenir LT Std 45 Book" panose="020B0502020203020204" pitchFamily="34" charset="0"/>
              <a:buChar char="\"/>
              <a:defRPr>
                <a:latin typeface="Avenir Next LT Pro" panose="020B0504020202020204" pitchFamily="34" charset="0"/>
              </a:defRPr>
            </a:lvl2pPr>
            <a:lvl3pPr marL="1143000" indent="-228600">
              <a:buFont typeface="Avenir LT Std 45 Book" panose="020B0502020203020204" pitchFamily="34" charset="0"/>
              <a:buChar char="\"/>
              <a:defRPr>
                <a:latin typeface="Avenir Next LT Pro" panose="020B0504020202020204" pitchFamily="34" charset="0"/>
              </a:defRPr>
            </a:lvl3pPr>
            <a:lvl4pPr marL="1600200" indent="-228600">
              <a:buFont typeface="Avenir LT Std 45 Book" panose="020B0502020203020204" pitchFamily="34" charset="0"/>
              <a:buChar char="\"/>
              <a:defRPr>
                <a:solidFill>
                  <a:srgbClr val="004282"/>
                </a:solidFill>
                <a:latin typeface="Avenir Next LT Pro" panose="020B0504020202020204" pitchFamily="34" charset="0"/>
              </a:defRPr>
            </a:lvl4pPr>
            <a:lvl5pPr marL="2057400" indent="-228600">
              <a:buFont typeface="Avenir LT Std 45 Book" panose="020B0502020203020204" pitchFamily="34" charset="0"/>
              <a:buChar char="\"/>
              <a:defRPr>
                <a:solidFill>
                  <a:srgbClr val="004282"/>
                </a:solidFill>
                <a:latin typeface="Avenir Next LT Pro" panose="020B050402020202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Freihandform: Form 9">
            <a:extLst>
              <a:ext uri="{FF2B5EF4-FFF2-40B4-BE49-F238E27FC236}">
                <a16:creationId xmlns:a16="http://schemas.microsoft.com/office/drawing/2014/main" id="{BEDCCF9F-B94C-4495-9299-F2524924FC55}"/>
              </a:ext>
            </a:extLst>
          </p:cNvPr>
          <p:cNvSpPr>
            <a:spLocks/>
          </p:cNvSpPr>
          <p:nvPr userDrawn="1"/>
        </p:nvSpPr>
        <p:spPr bwMode="auto">
          <a:xfrm flipH="1" flipV="1">
            <a:off x="0" y="-3278"/>
            <a:ext cx="5811748" cy="1419332"/>
          </a:xfrm>
          <a:custGeom>
            <a:avLst/>
            <a:gdLst>
              <a:gd name="connsiteX0" fmla="*/ 1843678 w 1843678"/>
              <a:gd name="connsiteY0" fmla="*/ 0 h 528810"/>
              <a:gd name="connsiteX1" fmla="*/ 1843678 w 1843678"/>
              <a:gd name="connsiteY1" fmla="*/ 528810 h 528810"/>
              <a:gd name="connsiteX2" fmla="*/ 0 w 1843678"/>
              <a:gd name="connsiteY2" fmla="*/ 528810 h 528810"/>
            </a:gdLst>
            <a:ahLst/>
            <a:cxnLst>
              <a:cxn ang="0">
                <a:pos x="connsiteX0" y="connsiteY0"/>
              </a:cxn>
              <a:cxn ang="0">
                <a:pos x="connsiteX1" y="connsiteY1"/>
              </a:cxn>
              <a:cxn ang="0">
                <a:pos x="connsiteX2" y="connsiteY2"/>
              </a:cxn>
            </a:cxnLst>
            <a:rect l="l" t="t" r="r" b="b"/>
            <a:pathLst>
              <a:path w="1843678" h="528810">
                <a:moveTo>
                  <a:pt x="1843678" y="0"/>
                </a:moveTo>
                <a:lnTo>
                  <a:pt x="1843678" y="528810"/>
                </a:lnTo>
                <a:lnTo>
                  <a:pt x="0" y="528810"/>
                </a:lnTo>
                <a:close/>
              </a:path>
            </a:pathLst>
          </a:custGeom>
          <a:solidFill>
            <a:srgbClr val="004282"/>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dirty="0">
              <a:latin typeface="Avenir Next LT Pro" panose="020B0504020202020204" pitchFamily="34" charset="0"/>
            </a:endParaRPr>
          </a:p>
        </p:txBody>
      </p:sp>
      <p:sp>
        <p:nvSpPr>
          <p:cNvPr id="11" name="Espace réservé du texte 10">
            <a:extLst>
              <a:ext uri="{FF2B5EF4-FFF2-40B4-BE49-F238E27FC236}">
                <a16:creationId xmlns:a16="http://schemas.microsoft.com/office/drawing/2014/main" id="{CF404A04-4135-4188-9CA8-1D25C89F84DC}"/>
              </a:ext>
            </a:extLst>
          </p:cNvPr>
          <p:cNvSpPr>
            <a:spLocks noGrp="1"/>
          </p:cNvSpPr>
          <p:nvPr>
            <p:ph type="body" sz="quarter" idx="13" hasCustomPrompt="1"/>
          </p:nvPr>
        </p:nvSpPr>
        <p:spPr>
          <a:xfrm rot="20700000">
            <a:off x="47835" y="379761"/>
            <a:ext cx="3067596" cy="437574"/>
          </a:xfrm>
        </p:spPr>
        <p:txBody>
          <a:bodyPr/>
          <a:lstStyle>
            <a:lvl1pPr marL="0" indent="0">
              <a:buNone/>
              <a:defRPr sz="3200">
                <a:solidFill>
                  <a:schemeClr val="bg1"/>
                </a:solidFill>
                <a:latin typeface="Avenir Next LT Pro" panose="020B0504020202020204" pitchFamily="34" charset="0"/>
              </a:defRPr>
            </a:lvl1pPr>
          </a:lstStyle>
          <a:p>
            <a:pPr lvl="0"/>
            <a:r>
              <a:rPr lang="fr-FR"/>
              <a:t>#modifiez</a:t>
            </a:r>
          </a:p>
        </p:txBody>
      </p:sp>
      <p:sp>
        <p:nvSpPr>
          <p:cNvPr id="9" name="Freihandform: Form 18">
            <a:extLst>
              <a:ext uri="{FF2B5EF4-FFF2-40B4-BE49-F238E27FC236}">
                <a16:creationId xmlns:a16="http://schemas.microsoft.com/office/drawing/2014/main" id="{89C75635-2DAE-40A1-82F0-947E17A7474E}"/>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dirty="0">
              <a:latin typeface="Avenir Next LT Pro" panose="020B0504020202020204" pitchFamily="34" charset="0"/>
            </a:endParaRPr>
          </a:p>
        </p:txBody>
      </p:sp>
      <p:sp>
        <p:nvSpPr>
          <p:cNvPr id="12" name="Espace réservé du numéro de diapositive 5">
            <a:extLst>
              <a:ext uri="{FF2B5EF4-FFF2-40B4-BE49-F238E27FC236}">
                <a16:creationId xmlns:a16="http://schemas.microsoft.com/office/drawing/2014/main" id="{07425B69-6C68-4097-9AB8-A0BF4156F5D5}"/>
              </a:ext>
            </a:extLst>
          </p:cNvPr>
          <p:cNvSpPr>
            <a:spLocks noGrp="1"/>
          </p:cNvSpPr>
          <p:nvPr>
            <p:ph type="sldNum" sz="quarter" idx="12"/>
          </p:nvPr>
        </p:nvSpPr>
        <p:spPr>
          <a:xfrm>
            <a:off x="11297920" y="6492876"/>
            <a:ext cx="676584" cy="365125"/>
          </a:xfrm>
        </p:spPr>
        <p:txBody>
          <a:bodyPr/>
          <a:lstStyle/>
          <a:p>
            <a:fld id="{6A3E7241-16CC-4146-9BD5-AEC56D02ABBB}" type="slidenum">
              <a:rPr lang="fr-FR" smtClean="0"/>
              <a:t>‹N°›</a:t>
            </a:fld>
            <a:endParaRPr lang="fr-FR"/>
          </a:p>
        </p:txBody>
      </p:sp>
      <p:pic>
        <p:nvPicPr>
          <p:cNvPr id="4" name="Image 3" descr="Une image contenant texte, Police, capture d’écran, Graphique&#10;&#10;Description générée automatiquement">
            <a:extLst>
              <a:ext uri="{FF2B5EF4-FFF2-40B4-BE49-F238E27FC236}">
                <a16:creationId xmlns:a16="http://schemas.microsoft.com/office/drawing/2014/main" id="{67B2D219-D5A6-A1C4-9AE2-5CCC9FDDF2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90036" y="5665262"/>
            <a:ext cx="988576" cy="843906"/>
          </a:xfrm>
          <a:prstGeom prst="rect">
            <a:avLst/>
          </a:prstGeom>
        </p:spPr>
      </p:pic>
    </p:spTree>
    <p:extLst>
      <p:ext uri="{BB962C8B-B14F-4D97-AF65-F5344CB8AC3E}">
        <p14:creationId xmlns:p14="http://schemas.microsoft.com/office/powerpoint/2010/main" val="29186167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akro final sheet">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042573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el und breitflächiges Bi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vl1pPr>
          </a:lstStyle>
          <a:p>
            <a:r>
              <a:rPr lang="de-DE"/>
              <a:t>Titelmasterformat durch Klicken bearbeiten</a:t>
            </a:r>
            <a:endParaRPr lang="en-GB"/>
          </a:p>
        </p:txBody>
      </p:sp>
      <p:sp>
        <p:nvSpPr>
          <p:cNvPr id="6" name="Slide Number Placeholder 5"/>
          <p:cNvSpPr>
            <a:spLocks noGrp="1"/>
          </p:cNvSpPr>
          <p:nvPr>
            <p:ph type="sldNum" sz="quarter" idx="12"/>
          </p:nvPr>
        </p:nvSpPr>
        <p:spPr>
          <a:xfrm>
            <a:off x="4700100" y="6356355"/>
            <a:ext cx="2844800" cy="365125"/>
          </a:xfrm>
        </p:spPr>
        <p:txBody>
          <a:bodyPr/>
          <a:lstStyle/>
          <a:p>
            <a:fld id="{BD5CE54B-C29A-4A25-9174-59FEA10EAC97}" type="slidenum">
              <a:rPr lang="en-GB" smtClean="0"/>
              <a:pPr/>
              <a:t>‹N°›</a:t>
            </a:fld>
            <a:endParaRPr lang="en-GB"/>
          </a:p>
        </p:txBody>
      </p:sp>
      <p:sp>
        <p:nvSpPr>
          <p:cNvPr id="9" name="Picture Placeholder 8"/>
          <p:cNvSpPr>
            <a:spLocks noGrp="1"/>
          </p:cNvSpPr>
          <p:nvPr>
            <p:ph type="pic" sz="quarter" idx="13"/>
          </p:nvPr>
        </p:nvSpPr>
        <p:spPr>
          <a:xfrm>
            <a:off x="538164" y="1793877"/>
            <a:ext cx="11279187" cy="4302125"/>
          </a:xfrm>
        </p:spPr>
        <p:txBody>
          <a:bodyPr/>
          <a:lstStyle/>
          <a:p>
            <a:r>
              <a:rPr lang="de-DE"/>
              <a:t>Bild durch Klicken auf Symbol hinzufügen</a:t>
            </a:r>
            <a:endParaRPr lang="en-GB"/>
          </a:p>
        </p:txBody>
      </p:sp>
    </p:spTree>
    <p:extLst>
      <p:ext uri="{BB962C8B-B14F-4D97-AF65-F5344CB8AC3E}">
        <p14:creationId xmlns:p14="http://schemas.microsoft.com/office/powerpoint/2010/main" val="36949412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6" name="Freihandform: Form 18">
            <a:extLst>
              <a:ext uri="{FF2B5EF4-FFF2-40B4-BE49-F238E27FC236}">
                <a16:creationId xmlns:a16="http://schemas.microsoft.com/office/drawing/2014/main" id="{C8B4BE4E-AAEF-4AD2-BAF8-09809628EA53}"/>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dirty="0">
              <a:latin typeface="Avenir Next LT Pro" panose="020B0504020202020204" pitchFamily="34" charset="0"/>
            </a:endParaRPr>
          </a:p>
        </p:txBody>
      </p:sp>
      <p:sp>
        <p:nvSpPr>
          <p:cNvPr id="2" name="Titre 1">
            <a:extLst>
              <a:ext uri="{FF2B5EF4-FFF2-40B4-BE49-F238E27FC236}">
                <a16:creationId xmlns:a16="http://schemas.microsoft.com/office/drawing/2014/main" id="{0C5ACD78-595F-468B-AD32-9316383B6CE6}"/>
              </a:ext>
            </a:extLst>
          </p:cNvPr>
          <p:cNvSpPr>
            <a:spLocks noGrp="1"/>
          </p:cNvSpPr>
          <p:nvPr>
            <p:ph type="title"/>
          </p:nvPr>
        </p:nvSpPr>
        <p:spPr/>
        <p:txBody>
          <a:bodyPr/>
          <a:lstStyle/>
          <a:p>
            <a:r>
              <a:rPr lang="fr-FR"/>
              <a:t>Modifiez le style du titre</a:t>
            </a:r>
          </a:p>
        </p:txBody>
      </p:sp>
      <p:sp>
        <p:nvSpPr>
          <p:cNvPr id="3" name="Espace réservé du numéro de diapositive 2">
            <a:extLst>
              <a:ext uri="{FF2B5EF4-FFF2-40B4-BE49-F238E27FC236}">
                <a16:creationId xmlns:a16="http://schemas.microsoft.com/office/drawing/2014/main" id="{61900967-DE7C-430E-AEF5-2974312C6813}"/>
              </a:ext>
            </a:extLst>
          </p:cNvPr>
          <p:cNvSpPr>
            <a:spLocks noGrp="1"/>
          </p:cNvSpPr>
          <p:nvPr>
            <p:ph type="sldNum" sz="quarter" idx="10"/>
          </p:nvPr>
        </p:nvSpPr>
        <p:spPr/>
        <p:txBody>
          <a:bodyPr/>
          <a:lstStyle/>
          <a:p>
            <a:fld id="{82EA1D04-CA53-4DE3-84A8-2B63E41036C9}" type="slidenum">
              <a:rPr lang="de-DE" smtClean="0"/>
              <a:pPr/>
              <a:t>‹N°›</a:t>
            </a:fld>
            <a:endParaRPr lang="de-DE"/>
          </a:p>
        </p:txBody>
      </p:sp>
      <p:sp>
        <p:nvSpPr>
          <p:cNvPr id="4" name="Espace réservé de la date 3">
            <a:extLst>
              <a:ext uri="{FF2B5EF4-FFF2-40B4-BE49-F238E27FC236}">
                <a16:creationId xmlns:a16="http://schemas.microsoft.com/office/drawing/2014/main" id="{7EE78582-EFF8-4078-A0E8-6E01FA89DA46}"/>
              </a:ext>
            </a:extLst>
          </p:cNvPr>
          <p:cNvSpPr>
            <a:spLocks noGrp="1"/>
          </p:cNvSpPr>
          <p:nvPr>
            <p:ph type="dt" sz="half" idx="11"/>
          </p:nvPr>
        </p:nvSpPr>
        <p:spPr/>
        <p:txBody>
          <a:bodyPr/>
          <a:lstStyle/>
          <a:p>
            <a:r>
              <a:rPr lang="de-DE"/>
              <a:t>Confidentiel|   </a:t>
            </a:r>
            <a:fld id="{FC89AA29-A18B-45E6-A6DD-E693AF6AAD3A}" type="datetimeFigureOut">
              <a:rPr lang="de-DE" smtClean="0"/>
              <a:pPr/>
              <a:t>17.07.2024</a:t>
            </a:fld>
            <a:endParaRPr lang="de-DE"/>
          </a:p>
        </p:txBody>
      </p:sp>
      <p:sp>
        <p:nvSpPr>
          <p:cNvPr id="9" name="Espace réservé du contenu 2">
            <a:extLst>
              <a:ext uri="{FF2B5EF4-FFF2-40B4-BE49-F238E27FC236}">
                <a16:creationId xmlns:a16="http://schemas.microsoft.com/office/drawing/2014/main" id="{AE42FA1F-E4D2-48B3-9997-8B04AC9694F1}"/>
              </a:ext>
            </a:extLst>
          </p:cNvPr>
          <p:cNvSpPr>
            <a:spLocks noGrp="1"/>
          </p:cNvSpPr>
          <p:nvPr>
            <p:ph idx="1"/>
          </p:nvPr>
        </p:nvSpPr>
        <p:spPr>
          <a:xfrm>
            <a:off x="838200" y="1825625"/>
            <a:ext cx="10515600" cy="4351338"/>
          </a:xfrm>
          <a:prstGeom prst="rect">
            <a:avLst/>
          </a:prstGeom>
        </p:spPr>
        <p:txBody>
          <a:bodyPr/>
          <a:lstStyle>
            <a:lvl1pPr marL="228600" indent="-228600">
              <a:buFont typeface="Avenir LT Std 45 Book" panose="020B0502020203020204" pitchFamily="34" charset="0"/>
              <a:buChar char="\"/>
              <a:defRPr>
                <a:latin typeface="Avenir Next LT Pro" panose="020B0504020202020204" pitchFamily="34" charset="0"/>
              </a:defRPr>
            </a:lvl1pPr>
            <a:lvl2pPr marL="685800" indent="-228600">
              <a:buFont typeface="Avenir LT Std 45 Book" panose="020B0502020203020204" pitchFamily="34" charset="0"/>
              <a:buChar char="\"/>
              <a:defRPr>
                <a:latin typeface="Avenir Next LT Pro" panose="020B0504020202020204" pitchFamily="34" charset="0"/>
              </a:defRPr>
            </a:lvl2pPr>
            <a:lvl3pPr marL="1143000" indent="-228600">
              <a:buFont typeface="Avenir LT Std 45 Book" panose="020B0502020203020204" pitchFamily="34" charset="0"/>
              <a:buChar char="\"/>
              <a:defRPr>
                <a:latin typeface="Avenir Next LT Pro" panose="020B0504020202020204" pitchFamily="34" charset="0"/>
              </a:defRPr>
            </a:lvl3pPr>
            <a:lvl4pPr marL="1600200" indent="-228600">
              <a:buFont typeface="Avenir LT Std 45 Book" panose="020B0502020203020204" pitchFamily="34" charset="0"/>
              <a:buChar char="\"/>
              <a:defRPr>
                <a:solidFill>
                  <a:srgbClr val="004282"/>
                </a:solidFill>
                <a:latin typeface="Avenir Next LT Pro" panose="020B0504020202020204" pitchFamily="34" charset="0"/>
              </a:defRPr>
            </a:lvl4pPr>
            <a:lvl5pPr marL="2057400" indent="-228600">
              <a:buFont typeface="Avenir LT Std 45 Book" panose="020B0502020203020204" pitchFamily="34" charset="0"/>
              <a:buChar char="\"/>
              <a:defRPr>
                <a:solidFill>
                  <a:srgbClr val="004282"/>
                </a:solidFill>
                <a:latin typeface="Avenir Next LT Pro" panose="020B050402020202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5" name="Image 4" descr="Une image contenant texte, Police, capture d’écran, Graphique&#10;&#10;Description générée automatiquement">
            <a:extLst>
              <a:ext uri="{FF2B5EF4-FFF2-40B4-BE49-F238E27FC236}">
                <a16:creationId xmlns:a16="http://schemas.microsoft.com/office/drawing/2014/main" id="{865C8357-D13E-CBF6-0596-8C7E0F19142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5260" y="5634713"/>
            <a:ext cx="988576" cy="843906"/>
          </a:xfrm>
          <a:prstGeom prst="rect">
            <a:avLst/>
          </a:prstGeom>
        </p:spPr>
      </p:pic>
    </p:spTree>
    <p:extLst>
      <p:ext uri="{BB962C8B-B14F-4D97-AF65-F5344CB8AC3E}">
        <p14:creationId xmlns:p14="http://schemas.microsoft.com/office/powerpoint/2010/main" val="1881913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Metro title sheet 1">
    <p:spTree>
      <p:nvGrpSpPr>
        <p:cNvPr id="1" name=""/>
        <p:cNvGrpSpPr/>
        <p:nvPr/>
      </p:nvGrpSpPr>
      <p:grpSpPr>
        <a:xfrm>
          <a:off x="0" y="0"/>
          <a:ext cx="0" cy="0"/>
          <a:chOff x="0" y="0"/>
          <a:chExt cx="0" cy="0"/>
        </a:xfrm>
      </p:grpSpPr>
      <p:pic>
        <p:nvPicPr>
          <p:cNvPr id="3074" name="Picture 2" descr="SIRHA Lyon : générateur de bon business">
            <a:extLst>
              <a:ext uri="{FF2B5EF4-FFF2-40B4-BE49-F238E27FC236}">
                <a16:creationId xmlns:a16="http://schemas.microsoft.com/office/drawing/2014/main" id="{108746FB-F7F7-B197-7F6D-26BB672D9F8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22878" y="-2516697"/>
            <a:ext cx="12314878" cy="8207386"/>
          </a:xfrm>
          <a:prstGeom prst="rect">
            <a:avLst/>
          </a:prstGeom>
          <a:noFill/>
          <a:extLst>
            <a:ext uri="{909E8E84-426E-40DD-AFC4-6F175D3DCCD1}">
              <a14:hiddenFill xmlns:a14="http://schemas.microsoft.com/office/drawing/2010/main">
                <a:solidFill>
                  <a:srgbClr val="FFFFFF"/>
                </a:solidFill>
              </a14:hiddenFill>
            </a:ext>
          </a:extLst>
        </p:spPr>
      </p:pic>
      <p:sp>
        <p:nvSpPr>
          <p:cNvPr id="9" name="Freihandform: Form 8">
            <a:extLst>
              <a:ext uri="{FF2B5EF4-FFF2-40B4-BE49-F238E27FC236}">
                <a16:creationId xmlns:a16="http://schemas.microsoft.com/office/drawing/2014/main" id="{E0BCB9D1-D1CD-401F-99FD-1C7A59FE932A}"/>
              </a:ext>
            </a:extLst>
          </p:cNvPr>
          <p:cNvSpPr>
            <a:spLocks/>
          </p:cNvSpPr>
          <p:nvPr userDrawn="1"/>
        </p:nvSpPr>
        <p:spPr bwMode="auto">
          <a:xfrm>
            <a:off x="0" y="1823701"/>
            <a:ext cx="12192000" cy="5034300"/>
          </a:xfrm>
          <a:custGeom>
            <a:avLst/>
            <a:gdLst>
              <a:gd name="connsiteX0" fmla="*/ 12192000 w 12192000"/>
              <a:gd name="connsiteY0" fmla="*/ 0 h 5034300"/>
              <a:gd name="connsiteX1" fmla="*/ 12192000 w 12192000"/>
              <a:gd name="connsiteY1" fmla="*/ 5034300 h 5034300"/>
              <a:gd name="connsiteX2" fmla="*/ 0 w 12192000"/>
              <a:gd name="connsiteY2" fmla="*/ 5034300 h 5034300"/>
              <a:gd name="connsiteX3" fmla="*/ 0 w 12192000"/>
              <a:gd name="connsiteY3" fmla="*/ 3495827 h 5034300"/>
            </a:gdLst>
            <a:ahLst/>
            <a:cxnLst>
              <a:cxn ang="0">
                <a:pos x="connsiteX0" y="connsiteY0"/>
              </a:cxn>
              <a:cxn ang="0">
                <a:pos x="connsiteX1" y="connsiteY1"/>
              </a:cxn>
              <a:cxn ang="0">
                <a:pos x="connsiteX2" y="connsiteY2"/>
              </a:cxn>
              <a:cxn ang="0">
                <a:pos x="connsiteX3" y="connsiteY3"/>
              </a:cxn>
            </a:cxnLst>
            <a:rect l="l" t="t" r="r" b="b"/>
            <a:pathLst>
              <a:path w="12192000" h="5034300">
                <a:moveTo>
                  <a:pt x="12192000" y="0"/>
                </a:moveTo>
                <a:lnTo>
                  <a:pt x="12192000" y="5034300"/>
                </a:lnTo>
                <a:lnTo>
                  <a:pt x="0" y="5034300"/>
                </a:lnTo>
                <a:lnTo>
                  <a:pt x="0" y="3495827"/>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7" name="Textplatzhalter 2">
            <a:extLst>
              <a:ext uri="{FF2B5EF4-FFF2-40B4-BE49-F238E27FC236}">
                <a16:creationId xmlns:a16="http://schemas.microsoft.com/office/drawing/2014/main" id="{A6FAACFB-122C-4C31-B980-670C94BEA44B}"/>
              </a:ext>
            </a:extLst>
          </p:cNvPr>
          <p:cNvSpPr>
            <a:spLocks noGrp="1"/>
          </p:cNvSpPr>
          <p:nvPr>
            <p:ph type="body" sz="quarter" idx="10" hasCustomPrompt="1"/>
          </p:nvPr>
        </p:nvSpPr>
        <p:spPr>
          <a:xfrm>
            <a:off x="3204376" y="4539125"/>
            <a:ext cx="5796501" cy="2100345"/>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r>
              <a:rPr lang="de-DE"/>
              <a:t>TITRE PAGE</a:t>
            </a:r>
            <a:br>
              <a:rPr lang="de-DE"/>
            </a:br>
            <a:r>
              <a:rPr lang="de-DE"/>
              <a:t>VERSION 1</a:t>
            </a:r>
          </a:p>
        </p:txBody>
      </p:sp>
      <p:pic>
        <p:nvPicPr>
          <p:cNvPr id="3" name="Image 2" descr="Une image contenant texte, Police, Graphique, capture d’écran&#10;&#10;Description générée automatiquement">
            <a:extLst>
              <a:ext uri="{FF2B5EF4-FFF2-40B4-BE49-F238E27FC236}">
                <a16:creationId xmlns:a16="http://schemas.microsoft.com/office/drawing/2014/main" id="{43FC18CA-8914-9163-5764-FD3892BC494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221222" y="2318875"/>
            <a:ext cx="1749556" cy="1493523"/>
          </a:xfrm>
          <a:prstGeom prst="rect">
            <a:avLst/>
          </a:prstGeom>
        </p:spPr>
      </p:pic>
    </p:spTree>
    <p:custDataLst>
      <p:tags r:id="rId1"/>
    </p:custDataLst>
    <p:extLst>
      <p:ext uri="{BB962C8B-B14F-4D97-AF65-F5344CB8AC3E}">
        <p14:creationId xmlns:p14="http://schemas.microsoft.com/office/powerpoint/2010/main" val="1495789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etro title sheet 1_2">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32913134-5769-4032-B519-54819F1CABD8}"/>
              </a:ext>
            </a:extLst>
          </p:cNvPr>
          <p:cNvSpPr>
            <a:spLocks/>
          </p:cNvSpPr>
          <p:nvPr userDrawn="1"/>
        </p:nvSpPr>
        <p:spPr bwMode="auto">
          <a:xfrm>
            <a:off x="0" y="1823701"/>
            <a:ext cx="12192000" cy="5034300"/>
          </a:xfrm>
          <a:custGeom>
            <a:avLst/>
            <a:gdLst>
              <a:gd name="connsiteX0" fmla="*/ 12192000 w 12192000"/>
              <a:gd name="connsiteY0" fmla="*/ 0 h 5034300"/>
              <a:gd name="connsiteX1" fmla="*/ 12192000 w 12192000"/>
              <a:gd name="connsiteY1" fmla="*/ 5034300 h 5034300"/>
              <a:gd name="connsiteX2" fmla="*/ 0 w 12192000"/>
              <a:gd name="connsiteY2" fmla="*/ 5034300 h 5034300"/>
              <a:gd name="connsiteX3" fmla="*/ 0 w 12192000"/>
              <a:gd name="connsiteY3" fmla="*/ 3495827 h 5034300"/>
            </a:gdLst>
            <a:ahLst/>
            <a:cxnLst>
              <a:cxn ang="0">
                <a:pos x="connsiteX0" y="connsiteY0"/>
              </a:cxn>
              <a:cxn ang="0">
                <a:pos x="connsiteX1" y="connsiteY1"/>
              </a:cxn>
              <a:cxn ang="0">
                <a:pos x="connsiteX2" y="connsiteY2"/>
              </a:cxn>
              <a:cxn ang="0">
                <a:pos x="connsiteX3" y="connsiteY3"/>
              </a:cxn>
            </a:cxnLst>
            <a:rect l="l" t="t" r="r" b="b"/>
            <a:pathLst>
              <a:path w="12192000" h="5034300">
                <a:moveTo>
                  <a:pt x="12192000" y="0"/>
                </a:moveTo>
                <a:lnTo>
                  <a:pt x="12192000" y="5034300"/>
                </a:lnTo>
                <a:lnTo>
                  <a:pt x="0" y="5034300"/>
                </a:lnTo>
                <a:lnTo>
                  <a:pt x="0" y="3495827"/>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23" name="Bildplatzhalter 22">
            <a:extLst>
              <a:ext uri="{FF2B5EF4-FFF2-40B4-BE49-F238E27FC236}">
                <a16:creationId xmlns:a16="http://schemas.microsoft.com/office/drawing/2014/main" id="{7CB03318-A36A-4728-AB14-B4B971797AC0}"/>
              </a:ext>
            </a:extLst>
          </p:cNvPr>
          <p:cNvSpPr>
            <a:spLocks noGrp="1"/>
          </p:cNvSpPr>
          <p:nvPr>
            <p:ph type="pic" sz="quarter" idx="11"/>
          </p:nvPr>
        </p:nvSpPr>
        <p:spPr>
          <a:xfrm>
            <a:off x="-3929" y="0"/>
            <a:ext cx="12193576" cy="5321958"/>
          </a:xfrm>
          <a:custGeom>
            <a:avLst/>
            <a:gdLst>
              <a:gd name="connsiteX0" fmla="*/ 0 w 12193576"/>
              <a:gd name="connsiteY0" fmla="*/ 0 h 5321958"/>
              <a:gd name="connsiteX1" fmla="*/ 12191999 w 12193576"/>
              <a:gd name="connsiteY1" fmla="*/ 0 h 5321958"/>
              <a:gd name="connsiteX2" fmla="*/ 12193576 w 12193576"/>
              <a:gd name="connsiteY2" fmla="*/ 1825130 h 5321958"/>
              <a:gd name="connsiteX3" fmla="*/ 6915587 w 12193576"/>
              <a:gd name="connsiteY3" fmla="*/ 3338732 h 5321958"/>
              <a:gd name="connsiteX4" fmla="*/ 5277631 w 12193576"/>
              <a:gd name="connsiteY4" fmla="*/ 3338732 h 5321958"/>
              <a:gd name="connsiteX5" fmla="*/ 5277631 w 12193576"/>
              <a:gd name="connsiteY5" fmla="*/ 3808459 h 5321958"/>
              <a:gd name="connsiteX6" fmla="*/ 0 w 12193576"/>
              <a:gd name="connsiteY6" fmla="*/ 5321958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8459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7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80012 w 12193576"/>
              <a:gd name="connsiteY5" fmla="*/ 3801316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1316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8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170475 w 12193576"/>
              <a:gd name="connsiteY5" fmla="*/ 3941811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8461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9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3699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80012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 name="connsiteX0" fmla="*/ 0 w 12193576"/>
              <a:gd name="connsiteY0" fmla="*/ 0 h 5321958"/>
              <a:gd name="connsiteX1" fmla="*/ 12191999 w 12193576"/>
              <a:gd name="connsiteY1" fmla="*/ 0 h 5321958"/>
              <a:gd name="connsiteX2" fmla="*/ 12193576 w 12193576"/>
              <a:gd name="connsiteY2" fmla="*/ 1825130 h 5321958"/>
              <a:gd name="connsiteX3" fmla="*/ 6906062 w 12193576"/>
              <a:gd name="connsiteY3" fmla="*/ 3338732 h 5321958"/>
              <a:gd name="connsiteX4" fmla="*/ 5277631 w 12193576"/>
              <a:gd name="connsiteY4" fmla="*/ 3338732 h 5321958"/>
              <a:gd name="connsiteX5" fmla="*/ 5277631 w 12193576"/>
              <a:gd name="connsiteY5" fmla="*/ 3806080 h 5321958"/>
              <a:gd name="connsiteX6" fmla="*/ 0 w 12193576"/>
              <a:gd name="connsiteY6" fmla="*/ 5321958 h 5321958"/>
              <a:gd name="connsiteX7" fmla="*/ 0 w 12193576"/>
              <a:gd name="connsiteY7" fmla="*/ 0 h 5321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3576" h="5321958">
                <a:moveTo>
                  <a:pt x="0" y="0"/>
                </a:moveTo>
                <a:lnTo>
                  <a:pt x="12191999" y="0"/>
                </a:lnTo>
                <a:cubicBezTo>
                  <a:pt x="12192525" y="608377"/>
                  <a:pt x="12193050" y="1216753"/>
                  <a:pt x="12193576" y="1825130"/>
                </a:cubicBezTo>
                <a:lnTo>
                  <a:pt x="6906062" y="3338732"/>
                </a:lnTo>
                <a:lnTo>
                  <a:pt x="5277631" y="3338732"/>
                </a:lnTo>
                <a:cubicBezTo>
                  <a:pt x="5278425" y="3492927"/>
                  <a:pt x="5276837" y="3651885"/>
                  <a:pt x="5277631" y="3806080"/>
                </a:cubicBezTo>
                <a:lnTo>
                  <a:pt x="0" y="5321958"/>
                </a:lnTo>
                <a:lnTo>
                  <a:pt x="0" y="0"/>
                </a:lnTo>
                <a:close/>
              </a:path>
            </a:pathLst>
          </a:custGeom>
          <a:solidFill>
            <a:schemeClr val="bg1">
              <a:lumMod val="95000"/>
            </a:schemeClr>
          </a:solidFill>
        </p:spPr>
        <p:txBody>
          <a:bodyPr wrap="square" lIns="108000" tIns="108000" rIns="108000">
            <a:noAutofit/>
          </a:bodyPr>
          <a:lstStyle>
            <a:lvl1pPr marL="0" marR="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sz="2000"/>
            </a:lvl1pPr>
          </a:lstStyle>
          <a:p>
            <a:pPr marL="0" marR="0" lvl="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a:pPr>
            <a:r>
              <a:rPr lang="fr-FR"/>
              <a:t>Cliquez sur l'icône pour ajouter une image</a:t>
            </a:r>
            <a:endParaRPr lang="de-DE"/>
          </a:p>
        </p:txBody>
      </p:sp>
      <p:sp>
        <p:nvSpPr>
          <p:cNvPr id="7" name="Textplatzhalter 2">
            <a:extLst>
              <a:ext uri="{FF2B5EF4-FFF2-40B4-BE49-F238E27FC236}">
                <a16:creationId xmlns:a16="http://schemas.microsoft.com/office/drawing/2014/main" id="{20A5EE44-B491-4E48-A225-8E0608DAFD27}"/>
              </a:ext>
            </a:extLst>
          </p:cNvPr>
          <p:cNvSpPr>
            <a:spLocks noGrp="1"/>
          </p:cNvSpPr>
          <p:nvPr>
            <p:ph type="body" sz="quarter" idx="10" hasCustomPrompt="1"/>
          </p:nvPr>
        </p:nvSpPr>
        <p:spPr>
          <a:xfrm>
            <a:off x="3204376" y="4539125"/>
            <a:ext cx="5796501" cy="2100345"/>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r>
              <a:rPr lang="de-DE"/>
              <a:t>TITRE PAGE</a:t>
            </a:r>
            <a:br>
              <a:rPr lang="de-DE"/>
            </a:br>
            <a:r>
              <a:rPr lang="de-DE"/>
              <a:t>VERSION 1</a:t>
            </a:r>
          </a:p>
        </p:txBody>
      </p:sp>
      <p:pic>
        <p:nvPicPr>
          <p:cNvPr id="8" name="Image 7" descr="Une image contenant noir, signe, assiette, horloge&#10;&#10;Description générée automatiquement">
            <a:extLst>
              <a:ext uri="{FF2B5EF4-FFF2-40B4-BE49-F238E27FC236}">
                <a16:creationId xmlns:a16="http://schemas.microsoft.com/office/drawing/2014/main" id="{A451AF11-35A7-4410-BBE9-1FB4A85A5F8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854"/>
          <a:stretch/>
        </p:blipFill>
        <p:spPr>
          <a:xfrm>
            <a:off x="5278790" y="3342266"/>
            <a:ext cx="1634420" cy="500061"/>
          </a:xfrm>
          <a:prstGeom prst="rect">
            <a:avLst/>
          </a:prstGeom>
        </p:spPr>
      </p:pic>
    </p:spTree>
    <p:custDataLst>
      <p:tags r:id="rId1"/>
    </p:custDataLst>
    <p:extLst>
      <p:ext uri="{BB962C8B-B14F-4D97-AF65-F5344CB8AC3E}">
        <p14:creationId xmlns:p14="http://schemas.microsoft.com/office/powerpoint/2010/main" val="3642822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yellow background">
    <p:bg>
      <p:bgPr>
        <a:solidFill>
          <a:srgbClr val="FFE500"/>
        </a:solidFill>
        <a:effectLst/>
      </p:bgPr>
    </p:bg>
    <p:spTree>
      <p:nvGrpSpPr>
        <p:cNvPr id="1" name=""/>
        <p:cNvGrpSpPr/>
        <p:nvPr/>
      </p:nvGrpSpPr>
      <p:grpSpPr>
        <a:xfrm>
          <a:off x="0" y="0"/>
          <a:ext cx="0" cy="0"/>
          <a:chOff x="0" y="0"/>
          <a:chExt cx="0" cy="0"/>
        </a:xfrm>
      </p:grpSpPr>
      <p:sp>
        <p:nvSpPr>
          <p:cNvPr id="2" name="Textplatzhalter 4">
            <a:extLst>
              <a:ext uri="{FF2B5EF4-FFF2-40B4-BE49-F238E27FC236}">
                <a16:creationId xmlns:a16="http://schemas.microsoft.com/office/drawing/2014/main" id="{C23E6162-B898-46CF-8A52-1022F5787147}"/>
              </a:ext>
            </a:extLst>
          </p:cNvPr>
          <p:cNvSpPr>
            <a:spLocks noGrp="1"/>
          </p:cNvSpPr>
          <p:nvPr>
            <p:ph type="body" sz="quarter" idx="39" hasCustomPrompt="1"/>
          </p:nvPr>
        </p:nvSpPr>
        <p:spPr>
          <a:xfrm>
            <a:off x="2045581"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vl1pPr>
          </a:lstStyle>
          <a:p>
            <a:pPr lvl="0"/>
            <a:r>
              <a:rPr lang="de-DE"/>
              <a:t> </a:t>
            </a:r>
          </a:p>
        </p:txBody>
      </p:sp>
      <p:sp>
        <p:nvSpPr>
          <p:cNvPr id="3" name="Textplatzhalter 4">
            <a:extLst>
              <a:ext uri="{FF2B5EF4-FFF2-40B4-BE49-F238E27FC236}">
                <a16:creationId xmlns:a16="http://schemas.microsoft.com/office/drawing/2014/main" id="{DCB1D0A2-E69B-4E28-90A6-E05A3C6701B7}"/>
              </a:ext>
            </a:extLst>
          </p:cNvPr>
          <p:cNvSpPr>
            <a:spLocks noGrp="1"/>
          </p:cNvSpPr>
          <p:nvPr>
            <p:ph type="body" sz="quarter" idx="40" hasCustomPrompt="1"/>
          </p:nvPr>
        </p:nvSpPr>
        <p:spPr>
          <a:xfrm>
            <a:off x="4847247"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vl1pPr>
          </a:lstStyle>
          <a:p>
            <a:pPr lvl="0"/>
            <a:r>
              <a:rPr lang="de-DE"/>
              <a:t> </a:t>
            </a:r>
          </a:p>
        </p:txBody>
      </p:sp>
      <p:sp>
        <p:nvSpPr>
          <p:cNvPr id="4" name="Textplatzhalter 2">
            <a:extLst>
              <a:ext uri="{FF2B5EF4-FFF2-40B4-BE49-F238E27FC236}">
                <a16:creationId xmlns:a16="http://schemas.microsoft.com/office/drawing/2014/main" id="{753D86CE-F0DB-49A0-9FC2-1DF33A2DD652}"/>
              </a:ext>
            </a:extLst>
          </p:cNvPr>
          <p:cNvSpPr>
            <a:spLocks noGrp="1"/>
          </p:cNvSpPr>
          <p:nvPr>
            <p:ph type="body" sz="quarter" idx="41" hasCustomPrompt="1"/>
          </p:nvPr>
        </p:nvSpPr>
        <p:spPr>
          <a:xfrm>
            <a:off x="4847245"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a:t>02</a:t>
            </a:r>
          </a:p>
        </p:txBody>
      </p:sp>
      <p:sp>
        <p:nvSpPr>
          <p:cNvPr id="5" name="Textplatzhalter 4">
            <a:extLst>
              <a:ext uri="{FF2B5EF4-FFF2-40B4-BE49-F238E27FC236}">
                <a16:creationId xmlns:a16="http://schemas.microsoft.com/office/drawing/2014/main" id="{F1470DA7-3FDF-4F35-B16F-26B0FCF568A0}"/>
              </a:ext>
            </a:extLst>
          </p:cNvPr>
          <p:cNvSpPr>
            <a:spLocks noGrp="1"/>
          </p:cNvSpPr>
          <p:nvPr>
            <p:ph type="body" sz="quarter" idx="42" hasCustomPrompt="1"/>
          </p:nvPr>
        </p:nvSpPr>
        <p:spPr>
          <a:xfrm>
            <a:off x="7641818"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atin typeface="Avenir Next LT Pro" panose="020B0504020202020204" pitchFamily="34" charset="0"/>
              </a:defRPr>
            </a:lvl1pPr>
          </a:lstStyle>
          <a:p>
            <a:pPr lvl="0"/>
            <a:r>
              <a:rPr lang="de-DE"/>
              <a:t> </a:t>
            </a:r>
          </a:p>
        </p:txBody>
      </p:sp>
      <p:sp>
        <p:nvSpPr>
          <p:cNvPr id="6" name="Textplatzhalter 2">
            <a:extLst>
              <a:ext uri="{FF2B5EF4-FFF2-40B4-BE49-F238E27FC236}">
                <a16:creationId xmlns:a16="http://schemas.microsoft.com/office/drawing/2014/main" id="{3A96BBA7-64E2-4D47-8893-EC50930B6863}"/>
              </a:ext>
            </a:extLst>
          </p:cNvPr>
          <p:cNvSpPr>
            <a:spLocks noGrp="1"/>
          </p:cNvSpPr>
          <p:nvPr>
            <p:ph type="body" sz="quarter" idx="43" hasCustomPrompt="1"/>
          </p:nvPr>
        </p:nvSpPr>
        <p:spPr>
          <a:xfrm>
            <a:off x="7641815"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a:t>03</a:t>
            </a:r>
          </a:p>
        </p:txBody>
      </p:sp>
      <p:sp>
        <p:nvSpPr>
          <p:cNvPr id="7" name="Textplatzhalter 2">
            <a:extLst>
              <a:ext uri="{FF2B5EF4-FFF2-40B4-BE49-F238E27FC236}">
                <a16:creationId xmlns:a16="http://schemas.microsoft.com/office/drawing/2014/main" id="{C875CDB6-0641-4A17-8028-52AC364FCF47}"/>
              </a:ext>
            </a:extLst>
          </p:cNvPr>
          <p:cNvSpPr>
            <a:spLocks noGrp="1"/>
          </p:cNvSpPr>
          <p:nvPr>
            <p:ph type="body" sz="quarter" idx="10" hasCustomPrompt="1"/>
          </p:nvPr>
        </p:nvSpPr>
        <p:spPr>
          <a:xfrm>
            <a:off x="2045579"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a:t>01</a:t>
            </a:r>
          </a:p>
        </p:txBody>
      </p:sp>
    </p:spTree>
    <p:custDataLst>
      <p:tags r:id="rId1"/>
    </p:custDataLst>
    <p:extLst>
      <p:ext uri="{BB962C8B-B14F-4D97-AF65-F5344CB8AC3E}">
        <p14:creationId xmlns:p14="http://schemas.microsoft.com/office/powerpoint/2010/main" val="1350967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slide + picture_2">
    <p:spTree>
      <p:nvGrpSpPr>
        <p:cNvPr id="1" name=""/>
        <p:cNvGrpSpPr/>
        <p:nvPr/>
      </p:nvGrpSpPr>
      <p:grpSpPr>
        <a:xfrm>
          <a:off x="0" y="0"/>
          <a:ext cx="0" cy="0"/>
          <a:chOff x="0" y="0"/>
          <a:chExt cx="0" cy="0"/>
        </a:xfrm>
      </p:grpSpPr>
      <p:sp>
        <p:nvSpPr>
          <p:cNvPr id="10" name="Bildplatzhalter 4">
            <a:extLst>
              <a:ext uri="{FF2B5EF4-FFF2-40B4-BE49-F238E27FC236}">
                <a16:creationId xmlns:a16="http://schemas.microsoft.com/office/drawing/2014/main" id="{BC30996A-83AB-43FF-9BA2-4DF85664B413}"/>
              </a:ext>
            </a:extLst>
          </p:cNvPr>
          <p:cNvSpPr>
            <a:spLocks noGrp="1"/>
          </p:cNvSpPr>
          <p:nvPr>
            <p:ph type="pic" sz="quarter" idx="13" hasCustomPrompt="1"/>
          </p:nvPr>
        </p:nvSpPr>
        <p:spPr>
          <a:xfrm>
            <a:off x="1" y="-2"/>
            <a:ext cx="12192000" cy="6885385"/>
          </a:xfrm>
          <a:prstGeom prst="rect">
            <a:avLst/>
          </a:prstGeom>
          <a:solidFill>
            <a:schemeClr val="bg1">
              <a:lumMod val="95000"/>
            </a:schemeClr>
          </a:solidFill>
        </p:spPr>
        <p:txBody>
          <a:bodyPr lIns="72000" tIns="72000" rIns="72000"/>
          <a:lstStyle>
            <a:lvl1pPr marL="0" indent="0" algn="r">
              <a:buNone/>
              <a:defRPr sz="2000">
                <a:solidFill>
                  <a:schemeClr val="accent1"/>
                </a:solidFill>
                <a:latin typeface="Avenir Next LT Pro" panose="020B0504020202020204" pitchFamily="34" charset="0"/>
              </a:defRPr>
            </a:lvl1pPr>
          </a:lstStyle>
          <a:p>
            <a:r>
              <a:rPr lang="en-US" dirty="0"/>
              <a:t>Click on the icon to add a picture</a:t>
            </a:r>
            <a:endParaRPr lang="de-DE" dirty="0"/>
          </a:p>
        </p:txBody>
      </p:sp>
      <p:sp>
        <p:nvSpPr>
          <p:cNvPr id="5" name="Textplatzhalter 4">
            <a:extLst>
              <a:ext uri="{FF2B5EF4-FFF2-40B4-BE49-F238E27FC236}">
                <a16:creationId xmlns:a16="http://schemas.microsoft.com/office/drawing/2014/main" id="{6BD921BE-0429-4C3F-A731-FF23D3CD5EF5}"/>
              </a:ext>
            </a:extLst>
          </p:cNvPr>
          <p:cNvSpPr>
            <a:spLocks noGrp="1"/>
          </p:cNvSpPr>
          <p:nvPr>
            <p:ph type="body" sz="quarter" idx="39" hasCustomPrompt="1"/>
          </p:nvPr>
        </p:nvSpPr>
        <p:spPr>
          <a:xfrm>
            <a:off x="719665" y="-2"/>
            <a:ext cx="3888319" cy="5518079"/>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rgbClr val="FFE500"/>
          </a:solidFill>
        </p:spPr>
        <p:txBody>
          <a:bodyPr/>
          <a:lstStyle>
            <a:lvl1pPr marL="0" indent="0">
              <a:buNone/>
              <a:defRPr/>
            </a:lvl1pPr>
          </a:lstStyle>
          <a:p>
            <a:pPr lvl="0"/>
            <a:r>
              <a:rPr lang="de-DE"/>
              <a:t> </a:t>
            </a:r>
          </a:p>
        </p:txBody>
      </p:sp>
      <p:sp>
        <p:nvSpPr>
          <p:cNvPr id="6" name="Textplatzhalter 2">
            <a:extLst>
              <a:ext uri="{FF2B5EF4-FFF2-40B4-BE49-F238E27FC236}">
                <a16:creationId xmlns:a16="http://schemas.microsoft.com/office/drawing/2014/main" id="{3130668E-DEDA-4CE5-B795-2DBDEFFA8258}"/>
              </a:ext>
            </a:extLst>
          </p:cNvPr>
          <p:cNvSpPr>
            <a:spLocks noGrp="1"/>
          </p:cNvSpPr>
          <p:nvPr>
            <p:ph type="body" sz="quarter" idx="10" hasCustomPrompt="1"/>
          </p:nvPr>
        </p:nvSpPr>
        <p:spPr>
          <a:xfrm>
            <a:off x="719666" y="362148"/>
            <a:ext cx="3888319" cy="4315048"/>
          </a:xfrm>
          <a:prstGeom prst="rect">
            <a:avLst/>
          </a:prstGeom>
        </p:spPr>
        <p:txBody>
          <a:bodyPr/>
          <a:lstStyle>
            <a:lvl1pPr marL="0" indent="0" algn="ctr">
              <a:buNone/>
              <a:defRPr sz="9000" b="1" cap="all" baseline="0">
                <a:solidFill>
                  <a:srgbClr val="FFFFFF"/>
                </a:solidFill>
                <a:latin typeface="Avenir Next LT Pro" panose="020B0504020202020204" pitchFamily="34" charset="0"/>
              </a:defRPr>
            </a:lvl1pPr>
          </a:lstStyle>
          <a:p>
            <a:pPr lvl="0"/>
            <a:r>
              <a:rPr lang="de-DE"/>
              <a:t>01</a:t>
            </a:r>
          </a:p>
        </p:txBody>
      </p:sp>
    </p:spTree>
    <p:custDataLst>
      <p:tags r:id="rId1"/>
    </p:custDataLst>
    <p:extLst>
      <p:ext uri="{BB962C8B-B14F-4D97-AF65-F5344CB8AC3E}">
        <p14:creationId xmlns:p14="http://schemas.microsoft.com/office/powerpoint/2010/main" val="2154632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etro title sheet 2_2">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ACE59C5C-DEA9-4EBE-BF71-703BCE5EDF3D}"/>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17" name="Bildplatzhalter 16">
            <a:extLst>
              <a:ext uri="{FF2B5EF4-FFF2-40B4-BE49-F238E27FC236}">
                <a16:creationId xmlns:a16="http://schemas.microsoft.com/office/drawing/2014/main" id="{1F6D3149-48CC-43A2-B113-9FE0632FDAE3}"/>
              </a:ext>
            </a:extLst>
          </p:cNvPr>
          <p:cNvSpPr>
            <a:spLocks noGrp="1"/>
          </p:cNvSpPr>
          <p:nvPr>
            <p:ph type="pic" sz="quarter" idx="11" hasCustomPrompt="1"/>
          </p:nvPr>
        </p:nvSpPr>
        <p:spPr>
          <a:xfrm>
            <a:off x="-25171" y="0"/>
            <a:ext cx="12212572" cy="6858000"/>
          </a:xfrm>
          <a:custGeom>
            <a:avLst/>
            <a:gdLst>
              <a:gd name="connsiteX0" fmla="*/ 0 w 12212572"/>
              <a:gd name="connsiteY0" fmla="*/ 0 h 6858000"/>
              <a:gd name="connsiteX1" fmla="*/ 12212572 w 12212572"/>
              <a:gd name="connsiteY1" fmla="*/ 0 h 6858000"/>
              <a:gd name="connsiteX2" fmla="*/ 12212572 w 12212572"/>
              <a:gd name="connsiteY2" fmla="*/ 3381469 h 6858000"/>
              <a:gd name="connsiteX3" fmla="*/ 6912299 w 12212572"/>
              <a:gd name="connsiteY3" fmla="*/ 4890289 h 6858000"/>
              <a:gd name="connsiteX4" fmla="*/ 6912299 w 12212572"/>
              <a:gd name="connsiteY4" fmla="*/ 4877205 h 6858000"/>
              <a:gd name="connsiteX5" fmla="*/ 5273984 w 12212572"/>
              <a:gd name="connsiteY5" fmla="*/ 4877205 h 6858000"/>
              <a:gd name="connsiteX6" fmla="*/ 5273984 w 12212572"/>
              <a:gd name="connsiteY6" fmla="*/ 5356665 h 6858000"/>
              <a:gd name="connsiteX7" fmla="*/ 0 w 12212572"/>
              <a:gd name="connsiteY7" fmla="*/ 6858000 h 6858000"/>
              <a:gd name="connsiteX0" fmla="*/ 0 w 12212572"/>
              <a:gd name="connsiteY0" fmla="*/ 0 h 6858000"/>
              <a:gd name="connsiteX1" fmla="*/ 12212572 w 12212572"/>
              <a:gd name="connsiteY1" fmla="*/ 0 h 6858000"/>
              <a:gd name="connsiteX2" fmla="*/ 12212572 w 12212572"/>
              <a:gd name="connsiteY2" fmla="*/ 3381469 h 6858000"/>
              <a:gd name="connsiteX3" fmla="*/ 6909918 w 12212572"/>
              <a:gd name="connsiteY3" fmla="*/ 4878383 h 6858000"/>
              <a:gd name="connsiteX4" fmla="*/ 6912299 w 12212572"/>
              <a:gd name="connsiteY4" fmla="*/ 4877205 h 6858000"/>
              <a:gd name="connsiteX5" fmla="*/ 5273984 w 12212572"/>
              <a:gd name="connsiteY5" fmla="*/ 4877205 h 6858000"/>
              <a:gd name="connsiteX6" fmla="*/ 5273984 w 12212572"/>
              <a:gd name="connsiteY6" fmla="*/ 5356665 h 6858000"/>
              <a:gd name="connsiteX7" fmla="*/ 0 w 12212572"/>
              <a:gd name="connsiteY7" fmla="*/ 6858000 h 6858000"/>
              <a:gd name="connsiteX8" fmla="*/ 0 w 12212572"/>
              <a:gd name="connsiteY8" fmla="*/ 0 h 6858000"/>
              <a:gd name="connsiteX0" fmla="*/ 0 w 12212572"/>
              <a:gd name="connsiteY0" fmla="*/ 0 h 6858000"/>
              <a:gd name="connsiteX1" fmla="*/ 12212572 w 12212572"/>
              <a:gd name="connsiteY1" fmla="*/ 0 h 6858000"/>
              <a:gd name="connsiteX2" fmla="*/ 12212572 w 12212572"/>
              <a:gd name="connsiteY2" fmla="*/ 3381469 h 6858000"/>
              <a:gd name="connsiteX3" fmla="*/ 6909918 w 12212572"/>
              <a:gd name="connsiteY3" fmla="*/ 4878383 h 6858000"/>
              <a:gd name="connsiteX4" fmla="*/ 6912299 w 12212572"/>
              <a:gd name="connsiteY4" fmla="*/ 4877205 h 6858000"/>
              <a:gd name="connsiteX5" fmla="*/ 5273984 w 12212572"/>
              <a:gd name="connsiteY5" fmla="*/ 4877205 h 6858000"/>
              <a:gd name="connsiteX6" fmla="*/ 5273984 w 12212572"/>
              <a:gd name="connsiteY6" fmla="*/ 5347140 h 6858000"/>
              <a:gd name="connsiteX7" fmla="*/ 0 w 12212572"/>
              <a:gd name="connsiteY7" fmla="*/ 6858000 h 6858000"/>
              <a:gd name="connsiteX8" fmla="*/ 0 w 12212572"/>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12572" h="6858000">
                <a:moveTo>
                  <a:pt x="0" y="0"/>
                </a:moveTo>
                <a:lnTo>
                  <a:pt x="12212572" y="0"/>
                </a:lnTo>
                <a:lnTo>
                  <a:pt x="12212572" y="3381469"/>
                </a:lnTo>
                <a:lnTo>
                  <a:pt x="6909918" y="4878383"/>
                </a:lnTo>
                <a:lnTo>
                  <a:pt x="6912299" y="4877205"/>
                </a:lnTo>
                <a:lnTo>
                  <a:pt x="5273984" y="4877205"/>
                </a:lnTo>
                <a:lnTo>
                  <a:pt x="5273984" y="5347140"/>
                </a:lnTo>
                <a:lnTo>
                  <a:pt x="0" y="6858000"/>
                </a:lnTo>
                <a:lnTo>
                  <a:pt x="0" y="0"/>
                </a:lnTo>
                <a:close/>
              </a:path>
            </a:pathLst>
          </a:custGeom>
          <a:solidFill>
            <a:schemeClr val="bg1">
              <a:lumMod val="95000"/>
            </a:schemeClr>
          </a:solidFill>
        </p:spPr>
        <p:txBody>
          <a:bodyPr wrap="square" lIns="108000" tIns="108000" rIns="108000">
            <a:noAutofit/>
          </a:bodyPr>
          <a:lstStyle>
            <a:lvl1pPr marL="0" marR="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sz="2000"/>
            </a:lvl1pPr>
          </a:lstStyle>
          <a:p>
            <a:pPr marL="0" marR="0" lvl="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a:pPr>
            <a:r>
              <a:rPr lang="fr-FR"/>
              <a:t>Cliquez sur 'insérer' dans la barre de menu, puis sur 'photos' pour insérer une image.</a:t>
            </a:r>
            <a:endParaRPr lang="de-DE"/>
          </a:p>
        </p:txBody>
      </p:sp>
      <p:sp>
        <p:nvSpPr>
          <p:cNvPr id="7" name="Textplatzhalter 2">
            <a:extLst>
              <a:ext uri="{FF2B5EF4-FFF2-40B4-BE49-F238E27FC236}">
                <a16:creationId xmlns:a16="http://schemas.microsoft.com/office/drawing/2014/main" id="{3C992F77-037C-44CD-8B2A-FE1B0562D5BF}"/>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bg2"/>
                </a:solidFill>
                <a:latin typeface="Avenir Next LT Pro" panose="020B0504020202020204" pitchFamily="34" charset="0"/>
              </a:defRPr>
            </a:lvl1pPr>
          </a:lstStyle>
          <a:p>
            <a:pPr lvl="0"/>
            <a:r>
              <a:rPr lang="de-DE"/>
              <a:t>TITRE PAGE</a:t>
            </a:r>
            <a:br>
              <a:rPr lang="de-DE"/>
            </a:br>
            <a:r>
              <a:rPr lang="de-DE"/>
              <a:t>VERSION 2</a:t>
            </a:r>
          </a:p>
        </p:txBody>
      </p:sp>
      <p:pic>
        <p:nvPicPr>
          <p:cNvPr id="8" name="Image 7" descr="Une image contenant noir, signe, assiette, horloge&#10;&#10;Description générée automatiquement">
            <a:extLst>
              <a:ext uri="{FF2B5EF4-FFF2-40B4-BE49-F238E27FC236}">
                <a16:creationId xmlns:a16="http://schemas.microsoft.com/office/drawing/2014/main" id="{6F117F6A-BD13-47F0-AD29-3FF47989B84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249"/>
          <a:stretch/>
        </p:blipFill>
        <p:spPr>
          <a:xfrm>
            <a:off x="5278790" y="4877963"/>
            <a:ext cx="1634420" cy="503934"/>
          </a:xfrm>
          <a:prstGeom prst="rect">
            <a:avLst/>
          </a:prstGeom>
        </p:spPr>
      </p:pic>
    </p:spTree>
    <p:custDataLst>
      <p:tags r:id="rId1"/>
    </p:custDataLst>
    <p:extLst>
      <p:ext uri="{BB962C8B-B14F-4D97-AF65-F5344CB8AC3E}">
        <p14:creationId xmlns:p14="http://schemas.microsoft.com/office/powerpoint/2010/main" val="4050586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etro title sheet 3">
    <p:bg>
      <p:bgPr>
        <a:solidFill>
          <a:srgbClr val="FFE500"/>
        </a:solidFill>
        <a:effectLst/>
      </p:bgPr>
    </p:bg>
    <p:spTree>
      <p:nvGrpSpPr>
        <p:cNvPr id="1" name=""/>
        <p:cNvGrpSpPr/>
        <p:nvPr/>
      </p:nvGrpSpPr>
      <p:grpSpPr>
        <a:xfrm>
          <a:off x="0" y="0"/>
          <a:ext cx="0" cy="0"/>
          <a:chOff x="0" y="0"/>
          <a:chExt cx="0" cy="0"/>
        </a:xfrm>
      </p:grpSpPr>
      <p:sp>
        <p:nvSpPr>
          <p:cNvPr id="5" name="Freihandform: Form 4">
            <a:extLst>
              <a:ext uri="{FF2B5EF4-FFF2-40B4-BE49-F238E27FC236}">
                <a16:creationId xmlns:a16="http://schemas.microsoft.com/office/drawing/2014/main" id="{45338588-FA41-4854-8F69-058E58794F39}"/>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6" name="Textplatzhalter 2">
            <a:extLst>
              <a:ext uri="{FF2B5EF4-FFF2-40B4-BE49-F238E27FC236}">
                <a16:creationId xmlns:a16="http://schemas.microsoft.com/office/drawing/2014/main" id="{6450A261-0BF9-4077-9F7A-B720BF730691}"/>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tx1"/>
                </a:solidFill>
                <a:latin typeface="Avenir Next LT Pro" panose="020B0504020202020204" pitchFamily="34" charset="0"/>
              </a:defRPr>
            </a:lvl1pPr>
          </a:lstStyle>
          <a:p>
            <a:pPr lvl="0"/>
            <a:r>
              <a:rPr lang="de-DE"/>
              <a:t>TITRE PAGE</a:t>
            </a:r>
            <a:br>
              <a:rPr lang="de-DE"/>
            </a:br>
            <a:r>
              <a:rPr lang="de-DE"/>
              <a:t>VERSION 2</a:t>
            </a:r>
          </a:p>
        </p:txBody>
      </p:sp>
      <p:pic>
        <p:nvPicPr>
          <p:cNvPr id="7" name="Image 6" descr="Une image contenant noir, signe, assiette, horloge&#10;&#10;Description générée automatiquement">
            <a:extLst>
              <a:ext uri="{FF2B5EF4-FFF2-40B4-BE49-F238E27FC236}">
                <a16:creationId xmlns:a16="http://schemas.microsoft.com/office/drawing/2014/main" id="{FF1A4DBD-8FB5-4430-BC9A-40F3930D5C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249"/>
          <a:stretch/>
        </p:blipFill>
        <p:spPr>
          <a:xfrm>
            <a:off x="5278790" y="4877963"/>
            <a:ext cx="1634420" cy="503934"/>
          </a:xfrm>
          <a:prstGeom prst="rect">
            <a:avLst/>
          </a:prstGeom>
        </p:spPr>
      </p:pic>
    </p:spTree>
    <p:custDataLst>
      <p:tags r:id="rId1"/>
    </p:custDataLst>
    <p:extLst>
      <p:ext uri="{BB962C8B-B14F-4D97-AF65-F5344CB8AC3E}">
        <p14:creationId xmlns:p14="http://schemas.microsoft.com/office/powerpoint/2010/main" val="3803024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tro final sheet">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CC1E29C9-1DD8-4851-BABD-67273C63D8B8}"/>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5" name="Textplatzhalter 2">
            <a:extLst>
              <a:ext uri="{FF2B5EF4-FFF2-40B4-BE49-F238E27FC236}">
                <a16:creationId xmlns:a16="http://schemas.microsoft.com/office/drawing/2014/main" id="{BFF20F8D-2C3B-4827-B6C3-4EB56947491C}"/>
              </a:ext>
            </a:extLst>
          </p:cNvPr>
          <p:cNvSpPr>
            <a:spLocks noGrp="1"/>
          </p:cNvSpPr>
          <p:nvPr>
            <p:ph type="body" sz="quarter" idx="10" hasCustomPrompt="1"/>
          </p:nvPr>
        </p:nvSpPr>
        <p:spPr>
          <a:xfrm>
            <a:off x="1606163" y="2162779"/>
            <a:ext cx="8984974" cy="1843421"/>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r>
              <a:rPr lang="de-DE" dirty="0"/>
              <a:t>MERCI !</a:t>
            </a:r>
          </a:p>
        </p:txBody>
      </p:sp>
      <p:pic>
        <p:nvPicPr>
          <p:cNvPr id="7" name="Image 6" descr="Une image contenant noir, signe, assiette, horloge&#10;&#10;Description générée automatiquement">
            <a:extLst>
              <a:ext uri="{FF2B5EF4-FFF2-40B4-BE49-F238E27FC236}">
                <a16:creationId xmlns:a16="http://schemas.microsoft.com/office/drawing/2014/main" id="{FF53AB69-FF49-48C3-98D8-2CFB9021D22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208"/>
          <a:stretch/>
        </p:blipFill>
        <p:spPr>
          <a:xfrm>
            <a:off x="5278790" y="4877963"/>
            <a:ext cx="1634420" cy="516997"/>
          </a:xfrm>
          <a:prstGeom prst="rect">
            <a:avLst/>
          </a:prstGeom>
        </p:spPr>
      </p:pic>
    </p:spTree>
    <p:custDataLst>
      <p:tags r:id="rId1"/>
    </p:custDataLst>
    <p:extLst>
      <p:ext uri="{BB962C8B-B14F-4D97-AF65-F5344CB8AC3E}">
        <p14:creationId xmlns:p14="http://schemas.microsoft.com/office/powerpoint/2010/main" val="3139376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8" name="Freihandform: Form 7">
            <a:extLst>
              <a:ext uri="{FF2B5EF4-FFF2-40B4-BE49-F238E27FC236}">
                <a16:creationId xmlns:a16="http://schemas.microsoft.com/office/drawing/2014/main" id="{F9DF8EB7-55CC-464A-AA49-D68D61344DB2}"/>
              </a:ext>
            </a:extLst>
          </p:cNvPr>
          <p:cNvSpPr>
            <a:spLocks/>
          </p:cNvSpPr>
          <p:nvPr userDrawn="1"/>
        </p:nvSpPr>
        <p:spPr bwMode="auto">
          <a:xfrm>
            <a:off x="10348322" y="6329191"/>
            <a:ext cx="1843678" cy="528810"/>
          </a:xfrm>
          <a:custGeom>
            <a:avLst/>
            <a:gdLst>
              <a:gd name="connsiteX0" fmla="*/ 1843678 w 1843678"/>
              <a:gd name="connsiteY0" fmla="*/ 0 h 528810"/>
              <a:gd name="connsiteX1" fmla="*/ 1843678 w 1843678"/>
              <a:gd name="connsiteY1" fmla="*/ 528810 h 528810"/>
              <a:gd name="connsiteX2" fmla="*/ 0 w 1843678"/>
              <a:gd name="connsiteY2" fmla="*/ 528810 h 528810"/>
            </a:gdLst>
            <a:ahLst/>
            <a:cxnLst>
              <a:cxn ang="0">
                <a:pos x="connsiteX0" y="connsiteY0"/>
              </a:cxn>
              <a:cxn ang="0">
                <a:pos x="connsiteX1" y="connsiteY1"/>
              </a:cxn>
              <a:cxn ang="0">
                <a:pos x="connsiteX2" y="connsiteY2"/>
              </a:cxn>
            </a:cxnLst>
            <a:rect l="l" t="t" r="r" b="b"/>
            <a:pathLst>
              <a:path w="1843678" h="528810">
                <a:moveTo>
                  <a:pt x="1843678" y="0"/>
                </a:moveTo>
                <a:lnTo>
                  <a:pt x="1843678" y="528810"/>
                </a:lnTo>
                <a:lnTo>
                  <a:pt x="0" y="528810"/>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dirty="0">
              <a:latin typeface="Avenir Next LT Pro" panose="020B0504020202020204" pitchFamily="34" charset="0"/>
            </a:endParaRPr>
          </a:p>
        </p:txBody>
      </p:sp>
      <p:sp>
        <p:nvSpPr>
          <p:cNvPr id="3" name="Titelplatzhalter 1">
            <a:extLst>
              <a:ext uri="{FF2B5EF4-FFF2-40B4-BE49-F238E27FC236}">
                <a16:creationId xmlns:a16="http://schemas.microsoft.com/office/drawing/2014/main" id="{010FD807-97EB-493C-9A3C-AE8BB430C18E}"/>
              </a:ext>
            </a:extLst>
          </p:cNvPr>
          <p:cNvSpPr>
            <a:spLocks noGrp="1"/>
          </p:cNvSpPr>
          <p:nvPr>
            <p:ph type="title"/>
          </p:nvPr>
        </p:nvSpPr>
        <p:spPr>
          <a:xfrm>
            <a:off x="432254" y="497386"/>
            <a:ext cx="11322677" cy="945155"/>
          </a:xfrm>
          <a:prstGeom prst="rect">
            <a:avLst/>
          </a:prstGeom>
        </p:spPr>
        <p:txBody>
          <a:bodyPr vert="horz" lIns="0" tIns="0" rIns="0" bIns="0" rtlCol="0" anchor="t" anchorCtr="0">
            <a:noAutofit/>
          </a:bodyPr>
          <a:lstStyle/>
          <a:p>
            <a:r>
              <a:rPr lang="de-DE"/>
              <a:t>TITRE </a:t>
            </a:r>
            <a:r>
              <a:rPr lang="de-DE" err="1"/>
              <a:t>ca</a:t>
            </a:r>
            <a:r>
              <a:rPr lang="de-DE"/>
              <a:t> </a:t>
            </a:r>
            <a:r>
              <a:rPr lang="de-DE" err="1"/>
              <a:t>metro</a:t>
            </a:r>
            <a:r>
              <a:rPr lang="de-DE"/>
              <a:t> extra </a:t>
            </a:r>
            <a:r>
              <a:rPr lang="de-DE" err="1"/>
              <a:t>bold</a:t>
            </a:r>
            <a:r>
              <a:rPr lang="de-DE"/>
              <a:t> 34pt</a:t>
            </a:r>
          </a:p>
        </p:txBody>
      </p:sp>
      <p:sp>
        <p:nvSpPr>
          <p:cNvPr id="4" name="Foliennummernplatzhalter 7">
            <a:extLst>
              <a:ext uri="{FF2B5EF4-FFF2-40B4-BE49-F238E27FC236}">
                <a16:creationId xmlns:a16="http://schemas.microsoft.com/office/drawing/2014/main" id="{DFEAD6D4-CC80-4993-BC8F-544E6E3590A7}"/>
              </a:ext>
            </a:extLst>
          </p:cNvPr>
          <p:cNvSpPr>
            <a:spLocks noGrp="1"/>
          </p:cNvSpPr>
          <p:nvPr>
            <p:ph type="sldNum" sz="quarter" idx="4"/>
          </p:nvPr>
        </p:nvSpPr>
        <p:spPr>
          <a:xfrm>
            <a:off x="11342991" y="6570337"/>
            <a:ext cx="420143" cy="151200"/>
          </a:xfrm>
          <a:prstGeom prst="rect">
            <a:avLst/>
          </a:prstGeom>
        </p:spPr>
        <p:txBody>
          <a:bodyPr lIns="0" tIns="0" rIns="0" bIns="0"/>
          <a:lstStyle>
            <a:lvl1pPr algn="r">
              <a:defRPr sz="800" b="0">
                <a:solidFill>
                  <a:schemeClr val="accent1"/>
                </a:solidFill>
                <a:latin typeface="Avenir Next LT Pro" panose="020B0504020202020204" pitchFamily="34" charset="0"/>
              </a:defRPr>
            </a:lvl1pPr>
          </a:lstStyle>
          <a:p>
            <a:fld id="{82EA1D04-CA53-4DE3-84A8-2B63E41036C9}" type="slidenum">
              <a:rPr lang="de-DE" smtClean="0"/>
              <a:pPr/>
              <a:t>‹N°›</a:t>
            </a:fld>
            <a:endParaRPr lang="de-DE"/>
          </a:p>
        </p:txBody>
      </p:sp>
      <p:sp>
        <p:nvSpPr>
          <p:cNvPr id="5" name="Textplatzhalter 2">
            <a:extLst>
              <a:ext uri="{FF2B5EF4-FFF2-40B4-BE49-F238E27FC236}">
                <a16:creationId xmlns:a16="http://schemas.microsoft.com/office/drawing/2014/main" id="{E6E53E4B-EF88-4E0E-B2FC-506726985C1D}"/>
              </a:ext>
            </a:extLst>
          </p:cNvPr>
          <p:cNvSpPr>
            <a:spLocks noGrp="1"/>
          </p:cNvSpPr>
          <p:nvPr>
            <p:ph type="body" idx="1"/>
          </p:nvPr>
        </p:nvSpPr>
        <p:spPr>
          <a:xfrm>
            <a:off x="432253" y="1820294"/>
            <a:ext cx="11330880" cy="4488431"/>
          </a:xfrm>
          <a:prstGeom prst="rect">
            <a:avLst/>
          </a:prstGeom>
        </p:spPr>
        <p:txBody>
          <a:bodyPr vert="horz" lIns="0" tIns="0" rIns="0" bIns="0" rtlCol="0">
            <a:noAutofit/>
          </a:bodyPr>
          <a:lstStyle/>
          <a:p>
            <a:pPr lvl="0"/>
            <a:r>
              <a:rPr lang="de-DE" err="1"/>
              <a:t>Titre</a:t>
            </a:r>
            <a:r>
              <a:rPr lang="de-DE"/>
              <a:t> 1</a:t>
            </a:r>
          </a:p>
          <a:p>
            <a:pPr lvl="1"/>
            <a:r>
              <a:rPr lang="de-DE" err="1"/>
              <a:t>Titre</a:t>
            </a:r>
            <a:r>
              <a:rPr lang="de-DE"/>
              <a:t> 2</a:t>
            </a:r>
          </a:p>
          <a:p>
            <a:pPr lvl="2"/>
            <a:r>
              <a:rPr lang="de-DE" err="1"/>
              <a:t>Titre</a:t>
            </a:r>
            <a:r>
              <a:rPr lang="de-DE"/>
              <a:t> 3</a:t>
            </a:r>
          </a:p>
        </p:txBody>
      </p:sp>
      <p:sp>
        <p:nvSpPr>
          <p:cNvPr id="12" name="Datumsplatzhalter 5">
            <a:extLst>
              <a:ext uri="{FF2B5EF4-FFF2-40B4-BE49-F238E27FC236}">
                <a16:creationId xmlns:a16="http://schemas.microsoft.com/office/drawing/2014/main" id="{C705D6E7-DDD3-48B9-9718-4FE119F44A15}"/>
              </a:ext>
            </a:extLst>
          </p:cNvPr>
          <p:cNvSpPr>
            <a:spLocks noGrp="1"/>
          </p:cNvSpPr>
          <p:nvPr>
            <p:ph type="dt" sz="half" idx="2"/>
          </p:nvPr>
        </p:nvSpPr>
        <p:spPr>
          <a:xfrm>
            <a:off x="431657" y="6570338"/>
            <a:ext cx="9208732" cy="98751"/>
          </a:xfrm>
          <a:prstGeom prst="rect">
            <a:avLst/>
          </a:prstGeom>
        </p:spPr>
        <p:txBody>
          <a:bodyPr vert="horz" lIns="0" tIns="0" rIns="0" bIns="0" rtlCol="0" anchor="t" anchorCtr="0"/>
          <a:lstStyle>
            <a:lvl1pPr algn="l">
              <a:defRPr sz="800">
                <a:solidFill>
                  <a:schemeClr val="accent1"/>
                </a:solidFill>
                <a:latin typeface="Avenir Next LT Pro" panose="020B0504020202020204" pitchFamily="34" charset="0"/>
              </a:defRPr>
            </a:lvl1pPr>
          </a:lstStyle>
          <a:p>
            <a:r>
              <a:rPr lang="de-DE"/>
              <a:t>Confidentiel|   </a:t>
            </a:r>
            <a:fld id="{FC89AA29-A18B-45E6-A6DD-E693AF6AAD3A}" type="datetimeFigureOut">
              <a:rPr lang="de-DE" smtClean="0"/>
              <a:pPr/>
              <a:t>17.07.2024</a:t>
            </a:fld>
            <a:endParaRPr lang="de-DE"/>
          </a:p>
        </p:txBody>
      </p:sp>
    </p:spTree>
    <p:custDataLst>
      <p:tags r:id="rId13"/>
    </p:custDataLst>
    <p:extLst>
      <p:ext uri="{BB962C8B-B14F-4D97-AF65-F5344CB8AC3E}">
        <p14:creationId xmlns:p14="http://schemas.microsoft.com/office/powerpoint/2010/main" val="2325962827"/>
      </p:ext>
    </p:extLst>
  </p:cSld>
  <p:clrMap bg1="lt1" tx1="dk1" bg2="lt2" tx2="dk2" accent1="accent1" accent2="accent2" accent3="accent3" accent4="accent4" accent5="accent5" accent6="accent6" hlink="hlink" folHlink="folHlink"/>
  <p:sldLayoutIdLst>
    <p:sldLayoutId id="2147483675" r:id="rId1"/>
    <p:sldLayoutId id="2147483677" r:id="rId2"/>
    <p:sldLayoutId id="2147483679" r:id="rId3"/>
    <p:sldLayoutId id="2147483666" r:id="rId4"/>
    <p:sldLayoutId id="2147483674" r:id="rId5"/>
    <p:sldLayoutId id="2147483676" r:id="rId6"/>
    <p:sldLayoutId id="2147483668" r:id="rId7"/>
    <p:sldLayoutId id="2147483669" r:id="rId8"/>
    <p:sldLayoutId id="2147483670" r:id="rId9"/>
    <p:sldLayoutId id="2147483672" r:id="rId10"/>
    <p:sldLayoutId id="2147483680" r:id="rId11"/>
  </p:sldLayoutIdLst>
  <p:hf hdr="0" dt="0"/>
  <p:txStyles>
    <p:titleStyle>
      <a:lvl1pPr algn="l" defTabSz="914400" rtl="0" eaLnBrk="1" latinLnBrk="0" hangingPunct="1">
        <a:lnSpc>
          <a:spcPct val="90000"/>
        </a:lnSpc>
        <a:spcBef>
          <a:spcPct val="0"/>
        </a:spcBef>
        <a:buNone/>
        <a:defRPr sz="3400" b="1" kern="1200" cap="all" baseline="0">
          <a:solidFill>
            <a:schemeClr val="tx1"/>
          </a:solidFill>
          <a:latin typeface="Avenir Next LT Pro" panose="020B0504020202020204" pitchFamily="34" charset="0"/>
          <a:ea typeface="+mj-ea"/>
          <a:cs typeface="+mj-cs"/>
        </a:defRPr>
      </a:lvl1pPr>
    </p:titleStyle>
    <p:bodyStyle>
      <a:lvl1pPr marL="177800" indent="-177800" algn="l" defTabSz="914400" rtl="0" eaLnBrk="1" latinLnBrk="0" hangingPunct="1">
        <a:lnSpc>
          <a:spcPct val="90000"/>
        </a:lnSpc>
        <a:spcBef>
          <a:spcPts val="10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1pPr>
      <a:lvl2pPr marL="450850" indent="-184150"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2pPr>
      <a:lvl3pPr marL="715963" indent="-176213"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272">
          <p15:clr>
            <a:srgbClr val="F26B43"/>
          </p15:clr>
        </p15:guide>
        <p15:guide id="32" pos="7408">
          <p15:clr>
            <a:srgbClr val="F26B43"/>
          </p15:clr>
        </p15:guide>
        <p15:guide id="33" pos="3840">
          <p15:clr>
            <a:srgbClr val="F26B43"/>
          </p15:clr>
        </p15:guide>
        <p15:guide id="34" orient="horz" pos="4201">
          <p15:clr>
            <a:srgbClr val="F26B43"/>
          </p15:clr>
        </p15:guide>
        <p15:guide id="35" orient="horz" pos="346">
          <p15:clr>
            <a:srgbClr val="F26B43"/>
          </p15:clr>
        </p15:guide>
        <p15:guide id="36" orient="horz" pos="3974">
          <p15:clr>
            <a:srgbClr val="F26B43"/>
          </p15:clr>
        </p15:guide>
        <p15:guide id="37" orient="horz" pos="11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5.png"/><Relationship Id="rId7"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9.jpeg"/><Relationship Id="rId9"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image" Target="../media/image6.png"/><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image" Target="../media/image43.pn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11.xml"/><Relationship Id="rId5" Type="http://schemas.openxmlformats.org/officeDocument/2006/relationships/image" Target="../media/image46.png"/><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1.xml"/><Relationship Id="rId5" Type="http://schemas.openxmlformats.org/officeDocument/2006/relationships/image" Target="../media/image6.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5.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8" Type="http://schemas.openxmlformats.org/officeDocument/2006/relationships/image" Target="../media/image17.jpeg"/><Relationship Id="rId13" Type="http://schemas.openxmlformats.org/officeDocument/2006/relationships/image" Target="../media/image22.jpeg"/><Relationship Id="rId3" Type="http://schemas.openxmlformats.org/officeDocument/2006/relationships/image" Target="../media/image14.jpeg"/><Relationship Id="rId7" Type="http://schemas.openxmlformats.org/officeDocument/2006/relationships/image" Target="../media/image16.jpeg"/><Relationship Id="rId12"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15.jpeg"/><Relationship Id="rId11" Type="http://schemas.openxmlformats.org/officeDocument/2006/relationships/image" Target="../media/image20.png"/><Relationship Id="rId5" Type="http://schemas.openxmlformats.org/officeDocument/2006/relationships/image" Target="../media/image9.jpeg"/><Relationship Id="rId10" Type="http://schemas.openxmlformats.org/officeDocument/2006/relationships/image" Target="../media/image19.jpeg"/><Relationship Id="rId4" Type="http://schemas.openxmlformats.org/officeDocument/2006/relationships/image" Target="../media/image5.png"/><Relationship Id="rId9" Type="http://schemas.openxmlformats.org/officeDocument/2006/relationships/image" Target="../media/image18.jpeg"/><Relationship Id="rId14" Type="http://schemas.openxmlformats.org/officeDocument/2006/relationships/image" Target="../media/image2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6DDC0586-017B-3F8B-A001-96DA18A14BD3}"/>
              </a:ext>
            </a:extLst>
          </p:cNvPr>
          <p:cNvSpPr>
            <a:spLocks noGrp="1"/>
          </p:cNvSpPr>
          <p:nvPr>
            <p:ph type="body" sz="quarter" idx="10"/>
          </p:nvPr>
        </p:nvSpPr>
        <p:spPr/>
        <p:txBody>
          <a:bodyPr/>
          <a:lstStyle/>
          <a:p>
            <a:r>
              <a:rPr lang="fr-FR" sz="4800" b="1" dirty="0">
                <a:latin typeface="Avenir Next LT Pro" panose="020B0504020202020204" pitchFamily="34" charset="0"/>
                <a:cs typeface="Arial" panose="020B0604020202020204" pitchFamily="34" charset="0"/>
              </a:rPr>
              <a:t>Sirha </a:t>
            </a:r>
            <a:br>
              <a:rPr lang="fr-FR" sz="3600" b="1" dirty="0">
                <a:latin typeface="Avenir Next LT Pro" panose="020B0504020202020204" pitchFamily="34" charset="0"/>
                <a:cs typeface="Arial" panose="020B0604020202020204" pitchFamily="34" charset="0"/>
              </a:rPr>
            </a:br>
            <a:r>
              <a:rPr lang="fr-FR" sz="3600" dirty="0">
                <a:latin typeface="Avenir Next LT Pro" panose="020B0504020202020204" pitchFamily="34" charset="0"/>
                <a:cs typeface="Arial" panose="020B0604020202020204" pitchFamily="34" charset="0"/>
              </a:rPr>
              <a:t>janvier 2025</a:t>
            </a:r>
          </a:p>
          <a:p>
            <a:endParaRPr lang="fr-FR" sz="3600" dirty="0"/>
          </a:p>
        </p:txBody>
      </p:sp>
    </p:spTree>
    <p:extLst>
      <p:ext uri="{BB962C8B-B14F-4D97-AF65-F5344CB8AC3E}">
        <p14:creationId xmlns:p14="http://schemas.microsoft.com/office/powerpoint/2010/main" val="1008303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a:extLst>
              <a:ext uri="{FF2B5EF4-FFF2-40B4-BE49-F238E27FC236}">
                <a16:creationId xmlns:a16="http://schemas.microsoft.com/office/drawing/2014/main" id="{228717DB-62EE-D89A-A84F-340D03D94284}"/>
              </a:ext>
            </a:extLst>
          </p:cNvPr>
          <p:cNvCxnSpPr/>
          <p:nvPr/>
        </p:nvCxnSpPr>
        <p:spPr>
          <a:xfrm>
            <a:off x="217249" y="851553"/>
            <a:ext cx="2339439" cy="0"/>
          </a:xfrm>
          <a:prstGeom prst="line">
            <a:avLst/>
          </a:prstGeom>
          <a:ln w="5715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4DD20EB2-3DDB-9307-B0D1-AF17E2FBEC84}"/>
              </a:ext>
            </a:extLst>
          </p:cNvPr>
          <p:cNvSpPr txBox="1"/>
          <p:nvPr/>
        </p:nvSpPr>
        <p:spPr>
          <a:xfrm>
            <a:off x="59098" y="194519"/>
            <a:ext cx="8298321" cy="523220"/>
          </a:xfrm>
          <a:prstGeom prst="rect">
            <a:avLst/>
          </a:prstGeom>
          <a:noFill/>
        </p:spPr>
        <p:txBody>
          <a:bodyPr wrap="square" lIns="91440" tIns="45720" rIns="91440" bIns="45720" rtlCol="0" anchor="t">
            <a:spAutoFit/>
          </a:bodyPr>
          <a:lstStyle/>
          <a:p>
            <a:r>
              <a:rPr lang="fr-FR" sz="2800" b="1" dirty="0">
                <a:latin typeface="Avenir Next LT Pro" panose="020B0504020202020204" pitchFamily="34" charset="0"/>
              </a:rPr>
              <a:t>Hall 1 – Au centre le marché des producteurs</a:t>
            </a:r>
          </a:p>
        </p:txBody>
      </p:sp>
      <p:sp>
        <p:nvSpPr>
          <p:cNvPr id="2" name="ZoneTexte 1">
            <a:extLst>
              <a:ext uri="{FF2B5EF4-FFF2-40B4-BE49-F238E27FC236}">
                <a16:creationId xmlns:a16="http://schemas.microsoft.com/office/drawing/2014/main" id="{F2BE9AE3-7326-5900-59AD-2C5B44C69226}"/>
              </a:ext>
            </a:extLst>
          </p:cNvPr>
          <p:cNvSpPr txBox="1"/>
          <p:nvPr/>
        </p:nvSpPr>
        <p:spPr>
          <a:xfrm>
            <a:off x="2637488" y="607998"/>
            <a:ext cx="8361689" cy="369332"/>
          </a:xfrm>
          <a:prstGeom prst="rect">
            <a:avLst/>
          </a:prstGeom>
          <a:noFill/>
        </p:spPr>
        <p:txBody>
          <a:bodyPr wrap="square">
            <a:spAutoFit/>
          </a:bodyPr>
          <a:lstStyle/>
          <a:p>
            <a:r>
              <a:rPr lang="fr-FR" i="1" dirty="0">
                <a:latin typeface="Avenir Next LT Pro" panose="020B0504020202020204" pitchFamily="34" charset="0"/>
              </a:rPr>
              <a:t>Mise en avant des compétences des halles (sélection, services, proximité…)</a:t>
            </a:r>
            <a:endParaRPr lang="fr-FR" sz="1800" dirty="0">
              <a:latin typeface="Avenir Next LT Pro" panose="020B0504020202020204" pitchFamily="34" charset="0"/>
            </a:endParaRPr>
          </a:p>
        </p:txBody>
      </p:sp>
      <p:sp>
        <p:nvSpPr>
          <p:cNvPr id="9" name="AutoShape 4" descr="A large, modern exhibition stand over 500m² in size for METRO in France, a brand known for selling food products to professional culinary businesses. The stand is designed to resemble a contemporary producers' market, showcasing a variety of fresh produce, gourmet items, and culinary equipment. The atmosphere is vibrant and welcoming, with a blend of traditional market elements and sleek, modern design. The stand features designated areas for different food categories, interactive displays, and a demonstration kitchen where chefs prepare dishes. The color scheme includes METRO's brand colors, and the layout encourages visitor engagement and product exploration.">
            <a:extLst>
              <a:ext uri="{FF2B5EF4-FFF2-40B4-BE49-F238E27FC236}">
                <a16:creationId xmlns:a16="http://schemas.microsoft.com/office/drawing/2014/main" id="{0143A039-D820-FF7C-AE34-8DDB784501F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5" name="Image 4">
            <a:extLst>
              <a:ext uri="{FF2B5EF4-FFF2-40B4-BE49-F238E27FC236}">
                <a16:creationId xmlns:a16="http://schemas.microsoft.com/office/drawing/2014/main" id="{25E83B8E-663B-9B39-B1EF-0B81324F1A92}"/>
              </a:ext>
            </a:extLst>
          </p:cNvPr>
          <p:cNvPicPr>
            <a:picLocks noChangeAspect="1"/>
          </p:cNvPicPr>
          <p:nvPr/>
        </p:nvPicPr>
        <p:blipFill rotWithShape="1">
          <a:blip r:embed="rId3"/>
          <a:srcRect l="40818" t="45513" r="32369" b="8865"/>
          <a:stretch/>
        </p:blipFill>
        <p:spPr>
          <a:xfrm>
            <a:off x="419004" y="2372259"/>
            <a:ext cx="4014096" cy="3902766"/>
          </a:xfrm>
          <a:prstGeom prst="rect">
            <a:avLst/>
          </a:prstGeom>
        </p:spPr>
      </p:pic>
      <p:pic>
        <p:nvPicPr>
          <p:cNvPr id="2050" name="Picture 2" descr="Les débuts du Salon de l'agriculture de Paris en images - Paris (75000)">
            <a:extLst>
              <a:ext uri="{FF2B5EF4-FFF2-40B4-BE49-F238E27FC236}">
                <a16:creationId xmlns:a16="http://schemas.microsoft.com/office/drawing/2014/main" id="{3B99BFC9-B9A6-B147-9BF3-EF4CCE59F5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88630" y="2415512"/>
            <a:ext cx="2853850" cy="166980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1">
            <a:extLst>
              <a:ext uri="{FF2B5EF4-FFF2-40B4-BE49-F238E27FC236}">
                <a16:creationId xmlns:a16="http://schemas.microsoft.com/office/drawing/2014/main" id="{E3E0CDDF-6B69-1958-A445-3EA161123CC5}"/>
              </a:ext>
            </a:extLst>
          </p:cNvPr>
          <p:cNvSpPr>
            <a:spLocks noChangeArrowheads="1"/>
          </p:cNvSpPr>
          <p:nvPr/>
        </p:nvSpPr>
        <p:spPr bwMode="auto">
          <a:xfrm>
            <a:off x="1722410" y="1140228"/>
            <a:ext cx="609395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fr-FR" altLang="fr-FR" sz="1400" dirty="0">
                <a:solidFill>
                  <a:srgbClr val="004282"/>
                </a:solidFill>
                <a:latin typeface="Avenir Next LT Pro" panose="020B0504020202020204" pitchFamily="34" charset="0"/>
                <a:ea typeface="Calibri" panose="020F0502020204030204" pitchFamily="34" charset="0"/>
              </a:rPr>
              <a:t> </a:t>
            </a:r>
            <a:r>
              <a:rPr lang="fr-FR" altLang="fr-FR" sz="1400" b="1" dirty="0">
                <a:solidFill>
                  <a:srgbClr val="004282"/>
                </a:solidFill>
                <a:latin typeface="Avenir Next LT Pro" panose="020B0504020202020204" pitchFamily="34" charset="0"/>
                <a:ea typeface="Calibri" panose="020F0502020204030204" pitchFamily="34" charset="0"/>
              </a:rPr>
              <a:t>Valorisation de </a:t>
            </a:r>
            <a:r>
              <a:rPr kumimoji="0" lang="fr-FR" altLang="fr-FR" sz="1400" b="1" i="0" u="none" strike="noStrike" cap="none" normalizeH="0" baseline="0" dirty="0">
                <a:ln>
                  <a:noFill/>
                </a:ln>
                <a:solidFill>
                  <a:srgbClr val="004282"/>
                </a:solidFill>
                <a:effectLst/>
                <a:latin typeface="Avenir Next LT Pro" panose="020B0504020202020204" pitchFamily="34" charset="0"/>
                <a:ea typeface="Calibri" panose="020F0502020204030204" pitchFamily="34" charset="0"/>
              </a:rPr>
              <a:t>notre savoir-faire sur l’extra-frais </a:t>
            </a:r>
            <a:r>
              <a:rPr kumimoji="0" lang="fr-FR" altLang="fr-FR" sz="1400" b="0" i="0" u="none" strike="noStrike" cap="none" normalizeH="0" baseline="0" dirty="0">
                <a:ln>
                  <a:noFill/>
                </a:ln>
                <a:solidFill>
                  <a:srgbClr val="004282"/>
                </a:solidFill>
                <a:effectLst/>
                <a:latin typeface="Avenir Next LT Pro" panose="020B0504020202020204" pitchFamily="34" charset="0"/>
                <a:ea typeface="Calibri" panose="020F0502020204030204" pitchFamily="34" charset="0"/>
              </a:rPr>
              <a:t>avec la présence </a:t>
            </a:r>
            <a:r>
              <a:rPr kumimoji="0" lang="fr-FR" altLang="fr-FR" sz="1400" b="0" i="0" u="none" strike="noStrike" cap="none" normalizeH="0" baseline="0" dirty="0" err="1">
                <a:ln>
                  <a:noFill/>
                </a:ln>
                <a:solidFill>
                  <a:srgbClr val="004282"/>
                </a:solidFill>
                <a:effectLst/>
                <a:latin typeface="Avenir Next LT Pro" panose="020B0504020202020204" pitchFamily="34" charset="0"/>
                <a:ea typeface="Calibri" panose="020F0502020204030204" pitchFamily="34" charset="0"/>
              </a:rPr>
              <a:t>destand</a:t>
            </a:r>
            <a:r>
              <a:rPr kumimoji="0" lang="fr-FR" altLang="fr-FR" sz="1400" b="0" i="0" u="none" strike="noStrike" cap="none" normalizeH="0" baseline="0" dirty="0">
                <a:ln>
                  <a:noFill/>
                </a:ln>
                <a:solidFill>
                  <a:srgbClr val="004282"/>
                </a:solidFill>
                <a:effectLst/>
                <a:latin typeface="Avenir Next LT Pro" panose="020B0504020202020204" pitchFamily="34" charset="0"/>
                <a:ea typeface="Calibri" panose="020F0502020204030204" pitchFamily="34" charset="0"/>
              </a:rPr>
              <a:t> avec la mise en avant des produits, la présence des producteurs</a:t>
            </a:r>
            <a:r>
              <a:rPr lang="fr-FR" altLang="fr-FR" sz="1400" dirty="0">
                <a:solidFill>
                  <a:srgbClr val="004282"/>
                </a:solidFill>
                <a:latin typeface="Avenir Next LT Pro" panose="020B0504020202020204" pitchFamily="34" charset="0"/>
                <a:ea typeface="Calibri" panose="020F0502020204030204" pitchFamily="34" charset="0"/>
              </a:rPr>
              <a:t> </a:t>
            </a:r>
            <a:endParaRPr kumimoji="0" lang="fr-FR" altLang="fr-FR" sz="1400" b="0" i="0" u="none" strike="noStrike" cap="none" normalizeH="0" baseline="0" dirty="0">
              <a:ln>
                <a:noFill/>
              </a:ln>
              <a:solidFill>
                <a:srgbClr val="004282"/>
              </a:solidFill>
              <a:effectLst/>
              <a:latin typeface="Avenir Next LT Pro" panose="020B0504020202020204" pitchFamily="34" charset="0"/>
              <a:ea typeface="Calibri" panose="020F0502020204030204" pitchFamily="34" charset="0"/>
            </a:endParaRPr>
          </a:p>
        </p:txBody>
      </p:sp>
      <p:sp>
        <p:nvSpPr>
          <p:cNvPr id="14" name="Triangle isocèle 13">
            <a:extLst>
              <a:ext uri="{FF2B5EF4-FFF2-40B4-BE49-F238E27FC236}">
                <a16:creationId xmlns:a16="http://schemas.microsoft.com/office/drawing/2014/main" id="{124A1A85-C6CD-E6CC-C199-4198C623075D}"/>
              </a:ext>
            </a:extLst>
          </p:cNvPr>
          <p:cNvSpPr/>
          <p:nvPr/>
        </p:nvSpPr>
        <p:spPr>
          <a:xfrm rot="5400000">
            <a:off x="961368" y="1205918"/>
            <a:ext cx="530942" cy="45770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Ellipse 14">
            <a:extLst>
              <a:ext uri="{FF2B5EF4-FFF2-40B4-BE49-F238E27FC236}">
                <a16:creationId xmlns:a16="http://schemas.microsoft.com/office/drawing/2014/main" id="{A1D77FD8-4A54-9A3C-467F-8C789A2E045D}"/>
              </a:ext>
            </a:extLst>
          </p:cNvPr>
          <p:cNvSpPr/>
          <p:nvPr/>
        </p:nvSpPr>
        <p:spPr>
          <a:xfrm>
            <a:off x="347850" y="1252983"/>
            <a:ext cx="297710" cy="29771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Avenir Next LT Pro" panose="020B0504020202020204" pitchFamily="34" charset="0"/>
              </a:rPr>
              <a:t>1</a:t>
            </a:r>
          </a:p>
        </p:txBody>
      </p:sp>
      <p:sp>
        <p:nvSpPr>
          <p:cNvPr id="16" name="Rectangle 1">
            <a:extLst>
              <a:ext uri="{FF2B5EF4-FFF2-40B4-BE49-F238E27FC236}">
                <a16:creationId xmlns:a16="http://schemas.microsoft.com/office/drawing/2014/main" id="{38393247-D043-B298-285A-AB1BF78D28C8}"/>
              </a:ext>
            </a:extLst>
          </p:cNvPr>
          <p:cNvSpPr>
            <a:spLocks noChangeArrowheads="1"/>
          </p:cNvSpPr>
          <p:nvPr/>
        </p:nvSpPr>
        <p:spPr bwMode="auto">
          <a:xfrm>
            <a:off x="1801480" y="1857917"/>
            <a:ext cx="500460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fr-FR" altLang="fr-FR" sz="1400" b="1" dirty="0">
                <a:solidFill>
                  <a:srgbClr val="004282"/>
                </a:solidFill>
                <a:highlight>
                  <a:srgbClr val="FFE600"/>
                </a:highlight>
                <a:latin typeface="Avenir Next LT Pro" panose="020B0504020202020204" pitchFamily="34" charset="0"/>
                <a:ea typeface="Calibri" panose="020F0502020204030204" pitchFamily="34" charset="0"/>
              </a:rPr>
              <a:t>Dégustation produits </a:t>
            </a:r>
            <a:endParaRPr kumimoji="0" lang="fr-FR" altLang="fr-FR" sz="1400" b="1" i="0" u="none" strike="noStrike" cap="none" normalizeH="0" baseline="0" dirty="0">
              <a:ln>
                <a:noFill/>
              </a:ln>
              <a:solidFill>
                <a:srgbClr val="004282"/>
              </a:solidFill>
              <a:effectLst/>
              <a:highlight>
                <a:srgbClr val="FFE600"/>
              </a:highlight>
              <a:latin typeface="Avenir Next LT Pro" panose="020B0504020202020204" pitchFamily="34" charset="0"/>
              <a:ea typeface="Calibri" panose="020F0502020204030204" pitchFamily="34" charset="0"/>
            </a:endParaRPr>
          </a:p>
        </p:txBody>
      </p:sp>
      <p:pic>
        <p:nvPicPr>
          <p:cNvPr id="2052" name="Picture 4" descr="En images. Dans les allées du Sirha, comme si vous y étiez">
            <a:extLst>
              <a:ext uri="{FF2B5EF4-FFF2-40B4-BE49-F238E27FC236}">
                <a16:creationId xmlns:a16="http://schemas.microsoft.com/office/drawing/2014/main" id="{D55C2C00-1E6F-F61B-DC4F-A0BCE96255B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87835" y="4361300"/>
            <a:ext cx="2853850" cy="1903154"/>
          </a:xfrm>
          <a:prstGeom prst="rect">
            <a:avLst/>
          </a:prstGeom>
          <a:noFill/>
          <a:extLst>
            <a:ext uri="{909E8E84-426E-40DD-AFC4-6F175D3DCCD1}">
              <a14:hiddenFill xmlns:a14="http://schemas.microsoft.com/office/drawing/2010/main">
                <a:solidFill>
                  <a:srgbClr val="FFFFFF"/>
                </a:solidFill>
              </a14:hiddenFill>
            </a:ext>
          </a:extLst>
        </p:spPr>
      </p:pic>
      <p:pic>
        <p:nvPicPr>
          <p:cNvPr id="18" name="Image 17">
            <a:extLst>
              <a:ext uri="{FF2B5EF4-FFF2-40B4-BE49-F238E27FC236}">
                <a16:creationId xmlns:a16="http://schemas.microsoft.com/office/drawing/2014/main" id="{EF0384D4-C4C7-7EDB-C746-7B311DF573F4}"/>
              </a:ext>
            </a:extLst>
          </p:cNvPr>
          <p:cNvPicPr>
            <a:picLocks noChangeAspect="1"/>
          </p:cNvPicPr>
          <p:nvPr/>
        </p:nvPicPr>
        <p:blipFill rotWithShape="1">
          <a:blip r:embed="rId6"/>
          <a:srcRect l="40023" t="42009" r="28548" b="16423"/>
          <a:stretch/>
        </p:blipFill>
        <p:spPr>
          <a:xfrm>
            <a:off x="7420322" y="4361300"/>
            <a:ext cx="2499017" cy="1888702"/>
          </a:xfrm>
          <a:prstGeom prst="rect">
            <a:avLst/>
          </a:prstGeom>
        </p:spPr>
      </p:pic>
      <p:pic>
        <p:nvPicPr>
          <p:cNvPr id="20" name="Image 19">
            <a:extLst>
              <a:ext uri="{FF2B5EF4-FFF2-40B4-BE49-F238E27FC236}">
                <a16:creationId xmlns:a16="http://schemas.microsoft.com/office/drawing/2014/main" id="{61F4F6A6-34F5-F73F-0389-26D8A9E1B299}"/>
              </a:ext>
            </a:extLst>
          </p:cNvPr>
          <p:cNvPicPr>
            <a:picLocks noChangeAspect="1"/>
          </p:cNvPicPr>
          <p:nvPr/>
        </p:nvPicPr>
        <p:blipFill rotWithShape="1">
          <a:blip r:embed="rId7"/>
          <a:srcRect t="20789"/>
          <a:stretch/>
        </p:blipFill>
        <p:spPr>
          <a:xfrm>
            <a:off x="7398009" y="2372259"/>
            <a:ext cx="4304497" cy="1948345"/>
          </a:xfrm>
          <a:prstGeom prst="rect">
            <a:avLst/>
          </a:prstGeom>
        </p:spPr>
      </p:pic>
    </p:spTree>
    <p:extLst>
      <p:ext uri="{BB962C8B-B14F-4D97-AF65-F5344CB8AC3E}">
        <p14:creationId xmlns:p14="http://schemas.microsoft.com/office/powerpoint/2010/main" val="1125840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4757" t="12387" r="36828" b="75225"/>
          <a:stretch/>
        </p:blipFill>
        <p:spPr bwMode="auto">
          <a:xfrm>
            <a:off x="8620343" y="5884066"/>
            <a:ext cx="3578136" cy="989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6" descr="https://brandportal.metro-cc.com/api/screen/thumbnail/T8tyaE-crmJTeFIVmqWUG4UL-FiutgL5v43rytEdMPIWQIIUJHVtXJniFC3dVlz-OO17o4ql1LPSQ4ZPA7dg5Q/86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039" t="19845" r="16020" b="20096"/>
          <a:stretch/>
        </p:blipFill>
        <p:spPr bwMode="auto">
          <a:xfrm>
            <a:off x="10072147" y="6019680"/>
            <a:ext cx="1617695" cy="455689"/>
          </a:xfrm>
          <a:prstGeom prst="rect">
            <a:avLst/>
          </a:prstGeom>
          <a:noFill/>
          <a:extLst>
            <a:ext uri="{909E8E84-426E-40DD-AFC4-6F175D3DCCD1}">
              <a14:hiddenFill xmlns:a14="http://schemas.microsoft.com/office/drawing/2010/main">
                <a:solidFill>
                  <a:srgbClr val="FFFFFF"/>
                </a:solidFill>
              </a14:hiddenFill>
            </a:ext>
          </a:extLst>
        </p:spPr>
      </p:pic>
      <p:cxnSp>
        <p:nvCxnSpPr>
          <p:cNvPr id="3" name="Connecteur droit 2">
            <a:extLst>
              <a:ext uri="{FF2B5EF4-FFF2-40B4-BE49-F238E27FC236}">
                <a16:creationId xmlns:a16="http://schemas.microsoft.com/office/drawing/2014/main" id="{228717DB-62EE-D89A-A84F-340D03D94284}"/>
              </a:ext>
            </a:extLst>
          </p:cNvPr>
          <p:cNvCxnSpPr/>
          <p:nvPr/>
        </p:nvCxnSpPr>
        <p:spPr>
          <a:xfrm>
            <a:off x="217249" y="851553"/>
            <a:ext cx="2339439" cy="0"/>
          </a:xfrm>
          <a:prstGeom prst="line">
            <a:avLst/>
          </a:prstGeom>
          <a:ln w="5715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4DD20EB2-3DDB-9307-B0D1-AF17E2FBEC84}"/>
              </a:ext>
            </a:extLst>
          </p:cNvPr>
          <p:cNvSpPr txBox="1"/>
          <p:nvPr/>
        </p:nvSpPr>
        <p:spPr>
          <a:xfrm>
            <a:off x="59098" y="194519"/>
            <a:ext cx="8298321" cy="523220"/>
          </a:xfrm>
          <a:prstGeom prst="rect">
            <a:avLst/>
          </a:prstGeom>
          <a:noFill/>
        </p:spPr>
        <p:txBody>
          <a:bodyPr wrap="square" lIns="91440" tIns="45720" rIns="91440" bIns="45720" rtlCol="0" anchor="t">
            <a:spAutoFit/>
          </a:bodyPr>
          <a:lstStyle/>
          <a:p>
            <a:r>
              <a:rPr lang="fr-FR" sz="2800" b="1" dirty="0">
                <a:latin typeface="Avenir Next LT Pro" panose="020B0504020202020204" pitchFamily="34" charset="0"/>
              </a:rPr>
              <a:t>Hall 1 – Au centre le marché des producteurs</a:t>
            </a:r>
          </a:p>
        </p:txBody>
      </p:sp>
      <p:sp>
        <p:nvSpPr>
          <p:cNvPr id="2" name="ZoneTexte 1">
            <a:extLst>
              <a:ext uri="{FF2B5EF4-FFF2-40B4-BE49-F238E27FC236}">
                <a16:creationId xmlns:a16="http://schemas.microsoft.com/office/drawing/2014/main" id="{F2BE9AE3-7326-5900-59AD-2C5B44C69226}"/>
              </a:ext>
            </a:extLst>
          </p:cNvPr>
          <p:cNvSpPr txBox="1"/>
          <p:nvPr/>
        </p:nvSpPr>
        <p:spPr>
          <a:xfrm>
            <a:off x="2637488" y="607998"/>
            <a:ext cx="8361689" cy="369332"/>
          </a:xfrm>
          <a:prstGeom prst="rect">
            <a:avLst/>
          </a:prstGeom>
          <a:noFill/>
        </p:spPr>
        <p:txBody>
          <a:bodyPr wrap="square">
            <a:spAutoFit/>
          </a:bodyPr>
          <a:lstStyle/>
          <a:p>
            <a:r>
              <a:rPr lang="fr-FR" i="1" dirty="0">
                <a:latin typeface="Avenir Next LT Pro" panose="020B0504020202020204" pitchFamily="34" charset="0"/>
              </a:rPr>
              <a:t>Mise en avant des compétences des halles (sélection, services, proximité…)</a:t>
            </a:r>
            <a:endParaRPr lang="fr-FR" sz="1800" dirty="0">
              <a:latin typeface="Avenir Next LT Pro" panose="020B0504020202020204" pitchFamily="34" charset="0"/>
            </a:endParaRPr>
          </a:p>
        </p:txBody>
      </p:sp>
      <p:sp>
        <p:nvSpPr>
          <p:cNvPr id="9" name="AutoShape 4" descr="A large, modern exhibition stand over 500m² in size for METRO in France, a brand known for selling food products to professional culinary businesses. The stand is designed to resemble a contemporary producers' market, showcasing a variety of fresh produce, gourmet items, and culinary equipment. The atmosphere is vibrant and welcoming, with a blend of traditional market elements and sleek, modern design. The stand features designated areas for different food categories, interactive displays, and a demonstration kitchen where chefs prepare dishes. The color scheme includes METRO's brand colors, and the layout encourages visitor engagement and product exploration.">
            <a:extLst>
              <a:ext uri="{FF2B5EF4-FFF2-40B4-BE49-F238E27FC236}">
                <a16:creationId xmlns:a16="http://schemas.microsoft.com/office/drawing/2014/main" id="{0143A039-D820-FF7C-AE34-8DDB784501F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8" name="Rectangle 1">
            <a:extLst>
              <a:ext uri="{FF2B5EF4-FFF2-40B4-BE49-F238E27FC236}">
                <a16:creationId xmlns:a16="http://schemas.microsoft.com/office/drawing/2014/main" id="{E3E0CDDF-6B69-1958-A445-3EA161123CC5}"/>
              </a:ext>
            </a:extLst>
          </p:cNvPr>
          <p:cNvSpPr>
            <a:spLocks noChangeArrowheads="1"/>
          </p:cNvSpPr>
          <p:nvPr/>
        </p:nvSpPr>
        <p:spPr bwMode="auto">
          <a:xfrm>
            <a:off x="1722410" y="1140228"/>
            <a:ext cx="609395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fr-FR" altLang="fr-FR" sz="1400" dirty="0">
                <a:solidFill>
                  <a:srgbClr val="004282"/>
                </a:solidFill>
                <a:latin typeface="Avenir Next LT Pro" panose="020B0504020202020204" pitchFamily="34" charset="0"/>
                <a:ea typeface="Calibri" panose="020F0502020204030204" pitchFamily="34" charset="0"/>
              </a:rPr>
              <a:t> </a:t>
            </a:r>
            <a:r>
              <a:rPr lang="fr-FR" altLang="fr-FR" sz="1400" b="1" dirty="0">
                <a:solidFill>
                  <a:srgbClr val="004282"/>
                </a:solidFill>
                <a:latin typeface="Avenir Next LT Pro" panose="020B0504020202020204" pitchFamily="34" charset="0"/>
                <a:ea typeface="Calibri" panose="020F0502020204030204" pitchFamily="34" charset="0"/>
              </a:rPr>
              <a:t>Valorisation de </a:t>
            </a:r>
            <a:r>
              <a:rPr kumimoji="0" lang="fr-FR" altLang="fr-FR" sz="1400" b="1" i="0" u="none" strike="noStrike" cap="none" normalizeH="0" baseline="0" dirty="0">
                <a:ln>
                  <a:noFill/>
                </a:ln>
                <a:solidFill>
                  <a:srgbClr val="004282"/>
                </a:solidFill>
                <a:effectLst/>
                <a:latin typeface="Avenir Next LT Pro" panose="020B0504020202020204" pitchFamily="34" charset="0"/>
                <a:ea typeface="Calibri" panose="020F0502020204030204" pitchFamily="34" charset="0"/>
              </a:rPr>
              <a:t>notre savoir-faire sur l’extra-frais </a:t>
            </a:r>
            <a:r>
              <a:rPr kumimoji="0" lang="fr-FR" altLang="fr-FR" sz="1400" b="0" i="0" u="none" strike="noStrike" cap="none" normalizeH="0" baseline="0" dirty="0">
                <a:ln>
                  <a:noFill/>
                </a:ln>
                <a:solidFill>
                  <a:srgbClr val="004282"/>
                </a:solidFill>
                <a:effectLst/>
                <a:latin typeface="Avenir Next LT Pro" panose="020B0504020202020204" pitchFamily="34" charset="0"/>
                <a:ea typeface="Calibri" panose="020F0502020204030204" pitchFamily="34" charset="0"/>
              </a:rPr>
              <a:t>avec la présence </a:t>
            </a:r>
            <a:r>
              <a:rPr kumimoji="0" lang="fr-FR" altLang="fr-FR" sz="1400" b="0" i="0" u="none" strike="noStrike" cap="none" normalizeH="0" baseline="0" dirty="0" err="1">
                <a:ln>
                  <a:noFill/>
                </a:ln>
                <a:solidFill>
                  <a:srgbClr val="004282"/>
                </a:solidFill>
                <a:effectLst/>
                <a:latin typeface="Avenir Next LT Pro" panose="020B0504020202020204" pitchFamily="34" charset="0"/>
                <a:ea typeface="Calibri" panose="020F0502020204030204" pitchFamily="34" charset="0"/>
              </a:rPr>
              <a:t>destand</a:t>
            </a:r>
            <a:r>
              <a:rPr kumimoji="0" lang="fr-FR" altLang="fr-FR" sz="1400" b="0" i="0" u="none" strike="noStrike" cap="none" normalizeH="0" baseline="0" dirty="0">
                <a:ln>
                  <a:noFill/>
                </a:ln>
                <a:solidFill>
                  <a:srgbClr val="004282"/>
                </a:solidFill>
                <a:effectLst/>
                <a:latin typeface="Avenir Next LT Pro" panose="020B0504020202020204" pitchFamily="34" charset="0"/>
                <a:ea typeface="Calibri" panose="020F0502020204030204" pitchFamily="34" charset="0"/>
              </a:rPr>
              <a:t> avec la mise en avant des produits, la présence des producteurs</a:t>
            </a:r>
            <a:r>
              <a:rPr lang="fr-FR" altLang="fr-FR" sz="1400" dirty="0">
                <a:solidFill>
                  <a:srgbClr val="004282"/>
                </a:solidFill>
                <a:latin typeface="Avenir Next LT Pro" panose="020B0504020202020204" pitchFamily="34" charset="0"/>
                <a:ea typeface="Calibri" panose="020F0502020204030204" pitchFamily="34" charset="0"/>
              </a:rPr>
              <a:t> </a:t>
            </a:r>
            <a:endParaRPr kumimoji="0" lang="fr-FR" altLang="fr-FR" sz="1400" b="0" i="0" u="none" strike="noStrike" cap="none" normalizeH="0" baseline="0" dirty="0">
              <a:ln>
                <a:noFill/>
              </a:ln>
              <a:solidFill>
                <a:srgbClr val="004282"/>
              </a:solidFill>
              <a:effectLst/>
              <a:latin typeface="Avenir Next LT Pro" panose="020B0504020202020204" pitchFamily="34" charset="0"/>
              <a:ea typeface="Calibri" panose="020F0502020204030204" pitchFamily="34" charset="0"/>
            </a:endParaRPr>
          </a:p>
        </p:txBody>
      </p:sp>
      <p:sp>
        <p:nvSpPr>
          <p:cNvPr id="14" name="Triangle isocèle 13">
            <a:extLst>
              <a:ext uri="{FF2B5EF4-FFF2-40B4-BE49-F238E27FC236}">
                <a16:creationId xmlns:a16="http://schemas.microsoft.com/office/drawing/2014/main" id="{124A1A85-C6CD-E6CC-C199-4198C623075D}"/>
              </a:ext>
            </a:extLst>
          </p:cNvPr>
          <p:cNvSpPr/>
          <p:nvPr/>
        </p:nvSpPr>
        <p:spPr>
          <a:xfrm rot="5400000">
            <a:off x="961368" y="1205918"/>
            <a:ext cx="530942" cy="45770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Ellipse 14">
            <a:extLst>
              <a:ext uri="{FF2B5EF4-FFF2-40B4-BE49-F238E27FC236}">
                <a16:creationId xmlns:a16="http://schemas.microsoft.com/office/drawing/2014/main" id="{A1D77FD8-4A54-9A3C-467F-8C789A2E045D}"/>
              </a:ext>
            </a:extLst>
          </p:cNvPr>
          <p:cNvSpPr/>
          <p:nvPr/>
        </p:nvSpPr>
        <p:spPr>
          <a:xfrm>
            <a:off x="347850" y="1252983"/>
            <a:ext cx="297710" cy="29771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Avenir Next LT Pro" panose="020B0504020202020204" pitchFamily="34" charset="0"/>
              </a:rPr>
              <a:t>1</a:t>
            </a:r>
          </a:p>
        </p:txBody>
      </p:sp>
      <p:sp>
        <p:nvSpPr>
          <p:cNvPr id="16" name="Rectangle 1">
            <a:extLst>
              <a:ext uri="{FF2B5EF4-FFF2-40B4-BE49-F238E27FC236}">
                <a16:creationId xmlns:a16="http://schemas.microsoft.com/office/drawing/2014/main" id="{38393247-D043-B298-285A-AB1BF78D28C8}"/>
              </a:ext>
            </a:extLst>
          </p:cNvPr>
          <p:cNvSpPr>
            <a:spLocks noChangeArrowheads="1"/>
          </p:cNvSpPr>
          <p:nvPr/>
        </p:nvSpPr>
        <p:spPr bwMode="auto">
          <a:xfrm>
            <a:off x="1801480" y="1750196"/>
            <a:ext cx="500460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fr-FR" altLang="fr-FR" sz="1400" b="1" dirty="0">
                <a:solidFill>
                  <a:srgbClr val="004282"/>
                </a:solidFill>
                <a:highlight>
                  <a:srgbClr val="FFE600"/>
                </a:highlight>
                <a:latin typeface="Avenir Next LT Pro" panose="020B0504020202020204" pitchFamily="34" charset="0"/>
                <a:ea typeface="Calibri" panose="020F0502020204030204" pitchFamily="34" charset="0"/>
              </a:rPr>
              <a:t>Ambiance mur de pierre, de brique, l’idée est de jouer le côté trompe l’</a:t>
            </a:r>
            <a:r>
              <a:rPr lang="fr-FR" altLang="fr-FR" sz="1400" b="1" dirty="0" err="1">
                <a:solidFill>
                  <a:srgbClr val="004282"/>
                </a:solidFill>
                <a:highlight>
                  <a:srgbClr val="FFE600"/>
                </a:highlight>
                <a:latin typeface="Avenir Next LT Pro" panose="020B0504020202020204" pitchFamily="34" charset="0"/>
                <a:ea typeface="Calibri" panose="020F0502020204030204" pitchFamily="34" charset="0"/>
              </a:rPr>
              <a:t>oeil</a:t>
            </a:r>
            <a:endParaRPr kumimoji="0" lang="fr-FR" altLang="fr-FR" sz="1400" b="1" i="0" u="none" strike="noStrike" cap="none" normalizeH="0" baseline="0" dirty="0">
              <a:ln>
                <a:noFill/>
              </a:ln>
              <a:solidFill>
                <a:srgbClr val="004282"/>
              </a:solidFill>
              <a:effectLst/>
              <a:highlight>
                <a:srgbClr val="FFE600"/>
              </a:highlight>
              <a:latin typeface="Avenir Next LT Pro" panose="020B0504020202020204" pitchFamily="34" charset="0"/>
              <a:ea typeface="Calibri" panose="020F0502020204030204" pitchFamily="34" charset="0"/>
            </a:endParaRPr>
          </a:p>
        </p:txBody>
      </p:sp>
      <p:pic>
        <p:nvPicPr>
          <p:cNvPr id="7" name="Image 6">
            <a:extLst>
              <a:ext uri="{FF2B5EF4-FFF2-40B4-BE49-F238E27FC236}">
                <a16:creationId xmlns:a16="http://schemas.microsoft.com/office/drawing/2014/main" id="{948C73B2-31C4-8E73-DCB6-646915525F2B}"/>
              </a:ext>
            </a:extLst>
          </p:cNvPr>
          <p:cNvPicPr>
            <a:picLocks noChangeAspect="1"/>
          </p:cNvPicPr>
          <p:nvPr/>
        </p:nvPicPr>
        <p:blipFill rotWithShape="1">
          <a:blip r:embed="rId5"/>
          <a:srcRect l="14133" t="29708" r="62098" b="21312"/>
          <a:stretch/>
        </p:blipFill>
        <p:spPr>
          <a:xfrm>
            <a:off x="138234" y="3208852"/>
            <a:ext cx="2856654" cy="3363783"/>
          </a:xfrm>
          <a:prstGeom prst="rect">
            <a:avLst/>
          </a:prstGeom>
        </p:spPr>
      </p:pic>
      <p:pic>
        <p:nvPicPr>
          <p:cNvPr id="11" name="Image 10">
            <a:extLst>
              <a:ext uri="{FF2B5EF4-FFF2-40B4-BE49-F238E27FC236}">
                <a16:creationId xmlns:a16="http://schemas.microsoft.com/office/drawing/2014/main" id="{5921FA4B-721E-86B9-57D2-23FFB6D7ABB5}"/>
              </a:ext>
            </a:extLst>
          </p:cNvPr>
          <p:cNvPicPr>
            <a:picLocks noChangeAspect="1"/>
          </p:cNvPicPr>
          <p:nvPr/>
        </p:nvPicPr>
        <p:blipFill rotWithShape="1">
          <a:blip r:embed="rId6"/>
          <a:srcRect l="27045" t="62692" r="39988" b="14201"/>
          <a:stretch/>
        </p:blipFill>
        <p:spPr>
          <a:xfrm>
            <a:off x="3244362" y="3208852"/>
            <a:ext cx="3956538" cy="1584628"/>
          </a:xfrm>
          <a:prstGeom prst="rect">
            <a:avLst/>
          </a:prstGeom>
        </p:spPr>
      </p:pic>
      <p:pic>
        <p:nvPicPr>
          <p:cNvPr id="19" name="Image 18">
            <a:extLst>
              <a:ext uri="{FF2B5EF4-FFF2-40B4-BE49-F238E27FC236}">
                <a16:creationId xmlns:a16="http://schemas.microsoft.com/office/drawing/2014/main" id="{C60542B2-ED4F-A10B-DF7E-54C659D380F8}"/>
              </a:ext>
            </a:extLst>
          </p:cNvPr>
          <p:cNvPicPr>
            <a:picLocks noChangeAspect="1"/>
          </p:cNvPicPr>
          <p:nvPr/>
        </p:nvPicPr>
        <p:blipFill rotWithShape="1">
          <a:blip r:embed="rId7"/>
          <a:srcRect l="18322" t="28465" r="62185" b="5580"/>
          <a:stretch/>
        </p:blipFill>
        <p:spPr>
          <a:xfrm>
            <a:off x="9199504" y="1285078"/>
            <a:ext cx="2992496" cy="5588431"/>
          </a:xfrm>
          <a:prstGeom prst="rect">
            <a:avLst/>
          </a:prstGeom>
        </p:spPr>
      </p:pic>
      <p:pic>
        <p:nvPicPr>
          <p:cNvPr id="4104" name="Picture 8" descr="Anciano fondo del muro de piedra Foto de stock 43083325 | Shutterstock">
            <a:extLst>
              <a:ext uri="{FF2B5EF4-FFF2-40B4-BE49-F238E27FC236}">
                <a16:creationId xmlns:a16="http://schemas.microsoft.com/office/drawing/2014/main" id="{BC0E8F30-8F12-089F-4D89-27A9A2F2CFB9}"/>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b="8462"/>
          <a:stretch/>
        </p:blipFill>
        <p:spPr bwMode="auto">
          <a:xfrm>
            <a:off x="3244362" y="4862905"/>
            <a:ext cx="3004038" cy="1850861"/>
          </a:xfrm>
          <a:prstGeom prst="rect">
            <a:avLst/>
          </a:prstGeom>
          <a:noFill/>
          <a:extLst>
            <a:ext uri="{909E8E84-426E-40DD-AFC4-6F175D3DCCD1}">
              <a14:hiddenFill xmlns:a14="http://schemas.microsoft.com/office/drawing/2010/main">
                <a:solidFill>
                  <a:srgbClr val="FFFFFF"/>
                </a:solidFill>
              </a14:hiddenFill>
            </a:ext>
          </a:extLst>
        </p:spPr>
      </p:pic>
      <p:pic>
        <p:nvPicPr>
          <p:cNvPr id="22" name="Image 21">
            <a:extLst>
              <a:ext uri="{FF2B5EF4-FFF2-40B4-BE49-F238E27FC236}">
                <a16:creationId xmlns:a16="http://schemas.microsoft.com/office/drawing/2014/main" id="{B4B48C1D-8F17-0054-8E74-2CF511EC3207}"/>
              </a:ext>
            </a:extLst>
          </p:cNvPr>
          <p:cNvPicPr>
            <a:picLocks noChangeAspect="1"/>
          </p:cNvPicPr>
          <p:nvPr/>
        </p:nvPicPr>
        <p:blipFill rotWithShape="1">
          <a:blip r:embed="rId9"/>
          <a:srcRect l="55917" t="18883" r="21053" b="20385"/>
          <a:stretch/>
        </p:blipFill>
        <p:spPr>
          <a:xfrm>
            <a:off x="6621739" y="3208852"/>
            <a:ext cx="2325899" cy="3504914"/>
          </a:xfrm>
          <a:prstGeom prst="rect">
            <a:avLst/>
          </a:prstGeom>
        </p:spPr>
      </p:pic>
    </p:spTree>
    <p:extLst>
      <p:ext uri="{BB962C8B-B14F-4D97-AF65-F5344CB8AC3E}">
        <p14:creationId xmlns:p14="http://schemas.microsoft.com/office/powerpoint/2010/main" val="264953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a:extLst>
              <a:ext uri="{FF2B5EF4-FFF2-40B4-BE49-F238E27FC236}">
                <a16:creationId xmlns:a16="http://schemas.microsoft.com/office/drawing/2014/main" id="{228717DB-62EE-D89A-A84F-340D03D94284}"/>
              </a:ext>
            </a:extLst>
          </p:cNvPr>
          <p:cNvCxnSpPr/>
          <p:nvPr/>
        </p:nvCxnSpPr>
        <p:spPr>
          <a:xfrm>
            <a:off x="217249" y="851553"/>
            <a:ext cx="2339439" cy="0"/>
          </a:xfrm>
          <a:prstGeom prst="line">
            <a:avLst/>
          </a:prstGeom>
          <a:ln w="5715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4DD20EB2-3DDB-9307-B0D1-AF17E2FBEC84}"/>
              </a:ext>
            </a:extLst>
          </p:cNvPr>
          <p:cNvSpPr txBox="1"/>
          <p:nvPr/>
        </p:nvSpPr>
        <p:spPr>
          <a:xfrm>
            <a:off x="59098" y="194519"/>
            <a:ext cx="8298321" cy="523220"/>
          </a:xfrm>
          <a:prstGeom prst="rect">
            <a:avLst/>
          </a:prstGeom>
          <a:noFill/>
        </p:spPr>
        <p:txBody>
          <a:bodyPr wrap="square" lIns="91440" tIns="45720" rIns="91440" bIns="45720" rtlCol="0" anchor="t">
            <a:spAutoFit/>
          </a:bodyPr>
          <a:lstStyle/>
          <a:p>
            <a:r>
              <a:rPr lang="fr-FR" sz="2800" b="1" dirty="0">
                <a:latin typeface="Avenir Next LT Pro" panose="020B0504020202020204" pitchFamily="34" charset="0"/>
              </a:rPr>
              <a:t>Hall 1 – Au centre le marché des producteurs</a:t>
            </a:r>
          </a:p>
        </p:txBody>
      </p:sp>
      <p:sp>
        <p:nvSpPr>
          <p:cNvPr id="2" name="ZoneTexte 1">
            <a:extLst>
              <a:ext uri="{FF2B5EF4-FFF2-40B4-BE49-F238E27FC236}">
                <a16:creationId xmlns:a16="http://schemas.microsoft.com/office/drawing/2014/main" id="{F2BE9AE3-7326-5900-59AD-2C5B44C69226}"/>
              </a:ext>
            </a:extLst>
          </p:cNvPr>
          <p:cNvSpPr txBox="1"/>
          <p:nvPr/>
        </p:nvSpPr>
        <p:spPr>
          <a:xfrm>
            <a:off x="2637488" y="607998"/>
            <a:ext cx="8361689" cy="369332"/>
          </a:xfrm>
          <a:prstGeom prst="rect">
            <a:avLst/>
          </a:prstGeom>
          <a:noFill/>
        </p:spPr>
        <p:txBody>
          <a:bodyPr wrap="square">
            <a:spAutoFit/>
          </a:bodyPr>
          <a:lstStyle/>
          <a:p>
            <a:r>
              <a:rPr lang="fr-FR" i="1" dirty="0">
                <a:latin typeface="Avenir Next LT Pro" panose="020B0504020202020204" pitchFamily="34" charset="0"/>
              </a:rPr>
              <a:t>Mise en avant des compétences des halles (sélection, services, proximité…)</a:t>
            </a:r>
            <a:endParaRPr lang="fr-FR" sz="1800" dirty="0">
              <a:latin typeface="Avenir Next LT Pro" panose="020B0504020202020204" pitchFamily="34" charset="0"/>
            </a:endParaRPr>
          </a:p>
        </p:txBody>
      </p:sp>
      <p:sp>
        <p:nvSpPr>
          <p:cNvPr id="6" name="Rectangle 1">
            <a:extLst>
              <a:ext uri="{FF2B5EF4-FFF2-40B4-BE49-F238E27FC236}">
                <a16:creationId xmlns:a16="http://schemas.microsoft.com/office/drawing/2014/main" id="{B351E69B-CD9C-4B33-47E5-12FB5E9F0097}"/>
              </a:ext>
            </a:extLst>
          </p:cNvPr>
          <p:cNvSpPr>
            <a:spLocks noChangeArrowheads="1"/>
          </p:cNvSpPr>
          <p:nvPr/>
        </p:nvSpPr>
        <p:spPr bwMode="auto">
          <a:xfrm>
            <a:off x="7138472" y="1759386"/>
            <a:ext cx="374252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fr-FR" altLang="fr-FR" sz="1400" dirty="0">
                <a:latin typeface="Avenir Next LT Pro" panose="020B0504020202020204" pitchFamily="34" charset="0"/>
                <a:ea typeface="Calibri" panose="020F0502020204030204" pitchFamily="34" charset="0"/>
              </a:rPr>
              <a:t> </a:t>
            </a:r>
            <a:r>
              <a:rPr lang="fr-FR" altLang="fr-FR" sz="1400" b="1" dirty="0">
                <a:latin typeface="Avenir Next LT Pro" panose="020B0504020202020204" pitchFamily="34" charset="0"/>
                <a:ea typeface="Calibri" panose="020F0502020204030204" pitchFamily="34" charset="0"/>
              </a:rPr>
              <a:t>Zone Snacking &amp; MDD &amp; espace technique vestibule</a:t>
            </a:r>
            <a:endParaRPr kumimoji="0" lang="fr-FR" altLang="fr-FR" sz="14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endParaRPr>
          </a:p>
        </p:txBody>
      </p:sp>
      <p:sp>
        <p:nvSpPr>
          <p:cNvPr id="7" name="Triangle isocèle 6">
            <a:extLst>
              <a:ext uri="{FF2B5EF4-FFF2-40B4-BE49-F238E27FC236}">
                <a16:creationId xmlns:a16="http://schemas.microsoft.com/office/drawing/2014/main" id="{383D6EEB-E857-1CE8-DF83-D5DBC3DD9711}"/>
              </a:ext>
            </a:extLst>
          </p:cNvPr>
          <p:cNvSpPr/>
          <p:nvPr/>
        </p:nvSpPr>
        <p:spPr>
          <a:xfrm rot="5400000">
            <a:off x="6377429" y="1825075"/>
            <a:ext cx="530942" cy="45770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carte, diagramme, Plan&#10;&#10;Description générée automatiquement">
            <a:extLst>
              <a:ext uri="{FF2B5EF4-FFF2-40B4-BE49-F238E27FC236}">
                <a16:creationId xmlns:a16="http://schemas.microsoft.com/office/drawing/2014/main" id="{6CD37A11-35F2-516B-F3A3-909C3A12E886}"/>
              </a:ext>
            </a:extLst>
          </p:cNvPr>
          <p:cNvPicPr>
            <a:picLocks noChangeAspect="1"/>
          </p:cNvPicPr>
          <p:nvPr/>
        </p:nvPicPr>
        <p:blipFill rotWithShape="1">
          <a:blip r:embed="rId3">
            <a:extLst>
              <a:ext uri="{28A0092B-C50C-407E-A947-70E740481C1C}">
                <a14:useLocalDpi xmlns:a14="http://schemas.microsoft.com/office/drawing/2010/main" val="0"/>
              </a:ext>
            </a:extLst>
          </a:blip>
          <a:srcRect l="10982" r="51739"/>
          <a:stretch/>
        </p:blipFill>
        <p:spPr>
          <a:xfrm>
            <a:off x="176981" y="1340083"/>
            <a:ext cx="4946187" cy="5401514"/>
          </a:xfrm>
          <a:prstGeom prst="rect">
            <a:avLst/>
          </a:prstGeom>
        </p:spPr>
      </p:pic>
      <p:pic>
        <p:nvPicPr>
          <p:cNvPr id="16" name="Image 15">
            <a:extLst>
              <a:ext uri="{FF2B5EF4-FFF2-40B4-BE49-F238E27FC236}">
                <a16:creationId xmlns:a16="http://schemas.microsoft.com/office/drawing/2014/main" id="{7D6F685D-18B0-E1E6-7880-5BBAC6842E65}"/>
              </a:ext>
            </a:extLst>
          </p:cNvPr>
          <p:cNvPicPr>
            <a:picLocks noChangeAspect="1"/>
          </p:cNvPicPr>
          <p:nvPr/>
        </p:nvPicPr>
        <p:blipFill rotWithShape="1">
          <a:blip r:embed="rId4">
            <a:duotone>
              <a:schemeClr val="accent1">
                <a:shade val="45000"/>
                <a:satMod val="135000"/>
              </a:schemeClr>
              <a:prstClr val="white"/>
            </a:duotone>
          </a:blip>
          <a:srcRect b="8832"/>
          <a:stretch/>
        </p:blipFill>
        <p:spPr>
          <a:xfrm>
            <a:off x="1239785" y="3900851"/>
            <a:ext cx="781188" cy="728946"/>
          </a:xfrm>
          <a:prstGeom prst="rect">
            <a:avLst/>
          </a:prstGeom>
        </p:spPr>
      </p:pic>
      <p:sp>
        <p:nvSpPr>
          <p:cNvPr id="17" name="Ellipse 16">
            <a:extLst>
              <a:ext uri="{FF2B5EF4-FFF2-40B4-BE49-F238E27FC236}">
                <a16:creationId xmlns:a16="http://schemas.microsoft.com/office/drawing/2014/main" id="{B048B1B2-403D-9AE4-FABC-D4EE7C8BAC01}"/>
              </a:ext>
            </a:extLst>
          </p:cNvPr>
          <p:cNvSpPr/>
          <p:nvPr/>
        </p:nvSpPr>
        <p:spPr>
          <a:xfrm>
            <a:off x="2556688" y="2769577"/>
            <a:ext cx="297710" cy="29771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Avenir Next LT Pro" panose="020B0504020202020204" pitchFamily="34" charset="0"/>
              </a:rPr>
              <a:t>1</a:t>
            </a:r>
          </a:p>
        </p:txBody>
      </p:sp>
      <p:sp>
        <p:nvSpPr>
          <p:cNvPr id="18" name="Ellipse 17">
            <a:extLst>
              <a:ext uri="{FF2B5EF4-FFF2-40B4-BE49-F238E27FC236}">
                <a16:creationId xmlns:a16="http://schemas.microsoft.com/office/drawing/2014/main" id="{1CBD9DB3-C652-85B2-0B78-F67EB2144C53}"/>
              </a:ext>
            </a:extLst>
          </p:cNvPr>
          <p:cNvSpPr/>
          <p:nvPr/>
        </p:nvSpPr>
        <p:spPr>
          <a:xfrm>
            <a:off x="1779234" y="4332087"/>
            <a:ext cx="297710" cy="29771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Avenir Next LT Pro" panose="020B0504020202020204" pitchFamily="34" charset="0"/>
              </a:rPr>
              <a:t>1</a:t>
            </a:r>
          </a:p>
        </p:txBody>
      </p:sp>
      <p:sp>
        <p:nvSpPr>
          <p:cNvPr id="19" name="Ellipse 18">
            <a:extLst>
              <a:ext uri="{FF2B5EF4-FFF2-40B4-BE49-F238E27FC236}">
                <a16:creationId xmlns:a16="http://schemas.microsoft.com/office/drawing/2014/main" id="{F6E8D04C-B2A2-AF6B-729B-347F85FE8CD5}"/>
              </a:ext>
            </a:extLst>
          </p:cNvPr>
          <p:cNvSpPr/>
          <p:nvPr/>
        </p:nvSpPr>
        <p:spPr>
          <a:xfrm>
            <a:off x="1481524" y="2722937"/>
            <a:ext cx="297710" cy="29771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Avenir Next LT Pro" panose="020B0504020202020204" pitchFamily="34" charset="0"/>
              </a:rPr>
              <a:t>2</a:t>
            </a:r>
          </a:p>
        </p:txBody>
      </p:sp>
      <p:sp>
        <p:nvSpPr>
          <p:cNvPr id="20" name="Ellipse 19">
            <a:extLst>
              <a:ext uri="{FF2B5EF4-FFF2-40B4-BE49-F238E27FC236}">
                <a16:creationId xmlns:a16="http://schemas.microsoft.com/office/drawing/2014/main" id="{AE7C0B97-E4CC-718F-0C31-754A345B3C10}"/>
              </a:ext>
            </a:extLst>
          </p:cNvPr>
          <p:cNvSpPr/>
          <p:nvPr/>
        </p:nvSpPr>
        <p:spPr>
          <a:xfrm>
            <a:off x="639903" y="3670550"/>
            <a:ext cx="297710" cy="29771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Avenir Next LT Pro" panose="020B0504020202020204" pitchFamily="34" charset="0"/>
              </a:rPr>
              <a:t>4</a:t>
            </a:r>
          </a:p>
        </p:txBody>
      </p:sp>
      <p:sp>
        <p:nvSpPr>
          <p:cNvPr id="21" name="Ellipse 20">
            <a:extLst>
              <a:ext uri="{FF2B5EF4-FFF2-40B4-BE49-F238E27FC236}">
                <a16:creationId xmlns:a16="http://schemas.microsoft.com/office/drawing/2014/main" id="{645E461F-52B0-EC02-5B52-A382E8C8924D}"/>
              </a:ext>
            </a:extLst>
          </p:cNvPr>
          <p:cNvSpPr/>
          <p:nvPr/>
        </p:nvSpPr>
        <p:spPr>
          <a:xfrm>
            <a:off x="3774306" y="3686701"/>
            <a:ext cx="297710" cy="29771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Avenir Next LT Pro" panose="020B0504020202020204" pitchFamily="34" charset="0"/>
              </a:rPr>
              <a:t>3</a:t>
            </a:r>
          </a:p>
        </p:txBody>
      </p:sp>
      <p:sp>
        <p:nvSpPr>
          <p:cNvPr id="22" name="Ellipse 21">
            <a:extLst>
              <a:ext uri="{FF2B5EF4-FFF2-40B4-BE49-F238E27FC236}">
                <a16:creationId xmlns:a16="http://schemas.microsoft.com/office/drawing/2014/main" id="{6E684B30-B46D-1559-F2AC-8FB5535A9C57}"/>
              </a:ext>
            </a:extLst>
          </p:cNvPr>
          <p:cNvSpPr/>
          <p:nvPr/>
        </p:nvSpPr>
        <p:spPr>
          <a:xfrm>
            <a:off x="5763911" y="1872140"/>
            <a:ext cx="297710" cy="29771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Avenir Next LT Pro" panose="020B0504020202020204" pitchFamily="34" charset="0"/>
              </a:rPr>
              <a:t>4</a:t>
            </a:r>
          </a:p>
        </p:txBody>
      </p:sp>
      <p:sp>
        <p:nvSpPr>
          <p:cNvPr id="8" name="Rectangle 7">
            <a:extLst>
              <a:ext uri="{FF2B5EF4-FFF2-40B4-BE49-F238E27FC236}">
                <a16:creationId xmlns:a16="http://schemas.microsoft.com/office/drawing/2014/main" id="{5650B263-471A-F1E1-EAA7-B0B51D137923}"/>
              </a:ext>
            </a:extLst>
          </p:cNvPr>
          <p:cNvSpPr/>
          <p:nvPr/>
        </p:nvSpPr>
        <p:spPr>
          <a:xfrm>
            <a:off x="6230471" y="2483225"/>
            <a:ext cx="641284" cy="1848862"/>
          </a:xfrm>
          <a:prstGeom prst="rect">
            <a:avLst/>
          </a:prstGeom>
          <a:solidFill>
            <a:srgbClr val="597BA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4178C209-A030-2EA8-6E8D-9372DC582AC6}"/>
              </a:ext>
            </a:extLst>
          </p:cNvPr>
          <p:cNvSpPr/>
          <p:nvPr/>
        </p:nvSpPr>
        <p:spPr>
          <a:xfrm>
            <a:off x="6615953" y="4332087"/>
            <a:ext cx="255802" cy="168381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a:extLst>
              <a:ext uri="{FF2B5EF4-FFF2-40B4-BE49-F238E27FC236}">
                <a16:creationId xmlns:a16="http://schemas.microsoft.com/office/drawing/2014/main" id="{C3C5F470-7E73-D4E7-FF88-0140DAD0FE19}"/>
              </a:ext>
            </a:extLst>
          </p:cNvPr>
          <p:cNvSpPr/>
          <p:nvPr/>
        </p:nvSpPr>
        <p:spPr>
          <a:xfrm>
            <a:off x="6230471" y="4332087"/>
            <a:ext cx="385482" cy="2261889"/>
          </a:xfrm>
          <a:prstGeom prst="rect">
            <a:avLst/>
          </a:prstGeom>
          <a:solidFill>
            <a:schemeClr val="bg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F0AAB4D2-8F85-5FD8-B569-67DB853C4DA2}"/>
              </a:ext>
            </a:extLst>
          </p:cNvPr>
          <p:cNvSpPr txBox="1"/>
          <p:nvPr/>
        </p:nvSpPr>
        <p:spPr>
          <a:xfrm>
            <a:off x="7620000" y="3311894"/>
            <a:ext cx="1794274" cy="369332"/>
          </a:xfrm>
          <a:prstGeom prst="rect">
            <a:avLst/>
          </a:prstGeom>
          <a:noFill/>
        </p:spPr>
        <p:txBody>
          <a:bodyPr wrap="none" rtlCol="0">
            <a:spAutoFit/>
          </a:bodyPr>
          <a:lstStyle/>
          <a:p>
            <a:r>
              <a:rPr lang="fr-FR" dirty="0"/>
              <a:t>Esprit Food Truck</a:t>
            </a:r>
          </a:p>
        </p:txBody>
      </p:sp>
      <p:cxnSp>
        <p:nvCxnSpPr>
          <p:cNvPr id="15" name="Connecteur droit avec flèche 14">
            <a:extLst>
              <a:ext uri="{FF2B5EF4-FFF2-40B4-BE49-F238E27FC236}">
                <a16:creationId xmlns:a16="http://schemas.microsoft.com/office/drawing/2014/main" id="{033EB00A-4A26-0DBB-9824-C2483A9BDB4A}"/>
              </a:ext>
            </a:extLst>
          </p:cNvPr>
          <p:cNvCxnSpPr>
            <a:cxnSpLocks/>
            <a:stCxn id="8" idx="3"/>
          </p:cNvCxnSpPr>
          <p:nvPr/>
        </p:nvCxnSpPr>
        <p:spPr>
          <a:xfrm>
            <a:off x="6871755" y="3407656"/>
            <a:ext cx="613774" cy="1065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onnecteur droit avec flèche 22">
            <a:extLst>
              <a:ext uri="{FF2B5EF4-FFF2-40B4-BE49-F238E27FC236}">
                <a16:creationId xmlns:a16="http://schemas.microsoft.com/office/drawing/2014/main" id="{E7AD6A59-C46B-1062-8DD8-56AC18425D6C}"/>
              </a:ext>
            </a:extLst>
          </p:cNvPr>
          <p:cNvCxnSpPr/>
          <p:nvPr/>
        </p:nvCxnSpPr>
        <p:spPr>
          <a:xfrm>
            <a:off x="6818332" y="5456255"/>
            <a:ext cx="613774" cy="32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ZoneTexte 24">
            <a:extLst>
              <a:ext uri="{FF2B5EF4-FFF2-40B4-BE49-F238E27FC236}">
                <a16:creationId xmlns:a16="http://schemas.microsoft.com/office/drawing/2014/main" id="{0458FEC8-AC20-DBA6-909C-D2BC92AD4124}"/>
              </a:ext>
            </a:extLst>
          </p:cNvPr>
          <p:cNvSpPr txBox="1"/>
          <p:nvPr/>
        </p:nvSpPr>
        <p:spPr>
          <a:xfrm>
            <a:off x="7432106" y="5271589"/>
            <a:ext cx="2063898" cy="369332"/>
          </a:xfrm>
          <a:prstGeom prst="rect">
            <a:avLst/>
          </a:prstGeom>
          <a:noFill/>
        </p:spPr>
        <p:txBody>
          <a:bodyPr wrap="none" rtlCol="0">
            <a:spAutoFit/>
          </a:bodyPr>
          <a:lstStyle/>
          <a:p>
            <a:r>
              <a:rPr lang="fr-FR" dirty="0"/>
              <a:t>Espace METRO Chef</a:t>
            </a:r>
          </a:p>
        </p:txBody>
      </p:sp>
      <p:cxnSp>
        <p:nvCxnSpPr>
          <p:cNvPr id="26" name="Connecteur droit avec flèche 25">
            <a:extLst>
              <a:ext uri="{FF2B5EF4-FFF2-40B4-BE49-F238E27FC236}">
                <a16:creationId xmlns:a16="http://schemas.microsoft.com/office/drawing/2014/main" id="{C80A4C04-7BC4-629F-CA52-C6315E5D663C}"/>
              </a:ext>
            </a:extLst>
          </p:cNvPr>
          <p:cNvCxnSpPr/>
          <p:nvPr/>
        </p:nvCxnSpPr>
        <p:spPr>
          <a:xfrm>
            <a:off x="6511445" y="4748101"/>
            <a:ext cx="613774" cy="32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ZoneTexte 26">
            <a:extLst>
              <a:ext uri="{FF2B5EF4-FFF2-40B4-BE49-F238E27FC236}">
                <a16:creationId xmlns:a16="http://schemas.microsoft.com/office/drawing/2014/main" id="{C0614F95-2D66-5262-4E63-871960EBD2F0}"/>
              </a:ext>
            </a:extLst>
          </p:cNvPr>
          <p:cNvSpPr txBox="1"/>
          <p:nvPr/>
        </p:nvSpPr>
        <p:spPr>
          <a:xfrm>
            <a:off x="7125219" y="4563435"/>
            <a:ext cx="1644040" cy="369332"/>
          </a:xfrm>
          <a:prstGeom prst="rect">
            <a:avLst/>
          </a:prstGeom>
          <a:noFill/>
        </p:spPr>
        <p:txBody>
          <a:bodyPr wrap="none" rtlCol="0">
            <a:spAutoFit/>
          </a:bodyPr>
          <a:lstStyle/>
          <a:p>
            <a:r>
              <a:rPr lang="fr-FR" dirty="0"/>
              <a:t>Zone technique</a:t>
            </a:r>
          </a:p>
        </p:txBody>
      </p:sp>
      <p:sp>
        <p:nvSpPr>
          <p:cNvPr id="12" name="Rectangle 11">
            <a:extLst>
              <a:ext uri="{FF2B5EF4-FFF2-40B4-BE49-F238E27FC236}">
                <a16:creationId xmlns:a16="http://schemas.microsoft.com/office/drawing/2014/main" id="{7B55CEB1-1BC3-BB08-8191-075B1BA5B623}"/>
              </a:ext>
            </a:extLst>
          </p:cNvPr>
          <p:cNvSpPr/>
          <p:nvPr/>
        </p:nvSpPr>
        <p:spPr>
          <a:xfrm>
            <a:off x="6230471" y="6015906"/>
            <a:ext cx="641284" cy="578070"/>
          </a:xfrm>
          <a:prstGeom prst="rect">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Image 12">
            <a:extLst>
              <a:ext uri="{FF2B5EF4-FFF2-40B4-BE49-F238E27FC236}">
                <a16:creationId xmlns:a16="http://schemas.microsoft.com/office/drawing/2014/main" id="{DAEF0EE5-C026-CADF-E5F2-9BB056252D16}"/>
              </a:ext>
            </a:extLst>
          </p:cNvPr>
          <p:cNvPicPr>
            <a:picLocks noChangeAspect="1"/>
          </p:cNvPicPr>
          <p:nvPr/>
        </p:nvPicPr>
        <p:blipFill rotWithShape="1">
          <a:blip r:embed="rId4">
            <a:duotone>
              <a:schemeClr val="accent1">
                <a:shade val="45000"/>
                <a:satMod val="135000"/>
              </a:schemeClr>
              <a:prstClr val="white"/>
            </a:duotone>
          </a:blip>
          <a:srcRect b="8832"/>
          <a:stretch/>
        </p:blipFill>
        <p:spPr>
          <a:xfrm>
            <a:off x="2307110" y="3108972"/>
            <a:ext cx="685927" cy="640056"/>
          </a:xfrm>
          <a:prstGeom prst="rect">
            <a:avLst/>
          </a:prstGeom>
        </p:spPr>
      </p:pic>
      <p:pic>
        <p:nvPicPr>
          <p:cNvPr id="14" name="Image 13">
            <a:extLst>
              <a:ext uri="{FF2B5EF4-FFF2-40B4-BE49-F238E27FC236}">
                <a16:creationId xmlns:a16="http://schemas.microsoft.com/office/drawing/2014/main" id="{DEC094B2-D6FB-466D-D948-3EC1018A2C95}"/>
              </a:ext>
            </a:extLst>
          </p:cNvPr>
          <p:cNvPicPr>
            <a:picLocks noChangeAspect="1"/>
          </p:cNvPicPr>
          <p:nvPr/>
        </p:nvPicPr>
        <p:blipFill>
          <a:blip r:embed="rId5"/>
          <a:stretch>
            <a:fillRect/>
          </a:stretch>
        </p:blipFill>
        <p:spPr>
          <a:xfrm>
            <a:off x="1865921" y="3467303"/>
            <a:ext cx="710090" cy="862177"/>
          </a:xfrm>
          <a:prstGeom prst="rect">
            <a:avLst/>
          </a:prstGeom>
        </p:spPr>
      </p:pic>
      <p:pic>
        <p:nvPicPr>
          <p:cNvPr id="28" name="Image 27">
            <a:extLst>
              <a:ext uri="{FF2B5EF4-FFF2-40B4-BE49-F238E27FC236}">
                <a16:creationId xmlns:a16="http://schemas.microsoft.com/office/drawing/2014/main" id="{4F5DAB4B-0FAF-E29F-5006-842ABC83FDF7}"/>
              </a:ext>
            </a:extLst>
          </p:cNvPr>
          <p:cNvPicPr>
            <a:picLocks noChangeAspect="1"/>
          </p:cNvPicPr>
          <p:nvPr/>
        </p:nvPicPr>
        <p:blipFill>
          <a:blip r:embed="rId5"/>
          <a:stretch>
            <a:fillRect/>
          </a:stretch>
        </p:blipFill>
        <p:spPr>
          <a:xfrm>
            <a:off x="3568116" y="3985762"/>
            <a:ext cx="710090" cy="862177"/>
          </a:xfrm>
          <a:prstGeom prst="rect">
            <a:avLst/>
          </a:prstGeom>
        </p:spPr>
      </p:pic>
    </p:spTree>
    <p:extLst>
      <p:ext uri="{BB962C8B-B14F-4D97-AF65-F5344CB8AC3E}">
        <p14:creationId xmlns:p14="http://schemas.microsoft.com/office/powerpoint/2010/main" val="1810206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Table Comptoir Bar Avec Des Chaises Et Lumières Ampoule Sur Brique Mur Fond  Banque D'Images et Photos Libres De Droits. Image 53886630">
            <a:extLst>
              <a:ext uri="{FF2B5EF4-FFF2-40B4-BE49-F238E27FC236}">
                <a16:creationId xmlns:a16="http://schemas.microsoft.com/office/drawing/2014/main" id="{1F441CC0-4CB2-533B-D436-4696EC50D9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3992" y="-1"/>
            <a:ext cx="2513736" cy="3317855"/>
          </a:xfrm>
          <a:prstGeom prst="rect">
            <a:avLst/>
          </a:prstGeom>
          <a:noFill/>
          <a:extLst>
            <a:ext uri="{909E8E84-426E-40DD-AFC4-6F175D3DCCD1}">
              <a14:hiddenFill xmlns:a14="http://schemas.microsoft.com/office/drawing/2010/main">
                <a:solidFill>
                  <a:srgbClr val="FFFFFF"/>
                </a:solidFill>
              </a14:hiddenFill>
            </a:ext>
          </a:extLst>
        </p:spPr>
      </p:pic>
      <p:pic>
        <p:nvPicPr>
          <p:cNvPr id="16" name="Image 15">
            <a:extLst>
              <a:ext uri="{FF2B5EF4-FFF2-40B4-BE49-F238E27FC236}">
                <a16:creationId xmlns:a16="http://schemas.microsoft.com/office/drawing/2014/main" id="{43D2CE68-EAB1-C0EC-E907-BCE6153D77B0}"/>
              </a:ext>
            </a:extLst>
          </p:cNvPr>
          <p:cNvPicPr>
            <a:picLocks noChangeAspect="1"/>
          </p:cNvPicPr>
          <p:nvPr/>
        </p:nvPicPr>
        <p:blipFill rotWithShape="1">
          <a:blip r:embed="rId4"/>
          <a:srcRect l="22736" t="30195" r="25723" b="35150"/>
          <a:stretch/>
        </p:blipFill>
        <p:spPr>
          <a:xfrm>
            <a:off x="7755463" y="0"/>
            <a:ext cx="4436537" cy="1704557"/>
          </a:xfrm>
          <a:prstGeom prst="rect">
            <a:avLst/>
          </a:prstGeom>
        </p:spPr>
      </p:pic>
      <p:pic>
        <p:nvPicPr>
          <p:cNvPr id="18" name="Image 17">
            <a:extLst>
              <a:ext uri="{FF2B5EF4-FFF2-40B4-BE49-F238E27FC236}">
                <a16:creationId xmlns:a16="http://schemas.microsoft.com/office/drawing/2014/main" id="{76178E11-DF53-F158-9F00-22569DE4263F}"/>
              </a:ext>
            </a:extLst>
          </p:cNvPr>
          <p:cNvPicPr>
            <a:picLocks noChangeAspect="1"/>
          </p:cNvPicPr>
          <p:nvPr/>
        </p:nvPicPr>
        <p:blipFill rotWithShape="1">
          <a:blip r:embed="rId5"/>
          <a:srcRect l="33492" t="33284" r="30206" b="7973"/>
          <a:stretch/>
        </p:blipFill>
        <p:spPr>
          <a:xfrm>
            <a:off x="7584900" y="1418094"/>
            <a:ext cx="2116527" cy="1957041"/>
          </a:xfrm>
          <a:prstGeom prst="rect">
            <a:avLst/>
          </a:prstGeom>
        </p:spPr>
      </p:pic>
      <p:pic>
        <p:nvPicPr>
          <p:cNvPr id="20" name="Image 19">
            <a:extLst>
              <a:ext uri="{FF2B5EF4-FFF2-40B4-BE49-F238E27FC236}">
                <a16:creationId xmlns:a16="http://schemas.microsoft.com/office/drawing/2014/main" id="{9B5685DA-DBF5-C7F1-49E4-E3809B96D54E}"/>
              </a:ext>
            </a:extLst>
          </p:cNvPr>
          <p:cNvPicPr>
            <a:picLocks noChangeAspect="1"/>
          </p:cNvPicPr>
          <p:nvPr/>
        </p:nvPicPr>
        <p:blipFill rotWithShape="1">
          <a:blip r:embed="rId6"/>
          <a:srcRect l="25695" t="31640" r="34313"/>
          <a:stretch/>
        </p:blipFill>
        <p:spPr>
          <a:xfrm>
            <a:off x="9701427" y="1477917"/>
            <a:ext cx="2505489" cy="2447365"/>
          </a:xfrm>
          <a:prstGeom prst="rect">
            <a:avLst/>
          </a:prstGeom>
        </p:spPr>
      </p:pic>
      <p:pic>
        <p:nvPicPr>
          <p:cNvPr id="38" name="Image 37" descr="Une image contenant livre, texte, étagère, Rayonnage&#10;&#10;Description générée automatiquement">
            <a:extLst>
              <a:ext uri="{FF2B5EF4-FFF2-40B4-BE49-F238E27FC236}">
                <a16:creationId xmlns:a16="http://schemas.microsoft.com/office/drawing/2014/main" id="{B0555534-FA08-058A-9F27-17838A5CEEC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83991" y="3226669"/>
            <a:ext cx="6822925" cy="3631331"/>
          </a:xfrm>
          <a:prstGeom prst="rect">
            <a:avLst/>
          </a:prstGeom>
        </p:spPr>
      </p:pic>
      <p:sp>
        <p:nvSpPr>
          <p:cNvPr id="4" name="ZoneTexte 3">
            <a:extLst>
              <a:ext uri="{FF2B5EF4-FFF2-40B4-BE49-F238E27FC236}">
                <a16:creationId xmlns:a16="http://schemas.microsoft.com/office/drawing/2014/main" id="{4DD20EB2-3DDB-9307-B0D1-AF17E2FBEC84}"/>
              </a:ext>
            </a:extLst>
          </p:cNvPr>
          <p:cNvSpPr txBox="1"/>
          <p:nvPr/>
        </p:nvSpPr>
        <p:spPr>
          <a:xfrm>
            <a:off x="59098" y="194519"/>
            <a:ext cx="8298321" cy="523220"/>
          </a:xfrm>
          <a:prstGeom prst="rect">
            <a:avLst/>
          </a:prstGeom>
          <a:noFill/>
        </p:spPr>
        <p:txBody>
          <a:bodyPr wrap="square" lIns="91440" tIns="45720" rIns="91440" bIns="45720" rtlCol="0" anchor="t">
            <a:spAutoFit/>
          </a:bodyPr>
          <a:lstStyle/>
          <a:p>
            <a:r>
              <a:rPr lang="fr-FR" sz="2800" b="1" dirty="0">
                <a:latin typeface="Avenir Next LT Pro" panose="020B0504020202020204" pitchFamily="34" charset="0"/>
              </a:rPr>
              <a:t>Hall 1 – Snacking</a:t>
            </a:r>
          </a:p>
        </p:txBody>
      </p:sp>
      <p:sp>
        <p:nvSpPr>
          <p:cNvPr id="6" name="Rectangle 1">
            <a:extLst>
              <a:ext uri="{FF2B5EF4-FFF2-40B4-BE49-F238E27FC236}">
                <a16:creationId xmlns:a16="http://schemas.microsoft.com/office/drawing/2014/main" id="{B351E69B-CD9C-4B33-47E5-12FB5E9F0097}"/>
              </a:ext>
            </a:extLst>
          </p:cNvPr>
          <p:cNvSpPr>
            <a:spLocks noChangeArrowheads="1"/>
          </p:cNvSpPr>
          <p:nvPr/>
        </p:nvSpPr>
        <p:spPr bwMode="auto">
          <a:xfrm>
            <a:off x="1433659" y="1759386"/>
            <a:ext cx="374252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fr-FR" altLang="fr-FR" sz="1400" dirty="0">
                <a:latin typeface="Avenir Next LT Pro" panose="020B0504020202020204" pitchFamily="34" charset="0"/>
                <a:ea typeface="Calibri" panose="020F0502020204030204" pitchFamily="34" charset="0"/>
              </a:rPr>
              <a:t> </a:t>
            </a:r>
            <a:r>
              <a:rPr lang="fr-FR" altLang="fr-FR" sz="1400" b="1" dirty="0">
                <a:latin typeface="Avenir Next LT Pro" panose="020B0504020202020204" pitchFamily="34" charset="0"/>
                <a:ea typeface="Calibri" panose="020F0502020204030204" pitchFamily="34" charset="0"/>
              </a:rPr>
              <a:t>Zone Snacking &amp; MDD &amp; espace technique vestibule</a:t>
            </a:r>
            <a:endParaRPr kumimoji="0" lang="fr-FR" altLang="fr-FR" sz="14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endParaRPr>
          </a:p>
        </p:txBody>
      </p:sp>
      <p:sp>
        <p:nvSpPr>
          <p:cNvPr id="7" name="Triangle isocèle 6">
            <a:extLst>
              <a:ext uri="{FF2B5EF4-FFF2-40B4-BE49-F238E27FC236}">
                <a16:creationId xmlns:a16="http://schemas.microsoft.com/office/drawing/2014/main" id="{383D6EEB-E857-1CE8-DF83-D5DBC3DD9711}"/>
              </a:ext>
            </a:extLst>
          </p:cNvPr>
          <p:cNvSpPr/>
          <p:nvPr/>
        </p:nvSpPr>
        <p:spPr>
          <a:xfrm rot="5400000">
            <a:off x="672616" y="1825075"/>
            <a:ext cx="530942" cy="45770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Ellipse 21">
            <a:extLst>
              <a:ext uri="{FF2B5EF4-FFF2-40B4-BE49-F238E27FC236}">
                <a16:creationId xmlns:a16="http://schemas.microsoft.com/office/drawing/2014/main" id="{6E684B30-B46D-1559-F2AC-8FB5535A9C57}"/>
              </a:ext>
            </a:extLst>
          </p:cNvPr>
          <p:cNvSpPr/>
          <p:nvPr/>
        </p:nvSpPr>
        <p:spPr>
          <a:xfrm>
            <a:off x="59098" y="1872140"/>
            <a:ext cx="297710" cy="29771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Avenir Next LT Pro" panose="020B0504020202020204" pitchFamily="34" charset="0"/>
              </a:rPr>
              <a:t>4</a:t>
            </a:r>
          </a:p>
        </p:txBody>
      </p:sp>
      <p:sp>
        <p:nvSpPr>
          <p:cNvPr id="8" name="Rectangle 7">
            <a:extLst>
              <a:ext uri="{FF2B5EF4-FFF2-40B4-BE49-F238E27FC236}">
                <a16:creationId xmlns:a16="http://schemas.microsoft.com/office/drawing/2014/main" id="{5650B263-471A-F1E1-EAA7-B0B51D137923}"/>
              </a:ext>
            </a:extLst>
          </p:cNvPr>
          <p:cNvSpPr/>
          <p:nvPr/>
        </p:nvSpPr>
        <p:spPr>
          <a:xfrm>
            <a:off x="525658" y="2483225"/>
            <a:ext cx="641284" cy="1848862"/>
          </a:xfrm>
          <a:prstGeom prst="rect">
            <a:avLst/>
          </a:prstGeom>
          <a:solidFill>
            <a:srgbClr val="597BA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4178C209-A030-2EA8-6E8D-9372DC582AC6}"/>
              </a:ext>
            </a:extLst>
          </p:cNvPr>
          <p:cNvSpPr/>
          <p:nvPr/>
        </p:nvSpPr>
        <p:spPr>
          <a:xfrm>
            <a:off x="911140" y="4332088"/>
            <a:ext cx="255802" cy="1674360"/>
          </a:xfrm>
          <a:prstGeom prst="rect">
            <a:avLst/>
          </a:prstGeom>
          <a:solidFill>
            <a:srgbClr val="FFE6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a:extLst>
              <a:ext uri="{FF2B5EF4-FFF2-40B4-BE49-F238E27FC236}">
                <a16:creationId xmlns:a16="http://schemas.microsoft.com/office/drawing/2014/main" id="{C3C5F470-7E73-D4E7-FF88-0140DAD0FE19}"/>
              </a:ext>
            </a:extLst>
          </p:cNvPr>
          <p:cNvSpPr/>
          <p:nvPr/>
        </p:nvSpPr>
        <p:spPr>
          <a:xfrm>
            <a:off x="525658" y="4332087"/>
            <a:ext cx="385482" cy="2261889"/>
          </a:xfrm>
          <a:prstGeom prst="rect">
            <a:avLst/>
          </a:prstGeom>
          <a:solidFill>
            <a:schemeClr val="bg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F0AAB4D2-8F85-5FD8-B569-67DB853C4DA2}"/>
              </a:ext>
            </a:extLst>
          </p:cNvPr>
          <p:cNvSpPr txBox="1"/>
          <p:nvPr/>
        </p:nvSpPr>
        <p:spPr>
          <a:xfrm>
            <a:off x="1915187" y="3311894"/>
            <a:ext cx="1794274" cy="369332"/>
          </a:xfrm>
          <a:prstGeom prst="rect">
            <a:avLst/>
          </a:prstGeom>
          <a:noFill/>
        </p:spPr>
        <p:txBody>
          <a:bodyPr wrap="none" rtlCol="0">
            <a:spAutoFit/>
          </a:bodyPr>
          <a:lstStyle/>
          <a:p>
            <a:r>
              <a:rPr lang="fr-FR" dirty="0"/>
              <a:t>Esprit Food Truck</a:t>
            </a:r>
          </a:p>
        </p:txBody>
      </p:sp>
      <p:cxnSp>
        <p:nvCxnSpPr>
          <p:cNvPr id="15" name="Connecteur droit avec flèche 14">
            <a:extLst>
              <a:ext uri="{FF2B5EF4-FFF2-40B4-BE49-F238E27FC236}">
                <a16:creationId xmlns:a16="http://schemas.microsoft.com/office/drawing/2014/main" id="{033EB00A-4A26-0DBB-9824-C2483A9BDB4A}"/>
              </a:ext>
            </a:extLst>
          </p:cNvPr>
          <p:cNvCxnSpPr>
            <a:cxnSpLocks/>
            <a:stCxn id="8" idx="3"/>
          </p:cNvCxnSpPr>
          <p:nvPr/>
        </p:nvCxnSpPr>
        <p:spPr>
          <a:xfrm>
            <a:off x="1166942" y="3407656"/>
            <a:ext cx="613774" cy="1065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onnecteur droit avec flèche 22">
            <a:extLst>
              <a:ext uri="{FF2B5EF4-FFF2-40B4-BE49-F238E27FC236}">
                <a16:creationId xmlns:a16="http://schemas.microsoft.com/office/drawing/2014/main" id="{E7AD6A59-C46B-1062-8DD8-56AC18425D6C}"/>
              </a:ext>
            </a:extLst>
          </p:cNvPr>
          <p:cNvCxnSpPr/>
          <p:nvPr/>
        </p:nvCxnSpPr>
        <p:spPr>
          <a:xfrm>
            <a:off x="1113519" y="5456255"/>
            <a:ext cx="613774" cy="32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ZoneTexte 24">
            <a:extLst>
              <a:ext uri="{FF2B5EF4-FFF2-40B4-BE49-F238E27FC236}">
                <a16:creationId xmlns:a16="http://schemas.microsoft.com/office/drawing/2014/main" id="{0458FEC8-AC20-DBA6-909C-D2BC92AD4124}"/>
              </a:ext>
            </a:extLst>
          </p:cNvPr>
          <p:cNvSpPr txBox="1"/>
          <p:nvPr/>
        </p:nvSpPr>
        <p:spPr>
          <a:xfrm>
            <a:off x="1727293" y="5271589"/>
            <a:ext cx="2063898" cy="369332"/>
          </a:xfrm>
          <a:prstGeom prst="rect">
            <a:avLst/>
          </a:prstGeom>
          <a:noFill/>
        </p:spPr>
        <p:txBody>
          <a:bodyPr wrap="none" rtlCol="0">
            <a:spAutoFit/>
          </a:bodyPr>
          <a:lstStyle/>
          <a:p>
            <a:r>
              <a:rPr lang="fr-FR" dirty="0">
                <a:highlight>
                  <a:srgbClr val="FFE600"/>
                </a:highlight>
              </a:rPr>
              <a:t>Espace METRO Chef</a:t>
            </a:r>
          </a:p>
        </p:txBody>
      </p:sp>
      <p:cxnSp>
        <p:nvCxnSpPr>
          <p:cNvPr id="26" name="Connecteur droit avec flèche 25">
            <a:extLst>
              <a:ext uri="{FF2B5EF4-FFF2-40B4-BE49-F238E27FC236}">
                <a16:creationId xmlns:a16="http://schemas.microsoft.com/office/drawing/2014/main" id="{C80A4C04-7BC4-629F-CA52-C6315E5D663C}"/>
              </a:ext>
            </a:extLst>
          </p:cNvPr>
          <p:cNvCxnSpPr/>
          <p:nvPr/>
        </p:nvCxnSpPr>
        <p:spPr>
          <a:xfrm>
            <a:off x="806632" y="4748101"/>
            <a:ext cx="613774" cy="32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ZoneTexte 26">
            <a:extLst>
              <a:ext uri="{FF2B5EF4-FFF2-40B4-BE49-F238E27FC236}">
                <a16:creationId xmlns:a16="http://schemas.microsoft.com/office/drawing/2014/main" id="{C0614F95-2D66-5262-4E63-871960EBD2F0}"/>
              </a:ext>
            </a:extLst>
          </p:cNvPr>
          <p:cNvSpPr txBox="1"/>
          <p:nvPr/>
        </p:nvSpPr>
        <p:spPr>
          <a:xfrm>
            <a:off x="1420406" y="4563435"/>
            <a:ext cx="1644040" cy="369332"/>
          </a:xfrm>
          <a:prstGeom prst="rect">
            <a:avLst/>
          </a:prstGeom>
          <a:noFill/>
        </p:spPr>
        <p:txBody>
          <a:bodyPr wrap="none" rtlCol="0">
            <a:spAutoFit/>
          </a:bodyPr>
          <a:lstStyle/>
          <a:p>
            <a:r>
              <a:rPr lang="fr-FR" dirty="0"/>
              <a:t>Zone technique</a:t>
            </a:r>
          </a:p>
        </p:txBody>
      </p:sp>
      <p:cxnSp>
        <p:nvCxnSpPr>
          <p:cNvPr id="14" name="Connecteur droit 13">
            <a:extLst>
              <a:ext uri="{FF2B5EF4-FFF2-40B4-BE49-F238E27FC236}">
                <a16:creationId xmlns:a16="http://schemas.microsoft.com/office/drawing/2014/main" id="{F375B0B1-51B0-07C3-C500-14D4A146B194}"/>
              </a:ext>
            </a:extLst>
          </p:cNvPr>
          <p:cNvCxnSpPr/>
          <p:nvPr/>
        </p:nvCxnSpPr>
        <p:spPr>
          <a:xfrm>
            <a:off x="217249" y="851553"/>
            <a:ext cx="2339439" cy="0"/>
          </a:xfrm>
          <a:prstGeom prst="line">
            <a:avLst/>
          </a:prstGeom>
          <a:ln w="5715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59099B8-C3C6-2071-9ABD-F1FFEFDF11A2}"/>
              </a:ext>
            </a:extLst>
          </p:cNvPr>
          <p:cNvSpPr/>
          <p:nvPr/>
        </p:nvSpPr>
        <p:spPr>
          <a:xfrm>
            <a:off x="525658" y="6006447"/>
            <a:ext cx="641284" cy="584277"/>
          </a:xfrm>
          <a:prstGeom prst="rect">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228996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a:extLst>
              <a:ext uri="{FF2B5EF4-FFF2-40B4-BE49-F238E27FC236}">
                <a16:creationId xmlns:a16="http://schemas.microsoft.com/office/drawing/2014/main" id="{228717DB-62EE-D89A-A84F-340D03D94284}"/>
              </a:ext>
            </a:extLst>
          </p:cNvPr>
          <p:cNvCxnSpPr/>
          <p:nvPr/>
        </p:nvCxnSpPr>
        <p:spPr>
          <a:xfrm>
            <a:off x="217249" y="851553"/>
            <a:ext cx="2339439" cy="0"/>
          </a:xfrm>
          <a:prstGeom prst="line">
            <a:avLst/>
          </a:prstGeom>
          <a:ln w="5715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4DD20EB2-3DDB-9307-B0D1-AF17E2FBEC84}"/>
              </a:ext>
            </a:extLst>
          </p:cNvPr>
          <p:cNvSpPr txBox="1"/>
          <p:nvPr/>
        </p:nvSpPr>
        <p:spPr>
          <a:xfrm>
            <a:off x="59098" y="194519"/>
            <a:ext cx="8298321" cy="523220"/>
          </a:xfrm>
          <a:prstGeom prst="rect">
            <a:avLst/>
          </a:prstGeom>
          <a:noFill/>
        </p:spPr>
        <p:txBody>
          <a:bodyPr wrap="square" lIns="91440" tIns="45720" rIns="91440" bIns="45720" rtlCol="0" anchor="t">
            <a:spAutoFit/>
          </a:bodyPr>
          <a:lstStyle/>
          <a:p>
            <a:r>
              <a:rPr lang="fr-FR" sz="2800" b="1" dirty="0">
                <a:latin typeface="Avenir Next LT Pro" panose="020B0504020202020204" pitchFamily="34" charset="0"/>
              </a:rPr>
              <a:t>Hall 3 – Focus FSD</a:t>
            </a:r>
          </a:p>
        </p:txBody>
      </p:sp>
      <p:sp>
        <p:nvSpPr>
          <p:cNvPr id="2" name="ZoneTexte 1">
            <a:extLst>
              <a:ext uri="{FF2B5EF4-FFF2-40B4-BE49-F238E27FC236}">
                <a16:creationId xmlns:a16="http://schemas.microsoft.com/office/drawing/2014/main" id="{F2BE9AE3-7326-5900-59AD-2C5B44C69226}"/>
              </a:ext>
            </a:extLst>
          </p:cNvPr>
          <p:cNvSpPr txBox="1"/>
          <p:nvPr/>
        </p:nvSpPr>
        <p:spPr>
          <a:xfrm>
            <a:off x="2637488" y="607998"/>
            <a:ext cx="8361689" cy="369332"/>
          </a:xfrm>
          <a:prstGeom prst="rect">
            <a:avLst/>
          </a:prstGeom>
          <a:noFill/>
        </p:spPr>
        <p:txBody>
          <a:bodyPr wrap="square">
            <a:spAutoFit/>
          </a:bodyPr>
          <a:lstStyle/>
          <a:p>
            <a:r>
              <a:rPr lang="fr-FR" i="1" dirty="0">
                <a:latin typeface="Avenir Next LT Pro" panose="020B0504020202020204" pitchFamily="34" charset="0"/>
              </a:rPr>
              <a:t>Mise en avant de la livraison</a:t>
            </a:r>
            <a:endParaRPr lang="fr-FR" sz="1800" dirty="0">
              <a:latin typeface="Avenir Next LT Pro" panose="020B0504020202020204" pitchFamily="34" charset="0"/>
            </a:endParaRPr>
          </a:p>
        </p:txBody>
      </p:sp>
      <p:pic>
        <p:nvPicPr>
          <p:cNvPr id="9" name="Image 8" descr="Une image contenant texte, diagramme, Plan, schématique&#10;&#10;Description générée automatiquement">
            <a:extLst>
              <a:ext uri="{FF2B5EF4-FFF2-40B4-BE49-F238E27FC236}">
                <a16:creationId xmlns:a16="http://schemas.microsoft.com/office/drawing/2014/main" id="{CBF3666E-0ACB-559A-6E7E-88C1199390C2}"/>
              </a:ext>
            </a:extLst>
          </p:cNvPr>
          <p:cNvPicPr>
            <a:picLocks noChangeAspect="1"/>
          </p:cNvPicPr>
          <p:nvPr/>
        </p:nvPicPr>
        <p:blipFill rotWithShape="1">
          <a:blip r:embed="rId3">
            <a:extLst>
              <a:ext uri="{28A0092B-C50C-407E-A947-70E740481C1C}">
                <a14:useLocalDpi xmlns:a14="http://schemas.microsoft.com/office/drawing/2010/main" val="0"/>
              </a:ext>
            </a:extLst>
          </a:blip>
          <a:srcRect l="30578"/>
          <a:stretch/>
        </p:blipFill>
        <p:spPr>
          <a:xfrm>
            <a:off x="808941" y="1614242"/>
            <a:ext cx="5287059" cy="3782698"/>
          </a:xfrm>
          <a:prstGeom prst="rect">
            <a:avLst/>
          </a:prstGeom>
        </p:spPr>
      </p:pic>
      <p:pic>
        <p:nvPicPr>
          <p:cNvPr id="11" name="Image 10">
            <a:extLst>
              <a:ext uri="{FF2B5EF4-FFF2-40B4-BE49-F238E27FC236}">
                <a16:creationId xmlns:a16="http://schemas.microsoft.com/office/drawing/2014/main" id="{87172B35-25B5-2318-204C-09288290AB93}"/>
              </a:ext>
            </a:extLst>
          </p:cNvPr>
          <p:cNvPicPr>
            <a:picLocks noChangeAspect="1"/>
          </p:cNvPicPr>
          <p:nvPr/>
        </p:nvPicPr>
        <p:blipFill>
          <a:blip r:embed="rId4"/>
          <a:stretch>
            <a:fillRect/>
          </a:stretch>
        </p:blipFill>
        <p:spPr>
          <a:xfrm>
            <a:off x="6764695" y="1327638"/>
            <a:ext cx="4234482" cy="4202723"/>
          </a:xfrm>
          <a:prstGeom prst="rect">
            <a:avLst/>
          </a:prstGeom>
        </p:spPr>
      </p:pic>
    </p:spTree>
    <p:extLst>
      <p:ext uri="{BB962C8B-B14F-4D97-AF65-F5344CB8AC3E}">
        <p14:creationId xmlns:p14="http://schemas.microsoft.com/office/powerpoint/2010/main" val="567168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C09A1F75-6124-D32A-C40E-9C578BB17685}"/>
              </a:ext>
            </a:extLst>
          </p:cNvPr>
          <p:cNvPicPr>
            <a:picLocks noChangeAspect="1"/>
          </p:cNvPicPr>
          <p:nvPr/>
        </p:nvPicPr>
        <p:blipFill>
          <a:blip r:embed="rId3"/>
          <a:stretch>
            <a:fillRect/>
          </a:stretch>
        </p:blipFill>
        <p:spPr>
          <a:xfrm>
            <a:off x="8011480" y="1059008"/>
            <a:ext cx="4234482" cy="4202723"/>
          </a:xfrm>
          <a:prstGeom prst="rect">
            <a:avLst/>
          </a:prstGeom>
        </p:spPr>
      </p:pic>
      <p:cxnSp>
        <p:nvCxnSpPr>
          <p:cNvPr id="15" name="Connecteur droit 14"/>
          <p:cNvCxnSpPr/>
          <p:nvPr/>
        </p:nvCxnSpPr>
        <p:spPr>
          <a:xfrm>
            <a:off x="159740" y="722157"/>
            <a:ext cx="2339439" cy="0"/>
          </a:xfrm>
          <a:prstGeom prst="line">
            <a:avLst/>
          </a:prstGeom>
          <a:ln w="5715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2" name="ZoneTexte 1">
            <a:extLst>
              <a:ext uri="{FF2B5EF4-FFF2-40B4-BE49-F238E27FC236}">
                <a16:creationId xmlns:a16="http://schemas.microsoft.com/office/drawing/2014/main" id="{0E586469-9D89-4513-BF61-69F0176AC947}"/>
              </a:ext>
            </a:extLst>
          </p:cNvPr>
          <p:cNvSpPr txBox="1"/>
          <p:nvPr/>
        </p:nvSpPr>
        <p:spPr>
          <a:xfrm>
            <a:off x="159740" y="194519"/>
            <a:ext cx="6012331" cy="523220"/>
          </a:xfrm>
          <a:prstGeom prst="rect">
            <a:avLst/>
          </a:prstGeom>
          <a:noFill/>
        </p:spPr>
        <p:txBody>
          <a:bodyPr wrap="square" rtlCol="0">
            <a:spAutoFit/>
          </a:bodyPr>
          <a:lstStyle/>
          <a:p>
            <a:r>
              <a:rPr lang="fr-FR" sz="2800" b="1" dirty="0">
                <a:latin typeface="Avenir Next LT Pro" panose="020B0504020202020204" pitchFamily="34" charset="0"/>
              </a:rPr>
              <a:t>Hall 3 –   </a:t>
            </a:r>
          </a:p>
        </p:txBody>
      </p:sp>
      <p:sp>
        <p:nvSpPr>
          <p:cNvPr id="105" name="ZoneTexte 104">
            <a:extLst>
              <a:ext uri="{FF2B5EF4-FFF2-40B4-BE49-F238E27FC236}">
                <a16:creationId xmlns:a16="http://schemas.microsoft.com/office/drawing/2014/main" id="{C5A12646-EC1C-3455-FD5D-8F802B449937}"/>
              </a:ext>
            </a:extLst>
          </p:cNvPr>
          <p:cNvSpPr txBox="1"/>
          <p:nvPr/>
        </p:nvSpPr>
        <p:spPr>
          <a:xfrm>
            <a:off x="1606930" y="225296"/>
            <a:ext cx="7434659" cy="461665"/>
          </a:xfrm>
          <a:prstGeom prst="rect">
            <a:avLst/>
          </a:prstGeom>
          <a:noFill/>
        </p:spPr>
        <p:txBody>
          <a:bodyPr wrap="square">
            <a:spAutoFit/>
          </a:bodyPr>
          <a:lstStyle/>
          <a:p>
            <a:r>
              <a:rPr lang="fr-FR" sz="2400" b="1" dirty="0">
                <a:latin typeface="Avenir Next LT Pro" panose="020B0504020202020204" pitchFamily="34" charset="0"/>
              </a:rPr>
              <a:t>Focus FSD</a:t>
            </a:r>
          </a:p>
        </p:txBody>
      </p:sp>
      <p:sp>
        <p:nvSpPr>
          <p:cNvPr id="3" name="Rectangle 1">
            <a:extLst>
              <a:ext uri="{FF2B5EF4-FFF2-40B4-BE49-F238E27FC236}">
                <a16:creationId xmlns:a16="http://schemas.microsoft.com/office/drawing/2014/main" id="{ACB74043-7A28-6FAD-2CD9-04AA0FE192F3}"/>
              </a:ext>
            </a:extLst>
          </p:cNvPr>
          <p:cNvSpPr>
            <a:spLocks noChangeArrowheads="1"/>
          </p:cNvSpPr>
          <p:nvPr/>
        </p:nvSpPr>
        <p:spPr bwMode="auto">
          <a:xfrm>
            <a:off x="1392431" y="3888076"/>
            <a:ext cx="6775261" cy="2985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600" b="1" i="1"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t>METRO LIVRE ! </a:t>
            </a:r>
            <a:endParaRPr kumimoji="0" lang="fr-FR" altLang="fr-FR" sz="16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fr-FR" altLang="fr-FR" sz="1600" b="1" dirty="0">
                <a:latin typeface="Avenir Next LT Pro" panose="020B0504020202020204" pitchFamily="34" charset="0"/>
                <a:ea typeface="Calibri" panose="020F0502020204030204" pitchFamily="34" charset="0"/>
              </a:rPr>
              <a:t>Enjeu N°1 : Faire connaitre au plus grand nombre le service livraison METRO.</a:t>
            </a:r>
            <a:endParaRPr lang="fr-FR" altLang="fr-FR" sz="1600" dirty="0">
              <a:latin typeface="Avenir Next LT Pro" panose="020B0504020202020204" pitchFamily="34" charset="0"/>
              <a:ea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fr-FR" altLang="fr-FR" sz="1600" dirty="0">
                <a:latin typeface="Avenir Next LT Pro" panose="020B0504020202020204" pitchFamily="34" charset="0"/>
                <a:ea typeface="Calibri" panose="020F0502020204030204" pitchFamily="34" charset="0"/>
              </a:rPr>
              <a:t>Ce stand est également un </a:t>
            </a:r>
            <a:r>
              <a:rPr lang="fr-FR" altLang="fr-FR" sz="1600" b="1" dirty="0">
                <a:latin typeface="Avenir Next LT Pro" panose="020B0504020202020204" pitchFamily="34" charset="0"/>
                <a:ea typeface="Calibri" panose="020F0502020204030204" pitchFamily="34" charset="0"/>
              </a:rPr>
              <a:t>espace </a:t>
            </a:r>
            <a:r>
              <a:rPr kumimoji="0" lang="fr-FR" altLang="fr-FR" sz="1600" b="1"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t>de contractualisation</a:t>
            </a:r>
            <a:r>
              <a:rPr kumimoji="0" lang="fr-FR" altLang="fr-FR" sz="16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t>, dans lequel auront lieu les revues d’affaires de la FDV. </a:t>
            </a:r>
            <a:br>
              <a:rPr kumimoji="0" lang="fr-FR" altLang="fr-FR" sz="16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br>
            <a:r>
              <a:rPr kumimoji="0" lang="fr-FR" altLang="fr-FR" sz="1600" b="1"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t>Un espace propice au business  </a:t>
            </a:r>
            <a:endParaRPr kumimoji="0" lang="fr-FR" altLang="fr-FR" sz="1050" b="0" i="0" u="none" strike="noStrike" cap="none" normalizeH="0" baseline="0" dirty="0">
              <a:ln>
                <a:noFill/>
              </a:ln>
              <a:solidFill>
                <a:schemeClr val="tx1"/>
              </a:solidFill>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6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fr-FR" altLang="fr-FR" sz="1600" dirty="0">
                <a:latin typeface="Avenir Next LT Pro" panose="020B0504020202020204" pitchFamily="34" charset="0"/>
                <a:ea typeface="Calibri" panose="020F0502020204030204" pitchFamily="34" charset="0"/>
              </a:rPr>
              <a:t>L’espace sera partiellement fermé pour permettre de faire entrer des leads qualifiés plusieurs espace de discussion sont à prévoir : box de contractualisation semi ouvert et comptoir hauts </a:t>
            </a:r>
            <a:br>
              <a:rPr lang="fr-FR" altLang="fr-FR" sz="1050" dirty="0">
                <a:latin typeface="Avenir Next LT Pro" panose="020B0504020202020204" pitchFamily="34" charset="0"/>
              </a:rPr>
            </a:br>
            <a:endParaRPr kumimoji="0" lang="fr-FR" altLang="fr-FR" sz="2800" b="0" i="0" u="none" strike="noStrike" cap="none" normalizeH="0" baseline="0" dirty="0">
              <a:ln>
                <a:noFill/>
              </a:ln>
              <a:solidFill>
                <a:schemeClr val="tx1"/>
              </a:solidFill>
              <a:effectLst/>
              <a:latin typeface="Avenir Next LT Pro" panose="020B0504020202020204" pitchFamily="34" charset="0"/>
            </a:endParaRPr>
          </a:p>
        </p:txBody>
      </p:sp>
      <p:sp>
        <p:nvSpPr>
          <p:cNvPr id="4" name="Triangle isocèle 3">
            <a:extLst>
              <a:ext uri="{FF2B5EF4-FFF2-40B4-BE49-F238E27FC236}">
                <a16:creationId xmlns:a16="http://schemas.microsoft.com/office/drawing/2014/main" id="{608B7DF1-9636-4A2A-E240-6AA650AD4269}"/>
              </a:ext>
            </a:extLst>
          </p:cNvPr>
          <p:cNvSpPr/>
          <p:nvPr/>
        </p:nvSpPr>
        <p:spPr>
          <a:xfrm rot="5400000">
            <a:off x="573422" y="4119824"/>
            <a:ext cx="530942" cy="45770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6" name="Image 25">
            <a:extLst>
              <a:ext uri="{FF2B5EF4-FFF2-40B4-BE49-F238E27FC236}">
                <a16:creationId xmlns:a16="http://schemas.microsoft.com/office/drawing/2014/main" id="{B618975C-A594-F6D7-E296-8A770AC0E6E0}"/>
              </a:ext>
            </a:extLst>
          </p:cNvPr>
          <p:cNvPicPr>
            <a:picLocks noChangeAspect="1"/>
          </p:cNvPicPr>
          <p:nvPr/>
        </p:nvPicPr>
        <p:blipFill rotWithShape="1">
          <a:blip r:embed="rId4"/>
          <a:srcRect t="22568" r="17731"/>
          <a:stretch/>
        </p:blipFill>
        <p:spPr>
          <a:xfrm>
            <a:off x="78293" y="1059008"/>
            <a:ext cx="5161804" cy="2776195"/>
          </a:xfrm>
          <a:prstGeom prst="rect">
            <a:avLst/>
          </a:prstGeom>
        </p:spPr>
      </p:pic>
      <p:pic>
        <p:nvPicPr>
          <p:cNvPr id="28" name="Image 27">
            <a:extLst>
              <a:ext uri="{FF2B5EF4-FFF2-40B4-BE49-F238E27FC236}">
                <a16:creationId xmlns:a16="http://schemas.microsoft.com/office/drawing/2014/main" id="{09BD882E-7958-A1E6-8FDE-9EC5D977D84F}"/>
              </a:ext>
            </a:extLst>
          </p:cNvPr>
          <p:cNvPicPr>
            <a:picLocks noChangeAspect="1"/>
          </p:cNvPicPr>
          <p:nvPr/>
        </p:nvPicPr>
        <p:blipFill rotWithShape="1">
          <a:blip r:embed="rId5"/>
          <a:srcRect l="42680" t="22504" r="16869" b="16689"/>
          <a:stretch/>
        </p:blipFill>
        <p:spPr>
          <a:xfrm>
            <a:off x="4950130" y="237945"/>
            <a:ext cx="2727640" cy="2343030"/>
          </a:xfrm>
          <a:prstGeom prst="rect">
            <a:avLst/>
          </a:prstGeom>
        </p:spPr>
      </p:pic>
    </p:spTree>
    <p:extLst>
      <p:ext uri="{BB962C8B-B14F-4D97-AF65-F5344CB8AC3E}">
        <p14:creationId xmlns:p14="http://schemas.microsoft.com/office/powerpoint/2010/main" val="809470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Connecteur droit 14"/>
          <p:cNvCxnSpPr/>
          <p:nvPr/>
        </p:nvCxnSpPr>
        <p:spPr>
          <a:xfrm>
            <a:off x="159740" y="722157"/>
            <a:ext cx="2339439" cy="0"/>
          </a:xfrm>
          <a:prstGeom prst="line">
            <a:avLst/>
          </a:prstGeom>
          <a:ln w="5715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2" name="ZoneTexte 1">
            <a:extLst>
              <a:ext uri="{FF2B5EF4-FFF2-40B4-BE49-F238E27FC236}">
                <a16:creationId xmlns:a16="http://schemas.microsoft.com/office/drawing/2014/main" id="{0E586469-9D89-4513-BF61-69F0176AC947}"/>
              </a:ext>
            </a:extLst>
          </p:cNvPr>
          <p:cNvSpPr txBox="1"/>
          <p:nvPr/>
        </p:nvSpPr>
        <p:spPr>
          <a:xfrm>
            <a:off x="159740" y="194519"/>
            <a:ext cx="6012331" cy="523220"/>
          </a:xfrm>
          <a:prstGeom prst="rect">
            <a:avLst/>
          </a:prstGeom>
          <a:noFill/>
        </p:spPr>
        <p:txBody>
          <a:bodyPr wrap="square" rtlCol="0">
            <a:spAutoFit/>
          </a:bodyPr>
          <a:lstStyle/>
          <a:p>
            <a:r>
              <a:rPr lang="fr-FR" sz="2800" b="1" dirty="0">
                <a:latin typeface="Avenir Next LT Pro" panose="020B0504020202020204" pitchFamily="34" charset="0"/>
              </a:rPr>
              <a:t>Hall 6 -  </a:t>
            </a:r>
          </a:p>
        </p:txBody>
      </p:sp>
      <p:sp>
        <p:nvSpPr>
          <p:cNvPr id="105" name="ZoneTexte 104">
            <a:extLst>
              <a:ext uri="{FF2B5EF4-FFF2-40B4-BE49-F238E27FC236}">
                <a16:creationId xmlns:a16="http://schemas.microsoft.com/office/drawing/2014/main" id="{C5A12646-EC1C-3455-FD5D-8F802B449937}"/>
              </a:ext>
            </a:extLst>
          </p:cNvPr>
          <p:cNvSpPr txBox="1"/>
          <p:nvPr/>
        </p:nvSpPr>
        <p:spPr>
          <a:xfrm>
            <a:off x="3077142" y="147908"/>
            <a:ext cx="7434659" cy="738664"/>
          </a:xfrm>
          <a:prstGeom prst="rect">
            <a:avLst/>
          </a:prstGeom>
          <a:noFill/>
        </p:spPr>
        <p:txBody>
          <a:bodyPr wrap="square">
            <a:spAutoFit/>
          </a:bodyPr>
          <a:lstStyle/>
          <a:p>
            <a:r>
              <a:rPr lang="fr-FR" sz="2400" b="1" dirty="0">
                <a:latin typeface="Avenir Next LT Pro" panose="020B0504020202020204" pitchFamily="34" charset="0"/>
              </a:rPr>
              <a:t>Focus METRO Professional</a:t>
            </a:r>
          </a:p>
          <a:p>
            <a:r>
              <a:rPr lang="fr-FR" i="1" u="sng" dirty="0">
                <a:latin typeface="Avenir Next LT Pro" panose="020B0504020202020204" pitchFamily="34" charset="0"/>
              </a:rPr>
              <a:t>Espace dans la continuité du dernier Sirha</a:t>
            </a:r>
            <a:endParaRPr lang="fr-FR" sz="1400" dirty="0">
              <a:latin typeface="Avenir Next LT Pro" panose="020B0504020202020204" pitchFamily="34" charset="0"/>
            </a:endParaRPr>
          </a:p>
        </p:txBody>
      </p:sp>
      <p:pic>
        <p:nvPicPr>
          <p:cNvPr id="4" name="Image 3">
            <a:extLst>
              <a:ext uri="{FF2B5EF4-FFF2-40B4-BE49-F238E27FC236}">
                <a16:creationId xmlns:a16="http://schemas.microsoft.com/office/drawing/2014/main" id="{87A5C8C9-2356-4EAB-BF6A-7917679AA20B}"/>
              </a:ext>
            </a:extLst>
          </p:cNvPr>
          <p:cNvPicPr>
            <a:picLocks noChangeAspect="1"/>
          </p:cNvPicPr>
          <p:nvPr/>
        </p:nvPicPr>
        <p:blipFill>
          <a:blip r:embed="rId3"/>
          <a:stretch>
            <a:fillRect/>
          </a:stretch>
        </p:blipFill>
        <p:spPr>
          <a:xfrm>
            <a:off x="6174173" y="992373"/>
            <a:ext cx="5613681" cy="3525332"/>
          </a:xfrm>
          <a:prstGeom prst="rect">
            <a:avLst/>
          </a:prstGeom>
        </p:spPr>
      </p:pic>
      <p:pic>
        <p:nvPicPr>
          <p:cNvPr id="6" name="Picture 2" descr="Собственные торговые марки METRO">
            <a:extLst>
              <a:ext uri="{FF2B5EF4-FFF2-40B4-BE49-F238E27FC236}">
                <a16:creationId xmlns:a16="http://schemas.microsoft.com/office/drawing/2014/main" id="{9D57BD08-E59A-5B4F-3346-3F783426AF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37649" y="0"/>
            <a:ext cx="1114427" cy="153452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1">
            <a:extLst>
              <a:ext uri="{FF2B5EF4-FFF2-40B4-BE49-F238E27FC236}">
                <a16:creationId xmlns:a16="http://schemas.microsoft.com/office/drawing/2014/main" id="{5AB7B692-E048-E6C8-22A5-29D67E36064D}"/>
              </a:ext>
            </a:extLst>
          </p:cNvPr>
          <p:cNvSpPr>
            <a:spLocks noChangeArrowheads="1"/>
          </p:cNvSpPr>
          <p:nvPr/>
        </p:nvSpPr>
        <p:spPr bwMode="auto">
          <a:xfrm>
            <a:off x="2943911" y="5109655"/>
            <a:ext cx="3708089"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1400" b="1" i="0"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t>METRO Professional </a:t>
            </a:r>
            <a:endParaRPr kumimoji="0" lang="fr-FR" altLang="fr-FR" sz="1000" b="1" i="0" strike="noStrike" cap="none" normalizeH="0" baseline="0" dirty="0">
              <a:ln>
                <a:noFill/>
              </a:ln>
              <a:solidFill>
                <a:schemeClr val="tx1"/>
              </a:solidFill>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t>Mise en avant de notre gamme MDD dédiée au matériel CHR, ligne de cuisson mais aussi de matériel portatif.</a:t>
            </a:r>
            <a:br>
              <a:rPr kumimoji="0" lang="fr-FR" altLang="fr-FR" sz="14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br>
            <a:r>
              <a:rPr kumimoji="0" lang="fr-FR" altLang="fr-FR" sz="14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t>100% aux couleurs de METRO Professional</a:t>
            </a:r>
            <a:br>
              <a:rPr kumimoji="0" lang="fr-FR" altLang="fr-FR" sz="14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br>
            <a:r>
              <a:rPr kumimoji="0" lang="fr-FR" altLang="fr-FR" sz="14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t> Espace animé par des chefs, programme d’animation en cours de définition. </a:t>
            </a:r>
            <a:endParaRPr kumimoji="0" lang="fr-FR" altLang="fr-FR" sz="2400" b="0" i="0" u="none" strike="noStrike" cap="none" normalizeH="0" baseline="0" dirty="0">
              <a:ln>
                <a:noFill/>
              </a:ln>
              <a:solidFill>
                <a:schemeClr val="tx1"/>
              </a:solidFill>
              <a:effectLst/>
              <a:latin typeface="Avenir Next LT Pro" panose="020B0504020202020204" pitchFamily="34" charset="0"/>
            </a:endParaRPr>
          </a:p>
        </p:txBody>
      </p:sp>
      <p:sp>
        <p:nvSpPr>
          <p:cNvPr id="8" name="Triangle isocèle 7">
            <a:extLst>
              <a:ext uri="{FF2B5EF4-FFF2-40B4-BE49-F238E27FC236}">
                <a16:creationId xmlns:a16="http://schemas.microsoft.com/office/drawing/2014/main" id="{E301DD65-E0EE-4A1C-4E18-910EFC0AB1D8}"/>
              </a:ext>
            </a:extLst>
          </p:cNvPr>
          <p:cNvSpPr/>
          <p:nvPr/>
        </p:nvSpPr>
        <p:spPr>
          <a:xfrm rot="5400000">
            <a:off x="2309347" y="5150078"/>
            <a:ext cx="530942" cy="45770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Picture 2" descr="Собственные торговые марки METRO">
            <a:extLst>
              <a:ext uri="{FF2B5EF4-FFF2-40B4-BE49-F238E27FC236}">
                <a16:creationId xmlns:a16="http://schemas.microsoft.com/office/drawing/2014/main" id="{B6ABDE7A-3C79-2ECE-6043-58EDE0B4B0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86949" y="1066664"/>
            <a:ext cx="807558" cy="111197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Собственные торговые марки METRO">
            <a:extLst>
              <a:ext uri="{FF2B5EF4-FFF2-40B4-BE49-F238E27FC236}">
                <a16:creationId xmlns:a16="http://schemas.microsoft.com/office/drawing/2014/main" id="{F11DA5D5-523C-6B17-3738-56389A2075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39584" y="1452146"/>
            <a:ext cx="807558" cy="1111978"/>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 11" descr="Une image contenant texte, diagramme, Plan, schématique&#10;&#10;Description générée automatiquement">
            <a:extLst>
              <a:ext uri="{FF2B5EF4-FFF2-40B4-BE49-F238E27FC236}">
                <a16:creationId xmlns:a16="http://schemas.microsoft.com/office/drawing/2014/main" id="{93BB3ED9-9CB3-2C4B-513B-FA2811E3EEE0}"/>
              </a:ext>
            </a:extLst>
          </p:cNvPr>
          <p:cNvPicPr>
            <a:picLocks noChangeAspect="1"/>
          </p:cNvPicPr>
          <p:nvPr/>
        </p:nvPicPr>
        <p:blipFill rotWithShape="1">
          <a:blip r:embed="rId5">
            <a:extLst>
              <a:ext uri="{28A0092B-C50C-407E-A947-70E740481C1C}">
                <a14:useLocalDpi xmlns:a14="http://schemas.microsoft.com/office/drawing/2010/main" val="0"/>
              </a:ext>
            </a:extLst>
          </a:blip>
          <a:srcRect r="22542"/>
          <a:stretch/>
        </p:blipFill>
        <p:spPr>
          <a:xfrm>
            <a:off x="159740" y="1534524"/>
            <a:ext cx="5250862" cy="3380489"/>
          </a:xfrm>
          <a:prstGeom prst="rect">
            <a:avLst/>
          </a:prstGeom>
        </p:spPr>
      </p:pic>
      <p:sp>
        <p:nvSpPr>
          <p:cNvPr id="30" name="ZoneTexte 29">
            <a:extLst>
              <a:ext uri="{FF2B5EF4-FFF2-40B4-BE49-F238E27FC236}">
                <a16:creationId xmlns:a16="http://schemas.microsoft.com/office/drawing/2014/main" id="{D58FE9B5-1924-64EB-EB0C-64BA1E6C92F9}"/>
              </a:ext>
            </a:extLst>
          </p:cNvPr>
          <p:cNvSpPr txBox="1"/>
          <p:nvPr/>
        </p:nvSpPr>
        <p:spPr>
          <a:xfrm>
            <a:off x="7651719" y="5159722"/>
            <a:ext cx="4136135" cy="1200329"/>
          </a:xfrm>
          <a:prstGeom prst="rect">
            <a:avLst/>
          </a:prstGeom>
          <a:noFill/>
        </p:spPr>
        <p:txBody>
          <a:bodyPr wrap="square" rtlCol="0">
            <a:spAutoFit/>
          </a:bodyPr>
          <a:lstStyle/>
          <a:p>
            <a:r>
              <a:rPr lang="fr-FR" dirty="0">
                <a:highlight>
                  <a:srgbClr val="FFE600"/>
                </a:highlight>
              </a:rPr>
              <a:t>Mais réduire +++ la taille de la cuisine</a:t>
            </a:r>
          </a:p>
          <a:p>
            <a:r>
              <a:rPr lang="fr-FR" dirty="0">
                <a:highlight>
                  <a:srgbClr val="FFE600"/>
                </a:highlight>
              </a:rPr>
              <a:t>Et + d’espace pour montrer des produits</a:t>
            </a:r>
          </a:p>
          <a:p>
            <a:endParaRPr lang="fr-FR" dirty="0">
              <a:highlight>
                <a:srgbClr val="FFE600"/>
              </a:highlight>
            </a:endParaRPr>
          </a:p>
        </p:txBody>
      </p:sp>
      <p:sp>
        <p:nvSpPr>
          <p:cNvPr id="3" name="Rectangle 1">
            <a:extLst>
              <a:ext uri="{FF2B5EF4-FFF2-40B4-BE49-F238E27FC236}">
                <a16:creationId xmlns:a16="http://schemas.microsoft.com/office/drawing/2014/main" id="{10F93C68-1767-D919-23FA-6B6025FFC6CC}"/>
              </a:ext>
            </a:extLst>
          </p:cNvPr>
          <p:cNvSpPr>
            <a:spLocks noChangeArrowheads="1"/>
          </p:cNvSpPr>
          <p:nvPr/>
        </p:nvSpPr>
        <p:spPr bwMode="auto">
          <a:xfrm>
            <a:off x="7029560" y="6186872"/>
            <a:ext cx="370808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1" i="0"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t>Intégration d’un message dédié au service Conception &amp; Aménagement </a:t>
            </a:r>
            <a:endParaRPr kumimoji="0" lang="fr-FR" altLang="fr-FR" sz="2400" b="0" i="0" u="none" strike="noStrike" cap="none" normalizeH="0" baseline="0" dirty="0">
              <a:ln>
                <a:noFill/>
              </a:ln>
              <a:solidFill>
                <a:schemeClr val="tx1"/>
              </a:solidFill>
              <a:effectLst/>
              <a:latin typeface="Avenir Next LT Pro" panose="020B0504020202020204" pitchFamily="34" charset="0"/>
            </a:endParaRPr>
          </a:p>
        </p:txBody>
      </p:sp>
    </p:spTree>
    <p:extLst>
      <p:ext uri="{BB962C8B-B14F-4D97-AF65-F5344CB8AC3E}">
        <p14:creationId xmlns:p14="http://schemas.microsoft.com/office/powerpoint/2010/main" val="658956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FE2F869-99FA-3A80-B1EA-1108BFD5ADA7}"/>
              </a:ext>
            </a:extLst>
          </p:cNvPr>
          <p:cNvSpPr/>
          <p:nvPr/>
        </p:nvSpPr>
        <p:spPr>
          <a:xfrm>
            <a:off x="5049028" y="781014"/>
            <a:ext cx="4655566" cy="110505"/>
          </a:xfrm>
          <a:prstGeom prst="rect">
            <a:avLst/>
          </a:pr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atin typeface="Avenir Next LT Pro" panose="020B0504020202020204" pitchFamily="34" charset="0"/>
            </a:endParaRPr>
          </a:p>
        </p:txBody>
      </p:sp>
      <p:cxnSp>
        <p:nvCxnSpPr>
          <p:cNvPr id="15" name="Connecteur droit 14"/>
          <p:cNvCxnSpPr/>
          <p:nvPr/>
        </p:nvCxnSpPr>
        <p:spPr>
          <a:xfrm>
            <a:off x="159740" y="722157"/>
            <a:ext cx="2339439" cy="0"/>
          </a:xfrm>
          <a:prstGeom prst="line">
            <a:avLst/>
          </a:prstGeom>
          <a:ln w="5715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2" name="ZoneTexte 1">
            <a:extLst>
              <a:ext uri="{FF2B5EF4-FFF2-40B4-BE49-F238E27FC236}">
                <a16:creationId xmlns:a16="http://schemas.microsoft.com/office/drawing/2014/main" id="{0E586469-9D89-4513-BF61-69F0176AC947}"/>
              </a:ext>
            </a:extLst>
          </p:cNvPr>
          <p:cNvSpPr txBox="1"/>
          <p:nvPr/>
        </p:nvSpPr>
        <p:spPr>
          <a:xfrm>
            <a:off x="159740" y="194519"/>
            <a:ext cx="6012331" cy="523220"/>
          </a:xfrm>
          <a:prstGeom prst="rect">
            <a:avLst/>
          </a:prstGeom>
          <a:noFill/>
        </p:spPr>
        <p:txBody>
          <a:bodyPr wrap="square" rtlCol="0">
            <a:spAutoFit/>
          </a:bodyPr>
          <a:lstStyle/>
          <a:p>
            <a:r>
              <a:rPr lang="fr-FR" sz="2800" b="1" dirty="0">
                <a:latin typeface="Avenir Next LT Pro" panose="020B0504020202020204" pitchFamily="34" charset="0"/>
              </a:rPr>
              <a:t>Hall 6 –   </a:t>
            </a:r>
          </a:p>
        </p:txBody>
      </p:sp>
      <p:sp>
        <p:nvSpPr>
          <p:cNvPr id="105" name="ZoneTexte 104">
            <a:extLst>
              <a:ext uri="{FF2B5EF4-FFF2-40B4-BE49-F238E27FC236}">
                <a16:creationId xmlns:a16="http://schemas.microsoft.com/office/drawing/2014/main" id="{C5A12646-EC1C-3455-FD5D-8F802B449937}"/>
              </a:ext>
            </a:extLst>
          </p:cNvPr>
          <p:cNvSpPr txBox="1"/>
          <p:nvPr/>
        </p:nvSpPr>
        <p:spPr>
          <a:xfrm>
            <a:off x="2768654" y="189567"/>
            <a:ext cx="7434659" cy="738664"/>
          </a:xfrm>
          <a:prstGeom prst="rect">
            <a:avLst/>
          </a:prstGeom>
          <a:noFill/>
        </p:spPr>
        <p:txBody>
          <a:bodyPr wrap="square">
            <a:spAutoFit/>
          </a:bodyPr>
          <a:lstStyle/>
          <a:p>
            <a:r>
              <a:rPr lang="fr-FR" sz="2400" b="1" dirty="0">
                <a:latin typeface="Avenir Next LT Pro" panose="020B0504020202020204" pitchFamily="34" charset="0"/>
              </a:rPr>
              <a:t>Village des Chefs</a:t>
            </a:r>
          </a:p>
          <a:p>
            <a:r>
              <a:rPr lang="fr-FR" i="1" u="sng" dirty="0">
                <a:latin typeface="Avenir Next LT Pro" panose="020B0504020202020204" pitchFamily="34" charset="0"/>
              </a:rPr>
              <a:t>Focus plus premium</a:t>
            </a:r>
            <a:r>
              <a:rPr lang="fr-FR" dirty="0">
                <a:latin typeface="Avenir Next LT Pro" panose="020B0504020202020204" pitchFamily="34" charset="0"/>
              </a:rPr>
              <a:t>: accueil clients VIP, partenaires, international</a:t>
            </a:r>
            <a:endParaRPr lang="fr-FR" sz="1800" dirty="0">
              <a:latin typeface="Avenir Next LT Pro" panose="020B0504020202020204" pitchFamily="34" charset="0"/>
            </a:endParaRPr>
          </a:p>
        </p:txBody>
      </p:sp>
      <p:pic>
        <p:nvPicPr>
          <p:cNvPr id="4" name="Image 3">
            <a:extLst>
              <a:ext uri="{FF2B5EF4-FFF2-40B4-BE49-F238E27FC236}">
                <a16:creationId xmlns:a16="http://schemas.microsoft.com/office/drawing/2014/main" id="{D6B1FA83-1482-0E38-355D-793992042758}"/>
              </a:ext>
            </a:extLst>
          </p:cNvPr>
          <p:cNvPicPr>
            <a:picLocks noChangeAspect="1"/>
          </p:cNvPicPr>
          <p:nvPr/>
        </p:nvPicPr>
        <p:blipFill>
          <a:blip r:embed="rId3"/>
          <a:stretch>
            <a:fillRect/>
          </a:stretch>
        </p:blipFill>
        <p:spPr>
          <a:xfrm>
            <a:off x="2802614" y="1522568"/>
            <a:ext cx="6301231" cy="4554418"/>
          </a:xfrm>
          <a:prstGeom prst="rect">
            <a:avLst/>
          </a:prstGeom>
        </p:spPr>
      </p:pic>
    </p:spTree>
    <p:extLst>
      <p:ext uri="{BB962C8B-B14F-4D97-AF65-F5344CB8AC3E}">
        <p14:creationId xmlns:p14="http://schemas.microsoft.com/office/powerpoint/2010/main" val="3816112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2B8437-A689-9ECE-CE0B-DD19CCB58A96}"/>
              </a:ext>
            </a:extLst>
          </p:cNvPr>
          <p:cNvSpPr>
            <a:spLocks noGrp="1"/>
          </p:cNvSpPr>
          <p:nvPr>
            <p:ph type="title"/>
          </p:nvPr>
        </p:nvSpPr>
        <p:spPr/>
        <p:txBody>
          <a:bodyPr/>
          <a:lstStyle/>
          <a:p>
            <a:r>
              <a:rPr lang="fr-FR" dirty="0" err="1"/>
              <a:t>Totebag</a:t>
            </a:r>
            <a:endParaRPr lang="fr-FR" dirty="0"/>
          </a:p>
        </p:txBody>
      </p:sp>
      <p:sp>
        <p:nvSpPr>
          <p:cNvPr id="3" name="Espace réservé du numéro de diapositive 2">
            <a:extLst>
              <a:ext uri="{FF2B5EF4-FFF2-40B4-BE49-F238E27FC236}">
                <a16:creationId xmlns:a16="http://schemas.microsoft.com/office/drawing/2014/main" id="{F3DE8CBC-C18F-1D1A-7D8F-8D634917F042}"/>
              </a:ext>
            </a:extLst>
          </p:cNvPr>
          <p:cNvSpPr>
            <a:spLocks noGrp="1"/>
          </p:cNvSpPr>
          <p:nvPr>
            <p:ph type="sldNum" sz="quarter" idx="12"/>
          </p:nvPr>
        </p:nvSpPr>
        <p:spPr/>
        <p:txBody>
          <a:bodyPr/>
          <a:lstStyle/>
          <a:p>
            <a:fld id="{BD5CE54B-C29A-4A25-9174-59FEA10EAC97}" type="slidenum">
              <a:rPr lang="en-GB" smtClean="0"/>
              <a:pPr/>
              <a:t>18</a:t>
            </a:fld>
            <a:endParaRPr lang="en-GB"/>
          </a:p>
        </p:txBody>
      </p:sp>
      <p:pic>
        <p:nvPicPr>
          <p:cNvPr id="6" name="Image 5">
            <a:extLst>
              <a:ext uri="{FF2B5EF4-FFF2-40B4-BE49-F238E27FC236}">
                <a16:creationId xmlns:a16="http://schemas.microsoft.com/office/drawing/2014/main" id="{244449AA-F0D3-C847-0B00-A738BC10F401}"/>
              </a:ext>
            </a:extLst>
          </p:cNvPr>
          <p:cNvPicPr>
            <a:picLocks noChangeAspect="1"/>
          </p:cNvPicPr>
          <p:nvPr/>
        </p:nvPicPr>
        <p:blipFill>
          <a:blip r:embed="rId2"/>
          <a:stretch>
            <a:fillRect/>
          </a:stretch>
        </p:blipFill>
        <p:spPr>
          <a:xfrm>
            <a:off x="3671630" y="0"/>
            <a:ext cx="4848739" cy="6858000"/>
          </a:xfrm>
          <a:prstGeom prst="rect">
            <a:avLst/>
          </a:prstGeom>
        </p:spPr>
      </p:pic>
    </p:spTree>
    <p:extLst>
      <p:ext uri="{BB962C8B-B14F-4D97-AF65-F5344CB8AC3E}">
        <p14:creationId xmlns:p14="http://schemas.microsoft.com/office/powerpoint/2010/main" val="38922821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2B8437-A689-9ECE-CE0B-DD19CCB58A96}"/>
              </a:ext>
            </a:extLst>
          </p:cNvPr>
          <p:cNvSpPr>
            <a:spLocks noGrp="1"/>
          </p:cNvSpPr>
          <p:nvPr>
            <p:ph type="title"/>
          </p:nvPr>
        </p:nvSpPr>
        <p:spPr/>
        <p:txBody>
          <a:bodyPr/>
          <a:lstStyle/>
          <a:p>
            <a:r>
              <a:rPr lang="fr-FR" dirty="0" err="1"/>
              <a:t>Totebag</a:t>
            </a:r>
            <a:endParaRPr lang="fr-FR" dirty="0"/>
          </a:p>
        </p:txBody>
      </p:sp>
      <p:sp>
        <p:nvSpPr>
          <p:cNvPr id="3" name="Espace réservé du numéro de diapositive 2">
            <a:extLst>
              <a:ext uri="{FF2B5EF4-FFF2-40B4-BE49-F238E27FC236}">
                <a16:creationId xmlns:a16="http://schemas.microsoft.com/office/drawing/2014/main" id="{F3DE8CBC-C18F-1D1A-7D8F-8D634917F042}"/>
              </a:ext>
            </a:extLst>
          </p:cNvPr>
          <p:cNvSpPr>
            <a:spLocks noGrp="1"/>
          </p:cNvSpPr>
          <p:nvPr>
            <p:ph type="sldNum" sz="quarter" idx="12"/>
          </p:nvPr>
        </p:nvSpPr>
        <p:spPr/>
        <p:txBody>
          <a:bodyPr/>
          <a:lstStyle/>
          <a:p>
            <a:fld id="{BD5CE54B-C29A-4A25-9174-59FEA10EAC97}" type="slidenum">
              <a:rPr lang="en-GB" smtClean="0"/>
              <a:pPr/>
              <a:t>19</a:t>
            </a:fld>
            <a:endParaRPr lang="en-GB"/>
          </a:p>
        </p:txBody>
      </p:sp>
      <p:pic>
        <p:nvPicPr>
          <p:cNvPr id="5" name="Image 4">
            <a:extLst>
              <a:ext uri="{FF2B5EF4-FFF2-40B4-BE49-F238E27FC236}">
                <a16:creationId xmlns:a16="http://schemas.microsoft.com/office/drawing/2014/main" id="{6207991F-CB83-0E97-7B73-4ACD2AE74366}"/>
              </a:ext>
            </a:extLst>
          </p:cNvPr>
          <p:cNvPicPr>
            <a:picLocks noChangeAspect="1"/>
          </p:cNvPicPr>
          <p:nvPr/>
        </p:nvPicPr>
        <p:blipFill>
          <a:blip r:embed="rId2"/>
          <a:stretch>
            <a:fillRect/>
          </a:stretch>
        </p:blipFill>
        <p:spPr>
          <a:xfrm>
            <a:off x="3671630" y="0"/>
            <a:ext cx="4848739" cy="6858000"/>
          </a:xfrm>
          <a:prstGeom prst="rect">
            <a:avLst/>
          </a:prstGeom>
        </p:spPr>
      </p:pic>
    </p:spTree>
    <p:extLst>
      <p:ext uri="{BB962C8B-B14F-4D97-AF65-F5344CB8AC3E}">
        <p14:creationId xmlns:p14="http://schemas.microsoft.com/office/powerpoint/2010/main" val="40320212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a:extLst>
              <a:ext uri="{FF2B5EF4-FFF2-40B4-BE49-F238E27FC236}">
                <a16:creationId xmlns:a16="http://schemas.microsoft.com/office/drawing/2014/main" id="{856B8075-85D1-4E77-A270-EBE707F3AD5F}"/>
              </a:ext>
            </a:extLst>
          </p:cNvPr>
          <p:cNvSpPr>
            <a:spLocks noGrp="1"/>
          </p:cNvSpPr>
          <p:nvPr>
            <p:ph idx="1"/>
          </p:nvPr>
        </p:nvSpPr>
        <p:spPr>
          <a:xfrm>
            <a:off x="657104" y="1476987"/>
            <a:ext cx="11145941" cy="4351338"/>
          </a:xfrm>
        </p:spPr>
        <p:txBody>
          <a:bodyPr/>
          <a:lstStyle/>
          <a:p>
            <a:pPr marL="0" lvl="1" indent="0">
              <a:buNone/>
            </a:pPr>
            <a:r>
              <a:rPr lang="fr-FR" altLang="fr-FR" sz="2000" dirty="0">
                <a:ea typeface="Helvetica" panose="020B0604020202020204" pitchFamily="34" charset="0"/>
                <a:sym typeface="Wingdings" panose="05000000000000000000" pitchFamily="2" charset="2"/>
              </a:rPr>
              <a:t>Innover, faire évoluer, et  chercher à surprendre, à démontrer que les Halles METRO </a:t>
            </a:r>
            <a:br>
              <a:rPr lang="fr-FR" altLang="fr-FR" sz="2000" dirty="0">
                <a:ea typeface="Helvetica" panose="020B0604020202020204" pitchFamily="34" charset="0"/>
                <a:sym typeface="Wingdings" panose="05000000000000000000" pitchFamily="2" charset="2"/>
              </a:rPr>
            </a:br>
            <a:r>
              <a:rPr lang="fr-FR" altLang="fr-FR" sz="2000" dirty="0">
                <a:ea typeface="Helvetica" panose="020B0604020202020204" pitchFamily="34" charset="0"/>
                <a:sym typeface="Wingdings" panose="05000000000000000000" pitchFamily="2" charset="2"/>
              </a:rPr>
              <a:t>se réinventent constamment</a:t>
            </a:r>
            <a:endParaRPr lang="fr-FR" altLang="fr-FR" sz="2000" b="1" dirty="0">
              <a:ea typeface="Helvetica" panose="020B0604020202020204" pitchFamily="34" charset="0"/>
              <a:sym typeface="Wingdings" panose="05000000000000000000" pitchFamily="2" charset="2"/>
            </a:endParaRPr>
          </a:p>
          <a:p>
            <a:pPr marL="0" indent="0">
              <a:buNone/>
            </a:pPr>
            <a:r>
              <a:rPr lang="fr-FR" sz="3600" b="1" dirty="0">
                <a:sym typeface="Wingdings" panose="05000000000000000000" pitchFamily="2" charset="2"/>
              </a:rPr>
              <a:t>1/ Être toujours plus marquant &amp; émergeant</a:t>
            </a:r>
          </a:p>
          <a:p>
            <a:pPr marL="0" indent="0">
              <a:buNone/>
            </a:pPr>
            <a:r>
              <a:rPr lang="fr-FR" sz="2400" dirty="0">
                <a:sym typeface="Wingdings" panose="05000000000000000000" pitchFamily="2" charset="2"/>
              </a:rPr>
              <a:t> Trouver des leviers malins et impactant qui créent la surprise </a:t>
            </a:r>
          </a:p>
          <a:p>
            <a:pPr marL="0" indent="0">
              <a:buNone/>
            </a:pPr>
            <a:r>
              <a:rPr lang="fr-FR" sz="3600" b="1" dirty="0">
                <a:sym typeface="Wingdings" panose="05000000000000000000" pitchFamily="2" charset="2"/>
              </a:rPr>
              <a:t>2/Renforcer encore la convivialité et la perception de proximité de l’enseigne</a:t>
            </a:r>
          </a:p>
          <a:p>
            <a:pPr marL="0" indent="0">
              <a:buNone/>
            </a:pPr>
            <a:r>
              <a:rPr lang="fr-FR" sz="2400" dirty="0">
                <a:sym typeface="Wingdings" panose="05000000000000000000" pitchFamily="2" charset="2"/>
              </a:rPr>
              <a:t> Renforcer la présence des produits, les lieux de dégustation et de convivialité, travailler sur une dimension authentique, créer des espaces où l’on peut se projeter…</a:t>
            </a:r>
            <a:endParaRPr lang="fr-FR" sz="3600" b="1" dirty="0">
              <a:sym typeface="Wingdings" panose="05000000000000000000" pitchFamily="2" charset="2"/>
            </a:endParaRPr>
          </a:p>
          <a:p>
            <a:pPr marL="0" indent="0">
              <a:buNone/>
            </a:pPr>
            <a:r>
              <a:rPr lang="fr-FR" sz="3600" b="1" dirty="0">
                <a:sym typeface="Wingdings" panose="05000000000000000000" pitchFamily="2" charset="2"/>
              </a:rPr>
              <a:t>3/Laisser une trace forte</a:t>
            </a:r>
          </a:p>
          <a:p>
            <a:pPr marL="0" marR="0" lvl="0" indent="0" algn="l" defTabSz="914400" rtl="0" eaLnBrk="1" fontAlgn="auto" latinLnBrk="0" hangingPunct="1">
              <a:lnSpc>
                <a:spcPct val="90000"/>
              </a:lnSpc>
              <a:spcBef>
                <a:spcPts val="1000"/>
              </a:spcBef>
              <a:spcAft>
                <a:spcPts val="0"/>
              </a:spcAft>
              <a:buClr>
                <a:srgbClr val="004282"/>
              </a:buClr>
              <a:buSzTx/>
              <a:buFont typeface="Avenir LT Std 45 Book" panose="020B0502020203020204" pitchFamily="34" charset="0"/>
              <a:buNone/>
              <a:tabLst/>
              <a:defRPr/>
            </a:pPr>
            <a:r>
              <a:rPr kumimoji="0" lang="fr-FR" sz="2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sym typeface="Wingdings" panose="05000000000000000000" pitchFamily="2" charset="2"/>
              </a:rPr>
              <a:t> Retenir le(s) message(s) essentiel(s) dans chacun des espaces</a:t>
            </a:r>
            <a:endParaRPr kumimoji="0" lang="fr-FR" sz="36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sym typeface="Wingdings" panose="05000000000000000000" pitchFamily="2" charset="2"/>
            </a:endParaRPr>
          </a:p>
          <a:p>
            <a:pPr marL="0" indent="0">
              <a:buNone/>
            </a:pPr>
            <a:br>
              <a:rPr lang="fr-FR" sz="5400" b="1" dirty="0">
                <a:sym typeface="Wingdings" panose="05000000000000000000" pitchFamily="2" charset="2"/>
              </a:rPr>
            </a:br>
            <a:r>
              <a:rPr lang="fr-FR" sz="5400" b="1" dirty="0">
                <a:sym typeface="Wingdings" panose="05000000000000000000" pitchFamily="2" charset="2"/>
              </a:rPr>
              <a:t> </a:t>
            </a:r>
            <a:endParaRPr lang="fr-FR" sz="4800" dirty="0"/>
          </a:p>
        </p:txBody>
      </p:sp>
      <p:sp>
        <p:nvSpPr>
          <p:cNvPr id="4" name="Espace réservé du texte 3">
            <a:extLst>
              <a:ext uri="{FF2B5EF4-FFF2-40B4-BE49-F238E27FC236}">
                <a16:creationId xmlns:a16="http://schemas.microsoft.com/office/drawing/2014/main" id="{08FC4FB2-9E44-4501-A94B-A1275E70DA6E}"/>
              </a:ext>
            </a:extLst>
          </p:cNvPr>
          <p:cNvSpPr>
            <a:spLocks noGrp="1"/>
          </p:cNvSpPr>
          <p:nvPr>
            <p:ph type="body" sz="quarter" idx="4294967295"/>
          </p:nvPr>
        </p:nvSpPr>
        <p:spPr>
          <a:xfrm rot="20781273">
            <a:off x="322575" y="466651"/>
            <a:ext cx="2983408" cy="437574"/>
          </a:xfrm>
        </p:spPr>
        <p:txBody>
          <a:bodyPr/>
          <a:lstStyle/>
          <a:p>
            <a:pPr marL="0" indent="0">
              <a:buNone/>
            </a:pPr>
            <a:r>
              <a:rPr lang="fr-FR" sz="3200" b="1" dirty="0">
                <a:solidFill>
                  <a:schemeClr val="bg1"/>
                </a:solidFill>
                <a:cs typeface="Arial" panose="020B0604020202020204" pitchFamily="34" charset="0"/>
              </a:rPr>
              <a:t>#en2025</a:t>
            </a:r>
          </a:p>
        </p:txBody>
      </p:sp>
    </p:spTree>
    <p:extLst>
      <p:ext uri="{BB962C8B-B14F-4D97-AF65-F5344CB8AC3E}">
        <p14:creationId xmlns:p14="http://schemas.microsoft.com/office/powerpoint/2010/main" val="34033764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2B8437-A689-9ECE-CE0B-DD19CCB58A96}"/>
              </a:ext>
            </a:extLst>
          </p:cNvPr>
          <p:cNvSpPr>
            <a:spLocks noGrp="1"/>
          </p:cNvSpPr>
          <p:nvPr>
            <p:ph type="title"/>
          </p:nvPr>
        </p:nvSpPr>
        <p:spPr/>
        <p:txBody>
          <a:bodyPr/>
          <a:lstStyle/>
          <a:p>
            <a:r>
              <a:rPr lang="fr-FR" dirty="0" err="1"/>
              <a:t>Totebag</a:t>
            </a:r>
            <a:endParaRPr lang="fr-FR" dirty="0"/>
          </a:p>
        </p:txBody>
      </p:sp>
      <p:sp>
        <p:nvSpPr>
          <p:cNvPr id="3" name="Espace réservé du numéro de diapositive 2">
            <a:extLst>
              <a:ext uri="{FF2B5EF4-FFF2-40B4-BE49-F238E27FC236}">
                <a16:creationId xmlns:a16="http://schemas.microsoft.com/office/drawing/2014/main" id="{F3DE8CBC-C18F-1D1A-7D8F-8D634917F042}"/>
              </a:ext>
            </a:extLst>
          </p:cNvPr>
          <p:cNvSpPr>
            <a:spLocks noGrp="1"/>
          </p:cNvSpPr>
          <p:nvPr>
            <p:ph type="sldNum" sz="quarter" idx="12"/>
          </p:nvPr>
        </p:nvSpPr>
        <p:spPr/>
        <p:txBody>
          <a:bodyPr/>
          <a:lstStyle/>
          <a:p>
            <a:fld id="{BD5CE54B-C29A-4A25-9174-59FEA10EAC97}" type="slidenum">
              <a:rPr lang="en-GB" smtClean="0"/>
              <a:pPr/>
              <a:t>20</a:t>
            </a:fld>
            <a:endParaRPr lang="en-GB"/>
          </a:p>
        </p:txBody>
      </p:sp>
      <p:pic>
        <p:nvPicPr>
          <p:cNvPr id="6" name="Image 5">
            <a:extLst>
              <a:ext uri="{FF2B5EF4-FFF2-40B4-BE49-F238E27FC236}">
                <a16:creationId xmlns:a16="http://schemas.microsoft.com/office/drawing/2014/main" id="{93E27133-4DFF-260E-BC7F-F45FE90F9D0C}"/>
              </a:ext>
            </a:extLst>
          </p:cNvPr>
          <p:cNvPicPr>
            <a:picLocks noChangeAspect="1"/>
          </p:cNvPicPr>
          <p:nvPr/>
        </p:nvPicPr>
        <p:blipFill>
          <a:blip r:embed="rId2"/>
          <a:stretch>
            <a:fillRect/>
          </a:stretch>
        </p:blipFill>
        <p:spPr>
          <a:xfrm>
            <a:off x="3671630" y="0"/>
            <a:ext cx="4848739" cy="6858000"/>
          </a:xfrm>
          <a:prstGeom prst="rect">
            <a:avLst/>
          </a:prstGeom>
        </p:spPr>
      </p:pic>
    </p:spTree>
    <p:extLst>
      <p:ext uri="{BB962C8B-B14F-4D97-AF65-F5344CB8AC3E}">
        <p14:creationId xmlns:p14="http://schemas.microsoft.com/office/powerpoint/2010/main" val="26345346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2B8437-A689-9ECE-CE0B-DD19CCB58A96}"/>
              </a:ext>
            </a:extLst>
          </p:cNvPr>
          <p:cNvSpPr>
            <a:spLocks noGrp="1"/>
          </p:cNvSpPr>
          <p:nvPr>
            <p:ph type="title"/>
          </p:nvPr>
        </p:nvSpPr>
        <p:spPr/>
        <p:txBody>
          <a:bodyPr/>
          <a:lstStyle/>
          <a:p>
            <a:r>
              <a:rPr lang="fr-FR" dirty="0" err="1"/>
              <a:t>Totebag</a:t>
            </a:r>
            <a:endParaRPr lang="fr-FR" dirty="0"/>
          </a:p>
        </p:txBody>
      </p:sp>
      <p:sp>
        <p:nvSpPr>
          <p:cNvPr id="3" name="Espace réservé du numéro de diapositive 2">
            <a:extLst>
              <a:ext uri="{FF2B5EF4-FFF2-40B4-BE49-F238E27FC236}">
                <a16:creationId xmlns:a16="http://schemas.microsoft.com/office/drawing/2014/main" id="{F3DE8CBC-C18F-1D1A-7D8F-8D634917F042}"/>
              </a:ext>
            </a:extLst>
          </p:cNvPr>
          <p:cNvSpPr>
            <a:spLocks noGrp="1"/>
          </p:cNvSpPr>
          <p:nvPr>
            <p:ph type="sldNum" sz="quarter" idx="12"/>
          </p:nvPr>
        </p:nvSpPr>
        <p:spPr/>
        <p:txBody>
          <a:bodyPr/>
          <a:lstStyle/>
          <a:p>
            <a:fld id="{BD5CE54B-C29A-4A25-9174-59FEA10EAC97}" type="slidenum">
              <a:rPr lang="en-GB" smtClean="0"/>
              <a:pPr/>
              <a:t>21</a:t>
            </a:fld>
            <a:endParaRPr lang="en-GB"/>
          </a:p>
        </p:txBody>
      </p:sp>
      <p:pic>
        <p:nvPicPr>
          <p:cNvPr id="5" name="Image 4">
            <a:extLst>
              <a:ext uri="{FF2B5EF4-FFF2-40B4-BE49-F238E27FC236}">
                <a16:creationId xmlns:a16="http://schemas.microsoft.com/office/drawing/2014/main" id="{4EC3732D-CB03-1759-F0FA-43ED532348F5}"/>
              </a:ext>
            </a:extLst>
          </p:cNvPr>
          <p:cNvPicPr>
            <a:picLocks noChangeAspect="1"/>
          </p:cNvPicPr>
          <p:nvPr/>
        </p:nvPicPr>
        <p:blipFill>
          <a:blip r:embed="rId2"/>
          <a:stretch>
            <a:fillRect/>
          </a:stretch>
        </p:blipFill>
        <p:spPr>
          <a:xfrm>
            <a:off x="3671630" y="0"/>
            <a:ext cx="4848739" cy="6858000"/>
          </a:xfrm>
          <a:prstGeom prst="rect">
            <a:avLst/>
          </a:prstGeom>
        </p:spPr>
      </p:pic>
    </p:spTree>
    <p:extLst>
      <p:ext uri="{BB962C8B-B14F-4D97-AF65-F5344CB8AC3E}">
        <p14:creationId xmlns:p14="http://schemas.microsoft.com/office/powerpoint/2010/main" val="35729848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CD756670-CC58-C712-5644-395C511C56FF}"/>
              </a:ext>
            </a:extLst>
          </p:cNvPr>
          <p:cNvPicPr>
            <a:picLocks noChangeAspect="1"/>
          </p:cNvPicPr>
          <p:nvPr/>
        </p:nvPicPr>
        <p:blipFill>
          <a:blip r:embed="rId2"/>
          <a:stretch>
            <a:fillRect/>
          </a:stretch>
        </p:blipFill>
        <p:spPr>
          <a:xfrm>
            <a:off x="3997835" y="0"/>
            <a:ext cx="4196329" cy="6858000"/>
          </a:xfrm>
          <a:prstGeom prst="rect">
            <a:avLst/>
          </a:prstGeom>
        </p:spPr>
      </p:pic>
    </p:spTree>
    <p:extLst>
      <p:ext uri="{BB962C8B-B14F-4D97-AF65-F5344CB8AC3E}">
        <p14:creationId xmlns:p14="http://schemas.microsoft.com/office/powerpoint/2010/main" val="3871679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5">
            <a:extLst>
              <a:ext uri="{FF2B5EF4-FFF2-40B4-BE49-F238E27FC236}">
                <a16:creationId xmlns:a16="http://schemas.microsoft.com/office/drawing/2014/main" id="{D09608B9-0576-3EDA-678F-9276DC6DDDFC}"/>
              </a:ext>
            </a:extLst>
          </p:cNvPr>
          <p:cNvSpPr txBox="1">
            <a:spLocks/>
          </p:cNvSpPr>
          <p:nvPr/>
        </p:nvSpPr>
        <p:spPr>
          <a:xfrm>
            <a:off x="2905215" y="4455822"/>
            <a:ext cx="6381570" cy="843740"/>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Clr>
                <a:srgbClr val="004282"/>
              </a:buClr>
              <a:buFont typeface="Avenir LT Std 45 Book" panose="020B0502020203020204" pitchFamily="34" charset="0"/>
              <a:buNone/>
              <a:tabLst/>
              <a:defRPr lang="fr-FR" sz="2800" kern="1200">
                <a:solidFill>
                  <a:srgbClr val="004282"/>
                </a:solidFill>
                <a:latin typeface="Avenir Black" panose="020B0803020203020204" pitchFamily="34" charset="0"/>
                <a:ea typeface="+mn-ea"/>
                <a:cs typeface="+mn-cs"/>
              </a:defRPr>
            </a:lvl1pPr>
            <a:lvl2pPr marL="266700" indent="-266700" algn="l" defTabSz="914400" rtl="0" eaLnBrk="1" latinLnBrk="0" hangingPunct="1">
              <a:lnSpc>
                <a:spcPct val="90000"/>
              </a:lnSpc>
              <a:spcBef>
                <a:spcPts val="500"/>
              </a:spcBef>
              <a:buClr>
                <a:srgbClr val="004282"/>
              </a:buClr>
              <a:buFont typeface="Avenir LT Std 45 Book" panose="020B0502020203020204" pitchFamily="34" charset="0"/>
              <a:buChar char="\"/>
              <a:defRPr lang="fr-FR" sz="2000" kern="1200" smtClean="0">
                <a:solidFill>
                  <a:srgbClr val="004282"/>
                </a:solidFill>
                <a:latin typeface="Avenir LT Std 45 Book" panose="020B0502020203020204" pitchFamily="34" charset="0"/>
                <a:ea typeface="+mn-ea"/>
                <a:cs typeface="+mn-cs"/>
              </a:defRPr>
            </a:lvl2pPr>
            <a:lvl3pPr marL="266700" indent="-266700" algn="l" defTabSz="914400" rtl="0" eaLnBrk="1" latinLnBrk="0" hangingPunct="1">
              <a:lnSpc>
                <a:spcPct val="90000"/>
              </a:lnSpc>
              <a:spcBef>
                <a:spcPts val="500"/>
              </a:spcBef>
              <a:buClr>
                <a:srgbClr val="004282"/>
              </a:buClr>
              <a:buFont typeface="Avenir LT Std 45 Book" panose="020B0502020203020204" pitchFamily="34" charset="0"/>
              <a:buChar char="\"/>
              <a:defRPr lang="fr-FR" sz="1800" kern="1200" smtClean="0">
                <a:solidFill>
                  <a:srgbClr val="004282"/>
                </a:solidFill>
                <a:latin typeface="Avenir LT Std 45 Book" panose="020B0502020203020204" pitchFamily="34" charset="0"/>
                <a:ea typeface="+mn-ea"/>
                <a:cs typeface="+mn-cs"/>
              </a:defRPr>
            </a:lvl3pPr>
            <a:lvl4pPr marL="1143000" indent="0" algn="l" defTabSz="914400" rtl="0" eaLnBrk="1" latinLnBrk="0" hangingPunct="1">
              <a:lnSpc>
                <a:spcPct val="90000"/>
              </a:lnSpc>
              <a:spcBef>
                <a:spcPts val="500"/>
              </a:spcBef>
              <a:buFont typeface="Arial" panose="020B0604020202020204" pitchFamily="34" charset="0"/>
              <a:buNone/>
              <a:defRPr lang="fr-FR" sz="1800" kern="1200" smtClean="0">
                <a:solidFill>
                  <a:srgbClr val="004282"/>
                </a:solidFill>
                <a:latin typeface="Avenir LT Std 45 Book" panose="020B0502020203020204" pitchFamily="34" charset="0"/>
                <a:ea typeface="+mn-ea"/>
                <a:cs typeface="+mn-cs"/>
              </a:defRPr>
            </a:lvl4pPr>
            <a:lvl5pPr marL="266700" indent="-266700" algn="l" defTabSz="914400" rtl="0" eaLnBrk="1" latinLnBrk="0" hangingPunct="1">
              <a:lnSpc>
                <a:spcPct val="90000"/>
              </a:lnSpc>
              <a:spcBef>
                <a:spcPts val="500"/>
              </a:spcBef>
              <a:buClr>
                <a:srgbClr val="004282"/>
              </a:buClr>
              <a:buFont typeface="Avenir LT Std 45 Book" panose="020B0502020203020204" pitchFamily="34" charset="0"/>
              <a:buChar char="\"/>
              <a:defRPr lang="fr-FR" sz="1600" kern="1200">
                <a:solidFill>
                  <a:srgbClr val="004282"/>
                </a:solidFill>
                <a:latin typeface="Avenir LT Std 45 Book" panose="020B0502020203020204" pitchFamily="34" charset="0"/>
                <a:ea typeface="+mn-ea"/>
                <a:cs typeface="+mn-cs"/>
              </a:defRPr>
            </a:lvl5pPr>
            <a:lvl6pPr marL="266700" indent="-266700" algn="l" defTabSz="914400" rtl="0" eaLnBrk="1" latinLnBrk="0" hangingPunct="1">
              <a:lnSpc>
                <a:spcPct val="90000"/>
              </a:lnSpc>
              <a:spcBef>
                <a:spcPts val="500"/>
              </a:spcBef>
              <a:buClr>
                <a:srgbClr val="004282"/>
              </a:buClr>
              <a:buFont typeface="Avenir LT Std 45 Book" panose="020B0502020203020204" pitchFamily="34" charset="0"/>
              <a:buChar char="\"/>
              <a:defRPr sz="1600" kern="1200">
                <a:solidFill>
                  <a:srgbClr val="004282"/>
                </a:solidFill>
                <a:latin typeface="Avenir LT Std 45 Book" panose="020B0502020203020204" pitchFamily="34" charset="0"/>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4800" b="1" dirty="0">
                <a:latin typeface="Avenir Next LT Pro" panose="020B0504020202020204" pitchFamily="34" charset="0"/>
                <a:cs typeface="Arial" panose="020B0604020202020204" pitchFamily="34" charset="0"/>
              </a:rPr>
              <a:t>Sirha </a:t>
            </a:r>
            <a:br>
              <a:rPr lang="fr-FR" sz="3600" b="1" dirty="0">
                <a:latin typeface="Avenir Next LT Pro" panose="020B0504020202020204" pitchFamily="34" charset="0"/>
                <a:cs typeface="Arial" panose="020B0604020202020204" pitchFamily="34" charset="0"/>
              </a:rPr>
            </a:br>
            <a:r>
              <a:rPr lang="fr-FR" sz="3600" dirty="0">
                <a:latin typeface="Avenir Next LT Pro" panose="020B0504020202020204" pitchFamily="34" charset="0"/>
                <a:cs typeface="Arial" panose="020B0604020202020204" pitchFamily="34" charset="0"/>
              </a:rPr>
              <a:t>Janvier 2025</a:t>
            </a:r>
          </a:p>
        </p:txBody>
      </p:sp>
    </p:spTree>
    <p:extLst>
      <p:ext uri="{BB962C8B-B14F-4D97-AF65-F5344CB8AC3E}">
        <p14:creationId xmlns:p14="http://schemas.microsoft.com/office/powerpoint/2010/main" val="1537409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09A4BB73-65CF-4295-95FA-0E49BB5177A6}"/>
              </a:ext>
            </a:extLst>
          </p:cNvPr>
          <p:cNvSpPr txBox="1"/>
          <p:nvPr/>
        </p:nvSpPr>
        <p:spPr>
          <a:xfrm>
            <a:off x="171655" y="341960"/>
            <a:ext cx="8041547" cy="523220"/>
          </a:xfrm>
          <a:prstGeom prst="rect">
            <a:avLst/>
          </a:prstGeom>
          <a:noFill/>
        </p:spPr>
        <p:txBody>
          <a:bodyPr wrap="square" rtlCol="0">
            <a:spAutoFit/>
          </a:bodyPr>
          <a:lstStyle/>
          <a:p>
            <a:r>
              <a:rPr lang="fr-FR" sz="2800" b="1" dirty="0">
                <a:latin typeface="Avenir Next LT Pro" panose="020B0504020202020204" pitchFamily="34" charset="0"/>
              </a:rPr>
              <a:t>Axes prioritaires</a:t>
            </a:r>
          </a:p>
        </p:txBody>
      </p:sp>
      <p:pic>
        <p:nvPicPr>
          <p:cNvPr id="7" name="Picture 3">
            <a:extLst>
              <a:ext uri="{FF2B5EF4-FFF2-40B4-BE49-F238E27FC236}">
                <a16:creationId xmlns:a16="http://schemas.microsoft.com/office/drawing/2014/main" id="{603EB537-FB1D-47AA-A9B4-C335A438BBE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757" t="12387" r="36828" b="75225"/>
          <a:stretch/>
        </p:blipFill>
        <p:spPr bwMode="auto">
          <a:xfrm>
            <a:off x="8620343" y="5884066"/>
            <a:ext cx="3578136" cy="989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Ellipse 5">
            <a:extLst>
              <a:ext uri="{FF2B5EF4-FFF2-40B4-BE49-F238E27FC236}">
                <a16:creationId xmlns:a16="http://schemas.microsoft.com/office/drawing/2014/main" id="{C3D2D990-10AB-4140-BA59-5FE222F106C8}"/>
              </a:ext>
            </a:extLst>
          </p:cNvPr>
          <p:cNvSpPr/>
          <p:nvPr/>
        </p:nvSpPr>
        <p:spPr>
          <a:xfrm>
            <a:off x="4966416" y="2057768"/>
            <a:ext cx="2016000" cy="2016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a:latin typeface="Avenir Next LT Pro" panose="020B0504020202020204" pitchFamily="34" charset="0"/>
            </a:endParaRPr>
          </a:p>
        </p:txBody>
      </p:sp>
      <p:sp>
        <p:nvSpPr>
          <p:cNvPr id="9" name="Cercle : creux 8">
            <a:extLst>
              <a:ext uri="{FF2B5EF4-FFF2-40B4-BE49-F238E27FC236}">
                <a16:creationId xmlns:a16="http://schemas.microsoft.com/office/drawing/2014/main" id="{B1920111-D95B-4F71-B9A5-DED49C4648C8}"/>
              </a:ext>
            </a:extLst>
          </p:cNvPr>
          <p:cNvSpPr/>
          <p:nvPr/>
        </p:nvSpPr>
        <p:spPr>
          <a:xfrm>
            <a:off x="4459212" y="1512190"/>
            <a:ext cx="3069348" cy="3069348"/>
          </a:xfrm>
          <a:prstGeom prst="donut">
            <a:avLst>
              <a:gd name="adj" fmla="val 17859"/>
            </a:avLst>
          </a:prstGeom>
          <a:solidFill>
            <a:srgbClr val="FFE50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Circle">
              <a:avLst/>
            </a:prstTxWarp>
          </a:bodyPr>
          <a:lstStyle/>
          <a:p>
            <a:pPr algn="ctr"/>
            <a:endParaRPr lang="fr-FR" sz="1600">
              <a:solidFill>
                <a:schemeClr val="tx1"/>
              </a:solidFill>
              <a:latin typeface="Avenir Next LT Pro" panose="020B0504020202020204" pitchFamily="34" charset="0"/>
            </a:endParaRPr>
          </a:p>
        </p:txBody>
      </p:sp>
      <p:sp>
        <p:nvSpPr>
          <p:cNvPr id="10" name="Rectangle 9">
            <a:extLst>
              <a:ext uri="{FF2B5EF4-FFF2-40B4-BE49-F238E27FC236}">
                <a16:creationId xmlns:a16="http://schemas.microsoft.com/office/drawing/2014/main" id="{01C6A202-1711-4F57-95F2-CDFB001C3C46}"/>
              </a:ext>
            </a:extLst>
          </p:cNvPr>
          <p:cNvSpPr/>
          <p:nvPr/>
        </p:nvSpPr>
        <p:spPr>
          <a:xfrm>
            <a:off x="4757323" y="2286653"/>
            <a:ext cx="2473126" cy="2027562"/>
          </a:xfrm>
          <a:prstGeom prst="rect">
            <a:avLst/>
          </a:prstGeom>
          <a:noFill/>
        </p:spPr>
        <p:txBody>
          <a:bodyPr wrap="none" lIns="91440" tIns="45720" rIns="91440" bIns="45720">
            <a:prstTxWarp prst="textArchDown">
              <a:avLst>
                <a:gd name="adj" fmla="val 592399"/>
              </a:avLst>
            </a:prstTxWarp>
            <a:spAutoFit/>
          </a:bodyPr>
          <a:lstStyle/>
          <a:p>
            <a:pPr algn="ctr"/>
            <a:r>
              <a:rPr lang="fr-FR" sz="3600" cap="none" spc="600" dirty="0">
                <a:ln w="0"/>
                <a:solidFill>
                  <a:srgbClr val="003A76"/>
                </a:solidFill>
                <a:effectLst>
                  <a:outerShdw blurRad="38100" dist="25400" dir="5400000" algn="ctr" rotWithShape="0">
                    <a:srgbClr val="6E747A">
                      <a:alpha val="43000"/>
                    </a:srgbClr>
                  </a:outerShdw>
                </a:effectLst>
                <a:latin typeface="Avenir Next LT Pro" panose="020B0504020202020204" pitchFamily="34" charset="0"/>
              </a:rPr>
              <a:t>Place des Halles</a:t>
            </a:r>
          </a:p>
        </p:txBody>
      </p:sp>
      <p:sp>
        <p:nvSpPr>
          <p:cNvPr id="12" name="ZoneTexte 11">
            <a:extLst>
              <a:ext uri="{FF2B5EF4-FFF2-40B4-BE49-F238E27FC236}">
                <a16:creationId xmlns:a16="http://schemas.microsoft.com/office/drawing/2014/main" id="{BC7B299F-ABED-4E49-9BB5-F5A86E8DCD30}"/>
              </a:ext>
            </a:extLst>
          </p:cNvPr>
          <p:cNvSpPr txBox="1"/>
          <p:nvPr/>
        </p:nvSpPr>
        <p:spPr>
          <a:xfrm>
            <a:off x="835100" y="4140086"/>
            <a:ext cx="3069347" cy="1231106"/>
          </a:xfrm>
          <a:prstGeom prst="rect">
            <a:avLst/>
          </a:prstGeom>
          <a:noFill/>
        </p:spPr>
        <p:txBody>
          <a:bodyPr wrap="square" rtlCol="0">
            <a:spAutoFit/>
          </a:bodyPr>
          <a:lstStyle/>
          <a:p>
            <a:r>
              <a:rPr lang="fr-FR" b="1" i="1" dirty="0">
                <a:solidFill>
                  <a:srgbClr val="003A76"/>
                </a:solidFill>
                <a:latin typeface="Avenir Next LT Pro" panose="020B0504020202020204" pitchFamily="34" charset="0"/>
              </a:rPr>
              <a:t>LES MARQUES PROPRES</a:t>
            </a:r>
            <a:br>
              <a:rPr lang="fr-FR" b="1" i="1" dirty="0">
                <a:solidFill>
                  <a:srgbClr val="003A76"/>
                </a:solidFill>
                <a:latin typeface="Avenir Next LT Pro" panose="020B0504020202020204" pitchFamily="34" charset="0"/>
              </a:rPr>
            </a:br>
            <a:r>
              <a:rPr lang="fr-FR" sz="1400" i="1" dirty="0">
                <a:solidFill>
                  <a:srgbClr val="003A76"/>
                </a:solidFill>
                <a:latin typeface="Avenir Next LT Pro" panose="020B0504020202020204" pitchFamily="34" charset="0"/>
              </a:rPr>
              <a:t>Valoriser l’ensemble de nos marques de manière dynamique avec possibilité de tester certains produits. </a:t>
            </a:r>
          </a:p>
        </p:txBody>
      </p:sp>
      <p:cxnSp>
        <p:nvCxnSpPr>
          <p:cNvPr id="13" name="Connecteur droit 12">
            <a:extLst>
              <a:ext uri="{FF2B5EF4-FFF2-40B4-BE49-F238E27FC236}">
                <a16:creationId xmlns:a16="http://schemas.microsoft.com/office/drawing/2014/main" id="{3E43A844-68F4-4BB7-9A4A-2CEE71F8574F}"/>
              </a:ext>
            </a:extLst>
          </p:cNvPr>
          <p:cNvCxnSpPr/>
          <p:nvPr/>
        </p:nvCxnSpPr>
        <p:spPr>
          <a:xfrm>
            <a:off x="3240054" y="1997298"/>
            <a:ext cx="1071716"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ZoneTexte 13">
            <a:extLst>
              <a:ext uri="{FF2B5EF4-FFF2-40B4-BE49-F238E27FC236}">
                <a16:creationId xmlns:a16="http://schemas.microsoft.com/office/drawing/2014/main" id="{912530E9-0A56-457B-997E-0847A9F017B2}"/>
              </a:ext>
            </a:extLst>
          </p:cNvPr>
          <p:cNvSpPr txBox="1"/>
          <p:nvPr/>
        </p:nvSpPr>
        <p:spPr>
          <a:xfrm>
            <a:off x="8422891" y="4018705"/>
            <a:ext cx="2454736" cy="1446550"/>
          </a:xfrm>
          <a:prstGeom prst="rect">
            <a:avLst/>
          </a:prstGeom>
          <a:noFill/>
        </p:spPr>
        <p:txBody>
          <a:bodyPr wrap="square" rtlCol="0">
            <a:spAutoFit/>
          </a:bodyPr>
          <a:lstStyle/>
          <a:p>
            <a:r>
              <a:rPr lang="fr-FR" b="1" i="1" dirty="0">
                <a:solidFill>
                  <a:srgbClr val="003A76"/>
                </a:solidFill>
                <a:latin typeface="Avenir Next LT Pro" panose="020B0504020202020204" pitchFamily="34" charset="0"/>
              </a:rPr>
              <a:t>LA RSE</a:t>
            </a:r>
            <a:br>
              <a:rPr lang="fr-FR" b="1" i="1" dirty="0">
                <a:solidFill>
                  <a:srgbClr val="003A76"/>
                </a:solidFill>
                <a:latin typeface="Avenir Next LT Pro" panose="020B0504020202020204" pitchFamily="34" charset="0"/>
              </a:rPr>
            </a:br>
            <a:r>
              <a:rPr lang="fr-FR" sz="1400" i="1" dirty="0">
                <a:solidFill>
                  <a:srgbClr val="003A76"/>
                </a:solidFill>
                <a:latin typeface="Avenir Next LT Pro" panose="020B0504020202020204" pitchFamily="34" charset="0"/>
              </a:rPr>
              <a:t>Confirmer  METRO, </a:t>
            </a:r>
          </a:p>
          <a:p>
            <a:r>
              <a:rPr lang="fr-FR" sz="1400" i="1" dirty="0">
                <a:solidFill>
                  <a:srgbClr val="003A76"/>
                </a:solidFill>
                <a:latin typeface="Avenir Next LT Pro" panose="020B0504020202020204" pitchFamily="34" charset="0"/>
              </a:rPr>
              <a:t>comme 1er acteur à accompagner l’ensemble de la profession vers une approche plus responsable</a:t>
            </a:r>
          </a:p>
        </p:txBody>
      </p:sp>
      <p:cxnSp>
        <p:nvCxnSpPr>
          <p:cNvPr id="15" name="Connecteur droit 14">
            <a:extLst>
              <a:ext uri="{FF2B5EF4-FFF2-40B4-BE49-F238E27FC236}">
                <a16:creationId xmlns:a16="http://schemas.microsoft.com/office/drawing/2014/main" id="{1DA0D615-5D0C-447E-AF2B-718F349B4109}"/>
              </a:ext>
            </a:extLst>
          </p:cNvPr>
          <p:cNvCxnSpPr>
            <a:cxnSpLocks/>
          </p:cNvCxnSpPr>
          <p:nvPr/>
        </p:nvCxnSpPr>
        <p:spPr>
          <a:xfrm>
            <a:off x="7636732" y="2057768"/>
            <a:ext cx="73994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ADC078D0-60CF-47CA-9BB5-6C2DB874748A}"/>
              </a:ext>
            </a:extLst>
          </p:cNvPr>
          <p:cNvCxnSpPr>
            <a:cxnSpLocks/>
          </p:cNvCxnSpPr>
          <p:nvPr/>
        </p:nvCxnSpPr>
        <p:spPr>
          <a:xfrm flipH="1">
            <a:off x="5985543" y="5029200"/>
            <a:ext cx="8343" cy="490363"/>
          </a:xfrm>
          <a:prstGeom prst="line">
            <a:avLst/>
          </a:prstGeom>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EE86A913-D68B-4AD8-9224-889874EE4372}"/>
              </a:ext>
            </a:extLst>
          </p:cNvPr>
          <p:cNvSpPr txBox="1"/>
          <p:nvPr/>
        </p:nvSpPr>
        <p:spPr>
          <a:xfrm>
            <a:off x="1139936" y="1742319"/>
            <a:ext cx="2681184" cy="1569660"/>
          </a:xfrm>
          <a:prstGeom prst="rect">
            <a:avLst/>
          </a:prstGeom>
          <a:noFill/>
        </p:spPr>
        <p:txBody>
          <a:bodyPr wrap="square" rtlCol="0">
            <a:spAutoFit/>
          </a:bodyPr>
          <a:lstStyle/>
          <a:p>
            <a:r>
              <a:rPr lang="fr-FR" b="1" i="1">
                <a:solidFill>
                  <a:srgbClr val="003A76"/>
                </a:solidFill>
                <a:latin typeface="Avenir Next LT Pro" panose="020B0504020202020204" pitchFamily="34" charset="0"/>
              </a:rPr>
              <a:t>L’OFFRE PRODUIT</a:t>
            </a:r>
          </a:p>
          <a:p>
            <a:r>
              <a:rPr lang="fr-FR" b="1" i="1">
                <a:solidFill>
                  <a:srgbClr val="003A76"/>
                </a:solidFill>
                <a:latin typeface="Avenir Next LT Pro" panose="020B0504020202020204" pitchFamily="34" charset="0"/>
              </a:rPr>
              <a:t>FOOD – NON FOOD </a:t>
            </a:r>
            <a:br>
              <a:rPr lang="fr-FR" b="1" i="1">
                <a:solidFill>
                  <a:srgbClr val="003A76"/>
                </a:solidFill>
                <a:latin typeface="Avenir Next LT Pro" panose="020B0504020202020204" pitchFamily="34" charset="0"/>
              </a:rPr>
            </a:br>
            <a:r>
              <a:rPr lang="fr-FR" sz="1400" i="1">
                <a:solidFill>
                  <a:srgbClr val="003A76"/>
                </a:solidFill>
                <a:latin typeface="Avenir Next LT Pro" panose="020B0504020202020204" pitchFamily="34" charset="0"/>
              </a:rPr>
              <a:t>De l’équipement à l’extra-frais, soutenir une présentation de la largeur de l’offre de l’enseigne.</a:t>
            </a:r>
          </a:p>
          <a:p>
            <a:endParaRPr lang="fr-FR" i="1">
              <a:solidFill>
                <a:srgbClr val="003A76"/>
              </a:solidFill>
              <a:latin typeface="Avenir Next LT Pro" panose="020B0504020202020204" pitchFamily="34" charset="0"/>
            </a:endParaRPr>
          </a:p>
        </p:txBody>
      </p:sp>
      <p:cxnSp>
        <p:nvCxnSpPr>
          <p:cNvPr id="18" name="Connecteur droit 17">
            <a:extLst>
              <a:ext uri="{FF2B5EF4-FFF2-40B4-BE49-F238E27FC236}">
                <a16:creationId xmlns:a16="http://schemas.microsoft.com/office/drawing/2014/main" id="{98E6CB9D-21D1-459C-B258-A88ABFC8B56C}"/>
              </a:ext>
            </a:extLst>
          </p:cNvPr>
          <p:cNvCxnSpPr>
            <a:cxnSpLocks/>
          </p:cNvCxnSpPr>
          <p:nvPr/>
        </p:nvCxnSpPr>
        <p:spPr>
          <a:xfrm flipH="1">
            <a:off x="3652242" y="3970840"/>
            <a:ext cx="617359" cy="169246"/>
          </a:xfrm>
          <a:prstGeom prst="line">
            <a:avLst/>
          </a:prstGeom>
        </p:spPr>
        <p:style>
          <a:lnRef idx="1">
            <a:schemeClr val="accent1"/>
          </a:lnRef>
          <a:fillRef idx="0">
            <a:schemeClr val="accent1"/>
          </a:fillRef>
          <a:effectRef idx="0">
            <a:schemeClr val="accent1"/>
          </a:effectRef>
          <a:fontRef idx="minor">
            <a:schemeClr val="tx1"/>
          </a:fontRef>
        </p:style>
      </p:cxnSp>
      <p:sp>
        <p:nvSpPr>
          <p:cNvPr id="20" name="ZoneTexte 19">
            <a:extLst>
              <a:ext uri="{FF2B5EF4-FFF2-40B4-BE49-F238E27FC236}">
                <a16:creationId xmlns:a16="http://schemas.microsoft.com/office/drawing/2014/main" id="{A86ED149-FAFF-4D07-8DA4-BEB35CA8C6AD}"/>
              </a:ext>
            </a:extLst>
          </p:cNvPr>
          <p:cNvSpPr txBox="1"/>
          <p:nvPr/>
        </p:nvSpPr>
        <p:spPr>
          <a:xfrm>
            <a:off x="8426258" y="1818039"/>
            <a:ext cx="2681184" cy="1723549"/>
          </a:xfrm>
          <a:prstGeom prst="rect">
            <a:avLst/>
          </a:prstGeom>
          <a:noFill/>
        </p:spPr>
        <p:txBody>
          <a:bodyPr wrap="square" rtlCol="0">
            <a:spAutoFit/>
          </a:bodyPr>
          <a:lstStyle/>
          <a:p>
            <a:r>
              <a:rPr lang="fr-FR" b="1" i="1" dirty="0">
                <a:solidFill>
                  <a:srgbClr val="003A76"/>
                </a:solidFill>
                <a:latin typeface="Avenir Next LT Pro" panose="020B0504020202020204" pitchFamily="34" charset="0"/>
              </a:rPr>
              <a:t>RELATION CLIENT</a:t>
            </a:r>
            <a:br>
              <a:rPr lang="fr-FR" b="1" i="1" dirty="0">
                <a:solidFill>
                  <a:srgbClr val="003A76"/>
                </a:solidFill>
                <a:latin typeface="Avenir Next LT Pro" panose="020B0504020202020204" pitchFamily="34" charset="0"/>
              </a:rPr>
            </a:br>
            <a:r>
              <a:rPr lang="fr-FR" sz="1400" i="1" dirty="0">
                <a:solidFill>
                  <a:srgbClr val="003A76"/>
                </a:solidFill>
                <a:latin typeface="Avenir Next LT Pro" panose="020B0504020202020204" pitchFamily="34" charset="0"/>
              </a:rPr>
              <a:t> METRO comme accompagnateur des projets de ses clients en tant que premier fournisseur de la restauration indépendante. </a:t>
            </a:r>
          </a:p>
          <a:p>
            <a:endParaRPr lang="fr-FR" i="1" dirty="0">
              <a:solidFill>
                <a:srgbClr val="003A76"/>
              </a:solidFill>
              <a:latin typeface="Avenir Next LT Pro" panose="020B0504020202020204" pitchFamily="34" charset="0"/>
            </a:endParaRPr>
          </a:p>
        </p:txBody>
      </p:sp>
      <p:sp>
        <p:nvSpPr>
          <p:cNvPr id="21" name="ZoneTexte 20">
            <a:extLst>
              <a:ext uri="{FF2B5EF4-FFF2-40B4-BE49-F238E27FC236}">
                <a16:creationId xmlns:a16="http://schemas.microsoft.com/office/drawing/2014/main" id="{482CCCF3-2798-486D-B39C-BB3DC747891F}"/>
              </a:ext>
            </a:extLst>
          </p:cNvPr>
          <p:cNvSpPr txBox="1"/>
          <p:nvPr/>
        </p:nvSpPr>
        <p:spPr>
          <a:xfrm>
            <a:off x="4766518" y="5541334"/>
            <a:ext cx="2454736" cy="800219"/>
          </a:xfrm>
          <a:prstGeom prst="rect">
            <a:avLst/>
          </a:prstGeom>
          <a:noFill/>
        </p:spPr>
        <p:txBody>
          <a:bodyPr wrap="square" rtlCol="0">
            <a:spAutoFit/>
          </a:bodyPr>
          <a:lstStyle/>
          <a:p>
            <a:r>
              <a:rPr lang="fr-FR" b="1" i="1" dirty="0">
                <a:solidFill>
                  <a:srgbClr val="003A76"/>
                </a:solidFill>
                <a:latin typeface="Avenir Next LT Pro" panose="020B0504020202020204" pitchFamily="34" charset="0"/>
              </a:rPr>
              <a:t>L’OFFRE SERVICES</a:t>
            </a:r>
            <a:br>
              <a:rPr lang="fr-FR" b="1" i="1" dirty="0">
                <a:solidFill>
                  <a:srgbClr val="003A76"/>
                </a:solidFill>
                <a:latin typeface="Avenir Next LT Pro" panose="020B0504020202020204" pitchFamily="34" charset="0"/>
              </a:rPr>
            </a:br>
            <a:r>
              <a:rPr lang="fr-FR" sz="1400" i="1" dirty="0">
                <a:solidFill>
                  <a:srgbClr val="003A76"/>
                </a:solidFill>
                <a:latin typeface="Avenir Next LT Pro" panose="020B0504020202020204" pitchFamily="34" charset="0"/>
              </a:rPr>
              <a:t>Présenter l’offre globale de METRO  </a:t>
            </a:r>
          </a:p>
        </p:txBody>
      </p:sp>
      <p:cxnSp>
        <p:nvCxnSpPr>
          <p:cNvPr id="22" name="Connecteur droit 21">
            <a:extLst>
              <a:ext uri="{FF2B5EF4-FFF2-40B4-BE49-F238E27FC236}">
                <a16:creationId xmlns:a16="http://schemas.microsoft.com/office/drawing/2014/main" id="{C164B5FF-A66B-4F4F-A684-5A14F4A8DAC2}"/>
              </a:ext>
            </a:extLst>
          </p:cNvPr>
          <p:cNvCxnSpPr>
            <a:cxnSpLocks/>
          </p:cNvCxnSpPr>
          <p:nvPr/>
        </p:nvCxnSpPr>
        <p:spPr>
          <a:xfrm>
            <a:off x="7737653" y="3896139"/>
            <a:ext cx="685238" cy="177629"/>
          </a:xfrm>
          <a:prstGeom prst="line">
            <a:avLst/>
          </a:prstGeom>
        </p:spPr>
        <p:style>
          <a:lnRef idx="1">
            <a:schemeClr val="accent1"/>
          </a:lnRef>
          <a:fillRef idx="0">
            <a:schemeClr val="accent1"/>
          </a:fillRef>
          <a:effectRef idx="0">
            <a:schemeClr val="accent1"/>
          </a:effectRef>
          <a:fontRef idx="minor">
            <a:schemeClr val="tx1"/>
          </a:fontRef>
        </p:style>
      </p:cxnSp>
      <p:sp>
        <p:nvSpPr>
          <p:cNvPr id="19" name="Espace réservé du texte 18">
            <a:extLst>
              <a:ext uri="{FF2B5EF4-FFF2-40B4-BE49-F238E27FC236}">
                <a16:creationId xmlns:a16="http://schemas.microsoft.com/office/drawing/2014/main" id="{F22A0E82-3959-9F90-602F-53C524072004}"/>
              </a:ext>
            </a:extLst>
          </p:cNvPr>
          <p:cNvSpPr>
            <a:spLocks noGrp="1"/>
          </p:cNvSpPr>
          <p:nvPr>
            <p:ph type="body" sz="quarter" idx="13"/>
          </p:nvPr>
        </p:nvSpPr>
        <p:spPr>
          <a:xfrm rot="20775881">
            <a:off x="3666" y="38550"/>
            <a:ext cx="3376739" cy="437574"/>
          </a:xfrm>
        </p:spPr>
        <p:txBody>
          <a:bodyPr/>
          <a:lstStyle/>
          <a:p>
            <a:r>
              <a:rPr lang="fr-FR" b="1" dirty="0"/>
              <a:t>#Rappel</a:t>
            </a:r>
            <a:br>
              <a:rPr lang="fr-FR" b="1" dirty="0"/>
            </a:br>
            <a:r>
              <a:rPr lang="fr-FR" b="1" dirty="0" err="1"/>
              <a:t>AxesPrioritaires</a:t>
            </a:r>
            <a:endParaRPr lang="fr-FR" b="1" dirty="0"/>
          </a:p>
        </p:txBody>
      </p:sp>
      <p:pic>
        <p:nvPicPr>
          <p:cNvPr id="23" name="Image 22">
            <a:extLst>
              <a:ext uri="{FF2B5EF4-FFF2-40B4-BE49-F238E27FC236}">
                <a16:creationId xmlns:a16="http://schemas.microsoft.com/office/drawing/2014/main" id="{0BD1F77C-4BE8-5B6F-B66C-429C412AD0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1622" y="2286653"/>
            <a:ext cx="1527841" cy="1304255"/>
          </a:xfrm>
          <a:prstGeom prst="rect">
            <a:avLst/>
          </a:prstGeom>
        </p:spPr>
      </p:pic>
      <p:sp>
        <p:nvSpPr>
          <p:cNvPr id="3" name="Rectangle 2">
            <a:extLst>
              <a:ext uri="{FF2B5EF4-FFF2-40B4-BE49-F238E27FC236}">
                <a16:creationId xmlns:a16="http://schemas.microsoft.com/office/drawing/2014/main" id="{9BD7E913-1D83-44F0-85BE-1E0B4314F081}"/>
              </a:ext>
            </a:extLst>
          </p:cNvPr>
          <p:cNvSpPr/>
          <p:nvPr/>
        </p:nvSpPr>
        <p:spPr>
          <a:xfrm>
            <a:off x="4300628" y="1338437"/>
            <a:ext cx="3382319" cy="3362770"/>
          </a:xfrm>
          <a:prstGeom prst="rect">
            <a:avLst/>
          </a:prstGeom>
          <a:noFill/>
        </p:spPr>
        <p:txBody>
          <a:bodyPr wrap="none" lIns="91440" tIns="45720" rIns="91440" bIns="45720">
            <a:prstTxWarp prst="textCircle">
              <a:avLst/>
            </a:prstTxWarp>
            <a:spAutoFit/>
          </a:bodyPr>
          <a:lstStyle/>
          <a:p>
            <a:pPr algn="ctr"/>
            <a:r>
              <a:rPr lang="fr-FR" sz="5400" dirty="0">
                <a:ln w="0"/>
                <a:effectLst>
                  <a:outerShdw blurRad="38100" dist="19050" dir="2700000" algn="tl" rotWithShape="0">
                    <a:schemeClr val="dk1">
                      <a:alpha val="40000"/>
                    </a:schemeClr>
                  </a:outerShdw>
                </a:effectLst>
                <a:latin typeface="Avenir Next LT Pro" panose="020B0504020202020204" pitchFamily="34" charset="0"/>
              </a:rPr>
              <a:t>, Fraîcheur, Odeur, Couleur, Saveur, Compétence, Solutions</a:t>
            </a:r>
            <a:r>
              <a:rPr lang="fr-FR" sz="5400" dirty="0">
                <a:ln w="0"/>
                <a:solidFill>
                  <a:schemeClr val="accent1"/>
                </a:solidFill>
                <a:effectLst>
                  <a:outerShdw blurRad="38100" dist="25400" dir="5400000" algn="ctr" rotWithShape="0">
                    <a:srgbClr val="6E747A">
                      <a:alpha val="43000"/>
                    </a:srgbClr>
                  </a:outerShdw>
                </a:effectLst>
                <a:latin typeface="Avenir Next LT Pro" panose="020B0504020202020204" pitchFamily="34" charset="0"/>
              </a:rPr>
              <a:t>, Efficacité, Convivialité</a:t>
            </a:r>
            <a:endParaRPr lang="fr-FR"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Avenir Next LT Pro" panose="020B0504020202020204" pitchFamily="34" charset="0"/>
            </a:endParaRPr>
          </a:p>
        </p:txBody>
      </p:sp>
      <p:pic>
        <p:nvPicPr>
          <p:cNvPr id="2" name="Image 1" descr="Une image contenant texte, Police, capture d’écran, Graphique&#10;&#10;Description générée automatiquement">
            <a:extLst>
              <a:ext uri="{FF2B5EF4-FFF2-40B4-BE49-F238E27FC236}">
                <a16:creationId xmlns:a16="http://schemas.microsoft.com/office/drawing/2014/main" id="{DB391959-55CB-F072-3A54-22198DC7A2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2147" y="5640255"/>
            <a:ext cx="988576" cy="843906"/>
          </a:xfrm>
          <a:prstGeom prst="rect">
            <a:avLst/>
          </a:prstGeom>
        </p:spPr>
      </p:pic>
      <p:sp>
        <p:nvSpPr>
          <p:cNvPr id="8" name="ZoneTexte 7">
            <a:extLst>
              <a:ext uri="{FF2B5EF4-FFF2-40B4-BE49-F238E27FC236}">
                <a16:creationId xmlns:a16="http://schemas.microsoft.com/office/drawing/2014/main" id="{A9F5DE00-D5EA-9FED-AFEB-AC9A4B300A1C}"/>
              </a:ext>
            </a:extLst>
          </p:cNvPr>
          <p:cNvSpPr txBox="1"/>
          <p:nvPr/>
        </p:nvSpPr>
        <p:spPr>
          <a:xfrm>
            <a:off x="4966416" y="341960"/>
            <a:ext cx="6982330" cy="646331"/>
          </a:xfrm>
          <a:prstGeom prst="rect">
            <a:avLst/>
          </a:prstGeom>
          <a:noFill/>
        </p:spPr>
        <p:txBody>
          <a:bodyPr wrap="square">
            <a:spAutoFit/>
          </a:bodyPr>
          <a:lstStyle/>
          <a:p>
            <a:r>
              <a:rPr lang="fr-FR" b="1" dirty="0">
                <a:highlight>
                  <a:srgbClr val="FFE600"/>
                </a:highlight>
                <a:latin typeface="Avenir Next LT Pro" panose="020B0504020202020204" pitchFamily="34" charset="0"/>
              </a:rPr>
              <a:t>Positionner les halles METRO comme le partenaire incontournable pour répondre à l’ensemble des besoins.</a:t>
            </a:r>
          </a:p>
        </p:txBody>
      </p:sp>
    </p:spTree>
    <p:extLst>
      <p:ext uri="{BB962C8B-B14F-4D97-AF65-F5344CB8AC3E}">
        <p14:creationId xmlns:p14="http://schemas.microsoft.com/office/powerpoint/2010/main" val="819820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4757" t="12387" r="36828" b="75225"/>
          <a:stretch/>
        </p:blipFill>
        <p:spPr bwMode="auto">
          <a:xfrm>
            <a:off x="8620343" y="5884066"/>
            <a:ext cx="3578136" cy="989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Connecteur droit 2">
            <a:extLst>
              <a:ext uri="{FF2B5EF4-FFF2-40B4-BE49-F238E27FC236}">
                <a16:creationId xmlns:a16="http://schemas.microsoft.com/office/drawing/2014/main" id="{228717DB-62EE-D89A-A84F-340D03D94284}"/>
              </a:ext>
            </a:extLst>
          </p:cNvPr>
          <p:cNvCxnSpPr/>
          <p:nvPr/>
        </p:nvCxnSpPr>
        <p:spPr>
          <a:xfrm>
            <a:off x="217249" y="851553"/>
            <a:ext cx="2339439" cy="0"/>
          </a:xfrm>
          <a:prstGeom prst="line">
            <a:avLst/>
          </a:prstGeom>
          <a:ln w="5715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4DD20EB2-3DDB-9307-B0D1-AF17E2FBEC84}"/>
              </a:ext>
            </a:extLst>
          </p:cNvPr>
          <p:cNvSpPr txBox="1"/>
          <p:nvPr/>
        </p:nvSpPr>
        <p:spPr>
          <a:xfrm>
            <a:off x="59098" y="194519"/>
            <a:ext cx="8298321" cy="954107"/>
          </a:xfrm>
          <a:prstGeom prst="rect">
            <a:avLst/>
          </a:prstGeom>
          <a:noFill/>
        </p:spPr>
        <p:txBody>
          <a:bodyPr wrap="square" lIns="91440" tIns="45720" rIns="91440" bIns="45720" rtlCol="0" anchor="t">
            <a:spAutoFit/>
          </a:bodyPr>
          <a:lstStyle/>
          <a:p>
            <a:r>
              <a:rPr lang="fr-FR" sz="2800" b="1" dirty="0">
                <a:latin typeface="Avenir Next LT Pro" panose="020B0504020202020204" pitchFamily="34" charset="0"/>
              </a:rPr>
              <a:t>QUEL MESSAGE POUR LE SIRHA 2025 ?</a:t>
            </a:r>
          </a:p>
          <a:p>
            <a:r>
              <a:rPr lang="fr-FR" sz="2800" b="1" dirty="0">
                <a:latin typeface="Avenir Next LT Pro" panose="020B0504020202020204" pitchFamily="34" charset="0"/>
              </a:rPr>
              <a:t> </a:t>
            </a:r>
          </a:p>
        </p:txBody>
      </p:sp>
      <p:pic>
        <p:nvPicPr>
          <p:cNvPr id="19" name="Image 18" descr="Une image contenant texte, Police, capture d’écran, Graphique&#10;&#10;Description générée automatiquement">
            <a:extLst>
              <a:ext uri="{FF2B5EF4-FFF2-40B4-BE49-F238E27FC236}">
                <a16:creationId xmlns:a16="http://schemas.microsoft.com/office/drawing/2014/main" id="{43995DBB-8598-CE26-2904-D777061DF0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2147" y="5640255"/>
            <a:ext cx="988576" cy="843906"/>
          </a:xfrm>
          <a:prstGeom prst="rect">
            <a:avLst/>
          </a:prstGeom>
        </p:spPr>
      </p:pic>
      <p:sp>
        <p:nvSpPr>
          <p:cNvPr id="20" name="ZoneTexte 19">
            <a:extLst>
              <a:ext uri="{FF2B5EF4-FFF2-40B4-BE49-F238E27FC236}">
                <a16:creationId xmlns:a16="http://schemas.microsoft.com/office/drawing/2014/main" id="{DC941FFE-A745-A658-D83B-8A928538C09D}"/>
              </a:ext>
            </a:extLst>
          </p:cNvPr>
          <p:cNvSpPr txBox="1"/>
          <p:nvPr/>
        </p:nvSpPr>
        <p:spPr>
          <a:xfrm>
            <a:off x="1019908" y="1508588"/>
            <a:ext cx="9616866" cy="3630866"/>
          </a:xfrm>
          <a:prstGeom prst="rect">
            <a:avLst/>
          </a:prstGeom>
          <a:noFill/>
        </p:spPr>
        <p:txBody>
          <a:bodyPr wrap="square">
            <a:spAutoFit/>
          </a:bodyPr>
          <a:lstStyle/>
          <a:p>
            <a:pPr>
              <a:lnSpc>
                <a:spcPct val="107000"/>
              </a:lnSpc>
              <a:spcAft>
                <a:spcPts val="800"/>
              </a:spcAft>
            </a:pPr>
            <a: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t>SOLUTIONS : </a:t>
            </a:r>
            <a:r>
              <a:rPr lang="fr-FR" sz="1800" b="1" kern="100" dirty="0">
                <a:effectLst/>
                <a:latin typeface="Avenir Next LT Pro" panose="020B0504020202020204" pitchFamily="34" charset="0"/>
                <a:ea typeface="Calibri" panose="020F0502020204030204" pitchFamily="34" charset="0"/>
                <a:cs typeface="Times New Roman" panose="02020603050405020304" pitchFamily="18" charset="0"/>
              </a:rPr>
              <a:t>Un Soutien global et personnalisé</a:t>
            </a:r>
            <a:b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br>
            <a:b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br>
            <a: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t>Les halles METRO, avec ses 99 halles réparties sur tout le territoire et une offre multi-canal, apportent </a:t>
            </a:r>
            <a:r>
              <a:rPr lang="fr-FR" sz="1800" b="1" kern="100" dirty="0">
                <a:effectLst/>
                <a:highlight>
                  <a:srgbClr val="FFE600"/>
                </a:highlight>
                <a:latin typeface="Avenir Next LT Pro" panose="020B0504020202020204" pitchFamily="34" charset="0"/>
                <a:ea typeface="Calibri" panose="020F0502020204030204" pitchFamily="34" charset="0"/>
                <a:cs typeface="Times New Roman" panose="02020603050405020304" pitchFamily="18" charset="0"/>
              </a:rPr>
              <a:t>une réponse adaptée à chaque étape du cycle de vie des restaurateurs</a:t>
            </a:r>
            <a: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t>. </a:t>
            </a:r>
            <a:b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br>
            <a: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t>Que ce soit pour l’approvisionnement en produits de qualité, l’aménagement des établissements, la gestion des déchets, ou encore l’accompagnement digital,</a:t>
            </a:r>
            <a:b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br>
            <a: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t> </a:t>
            </a:r>
            <a:r>
              <a:rPr lang="fr-FR" b="1" kern="100" dirty="0">
                <a:highlight>
                  <a:srgbClr val="FFE600"/>
                </a:highlight>
                <a:latin typeface="Avenir Next LT Pro" panose="020B0504020202020204" pitchFamily="34" charset="0"/>
                <a:ea typeface="Calibri" panose="020F0502020204030204" pitchFamily="34" charset="0"/>
                <a:cs typeface="Times New Roman" panose="02020603050405020304" pitchFamily="18" charset="0"/>
              </a:rPr>
              <a:t>les halles METRO proposent </a:t>
            </a:r>
            <a:r>
              <a:rPr lang="fr-FR" sz="1800" b="1" kern="100" dirty="0">
                <a:effectLst/>
                <a:highlight>
                  <a:srgbClr val="FFE600"/>
                </a:highlight>
                <a:latin typeface="Avenir Next LT Pro" panose="020B0504020202020204" pitchFamily="34" charset="0"/>
                <a:ea typeface="Calibri" panose="020F0502020204030204" pitchFamily="34" charset="0"/>
                <a:cs typeface="Times New Roman" panose="02020603050405020304" pitchFamily="18" charset="0"/>
              </a:rPr>
              <a:t>des solutions complètes et personnalisées</a:t>
            </a:r>
            <a: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t>. Cette approche permet de simplifier la vie des restaurateurs, leur permettant ainsi de se concentrer sur leur cœur de métier.</a:t>
            </a:r>
            <a:b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br>
            <a:b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br>
            <a: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t>En mettant en avant ces solutions, </a:t>
            </a:r>
            <a:r>
              <a:rPr lang="fr-FR" sz="1800" b="1" kern="100" dirty="0">
                <a:effectLst/>
                <a:highlight>
                  <a:srgbClr val="FFE600"/>
                </a:highlight>
                <a:latin typeface="Avenir Next LT Pro" panose="020B0504020202020204" pitchFamily="34" charset="0"/>
                <a:ea typeface="Calibri" panose="020F0502020204030204" pitchFamily="34" charset="0"/>
                <a:cs typeface="Times New Roman" panose="02020603050405020304" pitchFamily="18" charset="0"/>
              </a:rPr>
              <a:t>METRO montre sa réactivité et sa proactivité face aux défis </a:t>
            </a:r>
            <a:r>
              <a:rPr lang="fr-FR" b="1" kern="100" dirty="0">
                <a:highlight>
                  <a:srgbClr val="FFE600"/>
                </a:highlight>
                <a:latin typeface="Avenir Next LT Pro" panose="020B0504020202020204" pitchFamily="34" charset="0"/>
                <a:ea typeface="Calibri" panose="020F0502020204030204" pitchFamily="34" charset="0"/>
                <a:cs typeface="Times New Roman" panose="02020603050405020304" pitchFamily="18" charset="0"/>
              </a:rPr>
              <a:t>du secteur, </a:t>
            </a:r>
            <a: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t>assurant ainsi à ses clients </a:t>
            </a:r>
            <a:r>
              <a:rPr lang="fr-FR" sz="1800" b="1" kern="100" dirty="0">
                <a:effectLst/>
                <a:highlight>
                  <a:srgbClr val="FFE600"/>
                </a:highlight>
                <a:latin typeface="Avenir Next LT Pro" panose="020B0504020202020204" pitchFamily="34" charset="0"/>
                <a:ea typeface="Calibri" panose="020F0502020204030204" pitchFamily="34" charset="0"/>
                <a:cs typeface="Times New Roman" panose="02020603050405020304" pitchFamily="18" charset="0"/>
              </a:rPr>
              <a:t>un soutien fiable et pérenne</a:t>
            </a:r>
            <a: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13720098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4757" t="12387" r="36828" b="75225"/>
          <a:stretch/>
        </p:blipFill>
        <p:spPr bwMode="auto">
          <a:xfrm>
            <a:off x="8620343" y="5884066"/>
            <a:ext cx="3578136" cy="989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Connecteur droit 2">
            <a:extLst>
              <a:ext uri="{FF2B5EF4-FFF2-40B4-BE49-F238E27FC236}">
                <a16:creationId xmlns:a16="http://schemas.microsoft.com/office/drawing/2014/main" id="{228717DB-62EE-D89A-A84F-340D03D94284}"/>
              </a:ext>
            </a:extLst>
          </p:cNvPr>
          <p:cNvCxnSpPr/>
          <p:nvPr/>
        </p:nvCxnSpPr>
        <p:spPr>
          <a:xfrm>
            <a:off x="217249" y="851553"/>
            <a:ext cx="2339439" cy="0"/>
          </a:xfrm>
          <a:prstGeom prst="line">
            <a:avLst/>
          </a:prstGeom>
          <a:ln w="5715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4DD20EB2-3DDB-9307-B0D1-AF17E2FBEC84}"/>
              </a:ext>
            </a:extLst>
          </p:cNvPr>
          <p:cNvSpPr txBox="1"/>
          <p:nvPr/>
        </p:nvSpPr>
        <p:spPr>
          <a:xfrm>
            <a:off x="59098" y="194519"/>
            <a:ext cx="8298321" cy="954107"/>
          </a:xfrm>
          <a:prstGeom prst="rect">
            <a:avLst/>
          </a:prstGeom>
          <a:noFill/>
        </p:spPr>
        <p:txBody>
          <a:bodyPr wrap="square" lIns="91440" tIns="45720" rIns="91440" bIns="45720" rtlCol="0" anchor="t">
            <a:spAutoFit/>
          </a:bodyPr>
          <a:lstStyle/>
          <a:p>
            <a:r>
              <a:rPr lang="fr-FR" sz="2800" b="1" dirty="0">
                <a:latin typeface="Avenir Next LT Pro" panose="020B0504020202020204" pitchFamily="34" charset="0"/>
              </a:rPr>
              <a:t>QUEL MESSAGE POUR LE SIRHA 2025 ?</a:t>
            </a:r>
          </a:p>
          <a:p>
            <a:r>
              <a:rPr lang="fr-FR" sz="2800" b="1" dirty="0">
                <a:latin typeface="Avenir Next LT Pro" panose="020B0504020202020204" pitchFamily="34" charset="0"/>
              </a:rPr>
              <a:t> </a:t>
            </a:r>
          </a:p>
        </p:txBody>
      </p:sp>
      <p:pic>
        <p:nvPicPr>
          <p:cNvPr id="19" name="Image 18" descr="Une image contenant texte, Police, capture d’écran, Graphique&#10;&#10;Description générée automatiquement">
            <a:extLst>
              <a:ext uri="{FF2B5EF4-FFF2-40B4-BE49-F238E27FC236}">
                <a16:creationId xmlns:a16="http://schemas.microsoft.com/office/drawing/2014/main" id="{43995DBB-8598-CE26-2904-D777061DF0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2147" y="5640255"/>
            <a:ext cx="988576" cy="843906"/>
          </a:xfrm>
          <a:prstGeom prst="rect">
            <a:avLst/>
          </a:prstGeom>
        </p:spPr>
      </p:pic>
      <p:sp>
        <p:nvSpPr>
          <p:cNvPr id="20" name="ZoneTexte 19">
            <a:extLst>
              <a:ext uri="{FF2B5EF4-FFF2-40B4-BE49-F238E27FC236}">
                <a16:creationId xmlns:a16="http://schemas.microsoft.com/office/drawing/2014/main" id="{DC941FFE-A745-A658-D83B-8A928538C09D}"/>
              </a:ext>
            </a:extLst>
          </p:cNvPr>
          <p:cNvSpPr txBox="1"/>
          <p:nvPr/>
        </p:nvSpPr>
        <p:spPr>
          <a:xfrm>
            <a:off x="1019908" y="1508588"/>
            <a:ext cx="9616866" cy="2445413"/>
          </a:xfrm>
          <a:prstGeom prst="rect">
            <a:avLst/>
          </a:prstGeom>
          <a:noFill/>
        </p:spPr>
        <p:txBody>
          <a:bodyPr wrap="square">
            <a:spAutoFit/>
          </a:bodyPr>
          <a:lstStyle/>
          <a:p>
            <a:pPr>
              <a:lnSpc>
                <a:spcPct val="107000"/>
              </a:lnSpc>
              <a:spcAft>
                <a:spcPts val="800"/>
              </a:spcAft>
            </a:pPr>
            <a: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t>SOLUTIONS : </a:t>
            </a:r>
            <a:r>
              <a:rPr lang="fr-FR" b="1" dirty="0">
                <a:latin typeface="Avenir Next LT Pro" panose="020B0504020202020204" pitchFamily="34" charset="0"/>
              </a:rPr>
              <a:t>Une Offre Unique et Diversifiée</a:t>
            </a:r>
            <a:r>
              <a:rPr lang="fr-FR" dirty="0">
                <a:latin typeface="Avenir Next LT Pro" panose="020B0504020202020204" pitchFamily="34" charset="0"/>
              </a:rPr>
              <a:t> </a:t>
            </a:r>
            <a:b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br>
            <a:b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br>
            <a: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t>Avec plus de 50 000 références, dont 10 000 produits locaux et régionaux, et des services diversifiés allant de la livraison à la gestion des réservations en ligne, </a:t>
            </a:r>
            <a:r>
              <a:rPr lang="fr-FR" sz="1800" b="1" kern="100" dirty="0">
                <a:effectLst/>
                <a:highlight>
                  <a:srgbClr val="FFE600"/>
                </a:highlight>
                <a:latin typeface="Avenir Next LT Pro" panose="020B0504020202020204" pitchFamily="34" charset="0"/>
                <a:ea typeface="Calibri" panose="020F0502020204030204" pitchFamily="34" charset="0"/>
                <a:cs typeface="Times New Roman" panose="02020603050405020304" pitchFamily="18" charset="0"/>
              </a:rPr>
              <a:t>les halles METRO se distinguent par la richesse et la diversité de son offre</a:t>
            </a:r>
            <a: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t>. </a:t>
            </a:r>
            <a:b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br>
            <a: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t>Communiquer sur cette pluralité de solutions permet de valoriser l’engagement de METRO à </a:t>
            </a:r>
            <a:r>
              <a:rPr lang="fr-FR" sz="1800" b="1" kern="100" dirty="0">
                <a:effectLst/>
                <a:highlight>
                  <a:srgbClr val="FFE600"/>
                </a:highlight>
                <a:latin typeface="Avenir Next LT Pro" panose="020B0504020202020204" pitchFamily="34" charset="0"/>
                <a:ea typeface="Calibri" panose="020F0502020204030204" pitchFamily="34" charset="0"/>
                <a:cs typeface="Times New Roman" panose="02020603050405020304" pitchFamily="18" charset="0"/>
              </a:rPr>
              <a:t>fournir non seulement des produits mais aussi des services qui facilitent et optimisent l’activité quotidienne des restaurateurs</a:t>
            </a:r>
            <a: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8317520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4757" t="12387" r="36828" b="75225"/>
          <a:stretch/>
        </p:blipFill>
        <p:spPr bwMode="auto">
          <a:xfrm>
            <a:off x="8620343" y="5884066"/>
            <a:ext cx="3578136" cy="989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Connecteur droit 2">
            <a:extLst>
              <a:ext uri="{FF2B5EF4-FFF2-40B4-BE49-F238E27FC236}">
                <a16:creationId xmlns:a16="http://schemas.microsoft.com/office/drawing/2014/main" id="{228717DB-62EE-D89A-A84F-340D03D94284}"/>
              </a:ext>
            </a:extLst>
          </p:cNvPr>
          <p:cNvCxnSpPr/>
          <p:nvPr/>
        </p:nvCxnSpPr>
        <p:spPr>
          <a:xfrm>
            <a:off x="217249" y="851553"/>
            <a:ext cx="2339439" cy="0"/>
          </a:xfrm>
          <a:prstGeom prst="line">
            <a:avLst/>
          </a:prstGeom>
          <a:ln w="5715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4DD20EB2-3DDB-9307-B0D1-AF17E2FBEC84}"/>
              </a:ext>
            </a:extLst>
          </p:cNvPr>
          <p:cNvSpPr txBox="1"/>
          <p:nvPr/>
        </p:nvSpPr>
        <p:spPr>
          <a:xfrm>
            <a:off x="59098" y="194519"/>
            <a:ext cx="8298321" cy="954107"/>
          </a:xfrm>
          <a:prstGeom prst="rect">
            <a:avLst/>
          </a:prstGeom>
          <a:noFill/>
        </p:spPr>
        <p:txBody>
          <a:bodyPr wrap="square" lIns="91440" tIns="45720" rIns="91440" bIns="45720" rtlCol="0" anchor="t">
            <a:spAutoFit/>
          </a:bodyPr>
          <a:lstStyle/>
          <a:p>
            <a:r>
              <a:rPr lang="fr-FR" sz="2800" b="1" dirty="0">
                <a:latin typeface="Avenir Next LT Pro" panose="020B0504020202020204" pitchFamily="34" charset="0"/>
              </a:rPr>
              <a:t>Hall 1 – QUELLE TRACE ATTENDUE ?</a:t>
            </a:r>
          </a:p>
          <a:p>
            <a:endParaRPr lang="fr-FR" sz="2800" b="1" dirty="0">
              <a:latin typeface="Avenir Next LT Pro" panose="020B0504020202020204" pitchFamily="34" charset="0"/>
            </a:endParaRPr>
          </a:p>
        </p:txBody>
      </p:sp>
      <p:sp>
        <p:nvSpPr>
          <p:cNvPr id="2" name="ZoneTexte 1">
            <a:extLst>
              <a:ext uri="{FF2B5EF4-FFF2-40B4-BE49-F238E27FC236}">
                <a16:creationId xmlns:a16="http://schemas.microsoft.com/office/drawing/2014/main" id="{F2BE9AE3-7326-5900-59AD-2C5B44C69226}"/>
              </a:ext>
            </a:extLst>
          </p:cNvPr>
          <p:cNvSpPr txBox="1"/>
          <p:nvPr/>
        </p:nvSpPr>
        <p:spPr>
          <a:xfrm>
            <a:off x="217249" y="1194163"/>
            <a:ext cx="7434659" cy="646331"/>
          </a:xfrm>
          <a:prstGeom prst="rect">
            <a:avLst/>
          </a:prstGeom>
          <a:noFill/>
        </p:spPr>
        <p:txBody>
          <a:bodyPr wrap="square">
            <a:spAutoFit/>
          </a:bodyPr>
          <a:lstStyle/>
          <a:p>
            <a:r>
              <a:rPr lang="fr-FR" sz="1800" i="1" dirty="0">
                <a:latin typeface="Avenir Next LT Pro" panose="020B0504020202020204" pitchFamily="34" charset="0"/>
              </a:rPr>
              <a:t>Un mess</a:t>
            </a:r>
            <a:r>
              <a:rPr lang="fr-FR" i="1" dirty="0">
                <a:latin typeface="Avenir Next LT Pro" panose="020B0504020202020204" pitchFamily="34" charset="0"/>
              </a:rPr>
              <a:t>age central :</a:t>
            </a:r>
          </a:p>
          <a:p>
            <a:r>
              <a:rPr lang="fr-FR" sz="1800" i="1" dirty="0">
                <a:latin typeface="Avenir Next LT Pro" panose="020B0504020202020204" pitchFamily="34" charset="0"/>
              </a:rPr>
              <a:t> </a:t>
            </a:r>
            <a:endParaRPr lang="fr-FR" sz="1800" dirty="0">
              <a:latin typeface="Avenir Next LT Pro" panose="020B0504020202020204" pitchFamily="34" charset="0"/>
            </a:endParaRPr>
          </a:p>
        </p:txBody>
      </p:sp>
      <p:pic>
        <p:nvPicPr>
          <p:cNvPr id="19" name="Image 18" descr="Une image contenant texte, Police, capture d’écran, Graphique&#10;&#10;Description générée automatiquement">
            <a:extLst>
              <a:ext uri="{FF2B5EF4-FFF2-40B4-BE49-F238E27FC236}">
                <a16:creationId xmlns:a16="http://schemas.microsoft.com/office/drawing/2014/main" id="{43995DBB-8598-CE26-2904-D777061DF0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2147" y="5640255"/>
            <a:ext cx="988576" cy="843906"/>
          </a:xfrm>
          <a:prstGeom prst="rect">
            <a:avLst/>
          </a:prstGeom>
        </p:spPr>
      </p:pic>
      <p:sp>
        <p:nvSpPr>
          <p:cNvPr id="20" name="ZoneTexte 19">
            <a:extLst>
              <a:ext uri="{FF2B5EF4-FFF2-40B4-BE49-F238E27FC236}">
                <a16:creationId xmlns:a16="http://schemas.microsoft.com/office/drawing/2014/main" id="{DC941FFE-A745-A658-D83B-8A928538C09D}"/>
              </a:ext>
            </a:extLst>
          </p:cNvPr>
          <p:cNvSpPr txBox="1"/>
          <p:nvPr/>
        </p:nvSpPr>
        <p:spPr>
          <a:xfrm>
            <a:off x="5245604" y="2011799"/>
            <a:ext cx="4812608" cy="3631763"/>
          </a:xfrm>
          <a:prstGeom prst="rect">
            <a:avLst/>
          </a:prstGeom>
          <a:noFill/>
        </p:spPr>
        <p:txBody>
          <a:bodyPr wrap="square">
            <a:spAutoFit/>
          </a:bodyPr>
          <a:lstStyle/>
          <a:p>
            <a:pPr>
              <a:lnSpc>
                <a:spcPct val="107000"/>
              </a:lnSpc>
              <a:spcAft>
                <a:spcPts val="800"/>
              </a:spcAft>
            </a:pPr>
            <a:r>
              <a:rPr lang="fr-FR" sz="1800" kern="100" dirty="0">
                <a:effectLst/>
                <a:latin typeface="Avenir Next LT Pro" panose="020B0504020202020204" pitchFamily="34" charset="0"/>
                <a:ea typeface="Calibri" panose="020F0502020204030204" pitchFamily="34" charset="0"/>
                <a:cs typeface="Times New Roman" panose="02020603050405020304" pitchFamily="18" charset="0"/>
              </a:rPr>
              <a:t>Reprendre et adapter la signature emblématique "Ici commence le fait maison" en "Ici commence nos solutions" permet de capitaliser sur la notoriété et la crédibilité des halles METRO tout en recentrant la communication sur la gamme complète de solutions offertes. Ce claim traduit la capacité des halles METRO à accompagner ses clients de manière intégrée et continue, en leur fournissant tous les outils nécessaires pour réussir dans un environnement concurrentiel et exigeant.</a:t>
            </a:r>
          </a:p>
        </p:txBody>
      </p:sp>
      <p:pic>
        <p:nvPicPr>
          <p:cNvPr id="11" name="Image 10">
            <a:extLst>
              <a:ext uri="{FF2B5EF4-FFF2-40B4-BE49-F238E27FC236}">
                <a16:creationId xmlns:a16="http://schemas.microsoft.com/office/drawing/2014/main" id="{C8F81BD6-3C89-A0C9-0FCD-594FEED137DE}"/>
              </a:ext>
            </a:extLst>
          </p:cNvPr>
          <p:cNvPicPr>
            <a:picLocks noChangeAspect="1"/>
          </p:cNvPicPr>
          <p:nvPr/>
        </p:nvPicPr>
        <p:blipFill>
          <a:blip r:embed="rId5"/>
          <a:stretch>
            <a:fillRect/>
          </a:stretch>
        </p:blipFill>
        <p:spPr>
          <a:xfrm>
            <a:off x="986825" y="1874352"/>
            <a:ext cx="3121023" cy="3789485"/>
          </a:xfrm>
          <a:prstGeom prst="rect">
            <a:avLst/>
          </a:prstGeom>
        </p:spPr>
      </p:pic>
    </p:spTree>
    <p:extLst>
      <p:ext uri="{BB962C8B-B14F-4D97-AF65-F5344CB8AC3E}">
        <p14:creationId xmlns:p14="http://schemas.microsoft.com/office/powerpoint/2010/main" val="4225967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a:extLst>
              <a:ext uri="{FF2B5EF4-FFF2-40B4-BE49-F238E27FC236}">
                <a16:creationId xmlns:a16="http://schemas.microsoft.com/office/drawing/2014/main" id="{228717DB-62EE-D89A-A84F-340D03D94284}"/>
              </a:ext>
            </a:extLst>
          </p:cNvPr>
          <p:cNvCxnSpPr/>
          <p:nvPr/>
        </p:nvCxnSpPr>
        <p:spPr>
          <a:xfrm>
            <a:off x="217249" y="851553"/>
            <a:ext cx="2339439" cy="0"/>
          </a:xfrm>
          <a:prstGeom prst="line">
            <a:avLst/>
          </a:prstGeom>
          <a:ln w="5715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4DD20EB2-3DDB-9307-B0D1-AF17E2FBEC84}"/>
              </a:ext>
            </a:extLst>
          </p:cNvPr>
          <p:cNvSpPr txBox="1"/>
          <p:nvPr/>
        </p:nvSpPr>
        <p:spPr>
          <a:xfrm>
            <a:off x="59098" y="194519"/>
            <a:ext cx="8298321" cy="523220"/>
          </a:xfrm>
          <a:prstGeom prst="rect">
            <a:avLst/>
          </a:prstGeom>
          <a:noFill/>
        </p:spPr>
        <p:txBody>
          <a:bodyPr wrap="square" lIns="91440" tIns="45720" rIns="91440" bIns="45720" rtlCol="0" anchor="t">
            <a:spAutoFit/>
          </a:bodyPr>
          <a:lstStyle/>
          <a:p>
            <a:r>
              <a:rPr lang="fr-FR" sz="2800" b="1" dirty="0">
                <a:latin typeface="Avenir Next LT Pro" panose="020B0504020202020204" pitchFamily="34" charset="0"/>
              </a:rPr>
              <a:t>Hall 1 – Au centre le marché des producteurs</a:t>
            </a:r>
          </a:p>
        </p:txBody>
      </p:sp>
      <p:sp>
        <p:nvSpPr>
          <p:cNvPr id="2" name="ZoneTexte 1">
            <a:extLst>
              <a:ext uri="{FF2B5EF4-FFF2-40B4-BE49-F238E27FC236}">
                <a16:creationId xmlns:a16="http://schemas.microsoft.com/office/drawing/2014/main" id="{F2BE9AE3-7326-5900-59AD-2C5B44C69226}"/>
              </a:ext>
            </a:extLst>
          </p:cNvPr>
          <p:cNvSpPr txBox="1"/>
          <p:nvPr/>
        </p:nvSpPr>
        <p:spPr>
          <a:xfrm>
            <a:off x="2637488" y="607998"/>
            <a:ext cx="8361689" cy="369332"/>
          </a:xfrm>
          <a:prstGeom prst="rect">
            <a:avLst/>
          </a:prstGeom>
          <a:noFill/>
        </p:spPr>
        <p:txBody>
          <a:bodyPr wrap="square">
            <a:spAutoFit/>
          </a:bodyPr>
          <a:lstStyle/>
          <a:p>
            <a:r>
              <a:rPr lang="fr-FR" i="1" dirty="0">
                <a:latin typeface="Avenir Next LT Pro" panose="020B0504020202020204" pitchFamily="34" charset="0"/>
              </a:rPr>
              <a:t>Mise en avant des compétences des halles (sélection, services, proximité…)</a:t>
            </a:r>
            <a:endParaRPr lang="fr-FR" sz="1800" dirty="0">
              <a:latin typeface="Avenir Next LT Pro" panose="020B0504020202020204" pitchFamily="34" charset="0"/>
            </a:endParaRPr>
          </a:p>
        </p:txBody>
      </p:sp>
      <p:sp>
        <p:nvSpPr>
          <p:cNvPr id="6" name="Rectangle 1">
            <a:extLst>
              <a:ext uri="{FF2B5EF4-FFF2-40B4-BE49-F238E27FC236}">
                <a16:creationId xmlns:a16="http://schemas.microsoft.com/office/drawing/2014/main" id="{B351E69B-CD9C-4B33-47E5-12FB5E9F0097}"/>
              </a:ext>
            </a:extLst>
          </p:cNvPr>
          <p:cNvSpPr>
            <a:spLocks noChangeArrowheads="1"/>
          </p:cNvSpPr>
          <p:nvPr/>
        </p:nvSpPr>
        <p:spPr bwMode="auto">
          <a:xfrm>
            <a:off x="7138472" y="3014153"/>
            <a:ext cx="3742522"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fr-FR" altLang="fr-FR" sz="1400" dirty="0">
                <a:latin typeface="Avenir Next LT Pro" panose="020B0504020202020204" pitchFamily="34" charset="0"/>
                <a:ea typeface="Calibri" panose="020F0502020204030204" pitchFamily="34" charset="0"/>
              </a:rPr>
              <a:t> </a:t>
            </a:r>
            <a:r>
              <a:rPr lang="fr-FR" altLang="fr-FR" sz="1400" b="1" dirty="0">
                <a:latin typeface="Avenir Next LT Pro" panose="020B0504020202020204" pitchFamily="34" charset="0"/>
                <a:ea typeface="Calibri" panose="020F0502020204030204" pitchFamily="34" charset="0"/>
              </a:rPr>
              <a:t>Valorisation de </a:t>
            </a:r>
            <a:r>
              <a:rPr kumimoji="0" lang="fr-FR" altLang="fr-FR" sz="1400" b="1"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t>notre savoir-faire sur l’extra-frais </a:t>
            </a:r>
            <a:r>
              <a:rPr kumimoji="0" lang="fr-FR" altLang="fr-FR" sz="14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t>avec la présence </a:t>
            </a:r>
            <a:r>
              <a:rPr kumimoji="0" lang="fr-FR" altLang="fr-FR" sz="1400" b="0" i="0" u="none" strike="noStrike" cap="none" normalizeH="0" baseline="0" dirty="0" err="1">
                <a:ln>
                  <a:noFill/>
                </a:ln>
                <a:solidFill>
                  <a:schemeClr val="tx1"/>
                </a:solidFill>
                <a:effectLst/>
                <a:latin typeface="Avenir Next LT Pro" panose="020B0504020202020204" pitchFamily="34" charset="0"/>
                <a:ea typeface="Calibri" panose="020F0502020204030204" pitchFamily="34" charset="0"/>
              </a:rPr>
              <a:t>destand</a:t>
            </a:r>
            <a:r>
              <a:rPr kumimoji="0" lang="fr-FR" altLang="fr-FR" sz="14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t> avec la mise en avant des produits, la présence des producteurs</a:t>
            </a:r>
            <a:r>
              <a:rPr lang="fr-FR" altLang="fr-FR" sz="1400" dirty="0">
                <a:latin typeface="Avenir Next LT Pro" panose="020B0504020202020204" pitchFamily="34" charset="0"/>
                <a:ea typeface="Calibri" panose="020F0502020204030204" pitchFamily="34" charset="0"/>
              </a:rPr>
              <a:t> </a:t>
            </a:r>
            <a:endParaRPr kumimoji="0" lang="fr-FR" altLang="fr-FR" sz="14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endParaRPr>
          </a:p>
        </p:txBody>
      </p:sp>
      <p:sp>
        <p:nvSpPr>
          <p:cNvPr id="7" name="Triangle isocèle 6">
            <a:extLst>
              <a:ext uri="{FF2B5EF4-FFF2-40B4-BE49-F238E27FC236}">
                <a16:creationId xmlns:a16="http://schemas.microsoft.com/office/drawing/2014/main" id="{383D6EEB-E857-1CE8-DF83-D5DBC3DD9711}"/>
              </a:ext>
            </a:extLst>
          </p:cNvPr>
          <p:cNvSpPr/>
          <p:nvPr/>
        </p:nvSpPr>
        <p:spPr>
          <a:xfrm rot="5400000">
            <a:off x="6377429" y="3295286"/>
            <a:ext cx="530942" cy="45770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descr="Une image contenant texte, carte, diagramme, Plan&#10;&#10;Description générée automatiquement">
            <a:extLst>
              <a:ext uri="{FF2B5EF4-FFF2-40B4-BE49-F238E27FC236}">
                <a16:creationId xmlns:a16="http://schemas.microsoft.com/office/drawing/2014/main" id="{6CD37A11-35F2-516B-F3A3-909C3A12E886}"/>
              </a:ext>
            </a:extLst>
          </p:cNvPr>
          <p:cNvPicPr>
            <a:picLocks noChangeAspect="1"/>
          </p:cNvPicPr>
          <p:nvPr/>
        </p:nvPicPr>
        <p:blipFill rotWithShape="1">
          <a:blip r:embed="rId3">
            <a:extLst>
              <a:ext uri="{28A0092B-C50C-407E-A947-70E740481C1C}">
                <a14:useLocalDpi xmlns:a14="http://schemas.microsoft.com/office/drawing/2010/main" val="0"/>
              </a:ext>
            </a:extLst>
          </a:blip>
          <a:srcRect l="10982" r="51739"/>
          <a:stretch/>
        </p:blipFill>
        <p:spPr>
          <a:xfrm>
            <a:off x="176981" y="1340083"/>
            <a:ext cx="4946187" cy="5401514"/>
          </a:xfrm>
          <a:prstGeom prst="rect">
            <a:avLst/>
          </a:prstGeom>
        </p:spPr>
      </p:pic>
      <p:sp>
        <p:nvSpPr>
          <p:cNvPr id="17" name="Ellipse 16">
            <a:extLst>
              <a:ext uri="{FF2B5EF4-FFF2-40B4-BE49-F238E27FC236}">
                <a16:creationId xmlns:a16="http://schemas.microsoft.com/office/drawing/2014/main" id="{B048B1B2-403D-9AE4-FABC-D4EE7C8BAC01}"/>
              </a:ext>
            </a:extLst>
          </p:cNvPr>
          <p:cNvSpPr/>
          <p:nvPr/>
        </p:nvSpPr>
        <p:spPr>
          <a:xfrm>
            <a:off x="2556688" y="2769577"/>
            <a:ext cx="297710" cy="29771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Avenir Next LT Pro" panose="020B0504020202020204" pitchFamily="34" charset="0"/>
              </a:rPr>
              <a:t>1</a:t>
            </a:r>
          </a:p>
        </p:txBody>
      </p:sp>
      <p:sp>
        <p:nvSpPr>
          <p:cNvPr id="18" name="Ellipse 17">
            <a:extLst>
              <a:ext uri="{FF2B5EF4-FFF2-40B4-BE49-F238E27FC236}">
                <a16:creationId xmlns:a16="http://schemas.microsoft.com/office/drawing/2014/main" id="{1CBD9DB3-C652-85B2-0B78-F67EB2144C53}"/>
              </a:ext>
            </a:extLst>
          </p:cNvPr>
          <p:cNvSpPr/>
          <p:nvPr/>
        </p:nvSpPr>
        <p:spPr>
          <a:xfrm>
            <a:off x="1779234" y="4332087"/>
            <a:ext cx="297710" cy="29771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Avenir Next LT Pro" panose="020B0504020202020204" pitchFamily="34" charset="0"/>
              </a:rPr>
              <a:t>1</a:t>
            </a:r>
          </a:p>
        </p:txBody>
      </p:sp>
      <p:sp>
        <p:nvSpPr>
          <p:cNvPr id="19" name="Ellipse 18">
            <a:extLst>
              <a:ext uri="{FF2B5EF4-FFF2-40B4-BE49-F238E27FC236}">
                <a16:creationId xmlns:a16="http://schemas.microsoft.com/office/drawing/2014/main" id="{F6E8D04C-B2A2-AF6B-729B-347F85FE8CD5}"/>
              </a:ext>
            </a:extLst>
          </p:cNvPr>
          <p:cNvSpPr/>
          <p:nvPr/>
        </p:nvSpPr>
        <p:spPr>
          <a:xfrm>
            <a:off x="1481524" y="2722937"/>
            <a:ext cx="297710" cy="29771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Avenir Next LT Pro" panose="020B0504020202020204" pitchFamily="34" charset="0"/>
              </a:rPr>
              <a:t>2</a:t>
            </a:r>
          </a:p>
        </p:txBody>
      </p:sp>
      <p:sp>
        <p:nvSpPr>
          <p:cNvPr id="20" name="Ellipse 19">
            <a:extLst>
              <a:ext uri="{FF2B5EF4-FFF2-40B4-BE49-F238E27FC236}">
                <a16:creationId xmlns:a16="http://schemas.microsoft.com/office/drawing/2014/main" id="{AE7C0B97-E4CC-718F-0C31-754A345B3C10}"/>
              </a:ext>
            </a:extLst>
          </p:cNvPr>
          <p:cNvSpPr/>
          <p:nvPr/>
        </p:nvSpPr>
        <p:spPr>
          <a:xfrm>
            <a:off x="639903" y="3670550"/>
            <a:ext cx="297710" cy="29771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Avenir Next LT Pro" panose="020B0504020202020204" pitchFamily="34" charset="0"/>
              </a:rPr>
              <a:t>4</a:t>
            </a:r>
          </a:p>
        </p:txBody>
      </p:sp>
      <p:sp>
        <p:nvSpPr>
          <p:cNvPr id="21" name="Ellipse 20">
            <a:extLst>
              <a:ext uri="{FF2B5EF4-FFF2-40B4-BE49-F238E27FC236}">
                <a16:creationId xmlns:a16="http://schemas.microsoft.com/office/drawing/2014/main" id="{645E461F-52B0-EC02-5B52-A382E8C8924D}"/>
              </a:ext>
            </a:extLst>
          </p:cNvPr>
          <p:cNvSpPr/>
          <p:nvPr/>
        </p:nvSpPr>
        <p:spPr>
          <a:xfrm>
            <a:off x="3774306" y="3686701"/>
            <a:ext cx="297710" cy="29771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Avenir Next LT Pro" panose="020B0504020202020204" pitchFamily="34" charset="0"/>
              </a:rPr>
              <a:t>3</a:t>
            </a:r>
          </a:p>
        </p:txBody>
      </p:sp>
      <p:sp>
        <p:nvSpPr>
          <p:cNvPr id="22" name="Ellipse 21">
            <a:extLst>
              <a:ext uri="{FF2B5EF4-FFF2-40B4-BE49-F238E27FC236}">
                <a16:creationId xmlns:a16="http://schemas.microsoft.com/office/drawing/2014/main" id="{6E684B30-B46D-1559-F2AC-8FB5535A9C57}"/>
              </a:ext>
            </a:extLst>
          </p:cNvPr>
          <p:cNvSpPr/>
          <p:nvPr/>
        </p:nvSpPr>
        <p:spPr>
          <a:xfrm>
            <a:off x="5763911" y="3342351"/>
            <a:ext cx="297710" cy="29771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Avenir Next LT Pro" panose="020B0504020202020204" pitchFamily="34" charset="0"/>
              </a:rPr>
              <a:t>1</a:t>
            </a:r>
          </a:p>
        </p:txBody>
      </p:sp>
      <p:pic>
        <p:nvPicPr>
          <p:cNvPr id="12" name="Image 11">
            <a:extLst>
              <a:ext uri="{FF2B5EF4-FFF2-40B4-BE49-F238E27FC236}">
                <a16:creationId xmlns:a16="http://schemas.microsoft.com/office/drawing/2014/main" id="{92F38DFD-FDFC-58C3-F9D7-4F8FFBA489F8}"/>
              </a:ext>
            </a:extLst>
          </p:cNvPr>
          <p:cNvPicPr>
            <a:picLocks noChangeAspect="1"/>
          </p:cNvPicPr>
          <p:nvPr/>
        </p:nvPicPr>
        <p:blipFill rotWithShape="1">
          <a:blip r:embed="rId4">
            <a:clrChange>
              <a:clrFrom>
                <a:srgbClr val="FFFFFF"/>
              </a:clrFrom>
              <a:clrTo>
                <a:srgbClr val="FFFFFF">
                  <a:alpha val="0"/>
                </a:srgbClr>
              </a:clrTo>
            </a:clrChange>
          </a:blip>
          <a:srcRect b="25664"/>
          <a:stretch/>
        </p:blipFill>
        <p:spPr>
          <a:xfrm>
            <a:off x="1444116" y="3103615"/>
            <a:ext cx="1322538" cy="1188418"/>
          </a:xfrm>
          <a:prstGeom prst="rect">
            <a:avLst/>
          </a:prstGeom>
        </p:spPr>
      </p:pic>
    </p:spTree>
    <p:extLst>
      <p:ext uri="{BB962C8B-B14F-4D97-AF65-F5344CB8AC3E}">
        <p14:creationId xmlns:p14="http://schemas.microsoft.com/office/powerpoint/2010/main" val="2958814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4757" t="12387" r="36828" b="75225"/>
          <a:stretch/>
        </p:blipFill>
        <p:spPr bwMode="auto">
          <a:xfrm>
            <a:off x="8620343" y="5884066"/>
            <a:ext cx="3578136" cy="989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6" descr="https://brandportal.metro-cc.com/api/screen/thumbnail/T8tyaE-crmJTeFIVmqWUG4UL-FiutgL5v43rytEdMPIWQIIUJHVtXJniFC3dVlz-OO17o4ql1LPSQ4ZPA7dg5Q/86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039" t="19845" r="16020" b="20096"/>
          <a:stretch/>
        </p:blipFill>
        <p:spPr bwMode="auto">
          <a:xfrm>
            <a:off x="10072147" y="6019680"/>
            <a:ext cx="1617695" cy="455689"/>
          </a:xfrm>
          <a:prstGeom prst="rect">
            <a:avLst/>
          </a:prstGeom>
          <a:noFill/>
          <a:extLst>
            <a:ext uri="{909E8E84-426E-40DD-AFC4-6F175D3DCCD1}">
              <a14:hiddenFill xmlns:a14="http://schemas.microsoft.com/office/drawing/2010/main">
                <a:solidFill>
                  <a:srgbClr val="FFFFFF"/>
                </a:solidFill>
              </a14:hiddenFill>
            </a:ext>
          </a:extLst>
        </p:spPr>
      </p:pic>
      <p:cxnSp>
        <p:nvCxnSpPr>
          <p:cNvPr id="3" name="Connecteur droit 2">
            <a:extLst>
              <a:ext uri="{FF2B5EF4-FFF2-40B4-BE49-F238E27FC236}">
                <a16:creationId xmlns:a16="http://schemas.microsoft.com/office/drawing/2014/main" id="{228717DB-62EE-D89A-A84F-340D03D94284}"/>
              </a:ext>
            </a:extLst>
          </p:cNvPr>
          <p:cNvCxnSpPr/>
          <p:nvPr/>
        </p:nvCxnSpPr>
        <p:spPr>
          <a:xfrm>
            <a:off x="217249" y="851553"/>
            <a:ext cx="2339439" cy="0"/>
          </a:xfrm>
          <a:prstGeom prst="line">
            <a:avLst/>
          </a:prstGeom>
          <a:ln w="5715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4DD20EB2-3DDB-9307-B0D1-AF17E2FBEC84}"/>
              </a:ext>
            </a:extLst>
          </p:cNvPr>
          <p:cNvSpPr txBox="1"/>
          <p:nvPr/>
        </p:nvSpPr>
        <p:spPr>
          <a:xfrm>
            <a:off x="59098" y="194519"/>
            <a:ext cx="8298321" cy="523220"/>
          </a:xfrm>
          <a:prstGeom prst="rect">
            <a:avLst/>
          </a:prstGeom>
          <a:noFill/>
        </p:spPr>
        <p:txBody>
          <a:bodyPr wrap="square" lIns="91440" tIns="45720" rIns="91440" bIns="45720" rtlCol="0" anchor="t">
            <a:spAutoFit/>
          </a:bodyPr>
          <a:lstStyle/>
          <a:p>
            <a:r>
              <a:rPr lang="fr-FR" sz="2800" b="1" dirty="0">
                <a:latin typeface="Avenir Next LT Pro" panose="020B0504020202020204" pitchFamily="34" charset="0"/>
              </a:rPr>
              <a:t>Hall 1 – Au centre le marché des producteurs</a:t>
            </a:r>
          </a:p>
        </p:txBody>
      </p:sp>
      <p:sp>
        <p:nvSpPr>
          <p:cNvPr id="2" name="ZoneTexte 1">
            <a:extLst>
              <a:ext uri="{FF2B5EF4-FFF2-40B4-BE49-F238E27FC236}">
                <a16:creationId xmlns:a16="http://schemas.microsoft.com/office/drawing/2014/main" id="{F2BE9AE3-7326-5900-59AD-2C5B44C69226}"/>
              </a:ext>
            </a:extLst>
          </p:cNvPr>
          <p:cNvSpPr txBox="1"/>
          <p:nvPr/>
        </p:nvSpPr>
        <p:spPr>
          <a:xfrm>
            <a:off x="2637488" y="607998"/>
            <a:ext cx="8361689" cy="369332"/>
          </a:xfrm>
          <a:prstGeom prst="rect">
            <a:avLst/>
          </a:prstGeom>
          <a:noFill/>
        </p:spPr>
        <p:txBody>
          <a:bodyPr wrap="square">
            <a:spAutoFit/>
          </a:bodyPr>
          <a:lstStyle/>
          <a:p>
            <a:r>
              <a:rPr lang="fr-FR" i="1" dirty="0">
                <a:latin typeface="Avenir Next LT Pro" panose="020B0504020202020204" pitchFamily="34" charset="0"/>
              </a:rPr>
              <a:t>Mise en avant des compétences des halles (sélection, services, proximité…)</a:t>
            </a:r>
            <a:endParaRPr lang="fr-FR" sz="1800" dirty="0">
              <a:latin typeface="Avenir Next LT Pro" panose="020B0504020202020204" pitchFamily="34" charset="0"/>
            </a:endParaRPr>
          </a:p>
        </p:txBody>
      </p:sp>
      <p:sp>
        <p:nvSpPr>
          <p:cNvPr id="6" name="Rectangle 1">
            <a:extLst>
              <a:ext uri="{FF2B5EF4-FFF2-40B4-BE49-F238E27FC236}">
                <a16:creationId xmlns:a16="http://schemas.microsoft.com/office/drawing/2014/main" id="{B351E69B-CD9C-4B33-47E5-12FB5E9F0097}"/>
              </a:ext>
            </a:extLst>
          </p:cNvPr>
          <p:cNvSpPr>
            <a:spLocks noChangeArrowheads="1"/>
          </p:cNvSpPr>
          <p:nvPr/>
        </p:nvSpPr>
        <p:spPr bwMode="auto">
          <a:xfrm>
            <a:off x="1722411" y="1197741"/>
            <a:ext cx="3742522"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fr-FR" altLang="fr-FR" sz="1400" dirty="0">
                <a:latin typeface="Avenir Next LT Pro" panose="020B0504020202020204" pitchFamily="34" charset="0"/>
                <a:ea typeface="Calibri" panose="020F0502020204030204" pitchFamily="34" charset="0"/>
              </a:rPr>
              <a:t> </a:t>
            </a:r>
            <a:r>
              <a:rPr lang="fr-FR" altLang="fr-FR" sz="1400" b="1" dirty="0">
                <a:latin typeface="Avenir Next LT Pro" panose="020B0504020202020204" pitchFamily="34" charset="0"/>
                <a:ea typeface="Calibri" panose="020F0502020204030204" pitchFamily="34" charset="0"/>
              </a:rPr>
              <a:t>Valorisation de </a:t>
            </a:r>
            <a:r>
              <a:rPr kumimoji="0" lang="fr-FR" altLang="fr-FR" sz="1400" b="1"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t>notre savoir-faire sur l’extra-frais </a:t>
            </a:r>
            <a:r>
              <a:rPr kumimoji="0" lang="fr-FR" altLang="fr-FR" sz="14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t>avec la présence </a:t>
            </a:r>
            <a:r>
              <a:rPr kumimoji="0" lang="fr-FR" altLang="fr-FR" sz="1400" b="0" i="0" u="none" strike="noStrike" cap="none" normalizeH="0" baseline="0" dirty="0" err="1">
                <a:ln>
                  <a:noFill/>
                </a:ln>
                <a:solidFill>
                  <a:schemeClr val="tx1"/>
                </a:solidFill>
                <a:effectLst/>
                <a:latin typeface="Avenir Next LT Pro" panose="020B0504020202020204" pitchFamily="34" charset="0"/>
                <a:ea typeface="Calibri" panose="020F0502020204030204" pitchFamily="34" charset="0"/>
              </a:rPr>
              <a:t>destand</a:t>
            </a:r>
            <a:r>
              <a:rPr kumimoji="0" lang="fr-FR" altLang="fr-FR" sz="14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rPr>
              <a:t> avec la mise en avant des produits, la présence des producteurs</a:t>
            </a:r>
            <a:r>
              <a:rPr lang="fr-FR" altLang="fr-FR" sz="1400" dirty="0">
                <a:latin typeface="Avenir Next LT Pro" panose="020B0504020202020204" pitchFamily="34" charset="0"/>
                <a:ea typeface="Calibri" panose="020F0502020204030204" pitchFamily="34" charset="0"/>
              </a:rPr>
              <a:t> </a:t>
            </a:r>
            <a:endParaRPr kumimoji="0" lang="fr-FR" altLang="fr-FR" sz="1400" b="0" i="0" u="none" strike="noStrike" cap="none" normalizeH="0" baseline="0" dirty="0">
              <a:ln>
                <a:noFill/>
              </a:ln>
              <a:solidFill>
                <a:schemeClr val="tx1"/>
              </a:solidFill>
              <a:effectLst/>
              <a:latin typeface="Avenir Next LT Pro" panose="020B0504020202020204" pitchFamily="34" charset="0"/>
              <a:ea typeface="Calibri" panose="020F0502020204030204" pitchFamily="34" charset="0"/>
            </a:endParaRPr>
          </a:p>
        </p:txBody>
      </p:sp>
      <p:sp>
        <p:nvSpPr>
          <p:cNvPr id="7" name="Triangle isocèle 6">
            <a:extLst>
              <a:ext uri="{FF2B5EF4-FFF2-40B4-BE49-F238E27FC236}">
                <a16:creationId xmlns:a16="http://schemas.microsoft.com/office/drawing/2014/main" id="{383D6EEB-E857-1CE8-DF83-D5DBC3DD9711}"/>
              </a:ext>
            </a:extLst>
          </p:cNvPr>
          <p:cNvSpPr/>
          <p:nvPr/>
        </p:nvSpPr>
        <p:spPr>
          <a:xfrm rot="5400000">
            <a:off x="961368" y="1478874"/>
            <a:ext cx="530942" cy="45770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Ellipse 21">
            <a:extLst>
              <a:ext uri="{FF2B5EF4-FFF2-40B4-BE49-F238E27FC236}">
                <a16:creationId xmlns:a16="http://schemas.microsoft.com/office/drawing/2014/main" id="{6E684B30-B46D-1559-F2AC-8FB5535A9C57}"/>
              </a:ext>
            </a:extLst>
          </p:cNvPr>
          <p:cNvSpPr/>
          <p:nvPr/>
        </p:nvSpPr>
        <p:spPr>
          <a:xfrm>
            <a:off x="347850" y="1525939"/>
            <a:ext cx="297710" cy="29771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Avenir Next LT Pro" panose="020B0504020202020204" pitchFamily="34" charset="0"/>
              </a:rPr>
              <a:t>1</a:t>
            </a:r>
          </a:p>
        </p:txBody>
      </p:sp>
      <p:sp>
        <p:nvSpPr>
          <p:cNvPr id="9" name="AutoShape 4" descr="A large, modern exhibition stand over 500m² in size for METRO in France, a brand known for selling food products to professional culinary businesses. The stand is designed to resemble a contemporary producers' market, showcasing a variety of fresh produce, gourmet items, and culinary equipment. The atmosphere is vibrant and welcoming, with a blend of traditional market elements and sleek, modern design. The stand features designated areas for different food categories, interactive displays, and a demonstration kitchen where chefs prepare dishes. The color scheme includes METRO's brand colors, and the layout encourages visitor engagement and product exploration.">
            <a:extLst>
              <a:ext uri="{FF2B5EF4-FFF2-40B4-BE49-F238E27FC236}">
                <a16:creationId xmlns:a16="http://schemas.microsoft.com/office/drawing/2014/main" id="{0143A039-D820-FF7C-AE34-8DDB784501F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14" name="Image 13">
            <a:extLst>
              <a:ext uri="{FF2B5EF4-FFF2-40B4-BE49-F238E27FC236}">
                <a16:creationId xmlns:a16="http://schemas.microsoft.com/office/drawing/2014/main" id="{14BCC4A3-3D5B-8AAC-B7F3-542EE5E75C42}"/>
              </a:ext>
            </a:extLst>
          </p:cNvPr>
          <p:cNvPicPr>
            <a:picLocks noChangeAspect="1"/>
          </p:cNvPicPr>
          <p:nvPr/>
        </p:nvPicPr>
        <p:blipFill rotWithShape="1">
          <a:blip r:embed="rId5"/>
          <a:srcRect l="21139" t="28505" r="13150"/>
          <a:stretch/>
        </p:blipFill>
        <p:spPr>
          <a:xfrm>
            <a:off x="0" y="2223791"/>
            <a:ext cx="7478882" cy="4649718"/>
          </a:xfrm>
          <a:prstGeom prst="rect">
            <a:avLst/>
          </a:prstGeom>
        </p:spPr>
      </p:pic>
      <p:pic>
        <p:nvPicPr>
          <p:cNvPr id="25" name="Image 24">
            <a:extLst>
              <a:ext uri="{FF2B5EF4-FFF2-40B4-BE49-F238E27FC236}">
                <a16:creationId xmlns:a16="http://schemas.microsoft.com/office/drawing/2014/main" id="{26D1EE15-5330-2D36-E9DC-6AB3B0F25DF2}"/>
              </a:ext>
            </a:extLst>
          </p:cNvPr>
          <p:cNvPicPr>
            <a:picLocks noChangeAspect="1"/>
          </p:cNvPicPr>
          <p:nvPr/>
        </p:nvPicPr>
        <p:blipFill rotWithShape="1">
          <a:blip r:embed="rId6"/>
          <a:srcRect t="13238"/>
          <a:stretch/>
        </p:blipFill>
        <p:spPr>
          <a:xfrm>
            <a:off x="6538803" y="1127897"/>
            <a:ext cx="5653197" cy="2802733"/>
          </a:xfrm>
          <a:prstGeom prst="rect">
            <a:avLst/>
          </a:prstGeom>
        </p:spPr>
      </p:pic>
      <p:pic>
        <p:nvPicPr>
          <p:cNvPr id="23" name="Image 22">
            <a:extLst>
              <a:ext uri="{FF2B5EF4-FFF2-40B4-BE49-F238E27FC236}">
                <a16:creationId xmlns:a16="http://schemas.microsoft.com/office/drawing/2014/main" id="{3AA818E7-435D-5181-F635-1708864329C2}"/>
              </a:ext>
            </a:extLst>
          </p:cNvPr>
          <p:cNvPicPr>
            <a:picLocks noChangeAspect="1"/>
          </p:cNvPicPr>
          <p:nvPr/>
        </p:nvPicPr>
        <p:blipFill rotWithShape="1">
          <a:blip r:embed="rId7"/>
          <a:srcRect t="32895"/>
          <a:stretch/>
        </p:blipFill>
        <p:spPr>
          <a:xfrm>
            <a:off x="6513037" y="3130028"/>
            <a:ext cx="5678963" cy="2177644"/>
          </a:xfrm>
          <a:prstGeom prst="rect">
            <a:avLst/>
          </a:prstGeom>
        </p:spPr>
      </p:pic>
      <p:pic>
        <p:nvPicPr>
          <p:cNvPr id="8" name="Image 7">
            <a:extLst>
              <a:ext uri="{FF2B5EF4-FFF2-40B4-BE49-F238E27FC236}">
                <a16:creationId xmlns:a16="http://schemas.microsoft.com/office/drawing/2014/main" id="{F58893D3-E98C-E3A0-2D90-429B32B8652B}"/>
              </a:ext>
            </a:extLst>
          </p:cNvPr>
          <p:cNvPicPr>
            <a:picLocks noChangeAspect="1"/>
          </p:cNvPicPr>
          <p:nvPr/>
        </p:nvPicPr>
        <p:blipFill rotWithShape="1">
          <a:blip r:embed="rId8"/>
          <a:srcRect l="12979" t="46446" r="31074" b="21546"/>
          <a:stretch/>
        </p:blipFill>
        <p:spPr>
          <a:xfrm>
            <a:off x="6519516" y="5016910"/>
            <a:ext cx="5678963" cy="1856599"/>
          </a:xfrm>
          <a:prstGeom prst="rect">
            <a:avLst/>
          </a:prstGeom>
        </p:spPr>
      </p:pic>
    </p:spTree>
    <p:extLst>
      <p:ext uri="{BB962C8B-B14F-4D97-AF65-F5344CB8AC3E}">
        <p14:creationId xmlns:p14="http://schemas.microsoft.com/office/powerpoint/2010/main" val="1809565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Caves de maturation – Marrel Concept">
            <a:extLst>
              <a:ext uri="{FF2B5EF4-FFF2-40B4-BE49-F238E27FC236}">
                <a16:creationId xmlns:a16="http://schemas.microsoft.com/office/drawing/2014/main" id="{8958F64E-DD5E-BF25-A182-9FF7ABC4484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126" t="25923" r="17982" b="1490"/>
          <a:stretch/>
        </p:blipFill>
        <p:spPr bwMode="auto">
          <a:xfrm>
            <a:off x="5957435" y="2711831"/>
            <a:ext cx="2737093" cy="414616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4757" t="12387" r="36828" b="75225"/>
          <a:stretch/>
        </p:blipFill>
        <p:spPr bwMode="auto">
          <a:xfrm>
            <a:off x="8620343" y="5884066"/>
            <a:ext cx="3578136" cy="989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6" descr="https://brandportal.metro-cc.com/api/screen/thumbnail/T8tyaE-crmJTeFIVmqWUG4UL-FiutgL5v43rytEdMPIWQIIUJHVtXJniFC3dVlz-OO17o4ql1LPSQ4ZPA7dg5Q/86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039" t="19845" r="16020" b="20096"/>
          <a:stretch/>
        </p:blipFill>
        <p:spPr bwMode="auto">
          <a:xfrm>
            <a:off x="10072147" y="6019680"/>
            <a:ext cx="1617695" cy="455689"/>
          </a:xfrm>
          <a:prstGeom prst="rect">
            <a:avLst/>
          </a:prstGeom>
          <a:noFill/>
          <a:extLst>
            <a:ext uri="{909E8E84-426E-40DD-AFC4-6F175D3DCCD1}">
              <a14:hiddenFill xmlns:a14="http://schemas.microsoft.com/office/drawing/2010/main">
                <a:solidFill>
                  <a:srgbClr val="FFFFFF"/>
                </a:solidFill>
              </a14:hiddenFill>
            </a:ext>
          </a:extLst>
        </p:spPr>
      </p:pic>
      <p:cxnSp>
        <p:nvCxnSpPr>
          <p:cNvPr id="3" name="Connecteur droit 2">
            <a:extLst>
              <a:ext uri="{FF2B5EF4-FFF2-40B4-BE49-F238E27FC236}">
                <a16:creationId xmlns:a16="http://schemas.microsoft.com/office/drawing/2014/main" id="{228717DB-62EE-D89A-A84F-340D03D94284}"/>
              </a:ext>
            </a:extLst>
          </p:cNvPr>
          <p:cNvCxnSpPr/>
          <p:nvPr/>
        </p:nvCxnSpPr>
        <p:spPr>
          <a:xfrm>
            <a:off x="217249" y="851553"/>
            <a:ext cx="2339439" cy="0"/>
          </a:xfrm>
          <a:prstGeom prst="line">
            <a:avLst/>
          </a:prstGeom>
          <a:ln w="57150" cap="rnd">
            <a:solidFill>
              <a:srgbClr val="FFE500"/>
            </a:solidFill>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4DD20EB2-3DDB-9307-B0D1-AF17E2FBEC84}"/>
              </a:ext>
            </a:extLst>
          </p:cNvPr>
          <p:cNvSpPr txBox="1"/>
          <p:nvPr/>
        </p:nvSpPr>
        <p:spPr>
          <a:xfrm>
            <a:off x="59098" y="194519"/>
            <a:ext cx="8298321" cy="523220"/>
          </a:xfrm>
          <a:prstGeom prst="rect">
            <a:avLst/>
          </a:prstGeom>
          <a:noFill/>
        </p:spPr>
        <p:txBody>
          <a:bodyPr wrap="square" lIns="91440" tIns="45720" rIns="91440" bIns="45720" rtlCol="0" anchor="t">
            <a:spAutoFit/>
          </a:bodyPr>
          <a:lstStyle/>
          <a:p>
            <a:r>
              <a:rPr lang="fr-FR" sz="2800" b="1" dirty="0">
                <a:latin typeface="Avenir Next LT Pro" panose="020B0504020202020204" pitchFamily="34" charset="0"/>
              </a:rPr>
              <a:t>Hall 1 – Au centre le marché des producteurs</a:t>
            </a:r>
          </a:p>
        </p:txBody>
      </p:sp>
      <p:sp>
        <p:nvSpPr>
          <p:cNvPr id="2" name="ZoneTexte 1">
            <a:extLst>
              <a:ext uri="{FF2B5EF4-FFF2-40B4-BE49-F238E27FC236}">
                <a16:creationId xmlns:a16="http://schemas.microsoft.com/office/drawing/2014/main" id="{F2BE9AE3-7326-5900-59AD-2C5B44C69226}"/>
              </a:ext>
            </a:extLst>
          </p:cNvPr>
          <p:cNvSpPr txBox="1"/>
          <p:nvPr/>
        </p:nvSpPr>
        <p:spPr>
          <a:xfrm>
            <a:off x="2637488" y="607998"/>
            <a:ext cx="8361689" cy="369332"/>
          </a:xfrm>
          <a:prstGeom prst="rect">
            <a:avLst/>
          </a:prstGeom>
          <a:noFill/>
        </p:spPr>
        <p:txBody>
          <a:bodyPr wrap="square">
            <a:spAutoFit/>
          </a:bodyPr>
          <a:lstStyle/>
          <a:p>
            <a:r>
              <a:rPr lang="fr-FR" i="1" dirty="0">
                <a:latin typeface="Avenir Next LT Pro" panose="020B0504020202020204" pitchFamily="34" charset="0"/>
              </a:rPr>
              <a:t>Mise en avant des compétences des halles (sélection, services, proximité…)</a:t>
            </a:r>
            <a:endParaRPr lang="fr-FR" sz="1800" dirty="0">
              <a:latin typeface="Avenir Next LT Pro" panose="020B0504020202020204" pitchFamily="34" charset="0"/>
            </a:endParaRPr>
          </a:p>
        </p:txBody>
      </p:sp>
      <p:sp>
        <p:nvSpPr>
          <p:cNvPr id="6" name="Rectangle 1">
            <a:extLst>
              <a:ext uri="{FF2B5EF4-FFF2-40B4-BE49-F238E27FC236}">
                <a16:creationId xmlns:a16="http://schemas.microsoft.com/office/drawing/2014/main" id="{B351E69B-CD9C-4B33-47E5-12FB5E9F0097}"/>
              </a:ext>
            </a:extLst>
          </p:cNvPr>
          <p:cNvSpPr>
            <a:spLocks noChangeArrowheads="1"/>
          </p:cNvSpPr>
          <p:nvPr/>
        </p:nvSpPr>
        <p:spPr bwMode="auto">
          <a:xfrm>
            <a:off x="1722410" y="1140228"/>
            <a:ext cx="609395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fr-FR" altLang="fr-FR" sz="1400" dirty="0">
                <a:solidFill>
                  <a:srgbClr val="004282"/>
                </a:solidFill>
                <a:latin typeface="Avenir Next LT Pro" panose="020B0504020202020204" pitchFamily="34" charset="0"/>
                <a:ea typeface="Calibri" panose="020F0502020204030204" pitchFamily="34" charset="0"/>
              </a:rPr>
              <a:t> </a:t>
            </a:r>
            <a:r>
              <a:rPr lang="fr-FR" altLang="fr-FR" sz="1400" b="1" dirty="0">
                <a:solidFill>
                  <a:srgbClr val="004282"/>
                </a:solidFill>
                <a:latin typeface="Avenir Next LT Pro" panose="020B0504020202020204" pitchFamily="34" charset="0"/>
                <a:ea typeface="Calibri" panose="020F0502020204030204" pitchFamily="34" charset="0"/>
              </a:rPr>
              <a:t>Valorisation de </a:t>
            </a:r>
            <a:r>
              <a:rPr kumimoji="0" lang="fr-FR" altLang="fr-FR" sz="1400" b="1" i="0" u="none" strike="noStrike" cap="none" normalizeH="0" baseline="0" dirty="0">
                <a:ln>
                  <a:noFill/>
                </a:ln>
                <a:solidFill>
                  <a:srgbClr val="004282"/>
                </a:solidFill>
                <a:effectLst/>
                <a:latin typeface="Avenir Next LT Pro" panose="020B0504020202020204" pitchFamily="34" charset="0"/>
                <a:ea typeface="Calibri" panose="020F0502020204030204" pitchFamily="34" charset="0"/>
              </a:rPr>
              <a:t>notre savoir-faire sur l’extra-frais </a:t>
            </a:r>
            <a:r>
              <a:rPr kumimoji="0" lang="fr-FR" altLang="fr-FR" sz="1400" b="0" i="0" u="none" strike="noStrike" cap="none" normalizeH="0" baseline="0" dirty="0">
                <a:ln>
                  <a:noFill/>
                </a:ln>
                <a:solidFill>
                  <a:srgbClr val="004282"/>
                </a:solidFill>
                <a:effectLst/>
                <a:latin typeface="Avenir Next LT Pro" panose="020B0504020202020204" pitchFamily="34" charset="0"/>
                <a:ea typeface="Calibri" panose="020F0502020204030204" pitchFamily="34" charset="0"/>
              </a:rPr>
              <a:t>avec la présence </a:t>
            </a:r>
            <a:r>
              <a:rPr kumimoji="0" lang="fr-FR" altLang="fr-FR" sz="1400" b="0" i="0" u="none" strike="noStrike" cap="none" normalizeH="0" baseline="0" dirty="0" err="1">
                <a:ln>
                  <a:noFill/>
                </a:ln>
                <a:solidFill>
                  <a:srgbClr val="004282"/>
                </a:solidFill>
                <a:effectLst/>
                <a:latin typeface="Avenir Next LT Pro" panose="020B0504020202020204" pitchFamily="34" charset="0"/>
                <a:ea typeface="Calibri" panose="020F0502020204030204" pitchFamily="34" charset="0"/>
              </a:rPr>
              <a:t>destand</a:t>
            </a:r>
            <a:r>
              <a:rPr kumimoji="0" lang="fr-FR" altLang="fr-FR" sz="1400" b="0" i="0" u="none" strike="noStrike" cap="none" normalizeH="0" baseline="0" dirty="0">
                <a:ln>
                  <a:noFill/>
                </a:ln>
                <a:solidFill>
                  <a:srgbClr val="004282"/>
                </a:solidFill>
                <a:effectLst/>
                <a:latin typeface="Avenir Next LT Pro" panose="020B0504020202020204" pitchFamily="34" charset="0"/>
                <a:ea typeface="Calibri" panose="020F0502020204030204" pitchFamily="34" charset="0"/>
              </a:rPr>
              <a:t> avec la mise en avant des produits, la présence des producteurs</a:t>
            </a:r>
            <a:r>
              <a:rPr lang="fr-FR" altLang="fr-FR" sz="1400" dirty="0">
                <a:solidFill>
                  <a:srgbClr val="004282"/>
                </a:solidFill>
                <a:latin typeface="Avenir Next LT Pro" panose="020B0504020202020204" pitchFamily="34" charset="0"/>
                <a:ea typeface="Calibri" panose="020F0502020204030204" pitchFamily="34" charset="0"/>
              </a:rPr>
              <a:t> </a:t>
            </a:r>
            <a:endParaRPr kumimoji="0" lang="fr-FR" altLang="fr-FR" sz="1400" b="0" i="0" u="none" strike="noStrike" cap="none" normalizeH="0" baseline="0" dirty="0">
              <a:ln>
                <a:noFill/>
              </a:ln>
              <a:solidFill>
                <a:srgbClr val="004282"/>
              </a:solidFill>
              <a:effectLst/>
              <a:latin typeface="Avenir Next LT Pro" panose="020B0504020202020204" pitchFamily="34" charset="0"/>
              <a:ea typeface="Calibri" panose="020F0502020204030204" pitchFamily="34" charset="0"/>
            </a:endParaRPr>
          </a:p>
        </p:txBody>
      </p:sp>
      <p:sp>
        <p:nvSpPr>
          <p:cNvPr id="7" name="Triangle isocèle 6">
            <a:extLst>
              <a:ext uri="{FF2B5EF4-FFF2-40B4-BE49-F238E27FC236}">
                <a16:creationId xmlns:a16="http://schemas.microsoft.com/office/drawing/2014/main" id="{383D6EEB-E857-1CE8-DF83-D5DBC3DD9711}"/>
              </a:ext>
            </a:extLst>
          </p:cNvPr>
          <p:cNvSpPr/>
          <p:nvPr/>
        </p:nvSpPr>
        <p:spPr>
          <a:xfrm rot="5400000">
            <a:off x="961368" y="1205918"/>
            <a:ext cx="530942" cy="45770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Ellipse 21">
            <a:extLst>
              <a:ext uri="{FF2B5EF4-FFF2-40B4-BE49-F238E27FC236}">
                <a16:creationId xmlns:a16="http://schemas.microsoft.com/office/drawing/2014/main" id="{6E684B30-B46D-1559-F2AC-8FB5535A9C57}"/>
              </a:ext>
            </a:extLst>
          </p:cNvPr>
          <p:cNvSpPr/>
          <p:nvPr/>
        </p:nvSpPr>
        <p:spPr>
          <a:xfrm>
            <a:off x="347850" y="1252983"/>
            <a:ext cx="297710" cy="29771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latin typeface="Avenir Next LT Pro" panose="020B0504020202020204" pitchFamily="34" charset="0"/>
              </a:rPr>
              <a:t>1</a:t>
            </a:r>
          </a:p>
        </p:txBody>
      </p:sp>
      <p:sp>
        <p:nvSpPr>
          <p:cNvPr id="9" name="AutoShape 4" descr="A large, modern exhibition stand over 500m² in size for METRO in France, a brand known for selling food products to professional culinary businesses. The stand is designed to resemble a contemporary producers' market, showcasing a variety of fresh produce, gourmet items, and culinary equipment. The atmosphere is vibrant and welcoming, with a blend of traditional market elements and sleek, modern design. The stand features designated areas for different food categories, interactive displays, and a demonstration kitchen where chefs prepare dishes. The color scheme includes METRO's brand colors, and the layout encourages visitor engagement and product exploration.">
            <a:extLst>
              <a:ext uri="{FF2B5EF4-FFF2-40B4-BE49-F238E27FC236}">
                <a16:creationId xmlns:a16="http://schemas.microsoft.com/office/drawing/2014/main" id="{0143A039-D820-FF7C-AE34-8DDB784501F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3074" name="Picture 2" descr="Lorenzi Primeurs 91, grossiste en fruits et légumes en Essonne">
            <a:extLst>
              <a:ext uri="{FF2B5EF4-FFF2-40B4-BE49-F238E27FC236}">
                <a16:creationId xmlns:a16="http://schemas.microsoft.com/office/drawing/2014/main" id="{7047522C-EF74-DFA2-1D1C-73C506917E3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2100" t="14887" r="34152" b="1"/>
          <a:stretch/>
        </p:blipFill>
        <p:spPr bwMode="auto">
          <a:xfrm>
            <a:off x="2712648" y="2711831"/>
            <a:ext cx="3276480" cy="389135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
            <a:extLst>
              <a:ext uri="{FF2B5EF4-FFF2-40B4-BE49-F238E27FC236}">
                <a16:creationId xmlns:a16="http://schemas.microsoft.com/office/drawing/2014/main" id="{67A105ED-8668-B815-28DB-DE94143E2944}"/>
              </a:ext>
            </a:extLst>
          </p:cNvPr>
          <p:cNvSpPr>
            <a:spLocks noChangeArrowheads="1"/>
          </p:cNvSpPr>
          <p:nvPr/>
        </p:nvSpPr>
        <p:spPr bwMode="auto">
          <a:xfrm>
            <a:off x="1801480" y="1750196"/>
            <a:ext cx="500460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fr-FR" altLang="fr-FR" sz="1400" b="1" dirty="0">
                <a:solidFill>
                  <a:srgbClr val="004282"/>
                </a:solidFill>
                <a:highlight>
                  <a:srgbClr val="FFE600"/>
                </a:highlight>
                <a:latin typeface="Avenir Next LT Pro" panose="020B0504020202020204" pitchFamily="34" charset="0"/>
                <a:ea typeface="Calibri" panose="020F0502020204030204" pitchFamily="34" charset="0"/>
              </a:rPr>
              <a:t>Démonstration produits frais – environnement marché – mise en scène généreuse…  </a:t>
            </a:r>
            <a:endParaRPr kumimoji="0" lang="fr-FR" altLang="fr-FR" sz="1400" b="1" i="0" u="none" strike="noStrike" cap="none" normalizeH="0" baseline="0" dirty="0">
              <a:ln>
                <a:noFill/>
              </a:ln>
              <a:solidFill>
                <a:srgbClr val="004282"/>
              </a:solidFill>
              <a:effectLst/>
              <a:highlight>
                <a:srgbClr val="FFE600"/>
              </a:highlight>
              <a:latin typeface="Avenir Next LT Pro" panose="020B0504020202020204" pitchFamily="34" charset="0"/>
              <a:ea typeface="Calibri" panose="020F0502020204030204" pitchFamily="34" charset="0"/>
            </a:endParaRPr>
          </a:p>
        </p:txBody>
      </p:sp>
      <p:pic>
        <p:nvPicPr>
          <p:cNvPr id="4098" name="Picture 2" descr="Salon de l'Agriculture : les stands qu'il...">
            <a:extLst>
              <a:ext uri="{FF2B5EF4-FFF2-40B4-BE49-F238E27FC236}">
                <a16:creationId xmlns:a16="http://schemas.microsoft.com/office/drawing/2014/main" id="{D478C881-271A-A5A3-7CD6-5393DE3A91F2}"/>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5399" r="5332"/>
          <a:stretch/>
        </p:blipFill>
        <p:spPr bwMode="auto">
          <a:xfrm>
            <a:off x="59098" y="2393509"/>
            <a:ext cx="3220896" cy="310161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59D5B558-0A2F-C218-AF95-54BDA200424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722" y="4787636"/>
            <a:ext cx="4140727" cy="207036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LA MAISON DU JAMBON – PIERRE SAJOUS (Lourdes) | Biuro turystyczne w Lourdes">
            <a:extLst>
              <a:ext uri="{FF2B5EF4-FFF2-40B4-BE49-F238E27FC236}">
                <a16:creationId xmlns:a16="http://schemas.microsoft.com/office/drawing/2014/main" id="{1746E528-5F08-6EC9-97AA-1FC978C510A4}"/>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8866" r="32893" b="25898"/>
          <a:stretch/>
        </p:blipFill>
        <p:spPr bwMode="auto">
          <a:xfrm>
            <a:off x="6391061" y="5172397"/>
            <a:ext cx="2275508" cy="1661380"/>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 9" descr="Une image contenant Aliments naturels, Nourriture complète, Nourriture locale, légume&#10;&#10;Description générée automatiquement">
            <a:extLst>
              <a:ext uri="{FF2B5EF4-FFF2-40B4-BE49-F238E27FC236}">
                <a16:creationId xmlns:a16="http://schemas.microsoft.com/office/drawing/2014/main" id="{91D1E86F-CF83-D495-0D39-CA73E9D0E6E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099186" y="4855463"/>
            <a:ext cx="2690727" cy="2018045"/>
          </a:xfrm>
          <a:prstGeom prst="rect">
            <a:avLst/>
          </a:prstGeom>
        </p:spPr>
      </p:pic>
      <p:pic>
        <p:nvPicPr>
          <p:cNvPr id="5" name="Image 4">
            <a:extLst>
              <a:ext uri="{FF2B5EF4-FFF2-40B4-BE49-F238E27FC236}">
                <a16:creationId xmlns:a16="http://schemas.microsoft.com/office/drawing/2014/main" id="{5716ED72-5C25-0C9A-28FA-677D0AC94C70}"/>
              </a:ext>
            </a:extLst>
          </p:cNvPr>
          <p:cNvPicPr>
            <a:picLocks noChangeAspect="1"/>
          </p:cNvPicPr>
          <p:nvPr/>
        </p:nvPicPr>
        <p:blipFill>
          <a:blip r:embed="rId11"/>
          <a:stretch>
            <a:fillRect/>
          </a:stretch>
        </p:blipFill>
        <p:spPr>
          <a:xfrm>
            <a:off x="8992516" y="2613734"/>
            <a:ext cx="3512934" cy="3512934"/>
          </a:xfrm>
          <a:prstGeom prst="rect">
            <a:avLst/>
          </a:prstGeom>
        </p:spPr>
      </p:pic>
      <p:pic>
        <p:nvPicPr>
          <p:cNvPr id="14" name="Image 13">
            <a:extLst>
              <a:ext uri="{FF2B5EF4-FFF2-40B4-BE49-F238E27FC236}">
                <a16:creationId xmlns:a16="http://schemas.microsoft.com/office/drawing/2014/main" id="{8860CE42-5755-005A-E621-8D15DEB885EF}"/>
              </a:ext>
            </a:extLst>
          </p:cNvPr>
          <p:cNvPicPr>
            <a:picLocks noChangeAspect="1"/>
          </p:cNvPicPr>
          <p:nvPr/>
        </p:nvPicPr>
        <p:blipFill rotWithShape="1">
          <a:blip r:embed="rId12"/>
          <a:srcRect t="36425" r="8939" b="8866"/>
          <a:stretch/>
        </p:blipFill>
        <p:spPr>
          <a:xfrm>
            <a:off x="8964557" y="4784915"/>
            <a:ext cx="3499504" cy="2102484"/>
          </a:xfrm>
          <a:prstGeom prst="rect">
            <a:avLst/>
          </a:prstGeom>
        </p:spPr>
      </p:pic>
      <p:pic>
        <p:nvPicPr>
          <p:cNvPr id="15" name="Picture 8" descr="banc-huitre-merle-lyon-fruits-de-mer - Maison Merle">
            <a:extLst>
              <a:ext uri="{FF2B5EF4-FFF2-40B4-BE49-F238E27FC236}">
                <a16:creationId xmlns:a16="http://schemas.microsoft.com/office/drawing/2014/main" id="{E5DA89BB-7FD4-D7B3-5AAA-0CC3E376A1A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011890" y="1185864"/>
            <a:ext cx="4180110" cy="1538150"/>
          </a:xfrm>
          <a:prstGeom prst="rect">
            <a:avLst/>
          </a:prstGeom>
          <a:noFill/>
          <a:extLst>
            <a:ext uri="{909E8E84-426E-40DD-AFC4-6F175D3DCCD1}">
              <a14:hiddenFill xmlns:a14="http://schemas.microsoft.com/office/drawing/2010/main">
                <a:solidFill>
                  <a:srgbClr val="FFFFFF"/>
                </a:solidFill>
              </a14:hiddenFill>
            </a:ext>
          </a:extLst>
        </p:spPr>
      </p:pic>
      <p:pic>
        <p:nvPicPr>
          <p:cNvPr id="20" name="Image 19" descr="Une image contenant intérieur, scène, Magasin, Rayonnage&#10;&#10;Description générée automatiquement">
            <a:extLst>
              <a:ext uri="{FF2B5EF4-FFF2-40B4-BE49-F238E27FC236}">
                <a16:creationId xmlns:a16="http://schemas.microsoft.com/office/drawing/2014/main" id="{EA03F62D-5676-9DD8-1AFC-4032BE7DA676}"/>
              </a:ext>
            </a:extLst>
          </p:cNvPr>
          <p:cNvPicPr>
            <a:picLocks noChangeAspect="1"/>
          </p:cNvPicPr>
          <p:nvPr/>
        </p:nvPicPr>
        <p:blipFill rotWithShape="1">
          <a:blip r:embed="rId14">
            <a:extLst>
              <a:ext uri="{28A0092B-C50C-407E-A947-70E740481C1C}">
                <a14:useLocalDpi xmlns:a14="http://schemas.microsoft.com/office/drawing/2010/main" val="0"/>
              </a:ext>
            </a:extLst>
          </a:blip>
          <a:srcRect l="66864" t="4102"/>
          <a:stretch/>
        </p:blipFill>
        <p:spPr>
          <a:xfrm>
            <a:off x="8059183" y="2711831"/>
            <a:ext cx="2163367" cy="4175568"/>
          </a:xfrm>
          <a:prstGeom prst="rect">
            <a:avLst/>
          </a:prstGeom>
        </p:spPr>
      </p:pic>
    </p:spTree>
    <p:extLst>
      <p:ext uri="{BB962C8B-B14F-4D97-AF65-F5344CB8AC3E}">
        <p14:creationId xmlns:p14="http://schemas.microsoft.com/office/powerpoint/2010/main" val="3460987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METRO">
  <a:themeElements>
    <a:clrScheme name="MAKRO">
      <a:dk1>
        <a:srgbClr val="004282"/>
      </a:dk1>
      <a:lt1>
        <a:srgbClr val="FFFFFF"/>
      </a:lt1>
      <a:dk2>
        <a:srgbClr val="1F2043"/>
      </a:dk2>
      <a:lt2>
        <a:srgbClr val="FFE600"/>
      </a:lt2>
      <a:accent1>
        <a:srgbClr val="004282"/>
      </a:accent1>
      <a:accent2>
        <a:srgbClr val="597BA2"/>
      </a:accent2>
      <a:accent3>
        <a:srgbClr val="CDD7E2"/>
      </a:accent3>
      <a:accent4>
        <a:srgbClr val="DABD46"/>
      </a:accent4>
      <a:accent5>
        <a:srgbClr val="FFF550"/>
      </a:accent5>
      <a:accent6>
        <a:srgbClr val="FFF6B6"/>
      </a:accent6>
      <a:hlink>
        <a:srgbClr val="004282"/>
      </a:hlink>
      <a:folHlink>
        <a:srgbClr val="004282"/>
      </a:folHlink>
    </a:clrScheme>
    <a:fontScheme name="CA Metro">
      <a:majorFont>
        <a:latin typeface="CA Metro ExtraBold"/>
        <a:ea typeface=""/>
        <a:cs typeface=""/>
      </a:majorFont>
      <a:minorFont>
        <a:latin typeface="CA Met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ustom Color 1">
      <a:srgbClr val="004282"/>
    </a:custClr>
    <a:custClr name="Custom Color 2">
      <a:srgbClr val="FFE600"/>
    </a:custClr>
    <a:custClr name="Custom Color 3">
      <a:srgbClr val="1F2043"/>
    </a:custClr>
    <a:custClr name="Custom Color 4">
      <a:srgbClr val="597BA2"/>
    </a:custClr>
    <a:custClr name="Custom Color 5">
      <a:srgbClr val="CDD7E2"/>
    </a:custClr>
    <a:custClr name="Custom Color 6">
      <a:srgbClr val="DABD46"/>
    </a:custClr>
    <a:custClr name="Custom Color 7">
      <a:srgbClr val="FFF550"/>
    </a:custClr>
    <a:custClr name="Custom Color 8">
      <a:srgbClr val="FFF6B6"/>
    </a:custClr>
    <a:custClr name="Custom Color 9">
      <a:srgbClr val="FF4C31"/>
    </a:custClr>
    <a:custClr name="Custom Color 10">
      <a:srgbClr val="548D25"/>
    </a:custClr>
  </a:custClrLst>
  <a:extLst>
    <a:ext uri="{05A4C25C-085E-4340-85A3-A5531E510DB2}">
      <thm15:themeFamily xmlns:thm15="http://schemas.microsoft.com/office/thememl/2012/main" name="Iapetus" id="{28B3FB44-0736-48CA-863A-0A572F88C7F0}" vid="{1B745DAE-9A5B-40E7-AF4E-EA9C590F52B2}"/>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8028542AAB927419C7E634EE6107839" ma:contentTypeVersion="14" ma:contentTypeDescription="Create a new document." ma:contentTypeScope="" ma:versionID="4825f3aa1a10dcfbe687f55beb23802f">
  <xsd:schema xmlns:xsd="http://www.w3.org/2001/XMLSchema" xmlns:xs="http://www.w3.org/2001/XMLSchema" xmlns:p="http://schemas.microsoft.com/office/2006/metadata/properties" xmlns:ns3="037eb62e-2213-4ef9-8b1f-b7108b9efee9" xmlns:ns4="5a62fb69-e930-4dda-a0bf-62704fd75c8c" targetNamespace="http://schemas.microsoft.com/office/2006/metadata/properties" ma:root="true" ma:fieldsID="4f59ba30d199c5363e7b76279339f161" ns3:_="" ns4:_="">
    <xsd:import namespace="037eb62e-2213-4ef9-8b1f-b7108b9efee9"/>
    <xsd:import namespace="5a62fb69-e930-4dda-a0bf-62704fd75c8c"/>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OCR" minOccurs="0"/>
                <xsd:element ref="ns3:MediaServiceLocation"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37eb62e-2213-4ef9-8b1f-b7108b9efe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a62fb69-e930-4dda-a0bf-62704fd75c8c"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AB53E67-630A-4E36-BD43-1A5B92DE9D0C}">
  <ds:schemaRefs>
    <ds:schemaRef ds:uri="http://purl.org/dc/dcmitype/"/>
    <ds:schemaRef ds:uri="http://schemas.microsoft.com/office/2006/metadata/properties"/>
    <ds:schemaRef ds:uri="http://purl.org/dc/terms/"/>
    <ds:schemaRef ds:uri="http://purl.org/dc/elements/1.1/"/>
    <ds:schemaRef ds:uri="037eb62e-2213-4ef9-8b1f-b7108b9efee9"/>
    <ds:schemaRef ds:uri="http://schemas.microsoft.com/office/2006/documentManagement/types"/>
    <ds:schemaRef ds:uri="http://schemas.microsoft.com/office/infopath/2007/PartnerControls"/>
    <ds:schemaRef ds:uri="http://schemas.openxmlformats.org/package/2006/metadata/core-properties"/>
    <ds:schemaRef ds:uri="5a62fb69-e930-4dda-a0bf-62704fd75c8c"/>
    <ds:schemaRef ds:uri="http://www.w3.org/XML/1998/namespace"/>
  </ds:schemaRefs>
</ds:datastoreItem>
</file>

<file path=customXml/itemProps2.xml><?xml version="1.0" encoding="utf-8"?>
<ds:datastoreItem xmlns:ds="http://schemas.openxmlformats.org/officeDocument/2006/customXml" ds:itemID="{FCEA7EE3-DF95-4B58-B4A7-85C94DEF4B90}">
  <ds:schemaRefs>
    <ds:schemaRef ds:uri="http://schemas.microsoft.com/sharepoint/v3/contenttype/forms"/>
  </ds:schemaRefs>
</ds:datastoreItem>
</file>

<file path=customXml/itemProps3.xml><?xml version="1.0" encoding="utf-8"?>
<ds:datastoreItem xmlns:ds="http://schemas.openxmlformats.org/officeDocument/2006/customXml" ds:itemID="{C60875A9-930D-4DEF-ACBC-28CC0C4CE566}">
  <ds:schemaRefs>
    <ds:schemaRef ds:uri="037eb62e-2213-4ef9-8b1f-b7108b9efee9"/>
    <ds:schemaRef ds:uri="5a62fb69-e930-4dda-a0bf-62704fd75c8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12178</TotalTime>
  <Words>1130</Words>
  <Application>Microsoft Office PowerPoint</Application>
  <PresentationFormat>Grand écran</PresentationFormat>
  <Paragraphs>122</Paragraphs>
  <Slides>23</Slides>
  <Notes>15</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23</vt:i4>
      </vt:variant>
    </vt:vector>
  </HeadingPairs>
  <TitlesOfParts>
    <vt:vector size="30" baseType="lpstr">
      <vt:lpstr>Arial</vt:lpstr>
      <vt:lpstr>CA Metro</vt:lpstr>
      <vt:lpstr>Helvetica</vt:lpstr>
      <vt:lpstr>Wingdings</vt:lpstr>
      <vt:lpstr>Avenir Next LT Pro</vt:lpstr>
      <vt:lpstr>Avenir LT Std 45 Book</vt:lpstr>
      <vt:lpstr>METRO</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Totebag</vt:lpstr>
      <vt:lpstr>Totebag</vt:lpstr>
      <vt:lpstr>Totebag</vt:lpstr>
      <vt:lpstr>Totebag</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Antoine Jubert</dc:creator>
  <cp:lastModifiedBy>Antoine Jubert</cp:lastModifiedBy>
  <cp:revision>50</cp:revision>
  <dcterms:created xsi:type="dcterms:W3CDTF">2020-11-12T08:20:59Z</dcterms:created>
  <dcterms:modified xsi:type="dcterms:W3CDTF">2024-07-17T19:18:10Z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0x01010038028542AAB927419C7E634EE6107839</vt:lpwstr>
  </property>
</Properties>
</file>