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0"/>
  </p:notesMasterIdLst>
  <p:sldIdLst>
    <p:sldId id="1961" r:id="rId2"/>
    <p:sldId id="1966" r:id="rId3"/>
    <p:sldId id="1965" r:id="rId4"/>
    <p:sldId id="1964" r:id="rId5"/>
    <p:sldId id="1956" r:id="rId6"/>
    <p:sldId id="1967" r:id="rId7"/>
    <p:sldId id="1968" r:id="rId8"/>
    <p:sldId id="1969" r:id="rId9"/>
    <p:sldId id="1970" r:id="rId10"/>
    <p:sldId id="1971" r:id="rId11"/>
    <p:sldId id="1974" r:id="rId12"/>
    <p:sldId id="1975" r:id="rId13"/>
    <p:sldId id="1977" r:id="rId14"/>
    <p:sldId id="1981" r:id="rId15"/>
    <p:sldId id="1976" r:id="rId16"/>
    <p:sldId id="1979" r:id="rId17"/>
    <p:sldId id="1328" r:id="rId18"/>
    <p:sldId id="1973" r:id="rId19"/>
  </p:sldIdLst>
  <p:sldSz cx="12192000" cy="6858000"/>
  <p:notesSz cx="6738938" cy="9869488"/>
  <p:embeddedFontLst>
    <p:embeddedFont>
      <p:font typeface="Abadi" panose="020B0604020104020204" pitchFamily="34" charset="0"/>
      <p:regular r:id="rId21"/>
    </p:embeddedFont>
    <p:embeddedFont>
      <p:font typeface="Avenir Next LT Pro" panose="020B0504020202020204" pitchFamily="34" charset="0"/>
      <p:regular r:id="rId22"/>
      <p:bold r:id="rId23"/>
      <p:italic r:id="rId24"/>
      <p:boldItalic r:id="rId25"/>
    </p:embeddedFont>
    <p:embeddedFont>
      <p:font typeface="Gill Sans Nova Cond Ultra Bold" panose="020B0B04020104020203" pitchFamily="34" charset="0"/>
      <p:bold r:id="rId26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AE00"/>
    <a:srgbClr val="F8DFC0"/>
    <a:srgbClr val="FFC000"/>
    <a:srgbClr val="D9117E"/>
    <a:srgbClr val="003B7E"/>
    <a:srgbClr val="0F728E"/>
    <a:srgbClr val="FF483F"/>
    <a:srgbClr val="FF6761"/>
    <a:srgbClr val="4F26E6"/>
    <a:srgbClr val="6743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86667" autoAdjust="0"/>
  </p:normalViewPr>
  <p:slideViewPr>
    <p:cSldViewPr snapToGrid="0">
      <p:cViewPr varScale="1">
        <p:scale>
          <a:sx n="92" d="100"/>
          <a:sy n="92" d="100"/>
        </p:scale>
        <p:origin x="259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0206" cy="495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7172" y="0"/>
            <a:ext cx="2920206" cy="495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2739E8-320B-4B24-B6E7-53685F788636}" type="datetimeFigureOut">
              <a:rPr lang="fr-FR" smtClean="0"/>
              <a:t>23/04/2024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11163" y="1233488"/>
            <a:ext cx="5918200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3894" y="4749691"/>
            <a:ext cx="5391150" cy="388611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4301"/>
            <a:ext cx="2920206" cy="495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7172" y="9374301"/>
            <a:ext cx="2920206" cy="495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DF6B8D-5D64-42DE-A4E0-C419793CDB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4665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299E95-EA5A-45D5-834C-2185E1E3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9035" y="820190"/>
            <a:ext cx="9254765" cy="537556"/>
          </a:xfrm>
        </p:spPr>
        <p:txBody>
          <a:bodyPr/>
          <a:lstStyle>
            <a:lvl1pPr algn="r">
              <a:defRPr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5A32BD-7BE4-4129-B440-2D8627960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Freihandform: Form 9">
            <a:extLst>
              <a:ext uri="{FF2B5EF4-FFF2-40B4-BE49-F238E27FC236}">
                <a16:creationId xmlns:a16="http://schemas.microsoft.com/office/drawing/2014/main" id="{BEDCCF9F-B94C-4495-9299-F2524924FC55}"/>
              </a:ext>
            </a:extLst>
          </p:cNvPr>
          <p:cNvSpPr>
            <a:spLocks/>
          </p:cNvSpPr>
          <p:nvPr userDrawn="1"/>
        </p:nvSpPr>
        <p:spPr bwMode="auto">
          <a:xfrm flipH="1" flipV="1">
            <a:off x="0" y="-3278"/>
            <a:ext cx="5811748" cy="1419332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00428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CF404A04-4135-4188-9CA8-1D25C89F84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700000">
            <a:off x="47835" y="379761"/>
            <a:ext cx="3067596" cy="437574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#modifiez</a:t>
            </a:r>
          </a:p>
        </p:txBody>
      </p:sp>
      <p:sp>
        <p:nvSpPr>
          <p:cNvPr id="9" name="Freihandform: Form 18">
            <a:extLst>
              <a:ext uri="{FF2B5EF4-FFF2-40B4-BE49-F238E27FC236}">
                <a16:creationId xmlns:a16="http://schemas.microsoft.com/office/drawing/2014/main" id="{89C75635-2DAE-40A1-82F0-947E17A7474E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07425B69-6C68-4097-9AB8-A0BF4156F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7920" y="6492876"/>
            <a:ext cx="676584" cy="365125"/>
          </a:xfrm>
        </p:spPr>
        <p:txBody>
          <a:bodyPr/>
          <a:lstStyle/>
          <a:p>
            <a:fld id="{6A3E7241-16CC-4146-9BD5-AEC56D02ABB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8616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k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ACF69C9-A1DD-8022-E3AF-D7329B0D129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Freihandform: Form 7">
            <a:extLst>
              <a:ext uri="{FF2B5EF4-FFF2-40B4-BE49-F238E27FC236}">
                <a16:creationId xmlns:a16="http://schemas.microsoft.com/office/drawing/2014/main" id="{9923216D-993A-391C-B930-11478E27B08A}"/>
              </a:ext>
            </a:extLst>
          </p:cNvPr>
          <p:cNvSpPr>
            <a:spLocks/>
          </p:cNvSpPr>
          <p:nvPr userDrawn="1"/>
        </p:nvSpPr>
        <p:spPr bwMode="auto">
          <a:xfrm>
            <a:off x="10348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1476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ak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ACF69C9-A1DD-8022-E3AF-D7329B0D1294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Freihandform: Form 7">
            <a:extLst>
              <a:ext uri="{FF2B5EF4-FFF2-40B4-BE49-F238E27FC236}">
                <a16:creationId xmlns:a16="http://schemas.microsoft.com/office/drawing/2014/main" id="{9923216D-993A-391C-B930-11478E27B08A}"/>
              </a:ext>
            </a:extLst>
          </p:cNvPr>
          <p:cNvSpPr>
            <a:spLocks/>
          </p:cNvSpPr>
          <p:nvPr userDrawn="1"/>
        </p:nvSpPr>
        <p:spPr bwMode="auto">
          <a:xfrm>
            <a:off x="10348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81482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23/04/2024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1115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18">
            <a:extLst>
              <a:ext uri="{FF2B5EF4-FFF2-40B4-BE49-F238E27FC236}">
                <a16:creationId xmlns:a16="http://schemas.microsoft.com/office/drawing/2014/main" id="{C8B4BE4E-AAEF-4AD2-BAF8-09809628EA53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C5ACD78-595F-468B-AD32-9316383B6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1900967-DE7C-430E-AEF5-2974312C68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E78582-EFF8-4078-A0E8-6E01FA89DA4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23.04.2024</a:t>
            </a:fld>
            <a:endParaRPr lang="de-DE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AE42FA1F-E4D2-48B3-9997-8B04AC969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881913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Metro title she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1B1F2938-0928-705B-B3C7-4A1A3F84CE4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86960" cy="5870957"/>
          </a:xfrm>
          <a:prstGeom prst="rect">
            <a:avLst/>
          </a:prstGeom>
        </p:spPr>
      </p:pic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E0BCB9D1-D1CD-401F-99FD-1C7A59FE932A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6FAACFB-122C-4C31-B980-670C94BEA4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TITRE PAGE</a:t>
            </a:r>
            <a:br>
              <a:rPr lang="de-DE" dirty="0"/>
            </a:br>
            <a:r>
              <a:rPr lang="de-DE" dirty="0"/>
              <a:t>VERSION 1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540E1F1-B57D-E808-A006-19B557F17C5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1222" y="2319667"/>
            <a:ext cx="1749556" cy="14935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11986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background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4">
            <a:extLst>
              <a:ext uri="{FF2B5EF4-FFF2-40B4-BE49-F238E27FC236}">
                <a16:creationId xmlns:a16="http://schemas.microsoft.com/office/drawing/2014/main" id="{C23E6162-B898-46CF-8A52-1022F578714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045581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3" name="Textplatzhalter 4">
            <a:extLst>
              <a:ext uri="{FF2B5EF4-FFF2-40B4-BE49-F238E27FC236}">
                <a16:creationId xmlns:a16="http://schemas.microsoft.com/office/drawing/2014/main" id="{DCB1D0A2-E69B-4E28-90A6-E05A3C6701B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847247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753D86CE-F0DB-49A0-9FC2-1DF33A2DD65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84724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02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1470DA7-3FDF-4F35-B16F-26B0FCF568A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41818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A96BBA7-64E2-4D47-8893-EC50930B6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4181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03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C875CDB6-0641-4A17-8028-52AC364FCF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45579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0967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+ 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4">
            <a:extLst>
              <a:ext uri="{FF2B5EF4-FFF2-40B4-BE49-F238E27FC236}">
                <a16:creationId xmlns:a16="http://schemas.microsoft.com/office/drawing/2014/main" id="{BC30996A-83AB-43FF-9BA2-4DF85664B4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2"/>
            <a:ext cx="12192000" cy="6885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" tIns="72000" rIns="72000"/>
          <a:lstStyle>
            <a:lvl1pPr marL="0" indent="0" algn="r">
              <a:buNone/>
              <a:defRPr sz="200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BD921BE-0429-4C3F-A731-FF23D3CD5EF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19665" y="-2"/>
            <a:ext cx="3888319" cy="5518079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130668E-DEDA-4CE5-B795-2DBDEFFA82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666" y="362148"/>
            <a:ext cx="3888319" cy="43150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0" b="1" cap="all" baseline="0">
                <a:solidFill>
                  <a:srgbClr val="FFFFFF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4632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ACE59C5C-DEA9-4EBE-BF71-703BCE5EDF3D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1F6D3149-48CC-43A2-B113-9FE0632FDA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25171" y="0"/>
            <a:ext cx="12212572" cy="6858000"/>
          </a:xfrm>
          <a:custGeom>
            <a:avLst/>
            <a:gdLst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12299 w 12212572"/>
              <a:gd name="connsiteY3" fmla="*/ 4890289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47140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12572" h="6858000">
                <a:moveTo>
                  <a:pt x="0" y="0"/>
                </a:moveTo>
                <a:lnTo>
                  <a:pt x="12212572" y="0"/>
                </a:lnTo>
                <a:lnTo>
                  <a:pt x="12212572" y="3381469"/>
                </a:lnTo>
                <a:lnTo>
                  <a:pt x="6909918" y="4878383"/>
                </a:lnTo>
                <a:lnTo>
                  <a:pt x="6912299" y="4877205"/>
                </a:lnTo>
                <a:lnTo>
                  <a:pt x="5273984" y="4877205"/>
                </a:lnTo>
                <a:lnTo>
                  <a:pt x="5273984" y="534714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 dirty="0"/>
              <a:t>Cliquez sur 'insérer' dans la barre de menu, puis sur 'photos' pour insérer une image.</a:t>
            </a:r>
            <a:endParaRPr lang="de-DE" dirty="0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3C992F77-037C-44CD-8B2A-FE1B0562D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TITRE PAGE</a:t>
            </a:r>
            <a:br>
              <a:rPr lang="de-DE" dirty="0"/>
            </a:br>
            <a:r>
              <a:rPr lang="de-DE" dirty="0"/>
              <a:t>VERSION 2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6F117F6A-BD13-47F0-AD29-3FF47989B8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0586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3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45338588-FA41-4854-8F69-058E58794F39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6450A261-0BF9-4077-9F7A-B720BF7306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TITRE PAGE</a:t>
            </a:r>
            <a:br>
              <a:rPr lang="de-DE" dirty="0"/>
            </a:br>
            <a:r>
              <a:rPr lang="de-DE" dirty="0"/>
              <a:t>VERSION 2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1A4DBD-8FB5-4430-BC9A-40F3930D5C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3024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CC1E29C9-1DD8-4851-BABD-67273C63D8B8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FF20F8D-2C3B-4827-B6C3-4EB5694749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6163" y="2162779"/>
            <a:ext cx="8984974" cy="18434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 dirty="0"/>
              <a:t>MERCI !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53AB69-FF49-48C3-98D8-2CFB9021D2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208"/>
          <a:stretch/>
        </p:blipFill>
        <p:spPr>
          <a:xfrm>
            <a:off x="5278790" y="4877963"/>
            <a:ext cx="1634420" cy="5169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9376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k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042573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F9DF8EB7-55CC-464A-AA49-D68D61344DB2}"/>
              </a:ext>
            </a:extLst>
          </p:cNvPr>
          <p:cNvSpPr>
            <a:spLocks/>
          </p:cNvSpPr>
          <p:nvPr userDrawn="1"/>
        </p:nvSpPr>
        <p:spPr bwMode="auto">
          <a:xfrm>
            <a:off x="10348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3" name="Titelplatzhalter 1">
            <a:extLst>
              <a:ext uri="{FF2B5EF4-FFF2-40B4-BE49-F238E27FC236}">
                <a16:creationId xmlns:a16="http://schemas.microsoft.com/office/drawing/2014/main" id="{010FD807-97EB-493C-9A3C-AE8BB430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497386"/>
            <a:ext cx="11322677" cy="9451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TITRE </a:t>
            </a:r>
            <a:r>
              <a:rPr lang="de-DE" dirty="0" err="1"/>
              <a:t>ca</a:t>
            </a:r>
            <a:r>
              <a:rPr lang="de-DE" dirty="0"/>
              <a:t> </a:t>
            </a:r>
            <a:r>
              <a:rPr lang="de-DE" dirty="0" err="1"/>
              <a:t>metro</a:t>
            </a:r>
            <a:r>
              <a:rPr lang="de-DE" dirty="0"/>
              <a:t> extra </a:t>
            </a:r>
            <a:r>
              <a:rPr lang="de-DE" dirty="0" err="1"/>
              <a:t>bold</a:t>
            </a:r>
            <a:r>
              <a:rPr lang="de-DE" dirty="0"/>
              <a:t> 34pt</a:t>
            </a:r>
          </a:p>
        </p:txBody>
      </p:sp>
      <p:sp>
        <p:nvSpPr>
          <p:cNvPr id="4" name="Foliennummernplatzhalter 7">
            <a:extLst>
              <a:ext uri="{FF2B5EF4-FFF2-40B4-BE49-F238E27FC236}">
                <a16:creationId xmlns:a16="http://schemas.microsoft.com/office/drawing/2014/main" id="{DFEAD6D4-CC80-4993-BC8F-544E6E3590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 b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E6E53E4B-EF88-4E0E-B2FC-506726985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253" y="1820294"/>
            <a:ext cx="11330880" cy="4488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 err="1"/>
              <a:t>Titre</a:t>
            </a:r>
            <a:r>
              <a:rPr lang="de-DE" dirty="0"/>
              <a:t> 1</a:t>
            </a:r>
          </a:p>
          <a:p>
            <a:pPr lvl="1"/>
            <a:r>
              <a:rPr lang="de-DE" dirty="0" err="1"/>
              <a:t>Titre</a:t>
            </a:r>
            <a:r>
              <a:rPr lang="de-DE" dirty="0"/>
              <a:t> 2</a:t>
            </a:r>
          </a:p>
          <a:p>
            <a:pPr lvl="2"/>
            <a:r>
              <a:rPr lang="de-DE" dirty="0" err="1"/>
              <a:t>Titre</a:t>
            </a:r>
            <a:r>
              <a:rPr lang="de-DE" dirty="0"/>
              <a:t> 3</a:t>
            </a:r>
          </a:p>
        </p:txBody>
      </p:sp>
      <p:sp>
        <p:nvSpPr>
          <p:cNvPr id="12" name="Datumsplatzhalter 5">
            <a:extLst>
              <a:ext uri="{FF2B5EF4-FFF2-40B4-BE49-F238E27FC236}">
                <a16:creationId xmlns:a16="http://schemas.microsoft.com/office/drawing/2014/main" id="{C705D6E7-DDD3-48B9-9718-4FE119F44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1657" y="6570338"/>
            <a:ext cx="9208732" cy="987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23.04.2024</a:t>
            </a:fld>
            <a:endParaRPr lang="de-DE" dirty="0"/>
          </a:p>
        </p:txBody>
      </p:sp>
    </p:spTree>
    <p:custDataLst>
      <p:tags r:id="rId14"/>
    </p:custDataLst>
    <p:extLst>
      <p:ext uri="{BB962C8B-B14F-4D97-AF65-F5344CB8AC3E}">
        <p14:creationId xmlns:p14="http://schemas.microsoft.com/office/powerpoint/2010/main" val="232596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81" r:id="rId3"/>
    <p:sldLayoutId id="2147483674" r:id="rId4"/>
    <p:sldLayoutId id="2147483676" r:id="rId5"/>
    <p:sldLayoutId id="2147483668" r:id="rId6"/>
    <p:sldLayoutId id="2147483669" r:id="rId7"/>
    <p:sldLayoutId id="2147483670" r:id="rId8"/>
    <p:sldLayoutId id="2147483672" r:id="rId9"/>
    <p:sldLayoutId id="2147483683" r:id="rId10"/>
    <p:sldLayoutId id="2147483684" r:id="rId11"/>
    <p:sldLayoutId id="2147483685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 cap="all" baseline="0">
          <a:solidFill>
            <a:schemeClr val="tx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1pPr>
      <a:lvl2pPr marL="450850" indent="-1841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2pPr>
      <a:lvl3pPr marL="715963" indent="-17621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272">
          <p15:clr>
            <a:srgbClr val="F26B43"/>
          </p15:clr>
        </p15:guide>
        <p15:guide id="32" pos="7408">
          <p15:clr>
            <a:srgbClr val="F26B43"/>
          </p15:clr>
        </p15:guide>
        <p15:guide id="33" pos="3840">
          <p15:clr>
            <a:srgbClr val="F26B43"/>
          </p15:clr>
        </p15:guide>
        <p15:guide id="34" orient="horz" pos="4201">
          <p15:clr>
            <a:srgbClr val="F26B43"/>
          </p15:clr>
        </p15:guide>
        <p15:guide id="35" orient="horz" pos="346">
          <p15:clr>
            <a:srgbClr val="F26B43"/>
          </p15:clr>
        </p15:guide>
        <p15:guide id="36" orient="horz" pos="3974">
          <p15:clr>
            <a:srgbClr val="F26B43"/>
          </p15:clr>
        </p15:guide>
        <p15:guide id="37" orient="horz" pos="11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mailto:Contact@marketmedia.fr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svg"/><Relationship Id="rId3" Type="http://schemas.openxmlformats.org/officeDocument/2006/relationships/image" Target="../media/image27.svg"/><Relationship Id="rId7" Type="http://schemas.openxmlformats.org/officeDocument/2006/relationships/image" Target="../media/image31.svg"/><Relationship Id="rId12" Type="http://schemas.openxmlformats.org/officeDocument/2006/relationships/image" Target="../media/image3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35.svg"/><Relationship Id="rId5" Type="http://schemas.openxmlformats.org/officeDocument/2006/relationships/image" Target="../media/image29.sv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sv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13.png"/><Relationship Id="rId5" Type="http://schemas.openxmlformats.org/officeDocument/2006/relationships/image" Target="../media/image17.jpe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3087CD0-DF1A-EA63-1452-2A98B1473AB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02797" y="1867624"/>
            <a:ext cx="9191708" cy="2771058"/>
          </a:xfrm>
        </p:spPr>
        <p:txBody>
          <a:bodyPr/>
          <a:lstStyle/>
          <a:p>
            <a:r>
              <a:rPr lang="fr-FR" dirty="0"/>
              <a:t>Notre OFFRE media</a:t>
            </a:r>
          </a:p>
        </p:txBody>
      </p:sp>
    </p:spTree>
    <p:extLst>
      <p:ext uri="{BB962C8B-B14F-4D97-AF65-F5344CB8AC3E}">
        <p14:creationId xmlns:p14="http://schemas.microsoft.com/office/powerpoint/2010/main" val="31138711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122CFA20-9598-FC98-9938-D3446604DDA5}"/>
              </a:ext>
            </a:extLst>
          </p:cNvPr>
          <p:cNvSpPr txBox="1"/>
          <p:nvPr/>
        </p:nvSpPr>
        <p:spPr>
          <a:xfrm>
            <a:off x="304800" y="2767280"/>
            <a:ext cx="116970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latin typeface="Avenir Next LT Pro" panose="020B0504020202020204" pitchFamily="34" charset="0"/>
              </a:rPr>
              <a:t>Découvrez nos solutions 360° sur-mesure pour booster vos ventes et créer la préférence.</a:t>
            </a:r>
            <a:endParaRPr lang="fr-FR" sz="4000" dirty="0">
              <a:latin typeface="Avenir Next LT Pro" panose="020B050402020202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6A6054C-0B88-9A3A-8DD5-A93945796F67}"/>
              </a:ext>
            </a:extLst>
          </p:cNvPr>
          <p:cNvSpPr txBox="1"/>
          <p:nvPr/>
        </p:nvSpPr>
        <p:spPr>
          <a:xfrm>
            <a:off x="648080" y="4710017"/>
            <a:ext cx="103399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Avenir Next LT Pro" panose="020B0504020202020204" pitchFamily="34" charset="0"/>
              </a:rPr>
              <a:t>Un projet de campagne, une opération spéciale à diffuser …</a:t>
            </a:r>
          </a:p>
          <a:p>
            <a:r>
              <a:rPr lang="fr-FR" sz="2800" dirty="0">
                <a:latin typeface="Avenir Next LT Pro" panose="020B0504020202020204" pitchFamily="34" charset="0"/>
              </a:rPr>
              <a:t> </a:t>
            </a:r>
          </a:p>
          <a:p>
            <a:r>
              <a:rPr lang="fr-FR" sz="2800" dirty="0">
                <a:latin typeface="Avenir Next LT Pro" panose="020B0504020202020204" pitchFamily="34" charset="0"/>
                <a:hlinkClick r:id="rId2"/>
              </a:rPr>
              <a:t>Contact@marketmedia.fr</a:t>
            </a:r>
            <a:endParaRPr lang="fr-FR" sz="2800" dirty="0">
              <a:latin typeface="Avenir Next LT Pro" panose="020B0504020202020204" pitchFamily="34" charset="0"/>
            </a:endParaRPr>
          </a:p>
          <a:p>
            <a:endParaRPr lang="fr-FR" sz="2800" dirty="0">
              <a:latin typeface="Avenir Next LT Pro" panose="020B0504020202020204" pitchFamily="34" charset="0"/>
            </a:endParaRPr>
          </a:p>
        </p:txBody>
      </p:sp>
      <p:pic>
        <p:nvPicPr>
          <p:cNvPr id="2" name="Image 1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790B8D82-B4EE-EFF9-0C25-96F2D5F308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825" y="227877"/>
            <a:ext cx="8019523" cy="204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9889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>
            <a:extLst>
              <a:ext uri="{FF2B5EF4-FFF2-40B4-BE49-F238E27FC236}">
                <a16:creationId xmlns:a16="http://schemas.microsoft.com/office/drawing/2014/main" id="{38B8B9A6-ECC4-4874-9479-B68AC22F9C09}"/>
              </a:ext>
            </a:extLst>
          </p:cNvPr>
          <p:cNvSpPr txBox="1"/>
          <p:nvPr/>
        </p:nvSpPr>
        <p:spPr>
          <a:xfrm>
            <a:off x="5239523" y="650386"/>
            <a:ext cx="66636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latin typeface="Avenir Next LT Pro" panose="020B0504020202020204" pitchFamily="34" charset="0"/>
              </a:rPr>
              <a:t>NEXT STEPS INVENTAIRE RETAIL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6F43A93-A754-75E5-4FEE-8A439D3A63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#MarketMedia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6B7A9BE-6ED3-2282-363C-09B1D2537CE1}"/>
              </a:ext>
            </a:extLst>
          </p:cNvPr>
          <p:cNvSpPr txBox="1"/>
          <p:nvPr/>
        </p:nvSpPr>
        <p:spPr>
          <a:xfrm>
            <a:off x="731209" y="1894369"/>
            <a:ext cx="11353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Avenir Next LT Pro" panose="020B0504020202020204" pitchFamily="34" charset="0"/>
              </a:rPr>
              <a:t>Etape 1 Répertorier les leviers</a:t>
            </a:r>
          </a:p>
          <a:p>
            <a:r>
              <a:rPr lang="fr-FR" sz="2400" dirty="0">
                <a:latin typeface="Avenir Next LT Pro" panose="020B0504020202020204" pitchFamily="34" charset="0"/>
              </a:rPr>
              <a:t>&gt;Définir l’ensemble des leviers de communication activables pour une marque partenaire – Sans contraintes ou limites</a:t>
            </a:r>
          </a:p>
          <a:p>
            <a:endParaRPr lang="fr-FR" sz="2400" b="1" dirty="0">
              <a:latin typeface="Avenir Next LT Pro" panose="020B0504020202020204" pitchFamily="34" charset="0"/>
            </a:endParaRPr>
          </a:p>
          <a:p>
            <a:endParaRPr lang="fr-FR" sz="2400" b="1" dirty="0">
              <a:latin typeface="Avenir Next LT Pro" panose="020B0504020202020204" pitchFamily="34" charset="0"/>
            </a:endParaRPr>
          </a:p>
          <a:p>
            <a:r>
              <a:rPr lang="fr-FR" sz="2400" b="1" dirty="0">
                <a:latin typeface="Avenir Next LT Pro" panose="020B0504020202020204" pitchFamily="34" charset="0"/>
              </a:rPr>
              <a:t>Etape 2 Valoriser ces leviers </a:t>
            </a:r>
          </a:p>
          <a:p>
            <a:r>
              <a:rPr lang="fr-FR" sz="2400" dirty="0">
                <a:latin typeface="Avenir Next LT Pro" panose="020B0504020202020204" pitchFamily="34" charset="0"/>
              </a:rPr>
              <a:t>&gt;Pour chaque levier, </a:t>
            </a:r>
          </a:p>
          <a:p>
            <a:r>
              <a:rPr lang="fr-FR" sz="2400" dirty="0">
                <a:latin typeface="Avenir Next LT Pro" panose="020B0504020202020204" pitchFamily="34" charset="0"/>
              </a:rPr>
              <a:t>	- définir les limites d’usage : récurrence, limite d’expression…</a:t>
            </a:r>
          </a:p>
          <a:p>
            <a:r>
              <a:rPr lang="fr-FR" sz="2400" dirty="0">
                <a:latin typeface="Avenir Next LT Pro" panose="020B0504020202020204" pitchFamily="34" charset="0"/>
              </a:rPr>
              <a:t>	- détailler leur impact : cibles touchées, audience</a:t>
            </a:r>
          </a:p>
          <a:p>
            <a:r>
              <a:rPr lang="fr-FR" sz="2400" dirty="0">
                <a:latin typeface="Avenir Next LT Pro" panose="020B0504020202020204" pitchFamily="34" charset="0"/>
              </a:rPr>
              <a:t>	- </a:t>
            </a:r>
            <a:r>
              <a:rPr lang="fr-FR" sz="2400" dirty="0" err="1">
                <a:latin typeface="Avenir Next LT Pro" panose="020B0504020202020204" pitchFamily="34" charset="0"/>
              </a:rPr>
              <a:t>quoter</a:t>
            </a:r>
            <a:r>
              <a:rPr lang="fr-FR" sz="2400" dirty="0">
                <a:latin typeface="Avenir Next LT Pro" panose="020B0504020202020204" pitchFamily="34" charset="0"/>
              </a:rPr>
              <a:t> chaque asset : donnée un tarif brut indicatif à chaque levier</a:t>
            </a:r>
          </a:p>
          <a:p>
            <a:endParaRPr lang="fr-FR" sz="24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35814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>
            <a:extLst>
              <a:ext uri="{FF2B5EF4-FFF2-40B4-BE49-F238E27FC236}">
                <a16:creationId xmlns:a16="http://schemas.microsoft.com/office/drawing/2014/main" id="{38B8B9A6-ECC4-4874-9479-B68AC22F9C09}"/>
              </a:ext>
            </a:extLst>
          </p:cNvPr>
          <p:cNvSpPr txBox="1"/>
          <p:nvPr/>
        </p:nvSpPr>
        <p:spPr>
          <a:xfrm>
            <a:off x="5421325" y="650386"/>
            <a:ext cx="66636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latin typeface="Avenir Next LT Pro" panose="020B0504020202020204" pitchFamily="34" charset="0"/>
              </a:rPr>
              <a:t>NEXT STEPS INVENTAIRE RETAIL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6F43A93-A754-75E5-4FEE-8A439D3A63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#MarketMedia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6B7A9BE-6ED3-2282-363C-09B1D2537CE1}"/>
              </a:ext>
            </a:extLst>
          </p:cNvPr>
          <p:cNvSpPr txBox="1"/>
          <p:nvPr/>
        </p:nvSpPr>
        <p:spPr>
          <a:xfrm>
            <a:off x="731209" y="1674236"/>
            <a:ext cx="11353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Avenir Next LT Pro" panose="020B0504020202020204" pitchFamily="34" charset="0"/>
              </a:rPr>
              <a:t>Etape 3 Préparer un ‘Kit Media’</a:t>
            </a:r>
          </a:p>
          <a:p>
            <a:r>
              <a:rPr lang="fr-FR" sz="2400" dirty="0">
                <a:latin typeface="Avenir Next LT Pro" panose="020B0504020202020204" pitchFamily="34" charset="0"/>
              </a:rPr>
              <a:t>&gt;Un Kit média qui reprend les assets et les </a:t>
            </a:r>
            <a:r>
              <a:rPr lang="fr-FR" sz="2400" dirty="0" err="1">
                <a:latin typeface="Avenir Next LT Pro" panose="020B0504020202020204" pitchFamily="34" charset="0"/>
              </a:rPr>
              <a:t>touch</a:t>
            </a:r>
            <a:r>
              <a:rPr lang="fr-FR" sz="2400" dirty="0">
                <a:latin typeface="Avenir Next LT Pro" panose="020B0504020202020204" pitchFamily="34" charset="0"/>
              </a:rPr>
              <a:t> points</a:t>
            </a:r>
            <a:br>
              <a:rPr lang="fr-FR" sz="2400" dirty="0">
                <a:latin typeface="Avenir Next LT Pro" panose="020B0504020202020204" pitchFamily="34" charset="0"/>
              </a:rPr>
            </a:br>
            <a:r>
              <a:rPr lang="fr-FR" sz="2400" dirty="0">
                <a:latin typeface="Avenir Next LT Pro" panose="020B0504020202020204" pitchFamily="34" charset="0"/>
                <a:sym typeface="Wingdings" panose="05000000000000000000" pitchFamily="2" charset="2"/>
              </a:rPr>
              <a:t></a:t>
            </a:r>
            <a:r>
              <a:rPr lang="fr-FR" sz="2400" dirty="0">
                <a:latin typeface="Avenir Next LT Pro" panose="020B0504020202020204" pitchFamily="34" charset="0"/>
              </a:rPr>
              <a:t>Mettre en forme une présentation exhaustive de l’ensemble des assets de communication (hors tarif brut associé)</a:t>
            </a:r>
          </a:p>
          <a:p>
            <a:r>
              <a:rPr lang="fr-FR" sz="2400" b="1" dirty="0">
                <a:latin typeface="Avenir Next LT Pro" panose="020B0504020202020204" pitchFamily="34" charset="0"/>
              </a:rPr>
              <a:t> </a:t>
            </a:r>
            <a:endParaRPr lang="fr-FR" sz="2400" dirty="0">
              <a:latin typeface="Avenir Next LT Pro" panose="020B0504020202020204" pitchFamily="34" charset="0"/>
            </a:endParaRPr>
          </a:p>
          <a:p>
            <a:r>
              <a:rPr lang="fr-FR" sz="2400" dirty="0">
                <a:latin typeface="Avenir Next LT Pro" panose="020B0504020202020204" pitchFamily="34" charset="0"/>
              </a:rPr>
              <a:t>Cf. doc </a:t>
            </a:r>
            <a:r>
              <a:rPr lang="fr-FR" sz="2400" dirty="0" err="1">
                <a:latin typeface="Avenir Next LT Pro" panose="020B0504020202020204" pitchFamily="34" charset="0"/>
              </a:rPr>
              <a:t>Retailink</a:t>
            </a:r>
            <a:endParaRPr lang="fr-FR" sz="2400" dirty="0">
              <a:latin typeface="Avenir Next LT Pro" panose="020B050402020202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00ED36E-1F63-346C-E4A3-DD943F31DDE3}"/>
              </a:ext>
            </a:extLst>
          </p:cNvPr>
          <p:cNvSpPr txBox="1"/>
          <p:nvPr/>
        </p:nvSpPr>
        <p:spPr>
          <a:xfrm>
            <a:off x="731209" y="4298902"/>
            <a:ext cx="1135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Avenir Next LT Pro" panose="020B0504020202020204" pitchFamily="34" charset="0"/>
              </a:rPr>
              <a:t> </a:t>
            </a:r>
            <a:endParaRPr lang="fr-FR" sz="24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9698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>
            <a:extLst>
              <a:ext uri="{FF2B5EF4-FFF2-40B4-BE49-F238E27FC236}">
                <a16:creationId xmlns:a16="http://schemas.microsoft.com/office/drawing/2014/main" id="{38B8B9A6-ECC4-4874-9479-B68AC22F9C09}"/>
              </a:ext>
            </a:extLst>
          </p:cNvPr>
          <p:cNvSpPr txBox="1"/>
          <p:nvPr/>
        </p:nvSpPr>
        <p:spPr>
          <a:xfrm>
            <a:off x="9072207" y="650386"/>
            <a:ext cx="26060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latin typeface="Avenir Next LT Pro" panose="020B0504020202020204" pitchFamily="34" charset="0"/>
              </a:rPr>
              <a:t>NEXT STEPS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6F43A93-A754-75E5-4FEE-8A439D3A63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#MarketMedia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6B7A9BE-6ED3-2282-363C-09B1D2537CE1}"/>
              </a:ext>
            </a:extLst>
          </p:cNvPr>
          <p:cNvSpPr txBox="1"/>
          <p:nvPr/>
        </p:nvSpPr>
        <p:spPr>
          <a:xfrm>
            <a:off x="731209" y="1458105"/>
            <a:ext cx="11353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Avenir Next LT Pro" panose="020B0504020202020204" pitchFamily="34" charset="0"/>
              </a:rPr>
              <a:t>Etape Juridique</a:t>
            </a:r>
          </a:p>
          <a:p>
            <a:r>
              <a:rPr lang="fr-FR" sz="2400" dirty="0">
                <a:latin typeface="Avenir Next LT Pro" panose="020B0504020202020204" pitchFamily="34" charset="0"/>
              </a:rPr>
              <a:t>&gt;Comment facturer ces annonceurs ? </a:t>
            </a:r>
            <a:br>
              <a:rPr lang="fr-FR" sz="2400" dirty="0">
                <a:latin typeface="Avenir Next LT Pro" panose="020B0504020202020204" pitchFamily="34" charset="0"/>
              </a:rPr>
            </a:br>
            <a:r>
              <a:rPr lang="fr-FR" sz="2400" dirty="0">
                <a:latin typeface="Avenir Next LT Pro" panose="020B0504020202020204" pitchFamily="34" charset="0"/>
              </a:rPr>
              <a:t>Le revenu généré n’étant pas de la marge arrière ?</a:t>
            </a:r>
            <a:br>
              <a:rPr lang="fr-FR" sz="2400" dirty="0">
                <a:latin typeface="Avenir Next LT Pro" panose="020B0504020202020204" pitchFamily="34" charset="0"/>
              </a:rPr>
            </a:br>
            <a:r>
              <a:rPr lang="fr-FR" sz="2400" dirty="0">
                <a:latin typeface="Avenir Next LT Pro" panose="020B0504020202020204" pitchFamily="34" charset="0"/>
                <a:sym typeface="Wingdings" panose="05000000000000000000" pitchFamily="2" charset="2"/>
              </a:rPr>
              <a:t>Quid une entité partenaire régie dédiée</a:t>
            </a:r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r>
              <a:rPr lang="fr-FR" sz="2400" b="1" dirty="0">
                <a:latin typeface="Avenir Next LT Pro" panose="020B0504020202020204" pitchFamily="34" charset="0"/>
              </a:rPr>
              <a:t>Etape Organisationnelle </a:t>
            </a:r>
          </a:p>
          <a:p>
            <a:r>
              <a:rPr lang="fr-FR" sz="2400" dirty="0">
                <a:latin typeface="Avenir Next LT Pro" panose="020B0504020202020204" pitchFamily="34" charset="0"/>
              </a:rPr>
              <a:t>&gt;Cf Slide dédié</a:t>
            </a:r>
          </a:p>
        </p:txBody>
      </p:sp>
    </p:spTree>
    <p:extLst>
      <p:ext uri="{BB962C8B-B14F-4D97-AF65-F5344CB8AC3E}">
        <p14:creationId xmlns:p14="http://schemas.microsoft.com/office/powerpoint/2010/main" val="17297843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>
            <a:extLst>
              <a:ext uri="{FF2B5EF4-FFF2-40B4-BE49-F238E27FC236}">
                <a16:creationId xmlns:a16="http://schemas.microsoft.com/office/drawing/2014/main" id="{38B8B9A6-ECC4-4874-9479-B68AC22F9C09}"/>
              </a:ext>
            </a:extLst>
          </p:cNvPr>
          <p:cNvSpPr txBox="1"/>
          <p:nvPr/>
        </p:nvSpPr>
        <p:spPr>
          <a:xfrm>
            <a:off x="9072207" y="650386"/>
            <a:ext cx="26060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latin typeface="Avenir Next LT Pro" panose="020B0504020202020204" pitchFamily="34" charset="0"/>
              </a:rPr>
              <a:t>NEXT STEPS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6F43A93-A754-75E5-4FEE-8A439D3A63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#MarketMedia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6B7A9BE-6ED3-2282-363C-09B1D2537CE1}"/>
              </a:ext>
            </a:extLst>
          </p:cNvPr>
          <p:cNvSpPr txBox="1"/>
          <p:nvPr/>
        </p:nvSpPr>
        <p:spPr>
          <a:xfrm>
            <a:off x="731209" y="1458105"/>
            <a:ext cx="11353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Avenir Next LT Pro" panose="020B0504020202020204" pitchFamily="34" charset="0"/>
              </a:rPr>
              <a:t>Etape Sensibilisation des équipes Achats</a:t>
            </a:r>
          </a:p>
          <a:p>
            <a:r>
              <a:rPr lang="fr-FR" sz="2400" dirty="0">
                <a:latin typeface="Avenir Next LT Pro" panose="020B0504020202020204" pitchFamily="34" charset="0"/>
              </a:rPr>
              <a:t>&gt;Présenter aux achats le principe de </a:t>
            </a:r>
            <a:r>
              <a:rPr lang="fr-FR" sz="2400" dirty="0" err="1">
                <a:latin typeface="Avenir Next LT Pro" panose="020B0504020202020204" pitchFamily="34" charset="0"/>
              </a:rPr>
              <a:t>MarketMediaMax</a:t>
            </a:r>
            <a:r>
              <a:rPr lang="fr-FR" sz="2400" dirty="0">
                <a:latin typeface="Avenir Next LT Pro" panose="020B0504020202020204" pitchFamily="34" charset="0"/>
              </a:rPr>
              <a:t> qui consiste à développer des plans de communication ‘on-top’ pour des annonceurs</a:t>
            </a:r>
          </a:p>
          <a:p>
            <a:r>
              <a:rPr lang="fr-FR" sz="2400" dirty="0">
                <a:latin typeface="Avenir Next LT Pro" panose="020B0504020202020204" pitchFamily="34" charset="0"/>
                <a:sym typeface="Wingdings" panose="05000000000000000000" pitchFamily="2" charset="2"/>
              </a:rPr>
              <a:t> C’est un média &amp; ce n’est pas du </a:t>
            </a:r>
            <a:r>
              <a:rPr lang="fr-FR" sz="2400" dirty="0" err="1">
                <a:latin typeface="Avenir Next LT Pro" panose="020B0504020202020204" pitchFamily="34" charset="0"/>
                <a:sym typeface="Wingdings" panose="05000000000000000000" pitchFamily="2" charset="2"/>
              </a:rPr>
              <a:t>trade</a:t>
            </a:r>
            <a:endParaRPr lang="fr-FR" sz="2400" dirty="0">
              <a:latin typeface="Avenir Next LT Pro" panose="020B0504020202020204" pitchFamily="34" charset="0"/>
              <a:sym typeface="Wingdings" panose="05000000000000000000" pitchFamily="2" charset="2"/>
            </a:endParaRPr>
          </a:p>
          <a:p>
            <a:r>
              <a:rPr lang="fr-FR" sz="2400" dirty="0">
                <a:latin typeface="Avenir Next LT Pro" panose="020B0504020202020204" pitchFamily="34" charset="0"/>
                <a:sym typeface="Wingdings" panose="05000000000000000000" pitchFamily="2" charset="2"/>
              </a:rPr>
              <a:t> Ce sont des annonceurs &amp; ce ne sont pas des fournisseurs</a:t>
            </a:r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83D16AB-99C9-72B6-DCFC-484E58A3A2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938" y="3546958"/>
            <a:ext cx="2831971" cy="300594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FFE9133-E8BC-6B68-6F01-5D651B32DD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4793" y="3740726"/>
            <a:ext cx="3155773" cy="1773089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180B0189-837E-716C-F379-E27B2197AC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6117" y="3740725"/>
            <a:ext cx="1979107" cy="2638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2160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>
            <a:extLst>
              <a:ext uri="{FF2B5EF4-FFF2-40B4-BE49-F238E27FC236}">
                <a16:creationId xmlns:a16="http://schemas.microsoft.com/office/drawing/2014/main" id="{38B8B9A6-ECC4-4874-9479-B68AC22F9C09}"/>
              </a:ext>
            </a:extLst>
          </p:cNvPr>
          <p:cNvSpPr txBox="1"/>
          <p:nvPr/>
        </p:nvSpPr>
        <p:spPr>
          <a:xfrm>
            <a:off x="7314119" y="465728"/>
            <a:ext cx="38230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latin typeface="Avenir Next LT Pro" panose="020B0504020202020204" pitchFamily="34" charset="0"/>
              </a:rPr>
              <a:t>Process à préciser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6F43A93-A754-75E5-4FEE-8A439D3A63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#MarketMedia</a:t>
            </a:r>
          </a:p>
        </p:txBody>
      </p:sp>
      <p:grpSp>
        <p:nvGrpSpPr>
          <p:cNvPr id="3" name="Group 49">
            <a:extLst>
              <a:ext uri="{FF2B5EF4-FFF2-40B4-BE49-F238E27FC236}">
                <a16:creationId xmlns:a16="http://schemas.microsoft.com/office/drawing/2014/main" id="{C54CD882-F518-7B77-E4BB-639750C5FBCA}"/>
              </a:ext>
            </a:extLst>
          </p:cNvPr>
          <p:cNvGrpSpPr/>
          <p:nvPr/>
        </p:nvGrpSpPr>
        <p:grpSpPr>
          <a:xfrm>
            <a:off x="658291" y="2257765"/>
            <a:ext cx="1824216" cy="720080"/>
            <a:chOff x="623889" y="2465648"/>
            <a:chExt cx="1824216" cy="72008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8EE2B87-8222-318C-5D5B-1F3D5AACD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889" y="2465648"/>
              <a:ext cx="816600" cy="229322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600">
                <a:latin typeface="Avenir Next LT Pro" panose="020B0504020202020204" pitchFamily="34" charset="0"/>
              </a:endParaRPr>
            </a:p>
          </p:txBody>
        </p:sp>
        <p:sp>
          <p:nvSpPr>
            <p:cNvPr id="6" name="Freeform: Shape 26">
              <a:extLst>
                <a:ext uri="{FF2B5EF4-FFF2-40B4-BE49-F238E27FC236}">
                  <a16:creationId xmlns:a16="http://schemas.microsoft.com/office/drawing/2014/main" id="{5D3E7C84-18E4-13C8-6A8F-AE13BFCE0AFD}"/>
                </a:ext>
              </a:extLst>
            </p:cNvPr>
            <p:cNvSpPr/>
            <p:nvPr/>
          </p:nvSpPr>
          <p:spPr>
            <a:xfrm>
              <a:off x="911424" y="2465648"/>
              <a:ext cx="384553" cy="229322"/>
            </a:xfrm>
            <a:custGeom>
              <a:avLst/>
              <a:gdLst>
                <a:gd name="connsiteX0" fmla="*/ 0 w 648072"/>
                <a:gd name="connsiteY0" fmla="*/ 0 h 229322"/>
                <a:gd name="connsiteX1" fmla="*/ 648072 w 648072"/>
                <a:gd name="connsiteY1" fmla="*/ 0 h 229322"/>
                <a:gd name="connsiteX2" fmla="*/ 648072 w 648072"/>
                <a:gd name="connsiteY2" fmla="*/ 229322 h 229322"/>
                <a:gd name="connsiteX3" fmla="*/ 0 w 648072"/>
                <a:gd name="connsiteY3" fmla="*/ 229322 h 229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8072" h="229322">
                  <a:moveTo>
                    <a:pt x="0" y="0"/>
                  </a:moveTo>
                  <a:lnTo>
                    <a:pt x="648072" y="0"/>
                  </a:lnTo>
                  <a:lnTo>
                    <a:pt x="648072" y="229322"/>
                  </a:lnTo>
                  <a:lnTo>
                    <a:pt x="0" y="22932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2">
                    <a:lumMod val="10000"/>
                    <a:alpha val="0"/>
                  </a:schemeClr>
                </a:gs>
                <a:gs pos="100000">
                  <a:schemeClr val="bg2">
                    <a:lumMod val="10000"/>
                    <a:alpha val="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600">
                <a:latin typeface="Avenir Next LT Pro" panose="020B0504020202020204" pitchFamily="34" charset="0"/>
              </a:endParaRPr>
            </a:p>
          </p:txBody>
        </p:sp>
        <p:sp>
          <p:nvSpPr>
            <p:cNvPr id="7" name="Right Triangle 2">
              <a:extLst>
                <a:ext uri="{FF2B5EF4-FFF2-40B4-BE49-F238E27FC236}">
                  <a16:creationId xmlns:a16="http://schemas.microsoft.com/office/drawing/2014/main" id="{7C1A02AA-D818-D6D1-0652-0E4386FC418F}"/>
                </a:ext>
              </a:extLst>
            </p:cNvPr>
            <p:cNvSpPr/>
            <p:nvPr/>
          </p:nvSpPr>
          <p:spPr>
            <a:xfrm rot="5400000">
              <a:off x="1512001" y="2249624"/>
              <a:ext cx="720080" cy="1152128"/>
            </a:xfrm>
            <a:prstGeom prst="rtTriangle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/>
                </a:solidFill>
                <a:latin typeface="Avenir Next LT Pro" panose="020B0504020202020204" pitchFamily="34" charset="0"/>
              </a:endParaRPr>
            </a:p>
          </p:txBody>
        </p:sp>
      </p:grpSp>
      <p:grpSp>
        <p:nvGrpSpPr>
          <p:cNvPr id="8" name="Group 121">
            <a:extLst>
              <a:ext uri="{FF2B5EF4-FFF2-40B4-BE49-F238E27FC236}">
                <a16:creationId xmlns:a16="http://schemas.microsoft.com/office/drawing/2014/main" id="{D487D4C8-FB92-EF7D-E355-B39930816D98}"/>
              </a:ext>
            </a:extLst>
          </p:cNvPr>
          <p:cNvGrpSpPr/>
          <p:nvPr/>
        </p:nvGrpSpPr>
        <p:grpSpPr>
          <a:xfrm>
            <a:off x="9555428" y="2257765"/>
            <a:ext cx="2047088" cy="720080"/>
            <a:chOff x="9521025" y="2465648"/>
            <a:chExt cx="2047088" cy="720080"/>
          </a:xfrm>
        </p:grpSpPr>
        <p:sp>
          <p:nvSpPr>
            <p:cNvPr id="10" name="Freeform: Shape 16">
              <a:extLst>
                <a:ext uri="{FF2B5EF4-FFF2-40B4-BE49-F238E27FC236}">
                  <a16:creationId xmlns:a16="http://schemas.microsoft.com/office/drawing/2014/main" id="{975BFAED-9B26-2EF3-41A6-D7F11B7B8C9D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1025" y="2465648"/>
              <a:ext cx="1039473" cy="229322"/>
            </a:xfrm>
            <a:custGeom>
              <a:avLst/>
              <a:gdLst>
                <a:gd name="connsiteX0" fmla="*/ 366915 w 1039473"/>
                <a:gd name="connsiteY0" fmla="*/ 0 h 229322"/>
                <a:gd name="connsiteX1" fmla="*/ 1039473 w 1039473"/>
                <a:gd name="connsiteY1" fmla="*/ 0 h 229322"/>
                <a:gd name="connsiteX2" fmla="*/ 1039473 w 1039473"/>
                <a:gd name="connsiteY2" fmla="*/ 229322 h 229322"/>
                <a:gd name="connsiteX3" fmla="*/ 0 w 1039473"/>
                <a:gd name="connsiteY3" fmla="*/ 229322 h 229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9473" h="229322">
                  <a:moveTo>
                    <a:pt x="366915" y="0"/>
                  </a:moveTo>
                  <a:lnTo>
                    <a:pt x="1039473" y="0"/>
                  </a:lnTo>
                  <a:lnTo>
                    <a:pt x="1039473" y="229322"/>
                  </a:lnTo>
                  <a:lnTo>
                    <a:pt x="0" y="229322"/>
                  </a:lnTo>
                  <a:close/>
                </a:path>
              </a:pathLst>
            </a:custGeom>
            <a:solidFill>
              <a:srgbClr val="FFC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600">
                <a:latin typeface="Avenir Next LT Pro" panose="020B0504020202020204" pitchFamily="34" charset="0"/>
              </a:endParaRPr>
            </a:p>
          </p:txBody>
        </p:sp>
        <p:sp>
          <p:nvSpPr>
            <p:cNvPr id="11" name="Freeform: Shape 31">
              <a:extLst>
                <a:ext uri="{FF2B5EF4-FFF2-40B4-BE49-F238E27FC236}">
                  <a16:creationId xmlns:a16="http://schemas.microsoft.com/office/drawing/2014/main" id="{43030882-1A6C-26EC-C728-378ECF1484F3}"/>
                </a:ext>
              </a:extLst>
            </p:cNvPr>
            <p:cNvSpPr/>
            <p:nvPr/>
          </p:nvSpPr>
          <p:spPr>
            <a:xfrm>
              <a:off x="10031432" y="2465648"/>
              <a:ext cx="384553" cy="229322"/>
            </a:xfrm>
            <a:custGeom>
              <a:avLst/>
              <a:gdLst>
                <a:gd name="connsiteX0" fmla="*/ 0 w 648072"/>
                <a:gd name="connsiteY0" fmla="*/ 0 h 229322"/>
                <a:gd name="connsiteX1" fmla="*/ 648072 w 648072"/>
                <a:gd name="connsiteY1" fmla="*/ 0 h 229322"/>
                <a:gd name="connsiteX2" fmla="*/ 648072 w 648072"/>
                <a:gd name="connsiteY2" fmla="*/ 229322 h 229322"/>
                <a:gd name="connsiteX3" fmla="*/ 0 w 648072"/>
                <a:gd name="connsiteY3" fmla="*/ 229322 h 229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8072" h="229322">
                  <a:moveTo>
                    <a:pt x="0" y="0"/>
                  </a:moveTo>
                  <a:lnTo>
                    <a:pt x="648072" y="0"/>
                  </a:lnTo>
                  <a:lnTo>
                    <a:pt x="648072" y="229322"/>
                  </a:lnTo>
                  <a:lnTo>
                    <a:pt x="0" y="22932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9AE00"/>
                </a:gs>
                <a:gs pos="100000">
                  <a:schemeClr val="bg2">
                    <a:lumMod val="10000"/>
                    <a:alpha val="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600">
                <a:latin typeface="Avenir Next LT Pro" panose="020B0504020202020204" pitchFamily="34" charset="0"/>
              </a:endParaRPr>
            </a:p>
          </p:txBody>
        </p:sp>
        <p:sp>
          <p:nvSpPr>
            <p:cNvPr id="12" name="Right Triangle 4">
              <a:extLst>
                <a:ext uri="{FF2B5EF4-FFF2-40B4-BE49-F238E27FC236}">
                  <a16:creationId xmlns:a16="http://schemas.microsoft.com/office/drawing/2014/main" id="{D11841EF-B22F-54C3-36F2-6BB5A8BC6F08}"/>
                </a:ext>
              </a:extLst>
            </p:cNvPr>
            <p:cNvSpPr/>
            <p:nvPr/>
          </p:nvSpPr>
          <p:spPr>
            <a:xfrm rot="5400000">
              <a:off x="10632009" y="2249624"/>
              <a:ext cx="720080" cy="1152128"/>
            </a:xfrm>
            <a:prstGeom prst="rtTriangle">
              <a:avLst/>
            </a:prstGeom>
            <a:solidFill>
              <a:srgbClr val="F9AE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/>
                </a:solidFill>
                <a:latin typeface="Avenir Next LT Pro" panose="020B0504020202020204" pitchFamily="34" charset="0"/>
              </a:endParaRPr>
            </a:p>
          </p:txBody>
        </p:sp>
      </p:grpSp>
      <p:grpSp>
        <p:nvGrpSpPr>
          <p:cNvPr id="13" name="Group 122">
            <a:extLst>
              <a:ext uri="{FF2B5EF4-FFF2-40B4-BE49-F238E27FC236}">
                <a16:creationId xmlns:a16="http://schemas.microsoft.com/office/drawing/2014/main" id="{C39272DE-E2B8-FABA-D35F-7042C16021BC}"/>
              </a:ext>
            </a:extLst>
          </p:cNvPr>
          <p:cNvGrpSpPr/>
          <p:nvPr/>
        </p:nvGrpSpPr>
        <p:grpSpPr>
          <a:xfrm>
            <a:off x="7731210" y="2257765"/>
            <a:ext cx="2047088" cy="720080"/>
            <a:chOff x="7696807" y="2465648"/>
            <a:chExt cx="2047088" cy="720080"/>
          </a:xfrm>
        </p:grpSpPr>
        <p:sp>
          <p:nvSpPr>
            <p:cNvPr id="14" name="Freeform: Shape 14">
              <a:extLst>
                <a:ext uri="{FF2B5EF4-FFF2-40B4-BE49-F238E27FC236}">
                  <a16:creationId xmlns:a16="http://schemas.microsoft.com/office/drawing/2014/main" id="{324BBD2C-9734-5F37-F142-FDAB55F67D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6807" y="2465648"/>
              <a:ext cx="1039475" cy="229322"/>
            </a:xfrm>
            <a:custGeom>
              <a:avLst/>
              <a:gdLst>
                <a:gd name="connsiteX0" fmla="*/ 366915 w 1039475"/>
                <a:gd name="connsiteY0" fmla="*/ 0 h 229322"/>
                <a:gd name="connsiteX1" fmla="*/ 1039475 w 1039475"/>
                <a:gd name="connsiteY1" fmla="*/ 0 h 229322"/>
                <a:gd name="connsiteX2" fmla="*/ 1039475 w 1039475"/>
                <a:gd name="connsiteY2" fmla="*/ 229322 h 229322"/>
                <a:gd name="connsiteX3" fmla="*/ 0 w 1039475"/>
                <a:gd name="connsiteY3" fmla="*/ 229322 h 229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9475" h="229322">
                  <a:moveTo>
                    <a:pt x="366915" y="0"/>
                  </a:moveTo>
                  <a:lnTo>
                    <a:pt x="1039475" y="0"/>
                  </a:lnTo>
                  <a:lnTo>
                    <a:pt x="1039475" y="229322"/>
                  </a:lnTo>
                  <a:lnTo>
                    <a:pt x="0" y="229322"/>
                  </a:lnTo>
                  <a:close/>
                </a:path>
              </a:pathLst>
            </a:custGeom>
            <a:solidFill>
              <a:srgbClr val="F9AE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600">
                <a:latin typeface="Avenir Next LT Pro" panose="020B0504020202020204" pitchFamily="34" charset="0"/>
              </a:endParaRPr>
            </a:p>
          </p:txBody>
        </p:sp>
        <p:sp>
          <p:nvSpPr>
            <p:cNvPr id="15" name="Freeform: Shape 30">
              <a:extLst>
                <a:ext uri="{FF2B5EF4-FFF2-40B4-BE49-F238E27FC236}">
                  <a16:creationId xmlns:a16="http://schemas.microsoft.com/office/drawing/2014/main" id="{688464E3-7A2F-4280-BECC-79E332DB8DA8}"/>
                </a:ext>
              </a:extLst>
            </p:cNvPr>
            <p:cNvSpPr/>
            <p:nvPr/>
          </p:nvSpPr>
          <p:spPr>
            <a:xfrm>
              <a:off x="8209270" y="2465648"/>
              <a:ext cx="384553" cy="229322"/>
            </a:xfrm>
            <a:custGeom>
              <a:avLst/>
              <a:gdLst>
                <a:gd name="connsiteX0" fmla="*/ 0 w 648072"/>
                <a:gd name="connsiteY0" fmla="*/ 0 h 229322"/>
                <a:gd name="connsiteX1" fmla="*/ 648072 w 648072"/>
                <a:gd name="connsiteY1" fmla="*/ 0 h 229322"/>
                <a:gd name="connsiteX2" fmla="*/ 648072 w 648072"/>
                <a:gd name="connsiteY2" fmla="*/ 229322 h 229322"/>
                <a:gd name="connsiteX3" fmla="*/ 0 w 648072"/>
                <a:gd name="connsiteY3" fmla="*/ 229322 h 229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8072" h="229322">
                  <a:moveTo>
                    <a:pt x="0" y="0"/>
                  </a:moveTo>
                  <a:lnTo>
                    <a:pt x="648072" y="0"/>
                  </a:lnTo>
                  <a:lnTo>
                    <a:pt x="648072" y="229322"/>
                  </a:lnTo>
                  <a:lnTo>
                    <a:pt x="0" y="22932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100000">
                  <a:schemeClr val="bg2">
                    <a:lumMod val="10000"/>
                    <a:alpha val="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600">
                <a:latin typeface="Avenir Next LT Pro" panose="020B0504020202020204" pitchFamily="34" charset="0"/>
              </a:endParaRPr>
            </a:p>
          </p:txBody>
        </p:sp>
        <p:sp>
          <p:nvSpPr>
            <p:cNvPr id="16" name="Right Triangle 18">
              <a:extLst>
                <a:ext uri="{FF2B5EF4-FFF2-40B4-BE49-F238E27FC236}">
                  <a16:creationId xmlns:a16="http://schemas.microsoft.com/office/drawing/2014/main" id="{C74B1AF4-5AFB-5D89-3F90-3AA9E369B4A7}"/>
                </a:ext>
              </a:extLst>
            </p:cNvPr>
            <p:cNvSpPr/>
            <p:nvPr/>
          </p:nvSpPr>
          <p:spPr>
            <a:xfrm rot="5400000">
              <a:off x="8807791" y="2249624"/>
              <a:ext cx="720080" cy="1152128"/>
            </a:xfrm>
            <a:prstGeom prst="rtTriangle">
              <a:avLst/>
            </a:prstGeom>
            <a:solidFill>
              <a:srgbClr val="FFC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/>
                </a:solidFill>
                <a:latin typeface="Avenir Next LT Pro" panose="020B0504020202020204" pitchFamily="34" charset="0"/>
              </a:endParaRPr>
            </a:p>
          </p:txBody>
        </p:sp>
      </p:grpSp>
      <p:grpSp>
        <p:nvGrpSpPr>
          <p:cNvPr id="17" name="Group 123">
            <a:extLst>
              <a:ext uri="{FF2B5EF4-FFF2-40B4-BE49-F238E27FC236}">
                <a16:creationId xmlns:a16="http://schemas.microsoft.com/office/drawing/2014/main" id="{86817976-A7F8-662A-3F64-3CEFA89BF40D}"/>
              </a:ext>
            </a:extLst>
          </p:cNvPr>
          <p:cNvGrpSpPr/>
          <p:nvPr/>
        </p:nvGrpSpPr>
        <p:grpSpPr>
          <a:xfrm>
            <a:off x="5904935" y="2257765"/>
            <a:ext cx="2049145" cy="720080"/>
            <a:chOff x="5870532" y="2465648"/>
            <a:chExt cx="2049145" cy="720080"/>
          </a:xfrm>
        </p:grpSpPr>
        <p:sp>
          <p:nvSpPr>
            <p:cNvPr id="18" name="Freeform: Shape 12">
              <a:extLst>
                <a:ext uri="{FF2B5EF4-FFF2-40B4-BE49-F238E27FC236}">
                  <a16:creationId xmlns:a16="http://schemas.microsoft.com/office/drawing/2014/main" id="{CD7F8266-4E4D-AAE2-73FD-2CE9F3313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0532" y="2465648"/>
              <a:ext cx="1042608" cy="229322"/>
            </a:xfrm>
            <a:custGeom>
              <a:avLst/>
              <a:gdLst>
                <a:gd name="connsiteX0" fmla="*/ 366915 w 1042608"/>
                <a:gd name="connsiteY0" fmla="*/ 0 h 229322"/>
                <a:gd name="connsiteX1" fmla="*/ 1042608 w 1042608"/>
                <a:gd name="connsiteY1" fmla="*/ 0 h 229322"/>
                <a:gd name="connsiteX2" fmla="*/ 1042608 w 1042608"/>
                <a:gd name="connsiteY2" fmla="*/ 229322 h 229322"/>
                <a:gd name="connsiteX3" fmla="*/ 0 w 1042608"/>
                <a:gd name="connsiteY3" fmla="*/ 229322 h 229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2608" h="229322">
                  <a:moveTo>
                    <a:pt x="366915" y="0"/>
                  </a:moveTo>
                  <a:lnTo>
                    <a:pt x="1042608" y="0"/>
                  </a:lnTo>
                  <a:lnTo>
                    <a:pt x="1042608" y="229322"/>
                  </a:lnTo>
                  <a:lnTo>
                    <a:pt x="0" y="229322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600">
                <a:latin typeface="Avenir Next LT Pro" panose="020B0504020202020204" pitchFamily="34" charset="0"/>
              </a:endParaRPr>
            </a:p>
          </p:txBody>
        </p:sp>
        <p:sp>
          <p:nvSpPr>
            <p:cNvPr id="19" name="Freeform: Shape 29">
              <a:extLst>
                <a:ext uri="{FF2B5EF4-FFF2-40B4-BE49-F238E27FC236}">
                  <a16:creationId xmlns:a16="http://schemas.microsoft.com/office/drawing/2014/main" id="{6C14B6F2-C5BD-CB10-6582-94EFEF3E79E6}"/>
                </a:ext>
              </a:extLst>
            </p:cNvPr>
            <p:cNvSpPr/>
            <p:nvPr/>
          </p:nvSpPr>
          <p:spPr>
            <a:xfrm>
              <a:off x="6382996" y="2465648"/>
              <a:ext cx="384553" cy="229322"/>
            </a:xfrm>
            <a:custGeom>
              <a:avLst/>
              <a:gdLst>
                <a:gd name="connsiteX0" fmla="*/ 0 w 648072"/>
                <a:gd name="connsiteY0" fmla="*/ 0 h 229322"/>
                <a:gd name="connsiteX1" fmla="*/ 648072 w 648072"/>
                <a:gd name="connsiteY1" fmla="*/ 0 h 229322"/>
                <a:gd name="connsiteX2" fmla="*/ 648072 w 648072"/>
                <a:gd name="connsiteY2" fmla="*/ 229322 h 229322"/>
                <a:gd name="connsiteX3" fmla="*/ 0 w 648072"/>
                <a:gd name="connsiteY3" fmla="*/ 229322 h 229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8072" h="229322">
                  <a:moveTo>
                    <a:pt x="0" y="0"/>
                  </a:moveTo>
                  <a:lnTo>
                    <a:pt x="648072" y="0"/>
                  </a:lnTo>
                  <a:lnTo>
                    <a:pt x="648072" y="229322"/>
                  </a:lnTo>
                  <a:lnTo>
                    <a:pt x="0" y="22932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2">
                    <a:lumMod val="10000"/>
                    <a:alpha val="0"/>
                  </a:schemeClr>
                </a:gs>
                <a:gs pos="100000">
                  <a:schemeClr val="bg2">
                    <a:lumMod val="10000"/>
                    <a:alpha val="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600">
                <a:latin typeface="Avenir Next LT Pro" panose="020B0504020202020204" pitchFamily="34" charset="0"/>
              </a:endParaRPr>
            </a:p>
          </p:txBody>
        </p:sp>
        <p:sp>
          <p:nvSpPr>
            <p:cNvPr id="20" name="Right Triangle 20">
              <a:extLst>
                <a:ext uri="{FF2B5EF4-FFF2-40B4-BE49-F238E27FC236}">
                  <a16:creationId xmlns:a16="http://schemas.microsoft.com/office/drawing/2014/main" id="{C88A57D3-7861-E43E-6241-E6F5100B78B7}"/>
                </a:ext>
              </a:extLst>
            </p:cNvPr>
            <p:cNvSpPr/>
            <p:nvPr/>
          </p:nvSpPr>
          <p:spPr>
            <a:xfrm rot="5400000">
              <a:off x="6983573" y="2249624"/>
              <a:ext cx="720080" cy="1152128"/>
            </a:xfrm>
            <a:prstGeom prst="rtTriangle">
              <a:avLst/>
            </a:pr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/>
                </a:solidFill>
                <a:latin typeface="Avenir Next LT Pro" panose="020B0504020202020204" pitchFamily="34" charset="0"/>
              </a:endParaRPr>
            </a:p>
          </p:txBody>
        </p:sp>
      </p:grpSp>
      <p:grpSp>
        <p:nvGrpSpPr>
          <p:cNvPr id="21" name="Group 124">
            <a:extLst>
              <a:ext uri="{FF2B5EF4-FFF2-40B4-BE49-F238E27FC236}">
                <a16:creationId xmlns:a16="http://schemas.microsoft.com/office/drawing/2014/main" id="{E6B6DFC7-837E-213D-956B-867CFC758C2B}"/>
              </a:ext>
            </a:extLst>
          </p:cNvPr>
          <p:cNvGrpSpPr/>
          <p:nvPr/>
        </p:nvGrpSpPr>
        <p:grpSpPr>
          <a:xfrm>
            <a:off x="4078662" y="2257765"/>
            <a:ext cx="2049144" cy="720080"/>
            <a:chOff x="4044259" y="2465648"/>
            <a:chExt cx="2049144" cy="720080"/>
          </a:xfrm>
        </p:grpSpPr>
        <p:sp>
          <p:nvSpPr>
            <p:cNvPr id="22" name="Freeform: Shape 10">
              <a:extLst>
                <a:ext uri="{FF2B5EF4-FFF2-40B4-BE49-F238E27FC236}">
                  <a16:creationId xmlns:a16="http://schemas.microsoft.com/office/drawing/2014/main" id="{9692CDE2-DC6C-7E94-4FDC-599B3ED6B3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4259" y="2465648"/>
              <a:ext cx="1044665" cy="229322"/>
            </a:xfrm>
            <a:custGeom>
              <a:avLst/>
              <a:gdLst>
                <a:gd name="connsiteX0" fmla="*/ 366915 w 1044665"/>
                <a:gd name="connsiteY0" fmla="*/ 0 h 229322"/>
                <a:gd name="connsiteX1" fmla="*/ 1044665 w 1044665"/>
                <a:gd name="connsiteY1" fmla="*/ 0 h 229322"/>
                <a:gd name="connsiteX2" fmla="*/ 1044665 w 1044665"/>
                <a:gd name="connsiteY2" fmla="*/ 229322 h 229322"/>
                <a:gd name="connsiteX3" fmla="*/ 0 w 1044665"/>
                <a:gd name="connsiteY3" fmla="*/ 229322 h 229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4665" h="229322">
                  <a:moveTo>
                    <a:pt x="366915" y="0"/>
                  </a:moveTo>
                  <a:lnTo>
                    <a:pt x="1044665" y="0"/>
                  </a:lnTo>
                  <a:lnTo>
                    <a:pt x="1044665" y="229322"/>
                  </a:lnTo>
                  <a:lnTo>
                    <a:pt x="0" y="229322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600">
                <a:latin typeface="Avenir Next LT Pro" panose="020B0504020202020204" pitchFamily="34" charset="0"/>
              </a:endParaRPr>
            </a:p>
          </p:txBody>
        </p:sp>
        <p:sp>
          <p:nvSpPr>
            <p:cNvPr id="23" name="Freeform: Shape 28">
              <a:extLst>
                <a:ext uri="{FF2B5EF4-FFF2-40B4-BE49-F238E27FC236}">
                  <a16:creationId xmlns:a16="http://schemas.microsoft.com/office/drawing/2014/main" id="{0691D602-321D-B248-681E-B8E35E2B9CF6}"/>
                </a:ext>
              </a:extLst>
            </p:cNvPr>
            <p:cNvSpPr/>
            <p:nvPr/>
          </p:nvSpPr>
          <p:spPr>
            <a:xfrm>
              <a:off x="4556722" y="2465648"/>
              <a:ext cx="384553" cy="229322"/>
            </a:xfrm>
            <a:custGeom>
              <a:avLst/>
              <a:gdLst>
                <a:gd name="connsiteX0" fmla="*/ 0 w 648072"/>
                <a:gd name="connsiteY0" fmla="*/ 0 h 229322"/>
                <a:gd name="connsiteX1" fmla="*/ 648072 w 648072"/>
                <a:gd name="connsiteY1" fmla="*/ 0 h 229322"/>
                <a:gd name="connsiteX2" fmla="*/ 648072 w 648072"/>
                <a:gd name="connsiteY2" fmla="*/ 229322 h 229322"/>
                <a:gd name="connsiteX3" fmla="*/ 0 w 648072"/>
                <a:gd name="connsiteY3" fmla="*/ 229322 h 229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8072" h="229322">
                  <a:moveTo>
                    <a:pt x="0" y="0"/>
                  </a:moveTo>
                  <a:lnTo>
                    <a:pt x="648072" y="0"/>
                  </a:lnTo>
                  <a:lnTo>
                    <a:pt x="648072" y="229322"/>
                  </a:lnTo>
                  <a:lnTo>
                    <a:pt x="0" y="22932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2">
                    <a:lumMod val="10000"/>
                    <a:alpha val="0"/>
                  </a:schemeClr>
                </a:gs>
                <a:gs pos="100000">
                  <a:schemeClr val="bg2">
                    <a:lumMod val="10000"/>
                    <a:alpha val="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600">
                <a:latin typeface="Avenir Next LT Pro" panose="020B0504020202020204" pitchFamily="34" charset="0"/>
              </a:endParaRPr>
            </a:p>
          </p:txBody>
        </p:sp>
        <p:sp>
          <p:nvSpPr>
            <p:cNvPr id="24" name="Right Triangle 22">
              <a:extLst>
                <a:ext uri="{FF2B5EF4-FFF2-40B4-BE49-F238E27FC236}">
                  <a16:creationId xmlns:a16="http://schemas.microsoft.com/office/drawing/2014/main" id="{EAB59528-E2C1-2F4A-423B-E9273C030B12}"/>
                </a:ext>
              </a:extLst>
            </p:cNvPr>
            <p:cNvSpPr/>
            <p:nvPr/>
          </p:nvSpPr>
          <p:spPr>
            <a:xfrm rot="5400000">
              <a:off x="5157299" y="2249624"/>
              <a:ext cx="720080" cy="1152128"/>
            </a:xfrm>
            <a:prstGeom prst="rtTriangle">
              <a:avLst/>
            </a:pr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/>
                </a:solidFill>
                <a:latin typeface="Avenir Next LT Pro" panose="020B0504020202020204" pitchFamily="34" charset="0"/>
              </a:endParaRPr>
            </a:p>
          </p:txBody>
        </p:sp>
      </p:grpSp>
      <p:grpSp>
        <p:nvGrpSpPr>
          <p:cNvPr id="25" name="Group 125">
            <a:extLst>
              <a:ext uri="{FF2B5EF4-FFF2-40B4-BE49-F238E27FC236}">
                <a16:creationId xmlns:a16="http://schemas.microsoft.com/office/drawing/2014/main" id="{2FA8FFC9-BCAA-3549-6358-B50151828752}"/>
              </a:ext>
            </a:extLst>
          </p:cNvPr>
          <p:cNvGrpSpPr/>
          <p:nvPr/>
        </p:nvGrpSpPr>
        <p:grpSpPr>
          <a:xfrm>
            <a:off x="2259637" y="2257765"/>
            <a:ext cx="2041895" cy="720080"/>
            <a:chOff x="2225234" y="2465648"/>
            <a:chExt cx="2041895" cy="720080"/>
          </a:xfrm>
        </p:grpSpPr>
        <p:sp>
          <p:nvSpPr>
            <p:cNvPr id="26" name="Freeform: Shape 8">
              <a:extLst>
                <a:ext uri="{FF2B5EF4-FFF2-40B4-BE49-F238E27FC236}">
                  <a16:creationId xmlns:a16="http://schemas.microsoft.com/office/drawing/2014/main" id="{2666BA82-90AD-45BA-EDEC-EF3203F551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5234" y="2465648"/>
              <a:ext cx="1039472" cy="229322"/>
            </a:xfrm>
            <a:custGeom>
              <a:avLst/>
              <a:gdLst>
                <a:gd name="connsiteX0" fmla="*/ 366915 w 1039472"/>
                <a:gd name="connsiteY0" fmla="*/ 0 h 229322"/>
                <a:gd name="connsiteX1" fmla="*/ 1039472 w 1039472"/>
                <a:gd name="connsiteY1" fmla="*/ 0 h 229322"/>
                <a:gd name="connsiteX2" fmla="*/ 1039472 w 1039472"/>
                <a:gd name="connsiteY2" fmla="*/ 229322 h 229322"/>
                <a:gd name="connsiteX3" fmla="*/ 0 w 1039472"/>
                <a:gd name="connsiteY3" fmla="*/ 229322 h 229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9472" h="229322">
                  <a:moveTo>
                    <a:pt x="366915" y="0"/>
                  </a:moveTo>
                  <a:lnTo>
                    <a:pt x="1039472" y="0"/>
                  </a:lnTo>
                  <a:lnTo>
                    <a:pt x="1039472" y="229322"/>
                  </a:lnTo>
                  <a:lnTo>
                    <a:pt x="0" y="229322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600">
                <a:latin typeface="Avenir Next LT Pro" panose="020B0504020202020204" pitchFamily="34" charset="0"/>
              </a:endParaRPr>
            </a:p>
          </p:txBody>
        </p:sp>
        <p:sp>
          <p:nvSpPr>
            <p:cNvPr id="27" name="Freeform: Shape 27">
              <a:extLst>
                <a:ext uri="{FF2B5EF4-FFF2-40B4-BE49-F238E27FC236}">
                  <a16:creationId xmlns:a16="http://schemas.microsoft.com/office/drawing/2014/main" id="{024E2DBB-98FD-FF42-9FE3-B6BA05AC446E}"/>
                </a:ext>
              </a:extLst>
            </p:cNvPr>
            <p:cNvSpPr/>
            <p:nvPr/>
          </p:nvSpPr>
          <p:spPr>
            <a:xfrm>
              <a:off x="2730448" y="2465648"/>
              <a:ext cx="384553" cy="229322"/>
            </a:xfrm>
            <a:custGeom>
              <a:avLst/>
              <a:gdLst>
                <a:gd name="connsiteX0" fmla="*/ 0 w 648072"/>
                <a:gd name="connsiteY0" fmla="*/ 0 h 229322"/>
                <a:gd name="connsiteX1" fmla="*/ 648072 w 648072"/>
                <a:gd name="connsiteY1" fmla="*/ 0 h 229322"/>
                <a:gd name="connsiteX2" fmla="*/ 648072 w 648072"/>
                <a:gd name="connsiteY2" fmla="*/ 229322 h 229322"/>
                <a:gd name="connsiteX3" fmla="*/ 0 w 648072"/>
                <a:gd name="connsiteY3" fmla="*/ 229322 h 229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8072" h="229322">
                  <a:moveTo>
                    <a:pt x="0" y="0"/>
                  </a:moveTo>
                  <a:lnTo>
                    <a:pt x="648072" y="0"/>
                  </a:lnTo>
                  <a:lnTo>
                    <a:pt x="648072" y="229322"/>
                  </a:lnTo>
                  <a:lnTo>
                    <a:pt x="0" y="22932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2">
                    <a:lumMod val="10000"/>
                    <a:alpha val="0"/>
                  </a:schemeClr>
                </a:gs>
                <a:gs pos="100000">
                  <a:schemeClr val="bg2">
                    <a:lumMod val="10000"/>
                    <a:alpha val="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600">
                <a:latin typeface="Avenir Next LT Pro" panose="020B0504020202020204" pitchFamily="34" charset="0"/>
              </a:endParaRPr>
            </a:p>
          </p:txBody>
        </p:sp>
        <p:sp>
          <p:nvSpPr>
            <p:cNvPr id="28" name="Right Triangle 24">
              <a:extLst>
                <a:ext uri="{FF2B5EF4-FFF2-40B4-BE49-F238E27FC236}">
                  <a16:creationId xmlns:a16="http://schemas.microsoft.com/office/drawing/2014/main" id="{A4ABCC4B-B7CB-7732-E1EA-8BB7585DAD5A}"/>
                </a:ext>
              </a:extLst>
            </p:cNvPr>
            <p:cNvSpPr/>
            <p:nvPr/>
          </p:nvSpPr>
          <p:spPr>
            <a:xfrm rot="5400000">
              <a:off x="3331025" y="2249624"/>
              <a:ext cx="720080" cy="1152128"/>
            </a:xfrm>
            <a:prstGeom prst="rtTriangle">
              <a:avLst/>
            </a:pr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/>
                </a:solidFill>
                <a:latin typeface="Avenir Next LT Pro" panose="020B0504020202020204" pitchFamily="34" charset="0"/>
              </a:endParaRPr>
            </a:p>
          </p:txBody>
        </p:sp>
      </p:grpSp>
      <p:grpSp>
        <p:nvGrpSpPr>
          <p:cNvPr id="29" name="Group 119">
            <a:extLst>
              <a:ext uri="{FF2B5EF4-FFF2-40B4-BE49-F238E27FC236}">
                <a16:creationId xmlns:a16="http://schemas.microsoft.com/office/drawing/2014/main" id="{0CFD5FCF-6A6E-D61F-5D75-DE71AD904352}"/>
              </a:ext>
            </a:extLst>
          </p:cNvPr>
          <p:cNvGrpSpPr/>
          <p:nvPr/>
        </p:nvGrpSpPr>
        <p:grpSpPr>
          <a:xfrm>
            <a:off x="8029305" y="1559758"/>
            <a:ext cx="1678381" cy="4742839"/>
            <a:chOff x="7994902" y="1767641"/>
            <a:chExt cx="1678381" cy="4742839"/>
          </a:xfrm>
        </p:grpSpPr>
        <p:grpSp>
          <p:nvGrpSpPr>
            <p:cNvPr id="30" name="Group 70">
              <a:extLst>
                <a:ext uri="{FF2B5EF4-FFF2-40B4-BE49-F238E27FC236}">
                  <a16:creationId xmlns:a16="http://schemas.microsoft.com/office/drawing/2014/main" id="{989EF808-B127-02E1-B3E4-4CD173255BA5}"/>
                </a:ext>
              </a:extLst>
            </p:cNvPr>
            <p:cNvGrpSpPr/>
            <p:nvPr/>
          </p:nvGrpSpPr>
          <p:grpSpPr>
            <a:xfrm>
              <a:off x="7994902" y="4236223"/>
              <a:ext cx="1678381" cy="2274257"/>
              <a:chOff x="319755" y="4412329"/>
              <a:chExt cx="2088994" cy="2274257"/>
            </a:xfrm>
          </p:grpSpPr>
          <p:sp>
            <p:nvSpPr>
              <p:cNvPr id="33" name="TextBox 73">
                <a:extLst>
                  <a:ext uri="{FF2B5EF4-FFF2-40B4-BE49-F238E27FC236}">
                    <a16:creationId xmlns:a16="http://schemas.microsoft.com/office/drawing/2014/main" id="{9A1BCF43-F8DA-8300-FDE0-E8A2C6789959}"/>
                  </a:ext>
                </a:extLst>
              </p:cNvPr>
              <p:cNvSpPr txBox="1"/>
              <p:nvPr/>
            </p:nvSpPr>
            <p:spPr>
              <a:xfrm>
                <a:off x="319755" y="4412329"/>
                <a:ext cx="2088993" cy="646331"/>
              </a:xfrm>
              <a:prstGeom prst="rect">
                <a:avLst/>
              </a:prstGeom>
              <a:noFill/>
            </p:spPr>
            <p:txBody>
              <a:bodyPr wrap="square" lIns="0" rtlCol="0" anchor="b">
                <a:spAutoFit/>
              </a:bodyPr>
              <a:lstStyle/>
              <a:p>
                <a:pPr algn="ctr"/>
                <a:r>
                  <a:rPr lang="en-US" b="1" noProof="1">
                    <a:solidFill>
                      <a:srgbClr val="FFC000"/>
                    </a:solidFill>
                    <a:latin typeface="Avenir Next LT Pro" panose="020B0504020202020204" pitchFamily="34" charset="0"/>
                  </a:rPr>
                  <a:t>Production &amp; Diffusion</a:t>
                </a:r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90AA6B83-FF22-321C-7610-CCAEBA83E4DB}"/>
                  </a:ext>
                </a:extLst>
              </p:cNvPr>
              <p:cNvSpPr/>
              <p:nvPr/>
            </p:nvSpPr>
            <p:spPr>
              <a:xfrm>
                <a:off x="319756" y="5086148"/>
                <a:ext cx="2088993" cy="1600438"/>
              </a:xfrm>
              <a:prstGeom prst="rect">
                <a:avLst/>
              </a:prstGeom>
            </p:spPr>
            <p:txBody>
              <a:bodyPr wrap="square" lIns="0">
                <a:spAutoFit/>
              </a:bodyPr>
              <a:lstStyle/>
              <a:p>
                <a:pPr algn="just">
                  <a:spcBef>
                    <a:spcPts val="1200"/>
                  </a:spcBef>
                </a:pPr>
                <a:r>
                  <a:rPr lang="en-US" sz="1100" noProof="1">
                    <a:latin typeface="Avenir Next LT Pro" panose="020B0504020202020204" pitchFamily="34" charset="0"/>
                  </a:rPr>
                  <a:t>Production des leviers de la campagne ; </a:t>
                </a:r>
                <a:br>
                  <a:rPr lang="en-US" sz="1100" noProof="1">
                    <a:latin typeface="Avenir Next LT Pro" panose="020B0504020202020204" pitchFamily="34" charset="0"/>
                  </a:rPr>
                </a:br>
                <a:r>
                  <a:rPr lang="en-US" sz="1100" noProof="1">
                    <a:latin typeface="Avenir Next LT Pro" panose="020B0504020202020204" pitchFamily="34" charset="0"/>
                  </a:rPr>
                  <a:t>Diffusion de la campagne avec prise de justificative (photo, justif..) pour le bilan.</a:t>
                </a:r>
              </a:p>
              <a:p>
                <a:pPr algn="just">
                  <a:spcBef>
                    <a:spcPts val="1200"/>
                  </a:spcBef>
                </a:pPr>
                <a:r>
                  <a:rPr lang="en-US" sz="1100" noProof="1">
                    <a:latin typeface="Avenir Next LT Pro" panose="020B0504020202020204" pitchFamily="34" charset="0"/>
                  </a:rPr>
                  <a:t>Facturation de la campagne</a:t>
                </a:r>
              </a:p>
            </p:txBody>
          </p:sp>
        </p:grpSp>
        <p:sp>
          <p:nvSpPr>
            <p:cNvPr id="31" name="TextBox 71">
              <a:extLst>
                <a:ext uri="{FF2B5EF4-FFF2-40B4-BE49-F238E27FC236}">
                  <a16:creationId xmlns:a16="http://schemas.microsoft.com/office/drawing/2014/main" id="{7723287B-AC05-9C71-7AA4-F7E1075A69DD}"/>
                </a:ext>
              </a:extLst>
            </p:cNvPr>
            <p:cNvSpPr txBox="1"/>
            <p:nvPr/>
          </p:nvSpPr>
          <p:spPr>
            <a:xfrm>
              <a:off x="8149418" y="1767641"/>
              <a:ext cx="1369349" cy="523220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FFC000"/>
                  </a:solidFill>
                  <a:latin typeface="Avenir Next LT Pro" panose="020B0504020202020204" pitchFamily="34" charset="0"/>
                </a:rPr>
                <a:t>STEP 5</a:t>
              </a:r>
            </a:p>
          </p:txBody>
        </p:sp>
        <p:pic>
          <p:nvPicPr>
            <p:cNvPr id="32" name="Graphic 82" descr="Bullseye">
              <a:extLst>
                <a:ext uri="{FF2B5EF4-FFF2-40B4-BE49-F238E27FC236}">
                  <a16:creationId xmlns:a16="http://schemas.microsoft.com/office/drawing/2014/main" id="{C67E74C6-4862-9B28-E818-CCE9836B6B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76892" y="3291018"/>
              <a:ext cx="914400" cy="914400"/>
            </a:xfrm>
            <a:prstGeom prst="rect">
              <a:avLst/>
            </a:prstGeom>
          </p:spPr>
        </p:pic>
      </p:grpSp>
      <p:grpSp>
        <p:nvGrpSpPr>
          <p:cNvPr id="35" name="Group 117">
            <a:extLst>
              <a:ext uri="{FF2B5EF4-FFF2-40B4-BE49-F238E27FC236}">
                <a16:creationId xmlns:a16="http://schemas.microsoft.com/office/drawing/2014/main" id="{47B2B33D-4E43-8167-0A71-736EB87CDD93}"/>
              </a:ext>
            </a:extLst>
          </p:cNvPr>
          <p:cNvGrpSpPr/>
          <p:nvPr/>
        </p:nvGrpSpPr>
        <p:grpSpPr>
          <a:xfrm>
            <a:off x="4319634" y="1559758"/>
            <a:ext cx="1879322" cy="4756669"/>
            <a:chOff x="4285231" y="1767641"/>
            <a:chExt cx="1879322" cy="4756669"/>
          </a:xfrm>
        </p:grpSpPr>
        <p:grpSp>
          <p:nvGrpSpPr>
            <p:cNvPr id="36" name="Group 58">
              <a:extLst>
                <a:ext uri="{FF2B5EF4-FFF2-40B4-BE49-F238E27FC236}">
                  <a16:creationId xmlns:a16="http://schemas.microsoft.com/office/drawing/2014/main" id="{EEB9E86E-2910-E51E-9C25-A51BF0B20BCF}"/>
                </a:ext>
              </a:extLst>
            </p:cNvPr>
            <p:cNvGrpSpPr/>
            <p:nvPr/>
          </p:nvGrpSpPr>
          <p:grpSpPr>
            <a:xfrm>
              <a:off x="4285231" y="4246456"/>
              <a:ext cx="1879322" cy="2277854"/>
              <a:chOff x="244301" y="4422562"/>
              <a:chExt cx="2339095" cy="2277854"/>
            </a:xfrm>
          </p:grpSpPr>
          <p:sp>
            <p:nvSpPr>
              <p:cNvPr id="39" name="TextBox 61">
                <a:extLst>
                  <a:ext uri="{FF2B5EF4-FFF2-40B4-BE49-F238E27FC236}">
                    <a16:creationId xmlns:a16="http://schemas.microsoft.com/office/drawing/2014/main" id="{27AF4A69-0339-65FC-A613-A78D03E8AE86}"/>
                  </a:ext>
                </a:extLst>
              </p:cNvPr>
              <p:cNvSpPr txBox="1"/>
              <p:nvPr/>
            </p:nvSpPr>
            <p:spPr>
              <a:xfrm>
                <a:off x="244301" y="4422562"/>
                <a:ext cx="2339095" cy="646331"/>
              </a:xfrm>
              <a:prstGeom prst="rect">
                <a:avLst/>
              </a:prstGeom>
              <a:noFill/>
            </p:spPr>
            <p:txBody>
              <a:bodyPr wrap="square" lIns="0" rtlCol="0" anchor="b">
                <a:spAutoFit/>
              </a:bodyPr>
              <a:lstStyle/>
              <a:p>
                <a:pPr algn="ctr"/>
                <a:r>
                  <a:rPr lang="en-US" b="1" noProof="1">
                    <a:solidFill>
                      <a:schemeClr val="accent3">
                        <a:lumMod val="75000"/>
                      </a:schemeClr>
                    </a:solidFill>
                    <a:latin typeface="Avenir Next LT Pro" panose="020B0504020202020204" pitchFamily="34" charset="0"/>
                  </a:rPr>
                  <a:t>Plan de communication</a:t>
                </a: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B9B34F65-3EEB-495D-F5D5-3D0EAA8AEA07}"/>
                  </a:ext>
                </a:extLst>
              </p:cNvPr>
              <p:cNvSpPr/>
              <p:nvPr/>
            </p:nvSpPr>
            <p:spPr>
              <a:xfrm>
                <a:off x="319757" y="5084589"/>
                <a:ext cx="2139807" cy="1615827"/>
              </a:xfrm>
              <a:prstGeom prst="rect">
                <a:avLst/>
              </a:prstGeom>
            </p:spPr>
            <p:txBody>
              <a:bodyPr wrap="square" lIns="0">
                <a:spAutoFit/>
              </a:bodyPr>
              <a:lstStyle/>
              <a:p>
                <a:pPr algn="just"/>
                <a:r>
                  <a:rPr lang="en-US" sz="1100" noProof="1">
                    <a:latin typeface="Avenir Next LT Pro" panose="020B0504020202020204" pitchFamily="34" charset="0"/>
                  </a:rPr>
                  <a:t>Réalisation et proposition d’un plan de communication avec le dispositif précis et les leviers actives.</a:t>
                </a:r>
              </a:p>
              <a:p>
                <a:pPr algn="just"/>
                <a:r>
                  <a:rPr lang="en-US" sz="1100" noProof="1">
                    <a:latin typeface="Avenir Next LT Pro" panose="020B0504020202020204" pitchFamily="34" charset="0"/>
                  </a:rPr>
                  <a:t>Plan pré validé par les équipes marketing en amont.</a:t>
                </a:r>
              </a:p>
              <a:p>
                <a:pPr algn="just"/>
                <a:r>
                  <a:rPr lang="en-US" sz="1100" noProof="1">
                    <a:latin typeface="Avenir Next LT Pro" panose="020B0504020202020204" pitchFamily="34" charset="0"/>
                  </a:rPr>
                  <a:t>&gt;&gt;Validation du deal</a:t>
                </a:r>
              </a:p>
            </p:txBody>
          </p:sp>
        </p:grpSp>
        <p:sp>
          <p:nvSpPr>
            <p:cNvPr id="37" name="TextBox 59">
              <a:extLst>
                <a:ext uri="{FF2B5EF4-FFF2-40B4-BE49-F238E27FC236}">
                  <a16:creationId xmlns:a16="http://schemas.microsoft.com/office/drawing/2014/main" id="{F23D2706-A3AE-8306-30B7-9A61C2B9FF09}"/>
                </a:ext>
              </a:extLst>
            </p:cNvPr>
            <p:cNvSpPr txBox="1"/>
            <p:nvPr/>
          </p:nvSpPr>
          <p:spPr>
            <a:xfrm>
              <a:off x="4500370" y="1767641"/>
              <a:ext cx="1369349" cy="523220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accent3">
                      <a:lumMod val="75000"/>
                    </a:schemeClr>
                  </a:solidFill>
                  <a:latin typeface="Avenir Next LT Pro" panose="020B0504020202020204" pitchFamily="34" charset="0"/>
                </a:rPr>
                <a:t>STEP 3</a:t>
              </a:r>
            </a:p>
          </p:txBody>
        </p:sp>
        <p:pic>
          <p:nvPicPr>
            <p:cNvPr id="38" name="Graphic 86" descr="Eye">
              <a:extLst>
                <a:ext uri="{FF2B5EF4-FFF2-40B4-BE49-F238E27FC236}">
                  <a16:creationId xmlns:a16="http://schemas.microsoft.com/office/drawing/2014/main" id="{D5766663-761A-8271-87E2-08F2C23DAAA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727844" y="3291018"/>
              <a:ext cx="914400" cy="914400"/>
            </a:xfrm>
            <a:prstGeom prst="rect">
              <a:avLst/>
            </a:prstGeom>
          </p:spPr>
        </p:pic>
      </p:grpSp>
      <p:grpSp>
        <p:nvGrpSpPr>
          <p:cNvPr id="41" name="Group 116">
            <a:extLst>
              <a:ext uri="{FF2B5EF4-FFF2-40B4-BE49-F238E27FC236}">
                <a16:creationId xmlns:a16="http://schemas.microsoft.com/office/drawing/2014/main" id="{065DA598-6781-AA39-7273-5AD54D47D9C4}"/>
              </a:ext>
            </a:extLst>
          </p:cNvPr>
          <p:cNvGrpSpPr/>
          <p:nvPr/>
        </p:nvGrpSpPr>
        <p:grpSpPr>
          <a:xfrm>
            <a:off x="2555733" y="1559758"/>
            <a:ext cx="1678381" cy="4248838"/>
            <a:chOff x="2521330" y="1767641"/>
            <a:chExt cx="1678381" cy="4248838"/>
          </a:xfrm>
        </p:grpSpPr>
        <p:grpSp>
          <p:nvGrpSpPr>
            <p:cNvPr id="42" name="Group 52">
              <a:extLst>
                <a:ext uri="{FF2B5EF4-FFF2-40B4-BE49-F238E27FC236}">
                  <a16:creationId xmlns:a16="http://schemas.microsoft.com/office/drawing/2014/main" id="{C086666D-81A2-7801-A61C-36691D93038B}"/>
                </a:ext>
              </a:extLst>
            </p:cNvPr>
            <p:cNvGrpSpPr/>
            <p:nvPr/>
          </p:nvGrpSpPr>
          <p:grpSpPr>
            <a:xfrm>
              <a:off x="2521330" y="4264261"/>
              <a:ext cx="1678381" cy="1752218"/>
              <a:chOff x="319755" y="4440367"/>
              <a:chExt cx="2088994" cy="1752218"/>
            </a:xfrm>
          </p:grpSpPr>
          <p:sp>
            <p:nvSpPr>
              <p:cNvPr id="45" name="TextBox 55">
                <a:extLst>
                  <a:ext uri="{FF2B5EF4-FFF2-40B4-BE49-F238E27FC236}">
                    <a16:creationId xmlns:a16="http://schemas.microsoft.com/office/drawing/2014/main" id="{54E3A8AE-8D63-8E8B-8BE6-3F2028DD2F3E}"/>
                  </a:ext>
                </a:extLst>
              </p:cNvPr>
              <p:cNvSpPr txBox="1"/>
              <p:nvPr/>
            </p:nvSpPr>
            <p:spPr>
              <a:xfrm>
                <a:off x="319755" y="4440367"/>
                <a:ext cx="2088993" cy="646331"/>
              </a:xfrm>
              <a:prstGeom prst="rect">
                <a:avLst/>
              </a:prstGeom>
              <a:noFill/>
            </p:spPr>
            <p:txBody>
              <a:bodyPr wrap="square" lIns="0" rtlCol="0" anchor="b">
                <a:spAutoFit/>
              </a:bodyPr>
              <a:lstStyle/>
              <a:p>
                <a:pPr algn="ctr"/>
                <a:r>
                  <a:rPr lang="en-US" b="1" noProof="1">
                    <a:solidFill>
                      <a:schemeClr val="accent2"/>
                    </a:solidFill>
                    <a:latin typeface="Avenir Next LT Pro" panose="020B0504020202020204" pitchFamily="34" charset="0"/>
                  </a:rPr>
                  <a:t>Prise de </a:t>
                </a:r>
                <a:br>
                  <a:rPr lang="en-US" b="1" noProof="1">
                    <a:solidFill>
                      <a:schemeClr val="accent2"/>
                    </a:solidFill>
                    <a:latin typeface="Avenir Next LT Pro" panose="020B0504020202020204" pitchFamily="34" charset="0"/>
                  </a:rPr>
                </a:br>
                <a:r>
                  <a:rPr lang="en-US" b="1" noProof="1">
                    <a:solidFill>
                      <a:schemeClr val="accent2"/>
                    </a:solidFill>
                    <a:latin typeface="Avenir Next LT Pro" panose="020B0504020202020204" pitchFamily="34" charset="0"/>
                  </a:rPr>
                  <a:t>brief </a:t>
                </a: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F08B30F4-D367-D3DD-1B15-2AAA65E1A8A4}"/>
                  </a:ext>
                </a:extLst>
              </p:cNvPr>
              <p:cNvSpPr/>
              <p:nvPr/>
            </p:nvSpPr>
            <p:spPr>
              <a:xfrm>
                <a:off x="319756" y="5084589"/>
                <a:ext cx="2088993" cy="1107996"/>
              </a:xfrm>
              <a:prstGeom prst="rect">
                <a:avLst/>
              </a:prstGeom>
            </p:spPr>
            <p:txBody>
              <a:bodyPr wrap="square" lIns="0">
                <a:spAutoFit/>
              </a:bodyPr>
              <a:lstStyle/>
              <a:p>
                <a:pPr algn="just">
                  <a:spcBef>
                    <a:spcPts val="1200"/>
                  </a:spcBef>
                </a:pPr>
                <a:r>
                  <a:rPr lang="en-US" sz="1100" noProof="1">
                    <a:latin typeface="Avenir Next LT Pro" panose="020B0504020202020204" pitchFamily="34" charset="0"/>
                  </a:rPr>
                  <a:t>Brief précis du fournisseurs dans un cadre pré-défini avec target, souhait de communication et budget.</a:t>
                </a:r>
              </a:p>
            </p:txBody>
          </p:sp>
        </p:grpSp>
        <p:sp>
          <p:nvSpPr>
            <p:cNvPr id="43" name="TextBox 53">
              <a:extLst>
                <a:ext uri="{FF2B5EF4-FFF2-40B4-BE49-F238E27FC236}">
                  <a16:creationId xmlns:a16="http://schemas.microsoft.com/office/drawing/2014/main" id="{F9A8F8DB-6BDE-A2E6-E222-DEF4D35C2FD1}"/>
                </a:ext>
              </a:extLst>
            </p:cNvPr>
            <p:cNvSpPr txBox="1"/>
            <p:nvPr/>
          </p:nvSpPr>
          <p:spPr>
            <a:xfrm>
              <a:off x="2675846" y="1767641"/>
              <a:ext cx="1369349" cy="523220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accent2"/>
                  </a:solidFill>
                  <a:latin typeface="Avenir Next LT Pro" panose="020B0504020202020204" pitchFamily="34" charset="0"/>
                </a:rPr>
                <a:t>STEP 2</a:t>
              </a:r>
            </a:p>
          </p:txBody>
        </p:sp>
        <p:pic>
          <p:nvPicPr>
            <p:cNvPr id="44" name="Graphic 88" descr="Head with gears">
              <a:extLst>
                <a:ext uri="{FF2B5EF4-FFF2-40B4-BE49-F238E27FC236}">
                  <a16:creationId xmlns:a16="http://schemas.microsoft.com/office/drawing/2014/main" id="{1FFB4F1F-37F5-FFA7-FFD6-45DAC0D8FDC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903320" y="3291018"/>
              <a:ext cx="914400" cy="914400"/>
            </a:xfrm>
            <a:prstGeom prst="rect">
              <a:avLst/>
            </a:prstGeom>
          </p:spPr>
        </p:pic>
      </p:grpSp>
      <p:grpSp>
        <p:nvGrpSpPr>
          <p:cNvPr id="47" name="Group 120">
            <a:extLst>
              <a:ext uri="{FF2B5EF4-FFF2-40B4-BE49-F238E27FC236}">
                <a16:creationId xmlns:a16="http://schemas.microsoft.com/office/drawing/2014/main" id="{6F895F57-3024-BC87-F1DD-30F55D6625CE}"/>
              </a:ext>
            </a:extLst>
          </p:cNvPr>
          <p:cNvGrpSpPr/>
          <p:nvPr/>
        </p:nvGrpSpPr>
        <p:grpSpPr>
          <a:xfrm>
            <a:off x="9853829" y="1559758"/>
            <a:ext cx="1678381" cy="4081120"/>
            <a:chOff x="9819426" y="1767641"/>
            <a:chExt cx="1678381" cy="4081120"/>
          </a:xfrm>
        </p:grpSpPr>
        <p:grpSp>
          <p:nvGrpSpPr>
            <p:cNvPr id="48" name="Group 76">
              <a:extLst>
                <a:ext uri="{FF2B5EF4-FFF2-40B4-BE49-F238E27FC236}">
                  <a16:creationId xmlns:a16="http://schemas.microsoft.com/office/drawing/2014/main" id="{080F702C-85B2-6324-6CCC-E067198B7D92}"/>
                </a:ext>
              </a:extLst>
            </p:cNvPr>
            <p:cNvGrpSpPr/>
            <p:nvPr/>
          </p:nvGrpSpPr>
          <p:grpSpPr>
            <a:xfrm>
              <a:off x="9819426" y="4246456"/>
              <a:ext cx="1678381" cy="1602305"/>
              <a:chOff x="319755" y="4422562"/>
              <a:chExt cx="2088994" cy="1602305"/>
            </a:xfrm>
          </p:grpSpPr>
          <p:sp>
            <p:nvSpPr>
              <p:cNvPr id="51" name="TextBox 79">
                <a:extLst>
                  <a:ext uri="{FF2B5EF4-FFF2-40B4-BE49-F238E27FC236}">
                    <a16:creationId xmlns:a16="http://schemas.microsoft.com/office/drawing/2014/main" id="{3E59A6A6-422D-F6F2-E35A-C32660C41402}"/>
                  </a:ext>
                </a:extLst>
              </p:cNvPr>
              <p:cNvSpPr txBox="1"/>
              <p:nvPr/>
            </p:nvSpPr>
            <p:spPr>
              <a:xfrm>
                <a:off x="319755" y="4422562"/>
                <a:ext cx="2088993" cy="646331"/>
              </a:xfrm>
              <a:prstGeom prst="rect">
                <a:avLst/>
              </a:prstGeom>
              <a:noFill/>
            </p:spPr>
            <p:txBody>
              <a:bodyPr wrap="square" lIns="0" rtlCol="0" anchor="b">
                <a:spAutoFit/>
              </a:bodyPr>
              <a:lstStyle/>
              <a:p>
                <a:pPr algn="ctr"/>
                <a:r>
                  <a:rPr lang="en-US" b="1" noProof="1">
                    <a:solidFill>
                      <a:srgbClr val="F9AE00"/>
                    </a:solidFill>
                    <a:latin typeface="Avenir Next LT Pro" panose="020B0504020202020204" pitchFamily="34" charset="0"/>
                  </a:rPr>
                  <a:t>Bilan de campagne</a:t>
                </a: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4F0E26F2-1601-F6B9-09A0-B9DDD2E87CBC}"/>
                  </a:ext>
                </a:extLst>
              </p:cNvPr>
              <p:cNvSpPr/>
              <p:nvPr/>
            </p:nvSpPr>
            <p:spPr>
              <a:xfrm>
                <a:off x="319756" y="5086148"/>
                <a:ext cx="2088993" cy="938719"/>
              </a:xfrm>
              <a:prstGeom prst="rect">
                <a:avLst/>
              </a:prstGeom>
            </p:spPr>
            <p:txBody>
              <a:bodyPr wrap="square" lIns="0">
                <a:spAutoFit/>
              </a:bodyPr>
              <a:lstStyle/>
              <a:p>
                <a:pPr>
                  <a:spcBef>
                    <a:spcPts val="1200"/>
                  </a:spcBef>
                </a:pPr>
                <a:r>
                  <a:rPr lang="en-US" sz="1100" noProof="1">
                    <a:latin typeface="Avenir Next LT Pro" panose="020B0504020202020204" pitchFamily="34" charset="0"/>
                  </a:rPr>
                  <a:t>Document de synthèse de la campagne avec leviers activés, justificatifs et  contact touches.</a:t>
                </a:r>
              </a:p>
            </p:txBody>
          </p:sp>
        </p:grpSp>
        <p:sp>
          <p:nvSpPr>
            <p:cNvPr id="49" name="TextBox 77">
              <a:extLst>
                <a:ext uri="{FF2B5EF4-FFF2-40B4-BE49-F238E27FC236}">
                  <a16:creationId xmlns:a16="http://schemas.microsoft.com/office/drawing/2014/main" id="{5F2BEF23-99AE-28A8-C692-ECCA8C44CB53}"/>
                </a:ext>
              </a:extLst>
            </p:cNvPr>
            <p:cNvSpPr txBox="1"/>
            <p:nvPr/>
          </p:nvSpPr>
          <p:spPr>
            <a:xfrm>
              <a:off x="9973942" y="1767641"/>
              <a:ext cx="1369349" cy="523220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F9AE00"/>
                  </a:solidFill>
                  <a:latin typeface="Avenir Next LT Pro" panose="020B0504020202020204" pitchFamily="34" charset="0"/>
                </a:rPr>
                <a:t>STEP 6</a:t>
              </a:r>
            </a:p>
          </p:txBody>
        </p:sp>
        <p:pic>
          <p:nvPicPr>
            <p:cNvPr id="50" name="Graphic 90" descr="Lights On">
              <a:extLst>
                <a:ext uri="{FF2B5EF4-FFF2-40B4-BE49-F238E27FC236}">
                  <a16:creationId xmlns:a16="http://schemas.microsoft.com/office/drawing/2014/main" id="{C52477E6-F57D-438E-6F53-D62161D7D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0201416" y="3291018"/>
              <a:ext cx="914400" cy="914400"/>
            </a:xfrm>
            <a:prstGeom prst="rect">
              <a:avLst/>
            </a:prstGeom>
          </p:spPr>
        </p:pic>
      </p:grpSp>
      <p:grpSp>
        <p:nvGrpSpPr>
          <p:cNvPr id="53" name="Group 118">
            <a:extLst>
              <a:ext uri="{FF2B5EF4-FFF2-40B4-BE49-F238E27FC236}">
                <a16:creationId xmlns:a16="http://schemas.microsoft.com/office/drawing/2014/main" id="{969A5F7B-2FC0-7E41-E9B6-B2ACD7A84195}"/>
              </a:ext>
            </a:extLst>
          </p:cNvPr>
          <p:cNvGrpSpPr/>
          <p:nvPr/>
        </p:nvGrpSpPr>
        <p:grpSpPr>
          <a:xfrm>
            <a:off x="6204781" y="1559758"/>
            <a:ext cx="1678380" cy="4934794"/>
            <a:chOff x="6170378" y="1767641"/>
            <a:chExt cx="1678380" cy="4934794"/>
          </a:xfrm>
        </p:grpSpPr>
        <p:grpSp>
          <p:nvGrpSpPr>
            <p:cNvPr id="54" name="Group 64">
              <a:extLst>
                <a:ext uri="{FF2B5EF4-FFF2-40B4-BE49-F238E27FC236}">
                  <a16:creationId xmlns:a16="http://schemas.microsoft.com/office/drawing/2014/main" id="{2C729C21-37B6-4B53-277F-3C28AB92132F}"/>
                </a:ext>
              </a:extLst>
            </p:cNvPr>
            <p:cNvGrpSpPr/>
            <p:nvPr/>
          </p:nvGrpSpPr>
          <p:grpSpPr>
            <a:xfrm>
              <a:off x="6170378" y="4236223"/>
              <a:ext cx="1678380" cy="2466212"/>
              <a:chOff x="319755" y="4412329"/>
              <a:chExt cx="2088993" cy="2466212"/>
            </a:xfrm>
          </p:grpSpPr>
          <p:sp>
            <p:nvSpPr>
              <p:cNvPr id="57" name="TextBox 67">
                <a:extLst>
                  <a:ext uri="{FF2B5EF4-FFF2-40B4-BE49-F238E27FC236}">
                    <a16:creationId xmlns:a16="http://schemas.microsoft.com/office/drawing/2014/main" id="{65E50534-A91C-B9B0-542D-DAE8AC1563B1}"/>
                  </a:ext>
                </a:extLst>
              </p:cNvPr>
              <p:cNvSpPr txBox="1"/>
              <p:nvPr/>
            </p:nvSpPr>
            <p:spPr>
              <a:xfrm>
                <a:off x="319755" y="4412329"/>
                <a:ext cx="2088993" cy="646331"/>
              </a:xfrm>
              <a:prstGeom prst="rect">
                <a:avLst/>
              </a:prstGeom>
              <a:noFill/>
            </p:spPr>
            <p:txBody>
              <a:bodyPr wrap="square" lIns="0" rtlCol="0" anchor="b">
                <a:spAutoFit/>
              </a:bodyPr>
              <a:lstStyle/>
              <a:p>
                <a:pPr algn="ctr"/>
                <a:r>
                  <a:rPr lang="en-US" b="1" noProof="1">
                    <a:solidFill>
                      <a:schemeClr val="accent4">
                        <a:lumMod val="75000"/>
                      </a:schemeClr>
                    </a:solidFill>
                    <a:latin typeface="Avenir Next LT Pro" panose="020B0504020202020204" pitchFamily="34" charset="0"/>
                  </a:rPr>
                  <a:t>Création des leviers</a:t>
                </a: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9DF6743D-19C5-15CA-FDEA-F022E0C26098}"/>
                  </a:ext>
                </a:extLst>
              </p:cNvPr>
              <p:cNvSpPr/>
              <p:nvPr/>
            </p:nvSpPr>
            <p:spPr>
              <a:xfrm>
                <a:off x="319755" y="5108826"/>
                <a:ext cx="2088993" cy="1769715"/>
              </a:xfrm>
              <a:prstGeom prst="rect">
                <a:avLst/>
              </a:prstGeom>
            </p:spPr>
            <p:txBody>
              <a:bodyPr wrap="square" lIns="0">
                <a:spAutoFit/>
              </a:bodyPr>
              <a:lstStyle/>
              <a:p>
                <a:pPr algn="just">
                  <a:spcBef>
                    <a:spcPts val="1200"/>
                  </a:spcBef>
                </a:pPr>
                <a:r>
                  <a:rPr lang="en-US" sz="1100" noProof="1">
                    <a:latin typeface="Avenir Next LT Pro" panose="020B0504020202020204" pitchFamily="34" charset="0"/>
                  </a:rPr>
                  <a:t>Création des outils de communication pour une parfait integration dans les codes de l’enseigne.</a:t>
                </a:r>
                <a:r>
                  <a:rPr lang="fr-FR" sz="1100" dirty="0">
                    <a:latin typeface="Avenir Next LT Pro" panose="020B0504020202020204" pitchFamily="34" charset="0"/>
                    <a:sym typeface="Wingdings" panose="05000000000000000000" pitchFamily="2" charset="2"/>
                  </a:rPr>
                  <a:t> A/R avec les marques. Garant du respect des guidelines marques </a:t>
                </a:r>
                <a:endParaRPr lang="en-US" sz="1100" noProof="1">
                  <a:latin typeface="Avenir Next LT Pro" panose="020B0504020202020204" pitchFamily="34" charset="0"/>
                </a:endParaRPr>
              </a:p>
              <a:p>
                <a:pPr algn="just">
                  <a:spcBef>
                    <a:spcPts val="1200"/>
                  </a:spcBef>
                </a:pPr>
                <a:endParaRPr lang="en-US" sz="1100" noProof="1">
                  <a:latin typeface="Avenir Next LT Pro" panose="020B0504020202020204" pitchFamily="34" charset="0"/>
                </a:endParaRPr>
              </a:p>
            </p:txBody>
          </p:sp>
        </p:grpSp>
        <p:sp>
          <p:nvSpPr>
            <p:cNvPr id="55" name="TextBox 65">
              <a:extLst>
                <a:ext uri="{FF2B5EF4-FFF2-40B4-BE49-F238E27FC236}">
                  <a16:creationId xmlns:a16="http://schemas.microsoft.com/office/drawing/2014/main" id="{1B276341-6DC4-C0F5-DE18-4AF87A92BC6B}"/>
                </a:ext>
              </a:extLst>
            </p:cNvPr>
            <p:cNvSpPr txBox="1"/>
            <p:nvPr/>
          </p:nvSpPr>
          <p:spPr>
            <a:xfrm>
              <a:off x="6324894" y="1767641"/>
              <a:ext cx="1369349" cy="523220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accent4">
                      <a:lumMod val="75000"/>
                    </a:schemeClr>
                  </a:solidFill>
                  <a:latin typeface="Avenir Next LT Pro" panose="020B0504020202020204" pitchFamily="34" charset="0"/>
                </a:rPr>
                <a:t>STEP 4</a:t>
              </a:r>
            </a:p>
          </p:txBody>
        </p:sp>
        <p:pic>
          <p:nvPicPr>
            <p:cNvPr id="56" name="Graphic 92" descr="Stopwatch 33%">
              <a:extLst>
                <a:ext uri="{FF2B5EF4-FFF2-40B4-BE49-F238E27FC236}">
                  <a16:creationId xmlns:a16="http://schemas.microsoft.com/office/drawing/2014/main" id="{3A636533-9B7C-7B35-6C63-AD57EB9A9E2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6552368" y="3291018"/>
              <a:ext cx="914400" cy="914400"/>
            </a:xfrm>
            <a:prstGeom prst="rect">
              <a:avLst/>
            </a:prstGeom>
          </p:spPr>
        </p:pic>
      </p:grpSp>
      <p:grpSp>
        <p:nvGrpSpPr>
          <p:cNvPr id="59" name="Group 115">
            <a:extLst>
              <a:ext uri="{FF2B5EF4-FFF2-40B4-BE49-F238E27FC236}">
                <a16:creationId xmlns:a16="http://schemas.microsoft.com/office/drawing/2014/main" id="{CA9AE7FC-8CEC-ED5F-A805-605BE3C5BCC2}"/>
              </a:ext>
            </a:extLst>
          </p:cNvPr>
          <p:cNvGrpSpPr/>
          <p:nvPr/>
        </p:nvGrpSpPr>
        <p:grpSpPr>
          <a:xfrm>
            <a:off x="731209" y="1559758"/>
            <a:ext cx="1678381" cy="5095223"/>
            <a:chOff x="696806" y="1767641"/>
            <a:chExt cx="1678381" cy="5095223"/>
          </a:xfrm>
        </p:grpSpPr>
        <p:grpSp>
          <p:nvGrpSpPr>
            <p:cNvPr id="60" name="Group 38">
              <a:extLst>
                <a:ext uri="{FF2B5EF4-FFF2-40B4-BE49-F238E27FC236}">
                  <a16:creationId xmlns:a16="http://schemas.microsoft.com/office/drawing/2014/main" id="{16F68DB1-FD73-AFF0-9B1C-2CBF243DB6F1}"/>
                </a:ext>
              </a:extLst>
            </p:cNvPr>
            <p:cNvGrpSpPr/>
            <p:nvPr/>
          </p:nvGrpSpPr>
          <p:grpSpPr>
            <a:xfrm>
              <a:off x="696806" y="4266973"/>
              <a:ext cx="1678381" cy="2595891"/>
              <a:chOff x="319755" y="4443079"/>
              <a:chExt cx="2088994" cy="2595891"/>
            </a:xfrm>
          </p:grpSpPr>
          <p:sp>
            <p:nvSpPr>
              <p:cNvPr id="63" name="TextBox 39">
                <a:extLst>
                  <a:ext uri="{FF2B5EF4-FFF2-40B4-BE49-F238E27FC236}">
                    <a16:creationId xmlns:a16="http://schemas.microsoft.com/office/drawing/2014/main" id="{C0376D69-6FB4-20D4-A527-38E73DE9391F}"/>
                  </a:ext>
                </a:extLst>
              </p:cNvPr>
              <p:cNvSpPr txBox="1"/>
              <p:nvPr/>
            </p:nvSpPr>
            <p:spPr>
              <a:xfrm>
                <a:off x="319755" y="4443079"/>
                <a:ext cx="2088993" cy="646331"/>
              </a:xfrm>
              <a:prstGeom prst="rect">
                <a:avLst/>
              </a:prstGeom>
              <a:noFill/>
            </p:spPr>
            <p:txBody>
              <a:bodyPr wrap="square" lIns="0" rtlCol="0" anchor="b">
                <a:spAutoFit/>
              </a:bodyPr>
              <a:lstStyle/>
              <a:p>
                <a:pPr algn="ctr"/>
                <a:r>
                  <a:rPr lang="en-US" b="1" noProof="1">
                    <a:solidFill>
                      <a:schemeClr val="accent1"/>
                    </a:solidFill>
                    <a:latin typeface="Avenir Next LT Pro" panose="020B0504020202020204" pitchFamily="34" charset="0"/>
                  </a:rPr>
                  <a:t>Identification du besoin</a:t>
                </a:r>
              </a:p>
            </p:txBody>
          </p: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00A13E94-2200-53B0-0E67-A19AC5BF408F}"/>
                  </a:ext>
                </a:extLst>
              </p:cNvPr>
              <p:cNvSpPr/>
              <p:nvPr/>
            </p:nvSpPr>
            <p:spPr>
              <a:xfrm>
                <a:off x="319756" y="5084589"/>
                <a:ext cx="2088993" cy="1954381"/>
              </a:xfrm>
              <a:prstGeom prst="rect">
                <a:avLst/>
              </a:prstGeom>
            </p:spPr>
            <p:txBody>
              <a:bodyPr wrap="square" lIns="0">
                <a:spAutoFit/>
              </a:bodyPr>
              <a:lstStyle/>
              <a:p>
                <a:pPr algn="just">
                  <a:spcBef>
                    <a:spcPts val="1200"/>
                  </a:spcBef>
                </a:pPr>
                <a:r>
                  <a:rPr lang="en-US" sz="1100" noProof="1">
                    <a:latin typeface="Avenir Next LT Pro" panose="020B0504020202020204" pitchFamily="34" charset="0"/>
                  </a:rPr>
                  <a:t>Les achats proposent ‘on-top’ à leur fournisseur de communiquer sur nos medias ; Ils signalent les targets en demandent, avec ou non une identification de leur enjeu de com (lancement produit, noto…) .</a:t>
                </a:r>
              </a:p>
            </p:txBody>
          </p:sp>
        </p:grpSp>
        <p:sp>
          <p:nvSpPr>
            <p:cNvPr id="61" name="TextBox 41">
              <a:extLst>
                <a:ext uri="{FF2B5EF4-FFF2-40B4-BE49-F238E27FC236}">
                  <a16:creationId xmlns:a16="http://schemas.microsoft.com/office/drawing/2014/main" id="{A3EAB486-DB95-1EB7-A7EA-8C3AEF6680B8}"/>
                </a:ext>
              </a:extLst>
            </p:cNvPr>
            <p:cNvSpPr txBox="1"/>
            <p:nvPr/>
          </p:nvSpPr>
          <p:spPr>
            <a:xfrm>
              <a:off x="851322" y="1767641"/>
              <a:ext cx="1369349" cy="523220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accent1"/>
                  </a:solidFill>
                  <a:latin typeface="Avenir Next LT Pro" panose="020B0504020202020204" pitchFamily="34" charset="0"/>
                </a:rPr>
                <a:t>STEP 1</a:t>
              </a:r>
            </a:p>
          </p:txBody>
        </p:sp>
        <p:pic>
          <p:nvPicPr>
            <p:cNvPr id="62" name="Graphic 94" descr="Database">
              <a:extLst>
                <a:ext uri="{FF2B5EF4-FFF2-40B4-BE49-F238E27FC236}">
                  <a16:creationId xmlns:a16="http://schemas.microsoft.com/office/drawing/2014/main" id="{FA0AF7A2-351D-7F44-0E6D-A5A3F3546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078796" y="3291018"/>
              <a:ext cx="914400" cy="914400"/>
            </a:xfrm>
            <a:prstGeom prst="rect">
              <a:avLst/>
            </a:prstGeom>
          </p:spPr>
        </p:pic>
      </p:grpSp>
      <p:cxnSp>
        <p:nvCxnSpPr>
          <p:cNvPr id="65" name="Straight Connector 97">
            <a:extLst>
              <a:ext uri="{FF2B5EF4-FFF2-40B4-BE49-F238E27FC236}">
                <a16:creationId xmlns:a16="http://schemas.microsoft.com/office/drawing/2014/main" id="{F7AE8E91-F4FE-F05A-6381-37E2704EB256}"/>
              </a:ext>
            </a:extLst>
          </p:cNvPr>
          <p:cNvCxnSpPr>
            <a:cxnSpLocks/>
          </p:cNvCxnSpPr>
          <p:nvPr/>
        </p:nvCxnSpPr>
        <p:spPr>
          <a:xfrm>
            <a:off x="658289" y="2087562"/>
            <a:ext cx="1897444" cy="0"/>
          </a:xfrm>
          <a:prstGeom prst="line">
            <a:avLst/>
          </a:prstGeom>
          <a:ln w="3175">
            <a:solidFill>
              <a:schemeClr val="accent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98">
            <a:extLst>
              <a:ext uri="{FF2B5EF4-FFF2-40B4-BE49-F238E27FC236}">
                <a16:creationId xmlns:a16="http://schemas.microsoft.com/office/drawing/2014/main" id="{B530E9BF-8C58-1034-1FBF-51FD3ECCE246}"/>
              </a:ext>
            </a:extLst>
          </p:cNvPr>
          <p:cNvCxnSpPr>
            <a:cxnSpLocks/>
          </p:cNvCxnSpPr>
          <p:nvPr/>
        </p:nvCxnSpPr>
        <p:spPr>
          <a:xfrm>
            <a:off x="9955710" y="2082978"/>
            <a:ext cx="1646806" cy="0"/>
          </a:xfrm>
          <a:prstGeom prst="line">
            <a:avLst/>
          </a:prstGeom>
          <a:ln w="3175">
            <a:solidFill>
              <a:srgbClr val="F9AE00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100">
            <a:extLst>
              <a:ext uri="{FF2B5EF4-FFF2-40B4-BE49-F238E27FC236}">
                <a16:creationId xmlns:a16="http://schemas.microsoft.com/office/drawing/2014/main" id="{31E66C4F-D983-6ED6-FE78-B8300C83577F}"/>
              </a:ext>
            </a:extLst>
          </p:cNvPr>
          <p:cNvCxnSpPr>
            <a:cxnSpLocks/>
          </p:cNvCxnSpPr>
          <p:nvPr/>
        </p:nvCxnSpPr>
        <p:spPr>
          <a:xfrm>
            <a:off x="2710113" y="2082978"/>
            <a:ext cx="1687657" cy="0"/>
          </a:xfrm>
          <a:prstGeom prst="line">
            <a:avLst/>
          </a:prstGeom>
          <a:ln w="3175">
            <a:solidFill>
              <a:schemeClr val="accent2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102">
            <a:extLst>
              <a:ext uri="{FF2B5EF4-FFF2-40B4-BE49-F238E27FC236}">
                <a16:creationId xmlns:a16="http://schemas.microsoft.com/office/drawing/2014/main" id="{5E993CA1-D3A5-5ACB-C027-C92B579A982A}"/>
              </a:ext>
            </a:extLst>
          </p:cNvPr>
          <p:cNvCxnSpPr>
            <a:cxnSpLocks/>
          </p:cNvCxnSpPr>
          <p:nvPr/>
        </p:nvCxnSpPr>
        <p:spPr>
          <a:xfrm>
            <a:off x="4552150" y="2082978"/>
            <a:ext cx="1646806" cy="0"/>
          </a:xfrm>
          <a:prstGeom prst="line">
            <a:avLst/>
          </a:prstGeom>
          <a:ln w="3175">
            <a:solidFill>
              <a:schemeClr val="accent3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104">
            <a:extLst>
              <a:ext uri="{FF2B5EF4-FFF2-40B4-BE49-F238E27FC236}">
                <a16:creationId xmlns:a16="http://schemas.microsoft.com/office/drawing/2014/main" id="{32847D58-0444-0915-A3D5-24590E213DFF}"/>
              </a:ext>
            </a:extLst>
          </p:cNvPr>
          <p:cNvCxnSpPr>
            <a:cxnSpLocks/>
          </p:cNvCxnSpPr>
          <p:nvPr/>
        </p:nvCxnSpPr>
        <p:spPr>
          <a:xfrm>
            <a:off x="8154522" y="2082978"/>
            <a:ext cx="1646806" cy="0"/>
          </a:xfrm>
          <a:prstGeom prst="line">
            <a:avLst/>
          </a:prstGeom>
          <a:ln w="3175">
            <a:solidFill>
              <a:srgbClr val="FFC000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111">
            <a:extLst>
              <a:ext uri="{FF2B5EF4-FFF2-40B4-BE49-F238E27FC236}">
                <a16:creationId xmlns:a16="http://schemas.microsoft.com/office/drawing/2014/main" id="{2C210859-E5FE-76EA-098F-1EC058AABDDF}"/>
              </a:ext>
            </a:extLst>
          </p:cNvPr>
          <p:cNvCxnSpPr>
            <a:cxnSpLocks/>
          </p:cNvCxnSpPr>
          <p:nvPr/>
        </p:nvCxnSpPr>
        <p:spPr>
          <a:xfrm>
            <a:off x="6353336" y="2082978"/>
            <a:ext cx="1646806" cy="0"/>
          </a:xfrm>
          <a:prstGeom prst="line">
            <a:avLst/>
          </a:prstGeom>
          <a:ln w="3175">
            <a:solidFill>
              <a:schemeClr val="accent4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ctangle 70">
            <a:extLst>
              <a:ext uri="{FF2B5EF4-FFF2-40B4-BE49-F238E27FC236}">
                <a16:creationId xmlns:a16="http://schemas.microsoft.com/office/drawing/2014/main" id="{D96DCD83-0E8F-53EC-3EC7-BC1BE0230AF7}"/>
              </a:ext>
            </a:extLst>
          </p:cNvPr>
          <p:cNvSpPr/>
          <p:nvPr/>
        </p:nvSpPr>
        <p:spPr>
          <a:xfrm>
            <a:off x="731209" y="6454926"/>
            <a:ext cx="1678380" cy="2083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>
                <a:latin typeface="Avenir Next LT Pro" panose="020B0504020202020204" pitchFamily="34" charset="0"/>
              </a:rPr>
              <a:t>TEAM ACHAT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8D147E18-976A-DFA3-B149-CB85E0B83EB8}"/>
              </a:ext>
            </a:extLst>
          </p:cNvPr>
          <p:cNvSpPr/>
          <p:nvPr/>
        </p:nvSpPr>
        <p:spPr>
          <a:xfrm>
            <a:off x="2555733" y="6454926"/>
            <a:ext cx="1678380" cy="2083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>
                <a:latin typeface="Avenir Next LT Pro" panose="020B0504020202020204" pitchFamily="34" charset="0"/>
              </a:rPr>
              <a:t>TEAM  ACHAT &amp; MMM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31DD42B6-92F9-7A3C-AB72-7C8F1CFD2637}"/>
              </a:ext>
            </a:extLst>
          </p:cNvPr>
          <p:cNvSpPr/>
          <p:nvPr/>
        </p:nvSpPr>
        <p:spPr>
          <a:xfrm>
            <a:off x="4380258" y="6453319"/>
            <a:ext cx="1678380" cy="2083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>
                <a:latin typeface="Avenir Next LT Pro" panose="020B0504020202020204" pitchFamily="34" charset="0"/>
              </a:rPr>
              <a:t>TEAM  MMM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D4953E34-7564-2651-13CD-9F6AE032A402}"/>
              </a:ext>
            </a:extLst>
          </p:cNvPr>
          <p:cNvSpPr/>
          <p:nvPr/>
        </p:nvSpPr>
        <p:spPr>
          <a:xfrm>
            <a:off x="6199963" y="6453318"/>
            <a:ext cx="1678380" cy="2083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>
                <a:latin typeface="Avenir Next LT Pro" panose="020B0504020202020204" pitchFamily="34" charset="0"/>
              </a:rPr>
              <a:t>TEAM  MMM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33C9E97C-266C-B80F-B6EA-B80590537E12}"/>
              </a:ext>
            </a:extLst>
          </p:cNvPr>
          <p:cNvSpPr/>
          <p:nvPr/>
        </p:nvSpPr>
        <p:spPr>
          <a:xfrm>
            <a:off x="8039206" y="6448386"/>
            <a:ext cx="1678380" cy="2083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>
                <a:latin typeface="Avenir Next LT Pro" panose="020B0504020202020204" pitchFamily="34" charset="0"/>
              </a:rPr>
              <a:t>TEAM  MMM</a:t>
            </a:r>
            <a:endParaRPr lang="fr-FR" sz="1050" dirty="0">
              <a:latin typeface="Avenir Next LT Pro" panose="020B0504020202020204" pitchFamily="34" charset="0"/>
            </a:endParaRP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3B7FB4B0-A465-EB3D-C9AA-37BE11BDCBE1}"/>
              </a:ext>
            </a:extLst>
          </p:cNvPr>
          <p:cNvSpPr txBox="1"/>
          <p:nvPr/>
        </p:nvSpPr>
        <p:spPr>
          <a:xfrm>
            <a:off x="7378016" y="1238607"/>
            <a:ext cx="2949217" cy="3647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fr-FR" sz="1600" b="1" dirty="0">
                <a:solidFill>
                  <a:srgbClr val="004282"/>
                </a:solidFill>
                <a:latin typeface="Avenir Next LT Pro" panose="020B0504020202020204" pitchFamily="34" charset="0"/>
              </a:rPr>
              <a:t>Intervention « post deal »</a:t>
            </a:r>
          </a:p>
        </p:txBody>
      </p:sp>
      <p:cxnSp>
        <p:nvCxnSpPr>
          <p:cNvPr id="79" name="Connecteur droit 78">
            <a:extLst>
              <a:ext uri="{FF2B5EF4-FFF2-40B4-BE49-F238E27FC236}">
                <a16:creationId xmlns:a16="http://schemas.microsoft.com/office/drawing/2014/main" id="{D20964D5-E8D8-9F63-56AD-F481213D4977}"/>
              </a:ext>
            </a:extLst>
          </p:cNvPr>
          <p:cNvCxnSpPr>
            <a:cxnSpLocks/>
          </p:cNvCxnSpPr>
          <p:nvPr/>
        </p:nvCxnSpPr>
        <p:spPr>
          <a:xfrm>
            <a:off x="6481625" y="1430909"/>
            <a:ext cx="83249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eur droit 79">
            <a:extLst>
              <a:ext uri="{FF2B5EF4-FFF2-40B4-BE49-F238E27FC236}">
                <a16:creationId xmlns:a16="http://schemas.microsoft.com/office/drawing/2014/main" id="{34C8700A-95FC-570B-862D-80622086113E}"/>
              </a:ext>
            </a:extLst>
          </p:cNvPr>
          <p:cNvCxnSpPr>
            <a:cxnSpLocks/>
          </p:cNvCxnSpPr>
          <p:nvPr/>
        </p:nvCxnSpPr>
        <p:spPr>
          <a:xfrm>
            <a:off x="10362866" y="1430909"/>
            <a:ext cx="83249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ZoneTexte 80">
            <a:extLst>
              <a:ext uri="{FF2B5EF4-FFF2-40B4-BE49-F238E27FC236}">
                <a16:creationId xmlns:a16="http://schemas.microsoft.com/office/drawing/2014/main" id="{D6A8A9CA-8A8A-268C-D584-5CC0810BE7E9}"/>
              </a:ext>
            </a:extLst>
          </p:cNvPr>
          <p:cNvSpPr txBox="1"/>
          <p:nvPr/>
        </p:nvSpPr>
        <p:spPr>
          <a:xfrm>
            <a:off x="4576465" y="1205681"/>
            <a:ext cx="1493281" cy="3647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fr-FR" sz="1600" b="1" dirty="0">
                <a:solidFill>
                  <a:srgbClr val="004282"/>
                </a:solidFill>
                <a:latin typeface="Avenir Next LT Pro" panose="020B0504020202020204" pitchFamily="34" charset="0"/>
              </a:rPr>
              <a:t>« deal »</a:t>
            </a:r>
          </a:p>
        </p:txBody>
      </p:sp>
      <p:cxnSp>
        <p:nvCxnSpPr>
          <p:cNvPr id="82" name="Connecteur droit 81">
            <a:extLst>
              <a:ext uri="{FF2B5EF4-FFF2-40B4-BE49-F238E27FC236}">
                <a16:creationId xmlns:a16="http://schemas.microsoft.com/office/drawing/2014/main" id="{5422D898-44B8-02BA-CE8C-DD1938828A97}"/>
              </a:ext>
            </a:extLst>
          </p:cNvPr>
          <p:cNvCxnSpPr>
            <a:cxnSpLocks/>
          </p:cNvCxnSpPr>
          <p:nvPr/>
        </p:nvCxnSpPr>
        <p:spPr>
          <a:xfrm>
            <a:off x="5771579" y="1430909"/>
            <a:ext cx="35622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2C44D46C-2895-D1A0-3AA7-E2FBEE5A8278}"/>
              </a:ext>
            </a:extLst>
          </p:cNvPr>
          <p:cNvCxnSpPr>
            <a:cxnSpLocks/>
          </p:cNvCxnSpPr>
          <p:nvPr/>
        </p:nvCxnSpPr>
        <p:spPr>
          <a:xfrm>
            <a:off x="4534773" y="1430909"/>
            <a:ext cx="35622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ZoneTexte 85">
            <a:extLst>
              <a:ext uri="{FF2B5EF4-FFF2-40B4-BE49-F238E27FC236}">
                <a16:creationId xmlns:a16="http://schemas.microsoft.com/office/drawing/2014/main" id="{B9D0755B-A50F-E5F6-6A31-481516A6B5E1}"/>
              </a:ext>
            </a:extLst>
          </p:cNvPr>
          <p:cNvSpPr txBox="1"/>
          <p:nvPr/>
        </p:nvSpPr>
        <p:spPr>
          <a:xfrm>
            <a:off x="1078062" y="1203846"/>
            <a:ext cx="2949046" cy="3647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fr-FR" sz="1600" b="1" dirty="0">
                <a:solidFill>
                  <a:srgbClr val="004282"/>
                </a:solidFill>
                <a:latin typeface="Avenir Next LT Pro" panose="020B0504020202020204" pitchFamily="34" charset="0"/>
              </a:rPr>
              <a:t>Intervention « pré-deal »</a:t>
            </a:r>
          </a:p>
        </p:txBody>
      </p:sp>
      <p:cxnSp>
        <p:nvCxnSpPr>
          <p:cNvPr id="90" name="Connecteur droit 89">
            <a:extLst>
              <a:ext uri="{FF2B5EF4-FFF2-40B4-BE49-F238E27FC236}">
                <a16:creationId xmlns:a16="http://schemas.microsoft.com/office/drawing/2014/main" id="{1E3EE599-B9AE-2626-78F6-6044EA4BECA9}"/>
              </a:ext>
            </a:extLst>
          </p:cNvPr>
          <p:cNvCxnSpPr>
            <a:cxnSpLocks/>
          </p:cNvCxnSpPr>
          <p:nvPr/>
        </p:nvCxnSpPr>
        <p:spPr>
          <a:xfrm>
            <a:off x="3963407" y="1430909"/>
            <a:ext cx="35622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Connecteur droit 90">
            <a:extLst>
              <a:ext uri="{FF2B5EF4-FFF2-40B4-BE49-F238E27FC236}">
                <a16:creationId xmlns:a16="http://schemas.microsoft.com/office/drawing/2014/main" id="{F1993DC7-3DC2-FBDD-1890-3D94009081D0}"/>
              </a:ext>
            </a:extLst>
          </p:cNvPr>
          <p:cNvCxnSpPr>
            <a:cxnSpLocks/>
          </p:cNvCxnSpPr>
          <p:nvPr/>
        </p:nvCxnSpPr>
        <p:spPr>
          <a:xfrm>
            <a:off x="885725" y="1430909"/>
            <a:ext cx="35622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ectangle 91">
            <a:extLst>
              <a:ext uri="{FF2B5EF4-FFF2-40B4-BE49-F238E27FC236}">
                <a16:creationId xmlns:a16="http://schemas.microsoft.com/office/drawing/2014/main" id="{664D21E4-3AE1-1AF9-EF1A-DF42DFC6C0B3}"/>
              </a:ext>
            </a:extLst>
          </p:cNvPr>
          <p:cNvSpPr/>
          <p:nvPr/>
        </p:nvSpPr>
        <p:spPr>
          <a:xfrm>
            <a:off x="9853829" y="6454926"/>
            <a:ext cx="1678380" cy="2083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>
                <a:latin typeface="Avenir Next LT Pro" panose="020B0504020202020204" pitchFamily="34" charset="0"/>
              </a:rPr>
              <a:t>TEAM  MMM</a:t>
            </a:r>
            <a:endParaRPr lang="fr-FR" sz="105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6456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57CD6C0D-F763-AC94-B0ED-B0A9B8D2E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fr-FR" sz="3200" dirty="0">
                <a:latin typeface="Avenir Next LT Pro" panose="020B0504020202020204" pitchFamily="34" charset="0"/>
              </a:rPr>
              <a:t>Quel rôle de l’agence ?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8338441C-A9A0-67B6-116E-56C01D76E7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0154" y="2108978"/>
            <a:ext cx="9661846" cy="3555715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sz="1800" b="1" dirty="0"/>
              <a:t>Intervention Equipe METRO: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sz="1800" dirty="0"/>
              <a:t>Equipes achats : Stratégie, Information,  Suivi de négociation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sz="1800" dirty="0"/>
              <a:t>Equipes Experts marketing : Validation du plan de com, intégration dans le PAC,</a:t>
            </a:r>
            <a:br>
              <a:rPr lang="fr-FR" sz="1800" dirty="0"/>
            </a:br>
            <a:r>
              <a:rPr lang="fr-FR" sz="1800" dirty="0"/>
              <a:t>validation des leviers activés et des créations</a:t>
            </a:r>
            <a:br>
              <a:rPr lang="fr-FR" sz="1800" dirty="0"/>
            </a:br>
            <a:endParaRPr lang="fr-FR" sz="1000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sz="1800" b="1" dirty="0"/>
              <a:t>Intervention Equipe Régie LNB 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sz="1800" dirty="0"/>
              <a:t>Recommandation du plan de communication</a:t>
            </a:r>
            <a:br>
              <a:rPr lang="fr-FR" sz="1800" dirty="0"/>
            </a:br>
            <a:r>
              <a:rPr lang="fr-FR" sz="1800" dirty="0"/>
              <a:t>Création &amp; déploiement des campagnes  </a:t>
            </a:r>
            <a:r>
              <a:rPr lang="fr-FR" sz="1800" b="1" dirty="0"/>
              <a:t>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sz="1800" dirty="0">
                <a:sym typeface="Wingdings" panose="05000000000000000000" pitchFamily="2" charset="2"/>
              </a:rPr>
              <a:t>Gestion opérationnelle, A/R avec les marques, production, budget (facturation annonceur)</a:t>
            </a:r>
            <a:br>
              <a:rPr lang="fr-FR" sz="1800" dirty="0">
                <a:sym typeface="Wingdings" panose="05000000000000000000" pitchFamily="2" charset="2"/>
              </a:rPr>
            </a:br>
            <a:r>
              <a:rPr lang="fr-FR" sz="1800" dirty="0">
                <a:sym typeface="Wingdings" panose="05000000000000000000" pitchFamily="2" charset="2"/>
              </a:rPr>
              <a:t>Garant du respect des guidelines marques – Validation créative avec les équipes marketing</a:t>
            </a: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C965F4B9-B4D4-7E20-7A5E-AABEB7C526BB}"/>
              </a:ext>
            </a:extLst>
          </p:cNvPr>
          <p:cNvSpPr/>
          <p:nvPr/>
        </p:nvSpPr>
        <p:spPr>
          <a:xfrm>
            <a:off x="603113" y="2108978"/>
            <a:ext cx="1352145" cy="1237337"/>
          </a:xfrm>
          <a:prstGeom prst="roundRect">
            <a:avLst>
              <a:gd name="adj" fmla="val 0"/>
            </a:avLst>
          </a:prstGeom>
          <a:solidFill>
            <a:srgbClr val="E7AA29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PÔLE </a:t>
            </a:r>
            <a:br>
              <a:rPr lang="fr-FR" dirty="0"/>
            </a:br>
            <a:r>
              <a:rPr lang="fr-FR" sz="2400" b="1" i="1" dirty="0"/>
              <a:t>SALES</a:t>
            </a:r>
            <a:endParaRPr lang="fr-FR" b="1" i="1" dirty="0"/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EE10C373-EE1E-6C0F-DBF2-7EC9001839AB}"/>
              </a:ext>
            </a:extLst>
          </p:cNvPr>
          <p:cNvSpPr/>
          <p:nvPr/>
        </p:nvSpPr>
        <p:spPr>
          <a:xfrm>
            <a:off x="603112" y="3739348"/>
            <a:ext cx="1352145" cy="1230246"/>
          </a:xfrm>
          <a:prstGeom prst="roundRect">
            <a:avLst>
              <a:gd name="adj" fmla="val 0"/>
            </a:avLst>
          </a:prstGeom>
          <a:solidFill>
            <a:srgbClr val="ED3A4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PÔLE </a:t>
            </a:r>
            <a:r>
              <a:rPr lang="fr-FR" sz="2400" b="1" i="1" dirty="0"/>
              <a:t>FACTORY</a:t>
            </a:r>
            <a:endParaRPr lang="fr-FR" b="1" i="1" dirty="0"/>
          </a:p>
        </p:txBody>
      </p:sp>
      <p:sp>
        <p:nvSpPr>
          <p:cNvPr id="6" name="Triangle isocèle 5">
            <a:extLst>
              <a:ext uri="{FF2B5EF4-FFF2-40B4-BE49-F238E27FC236}">
                <a16:creationId xmlns:a16="http://schemas.microsoft.com/office/drawing/2014/main" id="{3BB97878-8853-8877-73C0-C465EF47BAAD}"/>
              </a:ext>
            </a:extLst>
          </p:cNvPr>
          <p:cNvSpPr/>
          <p:nvPr/>
        </p:nvSpPr>
        <p:spPr>
          <a:xfrm rot="5400000">
            <a:off x="1785506" y="2556931"/>
            <a:ext cx="914400" cy="341430"/>
          </a:xfrm>
          <a:prstGeom prst="triangle">
            <a:avLst/>
          </a:prstGeom>
          <a:solidFill>
            <a:srgbClr val="E7AA29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2299C087-975F-F444-AE3A-08B4EBE75747}"/>
              </a:ext>
            </a:extLst>
          </p:cNvPr>
          <p:cNvSpPr/>
          <p:nvPr/>
        </p:nvSpPr>
        <p:spPr>
          <a:xfrm rot="5400000">
            <a:off x="1785506" y="4152292"/>
            <a:ext cx="914400" cy="341430"/>
          </a:xfrm>
          <a:prstGeom prst="triangle">
            <a:avLst/>
          </a:prstGeom>
          <a:solidFill>
            <a:srgbClr val="ED3A4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6586170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57CD6C0D-F763-AC94-B0ED-B0A9B8D2E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fr-FR" sz="3200" dirty="0">
                <a:latin typeface="Avenir Next LT Pro" panose="020B0504020202020204" pitchFamily="34" charset="0"/>
              </a:rPr>
              <a:t>Quel rôle de L’AGENCE ?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8338441C-A9A0-67B6-116E-56C01D76E7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71575"/>
            <a:ext cx="10515600" cy="4282095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sz="1800" dirty="0"/>
              <a:t>L’agence intervient dés la prise de brief avec la marque / fournisseur et propose un plan de communication. Elle définit le cadre de la campagne avec les équipes Marketing METRO :</a:t>
            </a:r>
            <a:br>
              <a:rPr lang="fr-FR" sz="1800" dirty="0"/>
            </a:br>
            <a:endParaRPr lang="fr-FR" sz="1400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sz="1800" dirty="0">
                <a:sym typeface="Wingdings" panose="05000000000000000000" pitchFamily="2" charset="2"/>
              </a:rPr>
              <a:t>	</a:t>
            </a:r>
            <a:r>
              <a:rPr lang="fr-FR" sz="1600" dirty="0">
                <a:sym typeface="Wingdings" panose="05000000000000000000" pitchFamily="2" charset="2"/>
              </a:rPr>
              <a:t>	 </a:t>
            </a:r>
            <a:r>
              <a:rPr lang="fr-FR" sz="1600" dirty="0"/>
              <a:t>Prise de brief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sz="1600" dirty="0">
                <a:sym typeface="Wingdings" panose="05000000000000000000" pitchFamily="2" charset="2"/>
              </a:rPr>
              <a:t>		</a:t>
            </a:r>
            <a:r>
              <a:rPr lang="fr-FR" sz="1600" dirty="0"/>
              <a:t> Plan de communication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sz="1600" dirty="0"/>
              <a:t>			&gt;Période &amp; durée de campagne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sz="1600" dirty="0"/>
              <a:t>			&gt;Leviers exploités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sz="1600" dirty="0"/>
              <a:t>			&gt;Contenu / offre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sz="1600" dirty="0"/>
              <a:t>		</a:t>
            </a:r>
            <a:r>
              <a:rPr lang="fr-FR" sz="1600" dirty="0">
                <a:sym typeface="Wingdings" panose="05000000000000000000" pitchFamily="2" charset="2"/>
              </a:rPr>
              <a:t> Relation avec les ‘experts’ internes</a:t>
            </a:r>
            <a:endParaRPr lang="fr-FR" sz="1600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sz="1600" dirty="0">
                <a:sym typeface="Wingdings" panose="05000000000000000000" pitchFamily="2" charset="2"/>
              </a:rPr>
              <a:t>		 </a:t>
            </a:r>
            <a:r>
              <a:rPr lang="fr-FR" sz="1600" dirty="0"/>
              <a:t>Réalisation des assets</a:t>
            </a:r>
            <a:br>
              <a:rPr lang="fr-FR" sz="1600" dirty="0"/>
            </a:br>
            <a:r>
              <a:rPr lang="fr-FR" sz="1600" dirty="0"/>
              <a:t>		</a:t>
            </a:r>
            <a:r>
              <a:rPr lang="fr-FR" sz="1600" dirty="0">
                <a:sym typeface="Wingdings" panose="05000000000000000000" pitchFamily="2" charset="2"/>
              </a:rPr>
              <a:t> Process de validation des assets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sz="1600" dirty="0">
                <a:sym typeface="Wingdings" panose="05000000000000000000" pitchFamily="2" charset="2"/>
              </a:rPr>
              <a:t>			&gt; Creative </a:t>
            </a:r>
            <a:r>
              <a:rPr lang="fr-FR" sz="1600" dirty="0" err="1">
                <a:sym typeface="Wingdings" panose="05000000000000000000" pitchFamily="2" charset="2"/>
              </a:rPr>
              <a:t>approval</a:t>
            </a:r>
            <a:r>
              <a:rPr lang="fr-FR" sz="1600" dirty="0">
                <a:sym typeface="Wingdings" panose="05000000000000000000" pitchFamily="2" charset="2"/>
              </a:rPr>
              <a:t> des équipes marketing </a:t>
            </a:r>
            <a:br>
              <a:rPr lang="fr-FR" sz="1600" dirty="0">
                <a:sym typeface="Wingdings" panose="05000000000000000000" pitchFamily="2" charset="2"/>
              </a:rPr>
            </a:br>
            <a:r>
              <a:rPr lang="fr-FR" sz="1600" dirty="0">
                <a:sym typeface="Wingdings" panose="05000000000000000000" pitchFamily="2" charset="2"/>
              </a:rPr>
              <a:t>			&gt; Marques partenaires</a:t>
            </a:r>
            <a:br>
              <a:rPr lang="fr-FR" sz="1600" dirty="0">
                <a:sym typeface="Wingdings" panose="05000000000000000000" pitchFamily="2" charset="2"/>
              </a:rPr>
            </a:br>
            <a:r>
              <a:rPr lang="fr-FR" sz="1600" dirty="0">
                <a:sym typeface="Wingdings" panose="05000000000000000000" pitchFamily="2" charset="2"/>
              </a:rPr>
              <a:t>		 A/R avec les marques  </a:t>
            </a:r>
            <a:br>
              <a:rPr lang="fr-FR" sz="1600" dirty="0">
                <a:sym typeface="Wingdings" panose="05000000000000000000" pitchFamily="2" charset="2"/>
              </a:rPr>
            </a:br>
            <a:r>
              <a:rPr lang="fr-FR" sz="1600" dirty="0">
                <a:sym typeface="Wingdings" panose="05000000000000000000" pitchFamily="2" charset="2"/>
              </a:rPr>
              <a:t>		 Livraison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sz="1600" dirty="0">
                <a:sym typeface="Wingdings" panose="05000000000000000000" pitchFamily="2" charset="2"/>
              </a:rPr>
              <a:t>		 Bilan / Pige des campagnes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sz="1600" dirty="0">
                <a:sym typeface="Wingdings" panose="05000000000000000000" pitchFamily="2" charset="2"/>
              </a:rPr>
              <a:t>		</a:t>
            </a: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fr-FR" sz="1800" dirty="0">
              <a:latin typeface="Avenir Next LT Pro" panose="020B0504020202020204" pitchFamily="34" charset="0"/>
            </a:endParaRP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4DDFA299-0F48-BB94-FA7F-718C88721FF5}"/>
              </a:ext>
            </a:extLst>
          </p:cNvPr>
          <p:cNvCxnSpPr/>
          <p:nvPr/>
        </p:nvCxnSpPr>
        <p:spPr>
          <a:xfrm>
            <a:off x="671209" y="1963971"/>
            <a:ext cx="359923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Image 6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7A66B1A7-244E-6334-2526-D828BA3154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08" t="-1028" r="43327" b="62800"/>
          <a:stretch/>
        </p:blipFill>
        <p:spPr>
          <a:xfrm>
            <a:off x="1001949" y="3383325"/>
            <a:ext cx="1468877" cy="1060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997431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3087CD0-DF1A-EA63-1452-2A98B1473AB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02797" y="1867624"/>
            <a:ext cx="9191708" cy="2771058"/>
          </a:xfrm>
        </p:spPr>
        <p:txBody>
          <a:bodyPr/>
          <a:lstStyle/>
          <a:p>
            <a:r>
              <a:rPr lang="fr-FR" dirty="0"/>
              <a:t>Notre OFFRE media</a:t>
            </a:r>
          </a:p>
        </p:txBody>
      </p:sp>
    </p:spTree>
    <p:extLst>
      <p:ext uri="{BB962C8B-B14F-4D97-AF65-F5344CB8AC3E}">
        <p14:creationId xmlns:p14="http://schemas.microsoft.com/office/powerpoint/2010/main" val="1508254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42F973-C07E-147A-09B2-AC031C9FCA6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88843" y="526705"/>
            <a:ext cx="11323638" cy="946150"/>
          </a:xfrm>
        </p:spPr>
        <p:txBody>
          <a:bodyPr/>
          <a:lstStyle/>
          <a:p>
            <a:r>
              <a:rPr lang="fr-FR" cap="none" dirty="0"/>
              <a:t>Le </a:t>
            </a:r>
            <a:r>
              <a:rPr lang="fr-FR" cap="none" dirty="0" err="1"/>
              <a:t>Retail</a:t>
            </a:r>
            <a:r>
              <a:rPr lang="fr-FR" cap="none" dirty="0"/>
              <a:t> Media </a:t>
            </a:r>
            <a:br>
              <a:rPr lang="fr-FR" cap="none" dirty="0"/>
            </a:br>
            <a:r>
              <a:rPr lang="fr-FR" cap="none" dirty="0"/>
              <a:t>en forte progression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E668617-5D61-371D-72C6-0D7B8A8DA5B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71313" y="6570663"/>
            <a:ext cx="420687" cy="150812"/>
          </a:xfrm>
        </p:spPr>
        <p:txBody>
          <a:bodyPr/>
          <a:lstStyle/>
          <a:p>
            <a:fld id="{82EA1D04-CA53-4DE3-84A8-2B63E41036C9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8469D40-DEE9-41AA-172E-EC8223B04E97}"/>
              </a:ext>
            </a:extLst>
          </p:cNvPr>
          <p:cNvSpPr txBox="1"/>
          <p:nvPr/>
        </p:nvSpPr>
        <p:spPr>
          <a:xfrm>
            <a:off x="576470" y="2128915"/>
            <a:ext cx="33947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Projection évolution mondiale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B597327-9E16-838A-C4BD-6AAC229A527D}"/>
              </a:ext>
            </a:extLst>
          </p:cNvPr>
          <p:cNvSpPr txBox="1"/>
          <p:nvPr/>
        </p:nvSpPr>
        <p:spPr>
          <a:xfrm>
            <a:off x="576470" y="3236305"/>
            <a:ext cx="4089452" cy="122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sz="8000" b="1" dirty="0">
                <a:latin typeface="Gill Sans Nova Cond Ultra Bold" panose="020B0B04020104020203" pitchFamily="34" charset="0"/>
              </a:rPr>
              <a:t>+60% </a:t>
            </a:r>
            <a:br>
              <a:rPr lang="fr-FR" sz="2400" b="1" dirty="0">
                <a:latin typeface="Gill Sans Nova Cond Ultra Bold" panose="020B0B04020104020203" pitchFamily="34" charset="0"/>
              </a:rPr>
            </a:br>
            <a:r>
              <a:rPr lang="fr-FR" sz="3600" b="1" dirty="0">
                <a:latin typeface="Avenir Next LT Pro" panose="020B0504020202020204" pitchFamily="34" charset="0"/>
              </a:rPr>
              <a:t>de croissance estimée en 2027</a:t>
            </a:r>
            <a:endParaRPr lang="fr-FR" sz="2400" b="1" dirty="0">
              <a:latin typeface="Avenir Next LT Pro" panose="020B0504020202020204" pitchFamily="34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17DBB61-4012-D33C-7B20-6B1456A6385B}"/>
              </a:ext>
            </a:extLst>
          </p:cNvPr>
          <p:cNvSpPr txBox="1"/>
          <p:nvPr/>
        </p:nvSpPr>
        <p:spPr>
          <a:xfrm>
            <a:off x="576470" y="4810539"/>
            <a:ext cx="392126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dirty="0">
                <a:latin typeface="Avenir Next LT Pro" panose="020B0504020202020204" pitchFamily="34" charset="0"/>
              </a:rPr>
              <a:t>Source : E-commerce et </a:t>
            </a:r>
            <a:r>
              <a:rPr lang="fr-FR" sz="1050" dirty="0" err="1">
                <a:latin typeface="Avenir Next LT Pro" panose="020B0504020202020204" pitchFamily="34" charset="0"/>
              </a:rPr>
              <a:t>Retail</a:t>
            </a:r>
            <a:r>
              <a:rPr lang="fr-FR" sz="1050" dirty="0">
                <a:latin typeface="Avenir Next LT Pro" panose="020B0504020202020204" pitchFamily="34" charset="0"/>
              </a:rPr>
              <a:t> MEDIA </a:t>
            </a:r>
            <a:r>
              <a:rPr lang="fr-FR" sz="1050" dirty="0" err="1">
                <a:latin typeface="Avenir Next LT Pro" panose="020B0504020202020204" pitchFamily="34" charset="0"/>
              </a:rPr>
              <a:t>Forecast</a:t>
            </a:r>
            <a:r>
              <a:rPr lang="fr-FR" sz="1050" dirty="0">
                <a:latin typeface="Avenir Next LT Pro" panose="020B0504020202020204" pitchFamily="34" charset="0"/>
              </a:rPr>
              <a:t> </a:t>
            </a:r>
            <a:r>
              <a:rPr lang="fr-FR" sz="1050" dirty="0" err="1">
                <a:latin typeface="Avenir Next LT Pro" panose="020B0504020202020204" pitchFamily="34" charset="0"/>
              </a:rPr>
              <a:t>from</a:t>
            </a:r>
            <a:r>
              <a:rPr lang="fr-FR" sz="1050" dirty="0">
                <a:latin typeface="Avenir Next LT Pro" panose="020B0504020202020204" pitchFamily="34" charset="0"/>
              </a:rPr>
              <a:t> </a:t>
            </a:r>
            <a:r>
              <a:rPr lang="fr-FR" sz="1050" dirty="0" err="1">
                <a:latin typeface="Avenir Next LT Pro" panose="020B0504020202020204" pitchFamily="34" charset="0"/>
              </a:rPr>
              <a:t>GroupM</a:t>
            </a:r>
            <a:endParaRPr lang="fr-FR" sz="1050" dirty="0">
              <a:latin typeface="Avenir Next LT Pro" panose="020B05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AB21ED7-A7ED-CB01-DBE0-55785FCEC279}"/>
              </a:ext>
            </a:extLst>
          </p:cNvPr>
          <p:cNvSpPr txBox="1"/>
          <p:nvPr/>
        </p:nvSpPr>
        <p:spPr>
          <a:xfrm>
            <a:off x="6777500" y="988977"/>
            <a:ext cx="5225657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Les 5 avantages </a:t>
            </a:r>
            <a:br>
              <a:rPr lang="fr-FR" sz="24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2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du </a:t>
            </a:r>
            <a:r>
              <a:rPr lang="fr-FR" sz="2400" b="1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Retail</a:t>
            </a:r>
            <a:r>
              <a:rPr lang="fr-FR" sz="2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 Media</a:t>
            </a:r>
          </a:p>
          <a:p>
            <a:endParaRPr lang="fr-FR" b="1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La solution au plus proche de l’acte d’achat</a:t>
            </a:r>
          </a:p>
          <a:p>
            <a:endParaRPr lang="fr-FR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Des solutions et des leviers publicitaires adaptés à chaque étape du </a:t>
            </a:r>
            <a:r>
              <a:rPr lang="fr-FR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funnel</a:t>
            </a:r>
            <a:endParaRPr lang="fr-FR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endParaRPr lang="fr-FR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Des formats mieux intégrés dans l’expérience client et le parcours d’achat online</a:t>
            </a:r>
          </a:p>
          <a:p>
            <a:endParaRPr lang="fr-FR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Des données </a:t>
            </a:r>
            <a:r>
              <a:rPr lang="fr-FR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retailer</a:t>
            </a:r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 pour améliorer la personnalisation et optimiser la performance, la visibilité, le ciblage et la </a:t>
            </a:r>
            <a:r>
              <a:rPr lang="fr-FR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convertion</a:t>
            </a:r>
            <a:endParaRPr lang="fr-FR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endParaRPr lang="fr-FR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Un écosystème vertueux pour apporter de la valeur et assurer le Brand </a:t>
            </a:r>
            <a:r>
              <a:rPr lang="fr-FR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Safety</a:t>
            </a:r>
            <a:endParaRPr lang="fr-FR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grpSp>
        <p:nvGrpSpPr>
          <p:cNvPr id="10" name="Groupe 9" descr="formes de feuilles">
            <a:extLst>
              <a:ext uri="{FF2B5EF4-FFF2-40B4-BE49-F238E27FC236}">
                <a16:creationId xmlns:a16="http://schemas.microsoft.com/office/drawing/2014/main" id="{42AA67A0-F360-C56D-2E0D-6E88FA9EACE4}"/>
              </a:ext>
            </a:extLst>
          </p:cNvPr>
          <p:cNvGrpSpPr/>
          <p:nvPr/>
        </p:nvGrpSpPr>
        <p:grpSpPr>
          <a:xfrm>
            <a:off x="6312742" y="2101382"/>
            <a:ext cx="375127" cy="342118"/>
            <a:chOff x="2036763" y="5340350"/>
            <a:chExt cx="2128838" cy="1941512"/>
          </a:xfrm>
        </p:grpSpPr>
        <p:sp>
          <p:nvSpPr>
            <p:cNvPr id="11" name="Freeform 92">
              <a:extLst>
                <a:ext uri="{FF2B5EF4-FFF2-40B4-BE49-F238E27FC236}">
                  <a16:creationId xmlns:a16="http://schemas.microsoft.com/office/drawing/2014/main" id="{14D71914-DD22-D1B1-5C03-F4637CB861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232151" y="6534149"/>
              <a:ext cx="747713" cy="747713"/>
            </a:xfrm>
            <a:custGeom>
              <a:avLst/>
              <a:gdLst>
                <a:gd name="T0" fmla="*/ 0 w 235"/>
                <a:gd name="T1" fmla="*/ 118 h 235"/>
                <a:gd name="T2" fmla="*/ 0 w 235"/>
                <a:gd name="T3" fmla="*/ 0 h 235"/>
                <a:gd name="T4" fmla="*/ 118 w 235"/>
                <a:gd name="T5" fmla="*/ 0 h 235"/>
                <a:gd name="T6" fmla="*/ 235 w 235"/>
                <a:gd name="T7" fmla="*/ 118 h 235"/>
                <a:gd name="T8" fmla="*/ 118 w 235"/>
                <a:gd name="T9" fmla="*/ 235 h 235"/>
                <a:gd name="T10" fmla="*/ 0 w 235"/>
                <a:gd name="T11" fmla="*/ 11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5" h="235">
                  <a:moveTo>
                    <a:pt x="0" y="118"/>
                  </a:moveTo>
                  <a:cubicBezTo>
                    <a:pt x="0" y="85"/>
                    <a:pt x="0" y="0"/>
                    <a:pt x="0" y="0"/>
                  </a:cubicBezTo>
                  <a:cubicBezTo>
                    <a:pt x="0" y="0"/>
                    <a:pt x="85" y="0"/>
                    <a:pt x="118" y="0"/>
                  </a:cubicBezTo>
                  <a:cubicBezTo>
                    <a:pt x="182" y="0"/>
                    <a:pt x="235" y="53"/>
                    <a:pt x="235" y="118"/>
                  </a:cubicBezTo>
                  <a:cubicBezTo>
                    <a:pt x="235" y="182"/>
                    <a:pt x="182" y="235"/>
                    <a:pt x="118" y="235"/>
                  </a:cubicBezTo>
                  <a:cubicBezTo>
                    <a:pt x="53" y="235"/>
                    <a:pt x="0" y="182"/>
                    <a:pt x="0" y="11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2" name="Freeform 96">
              <a:extLst>
                <a:ext uri="{FF2B5EF4-FFF2-40B4-BE49-F238E27FC236}">
                  <a16:creationId xmlns:a16="http://schemas.microsoft.com/office/drawing/2014/main" id="{5F657F12-0567-E6C7-93BA-4E96F50E6C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232151" y="5565775"/>
              <a:ext cx="933450" cy="930275"/>
            </a:xfrm>
            <a:custGeom>
              <a:avLst/>
              <a:gdLst>
                <a:gd name="T0" fmla="*/ 0 w 294"/>
                <a:gd name="T1" fmla="*/ 147 h 294"/>
                <a:gd name="T2" fmla="*/ 0 w 294"/>
                <a:gd name="T3" fmla="*/ 294 h 294"/>
                <a:gd name="T4" fmla="*/ 147 w 294"/>
                <a:gd name="T5" fmla="*/ 294 h 294"/>
                <a:gd name="T6" fmla="*/ 294 w 294"/>
                <a:gd name="T7" fmla="*/ 147 h 294"/>
                <a:gd name="T8" fmla="*/ 147 w 294"/>
                <a:gd name="T9" fmla="*/ 0 h 294"/>
                <a:gd name="T10" fmla="*/ 0 w 294"/>
                <a:gd name="T11" fmla="*/ 147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294">
                  <a:moveTo>
                    <a:pt x="0" y="147"/>
                  </a:moveTo>
                  <a:cubicBezTo>
                    <a:pt x="0" y="187"/>
                    <a:pt x="0" y="294"/>
                    <a:pt x="0" y="294"/>
                  </a:cubicBezTo>
                  <a:cubicBezTo>
                    <a:pt x="0" y="294"/>
                    <a:pt x="107" y="294"/>
                    <a:pt x="147" y="294"/>
                  </a:cubicBezTo>
                  <a:cubicBezTo>
                    <a:pt x="228" y="294"/>
                    <a:pt x="294" y="228"/>
                    <a:pt x="294" y="147"/>
                  </a:cubicBezTo>
                  <a:cubicBezTo>
                    <a:pt x="294" y="66"/>
                    <a:pt x="228" y="0"/>
                    <a:pt x="147" y="0"/>
                  </a:cubicBezTo>
                  <a:cubicBezTo>
                    <a:pt x="66" y="0"/>
                    <a:pt x="0" y="66"/>
                    <a:pt x="0" y="14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3" name="Freeform 100">
              <a:extLst>
                <a:ext uri="{FF2B5EF4-FFF2-40B4-BE49-F238E27FC236}">
                  <a16:creationId xmlns:a16="http://schemas.microsoft.com/office/drawing/2014/main" id="{F95ECD25-DD64-7236-2C31-743AC8AA27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2036763" y="5340350"/>
              <a:ext cx="1155700" cy="1155700"/>
            </a:xfrm>
            <a:custGeom>
              <a:avLst/>
              <a:gdLst>
                <a:gd name="T0" fmla="*/ 367 w 367"/>
                <a:gd name="T1" fmla="*/ 183 h 367"/>
                <a:gd name="T2" fmla="*/ 367 w 367"/>
                <a:gd name="T3" fmla="*/ 367 h 367"/>
                <a:gd name="T4" fmla="*/ 184 w 367"/>
                <a:gd name="T5" fmla="*/ 367 h 367"/>
                <a:gd name="T6" fmla="*/ 0 w 367"/>
                <a:gd name="T7" fmla="*/ 183 h 367"/>
                <a:gd name="T8" fmla="*/ 184 w 367"/>
                <a:gd name="T9" fmla="*/ 0 h 367"/>
                <a:gd name="T10" fmla="*/ 367 w 367"/>
                <a:gd name="T11" fmla="*/ 183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367">
                  <a:moveTo>
                    <a:pt x="367" y="183"/>
                  </a:moveTo>
                  <a:cubicBezTo>
                    <a:pt x="367" y="234"/>
                    <a:pt x="367" y="367"/>
                    <a:pt x="367" y="367"/>
                  </a:cubicBezTo>
                  <a:cubicBezTo>
                    <a:pt x="367" y="367"/>
                    <a:pt x="234" y="367"/>
                    <a:pt x="184" y="367"/>
                  </a:cubicBezTo>
                  <a:cubicBezTo>
                    <a:pt x="82" y="367"/>
                    <a:pt x="0" y="284"/>
                    <a:pt x="0" y="183"/>
                  </a:cubicBezTo>
                  <a:cubicBezTo>
                    <a:pt x="0" y="82"/>
                    <a:pt x="82" y="0"/>
                    <a:pt x="184" y="0"/>
                  </a:cubicBezTo>
                  <a:cubicBezTo>
                    <a:pt x="285" y="0"/>
                    <a:pt x="367" y="82"/>
                    <a:pt x="367" y="183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4" name="Freeform 104">
              <a:extLst>
                <a:ext uri="{FF2B5EF4-FFF2-40B4-BE49-F238E27FC236}">
                  <a16:creationId xmlns:a16="http://schemas.microsoft.com/office/drawing/2014/main" id="{06FFE8C1-AF31-D011-0E47-24D587D813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2598738" y="6534149"/>
              <a:ext cx="593725" cy="604838"/>
            </a:xfrm>
            <a:custGeom>
              <a:avLst/>
              <a:gdLst>
                <a:gd name="T0" fmla="*/ 188 w 188"/>
                <a:gd name="T1" fmla="*/ 94 h 188"/>
                <a:gd name="T2" fmla="*/ 188 w 188"/>
                <a:gd name="T3" fmla="*/ 0 h 188"/>
                <a:gd name="T4" fmla="*/ 94 w 188"/>
                <a:gd name="T5" fmla="*/ 0 h 188"/>
                <a:gd name="T6" fmla="*/ 0 w 188"/>
                <a:gd name="T7" fmla="*/ 94 h 188"/>
                <a:gd name="T8" fmla="*/ 94 w 188"/>
                <a:gd name="T9" fmla="*/ 188 h 188"/>
                <a:gd name="T10" fmla="*/ 188 w 188"/>
                <a:gd name="T11" fmla="*/ 9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188">
                  <a:moveTo>
                    <a:pt x="188" y="94"/>
                  </a:moveTo>
                  <a:cubicBezTo>
                    <a:pt x="188" y="68"/>
                    <a:pt x="188" y="0"/>
                    <a:pt x="188" y="0"/>
                  </a:cubicBezTo>
                  <a:cubicBezTo>
                    <a:pt x="188" y="0"/>
                    <a:pt x="120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46"/>
                    <a:pt x="42" y="188"/>
                    <a:pt x="94" y="188"/>
                  </a:cubicBezTo>
                  <a:cubicBezTo>
                    <a:pt x="146" y="188"/>
                    <a:pt x="188" y="146"/>
                    <a:pt x="188" y="9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</p:grpSp>
      <p:grpSp>
        <p:nvGrpSpPr>
          <p:cNvPr id="15" name="Groupe 14" descr="formes de feuilles">
            <a:extLst>
              <a:ext uri="{FF2B5EF4-FFF2-40B4-BE49-F238E27FC236}">
                <a16:creationId xmlns:a16="http://schemas.microsoft.com/office/drawing/2014/main" id="{DEE4E720-0473-1471-5980-5F1CD388CCCC}"/>
              </a:ext>
            </a:extLst>
          </p:cNvPr>
          <p:cNvGrpSpPr/>
          <p:nvPr/>
        </p:nvGrpSpPr>
        <p:grpSpPr>
          <a:xfrm>
            <a:off x="6335820" y="2647769"/>
            <a:ext cx="375127" cy="342118"/>
            <a:chOff x="2036763" y="5340350"/>
            <a:chExt cx="2128838" cy="1941512"/>
          </a:xfrm>
        </p:grpSpPr>
        <p:sp>
          <p:nvSpPr>
            <p:cNvPr id="16" name="Freeform 92">
              <a:extLst>
                <a:ext uri="{FF2B5EF4-FFF2-40B4-BE49-F238E27FC236}">
                  <a16:creationId xmlns:a16="http://schemas.microsoft.com/office/drawing/2014/main" id="{70B0A7C1-D3AB-F4B0-BEF2-A2C5C2BD0C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232151" y="6534149"/>
              <a:ext cx="747713" cy="747713"/>
            </a:xfrm>
            <a:custGeom>
              <a:avLst/>
              <a:gdLst>
                <a:gd name="T0" fmla="*/ 0 w 235"/>
                <a:gd name="T1" fmla="*/ 118 h 235"/>
                <a:gd name="T2" fmla="*/ 0 w 235"/>
                <a:gd name="T3" fmla="*/ 0 h 235"/>
                <a:gd name="T4" fmla="*/ 118 w 235"/>
                <a:gd name="T5" fmla="*/ 0 h 235"/>
                <a:gd name="T6" fmla="*/ 235 w 235"/>
                <a:gd name="T7" fmla="*/ 118 h 235"/>
                <a:gd name="T8" fmla="*/ 118 w 235"/>
                <a:gd name="T9" fmla="*/ 235 h 235"/>
                <a:gd name="T10" fmla="*/ 0 w 235"/>
                <a:gd name="T11" fmla="*/ 11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5" h="235">
                  <a:moveTo>
                    <a:pt x="0" y="118"/>
                  </a:moveTo>
                  <a:cubicBezTo>
                    <a:pt x="0" y="85"/>
                    <a:pt x="0" y="0"/>
                    <a:pt x="0" y="0"/>
                  </a:cubicBezTo>
                  <a:cubicBezTo>
                    <a:pt x="0" y="0"/>
                    <a:pt x="85" y="0"/>
                    <a:pt x="118" y="0"/>
                  </a:cubicBezTo>
                  <a:cubicBezTo>
                    <a:pt x="182" y="0"/>
                    <a:pt x="235" y="53"/>
                    <a:pt x="235" y="118"/>
                  </a:cubicBezTo>
                  <a:cubicBezTo>
                    <a:pt x="235" y="182"/>
                    <a:pt x="182" y="235"/>
                    <a:pt x="118" y="235"/>
                  </a:cubicBezTo>
                  <a:cubicBezTo>
                    <a:pt x="53" y="235"/>
                    <a:pt x="0" y="182"/>
                    <a:pt x="0" y="11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7" name="Freeform 96">
              <a:extLst>
                <a:ext uri="{FF2B5EF4-FFF2-40B4-BE49-F238E27FC236}">
                  <a16:creationId xmlns:a16="http://schemas.microsoft.com/office/drawing/2014/main" id="{4B90919B-2E9B-FB73-173C-2849CBF007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232151" y="5565775"/>
              <a:ext cx="933450" cy="930275"/>
            </a:xfrm>
            <a:custGeom>
              <a:avLst/>
              <a:gdLst>
                <a:gd name="T0" fmla="*/ 0 w 294"/>
                <a:gd name="T1" fmla="*/ 147 h 294"/>
                <a:gd name="T2" fmla="*/ 0 w 294"/>
                <a:gd name="T3" fmla="*/ 294 h 294"/>
                <a:gd name="T4" fmla="*/ 147 w 294"/>
                <a:gd name="T5" fmla="*/ 294 h 294"/>
                <a:gd name="T6" fmla="*/ 294 w 294"/>
                <a:gd name="T7" fmla="*/ 147 h 294"/>
                <a:gd name="T8" fmla="*/ 147 w 294"/>
                <a:gd name="T9" fmla="*/ 0 h 294"/>
                <a:gd name="T10" fmla="*/ 0 w 294"/>
                <a:gd name="T11" fmla="*/ 147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294">
                  <a:moveTo>
                    <a:pt x="0" y="147"/>
                  </a:moveTo>
                  <a:cubicBezTo>
                    <a:pt x="0" y="187"/>
                    <a:pt x="0" y="294"/>
                    <a:pt x="0" y="294"/>
                  </a:cubicBezTo>
                  <a:cubicBezTo>
                    <a:pt x="0" y="294"/>
                    <a:pt x="107" y="294"/>
                    <a:pt x="147" y="294"/>
                  </a:cubicBezTo>
                  <a:cubicBezTo>
                    <a:pt x="228" y="294"/>
                    <a:pt x="294" y="228"/>
                    <a:pt x="294" y="147"/>
                  </a:cubicBezTo>
                  <a:cubicBezTo>
                    <a:pt x="294" y="66"/>
                    <a:pt x="228" y="0"/>
                    <a:pt x="147" y="0"/>
                  </a:cubicBezTo>
                  <a:cubicBezTo>
                    <a:pt x="66" y="0"/>
                    <a:pt x="0" y="66"/>
                    <a:pt x="0" y="14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8" name="Freeform 100">
              <a:extLst>
                <a:ext uri="{FF2B5EF4-FFF2-40B4-BE49-F238E27FC236}">
                  <a16:creationId xmlns:a16="http://schemas.microsoft.com/office/drawing/2014/main" id="{CC7468E2-9ED1-1057-F3D4-7CBA61EA18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2036763" y="5340350"/>
              <a:ext cx="1155700" cy="1155700"/>
            </a:xfrm>
            <a:custGeom>
              <a:avLst/>
              <a:gdLst>
                <a:gd name="T0" fmla="*/ 367 w 367"/>
                <a:gd name="T1" fmla="*/ 183 h 367"/>
                <a:gd name="T2" fmla="*/ 367 w 367"/>
                <a:gd name="T3" fmla="*/ 367 h 367"/>
                <a:gd name="T4" fmla="*/ 184 w 367"/>
                <a:gd name="T5" fmla="*/ 367 h 367"/>
                <a:gd name="T6" fmla="*/ 0 w 367"/>
                <a:gd name="T7" fmla="*/ 183 h 367"/>
                <a:gd name="T8" fmla="*/ 184 w 367"/>
                <a:gd name="T9" fmla="*/ 0 h 367"/>
                <a:gd name="T10" fmla="*/ 367 w 367"/>
                <a:gd name="T11" fmla="*/ 183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367">
                  <a:moveTo>
                    <a:pt x="367" y="183"/>
                  </a:moveTo>
                  <a:cubicBezTo>
                    <a:pt x="367" y="234"/>
                    <a:pt x="367" y="367"/>
                    <a:pt x="367" y="367"/>
                  </a:cubicBezTo>
                  <a:cubicBezTo>
                    <a:pt x="367" y="367"/>
                    <a:pt x="234" y="367"/>
                    <a:pt x="184" y="367"/>
                  </a:cubicBezTo>
                  <a:cubicBezTo>
                    <a:pt x="82" y="367"/>
                    <a:pt x="0" y="284"/>
                    <a:pt x="0" y="183"/>
                  </a:cubicBezTo>
                  <a:cubicBezTo>
                    <a:pt x="0" y="82"/>
                    <a:pt x="82" y="0"/>
                    <a:pt x="184" y="0"/>
                  </a:cubicBezTo>
                  <a:cubicBezTo>
                    <a:pt x="285" y="0"/>
                    <a:pt x="367" y="82"/>
                    <a:pt x="367" y="183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9" name="Freeform 104">
              <a:extLst>
                <a:ext uri="{FF2B5EF4-FFF2-40B4-BE49-F238E27FC236}">
                  <a16:creationId xmlns:a16="http://schemas.microsoft.com/office/drawing/2014/main" id="{A8050FD0-A90B-E99B-2A0E-A4095AAADB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2598738" y="6534149"/>
              <a:ext cx="593725" cy="604838"/>
            </a:xfrm>
            <a:custGeom>
              <a:avLst/>
              <a:gdLst>
                <a:gd name="T0" fmla="*/ 188 w 188"/>
                <a:gd name="T1" fmla="*/ 94 h 188"/>
                <a:gd name="T2" fmla="*/ 188 w 188"/>
                <a:gd name="T3" fmla="*/ 0 h 188"/>
                <a:gd name="T4" fmla="*/ 94 w 188"/>
                <a:gd name="T5" fmla="*/ 0 h 188"/>
                <a:gd name="T6" fmla="*/ 0 w 188"/>
                <a:gd name="T7" fmla="*/ 94 h 188"/>
                <a:gd name="T8" fmla="*/ 94 w 188"/>
                <a:gd name="T9" fmla="*/ 188 h 188"/>
                <a:gd name="T10" fmla="*/ 188 w 188"/>
                <a:gd name="T11" fmla="*/ 9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188">
                  <a:moveTo>
                    <a:pt x="188" y="94"/>
                  </a:moveTo>
                  <a:cubicBezTo>
                    <a:pt x="188" y="68"/>
                    <a:pt x="188" y="0"/>
                    <a:pt x="188" y="0"/>
                  </a:cubicBezTo>
                  <a:cubicBezTo>
                    <a:pt x="188" y="0"/>
                    <a:pt x="120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46"/>
                    <a:pt x="42" y="188"/>
                    <a:pt x="94" y="188"/>
                  </a:cubicBezTo>
                  <a:cubicBezTo>
                    <a:pt x="146" y="188"/>
                    <a:pt x="188" y="146"/>
                    <a:pt x="188" y="9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</p:grpSp>
      <p:grpSp>
        <p:nvGrpSpPr>
          <p:cNvPr id="20" name="Groupe 19" descr="formes de feuilles">
            <a:extLst>
              <a:ext uri="{FF2B5EF4-FFF2-40B4-BE49-F238E27FC236}">
                <a16:creationId xmlns:a16="http://schemas.microsoft.com/office/drawing/2014/main" id="{74EA1F37-55DF-4F72-21F3-C1F8FB47C148}"/>
              </a:ext>
            </a:extLst>
          </p:cNvPr>
          <p:cNvGrpSpPr/>
          <p:nvPr/>
        </p:nvGrpSpPr>
        <p:grpSpPr>
          <a:xfrm>
            <a:off x="6358898" y="3430904"/>
            <a:ext cx="375127" cy="342118"/>
            <a:chOff x="2036763" y="5340350"/>
            <a:chExt cx="2128838" cy="1941512"/>
          </a:xfrm>
        </p:grpSpPr>
        <p:sp>
          <p:nvSpPr>
            <p:cNvPr id="21" name="Freeform 92">
              <a:extLst>
                <a:ext uri="{FF2B5EF4-FFF2-40B4-BE49-F238E27FC236}">
                  <a16:creationId xmlns:a16="http://schemas.microsoft.com/office/drawing/2014/main" id="{A354E987-6582-29E7-BF05-9E072ED5EA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232151" y="6534149"/>
              <a:ext cx="747713" cy="747713"/>
            </a:xfrm>
            <a:custGeom>
              <a:avLst/>
              <a:gdLst>
                <a:gd name="T0" fmla="*/ 0 w 235"/>
                <a:gd name="T1" fmla="*/ 118 h 235"/>
                <a:gd name="T2" fmla="*/ 0 w 235"/>
                <a:gd name="T3" fmla="*/ 0 h 235"/>
                <a:gd name="T4" fmla="*/ 118 w 235"/>
                <a:gd name="T5" fmla="*/ 0 h 235"/>
                <a:gd name="T6" fmla="*/ 235 w 235"/>
                <a:gd name="T7" fmla="*/ 118 h 235"/>
                <a:gd name="T8" fmla="*/ 118 w 235"/>
                <a:gd name="T9" fmla="*/ 235 h 235"/>
                <a:gd name="T10" fmla="*/ 0 w 235"/>
                <a:gd name="T11" fmla="*/ 11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5" h="235">
                  <a:moveTo>
                    <a:pt x="0" y="118"/>
                  </a:moveTo>
                  <a:cubicBezTo>
                    <a:pt x="0" y="85"/>
                    <a:pt x="0" y="0"/>
                    <a:pt x="0" y="0"/>
                  </a:cubicBezTo>
                  <a:cubicBezTo>
                    <a:pt x="0" y="0"/>
                    <a:pt x="85" y="0"/>
                    <a:pt x="118" y="0"/>
                  </a:cubicBezTo>
                  <a:cubicBezTo>
                    <a:pt x="182" y="0"/>
                    <a:pt x="235" y="53"/>
                    <a:pt x="235" y="118"/>
                  </a:cubicBezTo>
                  <a:cubicBezTo>
                    <a:pt x="235" y="182"/>
                    <a:pt x="182" y="235"/>
                    <a:pt x="118" y="235"/>
                  </a:cubicBezTo>
                  <a:cubicBezTo>
                    <a:pt x="53" y="235"/>
                    <a:pt x="0" y="182"/>
                    <a:pt x="0" y="11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2" name="Freeform 96">
              <a:extLst>
                <a:ext uri="{FF2B5EF4-FFF2-40B4-BE49-F238E27FC236}">
                  <a16:creationId xmlns:a16="http://schemas.microsoft.com/office/drawing/2014/main" id="{FC73B7FD-5EB0-F226-A6B5-76E75EF7F4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232151" y="5565775"/>
              <a:ext cx="933450" cy="930275"/>
            </a:xfrm>
            <a:custGeom>
              <a:avLst/>
              <a:gdLst>
                <a:gd name="T0" fmla="*/ 0 w 294"/>
                <a:gd name="T1" fmla="*/ 147 h 294"/>
                <a:gd name="T2" fmla="*/ 0 w 294"/>
                <a:gd name="T3" fmla="*/ 294 h 294"/>
                <a:gd name="T4" fmla="*/ 147 w 294"/>
                <a:gd name="T5" fmla="*/ 294 h 294"/>
                <a:gd name="T6" fmla="*/ 294 w 294"/>
                <a:gd name="T7" fmla="*/ 147 h 294"/>
                <a:gd name="T8" fmla="*/ 147 w 294"/>
                <a:gd name="T9" fmla="*/ 0 h 294"/>
                <a:gd name="T10" fmla="*/ 0 w 294"/>
                <a:gd name="T11" fmla="*/ 147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294">
                  <a:moveTo>
                    <a:pt x="0" y="147"/>
                  </a:moveTo>
                  <a:cubicBezTo>
                    <a:pt x="0" y="187"/>
                    <a:pt x="0" y="294"/>
                    <a:pt x="0" y="294"/>
                  </a:cubicBezTo>
                  <a:cubicBezTo>
                    <a:pt x="0" y="294"/>
                    <a:pt x="107" y="294"/>
                    <a:pt x="147" y="294"/>
                  </a:cubicBezTo>
                  <a:cubicBezTo>
                    <a:pt x="228" y="294"/>
                    <a:pt x="294" y="228"/>
                    <a:pt x="294" y="147"/>
                  </a:cubicBezTo>
                  <a:cubicBezTo>
                    <a:pt x="294" y="66"/>
                    <a:pt x="228" y="0"/>
                    <a:pt x="147" y="0"/>
                  </a:cubicBezTo>
                  <a:cubicBezTo>
                    <a:pt x="66" y="0"/>
                    <a:pt x="0" y="66"/>
                    <a:pt x="0" y="14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3" name="Freeform 100">
              <a:extLst>
                <a:ext uri="{FF2B5EF4-FFF2-40B4-BE49-F238E27FC236}">
                  <a16:creationId xmlns:a16="http://schemas.microsoft.com/office/drawing/2014/main" id="{8BEF1C06-E8E8-F93E-B088-4DB1A33BFC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2036763" y="5340350"/>
              <a:ext cx="1155700" cy="1155700"/>
            </a:xfrm>
            <a:custGeom>
              <a:avLst/>
              <a:gdLst>
                <a:gd name="T0" fmla="*/ 367 w 367"/>
                <a:gd name="T1" fmla="*/ 183 h 367"/>
                <a:gd name="T2" fmla="*/ 367 w 367"/>
                <a:gd name="T3" fmla="*/ 367 h 367"/>
                <a:gd name="T4" fmla="*/ 184 w 367"/>
                <a:gd name="T5" fmla="*/ 367 h 367"/>
                <a:gd name="T6" fmla="*/ 0 w 367"/>
                <a:gd name="T7" fmla="*/ 183 h 367"/>
                <a:gd name="T8" fmla="*/ 184 w 367"/>
                <a:gd name="T9" fmla="*/ 0 h 367"/>
                <a:gd name="T10" fmla="*/ 367 w 367"/>
                <a:gd name="T11" fmla="*/ 183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367">
                  <a:moveTo>
                    <a:pt x="367" y="183"/>
                  </a:moveTo>
                  <a:cubicBezTo>
                    <a:pt x="367" y="234"/>
                    <a:pt x="367" y="367"/>
                    <a:pt x="367" y="367"/>
                  </a:cubicBezTo>
                  <a:cubicBezTo>
                    <a:pt x="367" y="367"/>
                    <a:pt x="234" y="367"/>
                    <a:pt x="184" y="367"/>
                  </a:cubicBezTo>
                  <a:cubicBezTo>
                    <a:pt x="82" y="367"/>
                    <a:pt x="0" y="284"/>
                    <a:pt x="0" y="183"/>
                  </a:cubicBezTo>
                  <a:cubicBezTo>
                    <a:pt x="0" y="82"/>
                    <a:pt x="82" y="0"/>
                    <a:pt x="184" y="0"/>
                  </a:cubicBezTo>
                  <a:cubicBezTo>
                    <a:pt x="285" y="0"/>
                    <a:pt x="367" y="82"/>
                    <a:pt x="367" y="183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4" name="Freeform 104">
              <a:extLst>
                <a:ext uri="{FF2B5EF4-FFF2-40B4-BE49-F238E27FC236}">
                  <a16:creationId xmlns:a16="http://schemas.microsoft.com/office/drawing/2014/main" id="{6804B490-D0AF-ECA8-6196-DD8B96AE12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2598738" y="6534149"/>
              <a:ext cx="593725" cy="604838"/>
            </a:xfrm>
            <a:custGeom>
              <a:avLst/>
              <a:gdLst>
                <a:gd name="T0" fmla="*/ 188 w 188"/>
                <a:gd name="T1" fmla="*/ 94 h 188"/>
                <a:gd name="T2" fmla="*/ 188 w 188"/>
                <a:gd name="T3" fmla="*/ 0 h 188"/>
                <a:gd name="T4" fmla="*/ 94 w 188"/>
                <a:gd name="T5" fmla="*/ 0 h 188"/>
                <a:gd name="T6" fmla="*/ 0 w 188"/>
                <a:gd name="T7" fmla="*/ 94 h 188"/>
                <a:gd name="T8" fmla="*/ 94 w 188"/>
                <a:gd name="T9" fmla="*/ 188 h 188"/>
                <a:gd name="T10" fmla="*/ 188 w 188"/>
                <a:gd name="T11" fmla="*/ 9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188">
                  <a:moveTo>
                    <a:pt x="188" y="94"/>
                  </a:moveTo>
                  <a:cubicBezTo>
                    <a:pt x="188" y="68"/>
                    <a:pt x="188" y="0"/>
                    <a:pt x="188" y="0"/>
                  </a:cubicBezTo>
                  <a:cubicBezTo>
                    <a:pt x="188" y="0"/>
                    <a:pt x="120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46"/>
                    <a:pt x="42" y="188"/>
                    <a:pt x="94" y="188"/>
                  </a:cubicBezTo>
                  <a:cubicBezTo>
                    <a:pt x="146" y="188"/>
                    <a:pt x="188" y="146"/>
                    <a:pt x="188" y="9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</p:grpSp>
      <p:grpSp>
        <p:nvGrpSpPr>
          <p:cNvPr id="25" name="Groupe 24" descr="formes de feuilles">
            <a:extLst>
              <a:ext uri="{FF2B5EF4-FFF2-40B4-BE49-F238E27FC236}">
                <a16:creationId xmlns:a16="http://schemas.microsoft.com/office/drawing/2014/main" id="{B5D79D19-6B68-1B64-A343-A393A954B9D6}"/>
              </a:ext>
            </a:extLst>
          </p:cNvPr>
          <p:cNvGrpSpPr/>
          <p:nvPr/>
        </p:nvGrpSpPr>
        <p:grpSpPr>
          <a:xfrm>
            <a:off x="6331632" y="4250431"/>
            <a:ext cx="375127" cy="342118"/>
            <a:chOff x="2036763" y="5340350"/>
            <a:chExt cx="2128838" cy="1941512"/>
          </a:xfrm>
        </p:grpSpPr>
        <p:sp>
          <p:nvSpPr>
            <p:cNvPr id="26" name="Freeform 92">
              <a:extLst>
                <a:ext uri="{FF2B5EF4-FFF2-40B4-BE49-F238E27FC236}">
                  <a16:creationId xmlns:a16="http://schemas.microsoft.com/office/drawing/2014/main" id="{7FA763E6-9D25-D862-0237-6507C51BA5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232151" y="6534149"/>
              <a:ext cx="747713" cy="747713"/>
            </a:xfrm>
            <a:custGeom>
              <a:avLst/>
              <a:gdLst>
                <a:gd name="T0" fmla="*/ 0 w 235"/>
                <a:gd name="T1" fmla="*/ 118 h 235"/>
                <a:gd name="T2" fmla="*/ 0 w 235"/>
                <a:gd name="T3" fmla="*/ 0 h 235"/>
                <a:gd name="T4" fmla="*/ 118 w 235"/>
                <a:gd name="T5" fmla="*/ 0 h 235"/>
                <a:gd name="T6" fmla="*/ 235 w 235"/>
                <a:gd name="T7" fmla="*/ 118 h 235"/>
                <a:gd name="T8" fmla="*/ 118 w 235"/>
                <a:gd name="T9" fmla="*/ 235 h 235"/>
                <a:gd name="T10" fmla="*/ 0 w 235"/>
                <a:gd name="T11" fmla="*/ 11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5" h="235">
                  <a:moveTo>
                    <a:pt x="0" y="118"/>
                  </a:moveTo>
                  <a:cubicBezTo>
                    <a:pt x="0" y="85"/>
                    <a:pt x="0" y="0"/>
                    <a:pt x="0" y="0"/>
                  </a:cubicBezTo>
                  <a:cubicBezTo>
                    <a:pt x="0" y="0"/>
                    <a:pt x="85" y="0"/>
                    <a:pt x="118" y="0"/>
                  </a:cubicBezTo>
                  <a:cubicBezTo>
                    <a:pt x="182" y="0"/>
                    <a:pt x="235" y="53"/>
                    <a:pt x="235" y="118"/>
                  </a:cubicBezTo>
                  <a:cubicBezTo>
                    <a:pt x="235" y="182"/>
                    <a:pt x="182" y="235"/>
                    <a:pt x="118" y="235"/>
                  </a:cubicBezTo>
                  <a:cubicBezTo>
                    <a:pt x="53" y="235"/>
                    <a:pt x="0" y="182"/>
                    <a:pt x="0" y="11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7" name="Freeform 96">
              <a:extLst>
                <a:ext uri="{FF2B5EF4-FFF2-40B4-BE49-F238E27FC236}">
                  <a16:creationId xmlns:a16="http://schemas.microsoft.com/office/drawing/2014/main" id="{4A2034CB-3146-427B-9B38-F252AFBA55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232151" y="5565775"/>
              <a:ext cx="933450" cy="930275"/>
            </a:xfrm>
            <a:custGeom>
              <a:avLst/>
              <a:gdLst>
                <a:gd name="T0" fmla="*/ 0 w 294"/>
                <a:gd name="T1" fmla="*/ 147 h 294"/>
                <a:gd name="T2" fmla="*/ 0 w 294"/>
                <a:gd name="T3" fmla="*/ 294 h 294"/>
                <a:gd name="T4" fmla="*/ 147 w 294"/>
                <a:gd name="T5" fmla="*/ 294 h 294"/>
                <a:gd name="T6" fmla="*/ 294 w 294"/>
                <a:gd name="T7" fmla="*/ 147 h 294"/>
                <a:gd name="T8" fmla="*/ 147 w 294"/>
                <a:gd name="T9" fmla="*/ 0 h 294"/>
                <a:gd name="T10" fmla="*/ 0 w 294"/>
                <a:gd name="T11" fmla="*/ 147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294">
                  <a:moveTo>
                    <a:pt x="0" y="147"/>
                  </a:moveTo>
                  <a:cubicBezTo>
                    <a:pt x="0" y="187"/>
                    <a:pt x="0" y="294"/>
                    <a:pt x="0" y="294"/>
                  </a:cubicBezTo>
                  <a:cubicBezTo>
                    <a:pt x="0" y="294"/>
                    <a:pt x="107" y="294"/>
                    <a:pt x="147" y="294"/>
                  </a:cubicBezTo>
                  <a:cubicBezTo>
                    <a:pt x="228" y="294"/>
                    <a:pt x="294" y="228"/>
                    <a:pt x="294" y="147"/>
                  </a:cubicBezTo>
                  <a:cubicBezTo>
                    <a:pt x="294" y="66"/>
                    <a:pt x="228" y="0"/>
                    <a:pt x="147" y="0"/>
                  </a:cubicBezTo>
                  <a:cubicBezTo>
                    <a:pt x="66" y="0"/>
                    <a:pt x="0" y="66"/>
                    <a:pt x="0" y="14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8" name="Freeform 100">
              <a:extLst>
                <a:ext uri="{FF2B5EF4-FFF2-40B4-BE49-F238E27FC236}">
                  <a16:creationId xmlns:a16="http://schemas.microsoft.com/office/drawing/2014/main" id="{E6F4B006-1118-9574-B49A-779B72BFDF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2036763" y="5340350"/>
              <a:ext cx="1155700" cy="1155700"/>
            </a:xfrm>
            <a:custGeom>
              <a:avLst/>
              <a:gdLst>
                <a:gd name="T0" fmla="*/ 367 w 367"/>
                <a:gd name="T1" fmla="*/ 183 h 367"/>
                <a:gd name="T2" fmla="*/ 367 w 367"/>
                <a:gd name="T3" fmla="*/ 367 h 367"/>
                <a:gd name="T4" fmla="*/ 184 w 367"/>
                <a:gd name="T5" fmla="*/ 367 h 367"/>
                <a:gd name="T6" fmla="*/ 0 w 367"/>
                <a:gd name="T7" fmla="*/ 183 h 367"/>
                <a:gd name="T8" fmla="*/ 184 w 367"/>
                <a:gd name="T9" fmla="*/ 0 h 367"/>
                <a:gd name="T10" fmla="*/ 367 w 367"/>
                <a:gd name="T11" fmla="*/ 183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367">
                  <a:moveTo>
                    <a:pt x="367" y="183"/>
                  </a:moveTo>
                  <a:cubicBezTo>
                    <a:pt x="367" y="234"/>
                    <a:pt x="367" y="367"/>
                    <a:pt x="367" y="367"/>
                  </a:cubicBezTo>
                  <a:cubicBezTo>
                    <a:pt x="367" y="367"/>
                    <a:pt x="234" y="367"/>
                    <a:pt x="184" y="367"/>
                  </a:cubicBezTo>
                  <a:cubicBezTo>
                    <a:pt x="82" y="367"/>
                    <a:pt x="0" y="284"/>
                    <a:pt x="0" y="183"/>
                  </a:cubicBezTo>
                  <a:cubicBezTo>
                    <a:pt x="0" y="82"/>
                    <a:pt x="82" y="0"/>
                    <a:pt x="184" y="0"/>
                  </a:cubicBezTo>
                  <a:cubicBezTo>
                    <a:pt x="285" y="0"/>
                    <a:pt x="367" y="82"/>
                    <a:pt x="367" y="183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9" name="Freeform 104">
              <a:extLst>
                <a:ext uri="{FF2B5EF4-FFF2-40B4-BE49-F238E27FC236}">
                  <a16:creationId xmlns:a16="http://schemas.microsoft.com/office/drawing/2014/main" id="{1CC57E51-E6D6-63A3-53EF-F3432D3887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2598738" y="6534149"/>
              <a:ext cx="593725" cy="604838"/>
            </a:xfrm>
            <a:custGeom>
              <a:avLst/>
              <a:gdLst>
                <a:gd name="T0" fmla="*/ 188 w 188"/>
                <a:gd name="T1" fmla="*/ 94 h 188"/>
                <a:gd name="T2" fmla="*/ 188 w 188"/>
                <a:gd name="T3" fmla="*/ 0 h 188"/>
                <a:gd name="T4" fmla="*/ 94 w 188"/>
                <a:gd name="T5" fmla="*/ 0 h 188"/>
                <a:gd name="T6" fmla="*/ 0 w 188"/>
                <a:gd name="T7" fmla="*/ 94 h 188"/>
                <a:gd name="T8" fmla="*/ 94 w 188"/>
                <a:gd name="T9" fmla="*/ 188 h 188"/>
                <a:gd name="T10" fmla="*/ 188 w 188"/>
                <a:gd name="T11" fmla="*/ 9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188">
                  <a:moveTo>
                    <a:pt x="188" y="94"/>
                  </a:moveTo>
                  <a:cubicBezTo>
                    <a:pt x="188" y="68"/>
                    <a:pt x="188" y="0"/>
                    <a:pt x="188" y="0"/>
                  </a:cubicBezTo>
                  <a:cubicBezTo>
                    <a:pt x="188" y="0"/>
                    <a:pt x="120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46"/>
                    <a:pt x="42" y="188"/>
                    <a:pt x="94" y="188"/>
                  </a:cubicBezTo>
                  <a:cubicBezTo>
                    <a:pt x="146" y="188"/>
                    <a:pt x="188" y="146"/>
                    <a:pt x="188" y="9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</p:grpSp>
      <p:grpSp>
        <p:nvGrpSpPr>
          <p:cNvPr id="30" name="Groupe 29" descr="formes de feuilles">
            <a:extLst>
              <a:ext uri="{FF2B5EF4-FFF2-40B4-BE49-F238E27FC236}">
                <a16:creationId xmlns:a16="http://schemas.microsoft.com/office/drawing/2014/main" id="{B38702E3-7395-F54D-BEAA-3EDA6A1F2A32}"/>
              </a:ext>
            </a:extLst>
          </p:cNvPr>
          <p:cNvGrpSpPr/>
          <p:nvPr/>
        </p:nvGrpSpPr>
        <p:grpSpPr>
          <a:xfrm>
            <a:off x="6364271" y="5361141"/>
            <a:ext cx="375127" cy="342118"/>
            <a:chOff x="2036763" y="5340350"/>
            <a:chExt cx="2128838" cy="1941512"/>
          </a:xfrm>
        </p:grpSpPr>
        <p:sp>
          <p:nvSpPr>
            <p:cNvPr id="31" name="Freeform 92">
              <a:extLst>
                <a:ext uri="{FF2B5EF4-FFF2-40B4-BE49-F238E27FC236}">
                  <a16:creationId xmlns:a16="http://schemas.microsoft.com/office/drawing/2014/main" id="{76366EE7-F076-DE0C-E034-88FD8F1BAC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232151" y="6534149"/>
              <a:ext cx="747713" cy="747713"/>
            </a:xfrm>
            <a:custGeom>
              <a:avLst/>
              <a:gdLst>
                <a:gd name="T0" fmla="*/ 0 w 235"/>
                <a:gd name="T1" fmla="*/ 118 h 235"/>
                <a:gd name="T2" fmla="*/ 0 w 235"/>
                <a:gd name="T3" fmla="*/ 0 h 235"/>
                <a:gd name="T4" fmla="*/ 118 w 235"/>
                <a:gd name="T5" fmla="*/ 0 h 235"/>
                <a:gd name="T6" fmla="*/ 235 w 235"/>
                <a:gd name="T7" fmla="*/ 118 h 235"/>
                <a:gd name="T8" fmla="*/ 118 w 235"/>
                <a:gd name="T9" fmla="*/ 235 h 235"/>
                <a:gd name="T10" fmla="*/ 0 w 235"/>
                <a:gd name="T11" fmla="*/ 11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5" h="235">
                  <a:moveTo>
                    <a:pt x="0" y="118"/>
                  </a:moveTo>
                  <a:cubicBezTo>
                    <a:pt x="0" y="85"/>
                    <a:pt x="0" y="0"/>
                    <a:pt x="0" y="0"/>
                  </a:cubicBezTo>
                  <a:cubicBezTo>
                    <a:pt x="0" y="0"/>
                    <a:pt x="85" y="0"/>
                    <a:pt x="118" y="0"/>
                  </a:cubicBezTo>
                  <a:cubicBezTo>
                    <a:pt x="182" y="0"/>
                    <a:pt x="235" y="53"/>
                    <a:pt x="235" y="118"/>
                  </a:cubicBezTo>
                  <a:cubicBezTo>
                    <a:pt x="235" y="182"/>
                    <a:pt x="182" y="235"/>
                    <a:pt x="118" y="235"/>
                  </a:cubicBezTo>
                  <a:cubicBezTo>
                    <a:pt x="53" y="235"/>
                    <a:pt x="0" y="182"/>
                    <a:pt x="0" y="11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32" name="Freeform 96">
              <a:extLst>
                <a:ext uri="{FF2B5EF4-FFF2-40B4-BE49-F238E27FC236}">
                  <a16:creationId xmlns:a16="http://schemas.microsoft.com/office/drawing/2014/main" id="{C1B722B4-2546-A354-AEC9-D8A079468A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232151" y="5565775"/>
              <a:ext cx="933450" cy="930275"/>
            </a:xfrm>
            <a:custGeom>
              <a:avLst/>
              <a:gdLst>
                <a:gd name="T0" fmla="*/ 0 w 294"/>
                <a:gd name="T1" fmla="*/ 147 h 294"/>
                <a:gd name="T2" fmla="*/ 0 w 294"/>
                <a:gd name="T3" fmla="*/ 294 h 294"/>
                <a:gd name="T4" fmla="*/ 147 w 294"/>
                <a:gd name="T5" fmla="*/ 294 h 294"/>
                <a:gd name="T6" fmla="*/ 294 w 294"/>
                <a:gd name="T7" fmla="*/ 147 h 294"/>
                <a:gd name="T8" fmla="*/ 147 w 294"/>
                <a:gd name="T9" fmla="*/ 0 h 294"/>
                <a:gd name="T10" fmla="*/ 0 w 294"/>
                <a:gd name="T11" fmla="*/ 147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294">
                  <a:moveTo>
                    <a:pt x="0" y="147"/>
                  </a:moveTo>
                  <a:cubicBezTo>
                    <a:pt x="0" y="187"/>
                    <a:pt x="0" y="294"/>
                    <a:pt x="0" y="294"/>
                  </a:cubicBezTo>
                  <a:cubicBezTo>
                    <a:pt x="0" y="294"/>
                    <a:pt x="107" y="294"/>
                    <a:pt x="147" y="294"/>
                  </a:cubicBezTo>
                  <a:cubicBezTo>
                    <a:pt x="228" y="294"/>
                    <a:pt x="294" y="228"/>
                    <a:pt x="294" y="147"/>
                  </a:cubicBezTo>
                  <a:cubicBezTo>
                    <a:pt x="294" y="66"/>
                    <a:pt x="228" y="0"/>
                    <a:pt x="147" y="0"/>
                  </a:cubicBezTo>
                  <a:cubicBezTo>
                    <a:pt x="66" y="0"/>
                    <a:pt x="0" y="66"/>
                    <a:pt x="0" y="14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33" name="Freeform 100">
              <a:extLst>
                <a:ext uri="{FF2B5EF4-FFF2-40B4-BE49-F238E27FC236}">
                  <a16:creationId xmlns:a16="http://schemas.microsoft.com/office/drawing/2014/main" id="{D7DCA56C-FF22-E9FE-B87A-5B22E51388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2036763" y="5340350"/>
              <a:ext cx="1155700" cy="1155700"/>
            </a:xfrm>
            <a:custGeom>
              <a:avLst/>
              <a:gdLst>
                <a:gd name="T0" fmla="*/ 367 w 367"/>
                <a:gd name="T1" fmla="*/ 183 h 367"/>
                <a:gd name="T2" fmla="*/ 367 w 367"/>
                <a:gd name="T3" fmla="*/ 367 h 367"/>
                <a:gd name="T4" fmla="*/ 184 w 367"/>
                <a:gd name="T5" fmla="*/ 367 h 367"/>
                <a:gd name="T6" fmla="*/ 0 w 367"/>
                <a:gd name="T7" fmla="*/ 183 h 367"/>
                <a:gd name="T8" fmla="*/ 184 w 367"/>
                <a:gd name="T9" fmla="*/ 0 h 367"/>
                <a:gd name="T10" fmla="*/ 367 w 367"/>
                <a:gd name="T11" fmla="*/ 183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367">
                  <a:moveTo>
                    <a:pt x="367" y="183"/>
                  </a:moveTo>
                  <a:cubicBezTo>
                    <a:pt x="367" y="234"/>
                    <a:pt x="367" y="367"/>
                    <a:pt x="367" y="367"/>
                  </a:cubicBezTo>
                  <a:cubicBezTo>
                    <a:pt x="367" y="367"/>
                    <a:pt x="234" y="367"/>
                    <a:pt x="184" y="367"/>
                  </a:cubicBezTo>
                  <a:cubicBezTo>
                    <a:pt x="82" y="367"/>
                    <a:pt x="0" y="284"/>
                    <a:pt x="0" y="183"/>
                  </a:cubicBezTo>
                  <a:cubicBezTo>
                    <a:pt x="0" y="82"/>
                    <a:pt x="82" y="0"/>
                    <a:pt x="184" y="0"/>
                  </a:cubicBezTo>
                  <a:cubicBezTo>
                    <a:pt x="285" y="0"/>
                    <a:pt x="367" y="82"/>
                    <a:pt x="367" y="183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34" name="Freeform 104">
              <a:extLst>
                <a:ext uri="{FF2B5EF4-FFF2-40B4-BE49-F238E27FC236}">
                  <a16:creationId xmlns:a16="http://schemas.microsoft.com/office/drawing/2014/main" id="{59A19B16-AEA7-17FA-C4C8-36D6BE9140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2598738" y="6534149"/>
              <a:ext cx="593725" cy="604838"/>
            </a:xfrm>
            <a:custGeom>
              <a:avLst/>
              <a:gdLst>
                <a:gd name="T0" fmla="*/ 188 w 188"/>
                <a:gd name="T1" fmla="*/ 94 h 188"/>
                <a:gd name="T2" fmla="*/ 188 w 188"/>
                <a:gd name="T3" fmla="*/ 0 h 188"/>
                <a:gd name="T4" fmla="*/ 94 w 188"/>
                <a:gd name="T5" fmla="*/ 0 h 188"/>
                <a:gd name="T6" fmla="*/ 0 w 188"/>
                <a:gd name="T7" fmla="*/ 94 h 188"/>
                <a:gd name="T8" fmla="*/ 94 w 188"/>
                <a:gd name="T9" fmla="*/ 188 h 188"/>
                <a:gd name="T10" fmla="*/ 188 w 188"/>
                <a:gd name="T11" fmla="*/ 9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188">
                  <a:moveTo>
                    <a:pt x="188" y="94"/>
                  </a:moveTo>
                  <a:cubicBezTo>
                    <a:pt x="188" y="68"/>
                    <a:pt x="188" y="0"/>
                    <a:pt x="188" y="0"/>
                  </a:cubicBezTo>
                  <a:cubicBezTo>
                    <a:pt x="188" y="0"/>
                    <a:pt x="120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46"/>
                    <a:pt x="42" y="188"/>
                    <a:pt x="94" y="188"/>
                  </a:cubicBezTo>
                  <a:cubicBezTo>
                    <a:pt x="146" y="188"/>
                    <a:pt x="188" y="146"/>
                    <a:pt x="188" y="9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</p:grpSp>
      <p:pic>
        <p:nvPicPr>
          <p:cNvPr id="1030" name="Picture 6" descr="Retail Media Competitors in Latin America">
            <a:extLst>
              <a:ext uri="{FF2B5EF4-FFF2-40B4-BE49-F238E27FC236}">
                <a16:creationId xmlns:a16="http://schemas.microsoft.com/office/drawing/2014/main" id="{B9893EF3-98C9-D863-9575-0A8751F3AE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48563" y="526705"/>
            <a:ext cx="1901949" cy="1268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Adossez votre entreprise pour en accélérer la croissance - Moment up">
            <a:extLst>
              <a:ext uri="{FF2B5EF4-FFF2-40B4-BE49-F238E27FC236}">
                <a16:creationId xmlns:a16="http://schemas.microsoft.com/office/drawing/2014/main" id="{336A3B49-27AE-C3DC-B1E0-CC0144599A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900000">
            <a:off x="3637873" y="2661100"/>
            <a:ext cx="1150409" cy="115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6651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ZoneTexte 24">
            <a:extLst>
              <a:ext uri="{FF2B5EF4-FFF2-40B4-BE49-F238E27FC236}">
                <a16:creationId xmlns:a16="http://schemas.microsoft.com/office/drawing/2014/main" id="{D91C9A14-7F5C-543A-ACEA-9DFC16F77544}"/>
              </a:ext>
            </a:extLst>
          </p:cNvPr>
          <p:cNvSpPr txBox="1"/>
          <p:nvPr/>
        </p:nvSpPr>
        <p:spPr>
          <a:xfrm>
            <a:off x="2446514" y="4371503"/>
            <a:ext cx="73167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spc="300" dirty="0">
                <a:latin typeface="Avenir Next LT Pro" panose="020B0504020202020204" pitchFamily="34" charset="0"/>
              </a:rPr>
              <a:t>la régie intégrée de METRO France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0DCD2C23-D720-2633-449A-B886A6AA609F}"/>
              </a:ext>
            </a:extLst>
          </p:cNvPr>
          <p:cNvGrpSpPr/>
          <p:nvPr/>
        </p:nvGrpSpPr>
        <p:grpSpPr>
          <a:xfrm>
            <a:off x="1441584" y="2466650"/>
            <a:ext cx="9754648" cy="1688024"/>
            <a:chOff x="1441584" y="2466650"/>
            <a:chExt cx="9754648" cy="1688024"/>
          </a:xfrm>
        </p:grpSpPr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13FB275B-E4DD-0D50-8EA9-FD68FD11FF48}"/>
                </a:ext>
              </a:extLst>
            </p:cNvPr>
            <p:cNvSpPr txBox="1"/>
            <p:nvPr/>
          </p:nvSpPr>
          <p:spPr>
            <a:xfrm>
              <a:off x="2446514" y="2467432"/>
              <a:ext cx="8749718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9600" b="1" spc="-300" dirty="0">
                  <a:solidFill>
                    <a:srgbClr val="003B7E"/>
                  </a:solidFill>
                  <a:latin typeface="Abadi" panose="020B0604020104020204" pitchFamily="34" charset="0"/>
                </a:rPr>
                <a:t>arket</a:t>
              </a:r>
              <a:r>
                <a:rPr lang="fr-FR" sz="6600" b="1" spc="-300" dirty="0">
                  <a:solidFill>
                    <a:srgbClr val="F9AE00"/>
                  </a:solidFill>
                  <a:latin typeface="Abadi" panose="020B0604020104020204" pitchFamily="34" charset="0"/>
                </a:rPr>
                <a:t> </a:t>
              </a:r>
              <a:r>
                <a:rPr lang="fr-FR" sz="9600" b="1" spc="-300" dirty="0">
                  <a:solidFill>
                    <a:srgbClr val="F9AE00"/>
                  </a:solidFill>
                  <a:latin typeface="Abadi" panose="020B0604020104020204" pitchFamily="34" charset="0"/>
                </a:rPr>
                <a:t>   </a:t>
              </a:r>
              <a:r>
                <a:rPr lang="fr-FR" sz="9600" b="1" spc="-300" dirty="0">
                  <a:solidFill>
                    <a:srgbClr val="003B7E"/>
                  </a:solidFill>
                  <a:latin typeface="Abadi" panose="020B0604020104020204" pitchFamily="34" charset="0"/>
                </a:rPr>
                <a:t>edia</a:t>
              </a:r>
              <a:r>
                <a:rPr lang="fr-FR" sz="8800" b="1" spc="-300" dirty="0">
                  <a:latin typeface="Abadi" panose="020B0604020104020204" pitchFamily="34" charset="0"/>
                </a:rPr>
                <a:t> </a:t>
              </a:r>
              <a:r>
                <a:rPr lang="fr-FR" sz="6600" b="1" spc="-300" dirty="0">
                  <a:latin typeface="Abadi" panose="020B0604020104020204" pitchFamily="34" charset="0"/>
                </a:rPr>
                <a:t>  </a:t>
              </a:r>
              <a:r>
                <a:rPr lang="fr-FR" sz="8000" b="1" spc="-300" dirty="0">
                  <a:latin typeface="Abadi" panose="020B0604020104020204" pitchFamily="34" charset="0"/>
                </a:rPr>
                <a:t> </a:t>
              </a:r>
              <a:r>
                <a:rPr lang="fr-FR" sz="9600" b="1" spc="-300" dirty="0">
                  <a:solidFill>
                    <a:srgbClr val="003B7E"/>
                  </a:solidFill>
                  <a:latin typeface="Abadi" panose="020B0604020104020204" pitchFamily="34" charset="0"/>
                </a:rPr>
                <a:t>ax</a:t>
              </a:r>
              <a:endParaRPr lang="fr-FR" sz="9600" b="1" dirty="0">
                <a:solidFill>
                  <a:srgbClr val="003B7E"/>
                </a:solidFill>
              </a:endParaRPr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4E5D553B-BA34-E565-45B6-A90384ED11E0}"/>
                </a:ext>
              </a:extLst>
            </p:cNvPr>
            <p:cNvSpPr txBox="1"/>
            <p:nvPr/>
          </p:nvSpPr>
          <p:spPr>
            <a:xfrm>
              <a:off x="8592586" y="3801717"/>
              <a:ext cx="50310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600" b="1" dirty="0">
                  <a:solidFill>
                    <a:srgbClr val="003B7E"/>
                  </a:solidFill>
                  <a:latin typeface="Abadi" panose="020B0604020104020204" pitchFamily="34" charset="0"/>
                </a:rPr>
                <a:t>by  </a:t>
              </a:r>
            </a:p>
          </p:txBody>
        </p:sp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59202C5F-8BA2-5D5A-179D-A53A70DD79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98547" y="3801717"/>
              <a:ext cx="1212047" cy="352957"/>
            </a:xfrm>
            <a:prstGeom prst="rect">
              <a:avLst/>
            </a:prstGeom>
          </p:spPr>
        </p:pic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186D5A9D-1856-B172-E7C6-36AD9C3351CE}"/>
                </a:ext>
              </a:extLst>
            </p:cNvPr>
            <p:cNvSpPr txBox="1"/>
            <p:nvPr/>
          </p:nvSpPr>
          <p:spPr>
            <a:xfrm>
              <a:off x="4986674" y="2467432"/>
              <a:ext cx="1251928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fr-FR" sz="9600" b="1" i="0" u="none" strike="noStrike" kern="1200" cap="none" spc="-300" normalizeH="0" baseline="0" noProof="0" dirty="0">
                  <a:ln>
                    <a:noFill/>
                  </a:ln>
                  <a:solidFill>
                    <a:srgbClr val="F9AE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venir Next LT Pro" panose="020B0504020202020204" pitchFamily="34" charset="0"/>
                  <a:ea typeface="+mj-ea"/>
                  <a:cs typeface="+mj-cs"/>
                </a:rPr>
                <a:t>M</a:t>
              </a:r>
              <a:endParaRPr lang="fr-F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A2120DE7-64EF-90F1-CA41-B1FBA60FBA4C}"/>
                </a:ext>
              </a:extLst>
            </p:cNvPr>
            <p:cNvSpPr txBox="1"/>
            <p:nvPr/>
          </p:nvSpPr>
          <p:spPr>
            <a:xfrm>
              <a:off x="1441584" y="2466650"/>
              <a:ext cx="1504547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fr-FR" sz="9600" b="1" i="0" u="none" strike="noStrike" kern="1200" cap="none" spc="-300" normalizeH="0" baseline="0" noProof="0" dirty="0">
                  <a:ln>
                    <a:noFill/>
                  </a:ln>
                  <a:solidFill>
                    <a:srgbClr val="003B7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venir Next LT Pro" panose="020B0504020202020204" pitchFamily="34" charset="0"/>
                  <a:ea typeface="+mj-ea"/>
                  <a:cs typeface="+mj-cs"/>
                </a:rPr>
                <a:t>M</a:t>
              </a:r>
              <a:endParaRPr lang="fr-FR" dirty="0">
                <a:solidFill>
                  <a:srgbClr val="003B7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90020EDB-A0BC-9163-B08F-23EFB60E3A45}"/>
                </a:ext>
              </a:extLst>
            </p:cNvPr>
            <p:cNvSpPr txBox="1"/>
            <p:nvPr/>
          </p:nvSpPr>
          <p:spPr>
            <a:xfrm>
              <a:off x="7974338" y="2467432"/>
              <a:ext cx="1251928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fr-FR" sz="9600" b="1" i="0" u="none" strike="noStrike" kern="1200" cap="none" spc="-300" normalizeH="0" baseline="0" noProof="0" dirty="0">
                  <a:ln>
                    <a:noFill/>
                  </a:ln>
                  <a:solidFill>
                    <a:srgbClr val="F9AE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venir Next LT Pro" panose="020B0504020202020204" pitchFamily="34" charset="0"/>
                  <a:ea typeface="+mj-ea"/>
                  <a:cs typeface="+mj-cs"/>
                </a:rPr>
                <a:t>M</a:t>
              </a:r>
              <a:endParaRPr lang="fr-F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9354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318B79EB-2460-B8C2-A787-07B3AF10B525}"/>
              </a:ext>
            </a:extLst>
          </p:cNvPr>
          <p:cNvSpPr/>
          <p:nvPr/>
        </p:nvSpPr>
        <p:spPr>
          <a:xfrm>
            <a:off x="4771664" y="1433136"/>
            <a:ext cx="1940678" cy="1946750"/>
          </a:xfrm>
          <a:prstGeom prst="rect">
            <a:avLst/>
          </a:prstGeom>
          <a:solidFill>
            <a:srgbClr val="FFE5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8B8B9A6-ECC4-4874-9479-B68AC22F9C09}"/>
              </a:ext>
            </a:extLst>
          </p:cNvPr>
          <p:cNvSpPr txBox="1"/>
          <p:nvPr/>
        </p:nvSpPr>
        <p:spPr>
          <a:xfrm>
            <a:off x="3213583" y="650386"/>
            <a:ext cx="89349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latin typeface="Avenir Next LT Pro" panose="020B0504020202020204" pitchFamily="34" charset="0"/>
              </a:rPr>
              <a:t>METRO, leader du marché de la restauration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781325C-9ACA-B699-EC24-D3239C601F72}"/>
              </a:ext>
            </a:extLst>
          </p:cNvPr>
          <p:cNvSpPr txBox="1"/>
          <p:nvPr/>
        </p:nvSpPr>
        <p:spPr>
          <a:xfrm>
            <a:off x="4841545" y="5384668"/>
            <a:ext cx="1920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>
                <a:latin typeface="Avenir Next LT Pro" panose="020B0504020202020204" pitchFamily="34" charset="0"/>
                <a:cs typeface="Segoe UI" panose="020B0502040204020203" pitchFamily="34" charset="0"/>
              </a:rPr>
              <a:t>de </a:t>
            </a:r>
            <a:r>
              <a:rPr lang="fr-FR" sz="1200" b="1" dirty="0">
                <a:latin typeface="Avenir Next LT Pro" panose="020B0504020202020204" pitchFamily="34" charset="0"/>
                <a:cs typeface="Segoe UI" panose="020B0502040204020203" pitchFamily="34" charset="0"/>
              </a:rPr>
              <a:t>taux de pénétration </a:t>
            </a:r>
            <a:r>
              <a:rPr lang="fr-FR" sz="1200" dirty="0">
                <a:latin typeface="Avenir Next LT Pro" panose="020B0504020202020204" pitchFamily="34" charset="0"/>
                <a:cs typeface="Segoe UI" panose="020B0502040204020203" pitchFamily="34" charset="0"/>
              </a:rPr>
              <a:t>au sein de la restauration commerciale indépendante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AE655D2-607D-0017-8C3B-1C9ED0921E87}"/>
              </a:ext>
            </a:extLst>
          </p:cNvPr>
          <p:cNvSpPr/>
          <p:nvPr/>
        </p:nvSpPr>
        <p:spPr>
          <a:xfrm>
            <a:off x="5177640" y="4918566"/>
            <a:ext cx="12009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venir Next LT Pro" panose="020B0504020202020204" pitchFamily="34" charset="0"/>
                <a:ea typeface="+mn-ea"/>
                <a:cs typeface="Segoe UI" panose="020B0502040204020203" pitchFamily="34" charset="0"/>
              </a:rPr>
              <a:t>90%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62DC5CB-2CEF-B4DA-5A08-1FF21E238F89}"/>
              </a:ext>
            </a:extLst>
          </p:cNvPr>
          <p:cNvSpPr txBox="1"/>
          <p:nvPr/>
        </p:nvSpPr>
        <p:spPr>
          <a:xfrm>
            <a:off x="8111234" y="5384668"/>
            <a:ext cx="1920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Avenir Next LT Pro" panose="020B0504020202020204" pitchFamily="34" charset="0"/>
                <a:ea typeface="+mn-ea"/>
                <a:cs typeface="Segoe UI" panose="020B0502040204020203" pitchFamily="34" charset="0"/>
              </a:rPr>
              <a:t>clients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Avenir Next LT Pro" panose="020B0504020202020204" pitchFamily="34" charset="0"/>
                <a:ea typeface="+mn-ea"/>
                <a:cs typeface="Segoe UI" panose="020B0502040204020203" pitchFamily="34" charset="0"/>
              </a:rPr>
              <a:t>restaurateurs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Avenir Next LT Pro" panose="020B0504020202020204" pitchFamily="34" charset="0"/>
                <a:ea typeface="+mn-ea"/>
                <a:cs typeface="Segoe UI" panose="020B0502040204020203" pitchFamily="34" charset="0"/>
              </a:rPr>
              <a:t>et commerçants indépendants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uLnTx/>
              <a:uFillTx/>
              <a:latin typeface="Avenir Next LT Pro" panose="020B0504020202020204" pitchFamily="34" charset="0"/>
              <a:ea typeface="+mn-e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AF2C90C-6BD1-AB26-4E9E-C35646DE11B2}"/>
              </a:ext>
            </a:extLst>
          </p:cNvPr>
          <p:cNvSpPr/>
          <p:nvPr/>
        </p:nvSpPr>
        <p:spPr>
          <a:xfrm>
            <a:off x="8003295" y="4918566"/>
            <a:ext cx="20890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venir Next LT Pro" panose="020B0504020202020204" pitchFamily="34" charset="0"/>
                <a:ea typeface="+mn-ea"/>
                <a:cs typeface="Segoe UI" panose="020B0502040204020203" pitchFamily="34" charset="0"/>
              </a:rPr>
              <a:t>400 000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C17E190-12BD-13EE-4B40-836D416DDDE1}"/>
              </a:ext>
            </a:extLst>
          </p:cNvPr>
          <p:cNvSpPr/>
          <p:nvPr/>
        </p:nvSpPr>
        <p:spPr>
          <a:xfrm>
            <a:off x="1627959" y="4912682"/>
            <a:ext cx="23085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venir Next LT Pro" panose="020B0504020202020204" pitchFamily="34" charset="0"/>
                <a:ea typeface="+mn-ea"/>
                <a:cs typeface="Segoe UI" panose="020B0502040204020203" pitchFamily="34" charset="0"/>
              </a:rPr>
              <a:t>22%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>
                <a:latin typeface="Avenir Next LT Pro" panose="020B0504020202020204" pitchFamily="34" charset="0"/>
                <a:cs typeface="Segoe UI" panose="020B0502040204020203" pitchFamily="34" charset="0"/>
              </a:rPr>
              <a:t>de part de marché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>
                <a:latin typeface="Avenir Next LT Pro" panose="020B0504020202020204" pitchFamily="34" charset="0"/>
                <a:cs typeface="Segoe UI" panose="020B0502040204020203" pitchFamily="34" charset="0"/>
              </a:rPr>
              <a:t>de la </a:t>
            </a:r>
            <a:r>
              <a:rPr lang="fr-FR" sz="1200" b="1" dirty="0" err="1">
                <a:latin typeface="Avenir Next LT Pro" panose="020B0504020202020204" pitchFamily="34" charset="0"/>
                <a:cs typeface="Segoe UI" panose="020B0502040204020203" pitchFamily="34" charset="0"/>
              </a:rPr>
              <a:t>Rest</a:t>
            </a:r>
            <a:r>
              <a:rPr lang="fr-FR" sz="1200" b="1" dirty="0">
                <a:latin typeface="Avenir Next LT Pro" panose="020B0504020202020204" pitchFamily="34" charset="0"/>
                <a:cs typeface="Segoe UI" panose="020B0502040204020203" pitchFamily="34" charset="0"/>
              </a:rPr>
              <a:t>. Com. Indépendante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0681B5A-CDA2-1C11-9892-2559B75E683F}"/>
              </a:ext>
            </a:extLst>
          </p:cNvPr>
          <p:cNvSpPr/>
          <p:nvPr/>
        </p:nvSpPr>
        <p:spPr>
          <a:xfrm>
            <a:off x="4771664" y="1752319"/>
            <a:ext cx="189366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800" b="1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Avenir Next LT Pro" panose="020B0504020202020204" pitchFamily="34" charset="0"/>
                <a:ea typeface="+mn-ea"/>
                <a:cs typeface="Segoe UI" panose="020B0502040204020203" pitchFamily="34" charset="0"/>
              </a:rPr>
              <a:t>#1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dirty="0">
                <a:latin typeface="Avenir Next LT Pro" panose="020B0504020202020204" pitchFamily="34" charset="0"/>
                <a:cs typeface="Segoe UI" panose="020B0502040204020203" pitchFamily="34" charset="0"/>
              </a:rPr>
              <a:t>du </a:t>
            </a:r>
            <a:r>
              <a:rPr lang="fr-FR" b="1" dirty="0" err="1">
                <a:latin typeface="Avenir Next LT Pro" panose="020B0504020202020204" pitchFamily="34" charset="0"/>
                <a:cs typeface="Segoe UI" panose="020B0502040204020203" pitchFamily="34" charset="0"/>
              </a:rPr>
              <a:t>Foodservice</a:t>
            </a:r>
            <a:endParaRPr lang="fr-FR" sz="1200" b="1" dirty="0">
              <a:latin typeface="Avenir Next LT Pro" panose="020B0504020202020204" pitchFamily="34" charset="0"/>
              <a:cs typeface="Segoe UI" panose="020B0502040204020203" pitchFamily="34" charset="0"/>
            </a:endParaRPr>
          </a:p>
        </p:txBody>
      </p:sp>
      <p:grpSp>
        <p:nvGrpSpPr>
          <p:cNvPr id="22" name="Groupe 21" descr="flèches de progression pointant vers la droite">
            <a:extLst>
              <a:ext uri="{FF2B5EF4-FFF2-40B4-BE49-F238E27FC236}">
                <a16:creationId xmlns:a16="http://schemas.microsoft.com/office/drawing/2014/main" id="{11C39B98-BB30-7E3B-64C1-7EF165425E77}"/>
              </a:ext>
            </a:extLst>
          </p:cNvPr>
          <p:cNvGrpSpPr/>
          <p:nvPr/>
        </p:nvGrpSpPr>
        <p:grpSpPr>
          <a:xfrm rot="5400000">
            <a:off x="2307113" y="4137116"/>
            <a:ext cx="950278" cy="600853"/>
            <a:chOff x="503238" y="6651624"/>
            <a:chExt cx="3048000" cy="1927226"/>
          </a:xfrm>
        </p:grpSpPr>
        <p:sp>
          <p:nvSpPr>
            <p:cNvPr id="23" name="Rectangle 211">
              <a:extLst>
                <a:ext uri="{FF2B5EF4-FFF2-40B4-BE49-F238E27FC236}">
                  <a16:creationId xmlns:a16="http://schemas.microsoft.com/office/drawing/2014/main" id="{DEC12E2C-A849-FB7D-D93D-FB7F8E492D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6651625"/>
              <a:ext cx="1444625" cy="4381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4" name="Rectangle 212">
              <a:extLst>
                <a:ext uri="{FF2B5EF4-FFF2-40B4-BE49-F238E27FC236}">
                  <a16:creationId xmlns:a16="http://schemas.microsoft.com/office/drawing/2014/main" id="{F2EAF220-D84A-4589-4D51-FD3F04C8E7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6651625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5" name="Rectangle 213">
              <a:extLst>
                <a:ext uri="{FF2B5EF4-FFF2-40B4-BE49-F238E27FC236}">
                  <a16:creationId xmlns:a16="http://schemas.microsoft.com/office/drawing/2014/main" id="{DB0682E1-D05D-E806-FA2D-6A9640B27B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146925"/>
              <a:ext cx="1444625" cy="4381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6" name="Rectangle 214">
              <a:extLst>
                <a:ext uri="{FF2B5EF4-FFF2-40B4-BE49-F238E27FC236}">
                  <a16:creationId xmlns:a16="http://schemas.microsoft.com/office/drawing/2014/main" id="{EA4A6FFB-0319-3A43-8072-76E7DAB2E2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146925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7" name="Rectangle 215">
              <a:extLst>
                <a:ext uri="{FF2B5EF4-FFF2-40B4-BE49-F238E27FC236}">
                  <a16:creationId xmlns:a16="http://schemas.microsoft.com/office/drawing/2014/main" id="{9D059434-F2E4-35C7-3B23-AD75758EB5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645400"/>
              <a:ext cx="1444625" cy="4381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8" name="Rectangle 216">
              <a:extLst>
                <a:ext uri="{FF2B5EF4-FFF2-40B4-BE49-F238E27FC236}">
                  <a16:creationId xmlns:a16="http://schemas.microsoft.com/office/drawing/2014/main" id="{C8DA52A7-10A5-F88A-B4D9-D52A47DAC0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645400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9" name="Rectangle 217">
              <a:extLst>
                <a:ext uri="{FF2B5EF4-FFF2-40B4-BE49-F238E27FC236}">
                  <a16:creationId xmlns:a16="http://schemas.microsoft.com/office/drawing/2014/main" id="{65FD0068-CA7C-DF75-83B3-A33C4D6E28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8140700"/>
              <a:ext cx="1444625" cy="4381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30" name="Rectangle 218">
              <a:extLst>
                <a:ext uri="{FF2B5EF4-FFF2-40B4-BE49-F238E27FC236}">
                  <a16:creationId xmlns:a16="http://schemas.microsoft.com/office/drawing/2014/main" id="{AA3AB9B6-8FCF-51C5-A83D-06BF42775A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8140700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31" name="Freeform 235">
              <a:extLst>
                <a:ext uri="{FF2B5EF4-FFF2-40B4-BE49-F238E27FC236}">
                  <a16:creationId xmlns:a16="http://schemas.microsoft.com/office/drawing/2014/main" id="{22DB145C-7B84-BA0A-E651-0C83FAB49C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5"/>
              <a:ext cx="635000" cy="784225"/>
            </a:xfrm>
            <a:custGeom>
              <a:avLst/>
              <a:gdLst>
                <a:gd name="T0" fmla="*/ 0 w 400"/>
                <a:gd name="T1" fmla="*/ 276 h 494"/>
                <a:gd name="T2" fmla="*/ 400 w 400"/>
                <a:gd name="T3" fmla="*/ 494 h 494"/>
                <a:gd name="T4" fmla="*/ 400 w 400"/>
                <a:gd name="T5" fmla="*/ 410 h 494"/>
                <a:gd name="T6" fmla="*/ 0 w 400"/>
                <a:gd name="T7" fmla="*/ 0 h 494"/>
                <a:gd name="T8" fmla="*/ 0 w 400"/>
                <a:gd name="T9" fmla="*/ 27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276"/>
                  </a:move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32" name="Freeform 236">
              <a:extLst>
                <a:ext uri="{FF2B5EF4-FFF2-40B4-BE49-F238E27FC236}">
                  <a16:creationId xmlns:a16="http://schemas.microsoft.com/office/drawing/2014/main" id="{7DCC0828-C435-B607-11C6-8ADC4C361A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5"/>
              <a:ext cx="635000" cy="784225"/>
            </a:xfrm>
            <a:custGeom>
              <a:avLst/>
              <a:gdLst>
                <a:gd name="T0" fmla="*/ 0 w 400"/>
                <a:gd name="T1" fmla="*/ 276 h 494"/>
                <a:gd name="T2" fmla="*/ 400 w 400"/>
                <a:gd name="T3" fmla="*/ 494 h 494"/>
                <a:gd name="T4" fmla="*/ 400 w 400"/>
                <a:gd name="T5" fmla="*/ 410 h 494"/>
                <a:gd name="T6" fmla="*/ 0 w 400"/>
                <a:gd name="T7" fmla="*/ 0 h 494"/>
                <a:gd name="T8" fmla="*/ 0 w 400"/>
                <a:gd name="T9" fmla="*/ 27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276"/>
                  </a:move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  <a:lnTo>
                    <a:pt x="0" y="2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33" name="Freeform 237">
              <a:extLst>
                <a:ext uri="{FF2B5EF4-FFF2-40B4-BE49-F238E27FC236}">
                  <a16:creationId xmlns:a16="http://schemas.microsoft.com/office/drawing/2014/main" id="{F713BB73-E588-9331-C82B-A5F9F0E040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5"/>
              <a:ext cx="635000" cy="454025"/>
            </a:xfrm>
            <a:custGeom>
              <a:avLst/>
              <a:gdLst>
                <a:gd name="T0" fmla="*/ 0 w 400"/>
                <a:gd name="T1" fmla="*/ 276 h 286"/>
                <a:gd name="T2" fmla="*/ 400 w 400"/>
                <a:gd name="T3" fmla="*/ 286 h 286"/>
                <a:gd name="T4" fmla="*/ 400 w 400"/>
                <a:gd name="T5" fmla="*/ 200 h 286"/>
                <a:gd name="T6" fmla="*/ 0 w 400"/>
                <a:gd name="T7" fmla="*/ 0 h 286"/>
                <a:gd name="T8" fmla="*/ 0 w 400"/>
                <a:gd name="T9" fmla="*/ 2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76"/>
                  </a:move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34" name="Freeform 238">
              <a:extLst>
                <a:ext uri="{FF2B5EF4-FFF2-40B4-BE49-F238E27FC236}">
                  <a16:creationId xmlns:a16="http://schemas.microsoft.com/office/drawing/2014/main" id="{5D12F174-5382-1C9E-AB00-89E5872230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5"/>
              <a:ext cx="635000" cy="454025"/>
            </a:xfrm>
            <a:custGeom>
              <a:avLst/>
              <a:gdLst>
                <a:gd name="T0" fmla="*/ 0 w 400"/>
                <a:gd name="T1" fmla="*/ 276 h 286"/>
                <a:gd name="T2" fmla="*/ 400 w 400"/>
                <a:gd name="T3" fmla="*/ 286 h 286"/>
                <a:gd name="T4" fmla="*/ 400 w 400"/>
                <a:gd name="T5" fmla="*/ 200 h 286"/>
                <a:gd name="T6" fmla="*/ 0 w 400"/>
                <a:gd name="T7" fmla="*/ 0 h 286"/>
                <a:gd name="T8" fmla="*/ 0 w 400"/>
                <a:gd name="T9" fmla="*/ 2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76"/>
                  </a:move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  <a:lnTo>
                    <a:pt x="0" y="2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35" name="Freeform 239">
              <a:extLst>
                <a:ext uri="{FF2B5EF4-FFF2-40B4-BE49-F238E27FC236}">
                  <a16:creationId xmlns:a16="http://schemas.microsoft.com/office/drawing/2014/main" id="{C6FD947B-BDB3-A7E9-6D4F-7DFBECE0C3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5"/>
              <a:ext cx="635000" cy="454025"/>
            </a:xfrm>
            <a:custGeom>
              <a:avLst/>
              <a:gdLst>
                <a:gd name="T0" fmla="*/ 0 w 400"/>
                <a:gd name="T1" fmla="*/ 286 h 286"/>
                <a:gd name="T2" fmla="*/ 400 w 400"/>
                <a:gd name="T3" fmla="*/ 86 h 286"/>
                <a:gd name="T4" fmla="*/ 400 w 400"/>
                <a:gd name="T5" fmla="*/ 0 h 286"/>
                <a:gd name="T6" fmla="*/ 0 w 400"/>
                <a:gd name="T7" fmla="*/ 10 h 286"/>
                <a:gd name="T8" fmla="*/ 0 w 400"/>
                <a:gd name="T9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86"/>
                  </a:moveTo>
                  <a:lnTo>
                    <a:pt x="400" y="86"/>
                  </a:lnTo>
                  <a:lnTo>
                    <a:pt x="400" y="0"/>
                  </a:lnTo>
                  <a:lnTo>
                    <a:pt x="0" y="10"/>
                  </a:lnTo>
                  <a:lnTo>
                    <a:pt x="0" y="28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36" name="Freeform 240">
              <a:extLst>
                <a:ext uri="{FF2B5EF4-FFF2-40B4-BE49-F238E27FC236}">
                  <a16:creationId xmlns:a16="http://schemas.microsoft.com/office/drawing/2014/main" id="{E7400B6B-FD46-091C-9872-736CBFB39D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5"/>
              <a:ext cx="635000" cy="454025"/>
            </a:xfrm>
            <a:custGeom>
              <a:avLst/>
              <a:gdLst>
                <a:gd name="T0" fmla="*/ 0 w 400"/>
                <a:gd name="T1" fmla="*/ 286 h 286"/>
                <a:gd name="T2" fmla="*/ 400 w 400"/>
                <a:gd name="T3" fmla="*/ 86 h 286"/>
                <a:gd name="T4" fmla="*/ 400 w 400"/>
                <a:gd name="T5" fmla="*/ 0 h 286"/>
                <a:gd name="T6" fmla="*/ 0 w 400"/>
                <a:gd name="T7" fmla="*/ 10 h 286"/>
                <a:gd name="T8" fmla="*/ 0 w 400"/>
                <a:gd name="T9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86"/>
                  </a:moveTo>
                  <a:lnTo>
                    <a:pt x="400" y="86"/>
                  </a:lnTo>
                  <a:lnTo>
                    <a:pt x="400" y="0"/>
                  </a:lnTo>
                  <a:lnTo>
                    <a:pt x="0" y="10"/>
                  </a:lnTo>
                  <a:lnTo>
                    <a:pt x="0" y="28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37" name="Freeform 241">
              <a:extLst>
                <a:ext uri="{FF2B5EF4-FFF2-40B4-BE49-F238E27FC236}">
                  <a16:creationId xmlns:a16="http://schemas.microsoft.com/office/drawing/2014/main" id="{6BB90397-FD7C-5F1F-9317-7118D1F80C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5"/>
              <a:ext cx="635000" cy="784225"/>
            </a:xfrm>
            <a:custGeom>
              <a:avLst/>
              <a:gdLst>
                <a:gd name="T0" fmla="*/ 0 w 400"/>
                <a:gd name="T1" fmla="*/ 494 h 494"/>
                <a:gd name="T2" fmla="*/ 400 w 400"/>
                <a:gd name="T3" fmla="*/ 84 h 494"/>
                <a:gd name="T4" fmla="*/ 400 w 400"/>
                <a:gd name="T5" fmla="*/ 0 h 494"/>
                <a:gd name="T6" fmla="*/ 0 w 400"/>
                <a:gd name="T7" fmla="*/ 218 h 494"/>
                <a:gd name="T8" fmla="*/ 0 w 400"/>
                <a:gd name="T9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494"/>
                  </a:moveTo>
                  <a:lnTo>
                    <a:pt x="400" y="84"/>
                  </a:lnTo>
                  <a:lnTo>
                    <a:pt x="400" y="0"/>
                  </a:lnTo>
                  <a:lnTo>
                    <a:pt x="0" y="218"/>
                  </a:lnTo>
                  <a:lnTo>
                    <a:pt x="0" y="4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38" name="Freeform 242">
              <a:extLst>
                <a:ext uri="{FF2B5EF4-FFF2-40B4-BE49-F238E27FC236}">
                  <a16:creationId xmlns:a16="http://schemas.microsoft.com/office/drawing/2014/main" id="{53761C97-9412-6FC1-7B30-086E2F2FF6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5"/>
              <a:ext cx="635000" cy="784225"/>
            </a:xfrm>
            <a:custGeom>
              <a:avLst/>
              <a:gdLst>
                <a:gd name="T0" fmla="*/ 0 w 400"/>
                <a:gd name="T1" fmla="*/ 494 h 494"/>
                <a:gd name="T2" fmla="*/ 400 w 400"/>
                <a:gd name="T3" fmla="*/ 84 h 494"/>
                <a:gd name="T4" fmla="*/ 400 w 400"/>
                <a:gd name="T5" fmla="*/ 0 h 494"/>
                <a:gd name="T6" fmla="*/ 0 w 400"/>
                <a:gd name="T7" fmla="*/ 218 h 494"/>
                <a:gd name="T8" fmla="*/ 0 w 400"/>
                <a:gd name="T9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494"/>
                  </a:moveTo>
                  <a:lnTo>
                    <a:pt x="400" y="84"/>
                  </a:lnTo>
                  <a:lnTo>
                    <a:pt x="400" y="0"/>
                  </a:lnTo>
                  <a:lnTo>
                    <a:pt x="0" y="218"/>
                  </a:lnTo>
                  <a:lnTo>
                    <a:pt x="0" y="4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39" name="Freeform 244">
              <a:extLst>
                <a:ext uri="{FF2B5EF4-FFF2-40B4-BE49-F238E27FC236}">
                  <a16:creationId xmlns:a16="http://schemas.microsoft.com/office/drawing/2014/main" id="{6458D2B0-5359-6B6A-D6F6-B94D142C71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5"/>
              <a:ext cx="635000" cy="784225"/>
            </a:xfrm>
            <a:custGeom>
              <a:avLst/>
              <a:gdLst>
                <a:gd name="T0" fmla="*/ 0 w 400"/>
                <a:gd name="T1" fmla="*/ 0 h 494"/>
                <a:gd name="T2" fmla="*/ 0 w 400"/>
                <a:gd name="T3" fmla="*/ 276 h 494"/>
                <a:gd name="T4" fmla="*/ 400 w 400"/>
                <a:gd name="T5" fmla="*/ 494 h 494"/>
                <a:gd name="T6" fmla="*/ 400 w 400"/>
                <a:gd name="T7" fmla="*/ 410 h 494"/>
                <a:gd name="T8" fmla="*/ 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0"/>
                  </a:moveTo>
                  <a:lnTo>
                    <a:pt x="0" y="276"/>
                  </a:ln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40" name="Freeform 246">
              <a:extLst>
                <a:ext uri="{FF2B5EF4-FFF2-40B4-BE49-F238E27FC236}">
                  <a16:creationId xmlns:a16="http://schemas.microsoft.com/office/drawing/2014/main" id="{C1B92CBE-3910-CCCF-3132-1A5BE17123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5"/>
              <a:ext cx="635000" cy="454025"/>
            </a:xfrm>
            <a:custGeom>
              <a:avLst/>
              <a:gdLst>
                <a:gd name="T0" fmla="*/ 0 w 400"/>
                <a:gd name="T1" fmla="*/ 0 h 286"/>
                <a:gd name="T2" fmla="*/ 0 w 400"/>
                <a:gd name="T3" fmla="*/ 276 h 286"/>
                <a:gd name="T4" fmla="*/ 400 w 400"/>
                <a:gd name="T5" fmla="*/ 286 h 286"/>
                <a:gd name="T6" fmla="*/ 400 w 400"/>
                <a:gd name="T7" fmla="*/ 200 h 286"/>
                <a:gd name="T8" fmla="*/ 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0"/>
                  </a:moveTo>
                  <a:lnTo>
                    <a:pt x="0" y="276"/>
                  </a:ln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41" name="Freeform 248">
              <a:extLst>
                <a:ext uri="{FF2B5EF4-FFF2-40B4-BE49-F238E27FC236}">
                  <a16:creationId xmlns:a16="http://schemas.microsoft.com/office/drawing/2014/main" id="{1BD6512E-A774-1DF8-6576-B7AA634AA1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5"/>
              <a:ext cx="635000" cy="454025"/>
            </a:xfrm>
            <a:custGeom>
              <a:avLst/>
              <a:gdLst>
                <a:gd name="T0" fmla="*/ 400 w 400"/>
                <a:gd name="T1" fmla="*/ 0 h 286"/>
                <a:gd name="T2" fmla="*/ 0 w 400"/>
                <a:gd name="T3" fmla="*/ 10 h 286"/>
                <a:gd name="T4" fmla="*/ 0 w 400"/>
                <a:gd name="T5" fmla="*/ 286 h 286"/>
                <a:gd name="T6" fmla="*/ 400 w 400"/>
                <a:gd name="T7" fmla="*/ 86 h 286"/>
                <a:gd name="T8" fmla="*/ 40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400" y="0"/>
                  </a:moveTo>
                  <a:lnTo>
                    <a:pt x="0" y="10"/>
                  </a:lnTo>
                  <a:lnTo>
                    <a:pt x="0" y="286"/>
                  </a:lnTo>
                  <a:lnTo>
                    <a:pt x="400" y="86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42" name="Freeform 250">
              <a:extLst>
                <a:ext uri="{FF2B5EF4-FFF2-40B4-BE49-F238E27FC236}">
                  <a16:creationId xmlns:a16="http://schemas.microsoft.com/office/drawing/2014/main" id="{50F9E301-933A-917F-B09D-C7FBADFD58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5"/>
              <a:ext cx="635000" cy="784225"/>
            </a:xfrm>
            <a:custGeom>
              <a:avLst/>
              <a:gdLst>
                <a:gd name="T0" fmla="*/ 400 w 400"/>
                <a:gd name="T1" fmla="*/ 0 h 494"/>
                <a:gd name="T2" fmla="*/ 0 w 400"/>
                <a:gd name="T3" fmla="*/ 218 h 494"/>
                <a:gd name="T4" fmla="*/ 0 w 400"/>
                <a:gd name="T5" fmla="*/ 494 h 494"/>
                <a:gd name="T6" fmla="*/ 400 w 400"/>
                <a:gd name="T7" fmla="*/ 84 h 494"/>
                <a:gd name="T8" fmla="*/ 40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400" y="0"/>
                  </a:moveTo>
                  <a:lnTo>
                    <a:pt x="0" y="218"/>
                  </a:lnTo>
                  <a:lnTo>
                    <a:pt x="0" y="494"/>
                  </a:lnTo>
                  <a:lnTo>
                    <a:pt x="400" y="84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43" name="Rectangle 251">
              <a:extLst>
                <a:ext uri="{FF2B5EF4-FFF2-40B4-BE49-F238E27FC236}">
                  <a16:creationId xmlns:a16="http://schemas.microsoft.com/office/drawing/2014/main" id="{29E547E6-F51B-BDC2-540E-641B9825FA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302500"/>
              <a:ext cx="539750" cy="1333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44" name="Rectangle 252">
              <a:extLst>
                <a:ext uri="{FF2B5EF4-FFF2-40B4-BE49-F238E27FC236}">
                  <a16:creationId xmlns:a16="http://schemas.microsoft.com/office/drawing/2014/main" id="{6866D34F-F0F7-4B41-E618-4C593F5672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464425"/>
              <a:ext cx="539750" cy="1365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45" name="Rectangle 253">
              <a:extLst>
                <a:ext uri="{FF2B5EF4-FFF2-40B4-BE49-F238E27FC236}">
                  <a16:creationId xmlns:a16="http://schemas.microsoft.com/office/drawing/2014/main" id="{63F755FD-659A-0F15-453B-ADE3108905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629525"/>
              <a:ext cx="539750" cy="1365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46" name="Rectangle 254">
              <a:extLst>
                <a:ext uri="{FF2B5EF4-FFF2-40B4-BE49-F238E27FC236}">
                  <a16:creationId xmlns:a16="http://schemas.microsoft.com/office/drawing/2014/main" id="{6289FA16-BA8A-088F-D9B9-6CEF92CB57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794625"/>
              <a:ext cx="539750" cy="1333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47" name="Freeform 255">
              <a:extLst>
                <a:ext uri="{FF2B5EF4-FFF2-40B4-BE49-F238E27FC236}">
                  <a16:creationId xmlns:a16="http://schemas.microsoft.com/office/drawing/2014/main" id="{DF0C657C-A2C0-BFC1-8CA1-F33D549A5B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438" y="7026275"/>
              <a:ext cx="311150" cy="409575"/>
            </a:xfrm>
            <a:custGeom>
              <a:avLst/>
              <a:gdLst>
                <a:gd name="T0" fmla="*/ 196 w 196"/>
                <a:gd name="T1" fmla="*/ 258 h 258"/>
                <a:gd name="T2" fmla="*/ 0 w 196"/>
                <a:gd name="T3" fmla="*/ 258 h 258"/>
                <a:gd name="T4" fmla="*/ 0 w 196"/>
                <a:gd name="T5" fmla="*/ 0 h 258"/>
                <a:gd name="T6" fmla="*/ 196 w 196"/>
                <a:gd name="T7" fmla="*/ 2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258">
                  <a:moveTo>
                    <a:pt x="196" y="258"/>
                  </a:moveTo>
                  <a:lnTo>
                    <a:pt x="0" y="258"/>
                  </a:lnTo>
                  <a:lnTo>
                    <a:pt x="0" y="0"/>
                  </a:lnTo>
                  <a:lnTo>
                    <a:pt x="196" y="25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48" name="Freeform 256">
              <a:extLst>
                <a:ext uri="{FF2B5EF4-FFF2-40B4-BE49-F238E27FC236}">
                  <a16:creationId xmlns:a16="http://schemas.microsoft.com/office/drawing/2014/main" id="{D8F4F747-DB49-8FDB-5CA2-2ED7205DDD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22613" y="7464425"/>
              <a:ext cx="428625" cy="136525"/>
            </a:xfrm>
            <a:custGeom>
              <a:avLst/>
              <a:gdLst>
                <a:gd name="T0" fmla="*/ 270 w 270"/>
                <a:gd name="T1" fmla="*/ 86 h 86"/>
                <a:gd name="T2" fmla="*/ 0 w 270"/>
                <a:gd name="T3" fmla="*/ 86 h 86"/>
                <a:gd name="T4" fmla="*/ 0 w 270"/>
                <a:gd name="T5" fmla="*/ 0 h 86"/>
                <a:gd name="T6" fmla="*/ 204 w 270"/>
                <a:gd name="T7" fmla="*/ 0 h 86"/>
                <a:gd name="T8" fmla="*/ 270 w 270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86">
                  <a:moveTo>
                    <a:pt x="270" y="86"/>
                  </a:moveTo>
                  <a:lnTo>
                    <a:pt x="0" y="86"/>
                  </a:lnTo>
                  <a:lnTo>
                    <a:pt x="0" y="0"/>
                  </a:lnTo>
                  <a:lnTo>
                    <a:pt x="204" y="0"/>
                  </a:lnTo>
                  <a:lnTo>
                    <a:pt x="270" y="8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49" name="Freeform 257">
              <a:extLst>
                <a:ext uri="{FF2B5EF4-FFF2-40B4-BE49-F238E27FC236}">
                  <a16:creationId xmlns:a16="http://schemas.microsoft.com/office/drawing/2014/main" id="{8BF0A110-3FF0-409E-72AE-D168BC9E06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438" y="7794625"/>
              <a:ext cx="311150" cy="409575"/>
            </a:xfrm>
            <a:custGeom>
              <a:avLst/>
              <a:gdLst>
                <a:gd name="T0" fmla="*/ 196 w 196"/>
                <a:gd name="T1" fmla="*/ 0 h 258"/>
                <a:gd name="T2" fmla="*/ 0 w 196"/>
                <a:gd name="T3" fmla="*/ 0 h 258"/>
                <a:gd name="T4" fmla="*/ 0 w 196"/>
                <a:gd name="T5" fmla="*/ 258 h 258"/>
                <a:gd name="T6" fmla="*/ 196 w 196"/>
                <a:gd name="T7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258">
                  <a:moveTo>
                    <a:pt x="196" y="0"/>
                  </a:moveTo>
                  <a:lnTo>
                    <a:pt x="0" y="0"/>
                  </a:lnTo>
                  <a:lnTo>
                    <a:pt x="0" y="258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50" name="Freeform 258">
              <a:extLst>
                <a:ext uri="{FF2B5EF4-FFF2-40B4-BE49-F238E27FC236}">
                  <a16:creationId xmlns:a16="http://schemas.microsoft.com/office/drawing/2014/main" id="{63F9E2C6-8381-75C7-C8B1-9F68BD1834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22613" y="7629525"/>
              <a:ext cx="428625" cy="136525"/>
            </a:xfrm>
            <a:custGeom>
              <a:avLst/>
              <a:gdLst>
                <a:gd name="T0" fmla="*/ 270 w 270"/>
                <a:gd name="T1" fmla="*/ 0 h 86"/>
                <a:gd name="T2" fmla="*/ 0 w 270"/>
                <a:gd name="T3" fmla="*/ 0 h 86"/>
                <a:gd name="T4" fmla="*/ 0 w 270"/>
                <a:gd name="T5" fmla="*/ 86 h 86"/>
                <a:gd name="T6" fmla="*/ 204 w 270"/>
                <a:gd name="T7" fmla="*/ 86 h 86"/>
                <a:gd name="T8" fmla="*/ 270 w 270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86">
                  <a:moveTo>
                    <a:pt x="270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204" y="86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51" name="Freeform 243">
              <a:extLst>
                <a:ext uri="{FF2B5EF4-FFF2-40B4-BE49-F238E27FC236}">
                  <a16:creationId xmlns:a16="http://schemas.microsoft.com/office/drawing/2014/main" id="{38AEE8A0-6DDC-8585-AF71-0B843D03C2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4"/>
              <a:ext cx="635000" cy="784225"/>
            </a:xfrm>
            <a:custGeom>
              <a:avLst/>
              <a:gdLst>
                <a:gd name="T0" fmla="*/ 0 w 400"/>
                <a:gd name="T1" fmla="*/ 0 h 494"/>
                <a:gd name="T2" fmla="*/ 0 w 400"/>
                <a:gd name="T3" fmla="*/ 276 h 494"/>
                <a:gd name="T4" fmla="*/ 400 w 400"/>
                <a:gd name="T5" fmla="*/ 494 h 494"/>
                <a:gd name="T6" fmla="*/ 400 w 400"/>
                <a:gd name="T7" fmla="*/ 410 h 494"/>
                <a:gd name="T8" fmla="*/ 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0"/>
                  </a:moveTo>
                  <a:lnTo>
                    <a:pt x="0" y="276"/>
                  </a:ln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52" name="Freeform 245">
              <a:extLst>
                <a:ext uri="{FF2B5EF4-FFF2-40B4-BE49-F238E27FC236}">
                  <a16:creationId xmlns:a16="http://schemas.microsoft.com/office/drawing/2014/main" id="{CB48C159-74C5-3443-EC23-65287D28A0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4"/>
              <a:ext cx="635000" cy="454025"/>
            </a:xfrm>
            <a:custGeom>
              <a:avLst/>
              <a:gdLst>
                <a:gd name="T0" fmla="*/ 0 w 400"/>
                <a:gd name="T1" fmla="*/ 0 h 286"/>
                <a:gd name="T2" fmla="*/ 0 w 400"/>
                <a:gd name="T3" fmla="*/ 276 h 286"/>
                <a:gd name="T4" fmla="*/ 400 w 400"/>
                <a:gd name="T5" fmla="*/ 286 h 286"/>
                <a:gd name="T6" fmla="*/ 400 w 400"/>
                <a:gd name="T7" fmla="*/ 200 h 286"/>
                <a:gd name="T8" fmla="*/ 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0"/>
                  </a:moveTo>
                  <a:lnTo>
                    <a:pt x="0" y="276"/>
                  </a:ln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53" name="Freeform 247">
              <a:extLst>
                <a:ext uri="{FF2B5EF4-FFF2-40B4-BE49-F238E27FC236}">
                  <a16:creationId xmlns:a16="http://schemas.microsoft.com/office/drawing/2014/main" id="{81E486F7-59EA-007B-9D9A-8E03E47347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4"/>
              <a:ext cx="635000" cy="454025"/>
            </a:xfrm>
            <a:custGeom>
              <a:avLst/>
              <a:gdLst>
                <a:gd name="T0" fmla="*/ 400 w 400"/>
                <a:gd name="T1" fmla="*/ 0 h 286"/>
                <a:gd name="T2" fmla="*/ 0 w 400"/>
                <a:gd name="T3" fmla="*/ 10 h 286"/>
                <a:gd name="T4" fmla="*/ 0 w 400"/>
                <a:gd name="T5" fmla="*/ 286 h 286"/>
                <a:gd name="T6" fmla="*/ 400 w 400"/>
                <a:gd name="T7" fmla="*/ 86 h 286"/>
                <a:gd name="T8" fmla="*/ 40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400" y="0"/>
                  </a:moveTo>
                  <a:lnTo>
                    <a:pt x="0" y="10"/>
                  </a:lnTo>
                  <a:lnTo>
                    <a:pt x="0" y="286"/>
                  </a:lnTo>
                  <a:lnTo>
                    <a:pt x="400" y="86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54" name="Freeform 249">
              <a:extLst>
                <a:ext uri="{FF2B5EF4-FFF2-40B4-BE49-F238E27FC236}">
                  <a16:creationId xmlns:a16="http://schemas.microsoft.com/office/drawing/2014/main" id="{25230713-6DA7-47F8-6CC1-84B20A06D0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4"/>
              <a:ext cx="635000" cy="784225"/>
            </a:xfrm>
            <a:custGeom>
              <a:avLst/>
              <a:gdLst>
                <a:gd name="T0" fmla="*/ 400 w 400"/>
                <a:gd name="T1" fmla="*/ 0 h 494"/>
                <a:gd name="T2" fmla="*/ 0 w 400"/>
                <a:gd name="T3" fmla="*/ 218 h 494"/>
                <a:gd name="T4" fmla="*/ 0 w 400"/>
                <a:gd name="T5" fmla="*/ 494 h 494"/>
                <a:gd name="T6" fmla="*/ 400 w 400"/>
                <a:gd name="T7" fmla="*/ 84 h 494"/>
                <a:gd name="T8" fmla="*/ 40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400" y="0"/>
                  </a:moveTo>
                  <a:lnTo>
                    <a:pt x="0" y="218"/>
                  </a:lnTo>
                  <a:lnTo>
                    <a:pt x="0" y="494"/>
                  </a:lnTo>
                  <a:lnTo>
                    <a:pt x="400" y="84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</p:grpSp>
      <p:grpSp>
        <p:nvGrpSpPr>
          <p:cNvPr id="55" name="Groupe 54" descr="flèches de progression pointant vers la droite">
            <a:extLst>
              <a:ext uri="{FF2B5EF4-FFF2-40B4-BE49-F238E27FC236}">
                <a16:creationId xmlns:a16="http://schemas.microsoft.com/office/drawing/2014/main" id="{B59D7633-D0BC-3F4B-ECD7-A77D12B0E9C4}"/>
              </a:ext>
            </a:extLst>
          </p:cNvPr>
          <p:cNvGrpSpPr/>
          <p:nvPr/>
        </p:nvGrpSpPr>
        <p:grpSpPr>
          <a:xfrm rot="5400000">
            <a:off x="5302986" y="4137447"/>
            <a:ext cx="950278" cy="600853"/>
            <a:chOff x="503238" y="6651624"/>
            <a:chExt cx="3048000" cy="1927226"/>
          </a:xfrm>
        </p:grpSpPr>
        <p:sp>
          <p:nvSpPr>
            <p:cNvPr id="56" name="Rectangle 211">
              <a:extLst>
                <a:ext uri="{FF2B5EF4-FFF2-40B4-BE49-F238E27FC236}">
                  <a16:creationId xmlns:a16="http://schemas.microsoft.com/office/drawing/2014/main" id="{AAAD1837-F6D9-64C8-847B-B4AA99E0EC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6651625"/>
              <a:ext cx="1444625" cy="4381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57" name="Rectangle 212">
              <a:extLst>
                <a:ext uri="{FF2B5EF4-FFF2-40B4-BE49-F238E27FC236}">
                  <a16:creationId xmlns:a16="http://schemas.microsoft.com/office/drawing/2014/main" id="{98A333BF-1421-5981-7F60-53A3A04AB0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6651625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58" name="Rectangle 213">
              <a:extLst>
                <a:ext uri="{FF2B5EF4-FFF2-40B4-BE49-F238E27FC236}">
                  <a16:creationId xmlns:a16="http://schemas.microsoft.com/office/drawing/2014/main" id="{16AF1626-471D-355F-EA35-4FFF424AB2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146925"/>
              <a:ext cx="1444625" cy="4381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59" name="Rectangle 214">
              <a:extLst>
                <a:ext uri="{FF2B5EF4-FFF2-40B4-BE49-F238E27FC236}">
                  <a16:creationId xmlns:a16="http://schemas.microsoft.com/office/drawing/2014/main" id="{FC83FC36-E97B-B4E3-3C17-E84A75ED64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146925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60" name="Rectangle 215">
              <a:extLst>
                <a:ext uri="{FF2B5EF4-FFF2-40B4-BE49-F238E27FC236}">
                  <a16:creationId xmlns:a16="http://schemas.microsoft.com/office/drawing/2014/main" id="{9133DB01-B8BC-A305-8668-02901BC2F5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645400"/>
              <a:ext cx="1444625" cy="4381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61" name="Rectangle 216">
              <a:extLst>
                <a:ext uri="{FF2B5EF4-FFF2-40B4-BE49-F238E27FC236}">
                  <a16:creationId xmlns:a16="http://schemas.microsoft.com/office/drawing/2014/main" id="{3FFED0B1-35F3-95D3-D86E-DEAE09CEB9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645400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62" name="Rectangle 217">
              <a:extLst>
                <a:ext uri="{FF2B5EF4-FFF2-40B4-BE49-F238E27FC236}">
                  <a16:creationId xmlns:a16="http://schemas.microsoft.com/office/drawing/2014/main" id="{0E85D002-800F-83C0-053E-6FDDF59CB1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8140700"/>
              <a:ext cx="1444625" cy="4381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63" name="Rectangle 218">
              <a:extLst>
                <a:ext uri="{FF2B5EF4-FFF2-40B4-BE49-F238E27FC236}">
                  <a16:creationId xmlns:a16="http://schemas.microsoft.com/office/drawing/2014/main" id="{008BC9DA-CA7F-0C32-FE07-E28C5CDDF7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8140700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64" name="Freeform 235">
              <a:extLst>
                <a:ext uri="{FF2B5EF4-FFF2-40B4-BE49-F238E27FC236}">
                  <a16:creationId xmlns:a16="http://schemas.microsoft.com/office/drawing/2014/main" id="{2B23F422-6EBE-5671-F1BC-EA450B5E1D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5"/>
              <a:ext cx="635000" cy="784225"/>
            </a:xfrm>
            <a:custGeom>
              <a:avLst/>
              <a:gdLst>
                <a:gd name="T0" fmla="*/ 0 w 400"/>
                <a:gd name="T1" fmla="*/ 276 h 494"/>
                <a:gd name="T2" fmla="*/ 400 w 400"/>
                <a:gd name="T3" fmla="*/ 494 h 494"/>
                <a:gd name="T4" fmla="*/ 400 w 400"/>
                <a:gd name="T5" fmla="*/ 410 h 494"/>
                <a:gd name="T6" fmla="*/ 0 w 400"/>
                <a:gd name="T7" fmla="*/ 0 h 494"/>
                <a:gd name="T8" fmla="*/ 0 w 400"/>
                <a:gd name="T9" fmla="*/ 27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276"/>
                  </a:move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65" name="Freeform 236">
              <a:extLst>
                <a:ext uri="{FF2B5EF4-FFF2-40B4-BE49-F238E27FC236}">
                  <a16:creationId xmlns:a16="http://schemas.microsoft.com/office/drawing/2014/main" id="{2297A3C3-A40B-B429-1D35-93A2D1E717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5"/>
              <a:ext cx="635000" cy="784225"/>
            </a:xfrm>
            <a:custGeom>
              <a:avLst/>
              <a:gdLst>
                <a:gd name="T0" fmla="*/ 0 w 400"/>
                <a:gd name="T1" fmla="*/ 276 h 494"/>
                <a:gd name="T2" fmla="*/ 400 w 400"/>
                <a:gd name="T3" fmla="*/ 494 h 494"/>
                <a:gd name="T4" fmla="*/ 400 w 400"/>
                <a:gd name="T5" fmla="*/ 410 h 494"/>
                <a:gd name="T6" fmla="*/ 0 w 400"/>
                <a:gd name="T7" fmla="*/ 0 h 494"/>
                <a:gd name="T8" fmla="*/ 0 w 400"/>
                <a:gd name="T9" fmla="*/ 27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276"/>
                  </a:move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  <a:lnTo>
                    <a:pt x="0" y="2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66" name="Freeform 237">
              <a:extLst>
                <a:ext uri="{FF2B5EF4-FFF2-40B4-BE49-F238E27FC236}">
                  <a16:creationId xmlns:a16="http://schemas.microsoft.com/office/drawing/2014/main" id="{71FB9875-FF95-9A27-96B9-F28D63F1F7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5"/>
              <a:ext cx="635000" cy="454025"/>
            </a:xfrm>
            <a:custGeom>
              <a:avLst/>
              <a:gdLst>
                <a:gd name="T0" fmla="*/ 0 w 400"/>
                <a:gd name="T1" fmla="*/ 276 h 286"/>
                <a:gd name="T2" fmla="*/ 400 w 400"/>
                <a:gd name="T3" fmla="*/ 286 h 286"/>
                <a:gd name="T4" fmla="*/ 400 w 400"/>
                <a:gd name="T5" fmla="*/ 200 h 286"/>
                <a:gd name="T6" fmla="*/ 0 w 400"/>
                <a:gd name="T7" fmla="*/ 0 h 286"/>
                <a:gd name="T8" fmla="*/ 0 w 400"/>
                <a:gd name="T9" fmla="*/ 2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76"/>
                  </a:move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67" name="Freeform 238">
              <a:extLst>
                <a:ext uri="{FF2B5EF4-FFF2-40B4-BE49-F238E27FC236}">
                  <a16:creationId xmlns:a16="http://schemas.microsoft.com/office/drawing/2014/main" id="{32C65313-C573-9D77-27CF-F2A9D65C9D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5"/>
              <a:ext cx="635000" cy="454025"/>
            </a:xfrm>
            <a:custGeom>
              <a:avLst/>
              <a:gdLst>
                <a:gd name="T0" fmla="*/ 0 w 400"/>
                <a:gd name="T1" fmla="*/ 276 h 286"/>
                <a:gd name="T2" fmla="*/ 400 w 400"/>
                <a:gd name="T3" fmla="*/ 286 h 286"/>
                <a:gd name="T4" fmla="*/ 400 w 400"/>
                <a:gd name="T5" fmla="*/ 200 h 286"/>
                <a:gd name="T6" fmla="*/ 0 w 400"/>
                <a:gd name="T7" fmla="*/ 0 h 286"/>
                <a:gd name="T8" fmla="*/ 0 w 400"/>
                <a:gd name="T9" fmla="*/ 2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76"/>
                  </a:move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  <a:lnTo>
                    <a:pt x="0" y="2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68" name="Freeform 239">
              <a:extLst>
                <a:ext uri="{FF2B5EF4-FFF2-40B4-BE49-F238E27FC236}">
                  <a16:creationId xmlns:a16="http://schemas.microsoft.com/office/drawing/2014/main" id="{EF97526F-F271-E578-0789-2520B2A35C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5"/>
              <a:ext cx="635000" cy="454025"/>
            </a:xfrm>
            <a:custGeom>
              <a:avLst/>
              <a:gdLst>
                <a:gd name="T0" fmla="*/ 0 w 400"/>
                <a:gd name="T1" fmla="*/ 286 h 286"/>
                <a:gd name="T2" fmla="*/ 400 w 400"/>
                <a:gd name="T3" fmla="*/ 86 h 286"/>
                <a:gd name="T4" fmla="*/ 400 w 400"/>
                <a:gd name="T5" fmla="*/ 0 h 286"/>
                <a:gd name="T6" fmla="*/ 0 w 400"/>
                <a:gd name="T7" fmla="*/ 10 h 286"/>
                <a:gd name="T8" fmla="*/ 0 w 400"/>
                <a:gd name="T9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86"/>
                  </a:moveTo>
                  <a:lnTo>
                    <a:pt x="400" y="86"/>
                  </a:lnTo>
                  <a:lnTo>
                    <a:pt x="400" y="0"/>
                  </a:lnTo>
                  <a:lnTo>
                    <a:pt x="0" y="10"/>
                  </a:lnTo>
                  <a:lnTo>
                    <a:pt x="0" y="28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69" name="Freeform 240">
              <a:extLst>
                <a:ext uri="{FF2B5EF4-FFF2-40B4-BE49-F238E27FC236}">
                  <a16:creationId xmlns:a16="http://schemas.microsoft.com/office/drawing/2014/main" id="{354F059D-DAAD-ED8B-E759-ED023317B4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5"/>
              <a:ext cx="635000" cy="454025"/>
            </a:xfrm>
            <a:custGeom>
              <a:avLst/>
              <a:gdLst>
                <a:gd name="T0" fmla="*/ 0 w 400"/>
                <a:gd name="T1" fmla="*/ 286 h 286"/>
                <a:gd name="T2" fmla="*/ 400 w 400"/>
                <a:gd name="T3" fmla="*/ 86 h 286"/>
                <a:gd name="T4" fmla="*/ 400 w 400"/>
                <a:gd name="T5" fmla="*/ 0 h 286"/>
                <a:gd name="T6" fmla="*/ 0 w 400"/>
                <a:gd name="T7" fmla="*/ 10 h 286"/>
                <a:gd name="T8" fmla="*/ 0 w 400"/>
                <a:gd name="T9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86"/>
                  </a:moveTo>
                  <a:lnTo>
                    <a:pt x="400" y="86"/>
                  </a:lnTo>
                  <a:lnTo>
                    <a:pt x="400" y="0"/>
                  </a:lnTo>
                  <a:lnTo>
                    <a:pt x="0" y="10"/>
                  </a:lnTo>
                  <a:lnTo>
                    <a:pt x="0" y="28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70" name="Freeform 241">
              <a:extLst>
                <a:ext uri="{FF2B5EF4-FFF2-40B4-BE49-F238E27FC236}">
                  <a16:creationId xmlns:a16="http://schemas.microsoft.com/office/drawing/2014/main" id="{C19E3441-081E-E508-570B-527EBDB82E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5"/>
              <a:ext cx="635000" cy="784225"/>
            </a:xfrm>
            <a:custGeom>
              <a:avLst/>
              <a:gdLst>
                <a:gd name="T0" fmla="*/ 0 w 400"/>
                <a:gd name="T1" fmla="*/ 494 h 494"/>
                <a:gd name="T2" fmla="*/ 400 w 400"/>
                <a:gd name="T3" fmla="*/ 84 h 494"/>
                <a:gd name="T4" fmla="*/ 400 w 400"/>
                <a:gd name="T5" fmla="*/ 0 h 494"/>
                <a:gd name="T6" fmla="*/ 0 w 400"/>
                <a:gd name="T7" fmla="*/ 218 h 494"/>
                <a:gd name="T8" fmla="*/ 0 w 400"/>
                <a:gd name="T9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494"/>
                  </a:moveTo>
                  <a:lnTo>
                    <a:pt x="400" y="84"/>
                  </a:lnTo>
                  <a:lnTo>
                    <a:pt x="400" y="0"/>
                  </a:lnTo>
                  <a:lnTo>
                    <a:pt x="0" y="218"/>
                  </a:lnTo>
                  <a:lnTo>
                    <a:pt x="0" y="4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71" name="Freeform 242">
              <a:extLst>
                <a:ext uri="{FF2B5EF4-FFF2-40B4-BE49-F238E27FC236}">
                  <a16:creationId xmlns:a16="http://schemas.microsoft.com/office/drawing/2014/main" id="{65F31D98-432B-6608-FC16-A305C6DD57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5"/>
              <a:ext cx="635000" cy="784225"/>
            </a:xfrm>
            <a:custGeom>
              <a:avLst/>
              <a:gdLst>
                <a:gd name="T0" fmla="*/ 0 w 400"/>
                <a:gd name="T1" fmla="*/ 494 h 494"/>
                <a:gd name="T2" fmla="*/ 400 w 400"/>
                <a:gd name="T3" fmla="*/ 84 h 494"/>
                <a:gd name="T4" fmla="*/ 400 w 400"/>
                <a:gd name="T5" fmla="*/ 0 h 494"/>
                <a:gd name="T6" fmla="*/ 0 w 400"/>
                <a:gd name="T7" fmla="*/ 218 h 494"/>
                <a:gd name="T8" fmla="*/ 0 w 400"/>
                <a:gd name="T9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494"/>
                  </a:moveTo>
                  <a:lnTo>
                    <a:pt x="400" y="84"/>
                  </a:lnTo>
                  <a:lnTo>
                    <a:pt x="400" y="0"/>
                  </a:lnTo>
                  <a:lnTo>
                    <a:pt x="0" y="218"/>
                  </a:lnTo>
                  <a:lnTo>
                    <a:pt x="0" y="4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72" name="Freeform 244">
              <a:extLst>
                <a:ext uri="{FF2B5EF4-FFF2-40B4-BE49-F238E27FC236}">
                  <a16:creationId xmlns:a16="http://schemas.microsoft.com/office/drawing/2014/main" id="{7B05A9C5-E5D8-1588-CDA7-82EEA485A5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5"/>
              <a:ext cx="635000" cy="784225"/>
            </a:xfrm>
            <a:custGeom>
              <a:avLst/>
              <a:gdLst>
                <a:gd name="T0" fmla="*/ 0 w 400"/>
                <a:gd name="T1" fmla="*/ 0 h 494"/>
                <a:gd name="T2" fmla="*/ 0 w 400"/>
                <a:gd name="T3" fmla="*/ 276 h 494"/>
                <a:gd name="T4" fmla="*/ 400 w 400"/>
                <a:gd name="T5" fmla="*/ 494 h 494"/>
                <a:gd name="T6" fmla="*/ 400 w 400"/>
                <a:gd name="T7" fmla="*/ 410 h 494"/>
                <a:gd name="T8" fmla="*/ 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0"/>
                  </a:moveTo>
                  <a:lnTo>
                    <a:pt x="0" y="276"/>
                  </a:ln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73" name="Freeform 246">
              <a:extLst>
                <a:ext uri="{FF2B5EF4-FFF2-40B4-BE49-F238E27FC236}">
                  <a16:creationId xmlns:a16="http://schemas.microsoft.com/office/drawing/2014/main" id="{E21CC46D-7A10-1B14-6CE9-AC90063406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5"/>
              <a:ext cx="635000" cy="454025"/>
            </a:xfrm>
            <a:custGeom>
              <a:avLst/>
              <a:gdLst>
                <a:gd name="T0" fmla="*/ 0 w 400"/>
                <a:gd name="T1" fmla="*/ 0 h 286"/>
                <a:gd name="T2" fmla="*/ 0 w 400"/>
                <a:gd name="T3" fmla="*/ 276 h 286"/>
                <a:gd name="T4" fmla="*/ 400 w 400"/>
                <a:gd name="T5" fmla="*/ 286 h 286"/>
                <a:gd name="T6" fmla="*/ 400 w 400"/>
                <a:gd name="T7" fmla="*/ 200 h 286"/>
                <a:gd name="T8" fmla="*/ 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0"/>
                  </a:moveTo>
                  <a:lnTo>
                    <a:pt x="0" y="276"/>
                  </a:ln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74" name="Freeform 248">
              <a:extLst>
                <a:ext uri="{FF2B5EF4-FFF2-40B4-BE49-F238E27FC236}">
                  <a16:creationId xmlns:a16="http://schemas.microsoft.com/office/drawing/2014/main" id="{85A629E0-B2D7-F7C8-81C6-696ADD0521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5"/>
              <a:ext cx="635000" cy="454025"/>
            </a:xfrm>
            <a:custGeom>
              <a:avLst/>
              <a:gdLst>
                <a:gd name="T0" fmla="*/ 400 w 400"/>
                <a:gd name="T1" fmla="*/ 0 h 286"/>
                <a:gd name="T2" fmla="*/ 0 w 400"/>
                <a:gd name="T3" fmla="*/ 10 h 286"/>
                <a:gd name="T4" fmla="*/ 0 w 400"/>
                <a:gd name="T5" fmla="*/ 286 h 286"/>
                <a:gd name="T6" fmla="*/ 400 w 400"/>
                <a:gd name="T7" fmla="*/ 86 h 286"/>
                <a:gd name="T8" fmla="*/ 40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400" y="0"/>
                  </a:moveTo>
                  <a:lnTo>
                    <a:pt x="0" y="10"/>
                  </a:lnTo>
                  <a:lnTo>
                    <a:pt x="0" y="286"/>
                  </a:lnTo>
                  <a:lnTo>
                    <a:pt x="400" y="86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75" name="Freeform 250">
              <a:extLst>
                <a:ext uri="{FF2B5EF4-FFF2-40B4-BE49-F238E27FC236}">
                  <a16:creationId xmlns:a16="http://schemas.microsoft.com/office/drawing/2014/main" id="{57292CF9-AA7B-DE23-7E44-D97CDFECB8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5"/>
              <a:ext cx="635000" cy="784225"/>
            </a:xfrm>
            <a:custGeom>
              <a:avLst/>
              <a:gdLst>
                <a:gd name="T0" fmla="*/ 400 w 400"/>
                <a:gd name="T1" fmla="*/ 0 h 494"/>
                <a:gd name="T2" fmla="*/ 0 w 400"/>
                <a:gd name="T3" fmla="*/ 218 h 494"/>
                <a:gd name="T4" fmla="*/ 0 w 400"/>
                <a:gd name="T5" fmla="*/ 494 h 494"/>
                <a:gd name="T6" fmla="*/ 400 w 400"/>
                <a:gd name="T7" fmla="*/ 84 h 494"/>
                <a:gd name="T8" fmla="*/ 40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400" y="0"/>
                  </a:moveTo>
                  <a:lnTo>
                    <a:pt x="0" y="218"/>
                  </a:lnTo>
                  <a:lnTo>
                    <a:pt x="0" y="494"/>
                  </a:lnTo>
                  <a:lnTo>
                    <a:pt x="400" y="84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76" name="Rectangle 251">
              <a:extLst>
                <a:ext uri="{FF2B5EF4-FFF2-40B4-BE49-F238E27FC236}">
                  <a16:creationId xmlns:a16="http://schemas.microsoft.com/office/drawing/2014/main" id="{78203262-A889-E109-F38D-633D855F1A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302500"/>
              <a:ext cx="539750" cy="1333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77" name="Rectangle 252">
              <a:extLst>
                <a:ext uri="{FF2B5EF4-FFF2-40B4-BE49-F238E27FC236}">
                  <a16:creationId xmlns:a16="http://schemas.microsoft.com/office/drawing/2014/main" id="{0920D270-FCFC-AF1C-E01E-B556289874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464425"/>
              <a:ext cx="539750" cy="1365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78" name="Rectangle 253">
              <a:extLst>
                <a:ext uri="{FF2B5EF4-FFF2-40B4-BE49-F238E27FC236}">
                  <a16:creationId xmlns:a16="http://schemas.microsoft.com/office/drawing/2014/main" id="{8DFEFDDD-69C1-A0BF-B2E5-F2363AE7F5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629525"/>
              <a:ext cx="539750" cy="1365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79" name="Rectangle 254">
              <a:extLst>
                <a:ext uri="{FF2B5EF4-FFF2-40B4-BE49-F238E27FC236}">
                  <a16:creationId xmlns:a16="http://schemas.microsoft.com/office/drawing/2014/main" id="{129B4780-C997-3C85-FC42-0DFB24E707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794625"/>
              <a:ext cx="539750" cy="1333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80" name="Freeform 255">
              <a:extLst>
                <a:ext uri="{FF2B5EF4-FFF2-40B4-BE49-F238E27FC236}">
                  <a16:creationId xmlns:a16="http://schemas.microsoft.com/office/drawing/2014/main" id="{DF52FE5D-070C-E062-8A09-D19FE70653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438" y="7026275"/>
              <a:ext cx="311150" cy="409575"/>
            </a:xfrm>
            <a:custGeom>
              <a:avLst/>
              <a:gdLst>
                <a:gd name="T0" fmla="*/ 196 w 196"/>
                <a:gd name="T1" fmla="*/ 258 h 258"/>
                <a:gd name="T2" fmla="*/ 0 w 196"/>
                <a:gd name="T3" fmla="*/ 258 h 258"/>
                <a:gd name="T4" fmla="*/ 0 w 196"/>
                <a:gd name="T5" fmla="*/ 0 h 258"/>
                <a:gd name="T6" fmla="*/ 196 w 196"/>
                <a:gd name="T7" fmla="*/ 2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258">
                  <a:moveTo>
                    <a:pt x="196" y="258"/>
                  </a:moveTo>
                  <a:lnTo>
                    <a:pt x="0" y="258"/>
                  </a:lnTo>
                  <a:lnTo>
                    <a:pt x="0" y="0"/>
                  </a:lnTo>
                  <a:lnTo>
                    <a:pt x="196" y="25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81" name="Freeform 256">
              <a:extLst>
                <a:ext uri="{FF2B5EF4-FFF2-40B4-BE49-F238E27FC236}">
                  <a16:creationId xmlns:a16="http://schemas.microsoft.com/office/drawing/2014/main" id="{D1AB217E-2841-F05D-5241-5242EF38A6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22613" y="7464425"/>
              <a:ext cx="428625" cy="136525"/>
            </a:xfrm>
            <a:custGeom>
              <a:avLst/>
              <a:gdLst>
                <a:gd name="T0" fmla="*/ 270 w 270"/>
                <a:gd name="T1" fmla="*/ 86 h 86"/>
                <a:gd name="T2" fmla="*/ 0 w 270"/>
                <a:gd name="T3" fmla="*/ 86 h 86"/>
                <a:gd name="T4" fmla="*/ 0 w 270"/>
                <a:gd name="T5" fmla="*/ 0 h 86"/>
                <a:gd name="T6" fmla="*/ 204 w 270"/>
                <a:gd name="T7" fmla="*/ 0 h 86"/>
                <a:gd name="T8" fmla="*/ 270 w 270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86">
                  <a:moveTo>
                    <a:pt x="270" y="86"/>
                  </a:moveTo>
                  <a:lnTo>
                    <a:pt x="0" y="86"/>
                  </a:lnTo>
                  <a:lnTo>
                    <a:pt x="0" y="0"/>
                  </a:lnTo>
                  <a:lnTo>
                    <a:pt x="204" y="0"/>
                  </a:lnTo>
                  <a:lnTo>
                    <a:pt x="270" y="8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82" name="Freeform 257">
              <a:extLst>
                <a:ext uri="{FF2B5EF4-FFF2-40B4-BE49-F238E27FC236}">
                  <a16:creationId xmlns:a16="http://schemas.microsoft.com/office/drawing/2014/main" id="{E6BF316B-1FC7-7611-96C6-49E8EA5C2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438" y="7794625"/>
              <a:ext cx="311150" cy="409575"/>
            </a:xfrm>
            <a:custGeom>
              <a:avLst/>
              <a:gdLst>
                <a:gd name="T0" fmla="*/ 196 w 196"/>
                <a:gd name="T1" fmla="*/ 0 h 258"/>
                <a:gd name="T2" fmla="*/ 0 w 196"/>
                <a:gd name="T3" fmla="*/ 0 h 258"/>
                <a:gd name="T4" fmla="*/ 0 w 196"/>
                <a:gd name="T5" fmla="*/ 258 h 258"/>
                <a:gd name="T6" fmla="*/ 196 w 196"/>
                <a:gd name="T7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258">
                  <a:moveTo>
                    <a:pt x="196" y="0"/>
                  </a:moveTo>
                  <a:lnTo>
                    <a:pt x="0" y="0"/>
                  </a:lnTo>
                  <a:lnTo>
                    <a:pt x="0" y="258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83" name="Freeform 258">
              <a:extLst>
                <a:ext uri="{FF2B5EF4-FFF2-40B4-BE49-F238E27FC236}">
                  <a16:creationId xmlns:a16="http://schemas.microsoft.com/office/drawing/2014/main" id="{96CFEF47-3D0E-820F-A6AF-ACA0EE51BB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22613" y="7629525"/>
              <a:ext cx="428625" cy="136525"/>
            </a:xfrm>
            <a:custGeom>
              <a:avLst/>
              <a:gdLst>
                <a:gd name="T0" fmla="*/ 270 w 270"/>
                <a:gd name="T1" fmla="*/ 0 h 86"/>
                <a:gd name="T2" fmla="*/ 0 w 270"/>
                <a:gd name="T3" fmla="*/ 0 h 86"/>
                <a:gd name="T4" fmla="*/ 0 w 270"/>
                <a:gd name="T5" fmla="*/ 86 h 86"/>
                <a:gd name="T6" fmla="*/ 204 w 270"/>
                <a:gd name="T7" fmla="*/ 86 h 86"/>
                <a:gd name="T8" fmla="*/ 270 w 270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86">
                  <a:moveTo>
                    <a:pt x="270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204" y="86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84" name="Freeform 243">
              <a:extLst>
                <a:ext uri="{FF2B5EF4-FFF2-40B4-BE49-F238E27FC236}">
                  <a16:creationId xmlns:a16="http://schemas.microsoft.com/office/drawing/2014/main" id="{2447CDDD-70FA-B070-7A23-B6EFBC2AFF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4"/>
              <a:ext cx="635000" cy="784225"/>
            </a:xfrm>
            <a:custGeom>
              <a:avLst/>
              <a:gdLst>
                <a:gd name="T0" fmla="*/ 0 w 400"/>
                <a:gd name="T1" fmla="*/ 0 h 494"/>
                <a:gd name="T2" fmla="*/ 0 w 400"/>
                <a:gd name="T3" fmla="*/ 276 h 494"/>
                <a:gd name="T4" fmla="*/ 400 w 400"/>
                <a:gd name="T5" fmla="*/ 494 h 494"/>
                <a:gd name="T6" fmla="*/ 400 w 400"/>
                <a:gd name="T7" fmla="*/ 410 h 494"/>
                <a:gd name="T8" fmla="*/ 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0"/>
                  </a:moveTo>
                  <a:lnTo>
                    <a:pt x="0" y="276"/>
                  </a:ln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85" name="Freeform 245">
              <a:extLst>
                <a:ext uri="{FF2B5EF4-FFF2-40B4-BE49-F238E27FC236}">
                  <a16:creationId xmlns:a16="http://schemas.microsoft.com/office/drawing/2014/main" id="{3BF201EC-703B-E4A8-9618-FA3B8916E6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4"/>
              <a:ext cx="635000" cy="454025"/>
            </a:xfrm>
            <a:custGeom>
              <a:avLst/>
              <a:gdLst>
                <a:gd name="T0" fmla="*/ 0 w 400"/>
                <a:gd name="T1" fmla="*/ 0 h 286"/>
                <a:gd name="T2" fmla="*/ 0 w 400"/>
                <a:gd name="T3" fmla="*/ 276 h 286"/>
                <a:gd name="T4" fmla="*/ 400 w 400"/>
                <a:gd name="T5" fmla="*/ 286 h 286"/>
                <a:gd name="T6" fmla="*/ 400 w 400"/>
                <a:gd name="T7" fmla="*/ 200 h 286"/>
                <a:gd name="T8" fmla="*/ 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0"/>
                  </a:moveTo>
                  <a:lnTo>
                    <a:pt x="0" y="276"/>
                  </a:ln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86" name="Freeform 247">
              <a:extLst>
                <a:ext uri="{FF2B5EF4-FFF2-40B4-BE49-F238E27FC236}">
                  <a16:creationId xmlns:a16="http://schemas.microsoft.com/office/drawing/2014/main" id="{4E8A2258-53B8-4282-379D-6789E05A8F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4"/>
              <a:ext cx="635000" cy="454025"/>
            </a:xfrm>
            <a:custGeom>
              <a:avLst/>
              <a:gdLst>
                <a:gd name="T0" fmla="*/ 400 w 400"/>
                <a:gd name="T1" fmla="*/ 0 h 286"/>
                <a:gd name="T2" fmla="*/ 0 w 400"/>
                <a:gd name="T3" fmla="*/ 10 h 286"/>
                <a:gd name="T4" fmla="*/ 0 w 400"/>
                <a:gd name="T5" fmla="*/ 286 h 286"/>
                <a:gd name="T6" fmla="*/ 400 w 400"/>
                <a:gd name="T7" fmla="*/ 86 h 286"/>
                <a:gd name="T8" fmla="*/ 40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400" y="0"/>
                  </a:moveTo>
                  <a:lnTo>
                    <a:pt x="0" y="10"/>
                  </a:lnTo>
                  <a:lnTo>
                    <a:pt x="0" y="286"/>
                  </a:lnTo>
                  <a:lnTo>
                    <a:pt x="400" y="86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87" name="Freeform 249">
              <a:extLst>
                <a:ext uri="{FF2B5EF4-FFF2-40B4-BE49-F238E27FC236}">
                  <a16:creationId xmlns:a16="http://schemas.microsoft.com/office/drawing/2014/main" id="{28A3615F-A6D7-13A4-2AA6-45E8AF9C51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4"/>
              <a:ext cx="635000" cy="784225"/>
            </a:xfrm>
            <a:custGeom>
              <a:avLst/>
              <a:gdLst>
                <a:gd name="T0" fmla="*/ 400 w 400"/>
                <a:gd name="T1" fmla="*/ 0 h 494"/>
                <a:gd name="T2" fmla="*/ 0 w 400"/>
                <a:gd name="T3" fmla="*/ 218 h 494"/>
                <a:gd name="T4" fmla="*/ 0 w 400"/>
                <a:gd name="T5" fmla="*/ 494 h 494"/>
                <a:gd name="T6" fmla="*/ 400 w 400"/>
                <a:gd name="T7" fmla="*/ 84 h 494"/>
                <a:gd name="T8" fmla="*/ 40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400" y="0"/>
                  </a:moveTo>
                  <a:lnTo>
                    <a:pt x="0" y="218"/>
                  </a:lnTo>
                  <a:lnTo>
                    <a:pt x="0" y="494"/>
                  </a:lnTo>
                  <a:lnTo>
                    <a:pt x="400" y="84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</p:grpSp>
      <p:grpSp>
        <p:nvGrpSpPr>
          <p:cNvPr id="88" name="Groupe 87" descr="flèches de progression pointant vers la droite">
            <a:extLst>
              <a:ext uri="{FF2B5EF4-FFF2-40B4-BE49-F238E27FC236}">
                <a16:creationId xmlns:a16="http://schemas.microsoft.com/office/drawing/2014/main" id="{1B09521D-9DCC-3BC7-D3BB-A872C2BC6B2A}"/>
              </a:ext>
            </a:extLst>
          </p:cNvPr>
          <p:cNvGrpSpPr/>
          <p:nvPr/>
        </p:nvGrpSpPr>
        <p:grpSpPr>
          <a:xfrm rot="5400000">
            <a:off x="8572004" y="4140226"/>
            <a:ext cx="950278" cy="600853"/>
            <a:chOff x="503238" y="6651624"/>
            <a:chExt cx="3048000" cy="1927226"/>
          </a:xfrm>
        </p:grpSpPr>
        <p:sp>
          <p:nvSpPr>
            <p:cNvPr id="89" name="Rectangle 211">
              <a:extLst>
                <a:ext uri="{FF2B5EF4-FFF2-40B4-BE49-F238E27FC236}">
                  <a16:creationId xmlns:a16="http://schemas.microsoft.com/office/drawing/2014/main" id="{B01841EF-356E-3D2C-6D4E-1256AE5D06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6651625"/>
              <a:ext cx="1444625" cy="4381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90" name="Rectangle 212">
              <a:extLst>
                <a:ext uri="{FF2B5EF4-FFF2-40B4-BE49-F238E27FC236}">
                  <a16:creationId xmlns:a16="http://schemas.microsoft.com/office/drawing/2014/main" id="{A73AB5FD-CFEE-7BCF-C877-F77E820817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6651625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91" name="Rectangle 213">
              <a:extLst>
                <a:ext uri="{FF2B5EF4-FFF2-40B4-BE49-F238E27FC236}">
                  <a16:creationId xmlns:a16="http://schemas.microsoft.com/office/drawing/2014/main" id="{9F9065B8-F03E-3325-0C57-A4B8A2A73E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146925"/>
              <a:ext cx="1444625" cy="4381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92" name="Rectangle 214">
              <a:extLst>
                <a:ext uri="{FF2B5EF4-FFF2-40B4-BE49-F238E27FC236}">
                  <a16:creationId xmlns:a16="http://schemas.microsoft.com/office/drawing/2014/main" id="{97294231-F088-519D-C159-AE995DE9CA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146925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93" name="Rectangle 215">
              <a:extLst>
                <a:ext uri="{FF2B5EF4-FFF2-40B4-BE49-F238E27FC236}">
                  <a16:creationId xmlns:a16="http://schemas.microsoft.com/office/drawing/2014/main" id="{E703CB90-F5D0-426D-C5BE-9938D2B5D9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645400"/>
              <a:ext cx="1444625" cy="4381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94" name="Rectangle 216">
              <a:extLst>
                <a:ext uri="{FF2B5EF4-FFF2-40B4-BE49-F238E27FC236}">
                  <a16:creationId xmlns:a16="http://schemas.microsoft.com/office/drawing/2014/main" id="{63110010-05EC-18AE-ADB2-ECAB90B070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645400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95" name="Rectangle 217">
              <a:extLst>
                <a:ext uri="{FF2B5EF4-FFF2-40B4-BE49-F238E27FC236}">
                  <a16:creationId xmlns:a16="http://schemas.microsoft.com/office/drawing/2014/main" id="{F46118CE-49B7-7635-D577-4382CD1C6A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8140700"/>
              <a:ext cx="1444625" cy="4381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96" name="Rectangle 218">
              <a:extLst>
                <a:ext uri="{FF2B5EF4-FFF2-40B4-BE49-F238E27FC236}">
                  <a16:creationId xmlns:a16="http://schemas.microsoft.com/office/drawing/2014/main" id="{5484480F-9AAB-C007-6E01-09C8B7C760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8140700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97" name="Freeform 235">
              <a:extLst>
                <a:ext uri="{FF2B5EF4-FFF2-40B4-BE49-F238E27FC236}">
                  <a16:creationId xmlns:a16="http://schemas.microsoft.com/office/drawing/2014/main" id="{33EF1CD7-93D6-E5D9-060C-44F66D6F7A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5"/>
              <a:ext cx="635000" cy="784225"/>
            </a:xfrm>
            <a:custGeom>
              <a:avLst/>
              <a:gdLst>
                <a:gd name="T0" fmla="*/ 0 w 400"/>
                <a:gd name="T1" fmla="*/ 276 h 494"/>
                <a:gd name="T2" fmla="*/ 400 w 400"/>
                <a:gd name="T3" fmla="*/ 494 h 494"/>
                <a:gd name="T4" fmla="*/ 400 w 400"/>
                <a:gd name="T5" fmla="*/ 410 h 494"/>
                <a:gd name="T6" fmla="*/ 0 w 400"/>
                <a:gd name="T7" fmla="*/ 0 h 494"/>
                <a:gd name="T8" fmla="*/ 0 w 400"/>
                <a:gd name="T9" fmla="*/ 27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276"/>
                  </a:move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98" name="Freeform 236">
              <a:extLst>
                <a:ext uri="{FF2B5EF4-FFF2-40B4-BE49-F238E27FC236}">
                  <a16:creationId xmlns:a16="http://schemas.microsoft.com/office/drawing/2014/main" id="{CFC94AE4-1770-3A52-AC28-87C2A68EF7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5"/>
              <a:ext cx="635000" cy="784225"/>
            </a:xfrm>
            <a:custGeom>
              <a:avLst/>
              <a:gdLst>
                <a:gd name="T0" fmla="*/ 0 w 400"/>
                <a:gd name="T1" fmla="*/ 276 h 494"/>
                <a:gd name="T2" fmla="*/ 400 w 400"/>
                <a:gd name="T3" fmla="*/ 494 h 494"/>
                <a:gd name="T4" fmla="*/ 400 w 400"/>
                <a:gd name="T5" fmla="*/ 410 h 494"/>
                <a:gd name="T6" fmla="*/ 0 w 400"/>
                <a:gd name="T7" fmla="*/ 0 h 494"/>
                <a:gd name="T8" fmla="*/ 0 w 400"/>
                <a:gd name="T9" fmla="*/ 27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276"/>
                  </a:move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  <a:lnTo>
                    <a:pt x="0" y="2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99" name="Freeform 237">
              <a:extLst>
                <a:ext uri="{FF2B5EF4-FFF2-40B4-BE49-F238E27FC236}">
                  <a16:creationId xmlns:a16="http://schemas.microsoft.com/office/drawing/2014/main" id="{B917D5A9-6634-3BCD-AD8B-26237824E8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5"/>
              <a:ext cx="635000" cy="454025"/>
            </a:xfrm>
            <a:custGeom>
              <a:avLst/>
              <a:gdLst>
                <a:gd name="T0" fmla="*/ 0 w 400"/>
                <a:gd name="T1" fmla="*/ 276 h 286"/>
                <a:gd name="T2" fmla="*/ 400 w 400"/>
                <a:gd name="T3" fmla="*/ 286 h 286"/>
                <a:gd name="T4" fmla="*/ 400 w 400"/>
                <a:gd name="T5" fmla="*/ 200 h 286"/>
                <a:gd name="T6" fmla="*/ 0 w 400"/>
                <a:gd name="T7" fmla="*/ 0 h 286"/>
                <a:gd name="T8" fmla="*/ 0 w 400"/>
                <a:gd name="T9" fmla="*/ 2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76"/>
                  </a:move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00" name="Freeform 238">
              <a:extLst>
                <a:ext uri="{FF2B5EF4-FFF2-40B4-BE49-F238E27FC236}">
                  <a16:creationId xmlns:a16="http://schemas.microsoft.com/office/drawing/2014/main" id="{E0FE3A8F-CF8D-481B-6DFE-918CE92554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5"/>
              <a:ext cx="635000" cy="454025"/>
            </a:xfrm>
            <a:custGeom>
              <a:avLst/>
              <a:gdLst>
                <a:gd name="T0" fmla="*/ 0 w 400"/>
                <a:gd name="T1" fmla="*/ 276 h 286"/>
                <a:gd name="T2" fmla="*/ 400 w 400"/>
                <a:gd name="T3" fmla="*/ 286 h 286"/>
                <a:gd name="T4" fmla="*/ 400 w 400"/>
                <a:gd name="T5" fmla="*/ 200 h 286"/>
                <a:gd name="T6" fmla="*/ 0 w 400"/>
                <a:gd name="T7" fmla="*/ 0 h 286"/>
                <a:gd name="T8" fmla="*/ 0 w 400"/>
                <a:gd name="T9" fmla="*/ 2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76"/>
                  </a:move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  <a:lnTo>
                    <a:pt x="0" y="2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01" name="Freeform 239">
              <a:extLst>
                <a:ext uri="{FF2B5EF4-FFF2-40B4-BE49-F238E27FC236}">
                  <a16:creationId xmlns:a16="http://schemas.microsoft.com/office/drawing/2014/main" id="{672815AC-C027-4125-9FA1-B0C9272CC5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5"/>
              <a:ext cx="635000" cy="454025"/>
            </a:xfrm>
            <a:custGeom>
              <a:avLst/>
              <a:gdLst>
                <a:gd name="T0" fmla="*/ 0 w 400"/>
                <a:gd name="T1" fmla="*/ 286 h 286"/>
                <a:gd name="T2" fmla="*/ 400 w 400"/>
                <a:gd name="T3" fmla="*/ 86 h 286"/>
                <a:gd name="T4" fmla="*/ 400 w 400"/>
                <a:gd name="T5" fmla="*/ 0 h 286"/>
                <a:gd name="T6" fmla="*/ 0 w 400"/>
                <a:gd name="T7" fmla="*/ 10 h 286"/>
                <a:gd name="T8" fmla="*/ 0 w 400"/>
                <a:gd name="T9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86"/>
                  </a:moveTo>
                  <a:lnTo>
                    <a:pt x="400" y="86"/>
                  </a:lnTo>
                  <a:lnTo>
                    <a:pt x="400" y="0"/>
                  </a:lnTo>
                  <a:lnTo>
                    <a:pt x="0" y="10"/>
                  </a:lnTo>
                  <a:lnTo>
                    <a:pt x="0" y="28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02" name="Freeform 240">
              <a:extLst>
                <a:ext uri="{FF2B5EF4-FFF2-40B4-BE49-F238E27FC236}">
                  <a16:creationId xmlns:a16="http://schemas.microsoft.com/office/drawing/2014/main" id="{7BDE18F9-A62C-F476-47C7-C982270E07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5"/>
              <a:ext cx="635000" cy="454025"/>
            </a:xfrm>
            <a:custGeom>
              <a:avLst/>
              <a:gdLst>
                <a:gd name="T0" fmla="*/ 0 w 400"/>
                <a:gd name="T1" fmla="*/ 286 h 286"/>
                <a:gd name="T2" fmla="*/ 400 w 400"/>
                <a:gd name="T3" fmla="*/ 86 h 286"/>
                <a:gd name="T4" fmla="*/ 400 w 400"/>
                <a:gd name="T5" fmla="*/ 0 h 286"/>
                <a:gd name="T6" fmla="*/ 0 w 400"/>
                <a:gd name="T7" fmla="*/ 10 h 286"/>
                <a:gd name="T8" fmla="*/ 0 w 400"/>
                <a:gd name="T9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86"/>
                  </a:moveTo>
                  <a:lnTo>
                    <a:pt x="400" y="86"/>
                  </a:lnTo>
                  <a:lnTo>
                    <a:pt x="400" y="0"/>
                  </a:lnTo>
                  <a:lnTo>
                    <a:pt x="0" y="10"/>
                  </a:lnTo>
                  <a:lnTo>
                    <a:pt x="0" y="28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03" name="Freeform 241">
              <a:extLst>
                <a:ext uri="{FF2B5EF4-FFF2-40B4-BE49-F238E27FC236}">
                  <a16:creationId xmlns:a16="http://schemas.microsoft.com/office/drawing/2014/main" id="{78384B3C-6F9F-1934-21E0-18C9EFD8C5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5"/>
              <a:ext cx="635000" cy="784225"/>
            </a:xfrm>
            <a:custGeom>
              <a:avLst/>
              <a:gdLst>
                <a:gd name="T0" fmla="*/ 0 w 400"/>
                <a:gd name="T1" fmla="*/ 494 h 494"/>
                <a:gd name="T2" fmla="*/ 400 w 400"/>
                <a:gd name="T3" fmla="*/ 84 h 494"/>
                <a:gd name="T4" fmla="*/ 400 w 400"/>
                <a:gd name="T5" fmla="*/ 0 h 494"/>
                <a:gd name="T6" fmla="*/ 0 w 400"/>
                <a:gd name="T7" fmla="*/ 218 h 494"/>
                <a:gd name="T8" fmla="*/ 0 w 400"/>
                <a:gd name="T9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494"/>
                  </a:moveTo>
                  <a:lnTo>
                    <a:pt x="400" y="84"/>
                  </a:lnTo>
                  <a:lnTo>
                    <a:pt x="400" y="0"/>
                  </a:lnTo>
                  <a:lnTo>
                    <a:pt x="0" y="218"/>
                  </a:lnTo>
                  <a:lnTo>
                    <a:pt x="0" y="4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04" name="Freeform 242">
              <a:extLst>
                <a:ext uri="{FF2B5EF4-FFF2-40B4-BE49-F238E27FC236}">
                  <a16:creationId xmlns:a16="http://schemas.microsoft.com/office/drawing/2014/main" id="{6ECB30E3-4548-BB1B-335E-3AFC23059B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5"/>
              <a:ext cx="635000" cy="784225"/>
            </a:xfrm>
            <a:custGeom>
              <a:avLst/>
              <a:gdLst>
                <a:gd name="T0" fmla="*/ 0 w 400"/>
                <a:gd name="T1" fmla="*/ 494 h 494"/>
                <a:gd name="T2" fmla="*/ 400 w 400"/>
                <a:gd name="T3" fmla="*/ 84 h 494"/>
                <a:gd name="T4" fmla="*/ 400 w 400"/>
                <a:gd name="T5" fmla="*/ 0 h 494"/>
                <a:gd name="T6" fmla="*/ 0 w 400"/>
                <a:gd name="T7" fmla="*/ 218 h 494"/>
                <a:gd name="T8" fmla="*/ 0 w 400"/>
                <a:gd name="T9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494"/>
                  </a:moveTo>
                  <a:lnTo>
                    <a:pt x="400" y="84"/>
                  </a:lnTo>
                  <a:lnTo>
                    <a:pt x="400" y="0"/>
                  </a:lnTo>
                  <a:lnTo>
                    <a:pt x="0" y="218"/>
                  </a:lnTo>
                  <a:lnTo>
                    <a:pt x="0" y="4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05" name="Freeform 244">
              <a:extLst>
                <a:ext uri="{FF2B5EF4-FFF2-40B4-BE49-F238E27FC236}">
                  <a16:creationId xmlns:a16="http://schemas.microsoft.com/office/drawing/2014/main" id="{5A40B55E-01AC-A15E-40A8-6406CADD86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5"/>
              <a:ext cx="635000" cy="784225"/>
            </a:xfrm>
            <a:custGeom>
              <a:avLst/>
              <a:gdLst>
                <a:gd name="T0" fmla="*/ 0 w 400"/>
                <a:gd name="T1" fmla="*/ 0 h 494"/>
                <a:gd name="T2" fmla="*/ 0 w 400"/>
                <a:gd name="T3" fmla="*/ 276 h 494"/>
                <a:gd name="T4" fmla="*/ 400 w 400"/>
                <a:gd name="T5" fmla="*/ 494 h 494"/>
                <a:gd name="T6" fmla="*/ 400 w 400"/>
                <a:gd name="T7" fmla="*/ 410 h 494"/>
                <a:gd name="T8" fmla="*/ 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0"/>
                  </a:moveTo>
                  <a:lnTo>
                    <a:pt x="0" y="276"/>
                  </a:ln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06" name="Freeform 246">
              <a:extLst>
                <a:ext uri="{FF2B5EF4-FFF2-40B4-BE49-F238E27FC236}">
                  <a16:creationId xmlns:a16="http://schemas.microsoft.com/office/drawing/2014/main" id="{AFE9AE7B-7C2D-6A75-6BF3-4D4AEC58AA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5"/>
              <a:ext cx="635000" cy="454025"/>
            </a:xfrm>
            <a:custGeom>
              <a:avLst/>
              <a:gdLst>
                <a:gd name="T0" fmla="*/ 0 w 400"/>
                <a:gd name="T1" fmla="*/ 0 h 286"/>
                <a:gd name="T2" fmla="*/ 0 w 400"/>
                <a:gd name="T3" fmla="*/ 276 h 286"/>
                <a:gd name="T4" fmla="*/ 400 w 400"/>
                <a:gd name="T5" fmla="*/ 286 h 286"/>
                <a:gd name="T6" fmla="*/ 400 w 400"/>
                <a:gd name="T7" fmla="*/ 200 h 286"/>
                <a:gd name="T8" fmla="*/ 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0"/>
                  </a:moveTo>
                  <a:lnTo>
                    <a:pt x="0" y="276"/>
                  </a:ln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07" name="Freeform 248">
              <a:extLst>
                <a:ext uri="{FF2B5EF4-FFF2-40B4-BE49-F238E27FC236}">
                  <a16:creationId xmlns:a16="http://schemas.microsoft.com/office/drawing/2014/main" id="{D348F676-3477-F67E-1D1C-8FAB1F560A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5"/>
              <a:ext cx="635000" cy="454025"/>
            </a:xfrm>
            <a:custGeom>
              <a:avLst/>
              <a:gdLst>
                <a:gd name="T0" fmla="*/ 400 w 400"/>
                <a:gd name="T1" fmla="*/ 0 h 286"/>
                <a:gd name="T2" fmla="*/ 0 w 400"/>
                <a:gd name="T3" fmla="*/ 10 h 286"/>
                <a:gd name="T4" fmla="*/ 0 w 400"/>
                <a:gd name="T5" fmla="*/ 286 h 286"/>
                <a:gd name="T6" fmla="*/ 400 w 400"/>
                <a:gd name="T7" fmla="*/ 86 h 286"/>
                <a:gd name="T8" fmla="*/ 40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400" y="0"/>
                  </a:moveTo>
                  <a:lnTo>
                    <a:pt x="0" y="10"/>
                  </a:lnTo>
                  <a:lnTo>
                    <a:pt x="0" y="286"/>
                  </a:lnTo>
                  <a:lnTo>
                    <a:pt x="400" y="86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08" name="Freeform 250">
              <a:extLst>
                <a:ext uri="{FF2B5EF4-FFF2-40B4-BE49-F238E27FC236}">
                  <a16:creationId xmlns:a16="http://schemas.microsoft.com/office/drawing/2014/main" id="{2714C0D1-A869-A2C6-7592-D67E51AB6A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5"/>
              <a:ext cx="635000" cy="784225"/>
            </a:xfrm>
            <a:custGeom>
              <a:avLst/>
              <a:gdLst>
                <a:gd name="T0" fmla="*/ 400 w 400"/>
                <a:gd name="T1" fmla="*/ 0 h 494"/>
                <a:gd name="T2" fmla="*/ 0 w 400"/>
                <a:gd name="T3" fmla="*/ 218 h 494"/>
                <a:gd name="T4" fmla="*/ 0 w 400"/>
                <a:gd name="T5" fmla="*/ 494 h 494"/>
                <a:gd name="T6" fmla="*/ 400 w 400"/>
                <a:gd name="T7" fmla="*/ 84 h 494"/>
                <a:gd name="T8" fmla="*/ 40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400" y="0"/>
                  </a:moveTo>
                  <a:lnTo>
                    <a:pt x="0" y="218"/>
                  </a:lnTo>
                  <a:lnTo>
                    <a:pt x="0" y="494"/>
                  </a:lnTo>
                  <a:lnTo>
                    <a:pt x="400" y="84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09" name="Rectangle 251">
              <a:extLst>
                <a:ext uri="{FF2B5EF4-FFF2-40B4-BE49-F238E27FC236}">
                  <a16:creationId xmlns:a16="http://schemas.microsoft.com/office/drawing/2014/main" id="{99010CBB-8CA8-BE7D-A5C8-DC7BC0F96B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302500"/>
              <a:ext cx="539750" cy="1333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10" name="Rectangle 252">
              <a:extLst>
                <a:ext uri="{FF2B5EF4-FFF2-40B4-BE49-F238E27FC236}">
                  <a16:creationId xmlns:a16="http://schemas.microsoft.com/office/drawing/2014/main" id="{1CBB1166-3170-A502-978F-BD78EE7127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464425"/>
              <a:ext cx="539750" cy="1365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11" name="Rectangle 253">
              <a:extLst>
                <a:ext uri="{FF2B5EF4-FFF2-40B4-BE49-F238E27FC236}">
                  <a16:creationId xmlns:a16="http://schemas.microsoft.com/office/drawing/2014/main" id="{B3CB090C-08EF-36EA-7B2D-5E8CB14811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629525"/>
              <a:ext cx="539750" cy="1365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12" name="Rectangle 254">
              <a:extLst>
                <a:ext uri="{FF2B5EF4-FFF2-40B4-BE49-F238E27FC236}">
                  <a16:creationId xmlns:a16="http://schemas.microsoft.com/office/drawing/2014/main" id="{947D589E-45C6-71CF-0A6C-12FC5F1BB3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794625"/>
              <a:ext cx="539750" cy="1333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13" name="Freeform 255">
              <a:extLst>
                <a:ext uri="{FF2B5EF4-FFF2-40B4-BE49-F238E27FC236}">
                  <a16:creationId xmlns:a16="http://schemas.microsoft.com/office/drawing/2014/main" id="{39282861-B09B-857A-CC67-7569A9ADEA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438" y="7026275"/>
              <a:ext cx="311150" cy="409575"/>
            </a:xfrm>
            <a:custGeom>
              <a:avLst/>
              <a:gdLst>
                <a:gd name="T0" fmla="*/ 196 w 196"/>
                <a:gd name="T1" fmla="*/ 258 h 258"/>
                <a:gd name="T2" fmla="*/ 0 w 196"/>
                <a:gd name="T3" fmla="*/ 258 h 258"/>
                <a:gd name="T4" fmla="*/ 0 w 196"/>
                <a:gd name="T5" fmla="*/ 0 h 258"/>
                <a:gd name="T6" fmla="*/ 196 w 196"/>
                <a:gd name="T7" fmla="*/ 2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258">
                  <a:moveTo>
                    <a:pt x="196" y="258"/>
                  </a:moveTo>
                  <a:lnTo>
                    <a:pt x="0" y="258"/>
                  </a:lnTo>
                  <a:lnTo>
                    <a:pt x="0" y="0"/>
                  </a:lnTo>
                  <a:lnTo>
                    <a:pt x="196" y="25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14" name="Freeform 256">
              <a:extLst>
                <a:ext uri="{FF2B5EF4-FFF2-40B4-BE49-F238E27FC236}">
                  <a16:creationId xmlns:a16="http://schemas.microsoft.com/office/drawing/2014/main" id="{BFF0BCEC-4D2C-3C0B-3663-8E1C5CE2D5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22613" y="7464425"/>
              <a:ext cx="428625" cy="136525"/>
            </a:xfrm>
            <a:custGeom>
              <a:avLst/>
              <a:gdLst>
                <a:gd name="T0" fmla="*/ 270 w 270"/>
                <a:gd name="T1" fmla="*/ 86 h 86"/>
                <a:gd name="T2" fmla="*/ 0 w 270"/>
                <a:gd name="T3" fmla="*/ 86 h 86"/>
                <a:gd name="T4" fmla="*/ 0 w 270"/>
                <a:gd name="T5" fmla="*/ 0 h 86"/>
                <a:gd name="T6" fmla="*/ 204 w 270"/>
                <a:gd name="T7" fmla="*/ 0 h 86"/>
                <a:gd name="T8" fmla="*/ 270 w 270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86">
                  <a:moveTo>
                    <a:pt x="270" y="86"/>
                  </a:moveTo>
                  <a:lnTo>
                    <a:pt x="0" y="86"/>
                  </a:lnTo>
                  <a:lnTo>
                    <a:pt x="0" y="0"/>
                  </a:lnTo>
                  <a:lnTo>
                    <a:pt x="204" y="0"/>
                  </a:lnTo>
                  <a:lnTo>
                    <a:pt x="270" y="8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15" name="Freeform 257">
              <a:extLst>
                <a:ext uri="{FF2B5EF4-FFF2-40B4-BE49-F238E27FC236}">
                  <a16:creationId xmlns:a16="http://schemas.microsoft.com/office/drawing/2014/main" id="{B5560575-2CE7-0463-3F6B-41B0551C7E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438" y="7794625"/>
              <a:ext cx="311150" cy="409575"/>
            </a:xfrm>
            <a:custGeom>
              <a:avLst/>
              <a:gdLst>
                <a:gd name="T0" fmla="*/ 196 w 196"/>
                <a:gd name="T1" fmla="*/ 0 h 258"/>
                <a:gd name="T2" fmla="*/ 0 w 196"/>
                <a:gd name="T3" fmla="*/ 0 h 258"/>
                <a:gd name="T4" fmla="*/ 0 w 196"/>
                <a:gd name="T5" fmla="*/ 258 h 258"/>
                <a:gd name="T6" fmla="*/ 196 w 196"/>
                <a:gd name="T7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258">
                  <a:moveTo>
                    <a:pt x="196" y="0"/>
                  </a:moveTo>
                  <a:lnTo>
                    <a:pt x="0" y="0"/>
                  </a:lnTo>
                  <a:lnTo>
                    <a:pt x="0" y="258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16" name="Freeform 258">
              <a:extLst>
                <a:ext uri="{FF2B5EF4-FFF2-40B4-BE49-F238E27FC236}">
                  <a16:creationId xmlns:a16="http://schemas.microsoft.com/office/drawing/2014/main" id="{428C85FE-4F7F-DF42-80D3-6C6BC23ED7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22613" y="7629525"/>
              <a:ext cx="428625" cy="136525"/>
            </a:xfrm>
            <a:custGeom>
              <a:avLst/>
              <a:gdLst>
                <a:gd name="T0" fmla="*/ 270 w 270"/>
                <a:gd name="T1" fmla="*/ 0 h 86"/>
                <a:gd name="T2" fmla="*/ 0 w 270"/>
                <a:gd name="T3" fmla="*/ 0 h 86"/>
                <a:gd name="T4" fmla="*/ 0 w 270"/>
                <a:gd name="T5" fmla="*/ 86 h 86"/>
                <a:gd name="T6" fmla="*/ 204 w 270"/>
                <a:gd name="T7" fmla="*/ 86 h 86"/>
                <a:gd name="T8" fmla="*/ 270 w 270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86">
                  <a:moveTo>
                    <a:pt x="270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204" y="86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17" name="Freeform 243">
              <a:extLst>
                <a:ext uri="{FF2B5EF4-FFF2-40B4-BE49-F238E27FC236}">
                  <a16:creationId xmlns:a16="http://schemas.microsoft.com/office/drawing/2014/main" id="{AF23BA99-3040-6852-FED5-F84292C0EB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4"/>
              <a:ext cx="635000" cy="784225"/>
            </a:xfrm>
            <a:custGeom>
              <a:avLst/>
              <a:gdLst>
                <a:gd name="T0" fmla="*/ 0 w 400"/>
                <a:gd name="T1" fmla="*/ 0 h 494"/>
                <a:gd name="T2" fmla="*/ 0 w 400"/>
                <a:gd name="T3" fmla="*/ 276 h 494"/>
                <a:gd name="T4" fmla="*/ 400 w 400"/>
                <a:gd name="T5" fmla="*/ 494 h 494"/>
                <a:gd name="T6" fmla="*/ 400 w 400"/>
                <a:gd name="T7" fmla="*/ 410 h 494"/>
                <a:gd name="T8" fmla="*/ 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0"/>
                  </a:moveTo>
                  <a:lnTo>
                    <a:pt x="0" y="276"/>
                  </a:ln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18" name="Freeform 245">
              <a:extLst>
                <a:ext uri="{FF2B5EF4-FFF2-40B4-BE49-F238E27FC236}">
                  <a16:creationId xmlns:a16="http://schemas.microsoft.com/office/drawing/2014/main" id="{9D4337D8-2689-004B-1EE2-E0DF912EFC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4"/>
              <a:ext cx="635000" cy="454025"/>
            </a:xfrm>
            <a:custGeom>
              <a:avLst/>
              <a:gdLst>
                <a:gd name="T0" fmla="*/ 0 w 400"/>
                <a:gd name="T1" fmla="*/ 0 h 286"/>
                <a:gd name="T2" fmla="*/ 0 w 400"/>
                <a:gd name="T3" fmla="*/ 276 h 286"/>
                <a:gd name="T4" fmla="*/ 400 w 400"/>
                <a:gd name="T5" fmla="*/ 286 h 286"/>
                <a:gd name="T6" fmla="*/ 400 w 400"/>
                <a:gd name="T7" fmla="*/ 200 h 286"/>
                <a:gd name="T8" fmla="*/ 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0"/>
                  </a:moveTo>
                  <a:lnTo>
                    <a:pt x="0" y="276"/>
                  </a:ln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19" name="Freeform 247">
              <a:extLst>
                <a:ext uri="{FF2B5EF4-FFF2-40B4-BE49-F238E27FC236}">
                  <a16:creationId xmlns:a16="http://schemas.microsoft.com/office/drawing/2014/main" id="{C2A5A88C-0CFA-19EA-2456-E07C910A30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4"/>
              <a:ext cx="635000" cy="454025"/>
            </a:xfrm>
            <a:custGeom>
              <a:avLst/>
              <a:gdLst>
                <a:gd name="T0" fmla="*/ 400 w 400"/>
                <a:gd name="T1" fmla="*/ 0 h 286"/>
                <a:gd name="T2" fmla="*/ 0 w 400"/>
                <a:gd name="T3" fmla="*/ 10 h 286"/>
                <a:gd name="T4" fmla="*/ 0 w 400"/>
                <a:gd name="T5" fmla="*/ 286 h 286"/>
                <a:gd name="T6" fmla="*/ 400 w 400"/>
                <a:gd name="T7" fmla="*/ 86 h 286"/>
                <a:gd name="T8" fmla="*/ 40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400" y="0"/>
                  </a:moveTo>
                  <a:lnTo>
                    <a:pt x="0" y="10"/>
                  </a:lnTo>
                  <a:lnTo>
                    <a:pt x="0" y="286"/>
                  </a:lnTo>
                  <a:lnTo>
                    <a:pt x="400" y="86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20" name="Freeform 249">
              <a:extLst>
                <a:ext uri="{FF2B5EF4-FFF2-40B4-BE49-F238E27FC236}">
                  <a16:creationId xmlns:a16="http://schemas.microsoft.com/office/drawing/2014/main" id="{62C8B531-FB5C-B514-CE7D-6D6246F6AE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4"/>
              <a:ext cx="635000" cy="784225"/>
            </a:xfrm>
            <a:custGeom>
              <a:avLst/>
              <a:gdLst>
                <a:gd name="T0" fmla="*/ 400 w 400"/>
                <a:gd name="T1" fmla="*/ 0 h 494"/>
                <a:gd name="T2" fmla="*/ 0 w 400"/>
                <a:gd name="T3" fmla="*/ 218 h 494"/>
                <a:gd name="T4" fmla="*/ 0 w 400"/>
                <a:gd name="T5" fmla="*/ 494 h 494"/>
                <a:gd name="T6" fmla="*/ 400 w 400"/>
                <a:gd name="T7" fmla="*/ 84 h 494"/>
                <a:gd name="T8" fmla="*/ 40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400" y="0"/>
                  </a:moveTo>
                  <a:lnTo>
                    <a:pt x="0" y="218"/>
                  </a:lnTo>
                  <a:lnTo>
                    <a:pt x="0" y="494"/>
                  </a:lnTo>
                  <a:lnTo>
                    <a:pt x="400" y="84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</p:grp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6F43A93-A754-75E5-4FEE-8A439D3A63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#RégieMédia</a:t>
            </a:r>
          </a:p>
        </p:txBody>
      </p:sp>
    </p:spTree>
    <p:extLst>
      <p:ext uri="{BB962C8B-B14F-4D97-AF65-F5344CB8AC3E}">
        <p14:creationId xmlns:p14="http://schemas.microsoft.com/office/powerpoint/2010/main" val="1125465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A0864F-F9C3-AAE0-3887-1C23096F0D6C}"/>
              </a:ext>
            </a:extLst>
          </p:cNvPr>
          <p:cNvSpPr/>
          <p:nvPr/>
        </p:nvSpPr>
        <p:spPr>
          <a:xfrm>
            <a:off x="242710" y="1766861"/>
            <a:ext cx="5418277" cy="45719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8E7B4A2-73D8-E186-6131-F7A1F1E18455}"/>
              </a:ext>
            </a:extLst>
          </p:cNvPr>
          <p:cNvSpPr txBox="1"/>
          <p:nvPr/>
        </p:nvSpPr>
        <p:spPr>
          <a:xfrm>
            <a:off x="191911" y="1544536"/>
            <a:ext cx="5904089" cy="75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90000"/>
              </a:lnSpc>
              <a:buNone/>
              <a:defRPr/>
            </a:pPr>
            <a:r>
              <a:rPr lang="fr-FR" altLang="fr-FR" b="1" dirty="0">
                <a:latin typeface="Avenir Next LT Pro" panose="020B050402020202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Un carrefour d’audience online incontournable…</a:t>
            </a:r>
          </a:p>
          <a:p>
            <a:pPr marL="0" indent="0">
              <a:lnSpc>
                <a:spcPct val="90000"/>
              </a:lnSpc>
              <a:buNone/>
              <a:defRPr/>
            </a:pPr>
            <a:endParaRPr lang="fr-FR" altLang="fr-FR" sz="1400" dirty="0">
              <a:latin typeface="Avenir Next LT Pro" panose="020B0504020202020204" pitchFamily="34" charset="0"/>
              <a:ea typeface="Helvetica" panose="020B0604020202020204" pitchFamily="34" charset="0"/>
              <a:cs typeface="Calibri Light" panose="020F0302020204030204" pitchFamily="34" charset="0"/>
            </a:endParaRPr>
          </a:p>
          <a:p>
            <a:endParaRPr lang="fr-FR" sz="1400" dirty="0">
              <a:latin typeface="Avenir Next LT Pro" panose="020B0504020202020204" pitchFamily="34" charset="0"/>
            </a:endParaRP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8C678D71-C58E-D318-589B-9FD36A205FEF}"/>
              </a:ext>
            </a:extLst>
          </p:cNvPr>
          <p:cNvSpPr txBox="1">
            <a:spLocks/>
          </p:cNvSpPr>
          <p:nvPr/>
        </p:nvSpPr>
        <p:spPr>
          <a:xfrm>
            <a:off x="285238" y="3757343"/>
            <a:ext cx="7065218" cy="431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kern="1200" cap="all" baseline="0">
                <a:solidFill>
                  <a:srgbClr val="324D5E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5000"/>
              </a:lnSpc>
              <a:spcBef>
                <a:spcPts val="0"/>
              </a:spcBef>
              <a:buClr>
                <a:schemeClr val="accent1"/>
              </a:buClr>
            </a:pPr>
            <a:r>
              <a:rPr lang="fr-FR" sz="4400" b="1" dirty="0">
                <a:solidFill>
                  <a:srgbClr val="004282"/>
                </a:solidFill>
                <a:latin typeface="Avenir Next LT Pro" panose="020B0504020202020204" pitchFamily="34" charset="0"/>
                <a:ea typeface="CA Metro" charset="0"/>
                <a:cs typeface="Calibri" panose="020F0502020204030204" pitchFamily="34" charset="0"/>
              </a:rPr>
              <a:t>#</a:t>
            </a:r>
            <a:r>
              <a:rPr lang="fr-FR" sz="4400" b="1" dirty="0">
                <a:solidFill>
                  <a:srgbClr val="004282"/>
                </a:solidFill>
                <a:latin typeface="Gill Sans Nova Cond Ultra Bold" panose="020B0B04020104020203" pitchFamily="34" charset="0"/>
                <a:ea typeface="CA Metro" charset="0"/>
                <a:cs typeface="Calibri" panose="020F0502020204030204" pitchFamily="34" charset="0"/>
              </a:rPr>
              <a:t>1</a:t>
            </a:r>
            <a:r>
              <a:rPr lang="fr-FR" sz="4400" b="1" baseline="30000" dirty="0">
                <a:solidFill>
                  <a:srgbClr val="004282"/>
                </a:solidFill>
                <a:latin typeface="Gill Sans Nova Cond Ultra Bold" panose="020B0B04020104020203" pitchFamily="34" charset="0"/>
                <a:ea typeface="CA Metro" charset="0"/>
                <a:cs typeface="Calibri" panose="020F0502020204030204" pitchFamily="34" charset="0"/>
              </a:rPr>
              <a:t>ère</a:t>
            </a:r>
            <a:r>
              <a:rPr lang="fr-FR" sz="4400" b="1" dirty="0">
                <a:solidFill>
                  <a:srgbClr val="004282"/>
                </a:solidFill>
                <a:latin typeface="Gill Sans Nova Cond Ultra Bold" panose="020B0B04020104020203" pitchFamily="34" charset="0"/>
                <a:ea typeface="CA Metro" charset="0"/>
                <a:cs typeface="Calibri" panose="020F0502020204030204" pitchFamily="34" charset="0"/>
              </a:rPr>
              <a:t> </a:t>
            </a:r>
            <a:r>
              <a:rPr lang="fr-FR" sz="4400" b="1" dirty="0">
                <a:solidFill>
                  <a:srgbClr val="004282"/>
                </a:solidFill>
                <a:latin typeface="AvenirNext LT Pro Bold" panose="020B0804020202020204" pitchFamily="34" charset="0"/>
                <a:ea typeface="CA Metro" charset="0"/>
                <a:cs typeface="Calibri" panose="020F0502020204030204" pitchFamily="34" charset="0"/>
              </a:rPr>
              <a:t>position</a:t>
            </a:r>
          </a:p>
        </p:txBody>
      </p:sp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A4D45E77-D05F-D173-3220-B01365B1CD4B}"/>
              </a:ext>
            </a:extLst>
          </p:cNvPr>
          <p:cNvSpPr txBox="1">
            <a:spLocks/>
          </p:cNvSpPr>
          <p:nvPr/>
        </p:nvSpPr>
        <p:spPr>
          <a:xfrm>
            <a:off x="368866" y="4218427"/>
            <a:ext cx="4802574" cy="957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kern="1200" cap="all" baseline="0">
                <a:solidFill>
                  <a:srgbClr val="324D5E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chemeClr val="accent1"/>
              </a:buClr>
            </a:pPr>
            <a:r>
              <a:rPr lang="fr-FR" sz="2000" cap="none" dirty="0">
                <a:solidFill>
                  <a:srgbClr val="004282"/>
                </a:solidFill>
                <a:latin typeface="Avenir Next LT Pro" panose="020B0504020202020204" pitchFamily="34" charset="0"/>
                <a:ea typeface="CA Metro" charset="0"/>
                <a:cs typeface="Calibri" panose="020F0502020204030204" pitchFamily="34" charset="0"/>
              </a:rPr>
              <a:t>Site Internet Food &amp; non </a:t>
            </a:r>
            <a:r>
              <a:rPr lang="fr-FR" sz="2000" cap="none" dirty="0" err="1">
                <a:solidFill>
                  <a:srgbClr val="004282"/>
                </a:solidFill>
                <a:latin typeface="Avenir Next LT Pro" panose="020B0504020202020204" pitchFamily="34" charset="0"/>
                <a:ea typeface="CA Metro" charset="0"/>
                <a:cs typeface="Calibri" panose="020F0502020204030204" pitchFamily="34" charset="0"/>
              </a:rPr>
              <a:t>food</a:t>
            </a:r>
            <a:r>
              <a:rPr lang="fr-FR" sz="2000" cap="none" dirty="0">
                <a:solidFill>
                  <a:srgbClr val="004282"/>
                </a:solidFill>
                <a:latin typeface="Avenir Next LT Pro" panose="020B0504020202020204" pitchFamily="34" charset="0"/>
                <a:ea typeface="CA Metro" charset="0"/>
                <a:cs typeface="Calibri" panose="020F0502020204030204" pitchFamily="34" charset="0"/>
              </a:rPr>
              <a:t> restauration B2B, </a:t>
            </a:r>
            <a:br>
              <a:rPr lang="fr-FR" sz="2000" cap="none" dirty="0">
                <a:solidFill>
                  <a:srgbClr val="004282"/>
                </a:solidFill>
                <a:latin typeface="Avenir Next LT Pro" panose="020B0504020202020204" pitchFamily="34" charset="0"/>
                <a:ea typeface="CA Metro" charset="0"/>
                <a:cs typeface="Calibri" panose="020F0502020204030204" pitchFamily="34" charset="0"/>
              </a:rPr>
            </a:br>
            <a:r>
              <a:rPr lang="fr-FR" sz="2000" cap="none" dirty="0">
                <a:solidFill>
                  <a:srgbClr val="004282"/>
                </a:solidFill>
                <a:latin typeface="Avenir Next LT Pro" panose="020B0504020202020204" pitchFamily="34" charset="0"/>
                <a:ea typeface="CA Metro" charset="0"/>
                <a:cs typeface="Calibri" panose="020F0502020204030204" pitchFamily="34" charset="0"/>
              </a:rPr>
              <a:t>avec 12,8M de visiteurs par an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96C6962-71AB-DBE8-8860-415F5D980A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0456" y="1870399"/>
            <a:ext cx="4335052" cy="4461357"/>
          </a:xfrm>
          <a:prstGeom prst="rect">
            <a:avLst/>
          </a:prstGeom>
        </p:spPr>
      </p:pic>
      <p:pic>
        <p:nvPicPr>
          <p:cNvPr id="12" name="Image 11" descr="Une image contenant texte, Police, jaune, logo&#10;&#10;Description générée automatiquement">
            <a:extLst>
              <a:ext uri="{FF2B5EF4-FFF2-40B4-BE49-F238E27FC236}">
                <a16:creationId xmlns:a16="http://schemas.microsoft.com/office/drawing/2014/main" id="{08CF1613-D1FE-3532-786F-01081202BA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866" y="2393535"/>
            <a:ext cx="2598928" cy="103546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D737F00-8805-366C-3708-38EB00EC73BC}"/>
              </a:ext>
            </a:extLst>
          </p:cNvPr>
          <p:cNvSpPr/>
          <p:nvPr/>
        </p:nvSpPr>
        <p:spPr>
          <a:xfrm>
            <a:off x="7112001" y="1766861"/>
            <a:ext cx="4490720" cy="45719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0D725AF-4C08-A037-DF8A-0D9111F00012}"/>
              </a:ext>
            </a:extLst>
          </p:cNvPr>
          <p:cNvSpPr txBox="1"/>
          <p:nvPr/>
        </p:nvSpPr>
        <p:spPr>
          <a:xfrm>
            <a:off x="6978791" y="1544536"/>
            <a:ext cx="5904089" cy="75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90000"/>
              </a:lnSpc>
              <a:buNone/>
              <a:defRPr/>
            </a:pPr>
            <a:r>
              <a:rPr lang="fr-FR" altLang="fr-FR" b="1" dirty="0">
                <a:latin typeface="Avenir Next LT Pro" panose="020B050402020202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… allié à un maillage territoriale puissant</a:t>
            </a:r>
          </a:p>
          <a:p>
            <a:pPr marL="0" indent="0">
              <a:lnSpc>
                <a:spcPct val="90000"/>
              </a:lnSpc>
              <a:buNone/>
              <a:defRPr/>
            </a:pPr>
            <a:endParaRPr lang="fr-FR" altLang="fr-FR" sz="1400" dirty="0">
              <a:latin typeface="Avenir Next LT Pro" panose="020B0504020202020204" pitchFamily="34" charset="0"/>
              <a:ea typeface="Helvetica" panose="020B0604020202020204" pitchFamily="34" charset="0"/>
              <a:cs typeface="Calibri Light" panose="020F0302020204030204" pitchFamily="34" charset="0"/>
            </a:endParaRPr>
          </a:p>
          <a:p>
            <a:endParaRPr lang="fr-FR" sz="1400" dirty="0">
              <a:latin typeface="Avenir Next LT Pro" panose="020B05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07BEE15-146E-9102-6E35-58FED887044C}"/>
              </a:ext>
            </a:extLst>
          </p:cNvPr>
          <p:cNvSpPr/>
          <p:nvPr/>
        </p:nvSpPr>
        <p:spPr>
          <a:xfrm>
            <a:off x="6425896" y="4138668"/>
            <a:ext cx="1706880" cy="17068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ECBA7392-1D97-4C88-979C-9E35DC856EF4}"/>
              </a:ext>
            </a:extLst>
          </p:cNvPr>
          <p:cNvSpPr txBox="1"/>
          <p:nvPr/>
        </p:nvSpPr>
        <p:spPr>
          <a:xfrm>
            <a:off x="6425896" y="4189143"/>
            <a:ext cx="17068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chemeClr val="bg2"/>
                </a:solidFill>
                <a:latin typeface="Gill Sans Nova Cond Ultra Bold" panose="020B0B04020104020203" pitchFamily="34" charset="0"/>
              </a:rPr>
              <a:t>16,5M</a:t>
            </a:r>
            <a:r>
              <a:rPr lang="fr-FR" sz="3600" b="1" dirty="0">
                <a:solidFill>
                  <a:schemeClr val="bg2"/>
                </a:solidFill>
                <a:latin typeface="AvenirNext LT Pro Bold" panose="020B0804020202020204" pitchFamily="34" charset="0"/>
              </a:rPr>
              <a:t> </a:t>
            </a:r>
            <a:br>
              <a:rPr lang="fr-FR" sz="3600" b="1" dirty="0">
                <a:solidFill>
                  <a:schemeClr val="bg2"/>
                </a:solidFill>
                <a:latin typeface="AvenirNext LT Pro Bold" panose="020B0804020202020204" pitchFamily="34" charset="0"/>
              </a:rPr>
            </a:br>
            <a:r>
              <a:rPr lang="fr-FR" b="1" dirty="0">
                <a:solidFill>
                  <a:schemeClr val="bg2"/>
                </a:solidFill>
                <a:latin typeface="Avenir Next LT Pro" panose="020B0504020202020204" pitchFamily="34" charset="0"/>
              </a:rPr>
              <a:t>de visites dans nos halles par an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8AAFD68-A0EB-D96B-10B9-C4CB766FFCC5}"/>
              </a:ext>
            </a:extLst>
          </p:cNvPr>
          <p:cNvSpPr/>
          <p:nvPr/>
        </p:nvSpPr>
        <p:spPr>
          <a:xfrm>
            <a:off x="609600" y="5336550"/>
            <a:ext cx="3992880" cy="5867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 dirty="0">
                <a:solidFill>
                  <a:schemeClr val="bg2"/>
                </a:solidFill>
                <a:latin typeface="Avenir Next LT Pro" panose="020B0504020202020204" pitchFamily="34" charset="0"/>
              </a:rPr>
              <a:t>Près de </a:t>
            </a:r>
            <a:r>
              <a:rPr lang="fr-FR" b="1" dirty="0">
                <a:solidFill>
                  <a:schemeClr val="bg2"/>
                </a:solidFill>
                <a:latin typeface="Gill Sans Nova Cond Ultra Bold" panose="020B0B04020104020203" pitchFamily="34" charset="0"/>
              </a:rPr>
              <a:t>XX </a:t>
            </a:r>
            <a:r>
              <a:rPr lang="fr-FR" b="1" dirty="0">
                <a:solidFill>
                  <a:schemeClr val="bg2"/>
                </a:solidFill>
                <a:latin typeface="Avenir Next LT Pro" panose="020B0504020202020204" pitchFamily="34" charset="0"/>
              </a:rPr>
              <a:t>restaurateurs sur </a:t>
            </a:r>
            <a:r>
              <a:rPr lang="fr-FR" b="1" dirty="0">
                <a:solidFill>
                  <a:schemeClr val="bg2"/>
                </a:solidFill>
                <a:latin typeface="Gill Sans Nova Cond Ultra Bold" panose="020B0B04020104020203" pitchFamily="34" charset="0"/>
              </a:rPr>
              <a:t>X </a:t>
            </a:r>
            <a:br>
              <a:rPr lang="fr-FR" b="1" dirty="0">
                <a:solidFill>
                  <a:schemeClr val="bg2"/>
                </a:solidFill>
                <a:latin typeface="Avenir Next LT Pro" panose="020B0504020202020204" pitchFamily="34" charset="0"/>
              </a:rPr>
            </a:br>
            <a:r>
              <a:rPr lang="fr-FR" b="1" dirty="0">
                <a:solidFill>
                  <a:schemeClr val="bg2"/>
                </a:solidFill>
                <a:latin typeface="Avenir Next LT Pro" panose="020B0504020202020204" pitchFamily="34" charset="0"/>
              </a:rPr>
              <a:t>consultent notre site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D14ED0A-22B6-D054-CCCF-956FC0A8DA0A}"/>
              </a:ext>
            </a:extLst>
          </p:cNvPr>
          <p:cNvSpPr/>
          <p:nvPr/>
        </p:nvSpPr>
        <p:spPr>
          <a:xfrm>
            <a:off x="368866" y="5336550"/>
            <a:ext cx="240734" cy="586729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88778909-B0AB-C388-7E0A-CD74F85DC8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#RégieMédia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D90B56AE-731B-DC67-64DA-CC3DACB54531}"/>
              </a:ext>
            </a:extLst>
          </p:cNvPr>
          <p:cNvSpPr txBox="1"/>
          <p:nvPr/>
        </p:nvSpPr>
        <p:spPr>
          <a:xfrm>
            <a:off x="3213583" y="650386"/>
            <a:ext cx="89349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latin typeface="Avenir Next LT Pro" panose="020B0504020202020204" pitchFamily="34" charset="0"/>
              </a:rPr>
              <a:t>METRO, leader du marché de la restauration</a:t>
            </a:r>
          </a:p>
        </p:txBody>
      </p:sp>
    </p:spTree>
    <p:extLst>
      <p:ext uri="{BB962C8B-B14F-4D97-AF65-F5344CB8AC3E}">
        <p14:creationId xmlns:p14="http://schemas.microsoft.com/office/powerpoint/2010/main" val="30584069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8925481-DDEC-D226-725A-02C6CB4074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433" y="3716315"/>
            <a:ext cx="1527841" cy="1304255"/>
          </a:xfrm>
          <a:prstGeom prst="rect">
            <a:avLst/>
          </a:prstGeom>
        </p:spPr>
      </p:pic>
      <p:sp>
        <p:nvSpPr>
          <p:cNvPr id="6" name="Freeform 96">
            <a:extLst>
              <a:ext uri="{FF2B5EF4-FFF2-40B4-BE49-F238E27FC236}">
                <a16:creationId xmlns:a16="http://schemas.microsoft.com/office/drawing/2014/main" id="{910C1501-8D65-1829-2C8B-36F30A75B4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-1" y="2467749"/>
            <a:ext cx="4405223" cy="4390251"/>
          </a:xfrm>
          <a:custGeom>
            <a:avLst/>
            <a:gdLst>
              <a:gd name="T0" fmla="*/ 0 w 294"/>
              <a:gd name="T1" fmla="*/ 147 h 294"/>
              <a:gd name="T2" fmla="*/ 0 w 294"/>
              <a:gd name="T3" fmla="*/ 294 h 294"/>
              <a:gd name="T4" fmla="*/ 147 w 294"/>
              <a:gd name="T5" fmla="*/ 294 h 294"/>
              <a:gd name="T6" fmla="*/ 294 w 294"/>
              <a:gd name="T7" fmla="*/ 147 h 294"/>
              <a:gd name="T8" fmla="*/ 147 w 294"/>
              <a:gd name="T9" fmla="*/ 0 h 294"/>
              <a:gd name="T10" fmla="*/ 0 w 294"/>
              <a:gd name="T11" fmla="*/ 147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4" h="294">
                <a:moveTo>
                  <a:pt x="0" y="147"/>
                </a:moveTo>
                <a:cubicBezTo>
                  <a:pt x="0" y="187"/>
                  <a:pt x="0" y="294"/>
                  <a:pt x="0" y="294"/>
                </a:cubicBezTo>
                <a:cubicBezTo>
                  <a:pt x="0" y="294"/>
                  <a:pt x="107" y="294"/>
                  <a:pt x="147" y="294"/>
                </a:cubicBezTo>
                <a:cubicBezTo>
                  <a:pt x="228" y="294"/>
                  <a:pt x="294" y="228"/>
                  <a:pt x="294" y="147"/>
                </a:cubicBezTo>
                <a:cubicBezTo>
                  <a:pt x="294" y="66"/>
                  <a:pt x="228" y="0"/>
                  <a:pt x="147" y="0"/>
                </a:cubicBezTo>
                <a:cubicBezTo>
                  <a:pt x="66" y="0"/>
                  <a:pt x="0" y="66"/>
                  <a:pt x="0" y="14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8E98411-7D9D-4B85-CD5D-77D647D64F32}"/>
              </a:ext>
            </a:extLst>
          </p:cNvPr>
          <p:cNvSpPr txBox="1"/>
          <p:nvPr/>
        </p:nvSpPr>
        <p:spPr>
          <a:xfrm>
            <a:off x="167640" y="4368442"/>
            <a:ext cx="41862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highlight>
                  <a:srgbClr val="F9AE00"/>
                </a:highlight>
                <a:latin typeface="Gill Sans Nova Cond Ultra Bold" panose="020B0B04020104020203" pitchFamily="34" charset="0"/>
              </a:rPr>
              <a:t>1</a:t>
            </a:r>
            <a:r>
              <a:rPr lang="fr-FR" sz="3200" b="1" baseline="30000" dirty="0">
                <a:solidFill>
                  <a:schemeClr val="bg1"/>
                </a:solidFill>
                <a:highlight>
                  <a:srgbClr val="F9AE00"/>
                </a:highlight>
                <a:latin typeface="Gill Sans Nova Cond Ultra Bold" panose="020B0B04020104020203" pitchFamily="34" charset="0"/>
              </a:rPr>
              <a:t>er</a:t>
            </a:r>
            <a:r>
              <a:rPr lang="fr-FR" sz="3200" b="1" dirty="0">
                <a:solidFill>
                  <a:schemeClr val="bg1"/>
                </a:solidFill>
                <a:highlight>
                  <a:srgbClr val="F9AE00"/>
                </a:highlight>
                <a:latin typeface="Avenir Next LT Pro" panose="020B0504020202020204" pitchFamily="34" charset="0"/>
              </a:rPr>
              <a:t> MÉDIA en France </a:t>
            </a:r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pour adresser les professionnels de </a:t>
            </a:r>
            <a:b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la restauration</a:t>
            </a:r>
          </a:p>
          <a:p>
            <a:r>
              <a:rPr lang="fr-FR" sz="1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  <a:endParaRPr lang="fr-FR" sz="16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11" name="Image 10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4CD8FCD7-5E6F-20BA-C0A4-601F69F2E8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5844" y="2861955"/>
            <a:ext cx="1695962" cy="1447772"/>
          </a:xfrm>
          <a:prstGeom prst="rect">
            <a:avLst/>
          </a:prstGeom>
        </p:spPr>
      </p:pic>
      <p:grpSp>
        <p:nvGrpSpPr>
          <p:cNvPr id="12" name="Groupe 11" descr="cercles suivis de barres arrondies">
            <a:extLst>
              <a:ext uri="{FF2B5EF4-FFF2-40B4-BE49-F238E27FC236}">
                <a16:creationId xmlns:a16="http://schemas.microsoft.com/office/drawing/2014/main" id="{DA3CA934-4953-C9C9-9112-9D4388A15621}"/>
              </a:ext>
            </a:extLst>
          </p:cNvPr>
          <p:cNvGrpSpPr/>
          <p:nvPr/>
        </p:nvGrpSpPr>
        <p:grpSpPr>
          <a:xfrm flipH="1">
            <a:off x="4647165" y="2901557"/>
            <a:ext cx="5893906" cy="3500076"/>
            <a:chOff x="4613276" y="2022476"/>
            <a:chExt cx="1893887" cy="1079500"/>
          </a:xfrm>
        </p:grpSpPr>
        <p:sp>
          <p:nvSpPr>
            <p:cNvPr id="13" name="Freeform 44">
              <a:extLst>
                <a:ext uri="{FF2B5EF4-FFF2-40B4-BE49-F238E27FC236}">
                  <a16:creationId xmlns:a16="http://schemas.microsoft.com/office/drawing/2014/main" id="{A44B93E2-5854-171A-4BC3-F7C2427C47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4960938" y="2022476"/>
              <a:ext cx="1546225" cy="314325"/>
            </a:xfrm>
            <a:custGeom>
              <a:avLst/>
              <a:gdLst>
                <a:gd name="T0" fmla="*/ 438 w 487"/>
                <a:gd name="T1" fmla="*/ 99 h 99"/>
                <a:gd name="T2" fmla="*/ 49 w 487"/>
                <a:gd name="T3" fmla="*/ 99 h 99"/>
                <a:gd name="T4" fmla="*/ 0 w 487"/>
                <a:gd name="T5" fmla="*/ 49 h 99"/>
                <a:gd name="T6" fmla="*/ 49 w 487"/>
                <a:gd name="T7" fmla="*/ 0 h 99"/>
                <a:gd name="T8" fmla="*/ 438 w 487"/>
                <a:gd name="T9" fmla="*/ 0 h 99"/>
                <a:gd name="T10" fmla="*/ 487 w 487"/>
                <a:gd name="T11" fmla="*/ 49 h 99"/>
                <a:gd name="T12" fmla="*/ 438 w 487"/>
                <a:gd name="T13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7" h="99">
                  <a:moveTo>
                    <a:pt x="438" y="99"/>
                  </a:moveTo>
                  <a:cubicBezTo>
                    <a:pt x="49" y="99"/>
                    <a:pt x="49" y="99"/>
                    <a:pt x="49" y="99"/>
                  </a:cubicBezTo>
                  <a:cubicBezTo>
                    <a:pt x="22" y="99"/>
                    <a:pt x="0" y="77"/>
                    <a:pt x="0" y="49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438" y="0"/>
                    <a:pt x="438" y="0"/>
                    <a:pt x="438" y="0"/>
                  </a:cubicBezTo>
                  <a:cubicBezTo>
                    <a:pt x="465" y="0"/>
                    <a:pt x="487" y="22"/>
                    <a:pt x="487" y="49"/>
                  </a:cubicBezTo>
                  <a:cubicBezTo>
                    <a:pt x="487" y="77"/>
                    <a:pt x="465" y="99"/>
                    <a:pt x="438" y="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4" name="Freeform 45">
              <a:extLst>
                <a:ext uri="{FF2B5EF4-FFF2-40B4-BE49-F238E27FC236}">
                  <a16:creationId xmlns:a16="http://schemas.microsoft.com/office/drawing/2014/main" id="{A2BFC4DE-3C60-2E3B-4F66-6FD7D1A50D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5202238" y="2403476"/>
              <a:ext cx="1304925" cy="314325"/>
            </a:xfrm>
            <a:custGeom>
              <a:avLst/>
              <a:gdLst>
                <a:gd name="T0" fmla="*/ 362 w 411"/>
                <a:gd name="T1" fmla="*/ 99 h 99"/>
                <a:gd name="T2" fmla="*/ 50 w 411"/>
                <a:gd name="T3" fmla="*/ 99 h 99"/>
                <a:gd name="T4" fmla="*/ 0 w 411"/>
                <a:gd name="T5" fmla="*/ 50 h 99"/>
                <a:gd name="T6" fmla="*/ 50 w 411"/>
                <a:gd name="T7" fmla="*/ 0 h 99"/>
                <a:gd name="T8" fmla="*/ 362 w 411"/>
                <a:gd name="T9" fmla="*/ 0 h 99"/>
                <a:gd name="T10" fmla="*/ 411 w 411"/>
                <a:gd name="T11" fmla="*/ 50 h 99"/>
                <a:gd name="T12" fmla="*/ 362 w 411"/>
                <a:gd name="T13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99">
                  <a:moveTo>
                    <a:pt x="362" y="99"/>
                  </a:moveTo>
                  <a:cubicBezTo>
                    <a:pt x="50" y="99"/>
                    <a:pt x="50" y="99"/>
                    <a:pt x="50" y="99"/>
                  </a:cubicBezTo>
                  <a:cubicBezTo>
                    <a:pt x="22" y="99"/>
                    <a:pt x="0" y="77"/>
                    <a:pt x="0" y="50"/>
                  </a:cubicBezTo>
                  <a:cubicBezTo>
                    <a:pt x="0" y="22"/>
                    <a:pt x="22" y="0"/>
                    <a:pt x="50" y="0"/>
                  </a:cubicBezTo>
                  <a:cubicBezTo>
                    <a:pt x="362" y="0"/>
                    <a:pt x="362" y="0"/>
                    <a:pt x="362" y="0"/>
                  </a:cubicBezTo>
                  <a:cubicBezTo>
                    <a:pt x="389" y="0"/>
                    <a:pt x="411" y="22"/>
                    <a:pt x="411" y="50"/>
                  </a:cubicBezTo>
                  <a:cubicBezTo>
                    <a:pt x="411" y="77"/>
                    <a:pt x="389" y="99"/>
                    <a:pt x="362" y="9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5" name="Freeform 46">
              <a:extLst>
                <a:ext uri="{FF2B5EF4-FFF2-40B4-BE49-F238E27FC236}">
                  <a16:creationId xmlns:a16="http://schemas.microsoft.com/office/drawing/2014/main" id="{626DED25-D38F-FAD9-4BDB-7F0559026A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5446713" y="2784476"/>
              <a:ext cx="1060450" cy="317500"/>
            </a:xfrm>
            <a:custGeom>
              <a:avLst/>
              <a:gdLst>
                <a:gd name="T0" fmla="*/ 285 w 334"/>
                <a:gd name="T1" fmla="*/ 100 h 100"/>
                <a:gd name="T2" fmla="*/ 49 w 334"/>
                <a:gd name="T3" fmla="*/ 100 h 100"/>
                <a:gd name="T4" fmla="*/ 0 w 334"/>
                <a:gd name="T5" fmla="*/ 50 h 100"/>
                <a:gd name="T6" fmla="*/ 0 w 334"/>
                <a:gd name="T7" fmla="*/ 50 h 100"/>
                <a:gd name="T8" fmla="*/ 49 w 334"/>
                <a:gd name="T9" fmla="*/ 0 h 100"/>
                <a:gd name="T10" fmla="*/ 285 w 334"/>
                <a:gd name="T11" fmla="*/ 0 h 100"/>
                <a:gd name="T12" fmla="*/ 334 w 334"/>
                <a:gd name="T13" fmla="*/ 50 h 100"/>
                <a:gd name="T14" fmla="*/ 334 w 334"/>
                <a:gd name="T15" fmla="*/ 50 h 100"/>
                <a:gd name="T16" fmla="*/ 285 w 334"/>
                <a:gd name="T17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4" h="100">
                  <a:moveTo>
                    <a:pt x="285" y="100"/>
                  </a:moveTo>
                  <a:cubicBezTo>
                    <a:pt x="49" y="100"/>
                    <a:pt x="49" y="100"/>
                    <a:pt x="49" y="100"/>
                  </a:cubicBezTo>
                  <a:cubicBezTo>
                    <a:pt x="22" y="100"/>
                    <a:pt x="0" y="78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23"/>
                    <a:pt x="22" y="0"/>
                    <a:pt x="49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312" y="0"/>
                    <a:pt x="334" y="23"/>
                    <a:pt x="334" y="50"/>
                  </a:cubicBezTo>
                  <a:cubicBezTo>
                    <a:pt x="334" y="50"/>
                    <a:pt x="334" y="50"/>
                    <a:pt x="334" y="50"/>
                  </a:cubicBezTo>
                  <a:cubicBezTo>
                    <a:pt x="334" y="78"/>
                    <a:pt x="312" y="100"/>
                    <a:pt x="285" y="10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7" name="Oval 116">
              <a:extLst>
                <a:ext uri="{FF2B5EF4-FFF2-40B4-BE49-F238E27FC236}">
                  <a16:creationId xmlns:a16="http://schemas.microsoft.com/office/drawing/2014/main" id="{E37CF71B-52D2-8DAB-2E7A-8E1E3C3C18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13276" y="2025651"/>
              <a:ext cx="309563" cy="3111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8" name="Oval 117">
              <a:extLst>
                <a:ext uri="{FF2B5EF4-FFF2-40B4-BE49-F238E27FC236}">
                  <a16:creationId xmlns:a16="http://schemas.microsoft.com/office/drawing/2014/main" id="{ABE9B2C0-A8E9-10EF-5C5D-43E3D86073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9813" y="2406651"/>
              <a:ext cx="314325" cy="3111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9" name="Oval 118">
              <a:extLst>
                <a:ext uri="{FF2B5EF4-FFF2-40B4-BE49-F238E27FC236}">
                  <a16:creationId xmlns:a16="http://schemas.microsoft.com/office/drawing/2014/main" id="{BCF53AC2-261E-F13E-6F0B-ABCDDA5A54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7463" y="2787651"/>
              <a:ext cx="311150" cy="3111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</p:grpSp>
      <p:sp>
        <p:nvSpPr>
          <p:cNvPr id="3" name="ZoneTexte 2">
            <a:extLst>
              <a:ext uri="{FF2B5EF4-FFF2-40B4-BE49-F238E27FC236}">
                <a16:creationId xmlns:a16="http://schemas.microsoft.com/office/drawing/2014/main" id="{241D82DF-AF59-125F-0DB8-CE17DF2DE7BB}"/>
              </a:ext>
            </a:extLst>
          </p:cNvPr>
          <p:cNvSpPr txBox="1"/>
          <p:nvPr/>
        </p:nvSpPr>
        <p:spPr>
          <a:xfrm>
            <a:off x="4904506" y="2988745"/>
            <a:ext cx="43226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Renforcer le LIEN </a:t>
            </a:r>
            <a:b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entre votre marque et</a:t>
            </a:r>
            <a:b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les communautés de professionnels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7ACA0E8-F313-C111-0CF8-ED192C11C854}"/>
              </a:ext>
            </a:extLst>
          </p:cNvPr>
          <p:cNvSpPr txBox="1"/>
          <p:nvPr/>
        </p:nvSpPr>
        <p:spPr>
          <a:xfrm>
            <a:off x="4904506" y="4318136"/>
            <a:ext cx="3510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Assurer le LIEN entre le ON </a:t>
            </a:r>
            <a:b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et le </a:t>
            </a:r>
            <a:r>
              <a:rPr lang="fr-FR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OFFLine</a:t>
            </a:r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4C10117-E2BD-9A95-B918-37F6962557DF}"/>
              </a:ext>
            </a:extLst>
          </p:cNvPr>
          <p:cNvSpPr txBox="1"/>
          <p:nvPr/>
        </p:nvSpPr>
        <p:spPr>
          <a:xfrm>
            <a:off x="4860763" y="5441603"/>
            <a:ext cx="32051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004282"/>
                </a:solidFill>
                <a:latin typeface="Avenir Next LT Pro" panose="020B0504020202020204" pitchFamily="34" charset="0"/>
              </a:rPr>
              <a:t>Etablir le LIEN </a:t>
            </a:r>
            <a:br>
              <a:rPr lang="fr-FR" dirty="0">
                <a:solidFill>
                  <a:srgbClr val="004282"/>
                </a:solidFill>
                <a:latin typeface="Avenir Next LT Pro" panose="020B0504020202020204" pitchFamily="34" charset="0"/>
              </a:rPr>
            </a:br>
            <a:r>
              <a:rPr lang="fr-FR" dirty="0">
                <a:solidFill>
                  <a:srgbClr val="004282"/>
                </a:solidFill>
                <a:latin typeface="Avenir Next LT Pro" panose="020B0504020202020204" pitchFamily="34" charset="0"/>
              </a:rPr>
              <a:t>entre exposition publicitaire et les ventes</a:t>
            </a:r>
          </a:p>
        </p:txBody>
      </p:sp>
      <p:pic>
        <p:nvPicPr>
          <p:cNvPr id="2056" name="Picture 8" descr="Mégaphone - Icônes interface gratuites">
            <a:extLst>
              <a:ext uri="{FF2B5EF4-FFF2-40B4-BE49-F238E27FC236}">
                <a16:creationId xmlns:a16="http://schemas.microsoft.com/office/drawing/2014/main" id="{35CD17C8-49BE-E872-15ED-C8D58AF5F3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464" y="3090114"/>
            <a:ext cx="642026" cy="642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le commerce électronique acheter icône – PNG, ICO, ICNS Télécharger">
            <a:extLst>
              <a:ext uri="{FF2B5EF4-FFF2-40B4-BE49-F238E27FC236}">
                <a16:creationId xmlns:a16="http://schemas.microsoft.com/office/drawing/2014/main" id="{D004EFDC-3BE0-0651-12D4-B41842D781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7748" y="5595443"/>
            <a:ext cx="615649" cy="615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Appareils multiples - Icônes la technologie gratuites">
            <a:extLst>
              <a:ext uri="{FF2B5EF4-FFF2-40B4-BE49-F238E27FC236}">
                <a16:creationId xmlns:a16="http://schemas.microsoft.com/office/drawing/2014/main" id="{F103DA9A-4C94-BA6B-BE89-10637D77AE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8011" y="4318135"/>
            <a:ext cx="646331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 8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0865EFE5-DD88-396A-FF47-80D6BDBCF19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825" y="227877"/>
            <a:ext cx="8019523" cy="204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1164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Freeform 27">
            <a:extLst>
              <a:ext uri="{FF2B5EF4-FFF2-40B4-BE49-F238E27FC236}">
                <a16:creationId xmlns:a16="http://schemas.microsoft.com/office/drawing/2014/main" id="{5726D1D0-4ABD-7984-481E-3392D1E21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5416115" y="4696191"/>
            <a:ext cx="2776511" cy="892801"/>
          </a:xfrm>
          <a:custGeom>
            <a:avLst/>
            <a:gdLst>
              <a:gd name="T0" fmla="*/ 1132 w 1132"/>
              <a:gd name="T1" fmla="*/ 364 h 364"/>
              <a:gd name="T2" fmla="*/ 0 w 1132"/>
              <a:gd name="T3" fmla="*/ 364 h 364"/>
              <a:gd name="T4" fmla="*/ 208 w 1132"/>
              <a:gd name="T5" fmla="*/ 0 h 364"/>
              <a:gd name="T6" fmla="*/ 924 w 1132"/>
              <a:gd name="T7" fmla="*/ 0 h 364"/>
              <a:gd name="T8" fmla="*/ 1132 w 1132"/>
              <a:gd name="T9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2" h="364">
                <a:moveTo>
                  <a:pt x="1132" y="364"/>
                </a:moveTo>
                <a:lnTo>
                  <a:pt x="0" y="364"/>
                </a:lnTo>
                <a:lnTo>
                  <a:pt x="208" y="0"/>
                </a:lnTo>
                <a:lnTo>
                  <a:pt x="924" y="0"/>
                </a:lnTo>
                <a:lnTo>
                  <a:pt x="1132" y="364"/>
                </a:lnTo>
                <a:close/>
              </a:path>
            </a:pathLst>
          </a:custGeom>
          <a:solidFill>
            <a:srgbClr val="0F728E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fr-FR" dirty="0"/>
          </a:p>
        </p:txBody>
      </p:sp>
      <p:sp>
        <p:nvSpPr>
          <p:cNvPr id="52" name="Rectangle 28">
            <a:extLst>
              <a:ext uri="{FF2B5EF4-FFF2-40B4-BE49-F238E27FC236}">
                <a16:creationId xmlns:a16="http://schemas.microsoft.com/office/drawing/2014/main" id="{0C04B7AB-7259-1E73-955F-1C72B7E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6115" y="5588992"/>
            <a:ext cx="2776511" cy="68677"/>
          </a:xfrm>
          <a:prstGeom prst="rect">
            <a:avLst/>
          </a:prstGeom>
          <a:solidFill>
            <a:srgbClr val="0C5F76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fr-FR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1EFD976A-CF75-86E3-1A9D-B8D58E992F02}"/>
              </a:ext>
            </a:extLst>
          </p:cNvPr>
          <p:cNvSpPr/>
          <p:nvPr/>
        </p:nvSpPr>
        <p:spPr>
          <a:xfrm>
            <a:off x="8732404" y="5335956"/>
            <a:ext cx="2177934" cy="328540"/>
          </a:xfrm>
          <a:prstGeom prst="rect">
            <a:avLst/>
          </a:prstGeom>
          <a:solidFill>
            <a:srgbClr val="0F7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CONTENT</a:t>
            </a:r>
          </a:p>
        </p:txBody>
      </p:sp>
      <p:cxnSp>
        <p:nvCxnSpPr>
          <p:cNvPr id="54" name="Connecteur droit 53">
            <a:extLst>
              <a:ext uri="{FF2B5EF4-FFF2-40B4-BE49-F238E27FC236}">
                <a16:creationId xmlns:a16="http://schemas.microsoft.com/office/drawing/2014/main" id="{2CD5D59E-83D3-D531-9CB2-450D394172BB}"/>
              </a:ext>
            </a:extLst>
          </p:cNvPr>
          <p:cNvCxnSpPr>
            <a:cxnSpLocks/>
          </p:cNvCxnSpPr>
          <p:nvPr/>
        </p:nvCxnSpPr>
        <p:spPr>
          <a:xfrm flipV="1">
            <a:off x="7851255" y="5500226"/>
            <a:ext cx="881149" cy="5225"/>
          </a:xfrm>
          <a:prstGeom prst="line">
            <a:avLst/>
          </a:prstGeom>
          <a:ln>
            <a:solidFill>
              <a:srgbClr val="0F72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68925481-DDEC-D226-725A-02C6CB4074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433" y="3716315"/>
            <a:ext cx="1527841" cy="1304255"/>
          </a:xfrm>
          <a:prstGeom prst="rect">
            <a:avLst/>
          </a:prstGeom>
        </p:spPr>
      </p:pic>
      <p:sp>
        <p:nvSpPr>
          <p:cNvPr id="6" name="Freeform 96">
            <a:extLst>
              <a:ext uri="{FF2B5EF4-FFF2-40B4-BE49-F238E27FC236}">
                <a16:creationId xmlns:a16="http://schemas.microsoft.com/office/drawing/2014/main" id="{910C1501-8D65-1829-2C8B-36F30A75B4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-1" y="2467749"/>
            <a:ext cx="4405223" cy="4390251"/>
          </a:xfrm>
          <a:custGeom>
            <a:avLst/>
            <a:gdLst>
              <a:gd name="T0" fmla="*/ 0 w 294"/>
              <a:gd name="T1" fmla="*/ 147 h 294"/>
              <a:gd name="T2" fmla="*/ 0 w 294"/>
              <a:gd name="T3" fmla="*/ 294 h 294"/>
              <a:gd name="T4" fmla="*/ 147 w 294"/>
              <a:gd name="T5" fmla="*/ 294 h 294"/>
              <a:gd name="T6" fmla="*/ 294 w 294"/>
              <a:gd name="T7" fmla="*/ 147 h 294"/>
              <a:gd name="T8" fmla="*/ 147 w 294"/>
              <a:gd name="T9" fmla="*/ 0 h 294"/>
              <a:gd name="T10" fmla="*/ 0 w 294"/>
              <a:gd name="T11" fmla="*/ 147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4" h="294">
                <a:moveTo>
                  <a:pt x="0" y="147"/>
                </a:moveTo>
                <a:cubicBezTo>
                  <a:pt x="0" y="187"/>
                  <a:pt x="0" y="294"/>
                  <a:pt x="0" y="294"/>
                </a:cubicBezTo>
                <a:cubicBezTo>
                  <a:pt x="0" y="294"/>
                  <a:pt x="107" y="294"/>
                  <a:pt x="147" y="294"/>
                </a:cubicBezTo>
                <a:cubicBezTo>
                  <a:pt x="228" y="294"/>
                  <a:pt x="294" y="228"/>
                  <a:pt x="294" y="147"/>
                </a:cubicBezTo>
                <a:cubicBezTo>
                  <a:pt x="294" y="66"/>
                  <a:pt x="228" y="0"/>
                  <a:pt x="147" y="0"/>
                </a:cubicBezTo>
                <a:cubicBezTo>
                  <a:pt x="66" y="0"/>
                  <a:pt x="0" y="66"/>
                  <a:pt x="0" y="14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8E98411-7D9D-4B85-CD5D-77D647D64F32}"/>
              </a:ext>
            </a:extLst>
          </p:cNvPr>
          <p:cNvSpPr txBox="1"/>
          <p:nvPr/>
        </p:nvSpPr>
        <p:spPr>
          <a:xfrm>
            <a:off x="741480" y="3257129"/>
            <a:ext cx="336498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bg1"/>
                </a:solidFill>
                <a:highlight>
                  <a:srgbClr val="F9AE00"/>
                </a:highlight>
                <a:latin typeface="Avenir Next LT Pro" panose="020B0504020202020204" pitchFamily="34" charset="0"/>
              </a:rPr>
              <a:t>L’OFFRE MÉDIA LA PLUS COMPLÈTE </a:t>
            </a:r>
            <a:br>
              <a:rPr lang="fr-FR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pour adresser les professionnels des métiers de bouche</a:t>
            </a:r>
          </a:p>
          <a:p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  <a:endParaRPr lang="fr-FR" sz="1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5" name="Freeform 27">
            <a:extLst>
              <a:ext uri="{FF2B5EF4-FFF2-40B4-BE49-F238E27FC236}">
                <a16:creationId xmlns:a16="http://schemas.microsoft.com/office/drawing/2014/main" id="{F470197E-91A5-BE5F-4AAE-E62F37FC4B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5416115" y="4266117"/>
            <a:ext cx="2776511" cy="892801"/>
          </a:xfrm>
          <a:custGeom>
            <a:avLst/>
            <a:gdLst>
              <a:gd name="T0" fmla="*/ 1132 w 1132"/>
              <a:gd name="T1" fmla="*/ 364 h 364"/>
              <a:gd name="T2" fmla="*/ 0 w 1132"/>
              <a:gd name="T3" fmla="*/ 364 h 364"/>
              <a:gd name="T4" fmla="*/ 208 w 1132"/>
              <a:gd name="T5" fmla="*/ 0 h 364"/>
              <a:gd name="T6" fmla="*/ 924 w 1132"/>
              <a:gd name="T7" fmla="*/ 0 h 364"/>
              <a:gd name="T8" fmla="*/ 1132 w 1132"/>
              <a:gd name="T9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2" h="364">
                <a:moveTo>
                  <a:pt x="1132" y="364"/>
                </a:moveTo>
                <a:lnTo>
                  <a:pt x="0" y="364"/>
                </a:lnTo>
                <a:lnTo>
                  <a:pt x="208" y="0"/>
                </a:lnTo>
                <a:lnTo>
                  <a:pt x="924" y="0"/>
                </a:lnTo>
                <a:lnTo>
                  <a:pt x="1132" y="364"/>
                </a:lnTo>
                <a:close/>
              </a:path>
            </a:pathLst>
          </a:custGeom>
          <a:solidFill>
            <a:srgbClr val="2BAF8C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fr-FR" dirty="0"/>
          </a:p>
        </p:txBody>
      </p:sp>
      <p:sp>
        <p:nvSpPr>
          <p:cNvPr id="26" name="Rectangle 28">
            <a:extLst>
              <a:ext uri="{FF2B5EF4-FFF2-40B4-BE49-F238E27FC236}">
                <a16:creationId xmlns:a16="http://schemas.microsoft.com/office/drawing/2014/main" id="{8E040664-669F-EC96-5EC2-1D6B21ED7A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6115" y="5158918"/>
            <a:ext cx="2776511" cy="68677"/>
          </a:xfrm>
          <a:prstGeom prst="rect">
            <a:avLst/>
          </a:prstGeom>
          <a:solidFill>
            <a:srgbClr val="238D7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fr-FR" dirty="0"/>
          </a:p>
        </p:txBody>
      </p:sp>
      <p:sp>
        <p:nvSpPr>
          <p:cNvPr id="27" name="Freeform 29">
            <a:extLst>
              <a:ext uri="{FF2B5EF4-FFF2-40B4-BE49-F238E27FC236}">
                <a16:creationId xmlns:a16="http://schemas.microsoft.com/office/drawing/2014/main" id="{99E33C8A-E556-0D93-699B-01601B31FC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5416115" y="3854056"/>
            <a:ext cx="2776511" cy="892801"/>
          </a:xfrm>
          <a:custGeom>
            <a:avLst/>
            <a:gdLst>
              <a:gd name="T0" fmla="*/ 1132 w 1132"/>
              <a:gd name="T1" fmla="*/ 364 h 364"/>
              <a:gd name="T2" fmla="*/ 0 w 1132"/>
              <a:gd name="T3" fmla="*/ 364 h 364"/>
              <a:gd name="T4" fmla="*/ 208 w 1132"/>
              <a:gd name="T5" fmla="*/ 0 h 364"/>
              <a:gd name="T6" fmla="*/ 924 w 1132"/>
              <a:gd name="T7" fmla="*/ 0 h 364"/>
              <a:gd name="T8" fmla="*/ 1132 w 1132"/>
              <a:gd name="T9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2" h="364">
                <a:moveTo>
                  <a:pt x="1132" y="364"/>
                </a:moveTo>
                <a:lnTo>
                  <a:pt x="0" y="364"/>
                </a:lnTo>
                <a:lnTo>
                  <a:pt x="208" y="0"/>
                </a:lnTo>
                <a:lnTo>
                  <a:pt x="924" y="0"/>
                </a:lnTo>
                <a:lnTo>
                  <a:pt x="1132" y="36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fr-FR" dirty="0"/>
          </a:p>
        </p:txBody>
      </p:sp>
      <p:sp>
        <p:nvSpPr>
          <p:cNvPr id="28" name="Rectangle 30">
            <a:extLst>
              <a:ext uri="{FF2B5EF4-FFF2-40B4-BE49-F238E27FC236}">
                <a16:creationId xmlns:a16="http://schemas.microsoft.com/office/drawing/2014/main" id="{2CD34FE1-1EB4-B707-8006-453F05472C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6115" y="4746856"/>
            <a:ext cx="2776511" cy="68677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fr-FR" dirty="0"/>
          </a:p>
        </p:txBody>
      </p:sp>
      <p:sp>
        <p:nvSpPr>
          <p:cNvPr id="29" name="Freeform 31">
            <a:extLst>
              <a:ext uri="{FF2B5EF4-FFF2-40B4-BE49-F238E27FC236}">
                <a16:creationId xmlns:a16="http://schemas.microsoft.com/office/drawing/2014/main" id="{C2F871D3-5090-3FDF-6B91-BA2FB8464F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5416115" y="3441994"/>
            <a:ext cx="2776511" cy="892801"/>
          </a:xfrm>
          <a:custGeom>
            <a:avLst/>
            <a:gdLst>
              <a:gd name="T0" fmla="*/ 1132 w 1132"/>
              <a:gd name="T1" fmla="*/ 364 h 364"/>
              <a:gd name="T2" fmla="*/ 0 w 1132"/>
              <a:gd name="T3" fmla="*/ 364 h 364"/>
              <a:gd name="T4" fmla="*/ 208 w 1132"/>
              <a:gd name="T5" fmla="*/ 0 h 364"/>
              <a:gd name="T6" fmla="*/ 924 w 1132"/>
              <a:gd name="T7" fmla="*/ 0 h 364"/>
              <a:gd name="T8" fmla="*/ 1132 w 1132"/>
              <a:gd name="T9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2" h="364">
                <a:moveTo>
                  <a:pt x="1132" y="364"/>
                </a:moveTo>
                <a:lnTo>
                  <a:pt x="0" y="364"/>
                </a:lnTo>
                <a:lnTo>
                  <a:pt x="208" y="0"/>
                </a:lnTo>
                <a:lnTo>
                  <a:pt x="924" y="0"/>
                </a:lnTo>
                <a:lnTo>
                  <a:pt x="1132" y="3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fr-FR" dirty="0"/>
          </a:p>
        </p:txBody>
      </p:sp>
      <p:sp>
        <p:nvSpPr>
          <p:cNvPr id="30" name="Rectangle 32">
            <a:extLst>
              <a:ext uri="{FF2B5EF4-FFF2-40B4-BE49-F238E27FC236}">
                <a16:creationId xmlns:a16="http://schemas.microsoft.com/office/drawing/2014/main" id="{90921B3E-BBC4-0195-D1FF-2971411B7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6115" y="4334794"/>
            <a:ext cx="2776511" cy="6867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fr-FR" dirty="0"/>
          </a:p>
        </p:txBody>
      </p:sp>
      <p:sp>
        <p:nvSpPr>
          <p:cNvPr id="31" name="Freeform 56">
            <a:extLst>
              <a:ext uri="{FF2B5EF4-FFF2-40B4-BE49-F238E27FC236}">
                <a16:creationId xmlns:a16="http://schemas.microsoft.com/office/drawing/2014/main" id="{D48F9043-E6FF-5992-F6F5-96DC97EDB0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5416115" y="3029932"/>
            <a:ext cx="2776511" cy="892801"/>
          </a:xfrm>
          <a:custGeom>
            <a:avLst/>
            <a:gdLst>
              <a:gd name="T0" fmla="*/ 1132 w 1132"/>
              <a:gd name="T1" fmla="*/ 364 h 364"/>
              <a:gd name="T2" fmla="*/ 0 w 1132"/>
              <a:gd name="T3" fmla="*/ 364 h 364"/>
              <a:gd name="T4" fmla="*/ 208 w 1132"/>
              <a:gd name="T5" fmla="*/ 0 h 364"/>
              <a:gd name="T6" fmla="*/ 924 w 1132"/>
              <a:gd name="T7" fmla="*/ 0 h 364"/>
              <a:gd name="T8" fmla="*/ 1132 w 1132"/>
              <a:gd name="T9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2" h="364">
                <a:moveTo>
                  <a:pt x="1132" y="364"/>
                </a:moveTo>
                <a:lnTo>
                  <a:pt x="0" y="364"/>
                </a:lnTo>
                <a:lnTo>
                  <a:pt x="208" y="0"/>
                </a:lnTo>
                <a:lnTo>
                  <a:pt x="924" y="0"/>
                </a:lnTo>
                <a:lnTo>
                  <a:pt x="1132" y="36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fr-FR" dirty="0"/>
          </a:p>
        </p:txBody>
      </p:sp>
      <p:sp>
        <p:nvSpPr>
          <p:cNvPr id="32" name="Rectangle 57">
            <a:extLst>
              <a:ext uri="{FF2B5EF4-FFF2-40B4-BE49-F238E27FC236}">
                <a16:creationId xmlns:a16="http://schemas.microsoft.com/office/drawing/2014/main" id="{DD56A928-BA3D-8E69-00F2-4D1D91FD22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6115" y="3922733"/>
            <a:ext cx="2776511" cy="68677"/>
          </a:xfrm>
          <a:prstGeom prst="rect">
            <a:avLst/>
          </a:prstGeom>
          <a:solidFill>
            <a:srgbClr val="D6A30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fr-FR" dirty="0"/>
          </a:p>
        </p:txBody>
      </p:sp>
      <p:sp>
        <p:nvSpPr>
          <p:cNvPr id="33" name="Freeform 56">
            <a:extLst>
              <a:ext uri="{FF2B5EF4-FFF2-40B4-BE49-F238E27FC236}">
                <a16:creationId xmlns:a16="http://schemas.microsoft.com/office/drawing/2014/main" id="{F1AF641D-B589-B6DF-5F2F-D5736223A6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5416115" y="2665869"/>
            <a:ext cx="2776511" cy="892801"/>
          </a:xfrm>
          <a:custGeom>
            <a:avLst/>
            <a:gdLst>
              <a:gd name="T0" fmla="*/ 1132 w 1132"/>
              <a:gd name="T1" fmla="*/ 364 h 364"/>
              <a:gd name="T2" fmla="*/ 0 w 1132"/>
              <a:gd name="T3" fmla="*/ 364 h 364"/>
              <a:gd name="T4" fmla="*/ 208 w 1132"/>
              <a:gd name="T5" fmla="*/ 0 h 364"/>
              <a:gd name="T6" fmla="*/ 924 w 1132"/>
              <a:gd name="T7" fmla="*/ 0 h 364"/>
              <a:gd name="T8" fmla="*/ 1132 w 1132"/>
              <a:gd name="T9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2" h="364">
                <a:moveTo>
                  <a:pt x="1132" y="364"/>
                </a:moveTo>
                <a:lnTo>
                  <a:pt x="0" y="364"/>
                </a:lnTo>
                <a:lnTo>
                  <a:pt x="208" y="0"/>
                </a:lnTo>
                <a:lnTo>
                  <a:pt x="924" y="0"/>
                </a:lnTo>
                <a:lnTo>
                  <a:pt x="1132" y="364"/>
                </a:lnTo>
                <a:close/>
              </a:path>
            </a:pathLst>
          </a:custGeom>
          <a:solidFill>
            <a:srgbClr val="FF676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fr-FR" dirty="0"/>
          </a:p>
        </p:txBody>
      </p:sp>
      <p:sp>
        <p:nvSpPr>
          <p:cNvPr id="34" name="Rectangle 57">
            <a:extLst>
              <a:ext uri="{FF2B5EF4-FFF2-40B4-BE49-F238E27FC236}">
                <a16:creationId xmlns:a16="http://schemas.microsoft.com/office/drawing/2014/main" id="{43B6367A-E3BD-9B49-A0A0-04F9A27C6F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6115" y="3558670"/>
            <a:ext cx="2776511" cy="68677"/>
          </a:xfrm>
          <a:prstGeom prst="rect">
            <a:avLst/>
          </a:prstGeom>
          <a:solidFill>
            <a:srgbClr val="FF483F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fr-FR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59EC87C-2329-BDB1-1247-8C164F623601}"/>
              </a:ext>
            </a:extLst>
          </p:cNvPr>
          <p:cNvSpPr/>
          <p:nvPr/>
        </p:nvSpPr>
        <p:spPr>
          <a:xfrm>
            <a:off x="8732404" y="3092859"/>
            <a:ext cx="2177934" cy="328540"/>
          </a:xfrm>
          <a:prstGeom prst="rect">
            <a:avLst/>
          </a:prstGeom>
          <a:solidFill>
            <a:srgbClr val="FF676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DIGITAL</a:t>
            </a:r>
          </a:p>
        </p:txBody>
      </p:sp>
      <p:cxnSp>
        <p:nvCxnSpPr>
          <p:cNvPr id="39" name="Connecteur droit 38">
            <a:extLst>
              <a:ext uri="{FF2B5EF4-FFF2-40B4-BE49-F238E27FC236}">
                <a16:creationId xmlns:a16="http://schemas.microsoft.com/office/drawing/2014/main" id="{718403B3-96DB-D507-A6ED-C7B518BDDF44}"/>
              </a:ext>
            </a:extLst>
          </p:cNvPr>
          <p:cNvCxnSpPr>
            <a:cxnSpLocks/>
          </p:cNvCxnSpPr>
          <p:nvPr/>
        </p:nvCxnSpPr>
        <p:spPr>
          <a:xfrm flipV="1">
            <a:off x="7851255" y="3257129"/>
            <a:ext cx="881149" cy="5225"/>
          </a:xfrm>
          <a:prstGeom prst="line">
            <a:avLst/>
          </a:prstGeom>
          <a:ln>
            <a:solidFill>
              <a:srgbClr val="FF67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7BB5D468-CB63-18E1-ACC5-BF01CFDB81EB}"/>
              </a:ext>
            </a:extLst>
          </p:cNvPr>
          <p:cNvSpPr/>
          <p:nvPr/>
        </p:nvSpPr>
        <p:spPr>
          <a:xfrm>
            <a:off x="8732404" y="3576770"/>
            <a:ext cx="2177934" cy="3285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CRM</a:t>
            </a:r>
          </a:p>
        </p:txBody>
      </p: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917A51B0-CE08-4F7D-5501-A182C83B8610}"/>
              </a:ext>
            </a:extLst>
          </p:cNvPr>
          <p:cNvCxnSpPr>
            <a:cxnSpLocks/>
          </p:cNvCxnSpPr>
          <p:nvPr/>
        </p:nvCxnSpPr>
        <p:spPr>
          <a:xfrm flipV="1">
            <a:off x="7851255" y="3741040"/>
            <a:ext cx="881149" cy="5225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F0C536F5-1E73-F1EB-A41B-A1F8BAE273C8}"/>
              </a:ext>
            </a:extLst>
          </p:cNvPr>
          <p:cNvSpPr/>
          <p:nvPr/>
        </p:nvSpPr>
        <p:spPr>
          <a:xfrm>
            <a:off x="8732404" y="4041332"/>
            <a:ext cx="2177934" cy="328540"/>
          </a:xfrm>
          <a:prstGeom prst="rect">
            <a:avLst/>
          </a:prstGeom>
          <a:solidFill>
            <a:srgbClr val="597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In STORE</a:t>
            </a:r>
          </a:p>
        </p:txBody>
      </p: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8845B7A1-C01C-274D-688D-F30522F6C347}"/>
              </a:ext>
            </a:extLst>
          </p:cNvPr>
          <p:cNvCxnSpPr>
            <a:cxnSpLocks/>
          </p:cNvCxnSpPr>
          <p:nvPr/>
        </p:nvCxnSpPr>
        <p:spPr>
          <a:xfrm flipV="1">
            <a:off x="7851255" y="4205602"/>
            <a:ext cx="881149" cy="5225"/>
          </a:xfrm>
          <a:prstGeom prst="line">
            <a:avLst/>
          </a:prstGeom>
          <a:ln>
            <a:solidFill>
              <a:srgbClr val="597B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5E0BD278-4ACA-88E8-7D41-93959B6303F5}"/>
              </a:ext>
            </a:extLst>
          </p:cNvPr>
          <p:cNvSpPr/>
          <p:nvPr/>
        </p:nvSpPr>
        <p:spPr>
          <a:xfrm>
            <a:off x="8732404" y="4473607"/>
            <a:ext cx="2177934" cy="328540"/>
          </a:xfrm>
          <a:prstGeom prst="rect">
            <a:avLst/>
          </a:prstGeom>
          <a:solidFill>
            <a:srgbClr val="CDD7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004282"/>
                </a:solidFill>
              </a:rPr>
              <a:t>SOCIAL</a:t>
            </a:r>
          </a:p>
        </p:txBody>
      </p:sp>
      <p:cxnSp>
        <p:nvCxnSpPr>
          <p:cNvPr id="48" name="Connecteur droit 47">
            <a:extLst>
              <a:ext uri="{FF2B5EF4-FFF2-40B4-BE49-F238E27FC236}">
                <a16:creationId xmlns:a16="http://schemas.microsoft.com/office/drawing/2014/main" id="{CC5B7172-D8FD-21DB-A2DD-C5DB007D7A41}"/>
              </a:ext>
            </a:extLst>
          </p:cNvPr>
          <p:cNvCxnSpPr>
            <a:cxnSpLocks/>
          </p:cNvCxnSpPr>
          <p:nvPr/>
        </p:nvCxnSpPr>
        <p:spPr>
          <a:xfrm flipV="1">
            <a:off x="7851255" y="4637877"/>
            <a:ext cx="881149" cy="5225"/>
          </a:xfrm>
          <a:prstGeom prst="line">
            <a:avLst/>
          </a:prstGeom>
          <a:ln>
            <a:solidFill>
              <a:srgbClr val="CDD7E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>
            <a:extLst>
              <a:ext uri="{FF2B5EF4-FFF2-40B4-BE49-F238E27FC236}">
                <a16:creationId xmlns:a16="http://schemas.microsoft.com/office/drawing/2014/main" id="{80E64470-BCF9-4B86-5600-EE1BD807EDA5}"/>
              </a:ext>
            </a:extLst>
          </p:cNvPr>
          <p:cNvSpPr/>
          <p:nvPr/>
        </p:nvSpPr>
        <p:spPr>
          <a:xfrm>
            <a:off x="8732404" y="4905882"/>
            <a:ext cx="2177934" cy="328540"/>
          </a:xfrm>
          <a:prstGeom prst="rect">
            <a:avLst/>
          </a:prstGeom>
          <a:solidFill>
            <a:srgbClr val="2BAF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EVENT</a:t>
            </a:r>
          </a:p>
        </p:txBody>
      </p:sp>
      <p:cxnSp>
        <p:nvCxnSpPr>
          <p:cNvPr id="50" name="Connecteur droit 49">
            <a:extLst>
              <a:ext uri="{FF2B5EF4-FFF2-40B4-BE49-F238E27FC236}">
                <a16:creationId xmlns:a16="http://schemas.microsoft.com/office/drawing/2014/main" id="{D33447DF-CF10-BBA1-5A5F-45CF03305B74}"/>
              </a:ext>
            </a:extLst>
          </p:cNvPr>
          <p:cNvCxnSpPr>
            <a:cxnSpLocks/>
          </p:cNvCxnSpPr>
          <p:nvPr/>
        </p:nvCxnSpPr>
        <p:spPr>
          <a:xfrm flipV="1">
            <a:off x="7851255" y="5070152"/>
            <a:ext cx="881149" cy="5225"/>
          </a:xfrm>
          <a:prstGeom prst="line">
            <a:avLst/>
          </a:prstGeom>
          <a:ln>
            <a:solidFill>
              <a:srgbClr val="2BAF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2" name="Picture 6" descr="logo youtube ПНГ на Прозрачном Фоне • Скачать PNG logo youtube">
            <a:extLst>
              <a:ext uri="{FF2B5EF4-FFF2-40B4-BE49-F238E27FC236}">
                <a16:creationId xmlns:a16="http://schemas.microsoft.com/office/drawing/2014/main" id="{A97EB7F9-46FA-146A-9362-D7118629C6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0" y="2594705"/>
            <a:ext cx="1435694" cy="1072548"/>
          </a:xfrm>
          <a:prstGeom prst="rect">
            <a:avLst/>
          </a:prstGeom>
          <a:noFill/>
          <a:scene3d>
            <a:camera prst="perspectiveRelaxed" fov="3000000">
              <a:rot lat="18000000" lon="0" rev="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39A5DCE6-CB8B-6FEE-9FA4-64780ECE4D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825" y="227877"/>
            <a:ext cx="8019523" cy="204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668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8925481-DDEC-D226-725A-02C6CB4074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433" y="3716315"/>
            <a:ext cx="1527841" cy="1304255"/>
          </a:xfrm>
          <a:prstGeom prst="rect">
            <a:avLst/>
          </a:prstGeom>
        </p:spPr>
      </p:pic>
      <p:sp>
        <p:nvSpPr>
          <p:cNvPr id="6" name="Freeform 96">
            <a:extLst>
              <a:ext uri="{FF2B5EF4-FFF2-40B4-BE49-F238E27FC236}">
                <a16:creationId xmlns:a16="http://schemas.microsoft.com/office/drawing/2014/main" id="{910C1501-8D65-1829-2C8B-36F30A75B4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-1" y="2467749"/>
            <a:ext cx="4405223" cy="4390251"/>
          </a:xfrm>
          <a:custGeom>
            <a:avLst/>
            <a:gdLst>
              <a:gd name="T0" fmla="*/ 0 w 294"/>
              <a:gd name="T1" fmla="*/ 147 h 294"/>
              <a:gd name="T2" fmla="*/ 0 w 294"/>
              <a:gd name="T3" fmla="*/ 294 h 294"/>
              <a:gd name="T4" fmla="*/ 147 w 294"/>
              <a:gd name="T5" fmla="*/ 294 h 294"/>
              <a:gd name="T6" fmla="*/ 294 w 294"/>
              <a:gd name="T7" fmla="*/ 147 h 294"/>
              <a:gd name="T8" fmla="*/ 147 w 294"/>
              <a:gd name="T9" fmla="*/ 0 h 294"/>
              <a:gd name="T10" fmla="*/ 0 w 294"/>
              <a:gd name="T11" fmla="*/ 147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4" h="294">
                <a:moveTo>
                  <a:pt x="0" y="147"/>
                </a:moveTo>
                <a:cubicBezTo>
                  <a:pt x="0" y="187"/>
                  <a:pt x="0" y="294"/>
                  <a:pt x="0" y="294"/>
                </a:cubicBezTo>
                <a:cubicBezTo>
                  <a:pt x="0" y="294"/>
                  <a:pt x="107" y="294"/>
                  <a:pt x="147" y="294"/>
                </a:cubicBezTo>
                <a:cubicBezTo>
                  <a:pt x="228" y="294"/>
                  <a:pt x="294" y="228"/>
                  <a:pt x="294" y="147"/>
                </a:cubicBezTo>
                <a:cubicBezTo>
                  <a:pt x="294" y="66"/>
                  <a:pt x="228" y="0"/>
                  <a:pt x="147" y="0"/>
                </a:cubicBezTo>
                <a:cubicBezTo>
                  <a:pt x="66" y="0"/>
                  <a:pt x="0" y="66"/>
                  <a:pt x="0" y="14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8E98411-7D9D-4B85-CD5D-77D647D64F32}"/>
              </a:ext>
            </a:extLst>
          </p:cNvPr>
          <p:cNvSpPr txBox="1"/>
          <p:nvPr/>
        </p:nvSpPr>
        <p:spPr>
          <a:xfrm>
            <a:off x="741480" y="3257129"/>
            <a:ext cx="3364989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Concevoir des </a:t>
            </a:r>
            <a:r>
              <a:rPr lang="fr-FR" sz="2800" b="1" dirty="0">
                <a:solidFill>
                  <a:schemeClr val="bg1"/>
                </a:solidFill>
                <a:highlight>
                  <a:srgbClr val="F9AE00"/>
                </a:highlight>
                <a:latin typeface="Avenir Next LT Pro" panose="020B0504020202020204" pitchFamily="34" charset="0"/>
              </a:rPr>
              <a:t>EXPÉRIENCES OMNICANALES </a:t>
            </a:r>
            <a:r>
              <a:rPr lang="fr-FR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pour vos marques &amp; nos clients</a:t>
            </a:r>
          </a:p>
          <a:p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  <a:endParaRPr lang="fr-FR" sz="1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71D1E82-CB55-1606-0C40-4D421C5E2A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8243" y="2467749"/>
            <a:ext cx="1174696" cy="164419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D676D7A-FF8C-DBC9-E3F1-8869700037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8306" y="2498229"/>
            <a:ext cx="1852248" cy="1644198"/>
          </a:xfrm>
          <a:prstGeom prst="rect">
            <a:avLst/>
          </a:prstGeom>
        </p:spPr>
      </p:pic>
      <p:pic>
        <p:nvPicPr>
          <p:cNvPr id="13" name="Image 12" descr="Une image contenant habits, homme, personne, chaussures&#10;&#10;Description générée automatiquement">
            <a:extLst>
              <a:ext uri="{FF2B5EF4-FFF2-40B4-BE49-F238E27FC236}">
                <a16:creationId xmlns:a16="http://schemas.microsoft.com/office/drawing/2014/main" id="{873D9A93-FF95-02C8-B8B2-B2BE466C616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75871" y="2498229"/>
            <a:ext cx="1706879" cy="153695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2D4A4CEC-5135-D292-F745-7CD3E88A620A}"/>
              </a:ext>
            </a:extLst>
          </p:cNvPr>
          <p:cNvSpPr/>
          <p:nvPr/>
        </p:nvSpPr>
        <p:spPr>
          <a:xfrm>
            <a:off x="9581650" y="2054379"/>
            <a:ext cx="2177934" cy="328540"/>
          </a:xfrm>
          <a:prstGeom prst="rect">
            <a:avLst/>
          </a:prstGeom>
          <a:solidFill>
            <a:srgbClr val="2BAF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EVENT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1AA46FD-2078-8539-A94E-9408711FC606}"/>
              </a:ext>
            </a:extLst>
          </p:cNvPr>
          <p:cNvSpPr/>
          <p:nvPr/>
        </p:nvSpPr>
        <p:spPr>
          <a:xfrm>
            <a:off x="7145463" y="2054379"/>
            <a:ext cx="2177934" cy="328540"/>
          </a:xfrm>
          <a:prstGeom prst="rect">
            <a:avLst/>
          </a:prstGeom>
          <a:solidFill>
            <a:srgbClr val="FF676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DIGITAL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066E9A4-2955-0723-ED69-92F037F3426A}"/>
              </a:ext>
            </a:extLst>
          </p:cNvPr>
          <p:cNvSpPr/>
          <p:nvPr/>
        </p:nvSpPr>
        <p:spPr>
          <a:xfrm>
            <a:off x="4709276" y="2054379"/>
            <a:ext cx="2177934" cy="328540"/>
          </a:xfrm>
          <a:prstGeom prst="rect">
            <a:avLst/>
          </a:prstGeom>
          <a:solidFill>
            <a:srgbClr val="0F7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CONTENT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00A5332-DC4E-77F5-FF73-A167C8E59FD9}"/>
              </a:ext>
            </a:extLst>
          </p:cNvPr>
          <p:cNvSpPr/>
          <p:nvPr/>
        </p:nvSpPr>
        <p:spPr>
          <a:xfrm>
            <a:off x="7126066" y="4475082"/>
            <a:ext cx="2177934" cy="328540"/>
          </a:xfrm>
          <a:prstGeom prst="rect">
            <a:avLst/>
          </a:prstGeom>
          <a:solidFill>
            <a:srgbClr val="597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In STORE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235B569-CDB7-E87E-6F31-83CB09272AE5}"/>
              </a:ext>
            </a:extLst>
          </p:cNvPr>
          <p:cNvSpPr/>
          <p:nvPr/>
        </p:nvSpPr>
        <p:spPr>
          <a:xfrm>
            <a:off x="4709276" y="4473607"/>
            <a:ext cx="2177934" cy="328540"/>
          </a:xfrm>
          <a:prstGeom prst="rect">
            <a:avLst/>
          </a:prstGeom>
          <a:solidFill>
            <a:srgbClr val="CDD7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004282"/>
                </a:solidFill>
              </a:rPr>
              <a:t>SOCIAL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310419C-E0CC-0A16-67C7-0F53D167FC3F}"/>
              </a:ext>
            </a:extLst>
          </p:cNvPr>
          <p:cNvSpPr/>
          <p:nvPr/>
        </p:nvSpPr>
        <p:spPr>
          <a:xfrm>
            <a:off x="9633633" y="4473607"/>
            <a:ext cx="2177934" cy="3285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CRM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55731BEE-2CCD-6AA8-CDCA-45CAD90073E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795" y="4945546"/>
            <a:ext cx="1432099" cy="1333333"/>
          </a:xfrm>
          <a:prstGeom prst="rect">
            <a:avLst/>
          </a:prstGeom>
        </p:spPr>
      </p:pic>
      <p:pic>
        <p:nvPicPr>
          <p:cNvPr id="6146" name="Picture 2" descr="METRO France - Home | Facebook">
            <a:extLst>
              <a:ext uri="{FF2B5EF4-FFF2-40B4-BE49-F238E27FC236}">
                <a16:creationId xmlns:a16="http://schemas.microsoft.com/office/drawing/2014/main" id="{10AD4529-0897-7E4D-8EBD-80AF245CC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5463" y="5020474"/>
            <a:ext cx="913798" cy="1219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Imprimez vos PLV en ligne facilement sur 123IMPRIM | 123IMPRIM">
            <a:extLst>
              <a:ext uri="{FF2B5EF4-FFF2-40B4-BE49-F238E27FC236}">
                <a16:creationId xmlns:a16="http://schemas.microsoft.com/office/drawing/2014/main" id="{B8F99648-9148-CEA5-F34B-928435D967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34429" y="4911745"/>
            <a:ext cx="1125241" cy="129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09C0015C-5E9F-190A-D82B-ADD866A010A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98225" y="4911746"/>
            <a:ext cx="1024375" cy="1905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B8DA1825-1768-81B4-A056-64C1C28F1D1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99502" y="4911745"/>
            <a:ext cx="1024375" cy="1905000"/>
          </a:xfrm>
          <a:prstGeom prst="rect">
            <a:avLst/>
          </a:prstGeom>
        </p:spPr>
      </p:pic>
      <p:pic>
        <p:nvPicPr>
          <p:cNvPr id="2" name="Image 1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D64A453E-2FD7-6C97-B270-50DBA487DFD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825" y="227877"/>
            <a:ext cx="8019523" cy="204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0213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122CFA20-9598-FC98-9938-D3446604DDA5}"/>
              </a:ext>
            </a:extLst>
          </p:cNvPr>
          <p:cNvSpPr txBox="1"/>
          <p:nvPr/>
        </p:nvSpPr>
        <p:spPr>
          <a:xfrm>
            <a:off x="648081" y="2270520"/>
            <a:ext cx="11353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latin typeface="Avenir Next LT Pro" panose="020B0504020202020204" pitchFamily="34" charset="0"/>
              </a:rPr>
              <a:t>Lancement produits, notoriété, campagne d’image, activation, </a:t>
            </a:r>
            <a:r>
              <a:rPr lang="fr-FR" sz="4000" dirty="0">
                <a:latin typeface="Avenir Next LT Pro" panose="020B0504020202020204" pitchFamily="34" charset="0"/>
              </a:rPr>
              <a:t>nous concevons avec vous le plan de communication le plus adapté.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5030AD5-BA65-62DE-5DB9-8DEA06DA0C4E}"/>
              </a:ext>
            </a:extLst>
          </p:cNvPr>
          <p:cNvSpPr/>
          <p:nvPr/>
        </p:nvSpPr>
        <p:spPr>
          <a:xfrm>
            <a:off x="648081" y="4632960"/>
            <a:ext cx="3531004" cy="914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i="0" u="none" strike="noStrike" dirty="0">
                <a:solidFill>
                  <a:schemeClr val="bg1"/>
                </a:solidFill>
                <a:effectLst/>
                <a:latin typeface="Avenir Next LT Pro" panose="020B0504020202020204" pitchFamily="34" charset="0"/>
              </a:rPr>
              <a:t>Conseils &amp; Stratégies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1066A13-C23B-85E9-7D94-9DB11FADB490}"/>
              </a:ext>
            </a:extLst>
          </p:cNvPr>
          <p:cNvSpPr/>
          <p:nvPr/>
        </p:nvSpPr>
        <p:spPr>
          <a:xfrm>
            <a:off x="4433558" y="4632960"/>
            <a:ext cx="3531004" cy="914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i="0" u="none" strike="noStrike" dirty="0">
                <a:solidFill>
                  <a:schemeClr val="bg1"/>
                </a:solidFill>
                <a:effectLst/>
                <a:latin typeface="Avenir Next LT Pro" panose="020B0504020202020204" pitchFamily="34" charset="0"/>
              </a:rPr>
              <a:t>Gestion de Campagnes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E17CCFC-A3F2-C2F9-EBF6-F5A8F2CAB7A8}"/>
              </a:ext>
            </a:extLst>
          </p:cNvPr>
          <p:cNvSpPr/>
          <p:nvPr/>
        </p:nvSpPr>
        <p:spPr>
          <a:xfrm>
            <a:off x="8219036" y="4632960"/>
            <a:ext cx="3531004" cy="914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i="0" u="none" strike="noStrike" dirty="0">
                <a:solidFill>
                  <a:schemeClr val="bg1"/>
                </a:solidFill>
                <a:effectLst/>
                <a:latin typeface="Avenir Next LT Pro" panose="020B0504020202020204" pitchFamily="34" charset="0"/>
              </a:rPr>
              <a:t>Insights &amp; Analyses</a:t>
            </a:r>
          </a:p>
        </p:txBody>
      </p:sp>
      <p:pic>
        <p:nvPicPr>
          <p:cNvPr id="2" name="Image 1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865D7EDE-C419-F62E-A713-9B836C01CC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825" y="227877"/>
            <a:ext cx="8019523" cy="204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14755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METRO">
  <a:themeElements>
    <a:clrScheme name="MAKRO">
      <a:dk1>
        <a:srgbClr val="004282"/>
      </a:dk1>
      <a:lt1>
        <a:srgbClr val="FFFFFF"/>
      </a:lt1>
      <a:dk2>
        <a:srgbClr val="1F2043"/>
      </a:dk2>
      <a:lt2>
        <a:srgbClr val="FFE600"/>
      </a:lt2>
      <a:accent1>
        <a:srgbClr val="004282"/>
      </a:accent1>
      <a:accent2>
        <a:srgbClr val="597BA2"/>
      </a:accent2>
      <a:accent3>
        <a:srgbClr val="CDD7E2"/>
      </a:accent3>
      <a:accent4>
        <a:srgbClr val="DABD46"/>
      </a:accent4>
      <a:accent5>
        <a:srgbClr val="FFF550"/>
      </a:accent5>
      <a:accent6>
        <a:srgbClr val="FFF6B6"/>
      </a:accent6>
      <a:hlink>
        <a:srgbClr val="004282"/>
      </a:hlink>
      <a:folHlink>
        <a:srgbClr val="004282"/>
      </a:folHlink>
    </a:clrScheme>
    <a:fontScheme name="CA Metro">
      <a:majorFont>
        <a:latin typeface="CA Metro ExtraBold"/>
        <a:ea typeface=""/>
        <a:cs typeface=""/>
      </a:majorFont>
      <a:minorFont>
        <a:latin typeface="CA Met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004282"/>
    </a:custClr>
    <a:custClr name="Custom Color 2">
      <a:srgbClr val="FFE600"/>
    </a:custClr>
    <a:custClr name="Custom Color 3">
      <a:srgbClr val="1F2043"/>
    </a:custClr>
    <a:custClr name="Custom Color 4">
      <a:srgbClr val="597BA2"/>
    </a:custClr>
    <a:custClr name="Custom Color 5">
      <a:srgbClr val="CDD7E2"/>
    </a:custClr>
    <a:custClr name="Custom Color 6">
      <a:srgbClr val="DABD46"/>
    </a:custClr>
    <a:custClr name="Custom Color 7">
      <a:srgbClr val="FFF550"/>
    </a:custClr>
    <a:custClr name="Custom Color 8">
      <a:srgbClr val="FFF6B6"/>
    </a:custClr>
    <a:custClr name="Custom Color 9">
      <a:srgbClr val="FF4C31"/>
    </a:custClr>
    <a:custClr name="Custom Color 10">
      <a:srgbClr val="548D25"/>
    </a:custClr>
  </a:custClrLst>
  <a:extLst>
    <a:ext uri="{05A4C25C-085E-4340-85A3-A5531E510DB2}">
      <thm15:themeFamily xmlns:thm15="http://schemas.microsoft.com/office/thememl/2012/main" name="Iapetus" id="{28B3FB44-0736-48CA-863A-0A572F88C7F0}" vid="{1B745DAE-9A5B-40E7-AF4E-EA9C590F52B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1741</TotalTime>
  <Words>1046</Words>
  <Application>Microsoft Office PowerPoint</Application>
  <PresentationFormat>Grand écran</PresentationFormat>
  <Paragraphs>157</Paragraphs>
  <Slides>18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9" baseType="lpstr">
      <vt:lpstr>AvenirNext LT Pro Bold</vt:lpstr>
      <vt:lpstr>Avenir LT Std 45 Book</vt:lpstr>
      <vt:lpstr>CA Metro</vt:lpstr>
      <vt:lpstr>Wingdings</vt:lpstr>
      <vt:lpstr>Gill Sans Nova Cond Ultra Bold</vt:lpstr>
      <vt:lpstr>Abadi</vt:lpstr>
      <vt:lpstr>CA Metro Black</vt:lpstr>
      <vt:lpstr>Avenir Next LT Pro</vt:lpstr>
      <vt:lpstr>Arial</vt:lpstr>
      <vt:lpstr>Calibri</vt:lpstr>
      <vt:lpstr>METRO</vt:lpstr>
      <vt:lpstr>Présentation PowerPoint</vt:lpstr>
      <vt:lpstr>Le Retail Media  en forte progression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Quel rôle de l’agence ?</vt:lpstr>
      <vt:lpstr>Quel rôle de L’AGENCE ?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Antoine Jubert</cp:lastModifiedBy>
  <cp:revision>105</cp:revision>
  <cp:lastPrinted>2023-11-09T10:39:31Z</cp:lastPrinted>
  <dcterms:created xsi:type="dcterms:W3CDTF">2020-11-12T08:20:59Z</dcterms:created>
  <dcterms:modified xsi:type="dcterms:W3CDTF">2024-04-23T10:18:35Z</dcterms:modified>
</cp:coreProperties>
</file>