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7239E5F4-09CC-4B2D-80BE-946BF27DF716}">
  <a:tblStyle styleId="{7239E5F4-09CC-4B2D-80BE-946BF27DF71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5" Type="http://schemas.openxmlformats.org/officeDocument/2006/relationships/slide" Target="slides/slide19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1f88097c527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" name="Google Shape;180;g1f88097c527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1e05eb45d25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" name="Google Shape;193;g1e05eb45d25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1f88097c527_0_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Google Shape;198;g1f88097c527_0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1f68fb988d3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" name="Google Shape;203;g1f68fb988d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1f68fb988d3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" name="Google Shape;217;g1f68fb988d3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1f68fb988d3_2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9" name="Google Shape;229;g1f68fb988d3_2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1f68fb988d3_2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" name="Google Shape;243;g1f68fb988d3_2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1f68fb988d3_2_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6" name="Google Shape;256;g1f68fb988d3_2_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1f68fb988d3_2_10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" name="Google Shape;275;g1f68fb988d3_2_1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1f68fb988d3_2_1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9" name="Google Shape;289;g1f68fb988d3_2_1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1c2208676e3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1c2208676e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1c2208676e3_0_1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1c2208676e3_0_1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1c2208676e3_0_1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1c2208676e3_0_1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1c2208676e3_0_1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1c2208676e3_0_1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1c2208676e3_0_19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1c2208676e3_0_1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1c2208676e3_0_2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1c2208676e3_0_2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1c2208676e3_0_2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1c2208676e3_0_2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1f88097c527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1f88097c52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.png"/><Relationship Id="rId4" Type="http://schemas.openxmlformats.org/officeDocument/2006/relationships/image" Target="../media/image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9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4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7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4.png"/><Relationship Id="rId4" Type="http://schemas.openxmlformats.org/officeDocument/2006/relationships/image" Target="../media/image22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3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8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Relationship Id="rId4" Type="http://schemas.openxmlformats.org/officeDocument/2006/relationships/image" Target="../media/image16.png"/><Relationship Id="rId5" Type="http://schemas.openxmlformats.org/officeDocument/2006/relationships/image" Target="../media/image20.png"/><Relationship Id="rId6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766351" y="1704300"/>
            <a:ext cx="7611300" cy="1734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6000">
                <a:solidFill>
                  <a:srgbClr val="632572"/>
                </a:solidFill>
                <a:latin typeface="Calibri"/>
                <a:ea typeface="Calibri"/>
                <a:cs typeface="Calibri"/>
                <a:sym typeface="Calibri"/>
              </a:rPr>
              <a:t>Benchmark </a:t>
            </a:r>
            <a:endParaRPr b="1" sz="6000">
              <a:solidFill>
                <a:srgbClr val="63257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6000">
                <a:solidFill>
                  <a:srgbClr val="632572"/>
                </a:solidFill>
                <a:latin typeface="Calibri"/>
                <a:ea typeface="Calibri"/>
                <a:cs typeface="Calibri"/>
                <a:sym typeface="Calibri"/>
              </a:rPr>
              <a:t>Landing Page Drive</a:t>
            </a:r>
            <a:endParaRPr b="1" sz="6000">
              <a:solidFill>
                <a:srgbClr val="63257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5" name="Google Shape;55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38475" y="4229775"/>
            <a:ext cx="3067050" cy="742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2"/>
          <p:cNvSpPr txBox="1"/>
          <p:nvPr>
            <p:ph type="title"/>
          </p:nvPr>
        </p:nvSpPr>
        <p:spPr>
          <a:xfrm>
            <a:off x="44775" y="1473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Chronodrive</a:t>
            </a:r>
            <a:endParaRPr/>
          </a:p>
        </p:txBody>
      </p:sp>
      <p:pic>
        <p:nvPicPr>
          <p:cNvPr id="183" name="Google Shape;183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96602" y="1465550"/>
            <a:ext cx="4886574" cy="2647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Google Shape;184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3250" y="1244700"/>
            <a:ext cx="3611274" cy="29996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5" name="Google Shape;185;p22"/>
          <p:cNvCxnSpPr/>
          <p:nvPr/>
        </p:nvCxnSpPr>
        <p:spPr>
          <a:xfrm>
            <a:off x="2772700" y="1023400"/>
            <a:ext cx="300" cy="380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86" name="Google Shape;186;p22"/>
          <p:cNvSpPr txBox="1"/>
          <p:nvPr/>
        </p:nvSpPr>
        <p:spPr>
          <a:xfrm>
            <a:off x="1914100" y="492200"/>
            <a:ext cx="17175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/>
              <a:t>1er bloc : présenter le principe Chronodrive et l’offre produits = </a:t>
            </a:r>
            <a:endParaRPr sz="900"/>
          </a:p>
        </p:txBody>
      </p:sp>
      <p:cxnSp>
        <p:nvCxnSpPr>
          <p:cNvPr id="187" name="Google Shape;187;p22"/>
          <p:cNvCxnSpPr>
            <a:stCxn id="188" idx="0"/>
          </p:cNvCxnSpPr>
          <p:nvPr/>
        </p:nvCxnSpPr>
        <p:spPr>
          <a:xfrm flipH="1" rot="10800000">
            <a:off x="1601075" y="4150025"/>
            <a:ext cx="1200" cy="2109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88" name="Google Shape;188;p22"/>
          <p:cNvSpPr txBox="1"/>
          <p:nvPr/>
        </p:nvSpPr>
        <p:spPr>
          <a:xfrm>
            <a:off x="526325" y="4360925"/>
            <a:ext cx="21495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/>
              <a:t>2e</a:t>
            </a:r>
            <a:r>
              <a:rPr lang="fr" sz="900"/>
              <a:t> bloc : mettre en avant le côté responsable/solidaire + nouveauté + sécurité</a:t>
            </a:r>
            <a:endParaRPr sz="900"/>
          </a:p>
        </p:txBody>
      </p:sp>
      <p:cxnSp>
        <p:nvCxnSpPr>
          <p:cNvPr id="189" name="Google Shape;189;p22"/>
          <p:cNvCxnSpPr/>
          <p:nvPr/>
        </p:nvCxnSpPr>
        <p:spPr>
          <a:xfrm>
            <a:off x="7137150" y="1280125"/>
            <a:ext cx="2400" cy="5043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90" name="Google Shape;190;p22"/>
          <p:cNvSpPr txBox="1"/>
          <p:nvPr/>
        </p:nvSpPr>
        <p:spPr>
          <a:xfrm>
            <a:off x="6279600" y="769213"/>
            <a:ext cx="17175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/>
              <a:t>3e</a:t>
            </a:r>
            <a:r>
              <a:rPr lang="fr" sz="900"/>
              <a:t> bloc : simplicité, praticité = confort + sympathie </a:t>
            </a:r>
            <a:endParaRPr sz="9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5" name="Google Shape;195;p23"/>
          <p:cNvGraphicFramePr/>
          <p:nvPr/>
        </p:nvGraphicFramePr>
        <p:xfrm>
          <a:off x="0" y="34676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{7239E5F4-09CC-4B2D-80BE-946BF27DF716}</a:tableStyleId>
              </a:tblPr>
              <a:tblGrid>
                <a:gridCol w="2286000"/>
                <a:gridCol w="2454225"/>
                <a:gridCol w="2117775"/>
                <a:gridCol w="2286000"/>
              </a:tblGrid>
              <a:tr h="6095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fr"/>
                        <a:t>Observations</a:t>
                      </a:r>
                      <a:endParaRPr b="1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/>
                        <a:t>Points forts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/>
                        <a:t>Points faibles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/>
                        <a:t>Arguments mis en avant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16782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/>
                        <a:t>Leclerc Drive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-2857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900"/>
                        <a:buChar char="-"/>
                      </a:pPr>
                      <a:r>
                        <a:rPr b="1" lang="fr" sz="900"/>
                        <a:t>Lien vers une courte vidéo pour illustrer et rassurer</a:t>
                      </a:r>
                      <a:endParaRPr b="1" sz="900"/>
                    </a:p>
                    <a:p>
                      <a:pPr indent="-2857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900"/>
                        <a:buChar char="-"/>
                      </a:pPr>
                      <a:r>
                        <a:rPr b="1" lang="fr" sz="900"/>
                        <a:t>Lien vers une landing page détaillée (permets de ne pas l’imposer)</a:t>
                      </a:r>
                      <a:endParaRPr b="1" sz="900"/>
                    </a:p>
                    <a:p>
                      <a:pPr indent="-2857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900"/>
                        <a:buChar char="-"/>
                      </a:pPr>
                      <a:r>
                        <a:rPr lang="fr" sz="900"/>
                        <a:t>Condensé</a:t>
                      </a:r>
                      <a:endParaRPr sz="900"/>
                    </a:p>
                    <a:p>
                      <a:pPr indent="-2857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900"/>
                        <a:buChar char="-"/>
                      </a:pPr>
                      <a:r>
                        <a:rPr lang="fr" sz="900"/>
                        <a:t>Intuitif : t</a:t>
                      </a:r>
                      <a:r>
                        <a:rPr lang="fr" sz="900"/>
                        <a:t>ous les éléments importants sont présents, de manière synthétisée</a:t>
                      </a:r>
                      <a:endParaRPr sz="900"/>
                    </a:p>
                    <a:p>
                      <a:pPr indent="-2857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900"/>
                        <a:buChar char="-"/>
                      </a:pPr>
                      <a:r>
                        <a:rPr lang="fr" sz="900"/>
                        <a:t>Bonne structure</a:t>
                      </a:r>
                      <a:endParaRPr sz="900"/>
                    </a:p>
                    <a:p>
                      <a:pPr indent="-2857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900"/>
                        <a:buChar char="-"/>
                      </a:pPr>
                      <a:r>
                        <a:rPr lang="fr" sz="900"/>
                        <a:t>Le client est accompagné</a:t>
                      </a:r>
                      <a:endParaRPr sz="9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-2857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900"/>
                        <a:buChar char="-"/>
                      </a:pPr>
                      <a:r>
                        <a:rPr lang="fr" sz="900"/>
                        <a:t>Peu visuel (pas d’images réalistes)</a:t>
                      </a:r>
                      <a:endParaRPr sz="9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-2857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900"/>
                        <a:buChar char="-"/>
                      </a:pPr>
                      <a:r>
                        <a:rPr lang="fr" sz="900"/>
                        <a:t>Simplicité</a:t>
                      </a:r>
                      <a:endParaRPr sz="900"/>
                    </a:p>
                    <a:p>
                      <a:pPr indent="-2857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900"/>
                        <a:buChar char="-"/>
                      </a:pPr>
                      <a:r>
                        <a:rPr lang="fr" sz="900"/>
                        <a:t>Prix</a:t>
                      </a:r>
                      <a:endParaRPr sz="900"/>
                    </a:p>
                    <a:p>
                      <a:pPr indent="-2857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900"/>
                        <a:buChar char="-"/>
                      </a:pPr>
                      <a:r>
                        <a:rPr lang="fr" sz="900"/>
                        <a:t>Fraîcheur/Respect chaîne du froid</a:t>
                      </a:r>
                      <a:endParaRPr sz="900"/>
                    </a:p>
                    <a:p>
                      <a:pPr indent="-2857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900"/>
                        <a:buChar char="-"/>
                      </a:pPr>
                      <a:r>
                        <a:rPr lang="fr" sz="900"/>
                        <a:t>Accessibilité (partout en France, différents modes de retrait)</a:t>
                      </a:r>
                      <a:endParaRPr sz="900"/>
                    </a:p>
                  </a:txBody>
                  <a:tcPr marT="91425" marB="91425" marR="91425" marL="91425"/>
                </a:tc>
              </a:tr>
              <a:tr h="9702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/>
                        <a:t>Carrefour Drive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-2857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900"/>
                        <a:buChar char="-"/>
                      </a:pPr>
                      <a:r>
                        <a:rPr lang="fr" sz="900"/>
                        <a:t>Mise en avant des arguments (produit/prix/services)</a:t>
                      </a:r>
                      <a:endParaRPr sz="9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-2857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900"/>
                        <a:buChar char="-"/>
                      </a:pPr>
                      <a:r>
                        <a:rPr lang="fr" sz="900"/>
                        <a:t>Peu intuitif : pas d’explication sur la procédure d’un drive</a:t>
                      </a:r>
                      <a:endParaRPr sz="900"/>
                    </a:p>
                    <a:p>
                      <a:pPr indent="-2857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900"/>
                        <a:buChar char="-"/>
                      </a:pPr>
                      <a:r>
                        <a:rPr lang="fr" sz="900"/>
                        <a:t>Agressif : sentiment de vouloir pousser le client à l’achat et non l’accompagner et lui faciliter le parcours</a:t>
                      </a:r>
                      <a:endParaRPr sz="9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-2857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900"/>
                        <a:buChar char="-"/>
                      </a:pPr>
                      <a:r>
                        <a:rPr lang="fr" sz="900"/>
                        <a:t>Choix, largeur de l’assortiment</a:t>
                      </a:r>
                      <a:endParaRPr sz="900"/>
                    </a:p>
                    <a:p>
                      <a:pPr indent="-2857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900"/>
                        <a:buChar char="-"/>
                      </a:pPr>
                      <a:r>
                        <a:rPr lang="fr" sz="900"/>
                        <a:t>Prix &amp; promos</a:t>
                      </a:r>
                      <a:endParaRPr sz="900"/>
                    </a:p>
                    <a:p>
                      <a:pPr indent="-2857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900"/>
                        <a:buChar char="-"/>
                      </a:pPr>
                      <a:r>
                        <a:rPr lang="fr" sz="900"/>
                        <a:t>Fraîcheur des produits</a:t>
                      </a:r>
                      <a:endParaRPr sz="900"/>
                    </a:p>
                    <a:p>
                      <a:pPr indent="-2857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900"/>
                        <a:buChar char="-"/>
                      </a:pPr>
                      <a:r>
                        <a:rPr lang="fr" sz="900"/>
                        <a:t>Gratuité de la préparation</a:t>
                      </a:r>
                      <a:endParaRPr sz="900"/>
                    </a:p>
                    <a:p>
                      <a:pPr indent="-2857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900"/>
                        <a:buChar char="-"/>
                      </a:pPr>
                      <a:r>
                        <a:rPr lang="fr" sz="900"/>
                        <a:t>Avantages fidélité</a:t>
                      </a:r>
                      <a:endParaRPr sz="900"/>
                    </a:p>
                    <a:p>
                      <a:pPr indent="-2857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900"/>
                        <a:buChar char="-"/>
                      </a:pPr>
                      <a:r>
                        <a:rPr lang="fr" sz="900"/>
                        <a:t>Différents modes de retrait</a:t>
                      </a:r>
                      <a:endParaRPr sz="900"/>
                    </a:p>
                  </a:txBody>
                  <a:tcPr marT="91425" marB="91425" marR="91425" marL="91425"/>
                </a:tc>
              </a:tr>
              <a:tr h="7624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/>
                        <a:t>Intermarché Drive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-2857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900"/>
                        <a:buChar char="-"/>
                      </a:pPr>
                      <a:r>
                        <a:rPr lang="fr" sz="900"/>
                        <a:t>Sentiment d’appartenance : rassure le client</a:t>
                      </a:r>
                      <a:endParaRPr sz="9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-2857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900"/>
                        <a:buChar char="-"/>
                      </a:pPr>
                      <a:r>
                        <a:rPr lang="fr" sz="900"/>
                        <a:t>Trop détaillé et long : bcp de longues phrases qui ont peu de chances d’être lues par le client et de retenir son attention</a:t>
                      </a:r>
                      <a:endParaRPr sz="9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-2857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900"/>
                        <a:buChar char="-"/>
                      </a:pPr>
                      <a:r>
                        <a:rPr lang="fr" sz="900"/>
                        <a:t>Accessibilité (1827 drives en France, application, différents modes de retrait)</a:t>
                      </a:r>
                      <a:endParaRPr sz="900"/>
                    </a:p>
                    <a:p>
                      <a:pPr indent="-2857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900"/>
                        <a:buChar char="-"/>
                      </a:pPr>
                      <a:r>
                        <a:rPr lang="fr" sz="900"/>
                        <a:t>Prix &amp; promos</a:t>
                      </a:r>
                      <a:endParaRPr sz="900"/>
                    </a:p>
                    <a:p>
                      <a:pPr indent="-2857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900"/>
                        <a:buChar char="-"/>
                      </a:pPr>
                      <a:r>
                        <a:rPr lang="fr" sz="900"/>
                        <a:t>Choix, largeur de l’assortiment</a:t>
                      </a:r>
                      <a:endParaRPr sz="900"/>
                    </a:p>
                    <a:p>
                      <a:pPr indent="-2857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900"/>
                        <a:buChar char="-"/>
                      </a:pPr>
                      <a:r>
                        <a:rPr lang="fr" sz="900"/>
                        <a:t>Disponibilité</a:t>
                      </a:r>
                      <a:endParaRPr sz="900"/>
                    </a:p>
                    <a:p>
                      <a:pPr indent="-2857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900"/>
                        <a:buChar char="-"/>
                      </a:pPr>
                      <a:r>
                        <a:rPr lang="fr" sz="900"/>
                        <a:t>Fraîcheur des produits</a:t>
                      </a:r>
                      <a:endParaRPr sz="900"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0" name="Google Shape;200;p24"/>
          <p:cNvGraphicFramePr/>
          <p:nvPr/>
        </p:nvGraphicFramePr>
        <p:xfrm>
          <a:off x="0" y="905772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{7239E5F4-09CC-4B2D-80BE-946BF27DF716}</a:tableStyleId>
              </a:tblPr>
              <a:tblGrid>
                <a:gridCol w="2286000"/>
                <a:gridCol w="2454225"/>
                <a:gridCol w="2117775"/>
                <a:gridCol w="2286000"/>
              </a:tblGrid>
              <a:tr h="4674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fr"/>
                        <a:t>Observations</a:t>
                      </a:r>
                      <a:endParaRPr b="1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/>
                        <a:t>Points forts</a:t>
                      </a:r>
                      <a:endParaRPr b="1" sz="900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/>
                        <a:t>Points faibles</a:t>
                      </a:r>
                      <a:endParaRPr sz="900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/>
                        <a:t>Arguments mis en avant</a:t>
                      </a:r>
                      <a:endParaRPr sz="900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569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/>
                        <a:t>Auchan Drive</a:t>
                      </a:r>
                      <a:endParaRPr/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-2857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900"/>
                        <a:buChar char="-"/>
                      </a:pPr>
                      <a:r>
                        <a:rPr b="1" lang="fr" sz="900"/>
                        <a:t>Offre de recrutement : attire la curiosité du client</a:t>
                      </a:r>
                      <a:endParaRPr b="1" sz="900"/>
                    </a:p>
                    <a:p>
                      <a:pPr indent="-2857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900"/>
                        <a:buChar char="-"/>
                      </a:pPr>
                      <a:r>
                        <a:rPr lang="fr" sz="900"/>
                        <a:t>Retient l’attention</a:t>
                      </a:r>
                      <a:endParaRPr sz="900"/>
                    </a:p>
                    <a:p>
                      <a:pPr indent="-2857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900"/>
                        <a:buChar char="-"/>
                      </a:pPr>
                      <a:r>
                        <a:rPr lang="fr" sz="900"/>
                        <a:t>Intuitif</a:t>
                      </a:r>
                      <a:endParaRPr sz="900"/>
                    </a:p>
                    <a:p>
                      <a:pPr indent="-2857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900"/>
                        <a:buChar char="-"/>
                      </a:pPr>
                      <a:r>
                        <a:rPr lang="fr" sz="900"/>
                        <a:t>Accompagne le client</a:t>
                      </a:r>
                      <a:endParaRPr sz="900"/>
                    </a:p>
                    <a:p>
                      <a:pPr indent="-2857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900"/>
                        <a:buChar char="-"/>
                      </a:pPr>
                      <a:r>
                        <a:rPr lang="fr" sz="900"/>
                        <a:t>Visuels réalistes</a:t>
                      </a:r>
                      <a:endParaRPr sz="900"/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/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-2857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900"/>
                        <a:buChar char="-"/>
                      </a:pPr>
                      <a:r>
                        <a:rPr lang="fr" sz="900"/>
                        <a:t>Rapidité</a:t>
                      </a:r>
                      <a:endParaRPr sz="900"/>
                    </a:p>
                    <a:p>
                      <a:pPr indent="-2857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900"/>
                        <a:buChar char="-"/>
                      </a:pPr>
                      <a:r>
                        <a:rPr lang="fr" sz="900"/>
                        <a:t>Simplicité</a:t>
                      </a:r>
                      <a:endParaRPr sz="900"/>
                    </a:p>
                    <a:p>
                      <a:pPr indent="-2857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900"/>
                        <a:buChar char="-"/>
                      </a:pPr>
                      <a:r>
                        <a:rPr lang="fr" sz="900"/>
                        <a:t>Choix, largeur de l’assortiment</a:t>
                      </a:r>
                      <a:endParaRPr sz="900"/>
                    </a:p>
                    <a:p>
                      <a:pPr indent="-2857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900"/>
                        <a:buChar char="-"/>
                      </a:pPr>
                      <a:r>
                        <a:rPr lang="fr" sz="900"/>
                        <a:t>Proximité</a:t>
                      </a:r>
                      <a:endParaRPr sz="900"/>
                    </a:p>
                    <a:p>
                      <a:pPr indent="-2857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900"/>
                        <a:buChar char="-"/>
                      </a:pPr>
                      <a:r>
                        <a:rPr lang="fr" sz="900"/>
                        <a:t>Respect chaîne du froid</a:t>
                      </a:r>
                      <a:endParaRPr sz="900"/>
                    </a:p>
                    <a:p>
                      <a:pPr indent="-2857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900"/>
                        <a:buChar char="-"/>
                      </a:pPr>
                      <a:r>
                        <a:rPr lang="fr" sz="900"/>
                        <a:t>Avantages fidélité</a:t>
                      </a:r>
                      <a:endParaRPr sz="900"/>
                    </a:p>
                    <a:p>
                      <a:pPr indent="-2857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900"/>
                        <a:buChar char="-"/>
                      </a:pPr>
                      <a:r>
                        <a:rPr lang="fr" sz="900"/>
                        <a:t>Accessibilité (application, map avec tous les points de retrait)</a:t>
                      </a:r>
                      <a:endParaRPr sz="900"/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</a:tr>
              <a:tr h="1584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/>
                        <a:t>Chronodrive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-2857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900"/>
                        <a:buChar char="-"/>
                      </a:pPr>
                      <a:r>
                        <a:rPr lang="fr" sz="900"/>
                        <a:t>Répond à ttes les motivations d’achats selon la méthode SONCAS (hormi l’argent car ils ne sont pas placés en terme de prix)</a:t>
                      </a:r>
                      <a:endParaRPr sz="900"/>
                    </a:p>
                    <a:p>
                      <a:pPr indent="-2857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900"/>
                        <a:buChar char="-"/>
                      </a:pPr>
                      <a:r>
                        <a:rPr lang="fr" sz="900"/>
                        <a:t>Visuel moderne, agréable avec qq images réalistes</a:t>
                      </a:r>
                      <a:endParaRPr sz="900"/>
                    </a:p>
                    <a:p>
                      <a:pPr indent="-2857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900"/>
                        <a:buChar char="-"/>
                      </a:pPr>
                      <a:r>
                        <a:rPr lang="fr" sz="900"/>
                        <a:t>Bien structuré (3 blocs distincts)</a:t>
                      </a:r>
                      <a:endParaRPr sz="900"/>
                    </a:p>
                    <a:p>
                      <a:pPr indent="-2857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900"/>
                        <a:buChar char="-"/>
                      </a:pPr>
                      <a:r>
                        <a:rPr lang="fr" sz="900"/>
                        <a:t>Chaque argument est synthétisé mais peut être détaillé si le client le souhaite</a:t>
                      </a:r>
                      <a:endParaRPr sz="9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-2857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900"/>
                        <a:buChar char="-"/>
                      </a:pPr>
                      <a:r>
                        <a:rPr lang="fr" sz="900"/>
                        <a:t>pas d’explication sur les étapes d’un drive</a:t>
                      </a:r>
                      <a:endParaRPr sz="9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-2857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900"/>
                        <a:buChar char="-"/>
                      </a:pPr>
                      <a:r>
                        <a:rPr lang="fr" sz="900"/>
                        <a:t>Rapidité</a:t>
                      </a:r>
                      <a:endParaRPr sz="900"/>
                    </a:p>
                    <a:p>
                      <a:pPr indent="-2857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900"/>
                        <a:buChar char="-"/>
                      </a:pPr>
                      <a:r>
                        <a:rPr lang="fr" sz="900"/>
                        <a:t>Simplicité</a:t>
                      </a:r>
                      <a:endParaRPr sz="900"/>
                    </a:p>
                    <a:p>
                      <a:pPr indent="-2857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900"/>
                        <a:buChar char="-"/>
                      </a:pPr>
                      <a:r>
                        <a:rPr lang="fr" sz="900"/>
                        <a:t>Disponibilité</a:t>
                      </a:r>
                      <a:endParaRPr sz="900"/>
                    </a:p>
                    <a:p>
                      <a:pPr indent="-2857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900"/>
                        <a:buChar char="-"/>
                      </a:pPr>
                      <a:r>
                        <a:rPr lang="fr" sz="900"/>
                        <a:t>Largeur de l’assortiment</a:t>
                      </a:r>
                      <a:endParaRPr sz="900"/>
                    </a:p>
                    <a:p>
                      <a:pPr indent="-2857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900"/>
                        <a:buChar char="-"/>
                      </a:pPr>
                      <a:r>
                        <a:rPr lang="fr" sz="900"/>
                        <a:t>Fraîcheur des produits</a:t>
                      </a:r>
                      <a:endParaRPr sz="900"/>
                    </a:p>
                    <a:p>
                      <a:pPr indent="-2857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900"/>
                        <a:buChar char="-"/>
                      </a:pPr>
                      <a:r>
                        <a:rPr lang="fr" sz="900"/>
                        <a:t>Sympathie du personnel</a:t>
                      </a:r>
                      <a:endParaRPr sz="900"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2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Campagnes SEA</a:t>
            </a:r>
            <a:endParaRPr/>
          </a:p>
        </p:txBody>
      </p:sp>
      <p:pic>
        <p:nvPicPr>
          <p:cNvPr id="206" name="Google Shape;206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5300" y="1170125"/>
            <a:ext cx="8153400" cy="3190875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25"/>
          <p:cNvSpPr/>
          <p:nvPr/>
        </p:nvSpPr>
        <p:spPr>
          <a:xfrm>
            <a:off x="1008175" y="2377725"/>
            <a:ext cx="2001900" cy="277200"/>
          </a:xfrm>
          <a:prstGeom prst="rect">
            <a:avLst/>
          </a:prstGeom>
          <a:noFill/>
          <a:ln cap="flat" cmpd="sng" w="9525">
            <a:solidFill>
              <a:srgbClr val="63257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" name="Google Shape;208;p25"/>
          <p:cNvSpPr/>
          <p:nvPr/>
        </p:nvSpPr>
        <p:spPr>
          <a:xfrm>
            <a:off x="1008175" y="3012625"/>
            <a:ext cx="2268900" cy="277200"/>
          </a:xfrm>
          <a:prstGeom prst="rect">
            <a:avLst/>
          </a:prstGeom>
          <a:noFill/>
          <a:ln cap="flat" cmpd="sng" w="9525">
            <a:solidFill>
              <a:srgbClr val="63257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9" name="Google Shape;209;p25"/>
          <p:cNvSpPr/>
          <p:nvPr/>
        </p:nvSpPr>
        <p:spPr>
          <a:xfrm>
            <a:off x="884975" y="1812725"/>
            <a:ext cx="954900" cy="207300"/>
          </a:xfrm>
          <a:prstGeom prst="rect">
            <a:avLst/>
          </a:prstGeom>
          <a:noFill/>
          <a:ln cap="flat" cmpd="sng" w="9525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0" name="Google Shape;210;p25"/>
          <p:cNvSpPr/>
          <p:nvPr/>
        </p:nvSpPr>
        <p:spPr>
          <a:xfrm>
            <a:off x="1603625" y="2020025"/>
            <a:ext cx="2001900" cy="207300"/>
          </a:xfrm>
          <a:prstGeom prst="rect">
            <a:avLst/>
          </a:prstGeom>
          <a:noFill/>
          <a:ln cap="flat" cmpd="sng" w="9525">
            <a:solidFill>
              <a:srgbClr val="CC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6AA84F"/>
              </a:solidFill>
            </a:endParaRPr>
          </a:p>
        </p:txBody>
      </p:sp>
      <p:sp>
        <p:nvSpPr>
          <p:cNvPr id="211" name="Google Shape;211;p25"/>
          <p:cNvSpPr txBox="1"/>
          <p:nvPr/>
        </p:nvSpPr>
        <p:spPr>
          <a:xfrm>
            <a:off x="5391950" y="262825"/>
            <a:ext cx="3162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2" name="Google Shape;212;p25"/>
          <p:cNvSpPr txBox="1"/>
          <p:nvPr/>
        </p:nvSpPr>
        <p:spPr>
          <a:xfrm>
            <a:off x="5556200" y="509225"/>
            <a:ext cx="2196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3" name="Google Shape;213;p25"/>
          <p:cNvSpPr txBox="1"/>
          <p:nvPr/>
        </p:nvSpPr>
        <p:spPr>
          <a:xfrm>
            <a:off x="5027450" y="3578900"/>
            <a:ext cx="3891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rgbClr val="632572"/>
              </a:solidFill>
            </a:endParaRPr>
          </a:p>
        </p:txBody>
      </p:sp>
      <p:sp>
        <p:nvSpPr>
          <p:cNvPr id="214" name="Google Shape;214;p25"/>
          <p:cNvSpPr/>
          <p:nvPr/>
        </p:nvSpPr>
        <p:spPr>
          <a:xfrm>
            <a:off x="4951500" y="3517300"/>
            <a:ext cx="3880800" cy="13551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fr" sz="1100">
                <a:solidFill>
                  <a:srgbClr val="6AA84F"/>
                </a:solidFill>
              </a:rPr>
              <a:t>Notions de simplicité, praticité : “simplifiez-vous la vie”, “pratique”, “livraison à domicile”</a:t>
            </a:r>
            <a:endParaRPr b="1" sz="1100">
              <a:solidFill>
                <a:srgbClr val="6AA84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fr" sz="1100">
                <a:solidFill>
                  <a:srgbClr val="CC0000"/>
                </a:solidFill>
              </a:rPr>
              <a:t>Notions de temps, de disponibilité, de rapidité : “vos courses en 5 min”, “24h/24, 7j/7”</a:t>
            </a:r>
            <a:endParaRPr b="1" sz="1100">
              <a:solidFill>
                <a:srgbClr val="CC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fr" sz="1100">
                <a:solidFill>
                  <a:srgbClr val="632572"/>
                </a:solidFill>
              </a:rPr>
              <a:t>Notions d’économies : offres recrutement, pourcentages de remise, “gratuit”, “promo”, “réduction” 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Campagnes SEA</a:t>
            </a:r>
            <a:endParaRPr/>
          </a:p>
        </p:txBody>
      </p:sp>
      <p:pic>
        <p:nvPicPr>
          <p:cNvPr id="220" name="Google Shape;220;p26"/>
          <p:cNvPicPr preferRelativeResize="0"/>
          <p:nvPr/>
        </p:nvPicPr>
        <p:blipFill rotWithShape="1">
          <a:blip r:embed="rId3">
            <a:alphaModFix/>
          </a:blip>
          <a:srcRect b="14302" l="0" r="0" t="0"/>
          <a:stretch/>
        </p:blipFill>
        <p:spPr>
          <a:xfrm>
            <a:off x="966800" y="1211200"/>
            <a:ext cx="7210425" cy="2603825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26"/>
          <p:cNvSpPr/>
          <p:nvPr/>
        </p:nvSpPr>
        <p:spPr>
          <a:xfrm>
            <a:off x="2558400" y="1993525"/>
            <a:ext cx="462000" cy="194100"/>
          </a:xfrm>
          <a:prstGeom prst="rect">
            <a:avLst/>
          </a:prstGeom>
          <a:noFill/>
          <a:ln cap="flat" cmpd="sng" w="9525">
            <a:solidFill>
              <a:srgbClr val="63257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2" name="Google Shape;222;p26"/>
          <p:cNvSpPr/>
          <p:nvPr/>
        </p:nvSpPr>
        <p:spPr>
          <a:xfrm>
            <a:off x="1121125" y="1993525"/>
            <a:ext cx="574800" cy="194100"/>
          </a:xfrm>
          <a:prstGeom prst="rect">
            <a:avLst/>
          </a:prstGeom>
          <a:noFill/>
          <a:ln cap="flat" cmpd="sng" w="9525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6AA84F"/>
              </a:solidFill>
            </a:endParaRPr>
          </a:p>
        </p:txBody>
      </p:sp>
      <p:sp>
        <p:nvSpPr>
          <p:cNvPr id="223" name="Google Shape;223;p26"/>
          <p:cNvSpPr/>
          <p:nvPr/>
        </p:nvSpPr>
        <p:spPr>
          <a:xfrm>
            <a:off x="4047025" y="2187625"/>
            <a:ext cx="2339100" cy="241500"/>
          </a:xfrm>
          <a:prstGeom prst="rect">
            <a:avLst/>
          </a:prstGeom>
          <a:noFill/>
          <a:ln cap="flat" cmpd="sng" w="9525">
            <a:solidFill>
              <a:srgbClr val="CC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6AA84F"/>
              </a:solidFill>
            </a:endParaRPr>
          </a:p>
        </p:txBody>
      </p:sp>
      <p:sp>
        <p:nvSpPr>
          <p:cNvPr id="224" name="Google Shape;224;p26"/>
          <p:cNvSpPr/>
          <p:nvPr/>
        </p:nvSpPr>
        <p:spPr>
          <a:xfrm>
            <a:off x="4775950" y="1946125"/>
            <a:ext cx="826500" cy="241500"/>
          </a:xfrm>
          <a:prstGeom prst="rect">
            <a:avLst/>
          </a:prstGeom>
          <a:noFill/>
          <a:ln cap="flat" cmpd="sng" w="9525">
            <a:solidFill>
              <a:srgbClr val="CC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6AA84F"/>
              </a:solidFill>
            </a:endParaRPr>
          </a:p>
        </p:txBody>
      </p:sp>
      <p:sp>
        <p:nvSpPr>
          <p:cNvPr id="225" name="Google Shape;225;p26"/>
          <p:cNvSpPr/>
          <p:nvPr/>
        </p:nvSpPr>
        <p:spPr>
          <a:xfrm>
            <a:off x="4829800" y="3116025"/>
            <a:ext cx="623700" cy="309000"/>
          </a:xfrm>
          <a:prstGeom prst="rect">
            <a:avLst/>
          </a:prstGeom>
          <a:noFill/>
          <a:ln cap="flat" cmpd="sng" w="9525">
            <a:solidFill>
              <a:srgbClr val="CC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6AA84F"/>
              </a:solidFill>
            </a:endParaRPr>
          </a:p>
        </p:txBody>
      </p:sp>
      <p:sp>
        <p:nvSpPr>
          <p:cNvPr id="226" name="Google Shape;226;p26"/>
          <p:cNvSpPr/>
          <p:nvPr/>
        </p:nvSpPr>
        <p:spPr>
          <a:xfrm>
            <a:off x="4951500" y="3650775"/>
            <a:ext cx="3880800" cy="13551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100">
                <a:solidFill>
                  <a:srgbClr val="6AA84F"/>
                </a:solidFill>
              </a:rPr>
              <a:t>Notions de simplicité, praticité : “simplifiez-vous la vie”, “pratique”, “livraison à domicile”</a:t>
            </a:r>
            <a:endParaRPr b="1" sz="1100">
              <a:solidFill>
                <a:srgbClr val="6AA84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100">
                <a:solidFill>
                  <a:srgbClr val="CC0000"/>
                </a:solidFill>
              </a:rPr>
              <a:t>Notions de temps, de disponibilité, de rapidité : “vos courses en 5 min”, “24h/24, 7j/7”</a:t>
            </a:r>
            <a:endParaRPr b="1" sz="1100">
              <a:solidFill>
                <a:srgbClr val="CC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100">
                <a:solidFill>
                  <a:srgbClr val="632572"/>
                </a:solidFill>
              </a:rPr>
              <a:t>Notions d’économies : offres recrutement, pourcentages de remise, “gratuit”, “promo”, “réduction” 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2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Campagne SEA</a:t>
            </a:r>
            <a:endParaRPr/>
          </a:p>
        </p:txBody>
      </p:sp>
      <p:pic>
        <p:nvPicPr>
          <p:cNvPr id="232" name="Google Shape;232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7676" y="1192825"/>
            <a:ext cx="7608650" cy="2655150"/>
          </a:xfrm>
          <a:prstGeom prst="rect">
            <a:avLst/>
          </a:prstGeom>
          <a:noFill/>
          <a:ln>
            <a:noFill/>
          </a:ln>
        </p:spPr>
      </p:pic>
      <p:sp>
        <p:nvSpPr>
          <p:cNvPr id="233" name="Google Shape;233;p27"/>
          <p:cNvSpPr/>
          <p:nvPr/>
        </p:nvSpPr>
        <p:spPr>
          <a:xfrm>
            <a:off x="1720875" y="2234025"/>
            <a:ext cx="431100" cy="174600"/>
          </a:xfrm>
          <a:prstGeom prst="rect">
            <a:avLst/>
          </a:prstGeom>
          <a:noFill/>
          <a:ln cap="flat" cmpd="sng" w="9525">
            <a:solidFill>
              <a:srgbClr val="63257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4" name="Google Shape;234;p27"/>
          <p:cNvSpPr/>
          <p:nvPr/>
        </p:nvSpPr>
        <p:spPr>
          <a:xfrm>
            <a:off x="6120875" y="1946525"/>
            <a:ext cx="544200" cy="246300"/>
          </a:xfrm>
          <a:prstGeom prst="rect">
            <a:avLst/>
          </a:prstGeom>
          <a:noFill/>
          <a:ln cap="flat" cmpd="sng" w="9525">
            <a:solidFill>
              <a:srgbClr val="63257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5" name="Google Shape;235;p27"/>
          <p:cNvSpPr/>
          <p:nvPr/>
        </p:nvSpPr>
        <p:spPr>
          <a:xfrm>
            <a:off x="2916125" y="2879175"/>
            <a:ext cx="544200" cy="246300"/>
          </a:xfrm>
          <a:prstGeom prst="rect">
            <a:avLst/>
          </a:prstGeom>
          <a:noFill/>
          <a:ln cap="flat" cmpd="sng" w="9525">
            <a:solidFill>
              <a:srgbClr val="63257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Google Shape;236;p27"/>
          <p:cNvSpPr/>
          <p:nvPr/>
        </p:nvSpPr>
        <p:spPr>
          <a:xfrm>
            <a:off x="1415625" y="2571750"/>
            <a:ext cx="650100" cy="307500"/>
          </a:xfrm>
          <a:prstGeom prst="rect">
            <a:avLst/>
          </a:prstGeom>
          <a:noFill/>
          <a:ln cap="flat" cmpd="sng" w="9525">
            <a:solidFill>
              <a:srgbClr val="63257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" name="Google Shape;237;p27"/>
          <p:cNvSpPr/>
          <p:nvPr/>
        </p:nvSpPr>
        <p:spPr>
          <a:xfrm>
            <a:off x="4036775" y="2879175"/>
            <a:ext cx="1242300" cy="246300"/>
          </a:xfrm>
          <a:prstGeom prst="rect">
            <a:avLst/>
          </a:prstGeom>
          <a:noFill/>
          <a:ln cap="flat" cmpd="sng" w="9525">
            <a:solidFill>
              <a:srgbClr val="63257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8" name="Google Shape;238;p27"/>
          <p:cNvSpPr/>
          <p:nvPr/>
        </p:nvSpPr>
        <p:spPr>
          <a:xfrm>
            <a:off x="1415625" y="3336375"/>
            <a:ext cx="2467200" cy="246300"/>
          </a:xfrm>
          <a:prstGeom prst="rect">
            <a:avLst/>
          </a:prstGeom>
          <a:noFill/>
          <a:ln cap="flat" cmpd="sng" w="9525">
            <a:solidFill>
              <a:srgbClr val="63257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9" name="Google Shape;239;p27"/>
          <p:cNvSpPr/>
          <p:nvPr/>
        </p:nvSpPr>
        <p:spPr>
          <a:xfrm>
            <a:off x="2455750" y="1946525"/>
            <a:ext cx="1324500" cy="246300"/>
          </a:xfrm>
          <a:prstGeom prst="rect">
            <a:avLst/>
          </a:prstGeom>
          <a:noFill/>
          <a:ln cap="flat" cmpd="sng" w="9525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6AA84F"/>
              </a:solidFill>
            </a:endParaRPr>
          </a:p>
        </p:txBody>
      </p:sp>
      <p:sp>
        <p:nvSpPr>
          <p:cNvPr id="240" name="Google Shape;240;p27"/>
          <p:cNvSpPr/>
          <p:nvPr/>
        </p:nvSpPr>
        <p:spPr>
          <a:xfrm>
            <a:off x="5064425" y="3661025"/>
            <a:ext cx="3880800" cy="13551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100">
                <a:solidFill>
                  <a:srgbClr val="6AA84F"/>
                </a:solidFill>
              </a:rPr>
              <a:t>Notions de simplicité, praticité : “simplifiez-vous la vie”, “pratique”, “livraison à domicile”</a:t>
            </a:r>
            <a:endParaRPr b="1" sz="1100">
              <a:solidFill>
                <a:srgbClr val="6AA84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100">
                <a:solidFill>
                  <a:srgbClr val="CC0000"/>
                </a:solidFill>
              </a:rPr>
              <a:t>Notions de temps, de disponibilité, de rapidité : “vos courses en 5 min”, “24h/24, 7j/7”</a:t>
            </a:r>
            <a:endParaRPr b="1" sz="1100">
              <a:solidFill>
                <a:srgbClr val="CC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100">
                <a:solidFill>
                  <a:srgbClr val="632572"/>
                </a:solidFill>
              </a:rPr>
              <a:t>Notions d’économies : offres recrutement, pourcentages de remise, “gratuit”, “promo”, “réduction” 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" name="Google Shape;245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50175" y="1213637"/>
            <a:ext cx="7443651" cy="3147475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Google Shape;246;p2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Campagne SEA</a:t>
            </a:r>
            <a:endParaRPr/>
          </a:p>
        </p:txBody>
      </p:sp>
      <p:sp>
        <p:nvSpPr>
          <p:cNvPr id="247" name="Google Shape;247;p28"/>
          <p:cNvSpPr/>
          <p:nvPr/>
        </p:nvSpPr>
        <p:spPr>
          <a:xfrm>
            <a:off x="1501000" y="2873138"/>
            <a:ext cx="544200" cy="318300"/>
          </a:xfrm>
          <a:prstGeom prst="rect">
            <a:avLst/>
          </a:prstGeom>
          <a:noFill/>
          <a:ln cap="flat" cmpd="sng" w="9525">
            <a:solidFill>
              <a:srgbClr val="63257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8" name="Google Shape;248;p28"/>
          <p:cNvSpPr/>
          <p:nvPr/>
        </p:nvSpPr>
        <p:spPr>
          <a:xfrm>
            <a:off x="2127225" y="3178600"/>
            <a:ext cx="934200" cy="246300"/>
          </a:xfrm>
          <a:prstGeom prst="rect">
            <a:avLst/>
          </a:prstGeom>
          <a:noFill/>
          <a:ln cap="flat" cmpd="sng" w="9525">
            <a:solidFill>
              <a:srgbClr val="63257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9" name="Google Shape;249;p28"/>
          <p:cNvSpPr/>
          <p:nvPr/>
        </p:nvSpPr>
        <p:spPr>
          <a:xfrm>
            <a:off x="1501000" y="3630125"/>
            <a:ext cx="3018300" cy="318300"/>
          </a:xfrm>
          <a:prstGeom prst="rect">
            <a:avLst/>
          </a:prstGeom>
          <a:noFill/>
          <a:ln cap="flat" cmpd="sng" w="9525">
            <a:solidFill>
              <a:srgbClr val="63257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0" name="Google Shape;250;p28"/>
          <p:cNvSpPr/>
          <p:nvPr/>
        </p:nvSpPr>
        <p:spPr>
          <a:xfrm>
            <a:off x="1660450" y="1900675"/>
            <a:ext cx="6359700" cy="246300"/>
          </a:xfrm>
          <a:prstGeom prst="rect">
            <a:avLst/>
          </a:prstGeom>
          <a:noFill/>
          <a:ln cap="flat" cmpd="sng" w="9525">
            <a:solidFill>
              <a:srgbClr val="63257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1" name="Google Shape;251;p28"/>
          <p:cNvSpPr/>
          <p:nvPr/>
        </p:nvSpPr>
        <p:spPr>
          <a:xfrm>
            <a:off x="5724375" y="2146975"/>
            <a:ext cx="934200" cy="246300"/>
          </a:xfrm>
          <a:prstGeom prst="rect">
            <a:avLst/>
          </a:prstGeom>
          <a:noFill/>
          <a:ln cap="flat" cmpd="sng" w="9525">
            <a:solidFill>
              <a:srgbClr val="63257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2" name="Google Shape;252;p28"/>
          <p:cNvSpPr/>
          <p:nvPr/>
        </p:nvSpPr>
        <p:spPr>
          <a:xfrm>
            <a:off x="1367525" y="2146975"/>
            <a:ext cx="1108800" cy="246300"/>
          </a:xfrm>
          <a:prstGeom prst="rect">
            <a:avLst/>
          </a:prstGeom>
          <a:noFill/>
          <a:ln cap="flat" cmpd="sng" w="9525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3" name="Google Shape;253;p28"/>
          <p:cNvSpPr/>
          <p:nvPr/>
        </p:nvSpPr>
        <p:spPr>
          <a:xfrm>
            <a:off x="5054175" y="3671200"/>
            <a:ext cx="3880800" cy="13551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100">
                <a:solidFill>
                  <a:srgbClr val="6AA84F"/>
                </a:solidFill>
              </a:rPr>
              <a:t>Notions de simplicité, praticité : “simplifiez-vous la vie”, “pratique”, “livraison à domicile”</a:t>
            </a:r>
            <a:endParaRPr b="1" sz="1100">
              <a:solidFill>
                <a:srgbClr val="6AA84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100">
                <a:solidFill>
                  <a:srgbClr val="CC0000"/>
                </a:solidFill>
              </a:rPr>
              <a:t>Notions de temps, de disponibilité, de rapidité : “vos courses en 5 min”, “24h/24, 7j/7”</a:t>
            </a:r>
            <a:endParaRPr b="1" sz="1100">
              <a:solidFill>
                <a:srgbClr val="CC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100">
                <a:solidFill>
                  <a:srgbClr val="632572"/>
                </a:solidFill>
              </a:rPr>
              <a:t>Notions d’économies : offres recrutement, pourcentages de remise, “gratuit”, “promo”, “réduction” 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" name="Google Shape;258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1625" y="152400"/>
            <a:ext cx="3420745" cy="4838698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Google Shape;259;p29"/>
          <p:cNvSpPr/>
          <p:nvPr/>
        </p:nvSpPr>
        <p:spPr>
          <a:xfrm>
            <a:off x="1952675" y="2898900"/>
            <a:ext cx="1457700" cy="130380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260" name="Google Shape;260;p29"/>
          <p:cNvCxnSpPr>
            <a:stCxn id="261" idx="1"/>
          </p:cNvCxnSpPr>
          <p:nvPr/>
        </p:nvCxnSpPr>
        <p:spPr>
          <a:xfrm flipH="1">
            <a:off x="3297713" y="3855888"/>
            <a:ext cx="390000" cy="3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61" name="Google Shape;261;p29"/>
          <p:cNvSpPr txBox="1"/>
          <p:nvPr/>
        </p:nvSpPr>
        <p:spPr>
          <a:xfrm>
            <a:off x="3687713" y="3625038"/>
            <a:ext cx="15501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/>
              <a:t>Process drive synthétisé en 5 étapes</a:t>
            </a:r>
            <a:endParaRPr sz="900"/>
          </a:p>
        </p:txBody>
      </p:sp>
      <p:sp>
        <p:nvSpPr>
          <p:cNvPr id="262" name="Google Shape;262;p29"/>
          <p:cNvSpPr/>
          <p:nvPr/>
        </p:nvSpPr>
        <p:spPr>
          <a:xfrm>
            <a:off x="95150" y="4246150"/>
            <a:ext cx="3473700" cy="20520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263" name="Google Shape;263;p29"/>
          <p:cNvCxnSpPr/>
          <p:nvPr/>
        </p:nvCxnSpPr>
        <p:spPr>
          <a:xfrm rot="10800000">
            <a:off x="3548300" y="4347100"/>
            <a:ext cx="225900" cy="33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64" name="Google Shape;264;p29"/>
          <p:cNvSpPr txBox="1"/>
          <p:nvPr/>
        </p:nvSpPr>
        <p:spPr>
          <a:xfrm>
            <a:off x="3687725" y="4187200"/>
            <a:ext cx="1457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/>
              <a:t>Souligne la rapidité</a:t>
            </a:r>
            <a:endParaRPr sz="900"/>
          </a:p>
        </p:txBody>
      </p:sp>
      <p:pic>
        <p:nvPicPr>
          <p:cNvPr id="265" name="Google Shape;265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70100" y="264075"/>
            <a:ext cx="3307675" cy="4615350"/>
          </a:xfrm>
          <a:prstGeom prst="rect">
            <a:avLst/>
          </a:prstGeom>
          <a:noFill/>
          <a:ln>
            <a:noFill/>
          </a:ln>
        </p:spPr>
      </p:pic>
      <p:sp>
        <p:nvSpPr>
          <p:cNvPr id="266" name="Google Shape;266;p29"/>
          <p:cNvSpPr/>
          <p:nvPr/>
        </p:nvSpPr>
        <p:spPr>
          <a:xfrm>
            <a:off x="5821475" y="2726750"/>
            <a:ext cx="720300" cy="807000"/>
          </a:xfrm>
          <a:prstGeom prst="rect">
            <a:avLst/>
          </a:prstGeom>
          <a:noFill/>
          <a:ln cap="flat" cmpd="sng" w="1905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3F3F3"/>
              </a:solidFill>
            </a:endParaRPr>
          </a:p>
        </p:txBody>
      </p:sp>
      <p:cxnSp>
        <p:nvCxnSpPr>
          <p:cNvPr id="267" name="Google Shape;267;p29"/>
          <p:cNvCxnSpPr/>
          <p:nvPr/>
        </p:nvCxnSpPr>
        <p:spPr>
          <a:xfrm>
            <a:off x="5556200" y="3127175"/>
            <a:ext cx="213900" cy="3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68" name="Google Shape;268;p29"/>
          <p:cNvSpPr txBox="1"/>
          <p:nvPr/>
        </p:nvSpPr>
        <p:spPr>
          <a:xfrm>
            <a:off x="4421750" y="2941725"/>
            <a:ext cx="15501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/>
              <a:t>MEA offre produits,</a:t>
            </a:r>
            <a:endParaRPr sz="9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/>
              <a:t>large choix</a:t>
            </a:r>
            <a:endParaRPr sz="900"/>
          </a:p>
        </p:txBody>
      </p:sp>
      <p:sp>
        <p:nvSpPr>
          <p:cNvPr id="269" name="Google Shape;269;p29"/>
          <p:cNvSpPr/>
          <p:nvPr/>
        </p:nvSpPr>
        <p:spPr>
          <a:xfrm>
            <a:off x="6541775" y="3014600"/>
            <a:ext cx="2463900" cy="471900"/>
          </a:xfrm>
          <a:prstGeom prst="rect">
            <a:avLst/>
          </a:prstGeom>
          <a:noFill/>
          <a:ln cap="flat" cmpd="sng" w="1905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3F3F3"/>
              </a:solidFill>
            </a:endParaRPr>
          </a:p>
        </p:txBody>
      </p:sp>
      <p:sp>
        <p:nvSpPr>
          <p:cNvPr id="270" name="Google Shape;270;p29"/>
          <p:cNvSpPr txBox="1"/>
          <p:nvPr/>
        </p:nvSpPr>
        <p:spPr>
          <a:xfrm>
            <a:off x="4129275" y="2305950"/>
            <a:ext cx="15501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/>
              <a:t>Souligne la rapidité/facilité et la gratuité du service</a:t>
            </a:r>
            <a:endParaRPr sz="900"/>
          </a:p>
        </p:txBody>
      </p:sp>
      <p:cxnSp>
        <p:nvCxnSpPr>
          <p:cNvPr id="271" name="Google Shape;271;p29"/>
          <p:cNvCxnSpPr>
            <a:endCxn id="269" idx="0"/>
          </p:cNvCxnSpPr>
          <p:nvPr/>
        </p:nvCxnSpPr>
        <p:spPr>
          <a:xfrm>
            <a:off x="7773725" y="2521400"/>
            <a:ext cx="0" cy="493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72" name="Google Shape;272;p29"/>
          <p:cNvCxnSpPr/>
          <p:nvPr/>
        </p:nvCxnSpPr>
        <p:spPr>
          <a:xfrm rot="10800000">
            <a:off x="5576700" y="2521350"/>
            <a:ext cx="2217600" cy="309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7" name="Google Shape;277;p30"/>
          <p:cNvPicPr preferRelativeResize="0"/>
          <p:nvPr/>
        </p:nvPicPr>
        <p:blipFill rotWithShape="1">
          <a:blip r:embed="rId3">
            <a:alphaModFix/>
          </a:blip>
          <a:srcRect b="25863" l="18506" r="69413" t="21824"/>
          <a:stretch/>
        </p:blipFill>
        <p:spPr>
          <a:xfrm>
            <a:off x="1427963" y="214325"/>
            <a:ext cx="3961600" cy="4714850"/>
          </a:xfrm>
          <a:prstGeom prst="rect">
            <a:avLst/>
          </a:prstGeom>
          <a:noFill/>
          <a:ln>
            <a:noFill/>
          </a:ln>
        </p:spPr>
      </p:pic>
      <p:sp>
        <p:nvSpPr>
          <p:cNvPr id="278" name="Google Shape;278;p30"/>
          <p:cNvSpPr/>
          <p:nvPr/>
        </p:nvSpPr>
        <p:spPr>
          <a:xfrm>
            <a:off x="1544022" y="963835"/>
            <a:ext cx="3729300" cy="117270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279" name="Google Shape;279;p30"/>
          <p:cNvCxnSpPr/>
          <p:nvPr/>
        </p:nvCxnSpPr>
        <p:spPr>
          <a:xfrm flipH="1">
            <a:off x="5273659" y="1519742"/>
            <a:ext cx="549000" cy="3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80" name="Google Shape;280;p30"/>
          <p:cNvSpPr txBox="1"/>
          <p:nvPr/>
        </p:nvSpPr>
        <p:spPr>
          <a:xfrm>
            <a:off x="5764841" y="1248096"/>
            <a:ext cx="19512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/>
              <a:t>Rassurer le client, gage de confiance</a:t>
            </a:r>
            <a:endParaRPr sz="900"/>
          </a:p>
        </p:txBody>
      </p:sp>
      <p:sp>
        <p:nvSpPr>
          <p:cNvPr id="281" name="Google Shape;281;p30"/>
          <p:cNvSpPr/>
          <p:nvPr/>
        </p:nvSpPr>
        <p:spPr>
          <a:xfrm>
            <a:off x="2295360" y="3272921"/>
            <a:ext cx="1344600" cy="15750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2" name="Google Shape;282;p30"/>
          <p:cNvSpPr/>
          <p:nvPr/>
        </p:nvSpPr>
        <p:spPr>
          <a:xfrm>
            <a:off x="1991748" y="2136674"/>
            <a:ext cx="2646000" cy="172890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283" name="Google Shape;283;p30"/>
          <p:cNvCxnSpPr/>
          <p:nvPr/>
        </p:nvCxnSpPr>
        <p:spPr>
          <a:xfrm rot="10800000">
            <a:off x="4637432" y="2425175"/>
            <a:ext cx="1083900" cy="15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84" name="Google Shape;284;p30"/>
          <p:cNvSpPr txBox="1"/>
          <p:nvPr/>
        </p:nvSpPr>
        <p:spPr>
          <a:xfrm>
            <a:off x="5721403" y="2235559"/>
            <a:ext cx="19512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/>
              <a:t>MEA de l’offre</a:t>
            </a:r>
            <a:endParaRPr sz="900"/>
          </a:p>
        </p:txBody>
      </p:sp>
      <p:cxnSp>
        <p:nvCxnSpPr>
          <p:cNvPr id="285" name="Google Shape;285;p30"/>
          <p:cNvCxnSpPr/>
          <p:nvPr/>
        </p:nvCxnSpPr>
        <p:spPr>
          <a:xfrm rot="10800000">
            <a:off x="3639665" y="3351028"/>
            <a:ext cx="2096100" cy="18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86" name="Google Shape;286;p30"/>
          <p:cNvSpPr txBox="1"/>
          <p:nvPr/>
        </p:nvSpPr>
        <p:spPr>
          <a:xfrm>
            <a:off x="5721403" y="2925220"/>
            <a:ext cx="19512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/>
              <a:t>Rappel des promos déjà </a:t>
            </a:r>
            <a:r>
              <a:rPr lang="fr" sz="900"/>
              <a:t>existantes</a:t>
            </a:r>
            <a:r>
              <a:rPr lang="fr" sz="900"/>
              <a:t> sur le site et cumulables avec l’offre</a:t>
            </a:r>
            <a:endParaRPr sz="9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1" name="Google Shape;291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97750" y="803725"/>
            <a:ext cx="7348501" cy="35360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92" name="Google Shape;292;p31"/>
          <p:cNvCxnSpPr>
            <a:stCxn id="293" idx="2"/>
            <a:endCxn id="294" idx="1"/>
          </p:cNvCxnSpPr>
          <p:nvPr/>
        </p:nvCxnSpPr>
        <p:spPr>
          <a:xfrm>
            <a:off x="556800" y="1563350"/>
            <a:ext cx="697500" cy="5043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94" name="Google Shape;294;p31"/>
          <p:cNvSpPr/>
          <p:nvPr/>
        </p:nvSpPr>
        <p:spPr>
          <a:xfrm>
            <a:off x="1254300" y="1563350"/>
            <a:ext cx="2278500" cy="100830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3" name="Google Shape;293;p31"/>
          <p:cNvSpPr txBox="1"/>
          <p:nvPr/>
        </p:nvSpPr>
        <p:spPr>
          <a:xfrm>
            <a:off x="148500" y="1101650"/>
            <a:ext cx="8166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/>
              <a:t>MEA offre produits</a:t>
            </a:r>
            <a:endParaRPr/>
          </a:p>
        </p:txBody>
      </p:sp>
      <p:cxnSp>
        <p:nvCxnSpPr>
          <p:cNvPr id="295" name="Google Shape;295;p31"/>
          <p:cNvCxnSpPr>
            <a:stCxn id="296" idx="0"/>
          </p:cNvCxnSpPr>
          <p:nvPr/>
        </p:nvCxnSpPr>
        <p:spPr>
          <a:xfrm rot="10800000">
            <a:off x="3115325" y="2804100"/>
            <a:ext cx="603600" cy="1658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97" name="Google Shape;297;p31"/>
          <p:cNvCxnSpPr>
            <a:stCxn id="296" idx="0"/>
          </p:cNvCxnSpPr>
          <p:nvPr/>
        </p:nvCxnSpPr>
        <p:spPr>
          <a:xfrm flipH="1" rot="10800000">
            <a:off x="3718925" y="1851000"/>
            <a:ext cx="113100" cy="2611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96" name="Google Shape;296;p31"/>
          <p:cNvSpPr txBox="1"/>
          <p:nvPr/>
        </p:nvSpPr>
        <p:spPr>
          <a:xfrm>
            <a:off x="3115475" y="4462200"/>
            <a:ext cx="12069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/>
              <a:t>Argument prix et gratuité du service</a:t>
            </a:r>
            <a:endParaRPr sz="900"/>
          </a:p>
        </p:txBody>
      </p:sp>
      <p:sp>
        <p:nvSpPr>
          <p:cNvPr id="298" name="Google Shape;298;p31"/>
          <p:cNvSpPr/>
          <p:nvPr/>
        </p:nvSpPr>
        <p:spPr>
          <a:xfrm>
            <a:off x="5608225" y="1329100"/>
            <a:ext cx="1015200" cy="18060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299" name="Google Shape;299;p31"/>
          <p:cNvCxnSpPr/>
          <p:nvPr/>
        </p:nvCxnSpPr>
        <p:spPr>
          <a:xfrm flipH="1">
            <a:off x="6234475" y="751225"/>
            <a:ext cx="5400" cy="577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300" name="Google Shape;300;p31"/>
          <p:cNvSpPr txBox="1"/>
          <p:nvPr/>
        </p:nvSpPr>
        <p:spPr>
          <a:xfrm>
            <a:off x="5306575" y="428050"/>
            <a:ext cx="18612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/>
              <a:t>R</a:t>
            </a:r>
            <a:r>
              <a:rPr lang="fr" sz="900"/>
              <a:t>apidité, gain de temps</a:t>
            </a:r>
            <a:endParaRPr sz="900"/>
          </a:p>
        </p:txBody>
      </p:sp>
      <p:sp>
        <p:nvSpPr>
          <p:cNvPr id="301" name="Google Shape;301;p31"/>
          <p:cNvSpPr/>
          <p:nvPr/>
        </p:nvSpPr>
        <p:spPr>
          <a:xfrm>
            <a:off x="4322375" y="1509700"/>
            <a:ext cx="1962600" cy="46170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302" name="Google Shape;302;p31"/>
          <p:cNvCxnSpPr/>
          <p:nvPr/>
        </p:nvCxnSpPr>
        <p:spPr>
          <a:xfrm>
            <a:off x="4773625" y="734400"/>
            <a:ext cx="300" cy="769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303" name="Google Shape;303;p31"/>
          <p:cNvSpPr txBox="1"/>
          <p:nvPr/>
        </p:nvSpPr>
        <p:spPr>
          <a:xfrm>
            <a:off x="4240975" y="358750"/>
            <a:ext cx="10656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/>
              <a:t>Accessibilité, disponibilité</a:t>
            </a:r>
            <a:endParaRPr sz="900"/>
          </a:p>
        </p:txBody>
      </p:sp>
      <p:sp>
        <p:nvSpPr>
          <p:cNvPr id="304" name="Google Shape;304;p31"/>
          <p:cNvSpPr/>
          <p:nvPr/>
        </p:nvSpPr>
        <p:spPr>
          <a:xfrm>
            <a:off x="4018150" y="1960025"/>
            <a:ext cx="1350600" cy="136260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305" name="Google Shape;305;p31"/>
          <p:cNvCxnSpPr/>
          <p:nvPr/>
        </p:nvCxnSpPr>
        <p:spPr>
          <a:xfrm rot="10800000">
            <a:off x="5146225" y="3322625"/>
            <a:ext cx="10800" cy="10155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306" name="Google Shape;306;p31"/>
          <p:cNvSpPr txBox="1"/>
          <p:nvPr/>
        </p:nvSpPr>
        <p:spPr>
          <a:xfrm>
            <a:off x="4221025" y="4392375"/>
            <a:ext cx="18612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/>
              <a:t>Argumentaire</a:t>
            </a:r>
            <a:endParaRPr sz="900"/>
          </a:p>
        </p:txBody>
      </p:sp>
      <p:sp>
        <p:nvSpPr>
          <p:cNvPr id="307" name="Google Shape;307;p31"/>
          <p:cNvSpPr/>
          <p:nvPr/>
        </p:nvSpPr>
        <p:spPr>
          <a:xfrm>
            <a:off x="6775325" y="1059325"/>
            <a:ext cx="1350600" cy="100830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308" name="Google Shape;308;p31"/>
          <p:cNvCxnSpPr/>
          <p:nvPr/>
        </p:nvCxnSpPr>
        <p:spPr>
          <a:xfrm>
            <a:off x="7852875" y="528325"/>
            <a:ext cx="5400" cy="5310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309" name="Google Shape;309;p31"/>
          <p:cNvSpPr txBox="1"/>
          <p:nvPr/>
        </p:nvSpPr>
        <p:spPr>
          <a:xfrm>
            <a:off x="6924975" y="205225"/>
            <a:ext cx="18612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/>
              <a:t>Process. inscription drive </a:t>
            </a:r>
            <a:endParaRPr sz="9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14"/>
          <p:cNvPicPr preferRelativeResize="0"/>
          <p:nvPr/>
        </p:nvPicPr>
        <p:blipFill rotWithShape="1">
          <a:blip r:embed="rId3">
            <a:alphaModFix/>
          </a:blip>
          <a:srcRect b="5309" l="14834" r="57033" t="10945"/>
          <a:stretch/>
        </p:blipFill>
        <p:spPr>
          <a:xfrm>
            <a:off x="1893885" y="0"/>
            <a:ext cx="525797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4"/>
          <p:cNvSpPr txBox="1"/>
          <p:nvPr>
            <p:ph type="title"/>
          </p:nvPr>
        </p:nvSpPr>
        <p:spPr>
          <a:xfrm>
            <a:off x="40200" y="1258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Leclerc</a:t>
            </a:r>
            <a:endParaRPr/>
          </a:p>
        </p:txBody>
      </p:sp>
      <p:cxnSp>
        <p:nvCxnSpPr>
          <p:cNvPr id="62" name="Google Shape;62;p14"/>
          <p:cNvCxnSpPr/>
          <p:nvPr/>
        </p:nvCxnSpPr>
        <p:spPr>
          <a:xfrm rot="10800000">
            <a:off x="4394050" y="1909725"/>
            <a:ext cx="0" cy="2565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63" name="Google Shape;63;p14"/>
          <p:cNvCxnSpPr/>
          <p:nvPr/>
        </p:nvCxnSpPr>
        <p:spPr>
          <a:xfrm>
            <a:off x="1580950" y="2166225"/>
            <a:ext cx="28131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4" name="Google Shape;64;p14"/>
          <p:cNvSpPr txBox="1"/>
          <p:nvPr/>
        </p:nvSpPr>
        <p:spPr>
          <a:xfrm>
            <a:off x="0" y="1935375"/>
            <a:ext cx="17865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/>
              <a:t>Différents m</a:t>
            </a:r>
            <a:r>
              <a:rPr lang="fr" sz="900"/>
              <a:t>odes de retrait disponibles</a:t>
            </a:r>
            <a:endParaRPr sz="900"/>
          </a:p>
        </p:txBody>
      </p:sp>
      <p:cxnSp>
        <p:nvCxnSpPr>
          <p:cNvPr id="65" name="Google Shape;65;p14"/>
          <p:cNvCxnSpPr/>
          <p:nvPr/>
        </p:nvCxnSpPr>
        <p:spPr>
          <a:xfrm rot="10800000">
            <a:off x="4506975" y="3142800"/>
            <a:ext cx="0" cy="2769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66" name="Google Shape;66;p14"/>
          <p:cNvCxnSpPr/>
          <p:nvPr/>
        </p:nvCxnSpPr>
        <p:spPr>
          <a:xfrm flipH="1" rot="10800000">
            <a:off x="4506975" y="3418800"/>
            <a:ext cx="2669400" cy="9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7" name="Google Shape;67;p14"/>
          <p:cNvSpPr txBox="1"/>
          <p:nvPr/>
        </p:nvSpPr>
        <p:spPr>
          <a:xfrm>
            <a:off x="7299450" y="2761675"/>
            <a:ext cx="1683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" name="Google Shape;68;p14"/>
          <p:cNvSpPr txBox="1"/>
          <p:nvPr/>
        </p:nvSpPr>
        <p:spPr>
          <a:xfrm>
            <a:off x="7299450" y="3119100"/>
            <a:ext cx="1683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/>
              <a:t>Étapes</a:t>
            </a:r>
            <a:r>
              <a:rPr lang="fr" sz="900"/>
              <a:t> pour réaliser un Drive (</a:t>
            </a:r>
            <a:r>
              <a:rPr lang="fr" sz="900"/>
              <a:t>résumées</a:t>
            </a:r>
            <a:r>
              <a:rPr lang="fr" sz="900"/>
              <a:t> en 3 étapes pour appuyer la simplicité)</a:t>
            </a:r>
            <a:endParaRPr sz="900"/>
          </a:p>
        </p:txBody>
      </p:sp>
      <p:cxnSp>
        <p:nvCxnSpPr>
          <p:cNvPr id="69" name="Google Shape;69;p14"/>
          <p:cNvCxnSpPr/>
          <p:nvPr/>
        </p:nvCxnSpPr>
        <p:spPr>
          <a:xfrm rot="10800000">
            <a:off x="4572000" y="4187425"/>
            <a:ext cx="0" cy="2769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70" name="Google Shape;70;p14"/>
          <p:cNvCxnSpPr>
            <a:stCxn id="71" idx="3"/>
          </p:cNvCxnSpPr>
          <p:nvPr/>
        </p:nvCxnSpPr>
        <p:spPr>
          <a:xfrm>
            <a:off x="1746300" y="4465075"/>
            <a:ext cx="2825700" cy="9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1" name="Google Shape;71;p14"/>
          <p:cNvSpPr txBox="1"/>
          <p:nvPr/>
        </p:nvSpPr>
        <p:spPr>
          <a:xfrm>
            <a:off x="40200" y="4164925"/>
            <a:ext cx="17061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/>
              <a:t>Mise en avant des avantages pour argumenter et inciter le client à faire un Drive</a:t>
            </a:r>
            <a:endParaRPr sz="900"/>
          </a:p>
        </p:txBody>
      </p:sp>
      <p:sp>
        <p:nvSpPr>
          <p:cNvPr id="72" name="Google Shape;72;p14"/>
          <p:cNvSpPr txBox="1"/>
          <p:nvPr/>
        </p:nvSpPr>
        <p:spPr>
          <a:xfrm>
            <a:off x="7482550" y="4584275"/>
            <a:ext cx="15708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/>
              <a:t>Incitation vers la 1ère étape de la réalisation d’un Drive (choix du magasin)</a:t>
            </a:r>
            <a:endParaRPr sz="900"/>
          </a:p>
        </p:txBody>
      </p:sp>
      <p:sp>
        <p:nvSpPr>
          <p:cNvPr id="73" name="Google Shape;73;p14"/>
          <p:cNvSpPr/>
          <p:nvPr/>
        </p:nvSpPr>
        <p:spPr>
          <a:xfrm>
            <a:off x="3822225" y="2461175"/>
            <a:ext cx="1401300" cy="18990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74" name="Google Shape;74;p14"/>
          <p:cNvCxnSpPr/>
          <p:nvPr/>
        </p:nvCxnSpPr>
        <p:spPr>
          <a:xfrm rot="10800000">
            <a:off x="5251264" y="2569050"/>
            <a:ext cx="1895400" cy="5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75" name="Google Shape;75;p14"/>
          <p:cNvSpPr txBox="1"/>
          <p:nvPr/>
        </p:nvSpPr>
        <p:spPr>
          <a:xfrm>
            <a:off x="7355850" y="2271600"/>
            <a:ext cx="15708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/>
              <a:t>Redirection vers une landing page détaillant les étapes pour réaliser un Drive</a:t>
            </a:r>
            <a:endParaRPr sz="900"/>
          </a:p>
        </p:txBody>
      </p:sp>
      <p:cxnSp>
        <p:nvCxnSpPr>
          <p:cNvPr id="76" name="Google Shape;76;p14"/>
          <p:cNvCxnSpPr>
            <a:stCxn id="72" idx="1"/>
          </p:cNvCxnSpPr>
          <p:nvPr/>
        </p:nvCxnSpPr>
        <p:spPr>
          <a:xfrm flipH="1">
            <a:off x="6755350" y="4884425"/>
            <a:ext cx="727200" cy="12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77" name="Google Shape;77;p14"/>
          <p:cNvSpPr/>
          <p:nvPr/>
        </p:nvSpPr>
        <p:spPr>
          <a:xfrm>
            <a:off x="4002150" y="383425"/>
            <a:ext cx="1139700" cy="18990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78" name="Google Shape;78;p14"/>
          <p:cNvCxnSpPr>
            <a:endCxn id="77" idx="3"/>
          </p:cNvCxnSpPr>
          <p:nvPr/>
        </p:nvCxnSpPr>
        <p:spPr>
          <a:xfrm rot="10800000">
            <a:off x="5141850" y="478375"/>
            <a:ext cx="2004900" cy="2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79" name="Google Shape;79;p14"/>
          <p:cNvSpPr txBox="1"/>
          <p:nvPr/>
        </p:nvSpPr>
        <p:spPr>
          <a:xfrm>
            <a:off x="7248000" y="178225"/>
            <a:ext cx="17865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/>
              <a:t>Redirection vidéo pour illustrer la simplicité et dynamiser l’utilisation du Drive</a:t>
            </a:r>
            <a:endParaRPr sz="900"/>
          </a:p>
        </p:txBody>
      </p:sp>
      <p:sp>
        <p:nvSpPr>
          <p:cNvPr id="80" name="Google Shape;80;p14"/>
          <p:cNvSpPr txBox="1"/>
          <p:nvPr/>
        </p:nvSpPr>
        <p:spPr>
          <a:xfrm>
            <a:off x="40200" y="573325"/>
            <a:ext cx="18954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/>
              <a:t>Démarche</a:t>
            </a:r>
            <a:r>
              <a:rPr lang="fr" sz="1200"/>
              <a:t> : Accompagner le client en lui décrivant le parcours pas à pas</a:t>
            </a:r>
            <a:endParaRPr sz="12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5"/>
          <p:cNvSpPr txBox="1"/>
          <p:nvPr>
            <p:ph type="title"/>
          </p:nvPr>
        </p:nvSpPr>
        <p:spPr>
          <a:xfrm>
            <a:off x="44775" y="1473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Carrefour</a:t>
            </a:r>
            <a:endParaRPr/>
          </a:p>
        </p:txBody>
      </p:sp>
      <p:pic>
        <p:nvPicPr>
          <p:cNvPr id="86" name="Google Shape;86;p15"/>
          <p:cNvPicPr preferRelativeResize="0"/>
          <p:nvPr/>
        </p:nvPicPr>
        <p:blipFill rotWithShape="1">
          <a:blip r:embed="rId3">
            <a:alphaModFix/>
          </a:blip>
          <a:srcRect b="4915" l="8681" r="59308" t="18036"/>
          <a:stretch/>
        </p:blipFill>
        <p:spPr>
          <a:xfrm>
            <a:off x="1564263" y="249300"/>
            <a:ext cx="5872425" cy="4644900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5"/>
          <p:cNvSpPr/>
          <p:nvPr/>
        </p:nvSpPr>
        <p:spPr>
          <a:xfrm>
            <a:off x="3935875" y="934250"/>
            <a:ext cx="1129200" cy="287400"/>
          </a:xfrm>
          <a:prstGeom prst="ellipse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15"/>
          <p:cNvSpPr/>
          <p:nvPr/>
        </p:nvSpPr>
        <p:spPr>
          <a:xfrm>
            <a:off x="4007400" y="3304200"/>
            <a:ext cx="1129200" cy="287400"/>
          </a:xfrm>
          <a:prstGeom prst="ellipse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89" name="Google Shape;89;p15"/>
          <p:cNvCxnSpPr>
            <a:stCxn id="90" idx="3"/>
          </p:cNvCxnSpPr>
          <p:nvPr/>
        </p:nvCxnSpPr>
        <p:spPr>
          <a:xfrm flipH="1" rot="10800000">
            <a:off x="1564275" y="1134500"/>
            <a:ext cx="2443200" cy="1057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91" name="Google Shape;91;p15"/>
          <p:cNvCxnSpPr>
            <a:stCxn id="90" idx="3"/>
            <a:endCxn id="88" idx="2"/>
          </p:cNvCxnSpPr>
          <p:nvPr/>
        </p:nvCxnSpPr>
        <p:spPr>
          <a:xfrm>
            <a:off x="1564275" y="2191700"/>
            <a:ext cx="2443200" cy="1256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90" name="Google Shape;90;p15"/>
          <p:cNvSpPr txBox="1"/>
          <p:nvPr/>
        </p:nvSpPr>
        <p:spPr>
          <a:xfrm>
            <a:off x="44775" y="1960850"/>
            <a:ext cx="15195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/>
              <a:t>CTA x2 pour inciter le client à démarrer un Drive</a:t>
            </a:r>
            <a:endParaRPr sz="900"/>
          </a:p>
        </p:txBody>
      </p:sp>
      <p:sp>
        <p:nvSpPr>
          <p:cNvPr id="92" name="Google Shape;92;p15"/>
          <p:cNvSpPr/>
          <p:nvPr/>
        </p:nvSpPr>
        <p:spPr>
          <a:xfrm>
            <a:off x="2015700" y="1280275"/>
            <a:ext cx="5112600" cy="196530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93" name="Google Shape;93;p15"/>
          <p:cNvCxnSpPr>
            <a:stCxn id="94" idx="1"/>
            <a:endCxn id="92" idx="3"/>
          </p:cNvCxnSpPr>
          <p:nvPr/>
        </p:nvCxnSpPr>
        <p:spPr>
          <a:xfrm flipH="1">
            <a:off x="7128425" y="2245100"/>
            <a:ext cx="581700" cy="17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94" name="Google Shape;94;p15"/>
          <p:cNvSpPr txBox="1"/>
          <p:nvPr/>
        </p:nvSpPr>
        <p:spPr>
          <a:xfrm>
            <a:off x="7710125" y="2014250"/>
            <a:ext cx="11805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/>
              <a:t>Mise en avant des avantages du Drive</a:t>
            </a:r>
            <a:endParaRPr sz="900"/>
          </a:p>
        </p:txBody>
      </p:sp>
      <p:sp>
        <p:nvSpPr>
          <p:cNvPr id="95" name="Google Shape;95;p15"/>
          <p:cNvSpPr txBox="1"/>
          <p:nvPr/>
        </p:nvSpPr>
        <p:spPr>
          <a:xfrm>
            <a:off x="44775" y="616250"/>
            <a:ext cx="16359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/>
              <a:t>Démarche</a:t>
            </a:r>
            <a:r>
              <a:rPr lang="fr" sz="1200"/>
              <a:t> : </a:t>
            </a:r>
            <a:endParaRPr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/>
              <a:t>Séduire le client en lui présentant les avantages du Drive</a:t>
            </a:r>
            <a:endParaRPr sz="1200"/>
          </a:p>
        </p:txBody>
      </p:sp>
      <p:sp>
        <p:nvSpPr>
          <p:cNvPr id="96" name="Google Shape;96;p15"/>
          <p:cNvSpPr/>
          <p:nvPr/>
        </p:nvSpPr>
        <p:spPr>
          <a:xfrm>
            <a:off x="3200400" y="2857500"/>
            <a:ext cx="2943300" cy="304800"/>
          </a:xfrm>
          <a:prstGeom prst="ellipse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97" name="Google Shape;97;p15"/>
          <p:cNvCxnSpPr/>
          <p:nvPr/>
        </p:nvCxnSpPr>
        <p:spPr>
          <a:xfrm rot="10800000">
            <a:off x="5957675" y="3123600"/>
            <a:ext cx="1479000" cy="4680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98" name="Google Shape;98;p15"/>
          <p:cNvSpPr txBox="1"/>
          <p:nvPr/>
        </p:nvSpPr>
        <p:spPr>
          <a:xfrm>
            <a:off x="7500575" y="3514475"/>
            <a:ext cx="13197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/>
              <a:t>Séduire par la gratuité du service</a:t>
            </a:r>
            <a:endParaRPr sz="9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Google Shape;103;p16"/>
          <p:cNvPicPr preferRelativeResize="0"/>
          <p:nvPr/>
        </p:nvPicPr>
        <p:blipFill rotWithShape="1">
          <a:blip r:embed="rId3">
            <a:alphaModFix/>
          </a:blip>
          <a:srcRect b="4564" l="9310" r="59910" t="13790"/>
          <a:stretch/>
        </p:blipFill>
        <p:spPr>
          <a:xfrm>
            <a:off x="1913363" y="254212"/>
            <a:ext cx="5317274" cy="4635076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16"/>
          <p:cNvSpPr txBox="1"/>
          <p:nvPr>
            <p:ph type="title"/>
          </p:nvPr>
        </p:nvSpPr>
        <p:spPr>
          <a:xfrm>
            <a:off x="44775" y="1473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Carrefour</a:t>
            </a:r>
            <a:endParaRPr/>
          </a:p>
        </p:txBody>
      </p:sp>
      <p:sp>
        <p:nvSpPr>
          <p:cNvPr id="105" name="Google Shape;105;p16"/>
          <p:cNvSpPr/>
          <p:nvPr/>
        </p:nvSpPr>
        <p:spPr>
          <a:xfrm>
            <a:off x="1984800" y="1416775"/>
            <a:ext cx="5174400" cy="160170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06" name="Google Shape;106;p16"/>
          <p:cNvCxnSpPr/>
          <p:nvPr/>
        </p:nvCxnSpPr>
        <p:spPr>
          <a:xfrm>
            <a:off x="1509300" y="2217625"/>
            <a:ext cx="4755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07" name="Google Shape;107;p16"/>
          <p:cNvSpPr txBox="1"/>
          <p:nvPr/>
        </p:nvSpPr>
        <p:spPr>
          <a:xfrm>
            <a:off x="328725" y="1986775"/>
            <a:ext cx="13962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/>
              <a:t>Mise en avant des avantages du Drive</a:t>
            </a:r>
            <a:endParaRPr sz="900"/>
          </a:p>
        </p:txBody>
      </p:sp>
      <p:cxnSp>
        <p:nvCxnSpPr>
          <p:cNvPr id="108" name="Google Shape;108;p16"/>
          <p:cNvCxnSpPr/>
          <p:nvPr/>
        </p:nvCxnSpPr>
        <p:spPr>
          <a:xfrm rot="10800000">
            <a:off x="4589100" y="4127075"/>
            <a:ext cx="0" cy="2259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09" name="Google Shape;109;p16"/>
          <p:cNvCxnSpPr/>
          <p:nvPr/>
        </p:nvCxnSpPr>
        <p:spPr>
          <a:xfrm rot="10800000">
            <a:off x="4589250" y="4353050"/>
            <a:ext cx="2802600" cy="10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10" name="Google Shape;110;p16"/>
          <p:cNvSpPr txBox="1"/>
          <p:nvPr/>
        </p:nvSpPr>
        <p:spPr>
          <a:xfrm>
            <a:off x="7432925" y="4127300"/>
            <a:ext cx="15708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/>
              <a:t>Différents modes de retrait disponibles</a:t>
            </a:r>
            <a:endParaRPr sz="9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7"/>
          <p:cNvSpPr txBox="1"/>
          <p:nvPr>
            <p:ph type="title"/>
          </p:nvPr>
        </p:nvSpPr>
        <p:spPr>
          <a:xfrm>
            <a:off x="44775" y="1473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Intermarché</a:t>
            </a:r>
            <a:endParaRPr/>
          </a:p>
        </p:txBody>
      </p:sp>
      <p:pic>
        <p:nvPicPr>
          <p:cNvPr id="116" name="Google Shape;116;p17"/>
          <p:cNvPicPr preferRelativeResize="0"/>
          <p:nvPr/>
        </p:nvPicPr>
        <p:blipFill rotWithShape="1">
          <a:blip r:embed="rId3">
            <a:alphaModFix/>
          </a:blip>
          <a:srcRect b="15167" l="4317" r="46287" t="15160"/>
          <a:stretch/>
        </p:blipFill>
        <p:spPr>
          <a:xfrm>
            <a:off x="1584175" y="953825"/>
            <a:ext cx="6981202" cy="323585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17"/>
          <p:cNvSpPr txBox="1"/>
          <p:nvPr/>
        </p:nvSpPr>
        <p:spPr>
          <a:xfrm>
            <a:off x="44775" y="590650"/>
            <a:ext cx="16359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/>
              <a:t>Démarche : </a:t>
            </a:r>
            <a:endParaRPr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/>
              <a:t>Rassurer le client en lui présentant le Drive de manière détaillée</a:t>
            </a:r>
            <a:endParaRPr sz="1200"/>
          </a:p>
        </p:txBody>
      </p:sp>
      <p:sp>
        <p:nvSpPr>
          <p:cNvPr id="118" name="Google Shape;118;p17"/>
          <p:cNvSpPr/>
          <p:nvPr/>
        </p:nvSpPr>
        <p:spPr>
          <a:xfrm>
            <a:off x="1940325" y="3675400"/>
            <a:ext cx="5718300" cy="36960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19" name="Google Shape;119;p17"/>
          <p:cNvCxnSpPr/>
          <p:nvPr/>
        </p:nvCxnSpPr>
        <p:spPr>
          <a:xfrm>
            <a:off x="1632225" y="3860200"/>
            <a:ext cx="3081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20" name="Google Shape;120;p17"/>
          <p:cNvSpPr txBox="1"/>
          <p:nvPr/>
        </p:nvSpPr>
        <p:spPr>
          <a:xfrm>
            <a:off x="236025" y="3560050"/>
            <a:ext cx="13962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/>
              <a:t>CTA x4 pour inciter le client à démarrer un Drive</a:t>
            </a:r>
            <a:endParaRPr sz="900"/>
          </a:p>
        </p:txBody>
      </p:sp>
      <p:cxnSp>
        <p:nvCxnSpPr>
          <p:cNvPr id="121" name="Google Shape;121;p17"/>
          <p:cNvCxnSpPr/>
          <p:nvPr/>
        </p:nvCxnSpPr>
        <p:spPr>
          <a:xfrm flipH="1" rot="10800000">
            <a:off x="2371725" y="4045000"/>
            <a:ext cx="6900" cy="353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22" name="Google Shape;122;p17"/>
          <p:cNvSpPr txBox="1"/>
          <p:nvPr/>
        </p:nvSpPr>
        <p:spPr>
          <a:xfrm>
            <a:off x="1613175" y="4328150"/>
            <a:ext cx="15240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/>
              <a:t>Utilisation de pronoms possessifs pour rassurer davantage</a:t>
            </a:r>
            <a:endParaRPr sz="9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8"/>
          <p:cNvSpPr txBox="1"/>
          <p:nvPr>
            <p:ph type="title"/>
          </p:nvPr>
        </p:nvSpPr>
        <p:spPr>
          <a:xfrm>
            <a:off x="44775" y="1473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Intermarché</a:t>
            </a:r>
            <a:endParaRPr/>
          </a:p>
        </p:txBody>
      </p:sp>
      <p:pic>
        <p:nvPicPr>
          <p:cNvPr id="128" name="Google Shape;128;p18"/>
          <p:cNvPicPr preferRelativeResize="0"/>
          <p:nvPr/>
        </p:nvPicPr>
        <p:blipFill rotWithShape="1">
          <a:blip r:embed="rId3">
            <a:alphaModFix/>
          </a:blip>
          <a:srcRect b="11626" l="4201" r="62000" t="22984"/>
          <a:stretch/>
        </p:blipFill>
        <p:spPr>
          <a:xfrm>
            <a:off x="1913000" y="147300"/>
            <a:ext cx="3856748" cy="2451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18"/>
          <p:cNvPicPr preferRelativeResize="0"/>
          <p:nvPr/>
        </p:nvPicPr>
        <p:blipFill rotWithShape="1">
          <a:blip r:embed="rId4">
            <a:alphaModFix/>
          </a:blip>
          <a:srcRect b="21310" l="3858" r="62142" t="34785"/>
          <a:stretch/>
        </p:blipFill>
        <p:spPr>
          <a:xfrm>
            <a:off x="1913000" y="2650538"/>
            <a:ext cx="3856748" cy="1636707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18"/>
          <p:cNvSpPr txBox="1"/>
          <p:nvPr/>
        </p:nvSpPr>
        <p:spPr>
          <a:xfrm>
            <a:off x="174525" y="875898"/>
            <a:ext cx="166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/>
              <a:t>Présentation du concept Drive, des avantages et des modes de retrait à travers des phrases détaillées</a:t>
            </a:r>
            <a:endParaRPr sz="1200"/>
          </a:p>
        </p:txBody>
      </p:sp>
      <p:pic>
        <p:nvPicPr>
          <p:cNvPr id="131" name="Google Shape;131;p18"/>
          <p:cNvPicPr preferRelativeResize="0"/>
          <p:nvPr/>
        </p:nvPicPr>
        <p:blipFill rotWithShape="1">
          <a:blip r:embed="rId5">
            <a:alphaModFix/>
          </a:blip>
          <a:srcRect b="20234" l="5908" r="65012" t="35008"/>
          <a:stretch/>
        </p:blipFill>
        <p:spPr>
          <a:xfrm>
            <a:off x="5841713" y="2395625"/>
            <a:ext cx="3235917" cy="1636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18"/>
          <p:cNvPicPr preferRelativeResize="0"/>
          <p:nvPr/>
        </p:nvPicPr>
        <p:blipFill rotWithShape="1">
          <a:blip r:embed="rId6">
            <a:alphaModFix/>
          </a:blip>
          <a:srcRect b="25831" l="5343" r="65152" t="16106"/>
          <a:stretch/>
        </p:blipFill>
        <p:spPr>
          <a:xfrm>
            <a:off x="5893050" y="219175"/>
            <a:ext cx="2945193" cy="19045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33" name="Google Shape;133;p18"/>
          <p:cNvCxnSpPr/>
          <p:nvPr/>
        </p:nvCxnSpPr>
        <p:spPr>
          <a:xfrm rot="10800000">
            <a:off x="7459675" y="3970750"/>
            <a:ext cx="0" cy="800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34" name="Google Shape;134;p18"/>
          <p:cNvSpPr txBox="1"/>
          <p:nvPr/>
        </p:nvSpPr>
        <p:spPr>
          <a:xfrm>
            <a:off x="6626413" y="4771450"/>
            <a:ext cx="16665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/>
              <a:t>Redirection vers l’application</a:t>
            </a:r>
            <a:endParaRPr sz="9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Google Shape;139;p19"/>
          <p:cNvPicPr preferRelativeResize="0"/>
          <p:nvPr/>
        </p:nvPicPr>
        <p:blipFill rotWithShape="1">
          <a:blip r:embed="rId3">
            <a:alphaModFix/>
          </a:blip>
          <a:srcRect b="4511" l="1410" r="42838" t="17019"/>
          <a:stretch/>
        </p:blipFill>
        <p:spPr>
          <a:xfrm>
            <a:off x="165948" y="1196025"/>
            <a:ext cx="7791375" cy="3603550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19"/>
          <p:cNvSpPr txBox="1"/>
          <p:nvPr>
            <p:ph type="title"/>
          </p:nvPr>
        </p:nvSpPr>
        <p:spPr>
          <a:xfrm>
            <a:off x="44775" y="1473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Auchan</a:t>
            </a:r>
            <a:endParaRPr/>
          </a:p>
        </p:txBody>
      </p:sp>
      <p:cxnSp>
        <p:nvCxnSpPr>
          <p:cNvPr id="141" name="Google Shape;141;p19"/>
          <p:cNvCxnSpPr>
            <a:stCxn id="142" idx="1"/>
          </p:cNvCxnSpPr>
          <p:nvPr/>
        </p:nvCxnSpPr>
        <p:spPr>
          <a:xfrm rot="10800000">
            <a:off x="7556825" y="2571750"/>
            <a:ext cx="4005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42" name="Google Shape;142;p19"/>
          <p:cNvSpPr txBox="1"/>
          <p:nvPr/>
        </p:nvSpPr>
        <p:spPr>
          <a:xfrm>
            <a:off x="7957325" y="2340900"/>
            <a:ext cx="11157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/>
              <a:t>Offre de recrutement</a:t>
            </a:r>
            <a:endParaRPr sz="900"/>
          </a:p>
        </p:txBody>
      </p:sp>
      <p:cxnSp>
        <p:nvCxnSpPr>
          <p:cNvPr id="143" name="Google Shape;143;p19"/>
          <p:cNvCxnSpPr>
            <a:stCxn id="144" idx="1"/>
          </p:cNvCxnSpPr>
          <p:nvPr/>
        </p:nvCxnSpPr>
        <p:spPr>
          <a:xfrm rot="10800000">
            <a:off x="5052125" y="3991250"/>
            <a:ext cx="29052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44" name="Google Shape;144;p19"/>
          <p:cNvSpPr txBox="1"/>
          <p:nvPr/>
        </p:nvSpPr>
        <p:spPr>
          <a:xfrm>
            <a:off x="7957325" y="3691100"/>
            <a:ext cx="11157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/>
              <a:t>Map pour attirer l’oeil et faciliter le client</a:t>
            </a:r>
            <a:endParaRPr sz="900"/>
          </a:p>
        </p:txBody>
      </p:sp>
      <p:sp>
        <p:nvSpPr>
          <p:cNvPr id="145" name="Google Shape;145;p19"/>
          <p:cNvSpPr txBox="1"/>
          <p:nvPr/>
        </p:nvSpPr>
        <p:spPr>
          <a:xfrm>
            <a:off x="44775" y="616250"/>
            <a:ext cx="47598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/>
              <a:t>Démarche : </a:t>
            </a:r>
            <a:endParaRPr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/>
              <a:t>Attirer le client avec une remise sur sa première commande</a:t>
            </a:r>
            <a:endParaRPr sz="12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Google Shape;150;p20"/>
          <p:cNvPicPr preferRelativeResize="0"/>
          <p:nvPr/>
        </p:nvPicPr>
        <p:blipFill rotWithShape="1">
          <a:blip r:embed="rId3">
            <a:alphaModFix/>
          </a:blip>
          <a:srcRect b="15472" l="18056" r="60499" t="20987"/>
          <a:stretch/>
        </p:blipFill>
        <p:spPr>
          <a:xfrm>
            <a:off x="2436688" y="26063"/>
            <a:ext cx="5228877" cy="5091381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20"/>
          <p:cNvSpPr txBox="1"/>
          <p:nvPr>
            <p:ph type="title"/>
          </p:nvPr>
        </p:nvSpPr>
        <p:spPr>
          <a:xfrm>
            <a:off x="44775" y="1473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Auchan</a:t>
            </a:r>
            <a:endParaRPr/>
          </a:p>
        </p:txBody>
      </p:sp>
      <p:cxnSp>
        <p:nvCxnSpPr>
          <p:cNvPr id="152" name="Google Shape;152;p20"/>
          <p:cNvCxnSpPr>
            <a:stCxn id="153" idx="1"/>
          </p:cNvCxnSpPr>
          <p:nvPr/>
        </p:nvCxnSpPr>
        <p:spPr>
          <a:xfrm rot="10800000">
            <a:off x="6711050" y="677500"/>
            <a:ext cx="619200" cy="5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53" name="Google Shape;153;p20"/>
          <p:cNvSpPr txBox="1"/>
          <p:nvPr/>
        </p:nvSpPr>
        <p:spPr>
          <a:xfrm>
            <a:off x="7330250" y="382450"/>
            <a:ext cx="1683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/>
              <a:t>Étapes pour réaliser un Drive (résumées en 3 étapes pour appuyer la simplicité)</a:t>
            </a:r>
            <a:endParaRPr sz="900"/>
          </a:p>
        </p:txBody>
      </p:sp>
      <p:sp>
        <p:nvSpPr>
          <p:cNvPr id="154" name="Google Shape;154;p20"/>
          <p:cNvSpPr/>
          <p:nvPr/>
        </p:nvSpPr>
        <p:spPr>
          <a:xfrm>
            <a:off x="2705275" y="1217750"/>
            <a:ext cx="4691700" cy="83310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55" name="Google Shape;155;p20"/>
          <p:cNvCxnSpPr/>
          <p:nvPr/>
        </p:nvCxnSpPr>
        <p:spPr>
          <a:xfrm>
            <a:off x="1732550" y="1632350"/>
            <a:ext cx="829800" cy="39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56" name="Google Shape;156;p20"/>
          <p:cNvSpPr txBox="1"/>
          <p:nvPr/>
        </p:nvSpPr>
        <p:spPr>
          <a:xfrm>
            <a:off x="492600" y="1403450"/>
            <a:ext cx="12321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/>
              <a:t>Mise en avant des avantages produits du Drive</a:t>
            </a:r>
            <a:endParaRPr sz="900"/>
          </a:p>
        </p:txBody>
      </p:sp>
      <p:cxnSp>
        <p:nvCxnSpPr>
          <p:cNvPr id="157" name="Google Shape;157;p20"/>
          <p:cNvCxnSpPr/>
          <p:nvPr/>
        </p:nvCxnSpPr>
        <p:spPr>
          <a:xfrm flipH="1" rot="10800000">
            <a:off x="5050975" y="3783425"/>
            <a:ext cx="300" cy="2205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58" name="Google Shape;158;p20"/>
          <p:cNvCxnSpPr/>
          <p:nvPr/>
        </p:nvCxnSpPr>
        <p:spPr>
          <a:xfrm flipH="1" rot="10800000">
            <a:off x="5051100" y="3983525"/>
            <a:ext cx="2570400" cy="20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59" name="Google Shape;159;p20"/>
          <p:cNvSpPr txBox="1"/>
          <p:nvPr/>
        </p:nvSpPr>
        <p:spPr>
          <a:xfrm>
            <a:off x="7665575" y="3762875"/>
            <a:ext cx="14886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/>
              <a:t>Mise en avant du programme fidélité</a:t>
            </a:r>
            <a:endParaRPr sz="900"/>
          </a:p>
        </p:txBody>
      </p:sp>
      <p:cxnSp>
        <p:nvCxnSpPr>
          <p:cNvPr id="160" name="Google Shape;160;p20"/>
          <p:cNvCxnSpPr/>
          <p:nvPr/>
        </p:nvCxnSpPr>
        <p:spPr>
          <a:xfrm flipH="1" rot="10800000">
            <a:off x="3365800" y="3754175"/>
            <a:ext cx="900" cy="2790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61" name="Google Shape;161;p20"/>
          <p:cNvCxnSpPr/>
          <p:nvPr/>
        </p:nvCxnSpPr>
        <p:spPr>
          <a:xfrm flipH="1" rot="10800000">
            <a:off x="2330500" y="4033225"/>
            <a:ext cx="1035300" cy="15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62" name="Google Shape;162;p20"/>
          <p:cNvSpPr txBox="1"/>
          <p:nvPr/>
        </p:nvSpPr>
        <p:spPr>
          <a:xfrm>
            <a:off x="1293525" y="3803125"/>
            <a:ext cx="9651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/>
              <a:t>Mise en avant de l’application</a:t>
            </a:r>
            <a:endParaRPr sz="900"/>
          </a:p>
        </p:txBody>
      </p:sp>
      <p:sp>
        <p:nvSpPr>
          <p:cNvPr id="163" name="Google Shape;163;p20"/>
          <p:cNvSpPr/>
          <p:nvPr/>
        </p:nvSpPr>
        <p:spPr>
          <a:xfrm>
            <a:off x="2593974" y="4543200"/>
            <a:ext cx="4914300" cy="60030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64" name="Google Shape;164;p20"/>
          <p:cNvCxnSpPr/>
          <p:nvPr/>
        </p:nvCxnSpPr>
        <p:spPr>
          <a:xfrm>
            <a:off x="1724700" y="4841400"/>
            <a:ext cx="829800" cy="39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65" name="Google Shape;165;p20"/>
          <p:cNvSpPr txBox="1"/>
          <p:nvPr/>
        </p:nvSpPr>
        <p:spPr>
          <a:xfrm>
            <a:off x="453125" y="4612500"/>
            <a:ext cx="12321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/>
              <a:t>Mise en avant des services</a:t>
            </a:r>
            <a:endParaRPr sz="9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1"/>
          <p:cNvSpPr txBox="1"/>
          <p:nvPr>
            <p:ph type="title"/>
          </p:nvPr>
        </p:nvSpPr>
        <p:spPr>
          <a:xfrm>
            <a:off x="44775" y="1473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Chronodrive</a:t>
            </a:r>
            <a:endParaRPr/>
          </a:p>
        </p:txBody>
      </p:sp>
      <p:pic>
        <p:nvPicPr>
          <p:cNvPr id="171" name="Google Shape;171;p21"/>
          <p:cNvPicPr preferRelativeResize="0"/>
          <p:nvPr/>
        </p:nvPicPr>
        <p:blipFill rotWithShape="1">
          <a:blip r:embed="rId3">
            <a:alphaModFix/>
          </a:blip>
          <a:srcRect b="4280" l="15122" r="56133" t="14339"/>
          <a:stretch/>
        </p:blipFill>
        <p:spPr>
          <a:xfrm>
            <a:off x="419162" y="775500"/>
            <a:ext cx="4392724" cy="4086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21"/>
          <p:cNvPicPr preferRelativeResize="0"/>
          <p:nvPr/>
        </p:nvPicPr>
        <p:blipFill rotWithShape="1">
          <a:blip r:embed="rId4">
            <a:alphaModFix/>
          </a:blip>
          <a:srcRect b="51928" l="20287" r="61027" t="15073"/>
          <a:stretch/>
        </p:blipFill>
        <p:spPr>
          <a:xfrm>
            <a:off x="5363387" y="1474900"/>
            <a:ext cx="3388477" cy="19663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73" name="Google Shape;173;p21"/>
          <p:cNvCxnSpPr/>
          <p:nvPr/>
        </p:nvCxnSpPr>
        <p:spPr>
          <a:xfrm>
            <a:off x="7057475" y="1032525"/>
            <a:ext cx="300" cy="380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74" name="Google Shape;174;p21"/>
          <p:cNvSpPr txBox="1"/>
          <p:nvPr/>
        </p:nvSpPr>
        <p:spPr>
          <a:xfrm>
            <a:off x="5658875" y="494200"/>
            <a:ext cx="27975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/>
              <a:t>Champ lexical de la simplicité/rapidité : “sérénité”, “facile”, “simplement”, “rapidement”, “express”, ‘efficacité”, “moins de 5 min”, “rapides”</a:t>
            </a:r>
            <a:endParaRPr sz="900"/>
          </a:p>
        </p:txBody>
      </p:sp>
      <p:sp>
        <p:nvSpPr>
          <p:cNvPr id="175" name="Google Shape;175;p21"/>
          <p:cNvSpPr/>
          <p:nvPr/>
        </p:nvSpPr>
        <p:spPr>
          <a:xfrm>
            <a:off x="5384375" y="1561999"/>
            <a:ext cx="3346500" cy="179220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76" name="Google Shape;176;p21"/>
          <p:cNvCxnSpPr/>
          <p:nvPr/>
        </p:nvCxnSpPr>
        <p:spPr>
          <a:xfrm>
            <a:off x="3109125" y="474500"/>
            <a:ext cx="2100" cy="3009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77" name="Google Shape;177;p21"/>
          <p:cNvSpPr txBox="1"/>
          <p:nvPr/>
        </p:nvSpPr>
        <p:spPr>
          <a:xfrm>
            <a:off x="2115675" y="80475"/>
            <a:ext cx="1989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/>
              <a:t>Chaque argument est détaillé dans un onglet dédié</a:t>
            </a:r>
            <a:endParaRPr sz="9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