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84"/>
  </p:notesMasterIdLst>
  <p:sldIdLst>
    <p:sldId id="2053" r:id="rId2"/>
    <p:sldId id="2229" r:id="rId3"/>
    <p:sldId id="2231" r:id="rId4"/>
    <p:sldId id="2233" r:id="rId5"/>
    <p:sldId id="2251" r:id="rId6"/>
    <p:sldId id="2234" r:id="rId7"/>
    <p:sldId id="2252" r:id="rId8"/>
    <p:sldId id="2253" r:id="rId9"/>
    <p:sldId id="2254" r:id="rId10"/>
    <p:sldId id="2244" r:id="rId11"/>
    <p:sldId id="2245" r:id="rId12"/>
    <p:sldId id="2255" r:id="rId13"/>
    <p:sldId id="2256" r:id="rId14"/>
    <p:sldId id="2257" r:id="rId15"/>
    <p:sldId id="2258" r:id="rId16"/>
    <p:sldId id="2259" r:id="rId17"/>
    <p:sldId id="2260" r:id="rId18"/>
    <p:sldId id="2261" r:id="rId19"/>
    <p:sldId id="2283" r:id="rId20"/>
    <p:sldId id="2284" r:id="rId21"/>
    <p:sldId id="2273" r:id="rId22"/>
    <p:sldId id="2189" r:id="rId23"/>
    <p:sldId id="2228" r:id="rId24"/>
    <p:sldId id="2274" r:id="rId25"/>
    <p:sldId id="2230" r:id="rId26"/>
    <p:sldId id="2275" r:id="rId27"/>
    <p:sldId id="2232" r:id="rId28"/>
    <p:sldId id="2276" r:id="rId29"/>
    <p:sldId id="2249" r:id="rId30"/>
    <p:sldId id="2250" r:id="rId31"/>
    <p:sldId id="2197" r:id="rId32"/>
    <p:sldId id="2188" r:id="rId33"/>
    <p:sldId id="2262" r:id="rId34"/>
    <p:sldId id="2268" r:id="rId35"/>
    <p:sldId id="2269" r:id="rId36"/>
    <p:sldId id="2270" r:id="rId37"/>
    <p:sldId id="2271" r:id="rId38"/>
    <p:sldId id="2272" r:id="rId39"/>
    <p:sldId id="2286" r:id="rId40"/>
    <p:sldId id="2161" r:id="rId41"/>
    <p:sldId id="2162" r:id="rId42"/>
    <p:sldId id="2287" r:id="rId43"/>
    <p:sldId id="2288" r:id="rId44"/>
    <p:sldId id="2289" r:id="rId45"/>
    <p:sldId id="2290" r:id="rId46"/>
    <p:sldId id="2291" r:id="rId47"/>
    <p:sldId id="2292" r:id="rId48"/>
    <p:sldId id="2293" r:id="rId49"/>
    <p:sldId id="2294" r:id="rId50"/>
    <p:sldId id="2295" r:id="rId51"/>
    <p:sldId id="2296" r:id="rId52"/>
    <p:sldId id="2297" r:id="rId53"/>
    <p:sldId id="2298" r:id="rId54"/>
    <p:sldId id="2299" r:id="rId55"/>
    <p:sldId id="2300" r:id="rId56"/>
    <p:sldId id="2301" r:id="rId57"/>
    <p:sldId id="2302" r:id="rId58"/>
    <p:sldId id="2303" r:id="rId59"/>
    <p:sldId id="2305" r:id="rId60"/>
    <p:sldId id="2306" r:id="rId61"/>
    <p:sldId id="2307" r:id="rId62"/>
    <p:sldId id="2308" r:id="rId63"/>
    <p:sldId id="2309" r:id="rId64"/>
    <p:sldId id="2304" r:id="rId65"/>
    <p:sldId id="2310" r:id="rId66"/>
    <p:sldId id="2311" r:id="rId67"/>
    <p:sldId id="2312" r:id="rId68"/>
    <p:sldId id="2313" r:id="rId69"/>
    <p:sldId id="2314" r:id="rId70"/>
    <p:sldId id="2315" r:id="rId71"/>
    <p:sldId id="2316" r:id="rId72"/>
    <p:sldId id="2317" r:id="rId73"/>
    <p:sldId id="2318" r:id="rId74"/>
    <p:sldId id="2319" r:id="rId75"/>
    <p:sldId id="2320" r:id="rId76"/>
    <p:sldId id="2277" r:id="rId77"/>
    <p:sldId id="2278" r:id="rId78"/>
    <p:sldId id="2279" r:id="rId79"/>
    <p:sldId id="2280" r:id="rId80"/>
    <p:sldId id="2281" r:id="rId81"/>
    <p:sldId id="2282" r:id="rId82"/>
    <p:sldId id="2285" r:id="rId83"/>
  </p:sldIdLst>
  <p:sldSz cx="12192000" cy="6858000"/>
  <p:notesSz cx="9906000" cy="14335125"/>
  <p:embeddedFontLst>
    <p:embeddedFont>
      <p:font typeface="Avenir Next LT Pro" panose="020B0504020202020204" pitchFamily="34" charset="0"/>
      <p:regular r:id="rId85"/>
      <p:bold r:id="rId86"/>
      <p:italic r:id="rId87"/>
      <p:boldItalic r:id="rId88"/>
    </p:embeddedFont>
    <p:embeddedFont>
      <p:font typeface="Calibri" panose="020F0502020204030204" pitchFamily="34" charset="0"/>
      <p:regular r:id="rId89"/>
      <p:bold r:id="rId90"/>
      <p:italic r:id="rId91"/>
      <p:boldItalic r:id="rId92"/>
    </p:embeddedFont>
    <p:embeddedFont>
      <p:font typeface="Helvetica" panose="020B0604020202020204" pitchFamily="34" charset="0"/>
      <p:regular r:id="rId93"/>
      <p:bold r:id="rId94"/>
      <p:italic r:id="rId95"/>
      <p:boldItalic r:id="rId96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237756"/>
    <a:srgbClr val="6F8E30"/>
    <a:srgbClr val="4E6489"/>
    <a:srgbClr val="8A8168"/>
    <a:srgbClr val="003D7C"/>
    <a:srgbClr val="FFE500"/>
    <a:srgbClr val="512F00"/>
    <a:srgbClr val="DAA478"/>
    <a:srgbClr val="9326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02" autoAdjust="0"/>
    <p:restoredTop sz="91880" autoAdjust="0"/>
  </p:normalViewPr>
  <p:slideViewPr>
    <p:cSldViewPr snapToGrid="0">
      <p:cViewPr varScale="1">
        <p:scale>
          <a:sx n="58" d="100"/>
          <a:sy n="58" d="100"/>
        </p:scale>
        <p:origin x="102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notesMaster" Target="notesMasters/notesMaster1.xml"/><Relationship Id="rId89" Type="http://schemas.openxmlformats.org/officeDocument/2006/relationships/font" Target="fonts/font5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font" Target="fonts/font6.fntdata"/><Relationship Id="rId95" Type="http://schemas.openxmlformats.org/officeDocument/2006/relationships/font" Target="fonts/font11.fntdata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font" Target="fonts/font1.fntdata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font" Target="fonts/font4.fntdata"/><Relationship Id="rId91" Type="http://schemas.openxmlformats.org/officeDocument/2006/relationships/font" Target="fonts/font7.fntdata"/><Relationship Id="rId96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font" Target="fonts/font2.fntdata"/><Relationship Id="rId94" Type="http://schemas.openxmlformats.org/officeDocument/2006/relationships/font" Target="fonts/font10.fntdata"/><Relationship Id="rId99" Type="http://schemas.openxmlformats.org/officeDocument/2006/relationships/theme" Target="theme/theme1.xml"/><Relationship Id="rId10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font" Target="fonts/font8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font" Target="fonts/font3.fntdata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font" Target="fonts/font9.fntdata"/><Relationship Id="rId98" Type="http://schemas.openxmlformats.org/officeDocument/2006/relationships/viewProps" Target="viewProps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ilie Proteau" userId="136e8f52-e1e2-47bf-ab8a-8676cb6d8f54" providerId="ADAL" clId="{8E03C321-6F33-4436-9DA1-921F0E3A2837}"/>
    <pc:docChg chg="modSld">
      <pc:chgData name="Emilie Proteau" userId="136e8f52-e1e2-47bf-ab8a-8676cb6d8f54" providerId="ADAL" clId="{8E03C321-6F33-4436-9DA1-921F0E3A2837}" dt="2023-01-17T11:23:30.929" v="21" actId="20577"/>
      <pc:docMkLst>
        <pc:docMk/>
      </pc:docMkLst>
      <pc:sldChg chg="modSp mod">
        <pc:chgData name="Emilie Proteau" userId="136e8f52-e1e2-47bf-ab8a-8676cb6d8f54" providerId="ADAL" clId="{8E03C321-6F33-4436-9DA1-921F0E3A2837}" dt="2023-01-17T11:23:21.086" v="12" actId="20577"/>
        <pc:sldMkLst>
          <pc:docMk/>
          <pc:sldMk cId="3114273367" sldId="2229"/>
        </pc:sldMkLst>
        <pc:spChg chg="mod">
          <ac:chgData name="Emilie Proteau" userId="136e8f52-e1e2-47bf-ab8a-8676cb6d8f54" providerId="ADAL" clId="{8E03C321-6F33-4436-9DA1-921F0E3A2837}" dt="2023-01-17T11:23:21.086" v="12" actId="20577"/>
          <ac:spMkLst>
            <pc:docMk/>
            <pc:sldMk cId="3114273367" sldId="2229"/>
            <ac:spMk id="2" creationId="{B5E74F8C-9CD7-4587-9768-7AE7DB90BE58}"/>
          </ac:spMkLst>
        </pc:spChg>
      </pc:sldChg>
      <pc:sldChg chg="modSp mod">
        <pc:chgData name="Emilie Proteau" userId="136e8f52-e1e2-47bf-ab8a-8676cb6d8f54" providerId="ADAL" clId="{8E03C321-6F33-4436-9DA1-921F0E3A2837}" dt="2023-01-17T11:23:30.929" v="21" actId="20577"/>
        <pc:sldMkLst>
          <pc:docMk/>
          <pc:sldMk cId="3011479134" sldId="2285"/>
        </pc:sldMkLst>
        <pc:spChg chg="mod">
          <ac:chgData name="Emilie Proteau" userId="136e8f52-e1e2-47bf-ab8a-8676cb6d8f54" providerId="ADAL" clId="{8E03C321-6F33-4436-9DA1-921F0E3A2837}" dt="2023-01-17T11:23:30.929" v="21" actId="20577"/>
          <ac:spMkLst>
            <pc:docMk/>
            <pc:sldMk cId="3011479134" sldId="2285"/>
            <ac:spMk id="2" creationId="{B5E74F8C-9CD7-4587-9768-7AE7DB90BE5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/>
            </a:lvl1pPr>
          </a:lstStyle>
          <a:p>
            <a:fld id="{1AF795A4-66A1-43EF-9029-8FAFEFC3FD75}" type="datetimeFigureOut">
              <a:rPr lang="fr-FR" smtClean="0"/>
              <a:t>17/01/2023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51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38695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57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99375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63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67666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68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27964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71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6447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17/01/2023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17/01/2023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17/01/2023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Mas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7140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17/01/2023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17/01/2023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17/01/2023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17/01/2023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17/01/2023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17/01/2023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17/01/2023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17/01/2023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17/01/2023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g"/><Relationship Id="rId3" Type="http://schemas.openxmlformats.org/officeDocument/2006/relationships/image" Target="../media/image47.jpg"/><Relationship Id="rId7" Type="http://schemas.openxmlformats.org/officeDocument/2006/relationships/image" Target="../media/image51.jp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g"/><Relationship Id="rId11" Type="http://schemas.openxmlformats.org/officeDocument/2006/relationships/image" Target="../media/image55.jpg"/><Relationship Id="rId5" Type="http://schemas.openxmlformats.org/officeDocument/2006/relationships/image" Target="../media/image49.jpg"/><Relationship Id="rId10" Type="http://schemas.openxmlformats.org/officeDocument/2006/relationships/image" Target="../media/image54.jpg"/><Relationship Id="rId4" Type="http://schemas.openxmlformats.org/officeDocument/2006/relationships/image" Target="../media/image48.jpg"/><Relationship Id="rId9" Type="http://schemas.openxmlformats.org/officeDocument/2006/relationships/image" Target="../media/image53.jp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63.png"/><Relationship Id="rId7" Type="http://schemas.openxmlformats.org/officeDocument/2006/relationships/image" Target="../media/image58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60.png"/><Relationship Id="rId4" Type="http://schemas.openxmlformats.org/officeDocument/2006/relationships/image" Target="../media/image61.png"/><Relationship Id="rId9" Type="http://schemas.openxmlformats.org/officeDocument/2006/relationships/image" Target="../media/image5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7" Type="http://schemas.openxmlformats.org/officeDocument/2006/relationships/image" Target="../media/image7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5" Type="http://schemas.openxmlformats.org/officeDocument/2006/relationships/image" Target="../media/image75.png"/><Relationship Id="rId4" Type="http://schemas.openxmlformats.org/officeDocument/2006/relationships/image" Target="../media/image70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71.png"/><Relationship Id="rId4" Type="http://schemas.openxmlformats.org/officeDocument/2006/relationships/image" Target="../media/image80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8.png"/><Relationship Id="rId4" Type="http://schemas.openxmlformats.org/officeDocument/2006/relationships/image" Target="../media/image89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3291568" y="2794624"/>
            <a:ext cx="5346144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LNB x MATCH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17.01.23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601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22034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FF998B21-975A-D2B0-F58E-69CB0CEC225C}"/>
              </a:ext>
            </a:extLst>
          </p:cNvPr>
          <p:cNvSpPr txBox="1"/>
          <p:nvPr/>
        </p:nvSpPr>
        <p:spPr>
          <a:xfrm>
            <a:off x="1113913" y="120926"/>
            <a:ext cx="33467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OP 8 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B59A3803-9061-9F34-8E9C-6579BDA4FFC8}"/>
              </a:ext>
            </a:extLst>
          </p:cNvPr>
          <p:cNvSpPr txBox="1"/>
          <p:nvPr/>
        </p:nvSpPr>
        <p:spPr>
          <a:xfrm>
            <a:off x="6130883" y="120926"/>
            <a:ext cx="1354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OP 9 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D38D6C8B-0193-790F-0DF2-278DE1D0DF4B}"/>
              </a:ext>
            </a:extLst>
          </p:cNvPr>
          <p:cNvSpPr txBox="1"/>
          <p:nvPr/>
        </p:nvSpPr>
        <p:spPr>
          <a:xfrm>
            <a:off x="9326160" y="120926"/>
            <a:ext cx="1572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OP 10 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0C68163D-3931-A514-014D-F33F6B6A40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838" y="490259"/>
            <a:ext cx="1937985" cy="3083003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DB5202A2-6B0C-8852-E713-5D7DDB829C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9110" y="490259"/>
            <a:ext cx="1942292" cy="3083003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0BE00621-922A-A68B-648B-1D01A54177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5139" y="490259"/>
            <a:ext cx="1945717" cy="3083002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F09438FF-557D-B110-9985-57B889FEF2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3167" y="490258"/>
            <a:ext cx="1938866" cy="3083001"/>
          </a:xfrm>
          <a:prstGeom prst="rect">
            <a:avLst/>
          </a:prstGeom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id="{B17125D4-7C68-E6D5-D091-72ECADE114DD}"/>
              </a:ext>
            </a:extLst>
          </p:cNvPr>
          <p:cNvSpPr txBox="1"/>
          <p:nvPr/>
        </p:nvSpPr>
        <p:spPr>
          <a:xfrm>
            <a:off x="1214419" y="5041982"/>
            <a:ext cx="1572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OP 11 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F13D95E0-F500-12F5-98A1-1CE7FCA4FE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45252" y="3700210"/>
            <a:ext cx="1943557" cy="3083002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A97C6295-9A8D-E433-864B-C87C25AFA11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46653" y="3700210"/>
            <a:ext cx="1941293" cy="3093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4014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OP8 COUV 4P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44D2AAD-08D3-F883-C75F-07F3E66D56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8439" y="369423"/>
            <a:ext cx="2622340" cy="2968687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D81C772A-9896-403D-84A2-FE15711265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9911" y="363707"/>
            <a:ext cx="2628558" cy="297947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5D44FDF-297F-A794-7B03-9ADFAB1727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47601" y="363707"/>
            <a:ext cx="2628559" cy="2968687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C4BF7611-5B23-1D39-0E81-8C871E5C46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99731" y="3621904"/>
            <a:ext cx="2641048" cy="2979474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ABA097E7-4A60-DFEB-3338-DF077F7636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16402" y="3621904"/>
            <a:ext cx="2641048" cy="2994075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9B9AA6CF-B639-0393-FEAB-69EDFF4B91C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53435" y="3621904"/>
            <a:ext cx="2622725" cy="2968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5694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OP9 COUV 4P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ABAAB1A-9B76-7AC5-ED5B-402B0A1EA5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392" y="1432192"/>
            <a:ext cx="3531103" cy="399361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A707646E-50BD-C7CB-9908-50EFB8F846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0448" y="1432192"/>
            <a:ext cx="3531104" cy="4003701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85CFDB2A-382F-6AB9-C9FB-A8C7A13ABD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61402" y="1422106"/>
            <a:ext cx="3522733" cy="3993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9523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OP10 COUV 4P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93E6EFF-066B-280A-1AE0-04E02A617B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392" y="1432192"/>
            <a:ext cx="3531103" cy="399806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6FEB6CDA-C171-82C2-7559-D9784CC2F4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3505" y="1432192"/>
            <a:ext cx="3536083" cy="4003701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882CB5CC-0041-9124-1947-0AD7B3CE38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61402" y="1422106"/>
            <a:ext cx="3536082" cy="4017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0872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OP11 COUV 4P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538D676-8047-3A9D-F189-763770F5DA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9457" y="535860"/>
            <a:ext cx="2622340" cy="297286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F5C03947-130D-5B9B-46CD-FBB9C8295B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8189" y="535861"/>
            <a:ext cx="2622341" cy="2972868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2E2F382-FB13-90ED-38C8-A73BC1ADA3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1687" y="535860"/>
            <a:ext cx="2622341" cy="2969124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AE86C106-B997-FD64-72EB-C3FA507AB1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6536" y="3698801"/>
            <a:ext cx="2625261" cy="2969124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D1E520E8-C05A-BC30-45DB-C06C194837D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37944" y="3717987"/>
            <a:ext cx="2605012" cy="294993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723EACF1-1D82-EB0A-DC3F-682CA903185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51688" y="3717987"/>
            <a:ext cx="2605012" cy="2959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9659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Akilux</a:t>
            </a:r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80812BF-0092-AE35-961D-6D8B66D067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9048" y="0"/>
            <a:ext cx="4056952" cy="6858000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0F81C581-24B9-9484-1B31-6154D1977F66}"/>
              </a:ext>
            </a:extLst>
          </p:cNvPr>
          <p:cNvSpPr txBox="1">
            <a:spLocks/>
          </p:cNvSpPr>
          <p:nvPr/>
        </p:nvSpPr>
        <p:spPr bwMode="auto">
          <a:xfrm>
            <a:off x="7024028" y="2423908"/>
            <a:ext cx="4486100" cy="2010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20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Recto : </a:t>
            </a:r>
            <a:r>
              <a:rPr lang="fr-FR" sz="20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Maximatch</a:t>
            </a:r>
            <a:endParaRPr lang="fr-FR" sz="20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r>
              <a:rPr lang="fr-FR" sz="20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Verso : </a:t>
            </a:r>
            <a:r>
              <a:rPr lang="fr-FR" sz="20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jeu concours + 20 000€ de cadeaux à gagner – en attente infos</a:t>
            </a:r>
          </a:p>
          <a:p>
            <a:pPr algn="l"/>
            <a:endParaRPr lang="fr-FR" sz="20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r>
              <a:rPr lang="fr-FR" sz="20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Pas de logos marques partenaires ?</a:t>
            </a:r>
          </a:p>
        </p:txBody>
      </p:sp>
    </p:spTree>
    <p:extLst>
      <p:ext uri="{BB962C8B-B14F-4D97-AF65-F5344CB8AC3E}">
        <p14:creationId xmlns:p14="http://schemas.microsoft.com/office/powerpoint/2010/main" val="27360934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Poteau bélier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0F81C581-24B9-9484-1B31-6154D1977F66}"/>
              </a:ext>
            </a:extLst>
          </p:cNvPr>
          <p:cNvSpPr txBox="1">
            <a:spLocks/>
          </p:cNvSpPr>
          <p:nvPr/>
        </p:nvSpPr>
        <p:spPr bwMode="auto">
          <a:xfrm>
            <a:off x="8279877" y="2456861"/>
            <a:ext cx="3912123" cy="1944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20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3 faces : </a:t>
            </a:r>
          </a:p>
          <a:p>
            <a:pPr marL="342900" indent="-342900" algn="l">
              <a:buFontTx/>
              <a:buChar char="-"/>
            </a:pPr>
            <a:r>
              <a:rPr lang="fr-FR" sz="20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Maximatch</a:t>
            </a:r>
            <a:endParaRPr lang="fr-FR" sz="20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342900" indent="-342900" algn="l">
              <a:buFontTx/>
              <a:buChar char="-"/>
            </a:pPr>
            <a:r>
              <a:rPr lang="fr-FR" sz="20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Logos marques partenaires</a:t>
            </a:r>
          </a:p>
          <a:p>
            <a:pPr marL="342900" indent="-342900" algn="l">
              <a:buFontTx/>
              <a:buChar char="-"/>
            </a:pPr>
            <a:r>
              <a:rPr lang="fr-FR" sz="20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Jeu concours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1AF09F-B892-BFD9-69EB-C197FC8A3A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2222" y="0"/>
            <a:ext cx="58228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1679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Cache Borne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0F81C581-24B9-9484-1B31-6154D1977F66}"/>
              </a:ext>
            </a:extLst>
          </p:cNvPr>
          <p:cNvSpPr txBox="1">
            <a:spLocks/>
          </p:cNvSpPr>
          <p:nvPr/>
        </p:nvSpPr>
        <p:spPr bwMode="auto">
          <a:xfrm>
            <a:off x="3269910" y="2409256"/>
            <a:ext cx="5652180" cy="203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20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2 faces :</a:t>
            </a:r>
          </a:p>
          <a:p>
            <a:pPr marL="342900" indent="-342900" algn="l">
              <a:buFontTx/>
              <a:buChar char="-"/>
            </a:pPr>
            <a:r>
              <a:rPr lang="fr-FR" sz="20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Recto : Jeu concours</a:t>
            </a:r>
          </a:p>
          <a:p>
            <a:pPr marL="342900" indent="-342900" algn="l">
              <a:buFontTx/>
              <a:buChar char="-"/>
            </a:pPr>
            <a:r>
              <a:rPr lang="fr-FR" sz="20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Verso : </a:t>
            </a:r>
            <a:r>
              <a:rPr lang="fr-FR" sz="20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Maximatch</a:t>
            </a:r>
            <a:r>
              <a:rPr lang="fr-FR" sz="20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+ logos marques partenaires</a:t>
            </a:r>
          </a:p>
          <a:p>
            <a:pPr algn="l"/>
            <a:endParaRPr lang="fr-FR" sz="20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  <a:sym typeface="Wingdings" panose="05000000000000000000" pitchFamily="2" charset="2"/>
            </a:endParaRPr>
          </a:p>
          <a:p>
            <a:pPr algn="l"/>
            <a:r>
              <a:rPr lang="fr-FR" sz="20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 En attente</a:t>
            </a:r>
            <a:endParaRPr lang="fr-FR" sz="20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19447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Stop rayon – R/V - 15 cm diamètre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5543482-5423-8A94-CA45-5D62555081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0217" y="1377983"/>
            <a:ext cx="4272228" cy="4340543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8FE246AF-3CF4-A5D9-F559-72D2680AFD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6817" y="1377983"/>
            <a:ext cx="3975140" cy="4340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7838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Urne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0F81C581-24B9-9484-1B31-6154D1977F66}"/>
              </a:ext>
            </a:extLst>
          </p:cNvPr>
          <p:cNvSpPr txBox="1">
            <a:spLocks/>
          </p:cNvSpPr>
          <p:nvPr/>
        </p:nvSpPr>
        <p:spPr bwMode="auto">
          <a:xfrm>
            <a:off x="3147362" y="1838225"/>
            <a:ext cx="7631769" cy="28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20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Format : 250 x 250 x 250 mm </a:t>
            </a:r>
            <a:r>
              <a:rPr lang="fr-FR" sz="2000" dirty="0">
                <a:solidFill>
                  <a:schemeClr val="tx2">
                    <a:lumMod val="40000"/>
                    <a:lumOff val="60000"/>
                  </a:schemeClr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+ fronton </a:t>
            </a:r>
            <a:r>
              <a:rPr lang="fr-FR" sz="2000" dirty="0">
                <a:solidFill>
                  <a:schemeClr val="tx2">
                    <a:lumMod val="40000"/>
                    <a:lumOff val="60000"/>
                  </a:schemeClr>
                </a:solidFill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 </a:t>
            </a:r>
            <a:r>
              <a:rPr lang="fr-FR" sz="2000" dirty="0">
                <a:solidFill>
                  <a:schemeClr val="tx2">
                    <a:lumMod val="40000"/>
                    <a:lumOff val="60000"/>
                  </a:schemeClr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format ?</a:t>
            </a:r>
          </a:p>
          <a:p>
            <a:pPr algn="l"/>
            <a:r>
              <a:rPr lang="fr-FR" sz="20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Impression Numérique quadri Recto</a:t>
            </a:r>
          </a:p>
          <a:p>
            <a:pPr algn="l"/>
            <a:r>
              <a:rPr lang="fr-FR" sz="20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Support Micro simple 447 </a:t>
            </a:r>
            <a:r>
              <a:rPr lang="fr-FR" sz="20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grs</a:t>
            </a:r>
            <a:r>
              <a:rPr lang="fr-FR" sz="20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Couché 1 face</a:t>
            </a:r>
          </a:p>
          <a:p>
            <a:pPr algn="l"/>
            <a:r>
              <a:rPr lang="fr-FR" sz="2000" dirty="0">
                <a:solidFill>
                  <a:schemeClr val="tx2">
                    <a:lumMod val="40000"/>
                    <a:lumOff val="60000"/>
                  </a:schemeClr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Découpe </a:t>
            </a:r>
            <a:r>
              <a:rPr lang="fr-FR" sz="2000" dirty="0">
                <a:solidFill>
                  <a:schemeClr val="tx2">
                    <a:lumMod val="40000"/>
                    <a:lumOff val="60000"/>
                  </a:schemeClr>
                </a:solidFill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 </a:t>
            </a:r>
            <a:r>
              <a:rPr lang="fr-FR" sz="2000" dirty="0">
                <a:solidFill>
                  <a:schemeClr val="tx2">
                    <a:lumMod val="40000"/>
                    <a:lumOff val="60000"/>
                  </a:schemeClr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tracé à demander à l’imprimeur</a:t>
            </a:r>
          </a:p>
          <a:p>
            <a:pPr algn="l"/>
            <a:r>
              <a:rPr lang="fr-FR" sz="20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Façonnage découpe avec pattes d'encliquetage</a:t>
            </a:r>
          </a:p>
          <a:p>
            <a:pPr algn="l"/>
            <a:r>
              <a:rPr lang="fr-FR" sz="20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Conditionnement à l’unité</a:t>
            </a:r>
          </a:p>
          <a:p>
            <a:pPr algn="l"/>
            <a:r>
              <a:rPr lang="fr-FR" sz="2000" dirty="0">
                <a:solidFill>
                  <a:schemeClr val="tx2">
                    <a:lumMod val="40000"/>
                    <a:lumOff val="60000"/>
                  </a:schemeClr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Contenu ?</a:t>
            </a:r>
          </a:p>
        </p:txBody>
      </p:sp>
    </p:spTree>
    <p:extLst>
      <p:ext uri="{BB962C8B-B14F-4D97-AF65-F5344CB8AC3E}">
        <p14:creationId xmlns:p14="http://schemas.microsoft.com/office/powerpoint/2010/main" val="2179521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803257" y="910740"/>
            <a:ext cx="4229235" cy="3293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latin typeface="Avenir Next LT Pro" panose="020B0504020202020204" pitchFamily="34" charset="0"/>
              </a:rPr>
              <a:t>Aujourd’hui :</a:t>
            </a:r>
          </a:p>
          <a:p>
            <a:endParaRPr lang="fr-FR" sz="3200" dirty="0">
              <a:latin typeface="Avenir Next LT Pro" panose="020B0504020202020204" pitchFamily="34" charset="0"/>
            </a:endParaRPr>
          </a:p>
          <a:p>
            <a:pPr marL="457200" indent="-457200">
              <a:buFontTx/>
              <a:buChar char="-"/>
            </a:pPr>
            <a:r>
              <a:rPr lang="fr-FR" sz="2400" dirty="0">
                <a:latin typeface="Avenir Next LT Pro" panose="020B0504020202020204" pitchFamily="34" charset="0"/>
              </a:rPr>
              <a:t>OPES 8 à 11 - </a:t>
            </a:r>
            <a:r>
              <a:rPr lang="fr-FR" sz="2400" dirty="0" err="1">
                <a:latin typeface="Avenir Next LT Pro" panose="020B0504020202020204" pitchFamily="34" charset="0"/>
              </a:rPr>
              <a:t>Maximatch</a:t>
            </a:r>
            <a:r>
              <a:rPr lang="fr-FR" sz="2400" dirty="0">
                <a:latin typeface="Avenir Next LT Pro" panose="020B0504020202020204" pitchFamily="34" charset="0"/>
              </a:rPr>
              <a:t> </a:t>
            </a:r>
          </a:p>
          <a:p>
            <a:pPr marL="457200" indent="-457200">
              <a:buFontTx/>
              <a:buChar char="-"/>
            </a:pPr>
            <a:r>
              <a:rPr lang="fr-FR" sz="2400" dirty="0">
                <a:latin typeface="Avenir Next LT Pro" panose="020B0504020202020204" pitchFamily="34" charset="0"/>
              </a:rPr>
              <a:t>OPE 12</a:t>
            </a:r>
          </a:p>
          <a:p>
            <a:pPr marL="457200" indent="-457200">
              <a:buFontTx/>
              <a:buChar char="-"/>
            </a:pPr>
            <a:r>
              <a:rPr lang="fr-FR" sz="2400" dirty="0">
                <a:latin typeface="Avenir Next LT Pro" panose="020B0504020202020204" pitchFamily="34" charset="0"/>
              </a:rPr>
              <a:t>OPES 13 et 14 - Pâques</a:t>
            </a:r>
          </a:p>
          <a:p>
            <a:pPr marL="457200" indent="-457200">
              <a:buFontTx/>
              <a:buChar char="-"/>
            </a:pPr>
            <a:r>
              <a:rPr lang="fr-FR" sz="2400" dirty="0">
                <a:latin typeface="Avenir Next LT Pro" panose="020B0504020202020204" pitchFamily="34" charset="0"/>
              </a:rPr>
              <a:t>OPES 19 à 22 - JPO</a:t>
            </a:r>
          </a:p>
          <a:p>
            <a:pPr marL="457200" indent="-457200">
              <a:buFontTx/>
              <a:buChar char="-"/>
            </a:pPr>
            <a:r>
              <a:rPr lang="fr-FR" sz="2400" dirty="0">
                <a:latin typeface="Avenir Next LT Pro" panose="020B0504020202020204" pitchFamily="34" charset="0"/>
              </a:rPr>
              <a:t>PQR S5 - Choucroute</a:t>
            </a:r>
          </a:p>
          <a:p>
            <a:pPr marL="457200" indent="-457200">
              <a:buFontTx/>
              <a:buChar char="-"/>
            </a:pPr>
            <a:r>
              <a:rPr lang="fr-FR" sz="2400" dirty="0">
                <a:latin typeface="Avenir Next LT Pro" panose="020B0504020202020204" pitchFamily="34" charset="0"/>
              </a:rPr>
              <a:t>Affichage S8</a:t>
            </a:r>
          </a:p>
        </p:txBody>
      </p:sp>
    </p:spTree>
    <p:extLst>
      <p:ext uri="{BB962C8B-B14F-4D97-AF65-F5344CB8AC3E}">
        <p14:creationId xmlns:p14="http://schemas.microsoft.com/office/powerpoint/2010/main" val="31142733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Bulletin de jeu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0F81C581-24B9-9484-1B31-6154D1977F66}"/>
              </a:ext>
            </a:extLst>
          </p:cNvPr>
          <p:cNvSpPr txBox="1">
            <a:spLocks/>
          </p:cNvSpPr>
          <p:nvPr/>
        </p:nvSpPr>
        <p:spPr bwMode="auto">
          <a:xfrm>
            <a:off x="6853287" y="1840583"/>
            <a:ext cx="4798243" cy="3176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20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Format A7 – récupérer email / N° de tel / Adresse postale</a:t>
            </a:r>
          </a:p>
          <a:p>
            <a:pPr algn="l"/>
            <a:endParaRPr lang="fr-FR" sz="20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342900" indent="-342900" algn="l">
              <a:buFontTx/>
              <a:buChar char="-"/>
            </a:pPr>
            <a:r>
              <a:rPr lang="fr-FR" sz="20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Règlement de jeu : en attente retour SM</a:t>
            </a:r>
          </a:p>
          <a:p>
            <a:pPr marL="342900" indent="-342900" algn="l">
              <a:buFontTx/>
              <a:buChar char="-"/>
            </a:pPr>
            <a:endParaRPr lang="fr-FR" sz="20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r>
              <a:rPr lang="fr-FR" sz="20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OK pour partir sur ce modèle ? (cf. FDC 2022)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D5DA8B6-A50E-73D9-EAC7-24C6F9E35E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385" y="1071235"/>
            <a:ext cx="6172517" cy="445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7646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472104" y="2794624"/>
            <a:ext cx="298511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OPE 12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3209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24DBC3F-8E85-BDE6-D597-2362453EC33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4"/>
            <a:ext cx="10665287" cy="170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classique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1</a:t>
            </a: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</a:t>
            </a:r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Easy</a:t>
            </a:r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+ arrière-plan </a:t>
            </a:r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AdobeStock</a:t>
            </a:r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En photomontage</a:t>
            </a:r>
          </a:p>
        </p:txBody>
      </p:sp>
      <p:pic>
        <p:nvPicPr>
          <p:cNvPr id="1026" name="Image 2">
            <a:extLst>
              <a:ext uri="{FF2B5EF4-FFF2-40B4-BE49-F238E27FC236}">
                <a16:creationId xmlns:a16="http://schemas.microsoft.com/office/drawing/2014/main" id="{AD165DBE-9DE9-8824-4808-DEBB87E02D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392" y="1976341"/>
            <a:ext cx="1885950" cy="125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3ECC57B3-665A-A5C7-3B96-EDFFA6F39D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3022" y="1976"/>
            <a:ext cx="43145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1411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24DBC3F-8E85-BDE6-D597-2362453EC33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78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DIGEST 4P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1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BDCF7128-EB42-D28F-A2D6-73F1A651D9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2690" y="-326"/>
            <a:ext cx="6081310" cy="6875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6426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24DBC3F-8E85-BDE6-D597-2362453EC33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4"/>
            <a:ext cx="10665287" cy="2364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classique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2</a:t>
            </a: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Intention de shoot,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avec la pièce de viande crue :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un grand morceaux et des 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petits morceaux découpés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Avec un couteau peu présent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6818336-C053-AFEB-FD1F-6B3C3B0685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6072" y="8585"/>
            <a:ext cx="4265203" cy="6849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029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24DBC3F-8E85-BDE6-D597-2362453EC33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78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DIGEST 4P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2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914C15F0-44B5-F444-68DE-8468711D8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6758" y="17500"/>
            <a:ext cx="6015208" cy="6864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7308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24DBC3F-8E85-BDE6-D597-2362453EC33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4"/>
            <a:ext cx="10665287" cy="2342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classique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3</a:t>
            </a: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Intention de shoot,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avec la pièce de viande crue :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un grand morceaux et des 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petits morceaux découpés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Avec un couteau peu présent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9E8DFAC-0655-8006-D53A-A583BD69E2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4039" y="8471"/>
            <a:ext cx="4296578" cy="6829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8384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24DBC3F-8E85-BDE6-D597-2362453EC33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78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DIGEST 4P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3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A4D842D-B319-78B0-CB79-F03AC1468F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4723" y="10339"/>
            <a:ext cx="6037243" cy="6853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4314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24DBC3F-8E85-BDE6-D597-2362453EC33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78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RECAP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D50D88B-93E3-7994-702F-392C457A4C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334" y="957479"/>
            <a:ext cx="3109820" cy="4943041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517395FA-EB3C-7153-4052-65A182644C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6917" y="925417"/>
            <a:ext cx="3098049" cy="4975103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367B0C8-43C8-EFCD-71A9-7BEBAF3F18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1765" y="925417"/>
            <a:ext cx="3129991" cy="4975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7289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3551948" y="2794624"/>
            <a:ext cx="482542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 err="1">
                <a:latin typeface="Avenir Next LT Pro" panose="020B0504020202020204" pitchFamily="34" charset="0"/>
              </a:rPr>
              <a:t>OPs</a:t>
            </a:r>
            <a:r>
              <a:rPr lang="fr-FR" sz="6000" b="1" dirty="0">
                <a:latin typeface="Avenir Next LT Pro" panose="020B0504020202020204" pitchFamily="34" charset="0"/>
              </a:rPr>
              <a:t> 13 &amp; 14</a:t>
            </a:r>
          </a:p>
          <a:p>
            <a:pPr algn="ctr"/>
            <a:r>
              <a:rPr lang="fr-FR" sz="6000" dirty="0">
                <a:latin typeface="Avenir Next LT Pro" panose="020B0504020202020204" pitchFamily="34" charset="0"/>
              </a:rPr>
              <a:t>Pâques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9305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3585644" y="2794624"/>
            <a:ext cx="475803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OPES 8 à 11</a:t>
            </a:r>
          </a:p>
          <a:p>
            <a:pPr algn="ctr"/>
            <a:r>
              <a:rPr lang="fr-FR" sz="6000" dirty="0" err="1">
                <a:latin typeface="Avenir Next LT Pro" panose="020B0504020202020204" pitchFamily="34" charset="0"/>
              </a:rPr>
              <a:t>MaxiMatch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43501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AB691A03-78D7-BFC0-1763-DAC9DA98ED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259" y="212073"/>
            <a:ext cx="1968877" cy="3117774"/>
          </a:xfrm>
          <a:prstGeom prst="rect">
            <a:avLst/>
          </a:prstGeom>
        </p:spPr>
      </p:pic>
      <p:pic>
        <p:nvPicPr>
          <p:cNvPr id="9" name="Image 8" descr="Une image contenant texte, bouteille, vin, vide&#10;&#10;Description générée automatiquement">
            <a:extLst>
              <a:ext uri="{FF2B5EF4-FFF2-40B4-BE49-F238E27FC236}">
                <a16:creationId xmlns:a16="http://schemas.microsoft.com/office/drawing/2014/main" id="{A66F7500-6F7E-3946-3BD2-201A89418A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622" y="212074"/>
            <a:ext cx="1968876" cy="311777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A94C0DC-002C-53D3-94BE-0EF60616A7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7498" y="212074"/>
            <a:ext cx="1968877" cy="3117774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E56837E7-E35F-28E0-D374-E92C54EAB2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595" y="212073"/>
            <a:ext cx="1968877" cy="3117774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8800A017-FCD5-6DA0-A769-D72B4AE2146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8455" y="212073"/>
            <a:ext cx="1968877" cy="3117774"/>
          </a:xfrm>
          <a:prstGeom prst="rect">
            <a:avLst/>
          </a:prstGeom>
        </p:spPr>
      </p:pic>
      <p:pic>
        <p:nvPicPr>
          <p:cNvPr id="17" name="Image 16" descr="Une image contenant texte, alimentation, plat&#10;&#10;Description générée automatiquement">
            <a:extLst>
              <a:ext uri="{FF2B5EF4-FFF2-40B4-BE49-F238E27FC236}">
                <a16:creationId xmlns:a16="http://schemas.microsoft.com/office/drawing/2014/main" id="{3A450E1A-9138-C7EF-804B-9EC13A1662B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259" y="3574971"/>
            <a:ext cx="1968877" cy="3117775"/>
          </a:xfrm>
          <a:prstGeom prst="rect">
            <a:avLst/>
          </a:prstGeom>
        </p:spPr>
      </p:pic>
      <p:pic>
        <p:nvPicPr>
          <p:cNvPr id="19" name="Image 18" descr="Une image contenant texte, alimentation, en-cas, sandwich&#10;&#10;Description générée automatiquement">
            <a:extLst>
              <a:ext uri="{FF2B5EF4-FFF2-40B4-BE49-F238E27FC236}">
                <a16:creationId xmlns:a16="http://schemas.microsoft.com/office/drawing/2014/main" id="{C9F96059-AB29-D7B1-3118-AD3EF3B9D3F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622" y="3574973"/>
            <a:ext cx="1968876" cy="3117773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EE71ACBB-152F-D347-531D-770043609CE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887" y="3574973"/>
            <a:ext cx="1968876" cy="3117773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73173B9A-6FC8-45FD-C1E0-3FCA8173E35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596" y="3574971"/>
            <a:ext cx="1968876" cy="3117773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73974E77-A41F-BCA3-5266-D262051AC5E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2862" y="3574971"/>
            <a:ext cx="1968876" cy="3117773"/>
          </a:xfrm>
          <a:prstGeom prst="rect">
            <a:avLst/>
          </a:prstGeom>
        </p:spPr>
      </p:pic>
      <p:sp>
        <p:nvSpPr>
          <p:cNvPr id="26" name="ZoneTexte 25">
            <a:extLst>
              <a:ext uri="{FF2B5EF4-FFF2-40B4-BE49-F238E27FC236}">
                <a16:creationId xmlns:a16="http://schemas.microsoft.com/office/drawing/2014/main" id="{B5C578A6-558D-D4EE-A19F-8A16AEEBC869}"/>
              </a:ext>
            </a:extLst>
          </p:cNvPr>
          <p:cNvSpPr txBox="1"/>
          <p:nvPr/>
        </p:nvSpPr>
        <p:spPr>
          <a:xfrm>
            <a:off x="163386" y="1432193"/>
            <a:ext cx="794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OP14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D836B3CC-96AA-ECDA-F791-BFDD9EFBC2DE}"/>
              </a:ext>
            </a:extLst>
          </p:cNvPr>
          <p:cNvSpPr txBox="1"/>
          <p:nvPr/>
        </p:nvSpPr>
        <p:spPr>
          <a:xfrm>
            <a:off x="163386" y="4392708"/>
            <a:ext cx="794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OP15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9D0AE83E-5ABF-ABE5-5259-5BAD826D5B6E}"/>
              </a:ext>
            </a:extLst>
          </p:cNvPr>
          <p:cNvSpPr txBox="1"/>
          <p:nvPr/>
        </p:nvSpPr>
        <p:spPr>
          <a:xfrm>
            <a:off x="194599" y="86297"/>
            <a:ext cx="861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2022</a:t>
            </a:r>
          </a:p>
        </p:txBody>
      </p:sp>
    </p:spTree>
    <p:extLst>
      <p:ext uri="{BB962C8B-B14F-4D97-AF65-F5344CB8AC3E}">
        <p14:creationId xmlns:p14="http://schemas.microsoft.com/office/powerpoint/2010/main" val="28072948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472105" y="2794624"/>
            <a:ext cx="298511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OPE 13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4184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Axe 1 - OPE 13 – Couvertures classique + digest 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602F515-DE52-9224-7CD3-C1002FA8F4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478" y="774693"/>
            <a:ext cx="3644414" cy="578212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239C74E2-B400-0035-4D41-9C7B0777F4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9035" y="1202043"/>
            <a:ext cx="6478421" cy="4453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3790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Axe 2 - OPE 13 – Couvertures classique + digest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B94933B-54E9-5A1A-50B8-DA3AE38DE0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002" y="774693"/>
            <a:ext cx="3629890" cy="5782126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353A172B-511E-66C6-1A20-73BB41964A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9035" y="1202043"/>
            <a:ext cx="6497766" cy="4453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86882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472105" y="2794624"/>
            <a:ext cx="298511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OPE 14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1297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Axe 1 - OPE 14 – Couvertures classique + digest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DE3BC76-64B9-8C0A-2722-830ACEABF0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165" y="777049"/>
            <a:ext cx="3636315" cy="578212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59BDB79B-F835-460A-438F-3FB3CE3423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7277" y="1212971"/>
            <a:ext cx="6489034" cy="4442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24122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Axe 2 - OPE 14 – Couvertures classique + digest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12CD6C6-C9AA-A8D4-3722-1747FB1B55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019" y="777049"/>
            <a:ext cx="3642738" cy="578212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E7E4104-96DE-7C35-C145-3681392A8A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7277" y="1202043"/>
            <a:ext cx="6469697" cy="4442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68743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594607" y="2794624"/>
            <a:ext cx="274011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RECAP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26079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Axes 1 + 2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12CD6C6-C9AA-A8D4-3722-1747FB1B55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0700" y="3867367"/>
            <a:ext cx="1750789" cy="2779031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E7E4104-96DE-7C35-C145-3681392A8A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3034" y="4075101"/>
            <a:ext cx="3465250" cy="2379718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07413EF6-25B8-9430-84E4-0D3D40DA17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2776" y="1032351"/>
            <a:ext cx="3432506" cy="2350207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9EC8A0FA-2456-9327-A23E-B6D66B8184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01346" y="801654"/>
            <a:ext cx="1747701" cy="2779031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876CAF79-E538-FF52-5F03-F103A6FB2C6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4876" y="777050"/>
            <a:ext cx="1751594" cy="2779031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44DA710-A47C-2E77-820B-98E087C63D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6500" y="3867367"/>
            <a:ext cx="1747701" cy="2783949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E4A3EE3-86D4-9AAE-A29C-48C025ECCEB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18675" y="4075101"/>
            <a:ext cx="3471744" cy="2379718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7052B58-EB20-3E3B-57D6-8FB1E6698B5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18675" y="1032351"/>
            <a:ext cx="3418483" cy="2350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69345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2226025" y="2794624"/>
            <a:ext cx="7477240" cy="2431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dirty="0">
                <a:latin typeface="Avenir Next LT Pro" panose="020B0504020202020204" pitchFamily="34" charset="0"/>
              </a:rPr>
              <a:t>Les journées</a:t>
            </a:r>
          </a:p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PORTES OUVERTES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OP19 à 22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2295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OP8 COUV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Visuels 1 &amp; 2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7C99E07-86F7-EF5A-785B-1B7AEAE1D3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3836" y="777050"/>
            <a:ext cx="3600635" cy="5727994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0FAAF524-D1AF-F7D9-3575-41678C4D92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7531" y="777050"/>
            <a:ext cx="3608636" cy="5727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6710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5A7B921-89C1-4E4F-931B-FC48E8B47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CONTEXTE &amp; OBJECTIF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7424A79-3EA8-4237-AB20-AA37AE575A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196752"/>
            <a:ext cx="10972800" cy="4713387"/>
          </a:xfrm>
        </p:spPr>
        <p:txBody>
          <a:bodyPr/>
          <a:lstStyle/>
          <a:p>
            <a:pPr marL="0" indent="0">
              <a:buNone/>
            </a:pPr>
            <a:endParaRPr lang="fr-FR" sz="2000" dirty="0"/>
          </a:p>
          <a:p>
            <a:pPr marL="0" indent="0">
              <a:buNone/>
            </a:pPr>
            <a:endParaRPr lang="fr-FR" sz="2000" dirty="0"/>
          </a:p>
          <a:p>
            <a:r>
              <a:rPr lang="fr-FR" sz="2000" dirty="0"/>
              <a:t>4 semaines de découverte des produits Trad et des PPNP</a:t>
            </a:r>
          </a:p>
          <a:p>
            <a:endParaRPr lang="fr-FR" sz="2000" dirty="0"/>
          </a:p>
          <a:p>
            <a:r>
              <a:rPr lang="fr-FR" sz="2000" dirty="0"/>
              <a:t>Un moment d’accueil, de proximité avec les Pros </a:t>
            </a:r>
          </a:p>
          <a:p>
            <a:endParaRPr lang="fr-FR" sz="2000" dirty="0"/>
          </a:p>
          <a:p>
            <a:r>
              <a:rPr lang="fr-FR" sz="2000" dirty="0"/>
              <a:t>Une occasion de mettre sur le devant de la scène toute l’expertise des Pros </a:t>
            </a:r>
          </a:p>
          <a:p>
            <a:pPr marL="0" indent="0">
              <a:buNone/>
            </a:pP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10762126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5A7B921-89C1-4E4F-931B-FC48E8B47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PARTIS PRIS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7424A79-3EA8-4237-AB20-AA37AE575A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196752"/>
            <a:ext cx="10972800" cy="4713387"/>
          </a:xfrm>
        </p:spPr>
        <p:txBody>
          <a:bodyPr/>
          <a:lstStyle/>
          <a:p>
            <a:endParaRPr lang="fr-FR" sz="2000" dirty="0"/>
          </a:p>
          <a:p>
            <a:endParaRPr lang="fr-FR" sz="2000" dirty="0"/>
          </a:p>
          <a:p>
            <a:r>
              <a:rPr lang="fr-FR" sz="2000" dirty="0"/>
              <a:t>Créer un contact encore plus humain entre les clients et les Pros </a:t>
            </a:r>
          </a:p>
          <a:p>
            <a:endParaRPr lang="fr-FR" sz="2000" dirty="0"/>
          </a:p>
          <a:p>
            <a:r>
              <a:rPr lang="fr-FR" sz="2000" dirty="0"/>
              <a:t>Redonner le rôle principal aux Pros dans l’accès aux produits </a:t>
            </a:r>
          </a:p>
          <a:p>
            <a:pPr marL="0" indent="0">
              <a:buNone/>
            </a:pPr>
            <a:endParaRPr lang="fr-FR" sz="2000" dirty="0"/>
          </a:p>
          <a:p>
            <a:r>
              <a:rPr lang="fr-FR" sz="2000" dirty="0"/>
              <a:t>Valoriser les pros avec la mise en avant de discours, de visuels de professionnels et de gestes métier</a:t>
            </a:r>
          </a:p>
        </p:txBody>
      </p:sp>
    </p:spTree>
    <p:extLst>
      <p:ext uri="{BB962C8B-B14F-4D97-AF65-F5344CB8AC3E}">
        <p14:creationId xmlns:p14="http://schemas.microsoft.com/office/powerpoint/2010/main" val="14656167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743017" y="2794624"/>
            <a:ext cx="24432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AXE 1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71579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Couverture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9AA697B-9C9D-AE50-FF68-7A24A64104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055" y="19346"/>
            <a:ext cx="4294037" cy="683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53581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Couverture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43D85D8-4E0C-838F-7EB8-A06DBD0E69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055" y="6002"/>
            <a:ext cx="4285562" cy="6851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79399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Couverture 4P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FCEDFF8-25B2-2350-9E4E-01ECD704B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1366" y="14195"/>
            <a:ext cx="6097940" cy="418640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872BC024-7D72-896F-AAD4-0D48A262DA9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0937"/>
          <a:stretch/>
        </p:blipFill>
        <p:spPr>
          <a:xfrm>
            <a:off x="3084417" y="4208444"/>
            <a:ext cx="6057900" cy="2679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8006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63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Pages 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intérieures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Focus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6B345C7-A0C8-97FE-DA27-D8DA8F970C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3716" y="12059"/>
            <a:ext cx="8670274" cy="6854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8512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63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Pages 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intérieures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Produits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B5BA09D-599E-5305-8923-9F25E2B8D8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1683" y="1259"/>
            <a:ext cx="8690230" cy="6856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68905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743017" y="2794624"/>
            <a:ext cx="24432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AXE 2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42193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Couverture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5777CAE-4ACB-A14C-A0FF-57FEA47AF8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4039" y="13387"/>
            <a:ext cx="4318612" cy="6854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4553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OP8 COUV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Digest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15380A34-D253-3BEF-2D47-25ECA54251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426" y="392153"/>
            <a:ext cx="2551856" cy="2885684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CC52E9EF-1DCB-CF6E-8204-ECBA73F717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4765" y="392153"/>
            <a:ext cx="2551856" cy="2885684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49DC336D-B406-D8CC-CF93-A4F5F6B496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9823" y="392153"/>
            <a:ext cx="2551856" cy="2888895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4DA6A158-01CE-2CC4-7AD0-082E5D98B8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2426" y="3654783"/>
            <a:ext cx="2702054" cy="3062782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98404842-1BDB-8408-7614-3FD4E2DE12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08978" y="3654783"/>
            <a:ext cx="2692261" cy="3055530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341650BA-9F58-C665-7D1C-53B29184F7F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49823" y="3654783"/>
            <a:ext cx="2699052" cy="3055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74680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Couverture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0C4449A-0BFC-EC02-32F5-56C2A8AB54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022" y="10909"/>
            <a:ext cx="4340645" cy="6859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00313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Couverture 4P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C0CDB578-8A43-992E-88F4-F08F5DA9622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0937"/>
          <a:stretch/>
        </p:blipFill>
        <p:spPr>
          <a:xfrm>
            <a:off x="3095434" y="4175393"/>
            <a:ext cx="6083606" cy="269080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EBFEACA-9690-5293-AD58-9BCD4B37EE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84417" y="0"/>
            <a:ext cx="6094623" cy="4178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15325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63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Pages 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intérieures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Focus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DF1BB45-7777-F43E-EABC-26C5043636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3716" y="547"/>
            <a:ext cx="8670274" cy="6877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4032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63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Pages 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intérieures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Produits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79FFCEE-39F4-77BE-65C4-103DF89479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699" y="-1530"/>
            <a:ext cx="8692308" cy="6881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27338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743017" y="2794624"/>
            <a:ext cx="24432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AXE 3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52952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Couverture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66618CF-6278-C876-1871-A23C326D67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0" y="-2035"/>
            <a:ext cx="4305299" cy="684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54032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Couverture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5FA01E3-9176-2F16-C4A2-46B7277EA3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0" y="5566"/>
            <a:ext cx="4321510" cy="6852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69312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Couverture 4P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B1596AF-BB47-C509-5CDC-F2563E2841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3400" y="6539"/>
            <a:ext cx="6057900" cy="6859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45868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63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Pages 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intérieures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Focus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6DB1612-F81D-D0FD-9ADF-FF04034468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1" y="12019"/>
            <a:ext cx="87173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38879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63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Pages 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intérieures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Focus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50D68C7-F4F1-52E8-2994-9C246179D5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4733" y="9827"/>
            <a:ext cx="867112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9569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8216986-EC79-B732-348E-7261392C63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1920" y="0"/>
            <a:ext cx="4328160" cy="6858000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6D206DAC-63EA-9404-6081-DED743103F86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OP9 COUV</a:t>
            </a:r>
          </a:p>
        </p:txBody>
      </p:sp>
    </p:spTree>
    <p:extLst>
      <p:ext uri="{BB962C8B-B14F-4D97-AF65-F5344CB8AC3E}">
        <p14:creationId xmlns:p14="http://schemas.microsoft.com/office/powerpoint/2010/main" val="386756225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743017" y="2794624"/>
            <a:ext cx="24432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AXE 4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07283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Couverture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F33412D-712A-FA73-E0AC-B8372F4D7A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4039" y="8470"/>
            <a:ext cx="4309251" cy="6849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17614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Couverture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53AF49A-1AD2-9C27-D859-2982F135CE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4039" y="-594"/>
            <a:ext cx="4296578" cy="6869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29847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Couverture 4P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58F480B-F291-F5A4-3CD9-B3083E0411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3706" y="2610"/>
            <a:ext cx="6048260" cy="6856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68797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63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Pages 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intérieures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Focus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C64D1EE-D38D-92B9-2FD7-D6A7D4A865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4733" y="9285"/>
            <a:ext cx="8626207" cy="6842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60259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3875794" y="2794624"/>
            <a:ext cx="417774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AXE 4 - bis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56849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1270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  <a:p>
            <a:pPr algn="ctr"/>
            <a:endParaRPr lang="fr-FR" dirty="0"/>
          </a:p>
          <a:p>
            <a:pPr algn="ctr"/>
            <a:endParaRPr lang="fr-FR" dirty="0"/>
          </a:p>
          <a:p>
            <a:pPr algn="ctr"/>
            <a:endParaRPr lang="fr-FR" dirty="0"/>
          </a:p>
          <a:p>
            <a:pPr algn="ctr"/>
            <a:endParaRPr lang="fr-FR" dirty="0"/>
          </a:p>
          <a:p>
            <a:pPr algn="ctr"/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Couverture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D73D527-3138-BFFF-2003-821E6877AC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082" y="12700"/>
            <a:ext cx="4321835" cy="6858000"/>
          </a:xfrm>
          <a:prstGeom prst="rect">
            <a:avLst/>
          </a:prstGeom>
          <a:ln w="15875">
            <a:solidFill>
              <a:schemeClr val="tx1">
                <a:lumMod val="65000"/>
                <a:lumOff val="35000"/>
              </a:schemeClr>
            </a:solidFill>
          </a:ln>
          <a:effectLst>
            <a:outerShdw blurRad="50800" dist="50800" dir="5400000" sx="1000" sy="1000" algn="ctr" rotWithShape="0">
              <a:schemeClr val="bg1"/>
            </a:outerShdw>
          </a:effectLst>
        </p:spPr>
      </p:pic>
    </p:spTree>
    <p:extLst>
      <p:ext uri="{BB962C8B-B14F-4D97-AF65-F5344CB8AC3E}">
        <p14:creationId xmlns:p14="http://schemas.microsoft.com/office/powerpoint/2010/main" val="73258573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Couverture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64BAE23-7043-3C05-A36B-B246897024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0" y="-2035"/>
            <a:ext cx="4315437" cy="6858000"/>
          </a:xfrm>
          <a:prstGeom prst="rect">
            <a:avLst/>
          </a:prstGeom>
          <a:ln w="15875">
            <a:solidFill>
              <a:schemeClr val="tx1">
                <a:lumMod val="65000"/>
                <a:lumOff val="3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88442183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Couverture 4P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8296618-2E09-355F-48A7-92E6DF74A3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1500" y="22405"/>
            <a:ext cx="6007100" cy="6856677"/>
          </a:xfrm>
          <a:prstGeom prst="rect">
            <a:avLst/>
          </a:prstGeom>
          <a:ln w="15875">
            <a:solidFill>
              <a:schemeClr val="tx1">
                <a:lumMod val="65000"/>
                <a:lumOff val="3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28994300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63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Pages 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intérieures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Focus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F1A828F-3DC5-D370-BC17-83B14F2467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9595" y="0"/>
            <a:ext cx="4316405" cy="68580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0FA2BF9E-57F4-7F51-A40D-150194AEED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2700"/>
            <a:ext cx="43001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487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6682469-2D7F-1C54-8F05-5873B03195F5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OP10 COUV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D775091-840E-BA37-B876-C62B080C4A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9540" y="0"/>
            <a:ext cx="43129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6662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477591" y="2794624"/>
            <a:ext cx="29741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RECAP’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31635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129585" y="566185"/>
            <a:ext cx="2261073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AXE 1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36707A0-8D38-4109-F757-9C764A8957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826" y="1069827"/>
            <a:ext cx="2261073" cy="3600969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050BCEF6-6E2B-4284-F115-E55060D05E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7941" y="1059171"/>
            <a:ext cx="2268742" cy="3600969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5F82D44D-F626-5AE5-23C8-58AF9C868083}"/>
              </a:ext>
            </a:extLst>
          </p:cNvPr>
          <p:cNvSpPr txBox="1">
            <a:spLocks/>
          </p:cNvSpPr>
          <p:nvPr/>
        </p:nvSpPr>
        <p:spPr bwMode="auto">
          <a:xfrm>
            <a:off x="2620388" y="555171"/>
            <a:ext cx="2261073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AXE 2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1A68D06-EEBB-A493-5EE9-E2C9C0C975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22725" y="1031252"/>
            <a:ext cx="2276567" cy="3617871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300581C-4C4D-7AFE-48A5-75BD154949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25467" y="1019515"/>
            <a:ext cx="2259793" cy="3585900"/>
          </a:xfrm>
          <a:prstGeom prst="rect">
            <a:avLst/>
          </a:prstGeom>
          <a:ln w="15875">
            <a:solidFill>
              <a:schemeClr val="tx1">
                <a:lumMod val="65000"/>
                <a:lumOff val="35000"/>
              </a:schemeClr>
            </a:solidFill>
          </a:ln>
          <a:effectLst>
            <a:outerShdw blurRad="50800" dist="50800" dir="5400000" sx="1000" sy="1000" algn="ctr" rotWithShape="0">
              <a:schemeClr val="bg1"/>
            </a:outerShdw>
          </a:effectLst>
        </p:spPr>
      </p:pic>
      <p:sp>
        <p:nvSpPr>
          <p:cNvPr id="11" name="Titre 1">
            <a:extLst>
              <a:ext uri="{FF2B5EF4-FFF2-40B4-BE49-F238E27FC236}">
                <a16:creationId xmlns:a16="http://schemas.microsoft.com/office/drawing/2014/main" id="{71EEC972-ADA3-1304-353E-8F7E37C50753}"/>
              </a:ext>
            </a:extLst>
          </p:cNvPr>
          <p:cNvSpPr txBox="1">
            <a:spLocks/>
          </p:cNvSpPr>
          <p:nvPr/>
        </p:nvSpPr>
        <p:spPr bwMode="auto">
          <a:xfrm>
            <a:off x="5029161" y="518874"/>
            <a:ext cx="2261073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AXE 3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85495565-BB04-934C-990A-821CF44006FF}"/>
              </a:ext>
            </a:extLst>
          </p:cNvPr>
          <p:cNvSpPr txBox="1">
            <a:spLocks/>
          </p:cNvSpPr>
          <p:nvPr/>
        </p:nvSpPr>
        <p:spPr bwMode="auto">
          <a:xfrm>
            <a:off x="9924187" y="509418"/>
            <a:ext cx="2261073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AXE 4 - bis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BD7BD34F-B77B-CE41-5A63-AFA8E3D03AC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75334" y="1019515"/>
            <a:ext cx="2276567" cy="3618591"/>
          </a:xfrm>
          <a:prstGeom prst="rect">
            <a:avLst/>
          </a:prstGeom>
          <a:ln w="15875"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81CBB895-6C7C-CAE4-058B-E58FA5B95F9D}"/>
              </a:ext>
            </a:extLst>
          </p:cNvPr>
          <p:cNvSpPr txBox="1">
            <a:spLocks/>
          </p:cNvSpPr>
          <p:nvPr/>
        </p:nvSpPr>
        <p:spPr bwMode="auto">
          <a:xfrm>
            <a:off x="7499852" y="506410"/>
            <a:ext cx="2261073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AXE 4</a:t>
            </a:r>
          </a:p>
        </p:txBody>
      </p:sp>
    </p:spTree>
    <p:extLst>
      <p:ext uri="{BB962C8B-B14F-4D97-AF65-F5344CB8AC3E}">
        <p14:creationId xmlns:p14="http://schemas.microsoft.com/office/powerpoint/2010/main" val="335247866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798CB54A-FB0D-1E06-7B77-B1BDCC5A57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7132" y="1031251"/>
            <a:ext cx="2281622" cy="3617871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A265755B-B121-99C3-6E33-5355552B12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6458" y="1028325"/>
            <a:ext cx="2265931" cy="3600969"/>
          </a:xfrm>
          <a:prstGeom prst="rect">
            <a:avLst/>
          </a:prstGeom>
          <a:ln w="15875">
            <a:solidFill>
              <a:schemeClr val="tx1">
                <a:lumMod val="65000"/>
                <a:lumOff val="35000"/>
              </a:schemeClr>
            </a:solidFill>
          </a:ln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7DC94198-1939-8D47-E86E-8112106721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0636" y="1056651"/>
            <a:ext cx="2230871" cy="3566774"/>
          </a:xfrm>
          <a:prstGeom prst="rect">
            <a:avLst/>
          </a:prstGeom>
        </p:spPr>
      </p:pic>
      <p:sp>
        <p:nvSpPr>
          <p:cNvPr id="16" name="Titre 1">
            <a:extLst>
              <a:ext uri="{FF2B5EF4-FFF2-40B4-BE49-F238E27FC236}">
                <a16:creationId xmlns:a16="http://schemas.microsoft.com/office/drawing/2014/main" id="{904B32AB-7E5A-3C5A-8778-3D2AE82B0568}"/>
              </a:ext>
            </a:extLst>
          </p:cNvPr>
          <p:cNvSpPr txBox="1">
            <a:spLocks/>
          </p:cNvSpPr>
          <p:nvPr/>
        </p:nvSpPr>
        <p:spPr bwMode="auto">
          <a:xfrm>
            <a:off x="129585" y="566185"/>
            <a:ext cx="2261073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AXE 1</a:t>
            </a:r>
          </a:p>
        </p:txBody>
      </p:sp>
      <p:sp>
        <p:nvSpPr>
          <p:cNvPr id="17" name="Titre 1">
            <a:extLst>
              <a:ext uri="{FF2B5EF4-FFF2-40B4-BE49-F238E27FC236}">
                <a16:creationId xmlns:a16="http://schemas.microsoft.com/office/drawing/2014/main" id="{68E615B8-0025-2AC3-3201-0D477B47B3A9}"/>
              </a:ext>
            </a:extLst>
          </p:cNvPr>
          <p:cNvSpPr txBox="1">
            <a:spLocks/>
          </p:cNvSpPr>
          <p:nvPr/>
        </p:nvSpPr>
        <p:spPr bwMode="auto">
          <a:xfrm>
            <a:off x="2620388" y="555171"/>
            <a:ext cx="2261073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AXE 2</a:t>
            </a:r>
          </a:p>
        </p:txBody>
      </p:sp>
      <p:sp>
        <p:nvSpPr>
          <p:cNvPr id="18" name="Titre 1">
            <a:extLst>
              <a:ext uri="{FF2B5EF4-FFF2-40B4-BE49-F238E27FC236}">
                <a16:creationId xmlns:a16="http://schemas.microsoft.com/office/drawing/2014/main" id="{D10010D4-758A-01BF-FFE5-501FA0C88E73}"/>
              </a:ext>
            </a:extLst>
          </p:cNvPr>
          <p:cNvSpPr txBox="1">
            <a:spLocks/>
          </p:cNvSpPr>
          <p:nvPr/>
        </p:nvSpPr>
        <p:spPr bwMode="auto">
          <a:xfrm>
            <a:off x="5029161" y="518874"/>
            <a:ext cx="2261073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AXE 3</a:t>
            </a:r>
          </a:p>
        </p:txBody>
      </p:sp>
      <p:sp>
        <p:nvSpPr>
          <p:cNvPr id="19" name="Titre 1">
            <a:extLst>
              <a:ext uri="{FF2B5EF4-FFF2-40B4-BE49-F238E27FC236}">
                <a16:creationId xmlns:a16="http://schemas.microsoft.com/office/drawing/2014/main" id="{AB4C8C2D-7A0D-D3F3-5FD0-0BDCB0D475BD}"/>
              </a:ext>
            </a:extLst>
          </p:cNvPr>
          <p:cNvSpPr txBox="1">
            <a:spLocks/>
          </p:cNvSpPr>
          <p:nvPr/>
        </p:nvSpPr>
        <p:spPr bwMode="auto">
          <a:xfrm>
            <a:off x="9924187" y="509418"/>
            <a:ext cx="2261073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AXE 4 - bis</a:t>
            </a:r>
          </a:p>
        </p:txBody>
      </p:sp>
      <p:sp>
        <p:nvSpPr>
          <p:cNvPr id="20" name="Titre 1">
            <a:extLst>
              <a:ext uri="{FF2B5EF4-FFF2-40B4-BE49-F238E27FC236}">
                <a16:creationId xmlns:a16="http://schemas.microsoft.com/office/drawing/2014/main" id="{F08DF683-021A-B151-269E-D533B9840BF0}"/>
              </a:ext>
            </a:extLst>
          </p:cNvPr>
          <p:cNvSpPr txBox="1">
            <a:spLocks/>
          </p:cNvSpPr>
          <p:nvPr/>
        </p:nvSpPr>
        <p:spPr bwMode="auto">
          <a:xfrm>
            <a:off x="7499852" y="506410"/>
            <a:ext cx="2261073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AXE 4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0E8CBD61-A5FD-6EDB-8219-17E2E613A6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70292" y="1059218"/>
            <a:ext cx="2268742" cy="3585226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3A85CC84-E814-4FE1-106F-81F23C73C7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2030" y="1056651"/>
            <a:ext cx="2248628" cy="3595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56931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1547468" y="2794624"/>
            <a:ext cx="88344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Animation &amp; Activation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47108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5A7B921-89C1-4E4F-931B-FC48E8B47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En magasin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7424A79-3EA8-4237-AB20-AA37AE575A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196752"/>
            <a:ext cx="10972800" cy="4713387"/>
          </a:xfrm>
        </p:spPr>
        <p:txBody>
          <a:bodyPr/>
          <a:lstStyle/>
          <a:p>
            <a:endParaRPr lang="fr-FR" sz="2000" dirty="0"/>
          </a:p>
          <a:p>
            <a:endParaRPr lang="fr-FR" sz="2000" dirty="0"/>
          </a:p>
          <a:p>
            <a:r>
              <a:rPr lang="fr-FR" sz="2000" dirty="0"/>
              <a:t>Créer des ateliers de confection des PPNP avec les Pros (pour les adultes et pour les enfants) </a:t>
            </a:r>
          </a:p>
          <a:p>
            <a:r>
              <a:rPr lang="fr-FR" sz="2000" dirty="0"/>
              <a:t>Créer des stands de dégustation</a:t>
            </a:r>
          </a:p>
          <a:p>
            <a:r>
              <a:rPr lang="fr-FR" sz="2000" dirty="0"/>
              <a:t>Donner accès à des échantillons pour déguster et adopter les produits </a:t>
            </a:r>
          </a:p>
          <a:p>
            <a:endParaRPr lang="fr-FR" sz="2000" dirty="0"/>
          </a:p>
          <a:p>
            <a:r>
              <a:rPr lang="fr-FR" sz="2000" dirty="0"/>
              <a:t>Créer des paniers gourmands composés de produits des rayons trad à l’honneur </a:t>
            </a:r>
          </a:p>
          <a:p>
            <a:r>
              <a:rPr lang="fr-FR" sz="2000" dirty="0"/>
              <a:t>Chaque semaine un produit trad ou PPNP à l’honneur avec une promo et une idée recette, des BA à gagner, des réductions sur le 2</a:t>
            </a:r>
            <a:r>
              <a:rPr lang="fr-FR" sz="2000" baseline="30000" dirty="0"/>
              <a:t>ème</a:t>
            </a:r>
            <a:r>
              <a:rPr lang="fr-FR" sz="2000" dirty="0"/>
              <a:t> PPNP… </a:t>
            </a:r>
          </a:p>
          <a:p>
            <a:r>
              <a:rPr lang="fr-FR" sz="2000" dirty="0"/>
              <a:t>1 sac shopping offert pour les xx nouveaux cartés, chaque mardi</a:t>
            </a:r>
          </a:p>
          <a:p>
            <a:pPr marL="0" indent="0">
              <a:buNone/>
            </a:pP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4478733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5A7B921-89C1-4E4F-931B-FC48E8B47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Sur les réseaux sociaux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7424A79-3EA8-4237-AB20-AA37AE575A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196752"/>
            <a:ext cx="10972800" cy="4713387"/>
          </a:xfrm>
        </p:spPr>
        <p:txBody>
          <a:bodyPr/>
          <a:lstStyle/>
          <a:p>
            <a:endParaRPr lang="fr-FR" sz="2000" dirty="0"/>
          </a:p>
          <a:p>
            <a:endParaRPr lang="fr-FR" sz="2000" dirty="0"/>
          </a:p>
          <a:p>
            <a:r>
              <a:rPr lang="fr-FR" sz="2000" dirty="0"/>
              <a:t>1 secret de recette d’un Pro par jour sur les RS (relais en PLV magasin)</a:t>
            </a:r>
          </a:p>
          <a:p>
            <a:r>
              <a:rPr lang="fr-FR" sz="2000" dirty="0"/>
              <a:t>1 interview/rencontre d’un Pro en story : sur son parcours, sa vocation, ses engagements et valeurs </a:t>
            </a:r>
          </a:p>
          <a:p>
            <a:r>
              <a:rPr lang="fr-FR" sz="2000" dirty="0"/>
              <a:t>Relais des produits trad et PPNP à l’honneur </a:t>
            </a:r>
          </a:p>
          <a:p>
            <a:pPr marL="0" indent="0">
              <a:buNone/>
            </a:pPr>
            <a:endParaRPr lang="fr-FR" sz="2000" dirty="0"/>
          </a:p>
          <a:p>
            <a:r>
              <a:rPr lang="fr-FR" sz="2000" dirty="0"/>
              <a:t>1 concours pour faire participer les clients au choix du prochain PPNP réalisé par les pros </a:t>
            </a:r>
          </a:p>
          <a:p>
            <a:r>
              <a:rPr lang="fr-FR" sz="2000" dirty="0"/>
              <a:t>1 concours 'vis ma vie' : 1 journée découverte dans les ateliers </a:t>
            </a:r>
          </a:p>
        </p:txBody>
      </p:sp>
    </p:spTree>
    <p:extLst>
      <p:ext uri="{BB962C8B-B14F-4D97-AF65-F5344CB8AC3E}">
        <p14:creationId xmlns:p14="http://schemas.microsoft.com/office/powerpoint/2010/main" val="382620703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3788170" y="2794624"/>
            <a:ext cx="435298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PQR S5</a:t>
            </a:r>
          </a:p>
          <a:p>
            <a:pPr algn="ctr"/>
            <a:r>
              <a:rPr lang="fr-FR" sz="6000" dirty="0">
                <a:latin typeface="Avenir Next LT Pro" panose="020B0504020202020204" pitchFamily="34" charset="0"/>
              </a:rPr>
              <a:t>Choucroute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98056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24DBC3F-8E85-BDE6-D597-2362453EC33A}"/>
              </a:ext>
            </a:extLst>
          </p:cNvPr>
          <p:cNvSpPr txBox="1">
            <a:spLocks/>
          </p:cNvSpPr>
          <p:nvPr/>
        </p:nvSpPr>
        <p:spPr bwMode="auto">
          <a:xfrm>
            <a:off x="236392" y="92456"/>
            <a:ext cx="10665287" cy="821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1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issu d’</a:t>
            </a:r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Easy</a:t>
            </a:r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+ visuel </a:t>
            </a:r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AdobeStock</a:t>
            </a:r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pour l’assiette et le fond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D1128E1-8B61-41C9-88DD-9A962CA077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005" y="1103977"/>
            <a:ext cx="7959318" cy="4686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23980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1F8D32E-A8F3-C934-40C6-EE1E12DEE6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006" y="1085518"/>
            <a:ext cx="7921987" cy="4686964"/>
          </a:xfrm>
          <a:prstGeom prst="rect">
            <a:avLst/>
          </a:prstGeom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927D6C38-60B8-D66B-BB24-3F52713450AE}"/>
              </a:ext>
            </a:extLst>
          </p:cNvPr>
          <p:cNvSpPr txBox="1">
            <a:spLocks/>
          </p:cNvSpPr>
          <p:nvPr/>
        </p:nvSpPr>
        <p:spPr bwMode="auto">
          <a:xfrm>
            <a:off x="236392" y="92456"/>
            <a:ext cx="10665287" cy="821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2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</a:t>
            </a:r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AdobeStock</a:t>
            </a:r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40248144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CD99C86-8D06-7E23-5598-6AC791D539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004" y="1103977"/>
            <a:ext cx="7921989" cy="4650046"/>
          </a:xfrm>
          <a:prstGeom prst="rect">
            <a:avLst/>
          </a:prstGeom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BA332881-58B8-0E8E-731F-6738ABF0E02D}"/>
              </a:ext>
            </a:extLst>
          </p:cNvPr>
          <p:cNvSpPr txBox="1">
            <a:spLocks/>
          </p:cNvSpPr>
          <p:nvPr/>
        </p:nvSpPr>
        <p:spPr bwMode="auto">
          <a:xfrm>
            <a:off x="236392" y="92456"/>
            <a:ext cx="10665287" cy="821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3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</a:t>
            </a:r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AdobeStock</a:t>
            </a:r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621549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6682469-2D7F-1C54-8F05-5873B03195F5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OP11 COUV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E114DE4-1D04-8DE1-6B52-EB7A9466BD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4321" y="0"/>
            <a:ext cx="43033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232010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010902D-AD35-F5C1-0532-E0D8B2D7EF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006" y="1103977"/>
            <a:ext cx="7921988" cy="4650045"/>
          </a:xfrm>
          <a:prstGeom prst="rect">
            <a:avLst/>
          </a:prstGeom>
        </p:spPr>
      </p:pic>
      <p:sp>
        <p:nvSpPr>
          <p:cNvPr id="8" name="Titre 1">
            <a:extLst>
              <a:ext uri="{FF2B5EF4-FFF2-40B4-BE49-F238E27FC236}">
                <a16:creationId xmlns:a16="http://schemas.microsoft.com/office/drawing/2014/main" id="{720CC6EE-4D7C-ECBC-F1C2-075D096C015B}"/>
              </a:ext>
            </a:extLst>
          </p:cNvPr>
          <p:cNvSpPr txBox="1">
            <a:spLocks/>
          </p:cNvSpPr>
          <p:nvPr/>
        </p:nvSpPr>
        <p:spPr bwMode="auto">
          <a:xfrm>
            <a:off x="236392" y="92456"/>
            <a:ext cx="10665287" cy="821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4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issu d’</a:t>
            </a:r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Easy</a:t>
            </a:r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2868051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010902D-AD35-F5C1-0532-E0D8B2D7EF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5995" y="3604808"/>
            <a:ext cx="4920867" cy="2888448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A8CE32AC-5ADE-0416-D488-FE2B90E3D8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995" y="3604808"/>
            <a:ext cx="4920866" cy="2888448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A09D495A-B638-3AFA-348B-B5D8985A28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5995" y="325357"/>
            <a:ext cx="4920867" cy="2911381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67114874-6218-C2D3-8718-708E020B12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9995" y="325357"/>
            <a:ext cx="4920867" cy="2897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90800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3088462" y="2794624"/>
            <a:ext cx="575240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AFFICHAGE S8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4791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6682469-2D7F-1C54-8F05-5873B03195F5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OP12 COUV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92CB60E-2ADE-ACD8-E13D-3FC1386525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4322" y="0"/>
            <a:ext cx="43233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98240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737</Words>
  <Application>Microsoft Office PowerPoint</Application>
  <PresentationFormat>Grand écran</PresentationFormat>
  <Paragraphs>216</Paragraphs>
  <Slides>82</Slides>
  <Notes>5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82</vt:i4>
      </vt:variant>
    </vt:vector>
  </HeadingPairs>
  <TitlesOfParts>
    <vt:vector size="87" baseType="lpstr">
      <vt:lpstr>Helvetica</vt:lpstr>
      <vt:lpstr>Avenir Next LT Pro</vt:lpstr>
      <vt:lpstr>Arial</vt:lpstr>
      <vt:lpstr>Calibri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CONTEXTE &amp; OBJECTIF</vt:lpstr>
      <vt:lpstr>PARTIS PRIS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En magasin</vt:lpstr>
      <vt:lpstr>Sur les réseaux sociaux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Emilie Proteau</cp:lastModifiedBy>
  <cp:revision>683</cp:revision>
  <cp:lastPrinted>2022-07-05T07:32:58Z</cp:lastPrinted>
  <dcterms:created xsi:type="dcterms:W3CDTF">2018-09-12T14:44:28Z</dcterms:created>
  <dcterms:modified xsi:type="dcterms:W3CDTF">2023-01-17T11:23:32Z</dcterms:modified>
</cp:coreProperties>
</file>