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media/image95.jpg" ContentType="image/jpeg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40"/>
  </p:notesMasterIdLst>
  <p:sldIdLst>
    <p:sldId id="345" r:id="rId2"/>
    <p:sldId id="360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1808" r:id="rId19"/>
    <p:sldId id="1803" r:id="rId20"/>
    <p:sldId id="1818" r:id="rId21"/>
    <p:sldId id="1793" r:id="rId22"/>
    <p:sldId id="1807" r:id="rId23"/>
    <p:sldId id="358" r:id="rId24"/>
    <p:sldId id="1821" r:id="rId25"/>
    <p:sldId id="346" r:id="rId26"/>
    <p:sldId id="1819" r:id="rId27"/>
    <p:sldId id="1820" r:id="rId28"/>
    <p:sldId id="347" r:id="rId29"/>
    <p:sldId id="351" r:id="rId30"/>
    <p:sldId id="352" r:id="rId31"/>
    <p:sldId id="353" r:id="rId32"/>
    <p:sldId id="354" r:id="rId33"/>
    <p:sldId id="348" r:id="rId34"/>
    <p:sldId id="1822" r:id="rId35"/>
    <p:sldId id="349" r:id="rId36"/>
    <p:sldId id="350" r:id="rId37"/>
    <p:sldId id="355" r:id="rId38"/>
    <p:sldId id="356" r:id="rId39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C13"/>
    <a:srgbClr val="EDE8E3"/>
    <a:srgbClr val="D9117E"/>
    <a:srgbClr val="A27F4A"/>
    <a:srgbClr val="DAA478"/>
    <a:srgbClr val="FFFFFF"/>
    <a:srgbClr val="237756"/>
    <a:srgbClr val="6F8E30"/>
    <a:srgbClr val="4E6489"/>
    <a:srgbClr val="8A81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6034BB-418D-4347-9731-F531D23B31E6}" v="21" dt="2024-06-27T08:48:10.2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53" autoAdjust="0"/>
    <p:restoredTop sz="92026" autoAdjust="0"/>
  </p:normalViewPr>
  <p:slideViewPr>
    <p:cSldViewPr snapToGrid="0">
      <p:cViewPr varScale="1">
        <p:scale>
          <a:sx n="76" d="100"/>
          <a:sy n="76" d="100"/>
        </p:scale>
        <p:origin x="131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02/07/2024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Email : typo du site – google font </a:t>
            </a:r>
            <a:r>
              <a:rPr lang="fr-FR" dirty="0" err="1"/>
              <a:t>barlow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22523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6679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fr-FR" dirty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3660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fr-FR" dirty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9454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7749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1352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fr-FR" dirty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53849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fr-FR" dirty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50387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fr-FR" dirty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91877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jpe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Logo client </a:t>
            </a:r>
            <a:br>
              <a:rPr lang="fr-FR"/>
            </a:br>
            <a:r>
              <a:rPr lang="fr-FR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Support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89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97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 1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couverture 2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droite</a:t>
            </a:r>
            <a:br>
              <a:rPr lang="fr-FR"/>
            </a:br>
            <a:r>
              <a:rPr lang="fr-FR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Prospectus 180X285</a:t>
            </a:r>
            <a:br>
              <a:rPr lang="fr-FR"/>
            </a:br>
            <a:r>
              <a:rPr lang="fr-FR"/>
              <a:t>page gauche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A4</a:t>
            </a:r>
            <a:br>
              <a:rPr lang="fr-FR"/>
            </a:br>
            <a:r>
              <a:rPr lang="fr-FR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7" y="875654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A4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Kakémono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Kakémono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/>
              <a:t>Titre de </a:t>
            </a:r>
            <a:br>
              <a:rPr lang="fr-FR"/>
            </a:br>
            <a:r>
              <a:rPr lang="fr-FR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8" r="17508"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9" r="27161"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4x3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Support divers</a:t>
            </a:r>
            <a:br>
              <a:rPr lang="fr-FR"/>
            </a:br>
            <a:r>
              <a:rPr lang="fr-FR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5" r="16395"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2" t="5874" r="29212" b="12548"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/>
              <a:t>Styles du texte </a:t>
            </a:r>
            <a:br>
              <a:rPr lang="fr-FR"/>
            </a:br>
            <a:br>
              <a:rPr lang="fr-FR"/>
            </a:br>
            <a:r>
              <a:rPr lang="fr-FR"/>
              <a:t>&gt;&gt; Changer de style avec TAB (</a:t>
            </a:r>
            <a:r>
              <a:rPr lang="fr-FR" err="1"/>
              <a:t>windows</a:t>
            </a:r>
            <a:r>
              <a:rPr lang="fr-FR"/>
              <a:t>)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Image </a:t>
            </a:r>
            <a:br>
              <a:rPr lang="fr-FR"/>
            </a:br>
            <a:r>
              <a:rPr lang="fr-FR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Site web</a:t>
            </a:r>
            <a:br>
              <a:rPr lang="fr-FR"/>
            </a:br>
            <a:r>
              <a:rPr lang="fr-FR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617444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7/2/2024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26334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02/07/2024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3714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Visuel d’ambiance ou illustratif du sujet </a:t>
            </a:r>
            <a:br>
              <a:rPr lang="fr-FR"/>
            </a:br>
            <a:r>
              <a:rPr lang="fr-FR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Texte du masque (pour passer aux autres styles de texte de la présentation (</a:t>
            </a:r>
            <a:r>
              <a:rPr lang="fr-FR" altLang="fr-FR" err="1"/>
              <a:t>pomme+Y</a:t>
            </a:r>
            <a:r>
              <a:rPr lang="fr-FR" altLang="fr-FR"/>
              <a:t>)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1"/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1" r:id="rId3"/>
    <p:sldLayoutId id="2147483687" r:id="rId4"/>
    <p:sldLayoutId id="2147483688" r:id="rId5"/>
    <p:sldLayoutId id="2147483689" r:id="rId6"/>
    <p:sldLayoutId id="2147483697" r:id="rId7"/>
    <p:sldLayoutId id="2147483690" r:id="rId8"/>
    <p:sldLayoutId id="2147483698" r:id="rId9"/>
    <p:sldLayoutId id="2147483694" r:id="rId10"/>
    <p:sldLayoutId id="2147483679" r:id="rId11"/>
    <p:sldLayoutId id="2147483682" r:id="rId12"/>
    <p:sldLayoutId id="2147483678" r:id="rId13"/>
    <p:sldLayoutId id="2147483680" r:id="rId14"/>
    <p:sldLayoutId id="2147483681" r:id="rId15"/>
    <p:sldLayoutId id="2147483683" r:id="rId16"/>
    <p:sldLayoutId id="2147483684" r:id="rId17"/>
    <p:sldLayoutId id="2147483691" r:id="rId18"/>
    <p:sldLayoutId id="2147483692" r:id="rId19"/>
    <p:sldLayoutId id="2147483685" r:id="rId20"/>
    <p:sldLayoutId id="2147483693" r:id="rId21"/>
    <p:sldLayoutId id="2147483686" r:id="rId22"/>
    <p:sldLayoutId id="2147483696" r:id="rId23"/>
    <p:sldLayoutId id="2147483695" r:id="rId24"/>
    <p:sldLayoutId id="2147483677" r:id="rId25"/>
    <p:sldLayoutId id="2147483676" r:id="rId26"/>
    <p:sldLayoutId id="2147483699" r:id="rId27"/>
    <p:sldLayoutId id="2147483700" r:id="rId28"/>
    <p:sldLayoutId id="2147483701" r:id="rId29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6.png"/><Relationship Id="rId7" Type="http://schemas.openxmlformats.org/officeDocument/2006/relationships/image" Target="../media/image46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51.jpg"/><Relationship Id="rId5" Type="http://schemas.openxmlformats.org/officeDocument/2006/relationships/image" Target="../media/image21.png"/><Relationship Id="rId4" Type="http://schemas.openxmlformats.org/officeDocument/2006/relationships/image" Target="../media/image4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6.png"/><Relationship Id="rId5" Type="http://schemas.openxmlformats.org/officeDocument/2006/relationships/image" Target="../media/image21.png"/><Relationship Id="rId4" Type="http://schemas.openxmlformats.org/officeDocument/2006/relationships/image" Target="../media/image43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g"/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8.png"/><Relationship Id="rId5" Type="http://schemas.openxmlformats.org/officeDocument/2006/relationships/image" Target="../media/image21.png"/><Relationship Id="rId10" Type="http://schemas.openxmlformats.org/officeDocument/2006/relationships/image" Target="../media/image55.jpg"/><Relationship Id="rId4" Type="http://schemas.openxmlformats.org/officeDocument/2006/relationships/image" Target="../media/image43.jpg"/><Relationship Id="rId9" Type="http://schemas.openxmlformats.org/officeDocument/2006/relationships/image" Target="../media/image6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1.png"/><Relationship Id="rId4" Type="http://schemas.openxmlformats.org/officeDocument/2006/relationships/image" Target="../media/image43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1.png"/><Relationship Id="rId4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71.png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0.jpg"/><Relationship Id="rId7" Type="http://schemas.openxmlformats.org/officeDocument/2006/relationships/image" Target="../media/image25.png"/><Relationship Id="rId12" Type="http://schemas.openxmlformats.org/officeDocument/2006/relationships/image" Target="../media/image30.png"/><Relationship Id="rId2" Type="http://schemas.openxmlformats.org/officeDocument/2006/relationships/image" Target="../media/image19.jp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5" Type="http://schemas.openxmlformats.org/officeDocument/2006/relationships/image" Target="../media/image3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Relationship Id="rId14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21.png"/><Relationship Id="rId4" Type="http://schemas.openxmlformats.org/officeDocument/2006/relationships/image" Target="../media/image37.png"/><Relationship Id="rId9" Type="http://schemas.openxmlformats.org/officeDocument/2006/relationships/image" Target="../media/image3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21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jpg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12" Type="http://schemas.openxmlformats.org/officeDocument/2006/relationships/image" Target="../media/image52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6.png"/><Relationship Id="rId11" Type="http://schemas.openxmlformats.org/officeDocument/2006/relationships/image" Target="../media/image51.jpg"/><Relationship Id="rId5" Type="http://schemas.openxmlformats.org/officeDocument/2006/relationships/image" Target="../media/image21.png"/><Relationship Id="rId15" Type="http://schemas.openxmlformats.org/officeDocument/2006/relationships/image" Target="../media/image55.jpg"/><Relationship Id="rId10" Type="http://schemas.openxmlformats.org/officeDocument/2006/relationships/image" Target="../media/image50.png"/><Relationship Id="rId4" Type="http://schemas.openxmlformats.org/officeDocument/2006/relationships/image" Target="../media/image43.jpg"/><Relationship Id="rId9" Type="http://schemas.openxmlformats.org/officeDocument/2006/relationships/image" Target="../media/image49.png"/><Relationship Id="rId14" Type="http://schemas.openxmlformats.org/officeDocument/2006/relationships/image" Target="../media/image5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AB2AAD-69CE-334E-0F33-819F4AF9D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7200" dirty="0"/>
              <a:t>Epsilon x LNB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5985E6F-0CC6-49D1-60D7-1A777D73B0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8" y="5336736"/>
            <a:ext cx="11587162" cy="395073"/>
          </a:xfrm>
        </p:spPr>
        <p:txBody>
          <a:bodyPr/>
          <a:lstStyle/>
          <a:p>
            <a:r>
              <a:rPr lang="fr-FR" dirty="0"/>
              <a:t>Charte graphique</a:t>
            </a:r>
          </a:p>
        </p:txBody>
      </p:sp>
    </p:spTree>
    <p:extLst>
      <p:ext uri="{BB962C8B-B14F-4D97-AF65-F5344CB8AC3E}">
        <p14:creationId xmlns:p14="http://schemas.microsoft.com/office/powerpoint/2010/main" val="3483813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35686"/>
              <a:ext cx="12189714" cy="528066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5809" y="0"/>
              <a:ext cx="2328672" cy="1010412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70814" y="590550"/>
            <a:ext cx="2136140" cy="36957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95"/>
              </a:lnSpc>
            </a:pPr>
            <a:r>
              <a:rPr sz="2400" spc="330" dirty="0">
                <a:solidFill>
                  <a:srgbClr val="006E44"/>
                </a:solidFill>
              </a:rPr>
              <a:t>NOS</a:t>
            </a:r>
            <a:r>
              <a:rPr sz="2400" spc="10" dirty="0">
                <a:solidFill>
                  <a:srgbClr val="006E44"/>
                </a:solidFill>
              </a:rPr>
              <a:t> </a:t>
            </a:r>
            <a:r>
              <a:rPr sz="2400" spc="225" dirty="0">
                <a:solidFill>
                  <a:srgbClr val="006E44"/>
                </a:solidFill>
              </a:rPr>
              <a:t>VALEURS</a:t>
            </a:r>
            <a:endParaRPr sz="2400"/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88323" y="177545"/>
            <a:ext cx="1940052" cy="74295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360932" y="2236469"/>
            <a:ext cx="10330180" cy="2487930"/>
          </a:xfrm>
          <a:prstGeom prst="rect">
            <a:avLst/>
          </a:prstGeom>
        </p:spPr>
        <p:txBody>
          <a:bodyPr vert="horz" wrap="square" lIns="0" tIns="2197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30"/>
              </a:spcBef>
            </a:pPr>
            <a:r>
              <a:rPr sz="2400" b="1" spc="-10" dirty="0">
                <a:solidFill>
                  <a:srgbClr val="FFFFFF"/>
                </a:solidFill>
                <a:latin typeface="Gill Sans MT"/>
                <a:cs typeface="Gill Sans MT"/>
              </a:rPr>
              <a:t>SPECIALISTE</a:t>
            </a:r>
            <a:endParaRPr sz="2400">
              <a:latin typeface="Gill Sans MT"/>
              <a:cs typeface="Gill Sans MT"/>
            </a:endParaRPr>
          </a:p>
          <a:p>
            <a:pPr marL="2882265" marR="5080" algn="just">
              <a:lnSpc>
                <a:spcPct val="90000"/>
              </a:lnSpc>
              <a:spcBef>
                <a:spcPts val="1914"/>
              </a:spcBef>
            </a:pPr>
            <a:r>
              <a:rPr sz="2400" b="1" spc="210" dirty="0">
                <a:solidFill>
                  <a:srgbClr val="FFFFFF"/>
                </a:solidFill>
                <a:latin typeface="Calibri"/>
                <a:cs typeface="Calibri"/>
              </a:rPr>
              <a:t>Nous</a:t>
            </a:r>
            <a:r>
              <a:rPr sz="2400" b="1" spc="10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2400" b="1" spc="180" dirty="0">
                <a:solidFill>
                  <a:srgbClr val="FFFFFF"/>
                </a:solidFill>
                <a:latin typeface="Calibri"/>
                <a:cs typeface="Calibri"/>
              </a:rPr>
              <a:t>cherchons</a:t>
            </a:r>
            <a:r>
              <a:rPr sz="2400" b="1" spc="10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2400" b="1" spc="165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400" b="1" spc="10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2400" b="1" spc="140" dirty="0">
                <a:solidFill>
                  <a:srgbClr val="FFFFFF"/>
                </a:solidFill>
                <a:latin typeface="Calibri"/>
                <a:cs typeface="Calibri"/>
              </a:rPr>
              <a:t>toujours</a:t>
            </a:r>
            <a:r>
              <a:rPr sz="2400" b="1" spc="10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2400" b="1" spc="215" dirty="0">
                <a:solidFill>
                  <a:srgbClr val="FFFFFF"/>
                </a:solidFill>
                <a:latin typeface="Calibri"/>
                <a:cs typeface="Calibri"/>
              </a:rPr>
              <a:t>mieux</a:t>
            </a:r>
            <a:r>
              <a:rPr sz="2400" b="1" spc="10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2400" b="1" spc="130" dirty="0">
                <a:solidFill>
                  <a:srgbClr val="F5E204"/>
                </a:solidFill>
                <a:latin typeface="Calibri"/>
                <a:cs typeface="Calibri"/>
              </a:rPr>
              <a:t>satisfaire</a:t>
            </a:r>
            <a:r>
              <a:rPr sz="2400" b="1" spc="100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55" dirty="0">
                <a:solidFill>
                  <a:srgbClr val="F5E204"/>
                </a:solidFill>
                <a:latin typeface="Calibri"/>
                <a:cs typeface="Calibri"/>
              </a:rPr>
              <a:t>nos </a:t>
            </a:r>
            <a:r>
              <a:rPr sz="2400" b="1" spc="140" dirty="0">
                <a:solidFill>
                  <a:srgbClr val="F5E204"/>
                </a:solidFill>
                <a:latin typeface="Calibri"/>
                <a:cs typeface="Calibri"/>
              </a:rPr>
              <a:t>clients</a:t>
            </a:r>
            <a:r>
              <a:rPr sz="2400" b="1" spc="325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75" dirty="0">
                <a:solidFill>
                  <a:srgbClr val="F5E204"/>
                </a:solidFill>
                <a:latin typeface="Calibri"/>
                <a:cs typeface="Calibri"/>
              </a:rPr>
              <a:t>par</a:t>
            </a:r>
            <a:r>
              <a:rPr sz="2400" b="1" spc="330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45" dirty="0">
                <a:solidFill>
                  <a:srgbClr val="F5E204"/>
                </a:solidFill>
                <a:latin typeface="Calibri"/>
                <a:cs typeface="Calibri"/>
              </a:rPr>
              <a:t>l’expertise</a:t>
            </a:r>
            <a:r>
              <a:rPr sz="2400" b="1" spc="325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245" dirty="0">
                <a:solidFill>
                  <a:srgbClr val="F5E204"/>
                </a:solidFill>
                <a:latin typeface="Calibri"/>
                <a:cs typeface="Calibri"/>
              </a:rPr>
              <a:t>de</a:t>
            </a:r>
            <a:r>
              <a:rPr sz="2400" b="1" spc="325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85" dirty="0">
                <a:solidFill>
                  <a:srgbClr val="F5E204"/>
                </a:solidFill>
                <a:latin typeface="Calibri"/>
                <a:cs typeface="Calibri"/>
              </a:rPr>
              <a:t>nos</a:t>
            </a:r>
            <a:r>
              <a:rPr sz="2400" b="1" spc="330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25" dirty="0">
                <a:solidFill>
                  <a:srgbClr val="F5E204"/>
                </a:solidFill>
                <a:latin typeface="Calibri"/>
                <a:cs typeface="Calibri"/>
              </a:rPr>
              <a:t>artisans,</a:t>
            </a:r>
            <a:r>
              <a:rPr sz="2400" b="1" spc="295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75" dirty="0">
                <a:solidFill>
                  <a:srgbClr val="F5E204"/>
                </a:solidFill>
                <a:latin typeface="Calibri"/>
                <a:cs typeface="Calibri"/>
              </a:rPr>
              <a:t>par</a:t>
            </a:r>
            <a:r>
              <a:rPr sz="2400" b="1" spc="335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10" dirty="0">
                <a:solidFill>
                  <a:srgbClr val="F5E204"/>
                </a:solidFill>
                <a:latin typeface="Calibri"/>
                <a:cs typeface="Calibri"/>
              </a:rPr>
              <a:t>la </a:t>
            </a:r>
            <a:r>
              <a:rPr sz="2400" b="1" spc="145" dirty="0">
                <a:solidFill>
                  <a:srgbClr val="F5E204"/>
                </a:solidFill>
                <a:latin typeface="Calibri"/>
                <a:cs typeface="Calibri"/>
              </a:rPr>
              <a:t>qualité,</a:t>
            </a:r>
            <a:r>
              <a:rPr sz="2400" b="1" spc="47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60" dirty="0">
                <a:solidFill>
                  <a:srgbClr val="F5E204"/>
                </a:solidFill>
                <a:latin typeface="Calibri"/>
                <a:cs typeface="Calibri"/>
              </a:rPr>
              <a:t>l’origine</a:t>
            </a:r>
            <a:r>
              <a:rPr sz="2400" b="1" spc="54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25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2400" b="1" spc="5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35" dirty="0">
                <a:solidFill>
                  <a:srgbClr val="F5E204"/>
                </a:solidFill>
                <a:latin typeface="Calibri"/>
                <a:cs typeface="Calibri"/>
              </a:rPr>
              <a:t>la</a:t>
            </a:r>
            <a:r>
              <a:rPr sz="2400" b="1" spc="54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50" dirty="0">
                <a:solidFill>
                  <a:srgbClr val="F5E204"/>
                </a:solidFill>
                <a:latin typeface="Calibri"/>
                <a:cs typeface="Calibri"/>
              </a:rPr>
              <a:t>fraicheur</a:t>
            </a:r>
            <a:r>
              <a:rPr sz="2400" b="1" spc="55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245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400" b="1" spc="5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80" dirty="0">
                <a:solidFill>
                  <a:srgbClr val="FFFFFF"/>
                </a:solidFill>
                <a:latin typeface="Calibri"/>
                <a:cs typeface="Calibri"/>
              </a:rPr>
              <a:t>nos</a:t>
            </a:r>
            <a:r>
              <a:rPr sz="2400" b="1" spc="5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45" dirty="0">
                <a:solidFill>
                  <a:srgbClr val="FFFFFF"/>
                </a:solidFill>
                <a:latin typeface="Calibri"/>
                <a:cs typeface="Calibri"/>
              </a:rPr>
              <a:t>produits. </a:t>
            </a:r>
            <a:r>
              <a:rPr sz="2400" b="1" spc="135" dirty="0">
                <a:solidFill>
                  <a:srgbClr val="F5E204"/>
                </a:solidFill>
                <a:latin typeface="Calibri"/>
                <a:cs typeface="Calibri"/>
              </a:rPr>
              <a:t>Par</a:t>
            </a:r>
            <a:r>
              <a:rPr sz="2400" b="1" spc="5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55" dirty="0">
                <a:solidFill>
                  <a:srgbClr val="F5E204"/>
                </a:solidFill>
                <a:latin typeface="Calibri"/>
                <a:cs typeface="Calibri"/>
              </a:rPr>
              <a:t>leur</a:t>
            </a:r>
            <a:r>
              <a:rPr sz="2400" b="1" spc="55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35" dirty="0">
                <a:solidFill>
                  <a:srgbClr val="F5E204"/>
                </a:solidFill>
                <a:latin typeface="Calibri"/>
                <a:cs typeface="Calibri"/>
              </a:rPr>
              <a:t>savoir-</a:t>
            </a:r>
            <a:r>
              <a:rPr sz="2400" b="1" spc="125" dirty="0">
                <a:solidFill>
                  <a:srgbClr val="F5E204"/>
                </a:solidFill>
                <a:latin typeface="Calibri"/>
                <a:cs typeface="Calibri"/>
              </a:rPr>
              <a:t>faire,</a:t>
            </a:r>
            <a:r>
              <a:rPr sz="2400" b="1" spc="49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85" dirty="0">
                <a:solidFill>
                  <a:srgbClr val="F5E204"/>
                </a:solidFill>
                <a:latin typeface="Calibri"/>
                <a:cs typeface="Calibri"/>
              </a:rPr>
              <a:t>nos</a:t>
            </a:r>
            <a:r>
              <a:rPr sz="2400" b="1" spc="5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80" dirty="0">
                <a:solidFill>
                  <a:srgbClr val="F5E204"/>
                </a:solidFill>
                <a:latin typeface="Calibri"/>
                <a:cs typeface="Calibri"/>
              </a:rPr>
              <a:t>experts</a:t>
            </a:r>
            <a:r>
              <a:rPr sz="2400" b="1" spc="5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90" dirty="0">
                <a:solidFill>
                  <a:srgbClr val="FFFFFF"/>
                </a:solidFill>
                <a:latin typeface="Calibri"/>
                <a:cs typeface="Calibri"/>
              </a:rPr>
              <a:t>vous</a:t>
            </a:r>
            <a:r>
              <a:rPr sz="2400" b="1" spc="5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45" dirty="0">
                <a:solidFill>
                  <a:srgbClr val="FFFFFF"/>
                </a:solidFill>
                <a:latin typeface="Calibri"/>
                <a:cs typeface="Calibri"/>
              </a:rPr>
              <a:t>préparent </a:t>
            </a:r>
            <a:r>
              <a:rPr sz="2400" b="1" spc="215" dirty="0">
                <a:solidFill>
                  <a:srgbClr val="F5E204"/>
                </a:solidFill>
                <a:latin typeface="Calibri"/>
                <a:cs typeface="Calibri"/>
              </a:rPr>
              <a:t>des</a:t>
            </a:r>
            <a:r>
              <a:rPr sz="2400" b="1" spc="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60" dirty="0">
                <a:solidFill>
                  <a:srgbClr val="F5E204"/>
                </a:solidFill>
                <a:latin typeface="Calibri"/>
                <a:cs typeface="Calibri"/>
              </a:rPr>
              <a:t>produits</a:t>
            </a:r>
            <a:r>
              <a:rPr sz="2400" b="1" spc="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65" dirty="0">
                <a:solidFill>
                  <a:srgbClr val="F5E204"/>
                </a:solidFill>
                <a:latin typeface="Calibri"/>
                <a:cs typeface="Calibri"/>
              </a:rPr>
              <a:t>à</a:t>
            </a:r>
            <a:r>
              <a:rPr sz="2400" b="1" spc="7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35" dirty="0">
                <a:solidFill>
                  <a:srgbClr val="F5E204"/>
                </a:solidFill>
                <a:latin typeface="Calibri"/>
                <a:cs typeface="Calibri"/>
              </a:rPr>
              <a:t>la</a:t>
            </a:r>
            <a:r>
              <a:rPr sz="2400" b="1" spc="7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45" dirty="0">
                <a:solidFill>
                  <a:srgbClr val="F5E204"/>
                </a:solidFill>
                <a:latin typeface="Calibri"/>
                <a:cs typeface="Calibri"/>
              </a:rPr>
              <a:t>fois</a:t>
            </a:r>
            <a:r>
              <a:rPr sz="2400" b="1" spc="7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90" dirty="0">
                <a:solidFill>
                  <a:srgbClr val="F5E204"/>
                </a:solidFill>
                <a:latin typeface="Calibri"/>
                <a:cs typeface="Calibri"/>
              </a:rPr>
              <a:t>savoureux</a:t>
            </a:r>
            <a:r>
              <a:rPr sz="2400" b="1" spc="7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2400" b="1" spc="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F5E204"/>
                </a:solidFill>
                <a:latin typeface="Calibri"/>
                <a:cs typeface="Calibri"/>
              </a:rPr>
              <a:t>sains.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850391" y="1213866"/>
            <a:ext cx="9062085" cy="2471420"/>
            <a:chOff x="850391" y="1213866"/>
            <a:chExt cx="9062085" cy="2471420"/>
          </a:xfrm>
        </p:grpSpPr>
        <p:sp>
          <p:nvSpPr>
            <p:cNvPr id="11" name="object 11"/>
            <p:cNvSpPr/>
            <p:nvPr/>
          </p:nvSpPr>
          <p:spPr>
            <a:xfrm>
              <a:off x="1676019" y="2338958"/>
              <a:ext cx="2520315" cy="1346835"/>
            </a:xfrm>
            <a:custGeom>
              <a:avLst/>
              <a:gdLst/>
              <a:ahLst/>
              <a:cxnLst/>
              <a:rect l="l" t="t" r="r" b="b"/>
              <a:pathLst>
                <a:path w="2520315" h="1346835">
                  <a:moveTo>
                    <a:pt x="0" y="569213"/>
                  </a:moveTo>
                  <a:lnTo>
                    <a:pt x="2520188" y="569213"/>
                  </a:lnTo>
                </a:path>
                <a:path w="2520315" h="1346835">
                  <a:moveTo>
                    <a:pt x="2074164" y="0"/>
                  </a:moveTo>
                  <a:lnTo>
                    <a:pt x="2074164" y="1346327"/>
                  </a:lnTo>
                </a:path>
              </a:pathLst>
            </a:custGeom>
            <a:ln w="9525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69441" y="1232916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80">
                  <a:moveTo>
                    <a:pt x="504063" y="0"/>
                  </a:moveTo>
                  <a:lnTo>
                    <a:pt x="455518" y="2307"/>
                  </a:lnTo>
                  <a:lnTo>
                    <a:pt x="408279" y="9089"/>
                  </a:lnTo>
                  <a:lnTo>
                    <a:pt x="362557" y="20133"/>
                  </a:lnTo>
                  <a:lnTo>
                    <a:pt x="318563" y="35229"/>
                  </a:lnTo>
                  <a:lnTo>
                    <a:pt x="276508" y="54166"/>
                  </a:lnTo>
                  <a:lnTo>
                    <a:pt x="236604" y="76731"/>
                  </a:lnTo>
                  <a:lnTo>
                    <a:pt x="199061" y="102715"/>
                  </a:lnTo>
                  <a:lnTo>
                    <a:pt x="164091" y="131905"/>
                  </a:lnTo>
                  <a:lnTo>
                    <a:pt x="131905" y="164091"/>
                  </a:lnTo>
                  <a:lnTo>
                    <a:pt x="102715" y="199061"/>
                  </a:lnTo>
                  <a:lnTo>
                    <a:pt x="76731" y="236604"/>
                  </a:lnTo>
                  <a:lnTo>
                    <a:pt x="54166" y="276508"/>
                  </a:lnTo>
                  <a:lnTo>
                    <a:pt x="35229" y="318563"/>
                  </a:lnTo>
                  <a:lnTo>
                    <a:pt x="20133" y="362557"/>
                  </a:lnTo>
                  <a:lnTo>
                    <a:pt x="9089" y="408279"/>
                  </a:lnTo>
                  <a:lnTo>
                    <a:pt x="2307" y="455518"/>
                  </a:lnTo>
                  <a:lnTo>
                    <a:pt x="0" y="504063"/>
                  </a:lnTo>
                  <a:lnTo>
                    <a:pt x="2307" y="552607"/>
                  </a:lnTo>
                  <a:lnTo>
                    <a:pt x="9089" y="599846"/>
                  </a:lnTo>
                  <a:lnTo>
                    <a:pt x="20133" y="645568"/>
                  </a:lnTo>
                  <a:lnTo>
                    <a:pt x="35229" y="689562"/>
                  </a:lnTo>
                  <a:lnTo>
                    <a:pt x="54166" y="731617"/>
                  </a:lnTo>
                  <a:lnTo>
                    <a:pt x="76731" y="771521"/>
                  </a:lnTo>
                  <a:lnTo>
                    <a:pt x="102715" y="809064"/>
                  </a:lnTo>
                  <a:lnTo>
                    <a:pt x="131905" y="844034"/>
                  </a:lnTo>
                  <a:lnTo>
                    <a:pt x="164091" y="876220"/>
                  </a:lnTo>
                  <a:lnTo>
                    <a:pt x="199061" y="905410"/>
                  </a:lnTo>
                  <a:lnTo>
                    <a:pt x="236604" y="931394"/>
                  </a:lnTo>
                  <a:lnTo>
                    <a:pt x="276508" y="953959"/>
                  </a:lnTo>
                  <a:lnTo>
                    <a:pt x="318563" y="972896"/>
                  </a:lnTo>
                  <a:lnTo>
                    <a:pt x="362557" y="987992"/>
                  </a:lnTo>
                  <a:lnTo>
                    <a:pt x="408279" y="999036"/>
                  </a:lnTo>
                  <a:lnTo>
                    <a:pt x="455518" y="1005818"/>
                  </a:lnTo>
                  <a:lnTo>
                    <a:pt x="504063" y="1008126"/>
                  </a:lnTo>
                  <a:lnTo>
                    <a:pt x="552607" y="1005818"/>
                  </a:lnTo>
                  <a:lnTo>
                    <a:pt x="599846" y="999036"/>
                  </a:lnTo>
                  <a:lnTo>
                    <a:pt x="645568" y="987992"/>
                  </a:lnTo>
                  <a:lnTo>
                    <a:pt x="689562" y="972896"/>
                  </a:lnTo>
                  <a:lnTo>
                    <a:pt x="731617" y="953959"/>
                  </a:lnTo>
                  <a:lnTo>
                    <a:pt x="771521" y="931394"/>
                  </a:lnTo>
                  <a:lnTo>
                    <a:pt x="809064" y="905410"/>
                  </a:lnTo>
                  <a:lnTo>
                    <a:pt x="844034" y="876220"/>
                  </a:lnTo>
                  <a:lnTo>
                    <a:pt x="876220" y="844034"/>
                  </a:lnTo>
                  <a:lnTo>
                    <a:pt x="905410" y="809064"/>
                  </a:lnTo>
                  <a:lnTo>
                    <a:pt x="931394" y="771521"/>
                  </a:lnTo>
                  <a:lnTo>
                    <a:pt x="953959" y="731617"/>
                  </a:lnTo>
                  <a:lnTo>
                    <a:pt x="972896" y="689562"/>
                  </a:lnTo>
                  <a:lnTo>
                    <a:pt x="987992" y="645568"/>
                  </a:lnTo>
                  <a:lnTo>
                    <a:pt x="999036" y="599846"/>
                  </a:lnTo>
                  <a:lnTo>
                    <a:pt x="1005818" y="552607"/>
                  </a:lnTo>
                  <a:lnTo>
                    <a:pt x="1008126" y="504063"/>
                  </a:lnTo>
                  <a:lnTo>
                    <a:pt x="1005818" y="455518"/>
                  </a:lnTo>
                  <a:lnTo>
                    <a:pt x="999036" y="408279"/>
                  </a:lnTo>
                  <a:lnTo>
                    <a:pt x="987992" y="362557"/>
                  </a:lnTo>
                  <a:lnTo>
                    <a:pt x="972896" y="318563"/>
                  </a:lnTo>
                  <a:lnTo>
                    <a:pt x="953959" y="276508"/>
                  </a:lnTo>
                  <a:lnTo>
                    <a:pt x="931394" y="236604"/>
                  </a:lnTo>
                  <a:lnTo>
                    <a:pt x="905410" y="199061"/>
                  </a:lnTo>
                  <a:lnTo>
                    <a:pt x="876220" y="164091"/>
                  </a:lnTo>
                  <a:lnTo>
                    <a:pt x="844034" y="131905"/>
                  </a:lnTo>
                  <a:lnTo>
                    <a:pt x="809064" y="102715"/>
                  </a:lnTo>
                  <a:lnTo>
                    <a:pt x="771521" y="76731"/>
                  </a:lnTo>
                  <a:lnTo>
                    <a:pt x="731617" y="54166"/>
                  </a:lnTo>
                  <a:lnTo>
                    <a:pt x="689562" y="35229"/>
                  </a:lnTo>
                  <a:lnTo>
                    <a:pt x="645568" y="20133"/>
                  </a:lnTo>
                  <a:lnTo>
                    <a:pt x="599846" y="9089"/>
                  </a:lnTo>
                  <a:lnTo>
                    <a:pt x="552607" y="2307"/>
                  </a:lnTo>
                  <a:lnTo>
                    <a:pt x="504063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69441" y="1232916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80">
                  <a:moveTo>
                    <a:pt x="0" y="504063"/>
                  </a:moveTo>
                  <a:lnTo>
                    <a:pt x="2307" y="455518"/>
                  </a:lnTo>
                  <a:lnTo>
                    <a:pt x="9089" y="408279"/>
                  </a:lnTo>
                  <a:lnTo>
                    <a:pt x="20133" y="362557"/>
                  </a:lnTo>
                  <a:lnTo>
                    <a:pt x="35229" y="318563"/>
                  </a:lnTo>
                  <a:lnTo>
                    <a:pt x="54166" y="276508"/>
                  </a:lnTo>
                  <a:lnTo>
                    <a:pt x="76731" y="236604"/>
                  </a:lnTo>
                  <a:lnTo>
                    <a:pt x="102715" y="199061"/>
                  </a:lnTo>
                  <a:lnTo>
                    <a:pt x="131905" y="164091"/>
                  </a:lnTo>
                  <a:lnTo>
                    <a:pt x="164091" y="131905"/>
                  </a:lnTo>
                  <a:lnTo>
                    <a:pt x="199061" y="102715"/>
                  </a:lnTo>
                  <a:lnTo>
                    <a:pt x="236604" y="76731"/>
                  </a:lnTo>
                  <a:lnTo>
                    <a:pt x="276508" y="54166"/>
                  </a:lnTo>
                  <a:lnTo>
                    <a:pt x="318563" y="35229"/>
                  </a:lnTo>
                  <a:lnTo>
                    <a:pt x="362557" y="20133"/>
                  </a:lnTo>
                  <a:lnTo>
                    <a:pt x="408279" y="9089"/>
                  </a:lnTo>
                  <a:lnTo>
                    <a:pt x="455518" y="2307"/>
                  </a:lnTo>
                  <a:lnTo>
                    <a:pt x="504063" y="0"/>
                  </a:lnTo>
                  <a:lnTo>
                    <a:pt x="552607" y="2307"/>
                  </a:lnTo>
                  <a:lnTo>
                    <a:pt x="599846" y="9089"/>
                  </a:lnTo>
                  <a:lnTo>
                    <a:pt x="645568" y="20133"/>
                  </a:lnTo>
                  <a:lnTo>
                    <a:pt x="689562" y="35229"/>
                  </a:lnTo>
                  <a:lnTo>
                    <a:pt x="731617" y="54166"/>
                  </a:lnTo>
                  <a:lnTo>
                    <a:pt x="771521" y="76731"/>
                  </a:lnTo>
                  <a:lnTo>
                    <a:pt x="809064" y="102715"/>
                  </a:lnTo>
                  <a:lnTo>
                    <a:pt x="844034" y="131905"/>
                  </a:lnTo>
                  <a:lnTo>
                    <a:pt x="876220" y="164091"/>
                  </a:lnTo>
                  <a:lnTo>
                    <a:pt x="905410" y="199061"/>
                  </a:lnTo>
                  <a:lnTo>
                    <a:pt x="931394" y="236604"/>
                  </a:lnTo>
                  <a:lnTo>
                    <a:pt x="953959" y="276508"/>
                  </a:lnTo>
                  <a:lnTo>
                    <a:pt x="972896" y="318563"/>
                  </a:lnTo>
                  <a:lnTo>
                    <a:pt x="987992" y="362557"/>
                  </a:lnTo>
                  <a:lnTo>
                    <a:pt x="999036" y="408279"/>
                  </a:lnTo>
                  <a:lnTo>
                    <a:pt x="1005818" y="455518"/>
                  </a:lnTo>
                  <a:lnTo>
                    <a:pt x="1008126" y="504063"/>
                  </a:lnTo>
                  <a:lnTo>
                    <a:pt x="1005818" y="552607"/>
                  </a:lnTo>
                  <a:lnTo>
                    <a:pt x="999036" y="599846"/>
                  </a:lnTo>
                  <a:lnTo>
                    <a:pt x="987992" y="645568"/>
                  </a:lnTo>
                  <a:lnTo>
                    <a:pt x="972896" y="689562"/>
                  </a:lnTo>
                  <a:lnTo>
                    <a:pt x="953959" y="731617"/>
                  </a:lnTo>
                  <a:lnTo>
                    <a:pt x="931394" y="771521"/>
                  </a:lnTo>
                  <a:lnTo>
                    <a:pt x="905410" y="809064"/>
                  </a:lnTo>
                  <a:lnTo>
                    <a:pt x="876220" y="844034"/>
                  </a:lnTo>
                  <a:lnTo>
                    <a:pt x="844034" y="876220"/>
                  </a:lnTo>
                  <a:lnTo>
                    <a:pt x="809064" y="905410"/>
                  </a:lnTo>
                  <a:lnTo>
                    <a:pt x="771521" y="931394"/>
                  </a:lnTo>
                  <a:lnTo>
                    <a:pt x="731617" y="953959"/>
                  </a:lnTo>
                  <a:lnTo>
                    <a:pt x="689562" y="972896"/>
                  </a:lnTo>
                  <a:lnTo>
                    <a:pt x="645568" y="987992"/>
                  </a:lnTo>
                  <a:lnTo>
                    <a:pt x="599846" y="999036"/>
                  </a:lnTo>
                  <a:lnTo>
                    <a:pt x="552607" y="1005818"/>
                  </a:lnTo>
                  <a:lnTo>
                    <a:pt x="504063" y="1008126"/>
                  </a:lnTo>
                  <a:lnTo>
                    <a:pt x="455518" y="1005818"/>
                  </a:lnTo>
                  <a:lnTo>
                    <a:pt x="408279" y="999036"/>
                  </a:lnTo>
                  <a:lnTo>
                    <a:pt x="362557" y="987992"/>
                  </a:lnTo>
                  <a:lnTo>
                    <a:pt x="318563" y="972896"/>
                  </a:lnTo>
                  <a:lnTo>
                    <a:pt x="276508" y="953959"/>
                  </a:lnTo>
                  <a:lnTo>
                    <a:pt x="236604" y="931394"/>
                  </a:lnTo>
                  <a:lnTo>
                    <a:pt x="199061" y="905410"/>
                  </a:lnTo>
                  <a:lnTo>
                    <a:pt x="164091" y="876220"/>
                  </a:lnTo>
                  <a:lnTo>
                    <a:pt x="131905" y="844034"/>
                  </a:lnTo>
                  <a:lnTo>
                    <a:pt x="102715" y="809064"/>
                  </a:lnTo>
                  <a:lnTo>
                    <a:pt x="76731" y="771521"/>
                  </a:lnTo>
                  <a:lnTo>
                    <a:pt x="54166" y="731617"/>
                  </a:lnTo>
                  <a:lnTo>
                    <a:pt x="35229" y="689562"/>
                  </a:lnTo>
                  <a:lnTo>
                    <a:pt x="20133" y="645568"/>
                  </a:lnTo>
                  <a:lnTo>
                    <a:pt x="9089" y="599846"/>
                  </a:lnTo>
                  <a:lnTo>
                    <a:pt x="2307" y="552607"/>
                  </a:lnTo>
                  <a:lnTo>
                    <a:pt x="0" y="504063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71371" y="1434846"/>
              <a:ext cx="604266" cy="60426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790944" y="1492758"/>
              <a:ext cx="3121152" cy="81686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15556" y="1524800"/>
              <a:ext cx="2471928" cy="80615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6816089" y="1517904"/>
              <a:ext cx="3024505" cy="720090"/>
            </a:xfrm>
            <a:custGeom>
              <a:avLst/>
              <a:gdLst/>
              <a:ahLst/>
              <a:cxnLst/>
              <a:rect l="l" t="t" r="r" b="b"/>
              <a:pathLst>
                <a:path w="3024504" h="720089">
                  <a:moveTo>
                    <a:pt x="2904362" y="0"/>
                  </a:moveTo>
                  <a:lnTo>
                    <a:pt x="120014" y="0"/>
                  </a:lnTo>
                  <a:lnTo>
                    <a:pt x="73294" y="9429"/>
                  </a:lnTo>
                  <a:lnTo>
                    <a:pt x="35147" y="35147"/>
                  </a:lnTo>
                  <a:lnTo>
                    <a:pt x="9429" y="73294"/>
                  </a:lnTo>
                  <a:lnTo>
                    <a:pt x="0" y="120015"/>
                  </a:lnTo>
                  <a:lnTo>
                    <a:pt x="0" y="600075"/>
                  </a:lnTo>
                  <a:lnTo>
                    <a:pt x="9429" y="646795"/>
                  </a:lnTo>
                  <a:lnTo>
                    <a:pt x="35147" y="684942"/>
                  </a:lnTo>
                  <a:lnTo>
                    <a:pt x="73294" y="710660"/>
                  </a:lnTo>
                  <a:lnTo>
                    <a:pt x="120014" y="720090"/>
                  </a:lnTo>
                  <a:lnTo>
                    <a:pt x="2904362" y="720090"/>
                  </a:lnTo>
                  <a:lnTo>
                    <a:pt x="2951083" y="710660"/>
                  </a:lnTo>
                  <a:lnTo>
                    <a:pt x="2989230" y="684942"/>
                  </a:lnTo>
                  <a:lnTo>
                    <a:pt x="3014948" y="646795"/>
                  </a:lnTo>
                  <a:lnTo>
                    <a:pt x="3024378" y="600075"/>
                  </a:lnTo>
                  <a:lnTo>
                    <a:pt x="3024378" y="120015"/>
                  </a:lnTo>
                  <a:lnTo>
                    <a:pt x="3014948" y="73294"/>
                  </a:lnTo>
                  <a:lnTo>
                    <a:pt x="2989230" y="35147"/>
                  </a:lnTo>
                  <a:lnTo>
                    <a:pt x="2951083" y="9429"/>
                  </a:lnTo>
                  <a:lnTo>
                    <a:pt x="2904362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7265416" y="1596897"/>
            <a:ext cx="2125980" cy="544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Gill Sans MT"/>
                <a:cs typeface="Gill Sans MT"/>
              </a:rPr>
              <a:t>Dimension</a:t>
            </a:r>
            <a:r>
              <a:rPr sz="1800" spc="-10" dirty="0">
                <a:solidFill>
                  <a:srgbClr val="FFFFFF"/>
                </a:solidFill>
                <a:latin typeface="Gill Sans MT"/>
                <a:cs typeface="Gill Sans MT"/>
              </a:rPr>
              <a:t> Rationnelle</a:t>
            </a:r>
            <a:endParaRPr sz="1800">
              <a:latin typeface="Gill Sans MT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i="1" spc="-10" dirty="0">
                <a:solidFill>
                  <a:srgbClr val="FFFFFF"/>
                </a:solidFill>
                <a:latin typeface="Gill Sans MT"/>
                <a:cs typeface="Gill Sans MT"/>
              </a:rPr>
              <a:t>Démontrer</a:t>
            </a:r>
            <a:endParaRPr sz="1600">
              <a:latin typeface="Gill Sans MT"/>
              <a:cs typeface="Gill Sans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35686"/>
              <a:ext cx="12189714" cy="528066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5809" y="0"/>
              <a:ext cx="2328672" cy="1010412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70814" y="590550"/>
            <a:ext cx="2136140" cy="36957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95"/>
              </a:lnSpc>
            </a:pPr>
            <a:r>
              <a:rPr sz="2400" spc="330" dirty="0">
                <a:solidFill>
                  <a:srgbClr val="006E44"/>
                </a:solidFill>
              </a:rPr>
              <a:t>NOS</a:t>
            </a:r>
            <a:r>
              <a:rPr sz="2400" spc="10" dirty="0">
                <a:solidFill>
                  <a:srgbClr val="006E44"/>
                </a:solidFill>
              </a:rPr>
              <a:t> </a:t>
            </a:r>
            <a:r>
              <a:rPr sz="2400" spc="225" dirty="0">
                <a:solidFill>
                  <a:srgbClr val="006E44"/>
                </a:solidFill>
              </a:rPr>
              <a:t>VALEURS</a:t>
            </a:r>
            <a:endParaRPr sz="2400"/>
          </a:p>
        </p:txBody>
      </p:sp>
      <p:grpSp>
        <p:nvGrpSpPr>
          <p:cNvPr id="8" name="object 8"/>
          <p:cNvGrpSpPr/>
          <p:nvPr/>
        </p:nvGrpSpPr>
        <p:grpSpPr>
          <a:xfrm>
            <a:off x="1656778" y="177545"/>
            <a:ext cx="8971915" cy="3641725"/>
            <a:chOff x="1656778" y="177545"/>
            <a:chExt cx="8971915" cy="364172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88323" y="177545"/>
              <a:ext cx="1940052" cy="74295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661541" y="2467737"/>
              <a:ext cx="2520315" cy="1346835"/>
            </a:xfrm>
            <a:custGeom>
              <a:avLst/>
              <a:gdLst/>
              <a:ahLst/>
              <a:cxnLst/>
              <a:rect l="l" t="t" r="r" b="b"/>
              <a:pathLst>
                <a:path w="2520315" h="1346835">
                  <a:moveTo>
                    <a:pt x="0" y="568451"/>
                  </a:moveTo>
                  <a:lnTo>
                    <a:pt x="2520187" y="568451"/>
                  </a:lnTo>
                </a:path>
                <a:path w="2520315" h="1346835">
                  <a:moveTo>
                    <a:pt x="2088642" y="0"/>
                  </a:moveTo>
                  <a:lnTo>
                    <a:pt x="2088642" y="1346327"/>
                  </a:lnTo>
                </a:path>
              </a:pathLst>
            </a:custGeom>
            <a:ln w="9525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679701" y="2505963"/>
            <a:ext cx="9307830" cy="2549525"/>
          </a:xfrm>
          <a:prstGeom prst="rect">
            <a:avLst/>
          </a:prstGeom>
        </p:spPr>
        <p:txBody>
          <a:bodyPr vert="horz" wrap="square" lIns="0" tIns="857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75"/>
              </a:spcBef>
            </a:pPr>
            <a:r>
              <a:rPr sz="2400" b="1" spc="-10" dirty="0">
                <a:solidFill>
                  <a:srgbClr val="FFFFFF"/>
                </a:solidFill>
                <a:latin typeface="Gill Sans MT"/>
                <a:cs typeface="Gill Sans MT"/>
              </a:rPr>
              <a:t>PROXIMITE</a:t>
            </a:r>
            <a:endParaRPr sz="2400">
              <a:latin typeface="Gill Sans MT"/>
              <a:cs typeface="Gill Sans MT"/>
            </a:endParaRPr>
          </a:p>
          <a:p>
            <a:pPr marL="2576195" marR="5080" algn="just">
              <a:lnSpc>
                <a:spcPct val="90000"/>
              </a:lnSpc>
              <a:spcBef>
                <a:spcPts val="865"/>
              </a:spcBef>
            </a:pPr>
            <a:r>
              <a:rPr sz="2400" b="1" spc="135" dirty="0">
                <a:solidFill>
                  <a:srgbClr val="FFFFFF"/>
                </a:solidFill>
                <a:latin typeface="Calibri"/>
                <a:cs typeface="Calibri"/>
              </a:rPr>
              <a:t>Par</a:t>
            </a:r>
            <a:r>
              <a:rPr sz="2400" b="1" spc="5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40" dirty="0">
                <a:solidFill>
                  <a:srgbClr val="F5E204"/>
                </a:solidFill>
                <a:latin typeface="Calibri"/>
                <a:cs typeface="Calibri"/>
              </a:rPr>
              <a:t>notre</a:t>
            </a:r>
            <a:r>
              <a:rPr sz="2400" b="1" spc="59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70" dirty="0">
                <a:solidFill>
                  <a:srgbClr val="F5E204"/>
                </a:solidFill>
                <a:latin typeface="Calibri"/>
                <a:cs typeface="Calibri"/>
              </a:rPr>
              <a:t>écoute,</a:t>
            </a:r>
            <a:r>
              <a:rPr sz="2400" b="1" spc="52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80" dirty="0">
                <a:solidFill>
                  <a:srgbClr val="FFFFFF"/>
                </a:solidFill>
                <a:latin typeface="Calibri"/>
                <a:cs typeface="Calibri"/>
              </a:rPr>
              <a:t>nous</a:t>
            </a:r>
            <a:r>
              <a:rPr sz="2400" b="1" spc="5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204" dirty="0">
                <a:solidFill>
                  <a:srgbClr val="FFFFFF"/>
                </a:solidFill>
                <a:latin typeface="Calibri"/>
                <a:cs typeface="Calibri"/>
              </a:rPr>
              <a:t>sommes</a:t>
            </a:r>
            <a:r>
              <a:rPr sz="2400" b="1" spc="3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2400" b="1" spc="185" dirty="0">
                <a:solidFill>
                  <a:srgbClr val="F5E204"/>
                </a:solidFill>
                <a:latin typeface="Calibri"/>
                <a:cs typeface="Calibri"/>
              </a:rPr>
              <a:t>proches</a:t>
            </a:r>
            <a:r>
              <a:rPr sz="2400" b="1" spc="35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220" dirty="0">
                <a:solidFill>
                  <a:srgbClr val="F5E204"/>
                </a:solidFill>
                <a:latin typeface="Calibri"/>
                <a:cs typeface="Calibri"/>
              </a:rPr>
              <a:t>de </a:t>
            </a:r>
            <a:r>
              <a:rPr sz="2400" b="1" spc="190" dirty="0">
                <a:solidFill>
                  <a:srgbClr val="F5E204"/>
                </a:solidFill>
                <a:latin typeface="Calibri"/>
                <a:cs typeface="Calibri"/>
              </a:rPr>
              <a:t>vous</a:t>
            </a:r>
            <a:r>
              <a:rPr sz="2400" b="1" spc="18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25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2400" b="1" spc="1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50" dirty="0">
                <a:solidFill>
                  <a:srgbClr val="FFFFFF"/>
                </a:solidFill>
                <a:latin typeface="Calibri"/>
                <a:cs typeface="Calibri"/>
              </a:rPr>
              <a:t>entretenons</a:t>
            </a:r>
            <a:r>
              <a:rPr sz="2400" b="1" spc="1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85" dirty="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sz="2400" b="1" spc="1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FFFFFF"/>
                </a:solidFill>
                <a:latin typeface="Calibri"/>
                <a:cs typeface="Calibri"/>
              </a:rPr>
              <a:t>relation</a:t>
            </a:r>
            <a:r>
              <a:rPr sz="2400" b="1" spc="1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45" dirty="0">
                <a:solidFill>
                  <a:srgbClr val="F5E204"/>
                </a:solidFill>
                <a:latin typeface="Calibri"/>
                <a:cs typeface="Calibri"/>
              </a:rPr>
              <a:t>authentique </a:t>
            </a:r>
            <a:r>
              <a:rPr sz="2400" b="1" spc="125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2400" b="1" spc="285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70" dirty="0">
                <a:solidFill>
                  <a:srgbClr val="F5E204"/>
                </a:solidFill>
                <a:latin typeface="Calibri"/>
                <a:cs typeface="Calibri"/>
              </a:rPr>
              <a:t>simple.</a:t>
            </a:r>
            <a:r>
              <a:rPr sz="2400" b="1" spc="254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70" dirty="0">
                <a:solidFill>
                  <a:srgbClr val="F5E204"/>
                </a:solidFill>
                <a:latin typeface="Calibri"/>
                <a:cs typeface="Calibri"/>
              </a:rPr>
              <a:t>Notre</a:t>
            </a:r>
            <a:r>
              <a:rPr sz="2400" b="1" spc="280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70" dirty="0">
                <a:solidFill>
                  <a:srgbClr val="F5E204"/>
                </a:solidFill>
                <a:latin typeface="Calibri"/>
                <a:cs typeface="Calibri"/>
              </a:rPr>
              <a:t>proximité</a:t>
            </a:r>
            <a:r>
              <a:rPr sz="2400" b="1" spc="280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35" dirty="0">
                <a:solidFill>
                  <a:srgbClr val="FFFFFF"/>
                </a:solidFill>
                <a:latin typeface="Calibri"/>
                <a:cs typeface="Calibri"/>
              </a:rPr>
              <a:t>est</a:t>
            </a:r>
            <a:r>
              <a:rPr sz="2400" b="1" spc="28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2400" b="1" spc="185" dirty="0">
                <a:solidFill>
                  <a:srgbClr val="FFFFFF"/>
                </a:solidFill>
                <a:latin typeface="Calibri"/>
                <a:cs typeface="Calibri"/>
              </a:rPr>
              <a:t>également </a:t>
            </a:r>
            <a:r>
              <a:rPr sz="2400" b="1" spc="229" dirty="0">
                <a:solidFill>
                  <a:srgbClr val="F5E204"/>
                </a:solidFill>
                <a:latin typeface="Calibri"/>
                <a:cs typeface="Calibri"/>
              </a:rPr>
              <a:t>géographique</a:t>
            </a:r>
            <a:r>
              <a:rPr sz="2400" b="1" spc="30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25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2400" b="1" spc="30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05" dirty="0">
                <a:solidFill>
                  <a:srgbClr val="F5E204"/>
                </a:solidFill>
                <a:latin typeface="Calibri"/>
                <a:cs typeface="Calibri"/>
              </a:rPr>
              <a:t>fait</a:t>
            </a:r>
            <a:r>
              <a:rPr sz="2400" b="1" spc="315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2400" b="1" spc="165" dirty="0">
                <a:solidFill>
                  <a:srgbClr val="FFFFFF"/>
                </a:solidFill>
                <a:latin typeface="Calibri"/>
                <a:cs typeface="Calibri"/>
              </a:rPr>
              <a:t>vivre</a:t>
            </a:r>
            <a:r>
              <a:rPr sz="2400" b="1" spc="3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65" dirty="0">
                <a:solidFill>
                  <a:srgbClr val="FFFFFF"/>
                </a:solidFill>
                <a:latin typeface="Calibri"/>
                <a:cs typeface="Calibri"/>
              </a:rPr>
              <a:t>le</a:t>
            </a:r>
            <a:r>
              <a:rPr sz="2400" b="1" spc="2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FFFFFF"/>
                </a:solidFill>
                <a:latin typeface="Calibri"/>
                <a:cs typeface="Calibri"/>
              </a:rPr>
              <a:t>tissu</a:t>
            </a:r>
            <a:r>
              <a:rPr sz="2400" b="1" spc="3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55" dirty="0">
                <a:solidFill>
                  <a:srgbClr val="FFFFFF"/>
                </a:solidFill>
                <a:latin typeface="Calibri"/>
                <a:cs typeface="Calibri"/>
              </a:rPr>
              <a:t>local</a:t>
            </a:r>
            <a:r>
              <a:rPr sz="2400" b="1" spc="155" dirty="0">
                <a:solidFill>
                  <a:srgbClr val="F5E204"/>
                </a:solidFill>
                <a:latin typeface="Calibri"/>
                <a:cs typeface="Calibri"/>
              </a:rPr>
              <a:t>,</a:t>
            </a:r>
            <a:r>
              <a:rPr sz="2400" b="1" spc="24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50" dirty="0">
                <a:solidFill>
                  <a:srgbClr val="F5E204"/>
                </a:solidFill>
                <a:latin typeface="Calibri"/>
                <a:cs typeface="Calibri"/>
              </a:rPr>
              <a:t>par </a:t>
            </a:r>
            <a:r>
              <a:rPr sz="2400" b="1" spc="145" dirty="0">
                <a:solidFill>
                  <a:srgbClr val="F5E204"/>
                </a:solidFill>
                <a:latin typeface="Calibri"/>
                <a:cs typeface="Calibri"/>
              </a:rPr>
              <a:t>l’implantation</a:t>
            </a:r>
            <a:r>
              <a:rPr sz="2400" b="1" spc="425" dirty="0">
                <a:solidFill>
                  <a:srgbClr val="F5E204"/>
                </a:solidFill>
                <a:latin typeface="Calibri"/>
                <a:cs typeface="Calibri"/>
              </a:rPr>
              <a:t>   </a:t>
            </a:r>
            <a:r>
              <a:rPr sz="2400" b="1" spc="245" dirty="0">
                <a:solidFill>
                  <a:srgbClr val="F5E204"/>
                </a:solidFill>
                <a:latin typeface="Calibri"/>
                <a:cs typeface="Calibri"/>
              </a:rPr>
              <a:t>de</a:t>
            </a:r>
            <a:r>
              <a:rPr sz="2400" b="1" spc="425" dirty="0">
                <a:solidFill>
                  <a:srgbClr val="F5E204"/>
                </a:solidFill>
                <a:latin typeface="Calibri"/>
                <a:cs typeface="Calibri"/>
              </a:rPr>
              <a:t>   </a:t>
            </a:r>
            <a:r>
              <a:rPr sz="2400" b="1" spc="185" dirty="0">
                <a:solidFill>
                  <a:srgbClr val="F5E204"/>
                </a:solidFill>
                <a:latin typeface="Calibri"/>
                <a:cs typeface="Calibri"/>
              </a:rPr>
              <a:t>nos</a:t>
            </a:r>
            <a:r>
              <a:rPr sz="2400" b="1" spc="430" dirty="0">
                <a:solidFill>
                  <a:srgbClr val="F5E204"/>
                </a:solidFill>
                <a:latin typeface="Calibri"/>
                <a:cs typeface="Calibri"/>
              </a:rPr>
              <a:t>   </a:t>
            </a:r>
            <a:r>
              <a:rPr sz="2400" b="1" spc="190" dirty="0">
                <a:solidFill>
                  <a:srgbClr val="F5E204"/>
                </a:solidFill>
                <a:latin typeface="Calibri"/>
                <a:cs typeface="Calibri"/>
              </a:rPr>
              <a:t>magasins,</a:t>
            </a:r>
            <a:r>
              <a:rPr sz="2400" b="1" spc="405" dirty="0">
                <a:solidFill>
                  <a:srgbClr val="F5E204"/>
                </a:solidFill>
                <a:latin typeface="Calibri"/>
                <a:cs typeface="Calibri"/>
              </a:rPr>
              <a:t>   </a:t>
            </a:r>
            <a:r>
              <a:rPr sz="2400" b="1" spc="120" dirty="0">
                <a:solidFill>
                  <a:srgbClr val="FFFFFF"/>
                </a:solidFill>
                <a:latin typeface="Calibri"/>
                <a:cs typeface="Calibri"/>
              </a:rPr>
              <a:t>notre </a:t>
            </a:r>
            <a:r>
              <a:rPr sz="2400" b="1" spc="175" dirty="0">
                <a:solidFill>
                  <a:srgbClr val="F5E204"/>
                </a:solidFill>
                <a:latin typeface="Calibri"/>
                <a:cs typeface="Calibri"/>
              </a:rPr>
              <a:t>approvisionnement</a:t>
            </a:r>
            <a:r>
              <a:rPr sz="2400" b="1" spc="5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95" dirty="0">
                <a:solidFill>
                  <a:srgbClr val="F5E204"/>
                </a:solidFill>
                <a:latin typeface="Calibri"/>
                <a:cs typeface="Calibri"/>
              </a:rPr>
              <a:t>en</a:t>
            </a:r>
            <a:r>
              <a:rPr sz="2400" b="1" spc="5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F5E204"/>
                </a:solidFill>
                <a:latin typeface="Calibri"/>
                <a:cs typeface="Calibri"/>
              </a:rPr>
              <a:t>circuits</a:t>
            </a:r>
            <a:r>
              <a:rPr sz="2400" b="1" spc="8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45" dirty="0">
                <a:solidFill>
                  <a:srgbClr val="F5E204"/>
                </a:solidFill>
                <a:latin typeface="Calibri"/>
                <a:cs typeface="Calibri"/>
              </a:rPr>
              <a:t>courts</a:t>
            </a:r>
            <a:r>
              <a:rPr sz="2400" b="1" spc="7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635" dirty="0">
                <a:solidFill>
                  <a:srgbClr val="FFFFFF"/>
                </a:solidFill>
                <a:latin typeface="Calibri"/>
                <a:cs typeface="Calibri"/>
              </a:rPr>
              <a:t>…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6941819" y="1406664"/>
            <a:ext cx="3121660" cy="838200"/>
            <a:chOff x="6941819" y="1406664"/>
            <a:chExt cx="3121660" cy="838200"/>
          </a:xfrm>
        </p:grpSpPr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41819" y="1406664"/>
              <a:ext cx="3121152" cy="816851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86421" y="1438694"/>
              <a:ext cx="2631948" cy="80615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6966965" y="1431798"/>
              <a:ext cx="3024505" cy="720090"/>
            </a:xfrm>
            <a:custGeom>
              <a:avLst/>
              <a:gdLst/>
              <a:ahLst/>
              <a:cxnLst/>
              <a:rect l="l" t="t" r="r" b="b"/>
              <a:pathLst>
                <a:path w="3024504" h="720089">
                  <a:moveTo>
                    <a:pt x="2904362" y="0"/>
                  </a:moveTo>
                  <a:lnTo>
                    <a:pt x="120014" y="0"/>
                  </a:lnTo>
                  <a:lnTo>
                    <a:pt x="73294" y="9429"/>
                  </a:lnTo>
                  <a:lnTo>
                    <a:pt x="35147" y="35147"/>
                  </a:lnTo>
                  <a:lnTo>
                    <a:pt x="9429" y="73294"/>
                  </a:lnTo>
                  <a:lnTo>
                    <a:pt x="0" y="120014"/>
                  </a:lnTo>
                  <a:lnTo>
                    <a:pt x="0" y="600075"/>
                  </a:lnTo>
                  <a:lnTo>
                    <a:pt x="9429" y="646795"/>
                  </a:lnTo>
                  <a:lnTo>
                    <a:pt x="35147" y="684942"/>
                  </a:lnTo>
                  <a:lnTo>
                    <a:pt x="73294" y="710660"/>
                  </a:lnTo>
                  <a:lnTo>
                    <a:pt x="120014" y="720089"/>
                  </a:lnTo>
                  <a:lnTo>
                    <a:pt x="2904362" y="720089"/>
                  </a:lnTo>
                  <a:lnTo>
                    <a:pt x="2951083" y="710660"/>
                  </a:lnTo>
                  <a:lnTo>
                    <a:pt x="2989230" y="684942"/>
                  </a:lnTo>
                  <a:lnTo>
                    <a:pt x="3014948" y="646795"/>
                  </a:lnTo>
                  <a:lnTo>
                    <a:pt x="3024378" y="600075"/>
                  </a:lnTo>
                  <a:lnTo>
                    <a:pt x="3024378" y="120014"/>
                  </a:lnTo>
                  <a:lnTo>
                    <a:pt x="3014948" y="73294"/>
                  </a:lnTo>
                  <a:lnTo>
                    <a:pt x="2989230" y="35147"/>
                  </a:lnTo>
                  <a:lnTo>
                    <a:pt x="2951083" y="9429"/>
                  </a:lnTo>
                  <a:lnTo>
                    <a:pt x="2904362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7336281" y="1511300"/>
            <a:ext cx="2286000" cy="544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Gill Sans MT"/>
                <a:cs typeface="Gill Sans MT"/>
              </a:rPr>
              <a:t>Dimension </a:t>
            </a:r>
            <a:r>
              <a:rPr sz="1800" spc="-10" dirty="0">
                <a:solidFill>
                  <a:srgbClr val="FFFFFF"/>
                </a:solidFill>
                <a:latin typeface="Gill Sans MT"/>
                <a:cs typeface="Gill Sans MT"/>
              </a:rPr>
              <a:t>Relationnelle</a:t>
            </a:r>
            <a:endParaRPr sz="1800">
              <a:latin typeface="Gill Sans MT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i="1" spc="-10" dirty="0">
                <a:solidFill>
                  <a:srgbClr val="FFFFFF"/>
                </a:solidFill>
                <a:latin typeface="Gill Sans MT"/>
                <a:cs typeface="Gill Sans MT"/>
              </a:rPr>
              <a:t>Partager</a:t>
            </a:r>
            <a:endParaRPr sz="1600">
              <a:latin typeface="Gill Sans MT"/>
              <a:cs typeface="Gill Sans MT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227582" y="1284732"/>
            <a:ext cx="1046480" cy="1046480"/>
            <a:chOff x="1227582" y="1284732"/>
            <a:chExt cx="1046480" cy="1046480"/>
          </a:xfrm>
        </p:grpSpPr>
        <p:sp>
          <p:nvSpPr>
            <p:cNvPr id="18" name="object 18"/>
            <p:cNvSpPr/>
            <p:nvPr/>
          </p:nvSpPr>
          <p:spPr>
            <a:xfrm>
              <a:off x="1246632" y="1303782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80">
                  <a:moveTo>
                    <a:pt x="504063" y="0"/>
                  </a:moveTo>
                  <a:lnTo>
                    <a:pt x="455518" y="2307"/>
                  </a:lnTo>
                  <a:lnTo>
                    <a:pt x="408279" y="9089"/>
                  </a:lnTo>
                  <a:lnTo>
                    <a:pt x="362557" y="20133"/>
                  </a:lnTo>
                  <a:lnTo>
                    <a:pt x="318563" y="35229"/>
                  </a:lnTo>
                  <a:lnTo>
                    <a:pt x="276508" y="54166"/>
                  </a:lnTo>
                  <a:lnTo>
                    <a:pt x="236604" y="76731"/>
                  </a:lnTo>
                  <a:lnTo>
                    <a:pt x="199061" y="102715"/>
                  </a:lnTo>
                  <a:lnTo>
                    <a:pt x="164091" y="131905"/>
                  </a:lnTo>
                  <a:lnTo>
                    <a:pt x="131905" y="164091"/>
                  </a:lnTo>
                  <a:lnTo>
                    <a:pt x="102715" y="199061"/>
                  </a:lnTo>
                  <a:lnTo>
                    <a:pt x="76731" y="236604"/>
                  </a:lnTo>
                  <a:lnTo>
                    <a:pt x="54166" y="276508"/>
                  </a:lnTo>
                  <a:lnTo>
                    <a:pt x="35229" y="318563"/>
                  </a:lnTo>
                  <a:lnTo>
                    <a:pt x="20133" y="362557"/>
                  </a:lnTo>
                  <a:lnTo>
                    <a:pt x="9089" y="408279"/>
                  </a:lnTo>
                  <a:lnTo>
                    <a:pt x="2307" y="455518"/>
                  </a:lnTo>
                  <a:lnTo>
                    <a:pt x="0" y="504063"/>
                  </a:lnTo>
                  <a:lnTo>
                    <a:pt x="2307" y="552607"/>
                  </a:lnTo>
                  <a:lnTo>
                    <a:pt x="9089" y="599846"/>
                  </a:lnTo>
                  <a:lnTo>
                    <a:pt x="20133" y="645568"/>
                  </a:lnTo>
                  <a:lnTo>
                    <a:pt x="35229" y="689562"/>
                  </a:lnTo>
                  <a:lnTo>
                    <a:pt x="54166" y="731617"/>
                  </a:lnTo>
                  <a:lnTo>
                    <a:pt x="76731" y="771521"/>
                  </a:lnTo>
                  <a:lnTo>
                    <a:pt x="102715" y="809064"/>
                  </a:lnTo>
                  <a:lnTo>
                    <a:pt x="131905" y="844034"/>
                  </a:lnTo>
                  <a:lnTo>
                    <a:pt x="164091" y="876220"/>
                  </a:lnTo>
                  <a:lnTo>
                    <a:pt x="199061" y="905410"/>
                  </a:lnTo>
                  <a:lnTo>
                    <a:pt x="236604" y="931394"/>
                  </a:lnTo>
                  <a:lnTo>
                    <a:pt x="276508" y="953959"/>
                  </a:lnTo>
                  <a:lnTo>
                    <a:pt x="318563" y="972896"/>
                  </a:lnTo>
                  <a:lnTo>
                    <a:pt x="362557" y="987992"/>
                  </a:lnTo>
                  <a:lnTo>
                    <a:pt x="408279" y="999036"/>
                  </a:lnTo>
                  <a:lnTo>
                    <a:pt x="455518" y="1005818"/>
                  </a:lnTo>
                  <a:lnTo>
                    <a:pt x="504063" y="1008126"/>
                  </a:lnTo>
                  <a:lnTo>
                    <a:pt x="552607" y="1005818"/>
                  </a:lnTo>
                  <a:lnTo>
                    <a:pt x="599846" y="999036"/>
                  </a:lnTo>
                  <a:lnTo>
                    <a:pt x="645568" y="987992"/>
                  </a:lnTo>
                  <a:lnTo>
                    <a:pt x="689562" y="972896"/>
                  </a:lnTo>
                  <a:lnTo>
                    <a:pt x="731617" y="953959"/>
                  </a:lnTo>
                  <a:lnTo>
                    <a:pt x="771521" y="931394"/>
                  </a:lnTo>
                  <a:lnTo>
                    <a:pt x="809064" y="905410"/>
                  </a:lnTo>
                  <a:lnTo>
                    <a:pt x="844034" y="876220"/>
                  </a:lnTo>
                  <a:lnTo>
                    <a:pt x="876220" y="844034"/>
                  </a:lnTo>
                  <a:lnTo>
                    <a:pt x="905410" y="809064"/>
                  </a:lnTo>
                  <a:lnTo>
                    <a:pt x="931394" y="771521"/>
                  </a:lnTo>
                  <a:lnTo>
                    <a:pt x="953959" y="731617"/>
                  </a:lnTo>
                  <a:lnTo>
                    <a:pt x="972896" y="689562"/>
                  </a:lnTo>
                  <a:lnTo>
                    <a:pt x="987992" y="645568"/>
                  </a:lnTo>
                  <a:lnTo>
                    <a:pt x="999036" y="599846"/>
                  </a:lnTo>
                  <a:lnTo>
                    <a:pt x="1005818" y="552607"/>
                  </a:lnTo>
                  <a:lnTo>
                    <a:pt x="1008126" y="504063"/>
                  </a:lnTo>
                  <a:lnTo>
                    <a:pt x="1005818" y="455518"/>
                  </a:lnTo>
                  <a:lnTo>
                    <a:pt x="999036" y="408279"/>
                  </a:lnTo>
                  <a:lnTo>
                    <a:pt x="987992" y="362557"/>
                  </a:lnTo>
                  <a:lnTo>
                    <a:pt x="972896" y="318563"/>
                  </a:lnTo>
                  <a:lnTo>
                    <a:pt x="953959" y="276508"/>
                  </a:lnTo>
                  <a:lnTo>
                    <a:pt x="931394" y="236604"/>
                  </a:lnTo>
                  <a:lnTo>
                    <a:pt x="905410" y="199061"/>
                  </a:lnTo>
                  <a:lnTo>
                    <a:pt x="876220" y="164091"/>
                  </a:lnTo>
                  <a:lnTo>
                    <a:pt x="844034" y="131905"/>
                  </a:lnTo>
                  <a:lnTo>
                    <a:pt x="809064" y="102715"/>
                  </a:lnTo>
                  <a:lnTo>
                    <a:pt x="771521" y="76731"/>
                  </a:lnTo>
                  <a:lnTo>
                    <a:pt x="731617" y="54166"/>
                  </a:lnTo>
                  <a:lnTo>
                    <a:pt x="689562" y="35229"/>
                  </a:lnTo>
                  <a:lnTo>
                    <a:pt x="645568" y="20133"/>
                  </a:lnTo>
                  <a:lnTo>
                    <a:pt x="599846" y="9089"/>
                  </a:lnTo>
                  <a:lnTo>
                    <a:pt x="552607" y="2307"/>
                  </a:lnTo>
                  <a:lnTo>
                    <a:pt x="504063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246632" y="1303782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80">
                  <a:moveTo>
                    <a:pt x="0" y="504063"/>
                  </a:moveTo>
                  <a:lnTo>
                    <a:pt x="2307" y="455518"/>
                  </a:lnTo>
                  <a:lnTo>
                    <a:pt x="9089" y="408279"/>
                  </a:lnTo>
                  <a:lnTo>
                    <a:pt x="20133" y="362557"/>
                  </a:lnTo>
                  <a:lnTo>
                    <a:pt x="35229" y="318563"/>
                  </a:lnTo>
                  <a:lnTo>
                    <a:pt x="54166" y="276508"/>
                  </a:lnTo>
                  <a:lnTo>
                    <a:pt x="76731" y="236604"/>
                  </a:lnTo>
                  <a:lnTo>
                    <a:pt x="102715" y="199061"/>
                  </a:lnTo>
                  <a:lnTo>
                    <a:pt x="131905" y="164091"/>
                  </a:lnTo>
                  <a:lnTo>
                    <a:pt x="164091" y="131905"/>
                  </a:lnTo>
                  <a:lnTo>
                    <a:pt x="199061" y="102715"/>
                  </a:lnTo>
                  <a:lnTo>
                    <a:pt x="236604" y="76731"/>
                  </a:lnTo>
                  <a:lnTo>
                    <a:pt x="276508" y="54166"/>
                  </a:lnTo>
                  <a:lnTo>
                    <a:pt x="318563" y="35229"/>
                  </a:lnTo>
                  <a:lnTo>
                    <a:pt x="362557" y="20133"/>
                  </a:lnTo>
                  <a:lnTo>
                    <a:pt x="408279" y="9089"/>
                  </a:lnTo>
                  <a:lnTo>
                    <a:pt x="455518" y="2307"/>
                  </a:lnTo>
                  <a:lnTo>
                    <a:pt x="504063" y="0"/>
                  </a:lnTo>
                  <a:lnTo>
                    <a:pt x="552607" y="2307"/>
                  </a:lnTo>
                  <a:lnTo>
                    <a:pt x="599846" y="9089"/>
                  </a:lnTo>
                  <a:lnTo>
                    <a:pt x="645568" y="20133"/>
                  </a:lnTo>
                  <a:lnTo>
                    <a:pt x="689562" y="35229"/>
                  </a:lnTo>
                  <a:lnTo>
                    <a:pt x="731617" y="54166"/>
                  </a:lnTo>
                  <a:lnTo>
                    <a:pt x="771521" y="76731"/>
                  </a:lnTo>
                  <a:lnTo>
                    <a:pt x="809064" y="102715"/>
                  </a:lnTo>
                  <a:lnTo>
                    <a:pt x="844034" y="131905"/>
                  </a:lnTo>
                  <a:lnTo>
                    <a:pt x="876220" y="164091"/>
                  </a:lnTo>
                  <a:lnTo>
                    <a:pt x="905410" y="199061"/>
                  </a:lnTo>
                  <a:lnTo>
                    <a:pt x="931394" y="236604"/>
                  </a:lnTo>
                  <a:lnTo>
                    <a:pt x="953959" y="276508"/>
                  </a:lnTo>
                  <a:lnTo>
                    <a:pt x="972896" y="318563"/>
                  </a:lnTo>
                  <a:lnTo>
                    <a:pt x="987992" y="362557"/>
                  </a:lnTo>
                  <a:lnTo>
                    <a:pt x="999036" y="408279"/>
                  </a:lnTo>
                  <a:lnTo>
                    <a:pt x="1005818" y="455518"/>
                  </a:lnTo>
                  <a:lnTo>
                    <a:pt x="1008126" y="504063"/>
                  </a:lnTo>
                  <a:lnTo>
                    <a:pt x="1005818" y="552607"/>
                  </a:lnTo>
                  <a:lnTo>
                    <a:pt x="999036" y="599846"/>
                  </a:lnTo>
                  <a:lnTo>
                    <a:pt x="987992" y="645568"/>
                  </a:lnTo>
                  <a:lnTo>
                    <a:pt x="972896" y="689562"/>
                  </a:lnTo>
                  <a:lnTo>
                    <a:pt x="953959" y="731617"/>
                  </a:lnTo>
                  <a:lnTo>
                    <a:pt x="931394" y="771521"/>
                  </a:lnTo>
                  <a:lnTo>
                    <a:pt x="905410" y="809064"/>
                  </a:lnTo>
                  <a:lnTo>
                    <a:pt x="876220" y="844034"/>
                  </a:lnTo>
                  <a:lnTo>
                    <a:pt x="844034" y="876220"/>
                  </a:lnTo>
                  <a:lnTo>
                    <a:pt x="809064" y="905410"/>
                  </a:lnTo>
                  <a:lnTo>
                    <a:pt x="771521" y="931394"/>
                  </a:lnTo>
                  <a:lnTo>
                    <a:pt x="731617" y="953959"/>
                  </a:lnTo>
                  <a:lnTo>
                    <a:pt x="689562" y="972896"/>
                  </a:lnTo>
                  <a:lnTo>
                    <a:pt x="645568" y="987992"/>
                  </a:lnTo>
                  <a:lnTo>
                    <a:pt x="599846" y="999036"/>
                  </a:lnTo>
                  <a:lnTo>
                    <a:pt x="552607" y="1005818"/>
                  </a:lnTo>
                  <a:lnTo>
                    <a:pt x="504063" y="1008126"/>
                  </a:lnTo>
                  <a:lnTo>
                    <a:pt x="455518" y="1005818"/>
                  </a:lnTo>
                  <a:lnTo>
                    <a:pt x="408279" y="999036"/>
                  </a:lnTo>
                  <a:lnTo>
                    <a:pt x="362557" y="987992"/>
                  </a:lnTo>
                  <a:lnTo>
                    <a:pt x="318563" y="972896"/>
                  </a:lnTo>
                  <a:lnTo>
                    <a:pt x="276508" y="953959"/>
                  </a:lnTo>
                  <a:lnTo>
                    <a:pt x="236604" y="931394"/>
                  </a:lnTo>
                  <a:lnTo>
                    <a:pt x="199061" y="905410"/>
                  </a:lnTo>
                  <a:lnTo>
                    <a:pt x="164091" y="876220"/>
                  </a:lnTo>
                  <a:lnTo>
                    <a:pt x="131905" y="844034"/>
                  </a:lnTo>
                  <a:lnTo>
                    <a:pt x="102715" y="809064"/>
                  </a:lnTo>
                  <a:lnTo>
                    <a:pt x="76731" y="771521"/>
                  </a:lnTo>
                  <a:lnTo>
                    <a:pt x="54166" y="731617"/>
                  </a:lnTo>
                  <a:lnTo>
                    <a:pt x="35229" y="689562"/>
                  </a:lnTo>
                  <a:lnTo>
                    <a:pt x="20133" y="645568"/>
                  </a:lnTo>
                  <a:lnTo>
                    <a:pt x="9089" y="599846"/>
                  </a:lnTo>
                  <a:lnTo>
                    <a:pt x="2307" y="552607"/>
                  </a:lnTo>
                  <a:lnTo>
                    <a:pt x="0" y="504063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15796" y="1466088"/>
              <a:ext cx="682752" cy="68351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35686"/>
              <a:ext cx="12189714" cy="528066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5809" y="0"/>
              <a:ext cx="2328672" cy="1010412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70814" y="590550"/>
            <a:ext cx="2136140" cy="36957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95"/>
              </a:lnSpc>
            </a:pPr>
            <a:r>
              <a:rPr sz="2400" spc="330" dirty="0">
                <a:solidFill>
                  <a:srgbClr val="006E44"/>
                </a:solidFill>
              </a:rPr>
              <a:t>NOS</a:t>
            </a:r>
            <a:r>
              <a:rPr sz="2400" spc="10" dirty="0">
                <a:solidFill>
                  <a:srgbClr val="006E44"/>
                </a:solidFill>
              </a:rPr>
              <a:t> </a:t>
            </a:r>
            <a:r>
              <a:rPr sz="2400" spc="225" dirty="0">
                <a:solidFill>
                  <a:srgbClr val="006E44"/>
                </a:solidFill>
              </a:rPr>
              <a:t>VALEURS</a:t>
            </a:r>
            <a:endParaRPr sz="2400"/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88323" y="177545"/>
            <a:ext cx="1940052" cy="74295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154683" y="2958846"/>
            <a:ext cx="9593580" cy="2250440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sz="2400" b="1" spc="-10" dirty="0">
                <a:solidFill>
                  <a:srgbClr val="FFFFFF"/>
                </a:solidFill>
                <a:latin typeface="Gill Sans MT"/>
                <a:cs typeface="Gill Sans MT"/>
              </a:rPr>
              <a:t>ENGAGEMENT</a:t>
            </a:r>
            <a:endParaRPr sz="2400">
              <a:latin typeface="Gill Sans MT"/>
              <a:cs typeface="Gill Sans MT"/>
            </a:endParaRPr>
          </a:p>
          <a:p>
            <a:pPr marL="3085465" marR="5080">
              <a:lnSpc>
                <a:spcPct val="90000"/>
              </a:lnSpc>
              <a:spcBef>
                <a:spcPts val="985"/>
              </a:spcBef>
            </a:pPr>
            <a:r>
              <a:rPr sz="2400" b="1" spc="204" dirty="0">
                <a:solidFill>
                  <a:srgbClr val="FFFFFF"/>
                </a:solidFill>
                <a:latin typeface="Calibri"/>
                <a:cs typeface="Calibri"/>
              </a:rPr>
              <a:t>Dans</a:t>
            </a:r>
            <a:r>
              <a:rPr sz="24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85" dirty="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sz="24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95" dirty="0">
                <a:solidFill>
                  <a:srgbClr val="F5E204"/>
                </a:solidFill>
                <a:latin typeface="Calibri"/>
                <a:cs typeface="Calibri"/>
              </a:rPr>
              <a:t>démarche</a:t>
            </a:r>
            <a:r>
              <a:rPr sz="2400" b="1" spc="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260" dirty="0">
                <a:solidFill>
                  <a:srgbClr val="F5E204"/>
                </a:solidFill>
                <a:latin typeface="Calibri"/>
                <a:cs typeface="Calibri"/>
              </a:rPr>
              <a:t>engagée</a:t>
            </a:r>
            <a:r>
              <a:rPr sz="24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24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45" dirty="0">
                <a:solidFill>
                  <a:srgbClr val="F5E204"/>
                </a:solidFill>
                <a:latin typeface="Calibri"/>
                <a:cs typeface="Calibri"/>
              </a:rPr>
              <a:t>solidaire</a:t>
            </a:r>
            <a:r>
              <a:rPr sz="2400" b="1" spc="145" dirty="0">
                <a:solidFill>
                  <a:srgbClr val="FFFFFF"/>
                </a:solidFill>
                <a:latin typeface="Calibri"/>
                <a:cs typeface="Calibri"/>
              </a:rPr>
              <a:t>, </a:t>
            </a:r>
            <a:r>
              <a:rPr sz="2400" b="1" spc="185" dirty="0">
                <a:solidFill>
                  <a:srgbClr val="FFFFFF"/>
                </a:solidFill>
                <a:latin typeface="Calibri"/>
                <a:cs typeface="Calibri"/>
              </a:rPr>
              <a:t>nous</a:t>
            </a:r>
            <a:r>
              <a:rPr sz="24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85" dirty="0">
                <a:solidFill>
                  <a:srgbClr val="FFFFFF"/>
                </a:solidFill>
                <a:latin typeface="Calibri"/>
                <a:cs typeface="Calibri"/>
              </a:rPr>
              <a:t>aidons</a:t>
            </a:r>
            <a:r>
              <a:rPr sz="24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65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4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60" dirty="0">
                <a:solidFill>
                  <a:srgbClr val="FFFFFF"/>
                </a:solidFill>
                <a:latin typeface="Calibri"/>
                <a:cs typeface="Calibri"/>
              </a:rPr>
              <a:t>respecter</a:t>
            </a:r>
            <a:r>
              <a:rPr sz="24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60" dirty="0">
                <a:solidFill>
                  <a:srgbClr val="F5E204"/>
                </a:solidFill>
                <a:latin typeface="Calibri"/>
                <a:cs typeface="Calibri"/>
              </a:rPr>
              <a:t>les</a:t>
            </a:r>
            <a:r>
              <a:rPr sz="2400" b="1" spc="7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210" dirty="0">
                <a:solidFill>
                  <a:srgbClr val="F5E204"/>
                </a:solidFill>
                <a:latin typeface="Calibri"/>
                <a:cs typeface="Calibri"/>
              </a:rPr>
              <a:t>hommes</a:t>
            </a:r>
            <a:r>
              <a:rPr sz="2400" b="1" spc="5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220" dirty="0">
                <a:solidFill>
                  <a:srgbClr val="F5E204"/>
                </a:solidFill>
                <a:latin typeface="Calibri"/>
                <a:cs typeface="Calibri"/>
              </a:rPr>
              <a:t>comme </a:t>
            </a:r>
            <a:r>
              <a:rPr sz="2400" b="1" spc="140" dirty="0">
                <a:solidFill>
                  <a:srgbClr val="F5E204"/>
                </a:solidFill>
                <a:latin typeface="Calibri"/>
                <a:cs typeface="Calibri"/>
              </a:rPr>
              <a:t>la</a:t>
            </a:r>
            <a:r>
              <a:rPr sz="2400" b="1" spc="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25" dirty="0">
                <a:solidFill>
                  <a:srgbClr val="F5E204"/>
                </a:solidFill>
                <a:latin typeface="Calibri"/>
                <a:cs typeface="Calibri"/>
              </a:rPr>
              <a:t>nature</a:t>
            </a:r>
            <a:r>
              <a:rPr sz="2400" b="1" spc="125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85" dirty="0">
                <a:solidFill>
                  <a:srgbClr val="FFFFFF"/>
                </a:solidFill>
                <a:latin typeface="Calibri"/>
                <a:cs typeface="Calibri"/>
              </a:rPr>
              <a:t>Grâce</a:t>
            </a:r>
            <a:r>
              <a:rPr sz="24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65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24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85" dirty="0">
                <a:solidFill>
                  <a:srgbClr val="FFFFFF"/>
                </a:solidFill>
                <a:latin typeface="Calibri"/>
                <a:cs typeface="Calibri"/>
              </a:rPr>
              <a:t>nos</a:t>
            </a:r>
            <a:r>
              <a:rPr sz="24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45" dirty="0">
                <a:solidFill>
                  <a:srgbClr val="FFFFFF"/>
                </a:solidFill>
                <a:latin typeface="Calibri"/>
                <a:cs typeface="Calibri"/>
              </a:rPr>
              <a:t>partenaires</a:t>
            </a:r>
            <a:r>
              <a:rPr sz="24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45" dirty="0">
                <a:solidFill>
                  <a:srgbClr val="FFFFFF"/>
                </a:solidFill>
                <a:latin typeface="Calibri"/>
                <a:cs typeface="Calibri"/>
              </a:rPr>
              <a:t>sur</a:t>
            </a:r>
            <a:r>
              <a:rPr sz="24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40" dirty="0">
                <a:solidFill>
                  <a:srgbClr val="FFFFFF"/>
                </a:solidFill>
                <a:latin typeface="Calibri"/>
                <a:cs typeface="Calibri"/>
              </a:rPr>
              <a:t>le </a:t>
            </a:r>
            <a:r>
              <a:rPr sz="2400" b="1" spc="114" dirty="0">
                <a:solidFill>
                  <a:srgbClr val="FFFFFF"/>
                </a:solidFill>
                <a:latin typeface="Calibri"/>
                <a:cs typeface="Calibri"/>
              </a:rPr>
              <a:t>terrain,</a:t>
            </a:r>
            <a:r>
              <a:rPr sz="2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85" dirty="0">
                <a:solidFill>
                  <a:srgbClr val="FFFFFF"/>
                </a:solidFill>
                <a:latin typeface="Calibri"/>
                <a:cs typeface="Calibri"/>
              </a:rPr>
              <a:t>nous</a:t>
            </a:r>
            <a:r>
              <a:rPr sz="24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85" dirty="0">
                <a:solidFill>
                  <a:srgbClr val="FFFFFF"/>
                </a:solidFill>
                <a:latin typeface="Calibri"/>
                <a:cs typeface="Calibri"/>
              </a:rPr>
              <a:t>privilégions</a:t>
            </a:r>
            <a:r>
              <a:rPr sz="24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215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4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150" dirty="0">
                <a:solidFill>
                  <a:srgbClr val="F5E204"/>
                </a:solidFill>
                <a:latin typeface="Calibri"/>
                <a:cs typeface="Calibri"/>
              </a:rPr>
              <a:t>produits </a:t>
            </a:r>
            <a:r>
              <a:rPr sz="2400" b="1" spc="185" dirty="0">
                <a:solidFill>
                  <a:srgbClr val="F5E204"/>
                </a:solidFill>
                <a:latin typeface="Calibri"/>
                <a:cs typeface="Calibri"/>
              </a:rPr>
              <a:t>agricoles</a:t>
            </a:r>
            <a:r>
              <a:rPr sz="2400" b="1" spc="7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30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2400" b="1" spc="6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50" dirty="0">
                <a:solidFill>
                  <a:srgbClr val="F5E204"/>
                </a:solidFill>
                <a:latin typeface="Calibri"/>
                <a:cs typeface="Calibri"/>
              </a:rPr>
              <a:t>industriels</a:t>
            </a:r>
            <a:r>
              <a:rPr sz="2400" b="1" spc="7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2400" b="1" spc="170" dirty="0">
                <a:solidFill>
                  <a:srgbClr val="F5E204"/>
                </a:solidFill>
                <a:latin typeface="Calibri"/>
                <a:cs typeface="Calibri"/>
              </a:rPr>
              <a:t>responsables.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661350" y="1528572"/>
            <a:ext cx="8278495" cy="2757805"/>
            <a:chOff x="1661350" y="1528572"/>
            <a:chExt cx="8278495" cy="2757805"/>
          </a:xfrm>
        </p:grpSpPr>
        <p:sp>
          <p:nvSpPr>
            <p:cNvPr id="11" name="object 11"/>
            <p:cNvSpPr/>
            <p:nvPr/>
          </p:nvSpPr>
          <p:spPr>
            <a:xfrm>
              <a:off x="1666113" y="2934843"/>
              <a:ext cx="2520315" cy="1346835"/>
            </a:xfrm>
            <a:custGeom>
              <a:avLst/>
              <a:gdLst/>
              <a:ahLst/>
              <a:cxnLst/>
              <a:rect l="l" t="t" r="r" b="b"/>
              <a:pathLst>
                <a:path w="2520315" h="1346835">
                  <a:moveTo>
                    <a:pt x="0" y="569214"/>
                  </a:moveTo>
                  <a:lnTo>
                    <a:pt x="2520188" y="569214"/>
                  </a:lnTo>
                </a:path>
                <a:path w="2520315" h="1346835">
                  <a:moveTo>
                    <a:pt x="2087879" y="0"/>
                  </a:moveTo>
                  <a:lnTo>
                    <a:pt x="2087879" y="1346327"/>
                  </a:lnTo>
                </a:path>
              </a:pathLst>
            </a:custGeom>
            <a:ln w="9525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818376" y="1528572"/>
              <a:ext cx="3121152" cy="81610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84897" y="1559852"/>
              <a:ext cx="2388107" cy="80615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6843522" y="1553718"/>
              <a:ext cx="3024505" cy="719455"/>
            </a:xfrm>
            <a:custGeom>
              <a:avLst/>
              <a:gdLst/>
              <a:ahLst/>
              <a:cxnLst/>
              <a:rect l="l" t="t" r="r" b="b"/>
              <a:pathLst>
                <a:path w="3024504" h="719455">
                  <a:moveTo>
                    <a:pt x="2904489" y="0"/>
                  </a:moveTo>
                  <a:lnTo>
                    <a:pt x="119887" y="0"/>
                  </a:lnTo>
                  <a:lnTo>
                    <a:pt x="73241" y="9427"/>
                  </a:lnTo>
                  <a:lnTo>
                    <a:pt x="35131" y="35131"/>
                  </a:lnTo>
                  <a:lnTo>
                    <a:pt x="9427" y="73241"/>
                  </a:lnTo>
                  <a:lnTo>
                    <a:pt x="0" y="119887"/>
                  </a:lnTo>
                  <a:lnTo>
                    <a:pt x="0" y="599440"/>
                  </a:lnTo>
                  <a:lnTo>
                    <a:pt x="9427" y="646086"/>
                  </a:lnTo>
                  <a:lnTo>
                    <a:pt x="35131" y="684196"/>
                  </a:lnTo>
                  <a:lnTo>
                    <a:pt x="73241" y="709900"/>
                  </a:lnTo>
                  <a:lnTo>
                    <a:pt x="119887" y="719328"/>
                  </a:lnTo>
                  <a:lnTo>
                    <a:pt x="2904489" y="719328"/>
                  </a:lnTo>
                  <a:lnTo>
                    <a:pt x="2951136" y="709900"/>
                  </a:lnTo>
                  <a:lnTo>
                    <a:pt x="2989246" y="684196"/>
                  </a:lnTo>
                  <a:lnTo>
                    <a:pt x="3014950" y="646086"/>
                  </a:lnTo>
                  <a:lnTo>
                    <a:pt x="3024378" y="599440"/>
                  </a:lnTo>
                  <a:lnTo>
                    <a:pt x="3024378" y="119887"/>
                  </a:lnTo>
                  <a:lnTo>
                    <a:pt x="3014950" y="73241"/>
                  </a:lnTo>
                  <a:lnTo>
                    <a:pt x="2989246" y="35131"/>
                  </a:lnTo>
                  <a:lnTo>
                    <a:pt x="2951136" y="9427"/>
                  </a:lnTo>
                  <a:lnTo>
                    <a:pt x="2904489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7335011" y="1632711"/>
            <a:ext cx="2042795" cy="544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Gill Sans MT"/>
                <a:cs typeface="Gill Sans MT"/>
              </a:rPr>
              <a:t>Dimension </a:t>
            </a:r>
            <a:r>
              <a:rPr sz="1800" spc="-10" dirty="0">
                <a:solidFill>
                  <a:srgbClr val="FFFFFF"/>
                </a:solidFill>
                <a:latin typeface="Gill Sans MT"/>
                <a:cs typeface="Gill Sans MT"/>
              </a:rPr>
              <a:t>Citoyenne</a:t>
            </a:r>
            <a:endParaRPr sz="1800">
              <a:latin typeface="Gill Sans MT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i="1" spc="-10" dirty="0">
                <a:solidFill>
                  <a:srgbClr val="FFFFFF"/>
                </a:solidFill>
                <a:latin typeface="Gill Sans MT"/>
                <a:cs typeface="Gill Sans MT"/>
              </a:rPr>
              <a:t>Régénérer</a:t>
            </a:r>
            <a:endParaRPr sz="1600">
              <a:latin typeface="Gill Sans MT"/>
              <a:cs typeface="Gill Sans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131569" y="1423416"/>
            <a:ext cx="1046480" cy="1046480"/>
            <a:chOff x="1131569" y="1423416"/>
            <a:chExt cx="1046480" cy="1046480"/>
          </a:xfrm>
        </p:grpSpPr>
        <p:sp>
          <p:nvSpPr>
            <p:cNvPr id="17" name="object 17"/>
            <p:cNvSpPr/>
            <p:nvPr/>
          </p:nvSpPr>
          <p:spPr>
            <a:xfrm>
              <a:off x="1150619" y="1442466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80">
                  <a:moveTo>
                    <a:pt x="504063" y="0"/>
                  </a:moveTo>
                  <a:lnTo>
                    <a:pt x="455518" y="2307"/>
                  </a:lnTo>
                  <a:lnTo>
                    <a:pt x="408279" y="9089"/>
                  </a:lnTo>
                  <a:lnTo>
                    <a:pt x="362557" y="20133"/>
                  </a:lnTo>
                  <a:lnTo>
                    <a:pt x="318563" y="35229"/>
                  </a:lnTo>
                  <a:lnTo>
                    <a:pt x="276508" y="54166"/>
                  </a:lnTo>
                  <a:lnTo>
                    <a:pt x="236604" y="76731"/>
                  </a:lnTo>
                  <a:lnTo>
                    <a:pt x="199061" y="102715"/>
                  </a:lnTo>
                  <a:lnTo>
                    <a:pt x="164091" y="131905"/>
                  </a:lnTo>
                  <a:lnTo>
                    <a:pt x="131905" y="164091"/>
                  </a:lnTo>
                  <a:lnTo>
                    <a:pt x="102715" y="199061"/>
                  </a:lnTo>
                  <a:lnTo>
                    <a:pt x="76731" y="236604"/>
                  </a:lnTo>
                  <a:lnTo>
                    <a:pt x="54166" y="276508"/>
                  </a:lnTo>
                  <a:lnTo>
                    <a:pt x="35229" y="318563"/>
                  </a:lnTo>
                  <a:lnTo>
                    <a:pt x="20133" y="362557"/>
                  </a:lnTo>
                  <a:lnTo>
                    <a:pt x="9089" y="408279"/>
                  </a:lnTo>
                  <a:lnTo>
                    <a:pt x="2307" y="455518"/>
                  </a:lnTo>
                  <a:lnTo>
                    <a:pt x="0" y="504063"/>
                  </a:lnTo>
                  <a:lnTo>
                    <a:pt x="2307" y="552607"/>
                  </a:lnTo>
                  <a:lnTo>
                    <a:pt x="9089" y="599846"/>
                  </a:lnTo>
                  <a:lnTo>
                    <a:pt x="20133" y="645568"/>
                  </a:lnTo>
                  <a:lnTo>
                    <a:pt x="35229" y="689562"/>
                  </a:lnTo>
                  <a:lnTo>
                    <a:pt x="54166" y="731617"/>
                  </a:lnTo>
                  <a:lnTo>
                    <a:pt x="76731" y="771521"/>
                  </a:lnTo>
                  <a:lnTo>
                    <a:pt x="102715" y="809064"/>
                  </a:lnTo>
                  <a:lnTo>
                    <a:pt x="131905" y="844034"/>
                  </a:lnTo>
                  <a:lnTo>
                    <a:pt x="164091" y="876220"/>
                  </a:lnTo>
                  <a:lnTo>
                    <a:pt x="199061" y="905410"/>
                  </a:lnTo>
                  <a:lnTo>
                    <a:pt x="236604" y="931394"/>
                  </a:lnTo>
                  <a:lnTo>
                    <a:pt x="276508" y="953959"/>
                  </a:lnTo>
                  <a:lnTo>
                    <a:pt x="318563" y="972896"/>
                  </a:lnTo>
                  <a:lnTo>
                    <a:pt x="362557" y="987992"/>
                  </a:lnTo>
                  <a:lnTo>
                    <a:pt x="408279" y="999036"/>
                  </a:lnTo>
                  <a:lnTo>
                    <a:pt x="455518" y="1005818"/>
                  </a:lnTo>
                  <a:lnTo>
                    <a:pt x="504063" y="1008126"/>
                  </a:lnTo>
                  <a:lnTo>
                    <a:pt x="552607" y="1005818"/>
                  </a:lnTo>
                  <a:lnTo>
                    <a:pt x="599846" y="999036"/>
                  </a:lnTo>
                  <a:lnTo>
                    <a:pt x="645568" y="987992"/>
                  </a:lnTo>
                  <a:lnTo>
                    <a:pt x="689562" y="972896"/>
                  </a:lnTo>
                  <a:lnTo>
                    <a:pt x="731617" y="953959"/>
                  </a:lnTo>
                  <a:lnTo>
                    <a:pt x="771521" y="931394"/>
                  </a:lnTo>
                  <a:lnTo>
                    <a:pt x="809064" y="905410"/>
                  </a:lnTo>
                  <a:lnTo>
                    <a:pt x="844034" y="876220"/>
                  </a:lnTo>
                  <a:lnTo>
                    <a:pt x="876220" y="844034"/>
                  </a:lnTo>
                  <a:lnTo>
                    <a:pt x="905410" y="809064"/>
                  </a:lnTo>
                  <a:lnTo>
                    <a:pt x="931394" y="771521"/>
                  </a:lnTo>
                  <a:lnTo>
                    <a:pt x="953959" y="731617"/>
                  </a:lnTo>
                  <a:lnTo>
                    <a:pt x="972896" y="689562"/>
                  </a:lnTo>
                  <a:lnTo>
                    <a:pt x="987992" y="645568"/>
                  </a:lnTo>
                  <a:lnTo>
                    <a:pt x="999036" y="599846"/>
                  </a:lnTo>
                  <a:lnTo>
                    <a:pt x="1005818" y="552607"/>
                  </a:lnTo>
                  <a:lnTo>
                    <a:pt x="1008126" y="504063"/>
                  </a:lnTo>
                  <a:lnTo>
                    <a:pt x="1005818" y="455518"/>
                  </a:lnTo>
                  <a:lnTo>
                    <a:pt x="999036" y="408279"/>
                  </a:lnTo>
                  <a:lnTo>
                    <a:pt x="987992" y="362557"/>
                  </a:lnTo>
                  <a:lnTo>
                    <a:pt x="972896" y="318563"/>
                  </a:lnTo>
                  <a:lnTo>
                    <a:pt x="953959" y="276508"/>
                  </a:lnTo>
                  <a:lnTo>
                    <a:pt x="931394" y="236604"/>
                  </a:lnTo>
                  <a:lnTo>
                    <a:pt x="905410" y="199061"/>
                  </a:lnTo>
                  <a:lnTo>
                    <a:pt x="876220" y="164091"/>
                  </a:lnTo>
                  <a:lnTo>
                    <a:pt x="844034" y="131905"/>
                  </a:lnTo>
                  <a:lnTo>
                    <a:pt x="809064" y="102715"/>
                  </a:lnTo>
                  <a:lnTo>
                    <a:pt x="771521" y="76731"/>
                  </a:lnTo>
                  <a:lnTo>
                    <a:pt x="731617" y="54166"/>
                  </a:lnTo>
                  <a:lnTo>
                    <a:pt x="689562" y="35229"/>
                  </a:lnTo>
                  <a:lnTo>
                    <a:pt x="645568" y="20133"/>
                  </a:lnTo>
                  <a:lnTo>
                    <a:pt x="599846" y="9089"/>
                  </a:lnTo>
                  <a:lnTo>
                    <a:pt x="552607" y="2307"/>
                  </a:lnTo>
                  <a:lnTo>
                    <a:pt x="504063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1150619" y="1442466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80">
                  <a:moveTo>
                    <a:pt x="0" y="504063"/>
                  </a:moveTo>
                  <a:lnTo>
                    <a:pt x="2307" y="455518"/>
                  </a:lnTo>
                  <a:lnTo>
                    <a:pt x="9089" y="408279"/>
                  </a:lnTo>
                  <a:lnTo>
                    <a:pt x="20133" y="362557"/>
                  </a:lnTo>
                  <a:lnTo>
                    <a:pt x="35229" y="318563"/>
                  </a:lnTo>
                  <a:lnTo>
                    <a:pt x="54166" y="276508"/>
                  </a:lnTo>
                  <a:lnTo>
                    <a:pt x="76731" y="236604"/>
                  </a:lnTo>
                  <a:lnTo>
                    <a:pt x="102715" y="199061"/>
                  </a:lnTo>
                  <a:lnTo>
                    <a:pt x="131905" y="164091"/>
                  </a:lnTo>
                  <a:lnTo>
                    <a:pt x="164091" y="131905"/>
                  </a:lnTo>
                  <a:lnTo>
                    <a:pt x="199061" y="102715"/>
                  </a:lnTo>
                  <a:lnTo>
                    <a:pt x="236604" y="76731"/>
                  </a:lnTo>
                  <a:lnTo>
                    <a:pt x="276508" y="54166"/>
                  </a:lnTo>
                  <a:lnTo>
                    <a:pt x="318563" y="35229"/>
                  </a:lnTo>
                  <a:lnTo>
                    <a:pt x="362557" y="20133"/>
                  </a:lnTo>
                  <a:lnTo>
                    <a:pt x="408279" y="9089"/>
                  </a:lnTo>
                  <a:lnTo>
                    <a:pt x="455518" y="2307"/>
                  </a:lnTo>
                  <a:lnTo>
                    <a:pt x="504063" y="0"/>
                  </a:lnTo>
                  <a:lnTo>
                    <a:pt x="552607" y="2307"/>
                  </a:lnTo>
                  <a:lnTo>
                    <a:pt x="599846" y="9089"/>
                  </a:lnTo>
                  <a:lnTo>
                    <a:pt x="645568" y="20133"/>
                  </a:lnTo>
                  <a:lnTo>
                    <a:pt x="689562" y="35229"/>
                  </a:lnTo>
                  <a:lnTo>
                    <a:pt x="731617" y="54166"/>
                  </a:lnTo>
                  <a:lnTo>
                    <a:pt x="771521" y="76731"/>
                  </a:lnTo>
                  <a:lnTo>
                    <a:pt x="809064" y="102715"/>
                  </a:lnTo>
                  <a:lnTo>
                    <a:pt x="844034" y="131905"/>
                  </a:lnTo>
                  <a:lnTo>
                    <a:pt x="876220" y="164091"/>
                  </a:lnTo>
                  <a:lnTo>
                    <a:pt x="905410" y="199061"/>
                  </a:lnTo>
                  <a:lnTo>
                    <a:pt x="931394" y="236604"/>
                  </a:lnTo>
                  <a:lnTo>
                    <a:pt x="953959" y="276508"/>
                  </a:lnTo>
                  <a:lnTo>
                    <a:pt x="972896" y="318563"/>
                  </a:lnTo>
                  <a:lnTo>
                    <a:pt x="987992" y="362557"/>
                  </a:lnTo>
                  <a:lnTo>
                    <a:pt x="999036" y="408279"/>
                  </a:lnTo>
                  <a:lnTo>
                    <a:pt x="1005818" y="455518"/>
                  </a:lnTo>
                  <a:lnTo>
                    <a:pt x="1008126" y="504063"/>
                  </a:lnTo>
                  <a:lnTo>
                    <a:pt x="1005818" y="552607"/>
                  </a:lnTo>
                  <a:lnTo>
                    <a:pt x="999036" y="599846"/>
                  </a:lnTo>
                  <a:lnTo>
                    <a:pt x="987992" y="645568"/>
                  </a:lnTo>
                  <a:lnTo>
                    <a:pt x="972896" y="689562"/>
                  </a:lnTo>
                  <a:lnTo>
                    <a:pt x="953959" y="731617"/>
                  </a:lnTo>
                  <a:lnTo>
                    <a:pt x="931394" y="771521"/>
                  </a:lnTo>
                  <a:lnTo>
                    <a:pt x="905410" y="809064"/>
                  </a:lnTo>
                  <a:lnTo>
                    <a:pt x="876220" y="844034"/>
                  </a:lnTo>
                  <a:lnTo>
                    <a:pt x="844034" y="876220"/>
                  </a:lnTo>
                  <a:lnTo>
                    <a:pt x="809064" y="905410"/>
                  </a:lnTo>
                  <a:lnTo>
                    <a:pt x="771521" y="931394"/>
                  </a:lnTo>
                  <a:lnTo>
                    <a:pt x="731617" y="953959"/>
                  </a:lnTo>
                  <a:lnTo>
                    <a:pt x="689562" y="972896"/>
                  </a:lnTo>
                  <a:lnTo>
                    <a:pt x="645568" y="987992"/>
                  </a:lnTo>
                  <a:lnTo>
                    <a:pt x="599846" y="999036"/>
                  </a:lnTo>
                  <a:lnTo>
                    <a:pt x="552607" y="1005818"/>
                  </a:lnTo>
                  <a:lnTo>
                    <a:pt x="504063" y="1008126"/>
                  </a:lnTo>
                  <a:lnTo>
                    <a:pt x="455518" y="1005818"/>
                  </a:lnTo>
                  <a:lnTo>
                    <a:pt x="408279" y="999036"/>
                  </a:lnTo>
                  <a:lnTo>
                    <a:pt x="362557" y="987992"/>
                  </a:lnTo>
                  <a:lnTo>
                    <a:pt x="318563" y="972896"/>
                  </a:lnTo>
                  <a:lnTo>
                    <a:pt x="276508" y="953959"/>
                  </a:lnTo>
                  <a:lnTo>
                    <a:pt x="236604" y="931394"/>
                  </a:lnTo>
                  <a:lnTo>
                    <a:pt x="199061" y="905410"/>
                  </a:lnTo>
                  <a:lnTo>
                    <a:pt x="164091" y="876220"/>
                  </a:lnTo>
                  <a:lnTo>
                    <a:pt x="131905" y="844034"/>
                  </a:lnTo>
                  <a:lnTo>
                    <a:pt x="102715" y="809064"/>
                  </a:lnTo>
                  <a:lnTo>
                    <a:pt x="76731" y="771521"/>
                  </a:lnTo>
                  <a:lnTo>
                    <a:pt x="54166" y="731617"/>
                  </a:lnTo>
                  <a:lnTo>
                    <a:pt x="35229" y="689562"/>
                  </a:lnTo>
                  <a:lnTo>
                    <a:pt x="20133" y="645568"/>
                  </a:lnTo>
                  <a:lnTo>
                    <a:pt x="9089" y="599846"/>
                  </a:lnTo>
                  <a:lnTo>
                    <a:pt x="2307" y="552607"/>
                  </a:lnTo>
                  <a:lnTo>
                    <a:pt x="0" y="504063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9783" y="1584960"/>
              <a:ext cx="549402" cy="270510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390649" y="2074926"/>
              <a:ext cx="549401" cy="26136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92757" y="1802892"/>
              <a:ext cx="292608" cy="28270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535686"/>
              <a:ext cx="12189714" cy="607314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5809" y="0"/>
              <a:ext cx="2328672" cy="1010412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70814" y="590550"/>
            <a:ext cx="2136140" cy="36957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95"/>
              </a:lnSpc>
            </a:pPr>
            <a:r>
              <a:rPr sz="2400" spc="330" dirty="0">
                <a:solidFill>
                  <a:srgbClr val="006E44"/>
                </a:solidFill>
              </a:rPr>
              <a:t>NOS</a:t>
            </a:r>
            <a:r>
              <a:rPr sz="2400" spc="10" dirty="0">
                <a:solidFill>
                  <a:srgbClr val="006E44"/>
                </a:solidFill>
              </a:rPr>
              <a:t> </a:t>
            </a:r>
            <a:r>
              <a:rPr sz="2400" spc="225" dirty="0">
                <a:solidFill>
                  <a:srgbClr val="006E44"/>
                </a:solidFill>
              </a:rPr>
              <a:t>VALEURS</a:t>
            </a:r>
            <a:endParaRPr sz="2400"/>
          </a:p>
        </p:txBody>
      </p:sp>
      <p:grpSp>
        <p:nvGrpSpPr>
          <p:cNvPr id="8" name="object 8"/>
          <p:cNvGrpSpPr/>
          <p:nvPr/>
        </p:nvGrpSpPr>
        <p:grpSpPr>
          <a:xfrm>
            <a:off x="1656778" y="177545"/>
            <a:ext cx="8971915" cy="4267835"/>
            <a:chOff x="1656778" y="177545"/>
            <a:chExt cx="8971915" cy="426783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88323" y="177545"/>
              <a:ext cx="1940052" cy="742950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661541" y="1591437"/>
              <a:ext cx="2534920" cy="2849245"/>
            </a:xfrm>
            <a:custGeom>
              <a:avLst/>
              <a:gdLst/>
              <a:ahLst/>
              <a:cxnLst/>
              <a:rect l="l" t="t" r="r" b="b"/>
              <a:pathLst>
                <a:path w="2534920" h="2849245">
                  <a:moveTo>
                    <a:pt x="14477" y="569213"/>
                  </a:moveTo>
                  <a:lnTo>
                    <a:pt x="2534666" y="569213"/>
                  </a:lnTo>
                </a:path>
                <a:path w="2534920" h="2849245">
                  <a:moveTo>
                    <a:pt x="2088642" y="0"/>
                  </a:moveTo>
                  <a:lnTo>
                    <a:pt x="2088642" y="1346327"/>
                  </a:lnTo>
                </a:path>
                <a:path w="2534920" h="2849245">
                  <a:moveTo>
                    <a:pt x="0" y="2071115"/>
                  </a:moveTo>
                  <a:lnTo>
                    <a:pt x="2520187" y="2071115"/>
                  </a:lnTo>
                </a:path>
                <a:path w="2534920" h="2849245">
                  <a:moveTo>
                    <a:pt x="2088642" y="1502664"/>
                  </a:moveTo>
                  <a:lnTo>
                    <a:pt x="2088642" y="2848991"/>
                  </a:lnTo>
                </a:path>
              </a:pathLst>
            </a:custGeom>
            <a:ln w="9525">
              <a:solidFill>
                <a:srgbClr val="FFFF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54683" y="4625847"/>
            <a:ext cx="10477500" cy="1562735"/>
          </a:xfrm>
          <a:prstGeom prst="rect">
            <a:avLst/>
          </a:prstGeom>
        </p:spPr>
        <p:txBody>
          <a:bodyPr vert="horz" wrap="square" lIns="0" tIns="1022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05"/>
              </a:spcBef>
            </a:pPr>
            <a:r>
              <a:rPr sz="2400" b="1" spc="-10" dirty="0">
                <a:solidFill>
                  <a:srgbClr val="FFFFFF"/>
                </a:solidFill>
                <a:latin typeface="Gill Sans MT"/>
                <a:cs typeface="Gill Sans MT"/>
              </a:rPr>
              <a:t>ENGAGEMENT</a:t>
            </a:r>
            <a:endParaRPr sz="2400">
              <a:latin typeface="Gill Sans MT"/>
              <a:cs typeface="Gill Sans MT"/>
            </a:endParaRPr>
          </a:p>
          <a:p>
            <a:pPr marL="3028950" marR="5080">
              <a:lnSpc>
                <a:spcPts val="1939"/>
              </a:lnSpc>
              <a:spcBef>
                <a:spcPts val="775"/>
              </a:spcBef>
            </a:pPr>
            <a:r>
              <a:rPr sz="1800" b="1" spc="160" dirty="0">
                <a:solidFill>
                  <a:srgbClr val="FFFFFF"/>
                </a:solidFill>
                <a:latin typeface="Calibri"/>
                <a:cs typeface="Calibri"/>
              </a:rPr>
              <a:t>Dans</a:t>
            </a:r>
            <a:r>
              <a:rPr sz="1800" b="1" spc="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45" dirty="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sz="18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50" dirty="0">
                <a:solidFill>
                  <a:srgbClr val="F5E204"/>
                </a:solidFill>
                <a:latin typeface="Calibri"/>
                <a:cs typeface="Calibri"/>
              </a:rPr>
              <a:t>démarche</a:t>
            </a:r>
            <a:r>
              <a:rPr sz="1800" b="1" spc="5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40" dirty="0">
                <a:solidFill>
                  <a:srgbClr val="F5E204"/>
                </a:solidFill>
                <a:latin typeface="Calibri"/>
                <a:cs typeface="Calibri"/>
              </a:rPr>
              <a:t>responsable</a:t>
            </a:r>
            <a:r>
              <a:rPr sz="18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00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1800" b="1" spc="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20" dirty="0">
                <a:solidFill>
                  <a:srgbClr val="F5E204"/>
                </a:solidFill>
                <a:latin typeface="Calibri"/>
                <a:cs typeface="Calibri"/>
              </a:rPr>
              <a:t>solidaire</a:t>
            </a:r>
            <a:r>
              <a:rPr sz="1800" b="1" spc="120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40" dirty="0">
                <a:solidFill>
                  <a:srgbClr val="FFFFFF"/>
                </a:solidFill>
                <a:latin typeface="Calibri"/>
                <a:cs typeface="Calibri"/>
              </a:rPr>
              <a:t>nous</a:t>
            </a:r>
            <a:r>
              <a:rPr sz="18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40" dirty="0">
                <a:solidFill>
                  <a:srgbClr val="FFFFFF"/>
                </a:solidFill>
                <a:latin typeface="Calibri"/>
                <a:cs typeface="Calibri"/>
              </a:rPr>
              <a:t>aidons</a:t>
            </a:r>
            <a:r>
              <a:rPr sz="18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60" dirty="0">
                <a:solidFill>
                  <a:srgbClr val="FFFFFF"/>
                </a:solidFill>
                <a:latin typeface="Calibri"/>
                <a:cs typeface="Calibri"/>
              </a:rPr>
              <a:t>à </a:t>
            </a:r>
            <a:r>
              <a:rPr sz="1800" b="1" spc="125" dirty="0">
                <a:solidFill>
                  <a:srgbClr val="FFFFFF"/>
                </a:solidFill>
                <a:latin typeface="Calibri"/>
                <a:cs typeface="Calibri"/>
              </a:rPr>
              <a:t>respecter</a:t>
            </a:r>
            <a:r>
              <a:rPr sz="18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25" dirty="0">
                <a:solidFill>
                  <a:srgbClr val="F5E204"/>
                </a:solidFill>
                <a:latin typeface="Calibri"/>
                <a:cs typeface="Calibri"/>
              </a:rPr>
              <a:t>les</a:t>
            </a:r>
            <a:r>
              <a:rPr sz="1800" b="1" spc="5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65" dirty="0">
                <a:solidFill>
                  <a:srgbClr val="F5E204"/>
                </a:solidFill>
                <a:latin typeface="Calibri"/>
                <a:cs typeface="Calibri"/>
              </a:rPr>
              <a:t>hommes</a:t>
            </a:r>
            <a:r>
              <a:rPr sz="1800" b="1" spc="5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75" dirty="0">
                <a:solidFill>
                  <a:srgbClr val="F5E204"/>
                </a:solidFill>
                <a:latin typeface="Calibri"/>
                <a:cs typeface="Calibri"/>
              </a:rPr>
              <a:t>comme</a:t>
            </a:r>
            <a:r>
              <a:rPr sz="18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10" dirty="0">
                <a:solidFill>
                  <a:srgbClr val="F5E204"/>
                </a:solidFill>
                <a:latin typeface="Calibri"/>
                <a:cs typeface="Calibri"/>
              </a:rPr>
              <a:t>la</a:t>
            </a:r>
            <a:r>
              <a:rPr sz="18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00" dirty="0">
                <a:solidFill>
                  <a:srgbClr val="F5E204"/>
                </a:solidFill>
                <a:latin typeface="Calibri"/>
                <a:cs typeface="Calibri"/>
              </a:rPr>
              <a:t>nature</a:t>
            </a:r>
            <a:r>
              <a:rPr sz="1800" b="1" spc="100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40" dirty="0">
                <a:solidFill>
                  <a:srgbClr val="FFFFFF"/>
                </a:solidFill>
                <a:latin typeface="Calibri"/>
                <a:cs typeface="Calibri"/>
              </a:rPr>
              <a:t>Grâce</a:t>
            </a:r>
            <a:r>
              <a:rPr sz="1800" b="1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20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1800" b="1" spc="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45" dirty="0">
                <a:solidFill>
                  <a:srgbClr val="FFFFFF"/>
                </a:solidFill>
                <a:latin typeface="Calibri"/>
                <a:cs typeface="Calibri"/>
              </a:rPr>
              <a:t>nos</a:t>
            </a:r>
            <a:r>
              <a:rPr sz="18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14" dirty="0">
                <a:solidFill>
                  <a:srgbClr val="FFFFFF"/>
                </a:solidFill>
                <a:latin typeface="Calibri"/>
                <a:cs typeface="Calibri"/>
              </a:rPr>
              <a:t>partenaires</a:t>
            </a:r>
            <a:r>
              <a:rPr sz="18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90" dirty="0">
                <a:solidFill>
                  <a:srgbClr val="FFFFFF"/>
                </a:solidFill>
                <a:latin typeface="Calibri"/>
                <a:cs typeface="Calibri"/>
              </a:rPr>
              <a:t>sur </a:t>
            </a:r>
            <a:r>
              <a:rPr sz="1800" b="1" spc="130" dirty="0">
                <a:solidFill>
                  <a:srgbClr val="FFFFFF"/>
                </a:solidFill>
                <a:latin typeface="Calibri"/>
                <a:cs typeface="Calibri"/>
              </a:rPr>
              <a:t>le</a:t>
            </a:r>
            <a:r>
              <a:rPr sz="18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95" dirty="0">
                <a:solidFill>
                  <a:srgbClr val="FFFFFF"/>
                </a:solidFill>
                <a:latin typeface="Calibri"/>
                <a:cs typeface="Calibri"/>
              </a:rPr>
              <a:t>terrain</a:t>
            </a:r>
            <a:r>
              <a:rPr sz="18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40" dirty="0">
                <a:solidFill>
                  <a:srgbClr val="FFFFFF"/>
                </a:solidFill>
                <a:latin typeface="Calibri"/>
                <a:cs typeface="Calibri"/>
              </a:rPr>
              <a:t>nous</a:t>
            </a:r>
            <a:r>
              <a:rPr sz="18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35" dirty="0">
                <a:solidFill>
                  <a:srgbClr val="FFFFFF"/>
                </a:solidFill>
                <a:latin typeface="Calibri"/>
                <a:cs typeface="Calibri"/>
              </a:rPr>
              <a:t>privilégions</a:t>
            </a:r>
            <a:r>
              <a:rPr sz="1800" b="1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65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18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25" dirty="0">
                <a:solidFill>
                  <a:srgbClr val="F5E204"/>
                </a:solidFill>
                <a:latin typeface="Calibri"/>
                <a:cs typeface="Calibri"/>
              </a:rPr>
              <a:t>produits</a:t>
            </a:r>
            <a:r>
              <a:rPr sz="1800" b="1" spc="7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40" dirty="0">
                <a:solidFill>
                  <a:srgbClr val="F5E204"/>
                </a:solidFill>
                <a:latin typeface="Calibri"/>
                <a:cs typeface="Calibri"/>
              </a:rPr>
              <a:t>agricoles</a:t>
            </a:r>
            <a:r>
              <a:rPr sz="1800" b="1" spc="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00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1800" b="1" spc="6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05" dirty="0">
                <a:solidFill>
                  <a:srgbClr val="F5E204"/>
                </a:solidFill>
                <a:latin typeface="Calibri"/>
                <a:cs typeface="Calibri"/>
              </a:rPr>
              <a:t>industriels </a:t>
            </a:r>
            <a:r>
              <a:rPr sz="1800" b="1" spc="125" dirty="0">
                <a:solidFill>
                  <a:srgbClr val="F5E204"/>
                </a:solidFill>
                <a:latin typeface="Calibri"/>
                <a:cs typeface="Calibri"/>
              </a:rPr>
              <a:t>responsables.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60932" y="1597744"/>
            <a:ext cx="10202545" cy="2757170"/>
          </a:xfrm>
          <a:prstGeom prst="rect">
            <a:avLst/>
          </a:prstGeom>
        </p:spPr>
        <p:txBody>
          <a:bodyPr vert="horz" wrap="square" lIns="0" tIns="11048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69"/>
              </a:spcBef>
            </a:pPr>
            <a:r>
              <a:rPr sz="2400" b="1" spc="-10" dirty="0">
                <a:solidFill>
                  <a:srgbClr val="FFFFFF"/>
                </a:solidFill>
                <a:latin typeface="Gill Sans MT"/>
                <a:cs typeface="Gill Sans MT"/>
              </a:rPr>
              <a:t>SPECIALISTE</a:t>
            </a:r>
            <a:endParaRPr sz="2400">
              <a:latin typeface="Gill Sans MT"/>
              <a:cs typeface="Gill Sans MT"/>
            </a:endParaRPr>
          </a:p>
          <a:p>
            <a:pPr marL="2907030">
              <a:lnSpc>
                <a:spcPts val="2050"/>
              </a:lnSpc>
              <a:spcBef>
                <a:spcPts val="580"/>
              </a:spcBef>
            </a:pPr>
            <a:r>
              <a:rPr sz="1800" b="1" spc="165" dirty="0">
                <a:solidFill>
                  <a:srgbClr val="FFFFFF"/>
                </a:solidFill>
                <a:latin typeface="Calibri"/>
                <a:cs typeface="Calibri"/>
              </a:rPr>
              <a:t>Nous</a:t>
            </a:r>
            <a:r>
              <a:rPr sz="18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30" dirty="0">
                <a:solidFill>
                  <a:srgbClr val="FFFFFF"/>
                </a:solidFill>
                <a:latin typeface="Calibri"/>
                <a:cs typeface="Calibri"/>
              </a:rPr>
              <a:t>cherchons</a:t>
            </a:r>
            <a:r>
              <a:rPr sz="1800" b="1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20" dirty="0">
                <a:solidFill>
                  <a:srgbClr val="FFFFFF"/>
                </a:solidFill>
                <a:latin typeface="Calibri"/>
                <a:cs typeface="Calibri"/>
              </a:rPr>
              <a:t>à</a:t>
            </a:r>
            <a:r>
              <a:rPr sz="18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10" dirty="0">
                <a:solidFill>
                  <a:srgbClr val="FFFFFF"/>
                </a:solidFill>
                <a:latin typeface="Calibri"/>
                <a:cs typeface="Calibri"/>
              </a:rPr>
              <a:t>toujours</a:t>
            </a:r>
            <a:r>
              <a:rPr sz="1800" b="1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60" dirty="0">
                <a:solidFill>
                  <a:srgbClr val="FFFFFF"/>
                </a:solidFill>
                <a:latin typeface="Calibri"/>
                <a:cs typeface="Calibri"/>
              </a:rPr>
              <a:t>mieux</a:t>
            </a:r>
            <a:r>
              <a:rPr sz="1800" b="1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00" dirty="0">
                <a:solidFill>
                  <a:srgbClr val="F5E204"/>
                </a:solidFill>
                <a:latin typeface="Calibri"/>
                <a:cs typeface="Calibri"/>
              </a:rPr>
              <a:t>satisfaire</a:t>
            </a:r>
            <a:r>
              <a:rPr sz="1800" b="1" spc="4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45" dirty="0">
                <a:solidFill>
                  <a:srgbClr val="F5E204"/>
                </a:solidFill>
                <a:latin typeface="Calibri"/>
                <a:cs typeface="Calibri"/>
              </a:rPr>
              <a:t>nos</a:t>
            </a:r>
            <a:r>
              <a:rPr sz="1800" b="1" spc="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10" dirty="0">
                <a:solidFill>
                  <a:srgbClr val="F5E204"/>
                </a:solidFill>
                <a:latin typeface="Calibri"/>
                <a:cs typeface="Calibri"/>
              </a:rPr>
              <a:t>clients</a:t>
            </a:r>
            <a:r>
              <a:rPr sz="1800" b="1" spc="6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14" dirty="0">
                <a:solidFill>
                  <a:srgbClr val="F5E204"/>
                </a:solidFill>
                <a:latin typeface="Calibri"/>
                <a:cs typeface="Calibri"/>
              </a:rPr>
              <a:t>par</a:t>
            </a:r>
            <a:endParaRPr sz="1800">
              <a:latin typeface="Calibri"/>
              <a:cs typeface="Calibri"/>
            </a:endParaRPr>
          </a:p>
          <a:p>
            <a:pPr marL="2907030" marR="259079">
              <a:lnSpc>
                <a:spcPts val="1939"/>
              </a:lnSpc>
              <a:spcBef>
                <a:spcPts val="140"/>
              </a:spcBef>
            </a:pPr>
            <a:r>
              <a:rPr sz="1800" b="1" spc="114" dirty="0">
                <a:solidFill>
                  <a:srgbClr val="F5E204"/>
                </a:solidFill>
                <a:latin typeface="Calibri"/>
                <a:cs typeface="Calibri"/>
              </a:rPr>
              <a:t>l’expertise</a:t>
            </a:r>
            <a:r>
              <a:rPr sz="1800" b="1" spc="7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90" dirty="0">
                <a:solidFill>
                  <a:srgbClr val="F5E204"/>
                </a:solidFill>
                <a:latin typeface="Calibri"/>
                <a:cs typeface="Calibri"/>
              </a:rPr>
              <a:t>de</a:t>
            </a:r>
            <a:r>
              <a:rPr sz="18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45" dirty="0">
                <a:solidFill>
                  <a:srgbClr val="F5E204"/>
                </a:solidFill>
                <a:latin typeface="Calibri"/>
                <a:cs typeface="Calibri"/>
              </a:rPr>
              <a:t>nos</a:t>
            </a:r>
            <a:r>
              <a:rPr sz="18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00" dirty="0">
                <a:solidFill>
                  <a:srgbClr val="F5E204"/>
                </a:solidFill>
                <a:latin typeface="Calibri"/>
                <a:cs typeface="Calibri"/>
              </a:rPr>
              <a:t>artisans,</a:t>
            </a:r>
            <a:r>
              <a:rPr sz="1800" b="1" spc="-1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40" dirty="0">
                <a:solidFill>
                  <a:srgbClr val="F5E204"/>
                </a:solidFill>
                <a:latin typeface="Calibri"/>
                <a:cs typeface="Calibri"/>
              </a:rPr>
              <a:t>par</a:t>
            </a:r>
            <a:r>
              <a:rPr sz="1800" b="1" spc="5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05" dirty="0">
                <a:solidFill>
                  <a:srgbClr val="F5E204"/>
                </a:solidFill>
                <a:latin typeface="Calibri"/>
                <a:cs typeface="Calibri"/>
              </a:rPr>
              <a:t>la</a:t>
            </a:r>
            <a:r>
              <a:rPr sz="18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20" dirty="0">
                <a:solidFill>
                  <a:srgbClr val="F5E204"/>
                </a:solidFill>
                <a:latin typeface="Calibri"/>
                <a:cs typeface="Calibri"/>
              </a:rPr>
              <a:t>qualité,</a:t>
            </a:r>
            <a:r>
              <a:rPr sz="1800" b="1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20" dirty="0">
                <a:solidFill>
                  <a:srgbClr val="F5E204"/>
                </a:solidFill>
                <a:latin typeface="Calibri"/>
                <a:cs typeface="Calibri"/>
              </a:rPr>
              <a:t>l’origine</a:t>
            </a:r>
            <a:r>
              <a:rPr sz="1800" b="1" spc="6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00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1800" b="1" spc="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85" dirty="0">
                <a:solidFill>
                  <a:srgbClr val="F5E204"/>
                </a:solidFill>
                <a:latin typeface="Calibri"/>
                <a:cs typeface="Calibri"/>
              </a:rPr>
              <a:t>la</a:t>
            </a:r>
            <a:r>
              <a:rPr sz="1800" b="1" spc="50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10" dirty="0">
                <a:solidFill>
                  <a:srgbClr val="F5E204"/>
                </a:solidFill>
                <a:latin typeface="Calibri"/>
                <a:cs typeface="Calibri"/>
              </a:rPr>
              <a:t>fraicheur</a:t>
            </a:r>
            <a:r>
              <a:rPr sz="1800" b="1" spc="3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9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1800" b="1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45" dirty="0">
                <a:solidFill>
                  <a:srgbClr val="FFFFFF"/>
                </a:solidFill>
                <a:latin typeface="Calibri"/>
                <a:cs typeface="Calibri"/>
              </a:rPr>
              <a:t>nos</a:t>
            </a:r>
            <a:r>
              <a:rPr sz="1800" b="1" spc="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25" dirty="0">
                <a:solidFill>
                  <a:srgbClr val="FFFFFF"/>
                </a:solidFill>
                <a:latin typeface="Calibri"/>
                <a:cs typeface="Calibri"/>
              </a:rPr>
              <a:t>produits.</a:t>
            </a:r>
            <a:r>
              <a:rPr sz="1800"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95" dirty="0">
                <a:solidFill>
                  <a:srgbClr val="F5E204"/>
                </a:solidFill>
                <a:latin typeface="Calibri"/>
                <a:cs typeface="Calibri"/>
              </a:rPr>
              <a:t>Par</a:t>
            </a:r>
            <a:r>
              <a:rPr sz="1800" b="1" spc="4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14" dirty="0">
                <a:solidFill>
                  <a:srgbClr val="F5E204"/>
                </a:solidFill>
                <a:latin typeface="Calibri"/>
                <a:cs typeface="Calibri"/>
              </a:rPr>
              <a:t>leur</a:t>
            </a:r>
            <a:r>
              <a:rPr sz="1800" b="1" spc="4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10" dirty="0">
                <a:solidFill>
                  <a:srgbClr val="F5E204"/>
                </a:solidFill>
                <a:latin typeface="Calibri"/>
                <a:cs typeface="Calibri"/>
              </a:rPr>
              <a:t>savoir-</a:t>
            </a:r>
            <a:r>
              <a:rPr sz="1800" b="1" spc="95" dirty="0">
                <a:solidFill>
                  <a:srgbClr val="F5E204"/>
                </a:solidFill>
                <a:latin typeface="Calibri"/>
                <a:cs typeface="Calibri"/>
              </a:rPr>
              <a:t>faire,</a:t>
            </a:r>
            <a:r>
              <a:rPr sz="1800" b="1" spc="-2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45" dirty="0">
                <a:solidFill>
                  <a:srgbClr val="F5E204"/>
                </a:solidFill>
                <a:latin typeface="Calibri"/>
                <a:cs typeface="Calibri"/>
              </a:rPr>
              <a:t>nos</a:t>
            </a:r>
            <a:r>
              <a:rPr sz="1800" b="1" spc="6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35" dirty="0">
                <a:solidFill>
                  <a:srgbClr val="F5E204"/>
                </a:solidFill>
                <a:latin typeface="Calibri"/>
                <a:cs typeface="Calibri"/>
              </a:rPr>
              <a:t>experts</a:t>
            </a:r>
            <a:r>
              <a:rPr sz="1800" b="1" spc="7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20" dirty="0">
                <a:solidFill>
                  <a:srgbClr val="FFFFFF"/>
                </a:solidFill>
                <a:latin typeface="Calibri"/>
                <a:cs typeface="Calibri"/>
              </a:rPr>
              <a:t>vous </a:t>
            </a:r>
            <a:r>
              <a:rPr sz="1800" b="1" spc="125" dirty="0">
                <a:solidFill>
                  <a:srgbClr val="FFFFFF"/>
                </a:solidFill>
                <a:latin typeface="Calibri"/>
                <a:cs typeface="Calibri"/>
              </a:rPr>
              <a:t>préparent</a:t>
            </a:r>
            <a:r>
              <a:rPr sz="1800" b="1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65" dirty="0">
                <a:solidFill>
                  <a:srgbClr val="F5E204"/>
                </a:solidFill>
                <a:latin typeface="Calibri"/>
                <a:cs typeface="Calibri"/>
              </a:rPr>
              <a:t>des</a:t>
            </a:r>
            <a:r>
              <a:rPr sz="18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25" dirty="0">
                <a:solidFill>
                  <a:srgbClr val="F5E204"/>
                </a:solidFill>
                <a:latin typeface="Calibri"/>
                <a:cs typeface="Calibri"/>
              </a:rPr>
              <a:t>produits</a:t>
            </a:r>
            <a:r>
              <a:rPr sz="1800" b="1" spc="4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20" dirty="0">
                <a:solidFill>
                  <a:srgbClr val="F5E204"/>
                </a:solidFill>
                <a:latin typeface="Calibri"/>
                <a:cs typeface="Calibri"/>
              </a:rPr>
              <a:t>à</a:t>
            </a:r>
            <a:r>
              <a:rPr sz="18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10" dirty="0">
                <a:solidFill>
                  <a:srgbClr val="F5E204"/>
                </a:solidFill>
                <a:latin typeface="Calibri"/>
                <a:cs typeface="Calibri"/>
              </a:rPr>
              <a:t>la</a:t>
            </a:r>
            <a:r>
              <a:rPr sz="1800" b="1" spc="4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14" dirty="0">
                <a:solidFill>
                  <a:srgbClr val="F5E204"/>
                </a:solidFill>
                <a:latin typeface="Calibri"/>
                <a:cs typeface="Calibri"/>
              </a:rPr>
              <a:t>fois</a:t>
            </a:r>
            <a:r>
              <a:rPr sz="1800" b="1" spc="4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45" dirty="0">
                <a:solidFill>
                  <a:srgbClr val="F5E204"/>
                </a:solidFill>
                <a:latin typeface="Calibri"/>
                <a:cs typeface="Calibri"/>
              </a:rPr>
              <a:t>savoureux</a:t>
            </a:r>
            <a:r>
              <a:rPr sz="1800" b="1" spc="4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00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1800" b="1" spc="4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05" dirty="0">
                <a:solidFill>
                  <a:srgbClr val="F5E204"/>
                </a:solidFill>
                <a:latin typeface="Calibri"/>
                <a:cs typeface="Calibri"/>
              </a:rPr>
              <a:t>sains.</a:t>
            </a:r>
            <a:endParaRPr sz="1800">
              <a:latin typeface="Calibri"/>
              <a:cs typeface="Calibri"/>
            </a:endParaRPr>
          </a:p>
          <a:p>
            <a:pPr marL="330835">
              <a:lnSpc>
                <a:spcPts val="2840"/>
              </a:lnSpc>
              <a:spcBef>
                <a:spcPts val="420"/>
              </a:spcBef>
            </a:pPr>
            <a:r>
              <a:rPr sz="2400" b="1" spc="-10" dirty="0">
                <a:solidFill>
                  <a:srgbClr val="FFFFFF"/>
                </a:solidFill>
                <a:latin typeface="Gill Sans MT"/>
                <a:cs typeface="Gill Sans MT"/>
              </a:rPr>
              <a:t>PROXIMITE</a:t>
            </a:r>
            <a:endParaRPr sz="2400">
              <a:latin typeface="Gill Sans MT"/>
              <a:cs typeface="Gill Sans MT"/>
            </a:endParaRPr>
          </a:p>
          <a:p>
            <a:pPr marL="2894965" marR="5080" algn="just">
              <a:lnSpc>
                <a:spcPts val="1939"/>
              </a:lnSpc>
              <a:spcBef>
                <a:spcPts val="204"/>
              </a:spcBef>
            </a:pPr>
            <a:r>
              <a:rPr sz="1800" b="1" spc="95" dirty="0">
                <a:solidFill>
                  <a:srgbClr val="FFFFFF"/>
                </a:solidFill>
                <a:latin typeface="Calibri"/>
                <a:cs typeface="Calibri"/>
              </a:rPr>
              <a:t>Par</a:t>
            </a:r>
            <a:r>
              <a:rPr sz="1800" b="1" spc="3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10" dirty="0">
                <a:solidFill>
                  <a:srgbClr val="F5E204"/>
                </a:solidFill>
                <a:latin typeface="Calibri"/>
                <a:cs typeface="Calibri"/>
              </a:rPr>
              <a:t>notre</a:t>
            </a:r>
            <a:r>
              <a:rPr sz="1800" b="1" spc="32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25" dirty="0">
                <a:solidFill>
                  <a:srgbClr val="F5E204"/>
                </a:solidFill>
                <a:latin typeface="Calibri"/>
                <a:cs typeface="Calibri"/>
              </a:rPr>
              <a:t>écoute,</a:t>
            </a:r>
            <a:r>
              <a:rPr sz="1800" b="1" spc="26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40" dirty="0">
                <a:solidFill>
                  <a:srgbClr val="FFFFFF"/>
                </a:solidFill>
                <a:latin typeface="Calibri"/>
                <a:cs typeface="Calibri"/>
              </a:rPr>
              <a:t>nous</a:t>
            </a:r>
            <a:r>
              <a:rPr sz="1800" b="1" spc="3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60" dirty="0">
                <a:solidFill>
                  <a:srgbClr val="FFFFFF"/>
                </a:solidFill>
                <a:latin typeface="Calibri"/>
                <a:cs typeface="Calibri"/>
              </a:rPr>
              <a:t>sommes</a:t>
            </a:r>
            <a:r>
              <a:rPr sz="1800" b="1" spc="3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40" dirty="0">
                <a:solidFill>
                  <a:srgbClr val="F5E204"/>
                </a:solidFill>
                <a:latin typeface="Calibri"/>
                <a:cs typeface="Calibri"/>
              </a:rPr>
              <a:t>proches</a:t>
            </a:r>
            <a:r>
              <a:rPr sz="1800" b="1" spc="31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95" dirty="0">
                <a:solidFill>
                  <a:srgbClr val="F5E204"/>
                </a:solidFill>
                <a:latin typeface="Calibri"/>
                <a:cs typeface="Calibri"/>
              </a:rPr>
              <a:t>de</a:t>
            </a:r>
            <a:r>
              <a:rPr sz="1800" b="1" spc="32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40" dirty="0">
                <a:solidFill>
                  <a:srgbClr val="F5E204"/>
                </a:solidFill>
                <a:latin typeface="Calibri"/>
                <a:cs typeface="Calibri"/>
              </a:rPr>
              <a:t>vous</a:t>
            </a:r>
            <a:r>
              <a:rPr sz="1800" b="1" spc="325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05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1800" b="1" spc="3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110" dirty="0">
                <a:solidFill>
                  <a:srgbClr val="FFFFFF"/>
                </a:solidFill>
                <a:latin typeface="Calibri"/>
                <a:cs typeface="Calibri"/>
              </a:rPr>
              <a:t>entretenons </a:t>
            </a:r>
            <a:r>
              <a:rPr sz="1800" b="1" spc="145" dirty="0">
                <a:solidFill>
                  <a:srgbClr val="FFFFFF"/>
                </a:solidFill>
                <a:latin typeface="Calibri"/>
                <a:cs typeface="Calibri"/>
              </a:rPr>
              <a:t>une</a:t>
            </a:r>
            <a:r>
              <a:rPr sz="1800" b="1" spc="195" dirty="0">
                <a:solidFill>
                  <a:srgbClr val="FFFFFF"/>
                </a:solidFill>
                <a:latin typeface="Calibri"/>
                <a:cs typeface="Calibri"/>
              </a:rPr>
              <a:t>   </a:t>
            </a:r>
            <a:r>
              <a:rPr sz="1800" b="1" spc="105" dirty="0">
                <a:solidFill>
                  <a:srgbClr val="FFFFFF"/>
                </a:solidFill>
                <a:latin typeface="Calibri"/>
                <a:cs typeface="Calibri"/>
              </a:rPr>
              <a:t>relation</a:t>
            </a:r>
            <a:r>
              <a:rPr sz="1800" b="1" spc="200" dirty="0">
                <a:solidFill>
                  <a:srgbClr val="FFFFFF"/>
                </a:solidFill>
                <a:latin typeface="Calibri"/>
                <a:cs typeface="Calibri"/>
              </a:rPr>
              <a:t>   </a:t>
            </a:r>
            <a:r>
              <a:rPr sz="1800" b="1" spc="120" dirty="0">
                <a:solidFill>
                  <a:srgbClr val="F5E204"/>
                </a:solidFill>
                <a:latin typeface="Calibri"/>
                <a:cs typeface="Calibri"/>
              </a:rPr>
              <a:t>authentique</a:t>
            </a:r>
            <a:r>
              <a:rPr sz="1800" b="1" spc="195" dirty="0">
                <a:solidFill>
                  <a:srgbClr val="F5E204"/>
                </a:solidFill>
                <a:latin typeface="Calibri"/>
                <a:cs typeface="Calibri"/>
              </a:rPr>
              <a:t>   </a:t>
            </a:r>
            <a:r>
              <a:rPr sz="1800" b="1" spc="105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1800" b="1" spc="200" dirty="0">
                <a:solidFill>
                  <a:srgbClr val="F5E204"/>
                </a:solidFill>
                <a:latin typeface="Calibri"/>
                <a:cs typeface="Calibri"/>
              </a:rPr>
              <a:t>   </a:t>
            </a:r>
            <a:r>
              <a:rPr sz="1800" b="1" spc="135" dirty="0">
                <a:solidFill>
                  <a:srgbClr val="F5E204"/>
                </a:solidFill>
                <a:latin typeface="Calibri"/>
                <a:cs typeface="Calibri"/>
              </a:rPr>
              <a:t>simple.</a:t>
            </a:r>
            <a:r>
              <a:rPr sz="1800" b="1" spc="470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1800" b="1" spc="130" dirty="0">
                <a:solidFill>
                  <a:srgbClr val="F5E204"/>
                </a:solidFill>
                <a:latin typeface="Calibri"/>
                <a:cs typeface="Calibri"/>
              </a:rPr>
              <a:t>Notre</a:t>
            </a:r>
            <a:r>
              <a:rPr sz="1800" b="1" spc="195" dirty="0">
                <a:solidFill>
                  <a:srgbClr val="F5E204"/>
                </a:solidFill>
                <a:latin typeface="Calibri"/>
                <a:cs typeface="Calibri"/>
              </a:rPr>
              <a:t>   </a:t>
            </a:r>
            <a:r>
              <a:rPr sz="1800" b="1" spc="130" dirty="0">
                <a:solidFill>
                  <a:srgbClr val="F5E204"/>
                </a:solidFill>
                <a:latin typeface="Calibri"/>
                <a:cs typeface="Calibri"/>
              </a:rPr>
              <a:t>proximité</a:t>
            </a:r>
            <a:r>
              <a:rPr sz="1800" b="1" spc="200" dirty="0">
                <a:solidFill>
                  <a:srgbClr val="F5E204"/>
                </a:solidFill>
                <a:latin typeface="Calibri"/>
                <a:cs typeface="Calibri"/>
              </a:rPr>
              <a:t>   </a:t>
            </a:r>
            <a:r>
              <a:rPr sz="1800" b="1" spc="55" dirty="0">
                <a:solidFill>
                  <a:srgbClr val="FFFFFF"/>
                </a:solidFill>
                <a:latin typeface="Calibri"/>
                <a:cs typeface="Calibri"/>
              </a:rPr>
              <a:t>est </a:t>
            </a:r>
            <a:r>
              <a:rPr sz="1800" b="1" spc="150" dirty="0">
                <a:solidFill>
                  <a:srgbClr val="FFFFFF"/>
                </a:solidFill>
                <a:latin typeface="Calibri"/>
                <a:cs typeface="Calibri"/>
              </a:rPr>
              <a:t>également</a:t>
            </a:r>
            <a:r>
              <a:rPr sz="1800" b="1" spc="44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800" b="1" spc="175" dirty="0">
                <a:solidFill>
                  <a:srgbClr val="F5E204"/>
                </a:solidFill>
                <a:latin typeface="Calibri"/>
                <a:cs typeface="Calibri"/>
              </a:rPr>
              <a:t>géographique</a:t>
            </a:r>
            <a:r>
              <a:rPr sz="1800" b="1" spc="445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1800" b="1" spc="105" dirty="0">
                <a:solidFill>
                  <a:srgbClr val="F5E204"/>
                </a:solidFill>
                <a:latin typeface="Calibri"/>
                <a:cs typeface="Calibri"/>
              </a:rPr>
              <a:t>et</a:t>
            </a:r>
            <a:r>
              <a:rPr sz="1800" b="1" spc="440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1800" b="1" spc="75" dirty="0">
                <a:solidFill>
                  <a:srgbClr val="F5E204"/>
                </a:solidFill>
                <a:latin typeface="Calibri"/>
                <a:cs typeface="Calibri"/>
              </a:rPr>
              <a:t>fait</a:t>
            </a:r>
            <a:r>
              <a:rPr sz="1800" b="1" spc="445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1800" b="1" spc="125" dirty="0">
                <a:solidFill>
                  <a:srgbClr val="FFFFFF"/>
                </a:solidFill>
                <a:latin typeface="Calibri"/>
                <a:cs typeface="Calibri"/>
              </a:rPr>
              <a:t>vivre</a:t>
            </a:r>
            <a:r>
              <a:rPr sz="1800" b="1" spc="44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800" b="1" spc="130" dirty="0">
                <a:solidFill>
                  <a:srgbClr val="FFFFFF"/>
                </a:solidFill>
                <a:latin typeface="Calibri"/>
                <a:cs typeface="Calibri"/>
              </a:rPr>
              <a:t>le</a:t>
            </a:r>
            <a:r>
              <a:rPr sz="1800" b="1" spc="440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800" b="1" spc="105" dirty="0">
                <a:solidFill>
                  <a:srgbClr val="FFFFFF"/>
                </a:solidFill>
                <a:latin typeface="Calibri"/>
                <a:cs typeface="Calibri"/>
              </a:rPr>
              <a:t>tissu</a:t>
            </a:r>
            <a:r>
              <a:rPr sz="1800" b="1" spc="445" dirty="0">
                <a:solidFill>
                  <a:srgbClr val="FFFFFF"/>
                </a:solidFill>
                <a:latin typeface="Calibri"/>
                <a:cs typeface="Calibri"/>
              </a:rPr>
              <a:t>  </a:t>
            </a:r>
            <a:r>
              <a:rPr sz="1800" b="1" spc="114" dirty="0">
                <a:solidFill>
                  <a:srgbClr val="FFFFFF"/>
                </a:solidFill>
                <a:latin typeface="Calibri"/>
                <a:cs typeface="Calibri"/>
              </a:rPr>
              <a:t>local</a:t>
            </a:r>
            <a:r>
              <a:rPr sz="1800" b="1" spc="114" dirty="0">
                <a:solidFill>
                  <a:srgbClr val="F5E204"/>
                </a:solidFill>
                <a:latin typeface="Calibri"/>
                <a:cs typeface="Calibri"/>
              </a:rPr>
              <a:t>,</a:t>
            </a:r>
            <a:r>
              <a:rPr sz="1800" b="1" spc="405" dirty="0">
                <a:solidFill>
                  <a:srgbClr val="F5E204"/>
                </a:solidFill>
                <a:latin typeface="Calibri"/>
                <a:cs typeface="Calibri"/>
              </a:rPr>
              <a:t>  </a:t>
            </a:r>
            <a:r>
              <a:rPr sz="1800" b="1" spc="80" dirty="0">
                <a:solidFill>
                  <a:srgbClr val="F5E204"/>
                </a:solidFill>
                <a:latin typeface="Calibri"/>
                <a:cs typeface="Calibri"/>
              </a:rPr>
              <a:t>par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43323" y="4302252"/>
            <a:ext cx="7318375" cy="54673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5080">
              <a:lnSpc>
                <a:spcPts val="1939"/>
              </a:lnSpc>
              <a:spcBef>
                <a:spcPts val="345"/>
              </a:spcBef>
              <a:tabLst>
                <a:tab pos="1718945" algn="l"/>
                <a:tab pos="2157730" algn="l"/>
                <a:tab pos="2703195" algn="l"/>
                <a:tab pos="3960495" algn="l"/>
                <a:tab pos="4704715" algn="l"/>
                <a:tab pos="7027545" algn="l"/>
              </a:tabLst>
            </a:pPr>
            <a:r>
              <a:rPr sz="1800" b="1" spc="100" dirty="0">
                <a:solidFill>
                  <a:srgbClr val="F5E204"/>
                </a:solidFill>
                <a:latin typeface="Calibri"/>
                <a:cs typeface="Calibri"/>
              </a:rPr>
              <a:t>l’implantation</a:t>
            </a:r>
            <a:r>
              <a:rPr sz="1800" b="1" dirty="0">
                <a:solidFill>
                  <a:srgbClr val="F5E204"/>
                </a:solidFill>
                <a:latin typeface="Calibri"/>
                <a:cs typeface="Calibri"/>
              </a:rPr>
              <a:t>	</a:t>
            </a:r>
            <a:r>
              <a:rPr sz="1800" b="1" spc="165" dirty="0">
                <a:solidFill>
                  <a:srgbClr val="F5E204"/>
                </a:solidFill>
                <a:latin typeface="Calibri"/>
                <a:cs typeface="Calibri"/>
              </a:rPr>
              <a:t>de</a:t>
            </a:r>
            <a:r>
              <a:rPr sz="1800" b="1" dirty="0">
                <a:solidFill>
                  <a:srgbClr val="F5E204"/>
                </a:solidFill>
                <a:latin typeface="Calibri"/>
                <a:cs typeface="Calibri"/>
              </a:rPr>
              <a:t>	</a:t>
            </a:r>
            <a:r>
              <a:rPr sz="1800" b="1" spc="120" dirty="0">
                <a:solidFill>
                  <a:srgbClr val="F5E204"/>
                </a:solidFill>
                <a:latin typeface="Calibri"/>
                <a:cs typeface="Calibri"/>
              </a:rPr>
              <a:t>nos</a:t>
            </a:r>
            <a:r>
              <a:rPr sz="1800" b="1" dirty="0">
                <a:solidFill>
                  <a:srgbClr val="F5E204"/>
                </a:solidFill>
                <a:latin typeface="Calibri"/>
                <a:cs typeface="Calibri"/>
              </a:rPr>
              <a:t>	</a:t>
            </a:r>
            <a:r>
              <a:rPr sz="1800" b="1" spc="135" dirty="0">
                <a:solidFill>
                  <a:srgbClr val="F5E204"/>
                </a:solidFill>
                <a:latin typeface="Calibri"/>
                <a:cs typeface="Calibri"/>
              </a:rPr>
              <a:t>magasins,</a:t>
            </a:r>
            <a:r>
              <a:rPr sz="1800" b="1" dirty="0">
                <a:solidFill>
                  <a:srgbClr val="F5E204"/>
                </a:solidFill>
                <a:latin typeface="Calibri"/>
                <a:cs typeface="Calibri"/>
              </a:rPr>
              <a:t>	</a:t>
            </a:r>
            <a:r>
              <a:rPr sz="1800" b="1" spc="100" dirty="0">
                <a:solidFill>
                  <a:srgbClr val="FFFFFF"/>
                </a:solidFill>
                <a:latin typeface="Calibri"/>
                <a:cs typeface="Calibri"/>
              </a:rPr>
              <a:t>notre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sz="1800" b="1" spc="125" dirty="0">
                <a:solidFill>
                  <a:srgbClr val="F5E204"/>
                </a:solidFill>
                <a:latin typeface="Calibri"/>
                <a:cs typeface="Calibri"/>
              </a:rPr>
              <a:t>approvisionnement</a:t>
            </a:r>
            <a:r>
              <a:rPr sz="1800" b="1" dirty="0">
                <a:solidFill>
                  <a:srgbClr val="F5E204"/>
                </a:solidFill>
                <a:latin typeface="Calibri"/>
                <a:cs typeface="Calibri"/>
              </a:rPr>
              <a:t>	</a:t>
            </a:r>
            <a:r>
              <a:rPr sz="1800" b="1" spc="130" dirty="0">
                <a:solidFill>
                  <a:srgbClr val="F5E204"/>
                </a:solidFill>
                <a:latin typeface="Calibri"/>
                <a:cs typeface="Calibri"/>
              </a:rPr>
              <a:t>en </a:t>
            </a:r>
            <a:r>
              <a:rPr sz="1800" b="1" spc="100" dirty="0">
                <a:solidFill>
                  <a:srgbClr val="F5E204"/>
                </a:solidFill>
                <a:latin typeface="Calibri"/>
                <a:cs typeface="Calibri"/>
              </a:rPr>
              <a:t>circuits</a:t>
            </a:r>
            <a:r>
              <a:rPr sz="18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110" dirty="0">
                <a:solidFill>
                  <a:srgbClr val="F5E204"/>
                </a:solidFill>
                <a:latin typeface="Calibri"/>
                <a:cs typeface="Calibri"/>
              </a:rPr>
              <a:t>courts</a:t>
            </a:r>
            <a:r>
              <a:rPr sz="1800" b="1" spc="50" dirty="0">
                <a:solidFill>
                  <a:srgbClr val="F5E204"/>
                </a:solidFill>
                <a:latin typeface="Calibri"/>
                <a:cs typeface="Calibri"/>
              </a:rPr>
              <a:t> </a:t>
            </a:r>
            <a:r>
              <a:rPr sz="1800" b="1" spc="459" dirty="0">
                <a:solidFill>
                  <a:srgbClr val="FFFFFF"/>
                </a:solidFill>
                <a:latin typeface="Calibri"/>
                <a:cs typeface="Calibri"/>
              </a:rPr>
              <a:t>…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666113" y="4603622"/>
            <a:ext cx="2520315" cy="1346835"/>
          </a:xfrm>
          <a:custGeom>
            <a:avLst/>
            <a:gdLst/>
            <a:ahLst/>
            <a:cxnLst/>
            <a:rect l="l" t="t" r="r" b="b"/>
            <a:pathLst>
              <a:path w="2520315" h="1346835">
                <a:moveTo>
                  <a:pt x="0" y="568451"/>
                </a:moveTo>
                <a:lnTo>
                  <a:pt x="2520188" y="568451"/>
                </a:lnTo>
              </a:path>
              <a:path w="2520315" h="1346835">
                <a:moveTo>
                  <a:pt x="2087879" y="0"/>
                </a:moveTo>
                <a:lnTo>
                  <a:pt x="2087879" y="1346263"/>
                </a:lnTo>
              </a:path>
            </a:pathLst>
          </a:custGeom>
          <a:ln w="9525">
            <a:solidFill>
              <a:srgbClr val="FFFF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42823" y="2355227"/>
              <a:ext cx="5208270" cy="1348105"/>
            </a:xfrm>
            <a:custGeom>
              <a:avLst/>
              <a:gdLst/>
              <a:ahLst/>
              <a:cxnLst/>
              <a:rect l="l" t="t" r="r" b="b"/>
              <a:pathLst>
                <a:path w="5208270" h="1348104">
                  <a:moveTo>
                    <a:pt x="5208270" y="670547"/>
                  </a:moveTo>
                  <a:lnTo>
                    <a:pt x="1933956" y="670547"/>
                  </a:lnTo>
                  <a:lnTo>
                    <a:pt x="1933956" y="0"/>
                  </a:lnTo>
                  <a:lnTo>
                    <a:pt x="0" y="0"/>
                  </a:lnTo>
                  <a:lnTo>
                    <a:pt x="0" y="670547"/>
                  </a:lnTo>
                  <a:lnTo>
                    <a:pt x="0" y="677405"/>
                  </a:lnTo>
                  <a:lnTo>
                    <a:pt x="0" y="1347965"/>
                  </a:lnTo>
                  <a:lnTo>
                    <a:pt x="5208270" y="1347965"/>
                  </a:lnTo>
                  <a:lnTo>
                    <a:pt x="5208270" y="670547"/>
                  </a:lnTo>
                  <a:close/>
                </a:path>
              </a:pathLst>
            </a:custGeom>
            <a:solidFill>
              <a:srgbClr val="0079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30173" y="2323338"/>
            <a:ext cx="1961514" cy="695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00" spc="390" dirty="0"/>
              <a:t>TRAITS</a:t>
            </a:r>
            <a:endParaRPr sz="4400"/>
          </a:p>
        </p:txBody>
      </p:sp>
      <p:sp>
        <p:nvSpPr>
          <p:cNvPr id="7" name="object 7"/>
          <p:cNvSpPr txBox="1"/>
          <p:nvPr/>
        </p:nvSpPr>
        <p:spPr>
          <a:xfrm>
            <a:off x="630173" y="2994406"/>
            <a:ext cx="523367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400" b="1" spc="565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4400" b="1" spc="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400" b="1" spc="475" dirty="0">
                <a:solidFill>
                  <a:srgbClr val="FFFFFF"/>
                </a:solidFill>
                <a:latin typeface="Calibri"/>
                <a:cs typeface="Calibri"/>
              </a:rPr>
              <a:t>PERSONNALITÉ</a:t>
            </a:r>
            <a:endParaRPr sz="4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0" y="38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6E4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70737" y="516255"/>
            <a:ext cx="7397750" cy="452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665"/>
              </a:lnSpc>
            </a:pPr>
            <a:r>
              <a:rPr sz="2800" dirty="0">
                <a:solidFill>
                  <a:srgbClr val="FFFF00"/>
                </a:solidFill>
                <a:latin typeface="Calibri"/>
                <a:cs typeface="Calibri"/>
              </a:rPr>
              <a:t>TRAITS</a:t>
            </a:r>
            <a:r>
              <a:rPr sz="2800" spc="-30" dirty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FF00"/>
                </a:solidFill>
                <a:latin typeface="Calibri"/>
                <a:cs typeface="Calibri"/>
              </a:rPr>
              <a:t>DE</a:t>
            </a:r>
            <a:r>
              <a:rPr sz="2800" spc="-20" dirty="0">
                <a:solidFill>
                  <a:srgbClr val="FFFF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FFFF00"/>
                </a:solidFill>
                <a:latin typeface="Calibri"/>
                <a:cs typeface="Calibri"/>
              </a:rPr>
              <a:t>PERSONNALITÉ</a:t>
            </a:r>
            <a:endParaRPr sz="2800">
              <a:latin typeface="Calibri"/>
              <a:cs typeface="Calibri"/>
            </a:endParaRPr>
          </a:p>
          <a:p>
            <a:pPr marL="5923280">
              <a:lnSpc>
                <a:spcPct val="100000"/>
              </a:lnSpc>
              <a:spcBef>
                <a:spcPts val="1570"/>
              </a:spcBef>
            </a:pPr>
            <a:r>
              <a:rPr sz="1800" b="1" spc="-35" dirty="0">
                <a:solidFill>
                  <a:srgbClr val="FFFFFF"/>
                </a:solidFill>
                <a:latin typeface="Gill Sans MT"/>
                <a:cs typeface="Gill Sans MT"/>
              </a:rPr>
              <a:t>AUDACIEUX</a:t>
            </a:r>
            <a:endParaRPr sz="18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8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8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1295"/>
              </a:spcBef>
            </a:pPr>
            <a:endParaRPr sz="1800">
              <a:latin typeface="Gill Sans MT"/>
              <a:cs typeface="Gill Sans MT"/>
            </a:endParaRPr>
          </a:p>
          <a:p>
            <a:pPr marL="5883275">
              <a:lnSpc>
                <a:spcPct val="100000"/>
              </a:lnSpc>
            </a:pPr>
            <a:r>
              <a:rPr sz="1800" b="1" spc="-10" dirty="0">
                <a:solidFill>
                  <a:srgbClr val="FFFFFF"/>
                </a:solidFill>
                <a:latin typeface="Gill Sans MT"/>
                <a:cs typeface="Gill Sans MT"/>
              </a:rPr>
              <a:t>POSITIF</a:t>
            </a:r>
            <a:endParaRPr sz="18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8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8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1300"/>
              </a:spcBef>
            </a:pPr>
            <a:endParaRPr sz="1800">
              <a:latin typeface="Gill Sans MT"/>
              <a:cs typeface="Gill Sans MT"/>
            </a:endParaRPr>
          </a:p>
          <a:p>
            <a:pPr marR="766445" algn="r">
              <a:lnSpc>
                <a:spcPct val="100000"/>
              </a:lnSpc>
            </a:pPr>
            <a:r>
              <a:rPr sz="1800" b="1" spc="-10" dirty="0">
                <a:solidFill>
                  <a:srgbClr val="FFFFFF"/>
                </a:solidFill>
                <a:latin typeface="Gill Sans MT"/>
                <a:cs typeface="Gill Sans MT"/>
              </a:rPr>
              <a:t>ATTENTIF</a:t>
            </a:r>
            <a:endParaRPr sz="18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8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</a:pPr>
            <a:endParaRPr sz="1800">
              <a:latin typeface="Gill Sans MT"/>
              <a:cs typeface="Gill Sans MT"/>
            </a:endParaRPr>
          </a:p>
          <a:p>
            <a:pPr>
              <a:lnSpc>
                <a:spcPct val="100000"/>
              </a:lnSpc>
              <a:spcBef>
                <a:spcPts val="1300"/>
              </a:spcBef>
            </a:pPr>
            <a:endParaRPr sz="1800">
              <a:latin typeface="Gill Sans MT"/>
              <a:cs typeface="Gill Sans MT"/>
            </a:endParaRPr>
          </a:p>
          <a:p>
            <a:pPr marL="5883275">
              <a:lnSpc>
                <a:spcPct val="100000"/>
              </a:lnSpc>
            </a:pPr>
            <a:r>
              <a:rPr sz="1800" b="1" spc="-10" dirty="0">
                <a:solidFill>
                  <a:srgbClr val="FFFFFF"/>
                </a:solidFill>
                <a:latin typeface="Gill Sans MT"/>
                <a:cs typeface="Gill Sans MT"/>
              </a:rPr>
              <a:t>SINCÈRE</a:t>
            </a:r>
            <a:endParaRPr sz="1800">
              <a:latin typeface="Gill Sans MT"/>
              <a:cs typeface="Gill Sans MT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-12319" y="-12319"/>
            <a:ext cx="12217400" cy="6883400"/>
            <a:chOff x="-12319" y="-12319"/>
            <a:chExt cx="12217400" cy="6883400"/>
          </a:xfrm>
        </p:grpSpPr>
        <p:sp>
          <p:nvSpPr>
            <p:cNvPr id="5" name="object 5"/>
            <p:cNvSpPr/>
            <p:nvPr/>
          </p:nvSpPr>
          <p:spPr>
            <a:xfrm>
              <a:off x="380" y="380"/>
              <a:ext cx="12192000" cy="6858000"/>
            </a:xfrm>
            <a:custGeom>
              <a:avLst/>
              <a:gdLst/>
              <a:ahLst/>
              <a:cxnLst/>
              <a:rect l="l" t="t" r="r" b="b"/>
              <a:pathLst>
                <a:path w="12192000" h="6858000">
                  <a:moveTo>
                    <a:pt x="0" y="6858000"/>
                  </a:moveTo>
                  <a:lnTo>
                    <a:pt x="12192000" y="6858000"/>
                  </a:lnTo>
                  <a:lnTo>
                    <a:pt x="12192000" y="0"/>
                  </a:lnTo>
                  <a:lnTo>
                    <a:pt x="0" y="0"/>
                  </a:lnTo>
                  <a:lnTo>
                    <a:pt x="0" y="685800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214746" y="3429380"/>
              <a:ext cx="2936875" cy="1728470"/>
            </a:xfrm>
            <a:custGeom>
              <a:avLst/>
              <a:gdLst/>
              <a:ahLst/>
              <a:cxnLst/>
              <a:rect l="l" t="t" r="r" b="b"/>
              <a:pathLst>
                <a:path w="2936875" h="1728470">
                  <a:moveTo>
                    <a:pt x="17525" y="1728216"/>
                  </a:moveTo>
                  <a:lnTo>
                    <a:pt x="2936748" y="1728216"/>
                  </a:lnTo>
                  <a:lnTo>
                    <a:pt x="2936748" y="1008126"/>
                  </a:lnTo>
                  <a:lnTo>
                    <a:pt x="17525" y="1008126"/>
                  </a:lnTo>
                  <a:lnTo>
                    <a:pt x="17525" y="1728216"/>
                  </a:lnTo>
                  <a:close/>
                </a:path>
                <a:path w="2936875" h="1728470">
                  <a:moveTo>
                    <a:pt x="0" y="720090"/>
                  </a:moveTo>
                  <a:lnTo>
                    <a:pt x="2919222" y="720090"/>
                  </a:lnTo>
                  <a:lnTo>
                    <a:pt x="2919222" y="0"/>
                  </a:lnTo>
                  <a:lnTo>
                    <a:pt x="0" y="0"/>
                  </a:lnTo>
                  <a:lnTo>
                    <a:pt x="0" y="720090"/>
                  </a:lnTo>
                  <a:close/>
                </a:path>
              </a:pathLst>
            </a:custGeom>
            <a:ln w="25400">
              <a:solidFill>
                <a:srgbClr val="FFFF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46759" y="4260341"/>
              <a:ext cx="4481830" cy="586740"/>
            </a:xfrm>
            <a:custGeom>
              <a:avLst/>
              <a:gdLst/>
              <a:ahLst/>
              <a:cxnLst/>
              <a:rect l="l" t="t" r="r" b="b"/>
              <a:pathLst>
                <a:path w="4481830" h="586739">
                  <a:moveTo>
                    <a:pt x="4481322" y="0"/>
                  </a:moveTo>
                  <a:lnTo>
                    <a:pt x="0" y="0"/>
                  </a:lnTo>
                  <a:lnTo>
                    <a:pt x="0" y="586740"/>
                  </a:lnTo>
                  <a:lnTo>
                    <a:pt x="4481322" y="586740"/>
                  </a:lnTo>
                  <a:lnTo>
                    <a:pt x="4481322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623569" y="4026661"/>
            <a:ext cx="4725035" cy="970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200" spc="655" dirty="0"/>
              <a:t>AUDACIEUX</a:t>
            </a:r>
            <a:endParaRPr sz="6200"/>
          </a:p>
        </p:txBody>
      </p:sp>
      <p:sp>
        <p:nvSpPr>
          <p:cNvPr id="11" name="object 11"/>
          <p:cNvSpPr/>
          <p:nvPr/>
        </p:nvSpPr>
        <p:spPr>
          <a:xfrm>
            <a:off x="391286" y="405002"/>
            <a:ext cx="11410315" cy="6049010"/>
          </a:xfrm>
          <a:custGeom>
            <a:avLst/>
            <a:gdLst/>
            <a:ahLst/>
            <a:cxnLst/>
            <a:rect l="l" t="t" r="r" b="b"/>
            <a:pathLst>
              <a:path w="11410315" h="6049010">
                <a:moveTo>
                  <a:pt x="0" y="6048756"/>
                </a:moveTo>
                <a:lnTo>
                  <a:pt x="11410188" y="6048756"/>
                </a:lnTo>
                <a:lnTo>
                  <a:pt x="11410188" y="0"/>
                </a:lnTo>
                <a:lnTo>
                  <a:pt x="0" y="0"/>
                </a:lnTo>
                <a:lnTo>
                  <a:pt x="0" y="6048756"/>
                </a:lnTo>
                <a:close/>
              </a:path>
            </a:pathLst>
          </a:custGeom>
          <a:ln w="5715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435882" y="528680"/>
            <a:ext cx="333375" cy="3336925"/>
          </a:xfrm>
          <a:prstGeom prst="rect">
            <a:avLst/>
          </a:prstGeom>
        </p:spPr>
        <p:txBody>
          <a:bodyPr vert="vert270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000" b="1" spc="180" dirty="0">
                <a:solidFill>
                  <a:srgbClr val="FFFFFF"/>
                </a:solidFill>
                <a:latin typeface="Calibri"/>
                <a:cs typeface="Calibri"/>
              </a:rPr>
              <a:t>TRAITS</a:t>
            </a:r>
            <a:r>
              <a:rPr sz="20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254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0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210" dirty="0">
                <a:solidFill>
                  <a:srgbClr val="FFFFFF"/>
                </a:solidFill>
                <a:latin typeface="Calibri"/>
                <a:cs typeface="Calibri"/>
              </a:rPr>
              <a:t>PERSONNALITÉ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8224266" y="0"/>
            <a:ext cx="2480310" cy="928369"/>
            <a:chOff x="8224266" y="0"/>
            <a:chExt cx="2480310" cy="928369"/>
          </a:xfrm>
        </p:grpSpPr>
        <p:pic>
          <p:nvPicPr>
            <p:cNvPr id="14" name="object 1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24266" y="0"/>
              <a:ext cx="2480310" cy="928115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37448" y="148589"/>
              <a:ext cx="1940813" cy="74371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31" cy="68580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35882" y="528680"/>
            <a:ext cx="333375" cy="3336925"/>
          </a:xfrm>
          <a:prstGeom prst="rect">
            <a:avLst/>
          </a:prstGeom>
        </p:spPr>
        <p:txBody>
          <a:bodyPr vert="vert270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000" b="1" spc="180" dirty="0">
                <a:solidFill>
                  <a:srgbClr val="FFFFFF"/>
                </a:solidFill>
                <a:latin typeface="Calibri"/>
                <a:cs typeface="Calibri"/>
              </a:rPr>
              <a:t>TRAITS</a:t>
            </a:r>
            <a:r>
              <a:rPr sz="20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254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0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210" dirty="0">
                <a:solidFill>
                  <a:srgbClr val="FFFFFF"/>
                </a:solidFill>
                <a:latin typeface="Calibri"/>
                <a:cs typeface="Calibri"/>
              </a:rPr>
              <a:t>PERSONNALITÉ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065769" y="1773173"/>
            <a:ext cx="2901315" cy="586105"/>
          </a:xfrm>
          <a:custGeom>
            <a:avLst/>
            <a:gdLst/>
            <a:ahLst/>
            <a:cxnLst/>
            <a:rect l="l" t="t" r="r" b="b"/>
            <a:pathLst>
              <a:path w="2901315" h="586105">
                <a:moveTo>
                  <a:pt x="2900933" y="0"/>
                </a:moveTo>
                <a:lnTo>
                  <a:pt x="0" y="0"/>
                </a:lnTo>
                <a:lnTo>
                  <a:pt x="0" y="585977"/>
                </a:lnTo>
                <a:lnTo>
                  <a:pt x="2900933" y="585977"/>
                </a:lnTo>
                <a:lnTo>
                  <a:pt x="2900933" y="0"/>
                </a:lnTo>
                <a:close/>
              </a:path>
            </a:pathLst>
          </a:custGeom>
          <a:solidFill>
            <a:srgbClr val="6E8E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975854" y="1538223"/>
            <a:ext cx="3075940" cy="970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200" spc="600" dirty="0"/>
              <a:t>POSITIF</a:t>
            </a:r>
            <a:endParaRPr sz="6200"/>
          </a:p>
        </p:txBody>
      </p:sp>
      <p:grpSp>
        <p:nvGrpSpPr>
          <p:cNvPr id="6" name="object 6"/>
          <p:cNvGrpSpPr/>
          <p:nvPr/>
        </p:nvGrpSpPr>
        <p:grpSpPr>
          <a:xfrm>
            <a:off x="362711" y="0"/>
            <a:ext cx="11467465" cy="6482715"/>
            <a:chOff x="362711" y="0"/>
            <a:chExt cx="11467465" cy="6482715"/>
          </a:xfrm>
        </p:grpSpPr>
        <p:sp>
          <p:nvSpPr>
            <p:cNvPr id="7" name="object 7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183880" y="0"/>
              <a:ext cx="2664714" cy="70789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37447" y="148589"/>
              <a:ext cx="1940813" cy="74371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435882" y="528680"/>
            <a:ext cx="333375" cy="3336925"/>
          </a:xfrm>
          <a:prstGeom prst="rect">
            <a:avLst/>
          </a:prstGeom>
        </p:spPr>
        <p:txBody>
          <a:bodyPr vert="vert270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2000" b="1" spc="180" dirty="0">
                <a:solidFill>
                  <a:srgbClr val="FFFFFF"/>
                </a:solidFill>
                <a:latin typeface="Calibri"/>
                <a:cs typeface="Calibri"/>
              </a:rPr>
              <a:t>TRAITS</a:t>
            </a:r>
            <a:r>
              <a:rPr sz="20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254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0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210" dirty="0">
                <a:solidFill>
                  <a:srgbClr val="FFFFFF"/>
                </a:solidFill>
                <a:latin typeface="Calibri"/>
                <a:cs typeface="Calibri"/>
              </a:rPr>
              <a:t>PERSONNALITÉ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129271" y="1642872"/>
            <a:ext cx="3274695" cy="586105"/>
          </a:xfrm>
          <a:custGeom>
            <a:avLst/>
            <a:gdLst/>
            <a:ahLst/>
            <a:cxnLst/>
            <a:rect l="l" t="t" r="r" b="b"/>
            <a:pathLst>
              <a:path w="3274695" h="586105">
                <a:moveTo>
                  <a:pt x="3274314" y="0"/>
                </a:moveTo>
                <a:lnTo>
                  <a:pt x="0" y="0"/>
                </a:lnTo>
                <a:lnTo>
                  <a:pt x="0" y="585977"/>
                </a:lnTo>
                <a:lnTo>
                  <a:pt x="3274314" y="585977"/>
                </a:lnTo>
                <a:lnTo>
                  <a:pt x="3274314" y="0"/>
                </a:lnTo>
                <a:close/>
              </a:path>
            </a:pathLst>
          </a:custGeom>
          <a:solidFill>
            <a:srgbClr val="6E8E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067550" y="1408683"/>
            <a:ext cx="3388360" cy="970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6200" spc="695" dirty="0"/>
              <a:t>SINCERE</a:t>
            </a:r>
            <a:endParaRPr sz="6200"/>
          </a:p>
        </p:txBody>
      </p:sp>
      <p:grpSp>
        <p:nvGrpSpPr>
          <p:cNvPr id="6" name="object 6"/>
          <p:cNvGrpSpPr/>
          <p:nvPr/>
        </p:nvGrpSpPr>
        <p:grpSpPr>
          <a:xfrm>
            <a:off x="362711" y="0"/>
            <a:ext cx="11467465" cy="6482715"/>
            <a:chOff x="362711" y="0"/>
            <a:chExt cx="11467465" cy="6482715"/>
          </a:xfrm>
        </p:grpSpPr>
        <p:sp>
          <p:nvSpPr>
            <p:cNvPr id="7" name="object 7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27897" y="0"/>
              <a:ext cx="2404872" cy="76504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537447" y="148589"/>
              <a:ext cx="1940813" cy="74371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74ADC42B-D3CA-4E91-98C5-811FAF5FF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60" y="-567220"/>
            <a:ext cx="12193960" cy="799243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BA149B08-CC2F-47E5-82E9-01091C0A8D58}"/>
              </a:ext>
            </a:extLst>
          </p:cNvPr>
          <p:cNvSpPr txBox="1"/>
          <p:nvPr/>
        </p:nvSpPr>
        <p:spPr>
          <a:xfrm>
            <a:off x="551384" y="3789040"/>
            <a:ext cx="65664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highlight>
                  <a:srgbClr val="6F8E30"/>
                </a:highlight>
                <a:latin typeface="Avenir Next LT Pro" panose="020B0504020202020204" pitchFamily="34" charset="0"/>
              </a:rPr>
              <a:t>NOTRE PROMESSE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0C7B94-0F97-4C39-BD98-AED2C4F192C3}"/>
              </a:ext>
            </a:extLst>
          </p:cNvPr>
          <p:cNvSpPr/>
          <p:nvPr/>
        </p:nvSpPr>
        <p:spPr>
          <a:xfrm>
            <a:off x="391177" y="404664"/>
            <a:ext cx="11409646" cy="604867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31AB5F6-9FFE-4205-B8FE-E58ED4ADB7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874" t="7011" r="9445" b="81619"/>
          <a:stretch/>
        </p:blipFill>
        <p:spPr>
          <a:xfrm>
            <a:off x="8158126" y="-18053"/>
            <a:ext cx="2887764" cy="908720"/>
          </a:xfrm>
          <a:prstGeom prst="rect">
            <a:avLst/>
          </a:prstGeom>
        </p:spPr>
      </p:pic>
      <p:pic>
        <p:nvPicPr>
          <p:cNvPr id="11" name="Picture 4" descr="Supermarché alimentaire - Supermarchés Match">
            <a:extLst>
              <a:ext uri="{FF2B5EF4-FFF2-40B4-BE49-F238E27FC236}">
                <a16:creationId xmlns:a16="http://schemas.microsoft.com/office/drawing/2014/main" id="{EE064C9E-2CE5-46A9-8907-98009D104D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8" r="23335"/>
          <a:stretch/>
        </p:blipFill>
        <p:spPr bwMode="auto">
          <a:xfrm>
            <a:off x="8537568" y="148966"/>
            <a:ext cx="1940459" cy="74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3973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74ADC42B-D3CA-4E91-98C5-811FAF5FFD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60" y="-567220"/>
            <a:ext cx="12193960" cy="7992438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BEAA6C4-87E7-4569-81EF-782F26CF5418}"/>
              </a:ext>
            </a:extLst>
          </p:cNvPr>
          <p:cNvSpPr txBox="1"/>
          <p:nvPr/>
        </p:nvSpPr>
        <p:spPr>
          <a:xfrm>
            <a:off x="333399" y="3212976"/>
            <a:ext cx="11523242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6F8E30"/>
                </a:highlight>
                <a:latin typeface="Avenir Next LT Pro" panose="020B0504020202020204" pitchFamily="34" charset="0"/>
              </a:rPr>
              <a:t>Chaque jour, des professionnels passionnés</a:t>
            </a:r>
            <a:br>
              <a:rPr lang="fr-F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6F8E30"/>
                </a:highlight>
                <a:latin typeface="Avenir Next LT Pro" panose="020B0504020202020204" pitchFamily="34" charset="0"/>
              </a:rPr>
            </a:br>
            <a:r>
              <a:rPr lang="fr-F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6F8E30"/>
                </a:highlight>
                <a:latin typeface="Avenir Next LT Pro" panose="020B0504020202020204" pitchFamily="34" charset="0"/>
              </a:rPr>
              <a:t>sélectionnent et préparent</a:t>
            </a:r>
            <a:br>
              <a:rPr lang="fr-F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6F8E30"/>
                </a:highlight>
                <a:latin typeface="Avenir Next LT Pro" panose="020B0504020202020204" pitchFamily="34" charset="0"/>
              </a:rPr>
            </a:br>
            <a:r>
              <a:rPr lang="fr-F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6F8E30"/>
                </a:highlight>
                <a:latin typeface="Avenir Next LT Pro" panose="020B0504020202020204" pitchFamily="34" charset="0"/>
              </a:rPr>
              <a:t>les meilleurs produits frais, sains, savoureux et locaux </a:t>
            </a:r>
            <a:br>
              <a:rPr lang="fr-F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6F8E30"/>
                </a:highlight>
                <a:latin typeface="Avenir Next LT Pro" panose="020B0504020202020204" pitchFamily="34" charset="0"/>
              </a:rPr>
            </a:br>
            <a:r>
              <a:rPr lang="fr-F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6F8E30"/>
                </a:highlight>
                <a:latin typeface="Avenir Next LT Pro" panose="020B0504020202020204" pitchFamily="34" charset="0"/>
              </a:rPr>
              <a:t>aux prix justes.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A149B08-CC2F-47E5-82E9-01091C0A8D58}"/>
              </a:ext>
            </a:extLst>
          </p:cNvPr>
          <p:cNvSpPr txBox="1"/>
          <p:nvPr/>
        </p:nvSpPr>
        <p:spPr>
          <a:xfrm>
            <a:off x="551384" y="632013"/>
            <a:ext cx="30208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highlight>
                  <a:srgbClr val="6F8E30"/>
                </a:highlight>
                <a:latin typeface="Avenir Next LT Pro" panose="020B0504020202020204" pitchFamily="34" charset="0"/>
              </a:rPr>
              <a:t>NOTRE PROMESSE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0C7B94-0F97-4C39-BD98-AED2C4F192C3}"/>
              </a:ext>
            </a:extLst>
          </p:cNvPr>
          <p:cNvSpPr/>
          <p:nvPr/>
        </p:nvSpPr>
        <p:spPr>
          <a:xfrm>
            <a:off x="391177" y="404664"/>
            <a:ext cx="11409646" cy="604867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31AB5F6-9FFE-4205-B8FE-E58ED4ADB7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874" t="7011" r="9445" b="81619"/>
          <a:stretch/>
        </p:blipFill>
        <p:spPr>
          <a:xfrm>
            <a:off x="8158126" y="-18053"/>
            <a:ext cx="2887764" cy="908720"/>
          </a:xfrm>
          <a:prstGeom prst="rect">
            <a:avLst/>
          </a:prstGeom>
        </p:spPr>
      </p:pic>
      <p:pic>
        <p:nvPicPr>
          <p:cNvPr id="11" name="Picture 4" descr="Supermarché alimentaire - Supermarchés Match">
            <a:extLst>
              <a:ext uri="{FF2B5EF4-FFF2-40B4-BE49-F238E27FC236}">
                <a16:creationId xmlns:a16="http://schemas.microsoft.com/office/drawing/2014/main" id="{EE064C9E-2CE5-46A9-8907-98009D104D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8" r="23335"/>
          <a:stretch/>
        </p:blipFill>
        <p:spPr bwMode="auto">
          <a:xfrm>
            <a:off x="8537568" y="148966"/>
            <a:ext cx="1940459" cy="74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5574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DD09D1-0C3E-0975-D59B-0AC9DCA435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PLATEFORME DE MARQUE</a:t>
            </a: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5E29A05B-B548-4836-E6C7-A77EA9C318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ous-titre 4">
            <a:extLst>
              <a:ext uri="{FF2B5EF4-FFF2-40B4-BE49-F238E27FC236}">
                <a16:creationId xmlns:a16="http://schemas.microsoft.com/office/drawing/2014/main" id="{C8032EE5-BFB1-B6CF-6C87-A0037EAEFA3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12201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14AFA564-0236-41E4-95FD-1D4E590D6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33375" y="0"/>
            <a:ext cx="1285875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80C7B94-0F97-4C39-BD98-AED2C4F192C3}"/>
              </a:ext>
            </a:extLst>
          </p:cNvPr>
          <p:cNvSpPr/>
          <p:nvPr/>
        </p:nvSpPr>
        <p:spPr>
          <a:xfrm>
            <a:off x="391177" y="404664"/>
            <a:ext cx="11409646" cy="604867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F448FBC-2BAF-4AB0-8A90-B4DB690ADD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65680" t="3801" r="13040" b="90950"/>
          <a:stretch/>
        </p:blipFill>
        <p:spPr>
          <a:xfrm>
            <a:off x="8112224" y="260648"/>
            <a:ext cx="2736304" cy="360040"/>
          </a:xfrm>
          <a:prstGeom prst="rect">
            <a:avLst/>
          </a:prstGeom>
        </p:spPr>
      </p:pic>
      <p:pic>
        <p:nvPicPr>
          <p:cNvPr id="6" name="Picture 4" descr="Supermarché alimentaire - Supermarchés Match">
            <a:extLst>
              <a:ext uri="{FF2B5EF4-FFF2-40B4-BE49-F238E27FC236}">
                <a16:creationId xmlns:a16="http://schemas.microsoft.com/office/drawing/2014/main" id="{B170D539-B0AF-4EE8-849E-00447D38EB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8" r="23335"/>
          <a:stretch/>
        </p:blipFill>
        <p:spPr bwMode="auto">
          <a:xfrm>
            <a:off x="8537568" y="148966"/>
            <a:ext cx="1940459" cy="74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17733D8-6547-4A4B-99BA-0912699FF455}"/>
              </a:ext>
            </a:extLst>
          </p:cNvPr>
          <p:cNvSpPr txBox="1"/>
          <p:nvPr/>
        </p:nvSpPr>
        <p:spPr>
          <a:xfrm>
            <a:off x="551384" y="2884975"/>
            <a:ext cx="91728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5400" b="1" dirty="0">
                <a:solidFill>
                  <a:schemeClr val="bg1"/>
                </a:solidFill>
                <a:highlight>
                  <a:srgbClr val="006F44"/>
                </a:highlight>
                <a:latin typeface="Avenir Next LT Pro" panose="020B0504020202020204" pitchFamily="34" charset="0"/>
              </a:rPr>
              <a:t>NOTRE POSITIONNEMENT</a:t>
            </a:r>
          </a:p>
        </p:txBody>
      </p:sp>
    </p:spTree>
    <p:extLst>
      <p:ext uri="{BB962C8B-B14F-4D97-AF65-F5344CB8AC3E}">
        <p14:creationId xmlns:p14="http://schemas.microsoft.com/office/powerpoint/2010/main" val="862768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14AFA564-0236-41E4-95FD-1D4E590D68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33375" y="0"/>
            <a:ext cx="12858750" cy="6858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ABEAA6C4-87E7-4569-81EF-782F26CF5418}"/>
              </a:ext>
            </a:extLst>
          </p:cNvPr>
          <p:cNvSpPr txBox="1"/>
          <p:nvPr/>
        </p:nvSpPr>
        <p:spPr>
          <a:xfrm>
            <a:off x="189740" y="2644170"/>
            <a:ext cx="1181252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fr-F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6F44"/>
                </a:highlight>
                <a:latin typeface="Avenir Next LT Pro" panose="020B0504020202020204" pitchFamily="34" charset="0"/>
              </a:rPr>
              <a:t>Match est la place de marché locale </a:t>
            </a:r>
            <a:br>
              <a:rPr lang="fr-FR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6F44"/>
                </a:highlight>
                <a:latin typeface="Avenir Next LT Pro" panose="020B0504020202020204" pitchFamily="34" charset="0"/>
              </a:rPr>
            </a:br>
            <a:r>
              <a:rPr lang="fr-F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6F44"/>
                </a:highlight>
                <a:latin typeface="Avenir Next LT Pro" panose="020B0504020202020204" pitchFamily="34" charset="0"/>
              </a:rPr>
              <a:t>qui permet de faire toutes ses courses, </a:t>
            </a:r>
            <a:br>
              <a:rPr lang="fr-F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6F44"/>
                </a:highlight>
                <a:latin typeface="Avenir Next LT Pro" panose="020B0504020202020204" pitchFamily="34" charset="0"/>
              </a:rPr>
            </a:br>
            <a:r>
              <a:rPr lang="fr-F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6F44"/>
                </a:highlight>
                <a:latin typeface="Avenir Next LT Pro" panose="020B0504020202020204" pitchFamily="34" charset="0"/>
              </a:rPr>
              <a:t>sous le même toit, facilement</a:t>
            </a:r>
            <a:endParaRPr lang="fr-FR" sz="29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6F44"/>
              </a:highlight>
              <a:latin typeface="Avenir Next LT Pro" panose="020B05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80C7B94-0F97-4C39-BD98-AED2C4F192C3}"/>
              </a:ext>
            </a:extLst>
          </p:cNvPr>
          <p:cNvSpPr/>
          <p:nvPr/>
        </p:nvSpPr>
        <p:spPr>
          <a:xfrm>
            <a:off x="391177" y="404664"/>
            <a:ext cx="11409646" cy="604867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F448FBC-2BAF-4AB0-8A90-B4DB690ADD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65680" t="3801" r="13040" b="90950"/>
          <a:stretch/>
        </p:blipFill>
        <p:spPr>
          <a:xfrm>
            <a:off x="8112224" y="260648"/>
            <a:ext cx="2736304" cy="360040"/>
          </a:xfrm>
          <a:prstGeom prst="rect">
            <a:avLst/>
          </a:prstGeom>
        </p:spPr>
      </p:pic>
      <p:pic>
        <p:nvPicPr>
          <p:cNvPr id="6" name="Picture 4" descr="Supermarché alimentaire - Supermarchés Match">
            <a:extLst>
              <a:ext uri="{FF2B5EF4-FFF2-40B4-BE49-F238E27FC236}">
                <a16:creationId xmlns:a16="http://schemas.microsoft.com/office/drawing/2014/main" id="{B170D539-B0AF-4EE8-849E-00447D38EB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8" r="23335"/>
          <a:stretch/>
        </p:blipFill>
        <p:spPr bwMode="auto">
          <a:xfrm>
            <a:off x="8537568" y="148966"/>
            <a:ext cx="1940459" cy="74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17733D8-6547-4A4B-99BA-0912699FF455}"/>
              </a:ext>
            </a:extLst>
          </p:cNvPr>
          <p:cNvSpPr txBox="1"/>
          <p:nvPr/>
        </p:nvSpPr>
        <p:spPr>
          <a:xfrm>
            <a:off x="551384" y="632013"/>
            <a:ext cx="4183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b="1" dirty="0">
                <a:solidFill>
                  <a:schemeClr val="bg1"/>
                </a:solidFill>
                <a:highlight>
                  <a:srgbClr val="006F44"/>
                </a:highlight>
                <a:latin typeface="Avenir Next LT Pro" panose="020B0504020202020204" pitchFamily="34" charset="0"/>
              </a:rPr>
              <a:t>NOTRE POSITIONNEMENT</a:t>
            </a:r>
          </a:p>
        </p:txBody>
      </p:sp>
    </p:spTree>
    <p:extLst>
      <p:ext uri="{BB962C8B-B14F-4D97-AF65-F5344CB8AC3E}">
        <p14:creationId xmlns:p14="http://schemas.microsoft.com/office/powerpoint/2010/main" val="15683544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>
            <a:extLst>
              <a:ext uri="{FF2B5EF4-FFF2-40B4-BE49-F238E27FC236}">
                <a16:creationId xmlns:a16="http://schemas.microsoft.com/office/drawing/2014/main" id="{F1A4F206-FE2B-4F3E-899F-AA6C43F2F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333375" y="0"/>
            <a:ext cx="12858750" cy="6858000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 rot="16200000">
            <a:off x="-2277867" y="3147291"/>
            <a:ext cx="520206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fr-FR"/>
            </a:defPPr>
            <a:lvl1pPr>
              <a:defRPr sz="3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fr-FR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Plateforme de marque</a:t>
            </a:r>
          </a:p>
        </p:txBody>
      </p:sp>
      <p:sp>
        <p:nvSpPr>
          <p:cNvPr id="21" name="Rectangle à coins arrondis 20"/>
          <p:cNvSpPr/>
          <p:nvPr/>
        </p:nvSpPr>
        <p:spPr>
          <a:xfrm>
            <a:off x="964105" y="790575"/>
            <a:ext cx="2021205" cy="108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</a:rPr>
              <a:t>VISION</a:t>
            </a:r>
          </a:p>
        </p:txBody>
      </p:sp>
      <p:sp>
        <p:nvSpPr>
          <p:cNvPr id="25" name="Rectangle à coins arrondis 24"/>
          <p:cNvSpPr/>
          <p:nvPr/>
        </p:nvSpPr>
        <p:spPr>
          <a:xfrm>
            <a:off x="964105" y="5533069"/>
            <a:ext cx="2021205" cy="108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</a:rPr>
              <a:t>PROMESSE</a:t>
            </a:r>
          </a:p>
        </p:txBody>
      </p:sp>
      <p:sp>
        <p:nvSpPr>
          <p:cNvPr id="34" name="Rectangle à coins arrondis 33"/>
          <p:cNvSpPr/>
          <p:nvPr/>
        </p:nvSpPr>
        <p:spPr>
          <a:xfrm>
            <a:off x="971068" y="3215302"/>
            <a:ext cx="2021205" cy="43893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</a:rPr>
              <a:t>VALEURS</a:t>
            </a:r>
          </a:p>
        </p:txBody>
      </p:sp>
      <p:sp>
        <p:nvSpPr>
          <p:cNvPr id="29" name="Rectangle à coins arrondis 28"/>
          <p:cNvSpPr/>
          <p:nvPr/>
        </p:nvSpPr>
        <p:spPr>
          <a:xfrm>
            <a:off x="3530313" y="792185"/>
            <a:ext cx="8182311" cy="108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  <a:defRPr/>
            </a:pPr>
            <a: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Le pouvoir du « bien manger » au quotidien</a:t>
            </a:r>
          </a:p>
        </p:txBody>
      </p:sp>
      <p:sp>
        <p:nvSpPr>
          <p:cNvPr id="30" name="Rectangle à coins arrondis 29"/>
          <p:cNvSpPr/>
          <p:nvPr/>
        </p:nvSpPr>
        <p:spPr>
          <a:xfrm>
            <a:off x="3517805" y="5565301"/>
            <a:ext cx="8182311" cy="108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Chaque jour, des professionnels passionnés</a:t>
            </a:r>
            <a:b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sélectionnent et préparent</a:t>
            </a:r>
            <a:b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les meilleurs produits frais, sains, savoureux et locaux </a:t>
            </a:r>
            <a:b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aux prix justes.</a:t>
            </a:r>
          </a:p>
        </p:txBody>
      </p:sp>
      <p:sp>
        <p:nvSpPr>
          <p:cNvPr id="33" name="Rectangle à coins arrondis 32"/>
          <p:cNvSpPr/>
          <p:nvPr/>
        </p:nvSpPr>
        <p:spPr>
          <a:xfrm>
            <a:off x="3526934" y="3215302"/>
            <a:ext cx="8182311" cy="43669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  <a:defRPr/>
            </a:pPr>
            <a: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spécialiste – proximité - engagement</a:t>
            </a:r>
          </a:p>
        </p:txBody>
      </p:sp>
      <p:sp>
        <p:nvSpPr>
          <p:cNvPr id="14" name="Rectangle à coins arrondis 24">
            <a:extLst>
              <a:ext uri="{FF2B5EF4-FFF2-40B4-BE49-F238E27FC236}">
                <a16:creationId xmlns:a16="http://schemas.microsoft.com/office/drawing/2014/main" id="{9BC570BC-E95C-4E0B-95B3-3934DBF560B6}"/>
              </a:ext>
            </a:extLst>
          </p:cNvPr>
          <p:cNvSpPr/>
          <p:nvPr/>
        </p:nvSpPr>
        <p:spPr>
          <a:xfrm>
            <a:off x="973234" y="1961327"/>
            <a:ext cx="2021205" cy="108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</a:rPr>
              <a:t>MISSION</a:t>
            </a:r>
          </a:p>
        </p:txBody>
      </p:sp>
      <p:sp>
        <p:nvSpPr>
          <p:cNvPr id="15" name="Rectangle à coins arrondis 29">
            <a:extLst>
              <a:ext uri="{FF2B5EF4-FFF2-40B4-BE49-F238E27FC236}">
                <a16:creationId xmlns:a16="http://schemas.microsoft.com/office/drawing/2014/main" id="{B412BA51-62BD-4844-A472-6278F44BFD5E}"/>
              </a:ext>
            </a:extLst>
          </p:cNvPr>
          <p:cNvSpPr/>
          <p:nvPr/>
        </p:nvSpPr>
        <p:spPr>
          <a:xfrm>
            <a:off x="3526934" y="1993559"/>
            <a:ext cx="8182311" cy="108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Devenir le marché local préféré</a:t>
            </a:r>
          </a:p>
          <a:p>
            <a:pPr algn="ctr">
              <a:buFontTx/>
              <a:buNone/>
            </a:pPr>
            <a: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d’une alimentation saine et savoureuse pour tous</a:t>
            </a:r>
          </a:p>
        </p:txBody>
      </p:sp>
      <p:sp>
        <p:nvSpPr>
          <p:cNvPr id="17" name="Rectangle à coins arrondis 24">
            <a:extLst>
              <a:ext uri="{FF2B5EF4-FFF2-40B4-BE49-F238E27FC236}">
                <a16:creationId xmlns:a16="http://schemas.microsoft.com/office/drawing/2014/main" id="{5C1C03BF-C629-4420-8CDE-FCEF88E02496}"/>
              </a:ext>
            </a:extLst>
          </p:cNvPr>
          <p:cNvSpPr/>
          <p:nvPr/>
        </p:nvSpPr>
        <p:spPr>
          <a:xfrm>
            <a:off x="983188" y="4300072"/>
            <a:ext cx="2021205" cy="108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</a:rPr>
              <a:t>POSITIONNEMENT</a:t>
            </a:r>
          </a:p>
        </p:txBody>
      </p:sp>
      <p:sp>
        <p:nvSpPr>
          <p:cNvPr id="18" name="Rectangle à coins arrondis 29">
            <a:extLst>
              <a:ext uri="{FF2B5EF4-FFF2-40B4-BE49-F238E27FC236}">
                <a16:creationId xmlns:a16="http://schemas.microsoft.com/office/drawing/2014/main" id="{75F313FC-BFB9-42AD-83DF-E54101AB7A65}"/>
              </a:ext>
            </a:extLst>
          </p:cNvPr>
          <p:cNvSpPr/>
          <p:nvPr/>
        </p:nvSpPr>
        <p:spPr>
          <a:xfrm>
            <a:off x="3536888" y="4331695"/>
            <a:ext cx="8182311" cy="108000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</a:pPr>
            <a: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Match est la place de marché locale </a:t>
            </a:r>
            <a:b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qui permet de faire toutes ses courses, sous le même toit, facilement</a:t>
            </a:r>
            <a:r>
              <a:rPr lang="fr-FR" sz="1600" dirty="0">
                <a:solidFill>
                  <a:schemeClr val="tx1"/>
                </a:solidFill>
                <a:latin typeface="Avenir Next LT Pro" panose="020B0504020202020204" pitchFamily="34" charset="0"/>
              </a:rPr>
              <a:t>. </a:t>
            </a:r>
          </a:p>
        </p:txBody>
      </p:sp>
      <p:sp>
        <p:nvSpPr>
          <p:cNvPr id="19" name="Rectangle à coins arrondis 33">
            <a:extLst>
              <a:ext uri="{FF2B5EF4-FFF2-40B4-BE49-F238E27FC236}">
                <a16:creationId xmlns:a16="http://schemas.microsoft.com/office/drawing/2014/main" id="{5FF7B7D3-F84E-4FEA-B227-B4333500299C}"/>
              </a:ext>
            </a:extLst>
          </p:cNvPr>
          <p:cNvSpPr/>
          <p:nvPr/>
        </p:nvSpPr>
        <p:spPr>
          <a:xfrm>
            <a:off x="971068" y="3703855"/>
            <a:ext cx="2021205" cy="43893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</a:rPr>
              <a:t>PERSONNALITE</a:t>
            </a:r>
          </a:p>
        </p:txBody>
      </p:sp>
      <p:sp>
        <p:nvSpPr>
          <p:cNvPr id="20" name="Rectangle à coins arrondis 32">
            <a:extLst>
              <a:ext uri="{FF2B5EF4-FFF2-40B4-BE49-F238E27FC236}">
                <a16:creationId xmlns:a16="http://schemas.microsoft.com/office/drawing/2014/main" id="{0D7C6442-720B-45B8-AF3F-5F0A23233E22}"/>
              </a:ext>
            </a:extLst>
          </p:cNvPr>
          <p:cNvSpPr/>
          <p:nvPr/>
        </p:nvSpPr>
        <p:spPr>
          <a:xfrm>
            <a:off x="3526934" y="3703855"/>
            <a:ext cx="8182311" cy="436698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Tx/>
              <a:buNone/>
              <a:defRPr/>
            </a:pPr>
            <a:r>
              <a:rPr lang="fr-FR" sz="16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audacieux – positif - sincère</a:t>
            </a:r>
          </a:p>
        </p:txBody>
      </p:sp>
      <p:pic>
        <p:nvPicPr>
          <p:cNvPr id="23" name="Picture 4" descr="Supermarché alimentaire - Supermarchés Match">
            <a:extLst>
              <a:ext uri="{FF2B5EF4-FFF2-40B4-BE49-F238E27FC236}">
                <a16:creationId xmlns:a16="http://schemas.microsoft.com/office/drawing/2014/main" id="{031A381A-F8B4-439E-A9E4-3087B5903E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8" r="23335"/>
          <a:stretch/>
        </p:blipFill>
        <p:spPr bwMode="auto">
          <a:xfrm>
            <a:off x="-195692" y="114329"/>
            <a:ext cx="1940459" cy="74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6353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DD09D1-0C3E-0975-D59B-0AC9DCA435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CHARTE GR	APHIQUE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F1809DC-C1FB-D8F2-B92E-732F58B71D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5E29A05B-B548-4836-E6C7-A77EA9C318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24298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CAACC3-F68C-52BF-E592-2F4F04A34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117928"/>
            <a:ext cx="11591925" cy="529544"/>
          </a:xfrm>
        </p:spPr>
        <p:txBody>
          <a:bodyPr/>
          <a:lstStyle/>
          <a:p>
            <a:r>
              <a:rPr lang="fr-FR" dirty="0"/>
              <a:t>La marque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030DFE7-A2CB-2AED-0F78-E5B137C5CD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511E5C2-E2E3-5B20-69B2-71322510F2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6BE376A-B47A-7DE6-FB75-95A088134D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05"/>
          <a:stretch/>
        </p:blipFill>
        <p:spPr>
          <a:xfrm>
            <a:off x="1406012" y="925126"/>
            <a:ext cx="4584307" cy="585288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616C6A9-6DE3-07C9-4E8A-AE28DCEAA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2269" y="1001006"/>
            <a:ext cx="3937113" cy="5777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5867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A45FF0-C5F7-B958-C718-CF6FEB27E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typos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445D539-B81B-A487-A53E-9F718DCFC26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D99C36-A1D3-C69F-EE0D-DB113C125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3859" y="1416195"/>
            <a:ext cx="9287635" cy="4711983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0E1206E-8609-9059-29C4-C77F6C0CFA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81933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79938F-B906-4138-56A0-26530D0D8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typos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83ADDF-C05E-430F-E145-C0E2521E77D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/>
            <a:endParaRPr lang="fr-FR" sz="1800" b="0" i="0" u="none" strike="noStrike" baseline="0" dirty="0">
              <a:latin typeface="Avenir-Book"/>
            </a:endParaRPr>
          </a:p>
          <a:p>
            <a:pPr algn="l"/>
            <a:endParaRPr lang="fr-FR" sz="1800" dirty="0">
              <a:latin typeface="Avenir-Book"/>
            </a:endParaRPr>
          </a:p>
          <a:p>
            <a:pPr algn="l"/>
            <a:r>
              <a:rPr lang="fr-FR" sz="1800" b="0" i="0" u="none" strike="noStrike" baseline="0" dirty="0">
                <a:latin typeface="Avenir-Book"/>
              </a:rPr>
              <a:t>Pour tous les supports de communication, nous utilisons un mix de différentes typos afin de créer un ensemble graphique, dynamique et qui donne un code propriétaire aux supermarchés Match.</a:t>
            </a:r>
          </a:p>
          <a:p>
            <a:pPr algn="l"/>
            <a:endParaRPr lang="fr-FR" sz="1800" b="0" i="0" u="none" strike="noStrike" baseline="0" dirty="0">
              <a:latin typeface="Avenir-Book"/>
            </a:endParaRPr>
          </a:p>
          <a:p>
            <a:pPr algn="l"/>
            <a:r>
              <a:rPr lang="fr-FR" sz="1800" b="0" i="0" u="none" strike="noStrike" baseline="0" dirty="0">
                <a:latin typeface="Avenir-Book"/>
              </a:rPr>
              <a:t>Changer de typographie permet de mettre un mot en exergue, de faire émerger le message principal et de hiérarchiser les éléments.</a:t>
            </a:r>
          </a:p>
          <a:p>
            <a:pPr algn="l"/>
            <a:endParaRPr lang="fr-FR" sz="1800" b="0" i="0" u="none" strike="noStrike" baseline="0" dirty="0">
              <a:latin typeface="Avenir-Book"/>
            </a:endParaRPr>
          </a:p>
          <a:p>
            <a:pPr algn="l"/>
            <a:r>
              <a:rPr lang="fr-FR" sz="1800" b="0" i="0" u="none" strike="noStrike" baseline="0" dirty="0">
                <a:latin typeface="Avenir-Book"/>
              </a:rPr>
              <a:t>En fonction du sujet de communication, la typographie utilisée s’adapte : une typo plus droite et impactante pour la promotion, une typographie manuscrite pour des messages good </a:t>
            </a:r>
            <a:r>
              <a:rPr lang="fr-FR" sz="1800" b="0" i="0" u="none" strike="noStrike" baseline="0" dirty="0" err="1">
                <a:latin typeface="Avenir-Book"/>
              </a:rPr>
              <a:t>food</a:t>
            </a:r>
            <a:r>
              <a:rPr lang="fr-FR" sz="1800" b="0" i="0" u="none" strike="noStrike" baseline="0" dirty="0">
                <a:latin typeface="Avenir-Book"/>
              </a:rPr>
              <a:t>... </a:t>
            </a:r>
          </a:p>
          <a:p>
            <a:pPr algn="l"/>
            <a:r>
              <a:rPr lang="fr-FR" sz="1800" b="0" i="0" u="none" strike="noStrike" baseline="0" dirty="0">
                <a:latin typeface="Avenir-Book"/>
              </a:rPr>
              <a:t>Chaque typographie à son caractère et permet</a:t>
            </a:r>
          </a:p>
          <a:p>
            <a:pPr algn="l"/>
            <a:r>
              <a:rPr lang="fr-FR" sz="1800" b="0" i="0" u="none" strike="noStrike" baseline="0" dirty="0">
                <a:latin typeface="Avenir-Book"/>
              </a:rPr>
              <a:t>de mieux correspondre au message diffusé.</a:t>
            </a:r>
          </a:p>
          <a:p>
            <a:pPr algn="l"/>
            <a:endParaRPr lang="fr-FR" sz="1800" dirty="0">
              <a:latin typeface="Avenir-Book"/>
            </a:endParaRPr>
          </a:p>
          <a:p>
            <a:pPr algn="l"/>
            <a:endParaRPr lang="fr-FR" sz="1800" b="0" i="0" u="none" strike="noStrike" baseline="0" dirty="0">
              <a:latin typeface="Avenir-Book"/>
            </a:endParaRPr>
          </a:p>
          <a:p>
            <a:pPr algn="l"/>
            <a:r>
              <a:rPr lang="fr-FR" sz="1800" b="0" i="0" u="none" strike="noStrike" baseline="0" dirty="0">
                <a:latin typeface="Avenir-Black"/>
              </a:rPr>
              <a:t>Pour une bonne compréhension des messages nous recommandons :</a:t>
            </a:r>
          </a:p>
          <a:p>
            <a:pPr algn="l"/>
            <a:endParaRPr lang="fr-FR" sz="1800" b="0" i="0" u="none" strike="noStrike" baseline="0" dirty="0">
              <a:latin typeface="Avenir-Black"/>
            </a:endParaRPr>
          </a:p>
          <a:p>
            <a:pPr algn="l"/>
            <a:r>
              <a:rPr lang="fr-FR" sz="1800" b="0" i="0" u="none" strike="noStrike" baseline="0" dirty="0">
                <a:latin typeface="Avenir-Book"/>
              </a:rPr>
              <a:t>• de ne pas mélanger plus de 2 typographies dans une même phrase, afin de faciliter la lecture et la compréhension.</a:t>
            </a:r>
          </a:p>
          <a:p>
            <a:pPr algn="l"/>
            <a:endParaRPr lang="fr-FR" sz="1800" b="0" i="0" u="none" strike="noStrike" baseline="0" dirty="0">
              <a:latin typeface="Avenir-Book"/>
            </a:endParaRPr>
          </a:p>
          <a:p>
            <a:pPr algn="l"/>
            <a:r>
              <a:rPr lang="fr-FR" sz="1800" b="0" i="0" u="none" strike="noStrike" baseline="0" dirty="0">
                <a:latin typeface="Avenir-Book"/>
              </a:rPr>
              <a:t>• de différencier les typos quand on crée un nuage de mots.</a:t>
            </a:r>
          </a:p>
          <a:p>
            <a:pPr algn="l"/>
            <a:r>
              <a:rPr lang="fr-FR" sz="1800" b="0" i="0" u="none" strike="noStrike" baseline="0" dirty="0">
                <a:latin typeface="Avenir-Book"/>
              </a:rPr>
              <a:t>Donner une typographie différente permet de donner vie à chaque mot du nuage et de les dissocier les uns des autres.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227514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8E381A-C18E-D417-1D88-77085A1C4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6"/>
            <a:ext cx="11591925" cy="529544"/>
          </a:xfrm>
        </p:spPr>
        <p:txBody>
          <a:bodyPr/>
          <a:lstStyle/>
          <a:p>
            <a:r>
              <a:rPr lang="fr-FR" dirty="0"/>
              <a:t>Le principe graphique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FE00551-B9F9-5FAF-076E-84BEB50BEE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2F85823-8FD2-4DFD-AB7B-8EAD81E631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068" b="32151"/>
          <a:stretch/>
        </p:blipFill>
        <p:spPr>
          <a:xfrm>
            <a:off x="300037" y="1513114"/>
            <a:ext cx="4854582" cy="410110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70884DB-8548-FDF5-E230-5448EC6F5B41}"/>
              </a:ext>
            </a:extLst>
          </p:cNvPr>
          <p:cNvSpPr/>
          <p:nvPr/>
        </p:nvSpPr>
        <p:spPr>
          <a:xfrm>
            <a:off x="2367176" y="3795252"/>
            <a:ext cx="1858296" cy="235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91E7E3F-E6E7-CF61-804A-A14323B58345}"/>
              </a:ext>
            </a:extLst>
          </p:cNvPr>
          <p:cNvSpPr/>
          <p:nvPr/>
        </p:nvSpPr>
        <p:spPr>
          <a:xfrm>
            <a:off x="2627730" y="2388713"/>
            <a:ext cx="1858296" cy="235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54BCB6-CAEE-3CBF-B3A9-D7CEF5A665B2}"/>
              </a:ext>
            </a:extLst>
          </p:cNvPr>
          <p:cNvSpPr/>
          <p:nvPr/>
        </p:nvSpPr>
        <p:spPr>
          <a:xfrm>
            <a:off x="3021021" y="5178031"/>
            <a:ext cx="1858296" cy="2359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noFill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502573-C815-B8B1-119B-3F70DE0258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4015" y="1192063"/>
            <a:ext cx="1858296" cy="262927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9E1AA02-2932-F857-BAB6-FE8294AAC0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18733" y="1192063"/>
            <a:ext cx="1842080" cy="2603189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CB511201-F47A-5B9C-7F5A-A6136651E7C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9310" y="1154715"/>
            <a:ext cx="1892652" cy="2677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7DCCD124-5E2F-537C-6516-C6C858BB226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0578" y="3732785"/>
            <a:ext cx="1842079" cy="260632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F2598764-F5CC-E55D-1298-952EA6B3258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75084" y="3661230"/>
            <a:ext cx="1844302" cy="260632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D97A8A4-D4D2-55E1-4FF7-82684F3C4C6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0338" y="1180643"/>
            <a:ext cx="1858296" cy="2629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B7C0F192-D857-3F00-8912-D9C78931C4D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35056" y="1180643"/>
            <a:ext cx="1842080" cy="2603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2AF50047-A2BD-D44C-E137-209361D511F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6901" y="3721365"/>
            <a:ext cx="1842079" cy="2606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47D5FAFF-70D8-A88C-4D0C-496667C5AC5B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1407" y="3649810"/>
            <a:ext cx="1844302" cy="26063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17730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401764-C083-204A-D035-CAE975499F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couleurs 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B1E9387-8C91-EF81-5006-E56E32660D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9262CF0-A46B-5A6B-7122-6F5E70E0CB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275" y="1435892"/>
            <a:ext cx="3321221" cy="448333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34AAC05-E22E-F871-D11D-CEC57650FB8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9498"/>
          <a:stretch/>
        </p:blipFill>
        <p:spPr>
          <a:xfrm>
            <a:off x="4352835" y="1435892"/>
            <a:ext cx="3486329" cy="448333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838F814-4CCF-6359-F579-D50E700596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9893"/>
          <a:stretch/>
        </p:blipFill>
        <p:spPr>
          <a:xfrm>
            <a:off x="8122399" y="2869095"/>
            <a:ext cx="3486329" cy="1119809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166384F-7ABA-0A42-DB35-AE4BCF30C9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09749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62A7A-7C62-E87D-2355-2BE012334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" y="189076"/>
            <a:ext cx="11591925" cy="529544"/>
          </a:xfrm>
        </p:spPr>
        <p:txBody>
          <a:bodyPr/>
          <a:lstStyle/>
          <a:p>
            <a:r>
              <a:rPr lang="fr-FR" dirty="0"/>
              <a:t>Le marché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D8A1F588-E57E-765D-9C78-175705F219DF}"/>
              </a:ext>
            </a:extLst>
          </p:cNvPr>
          <p:cNvSpPr/>
          <p:nvPr/>
        </p:nvSpPr>
        <p:spPr>
          <a:xfrm>
            <a:off x="3352800" y="2945346"/>
            <a:ext cx="2570921" cy="143415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21FF7B0-F6D8-BFEF-499D-3C02A84BDD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009" y="676332"/>
            <a:ext cx="8267981" cy="618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107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631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37447" y="0"/>
              <a:ext cx="2414016" cy="109347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/>
              <a:ahLst/>
              <a:cxnLst/>
              <a:rect l="l" t="t" r="r" b="b"/>
              <a:pathLst>
                <a:path w="12192000" h="6858000">
                  <a:moveTo>
                    <a:pt x="12192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2192000" y="685800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585858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42823" y="3003930"/>
              <a:ext cx="4967605" cy="832485"/>
            </a:xfrm>
            <a:custGeom>
              <a:avLst/>
              <a:gdLst/>
              <a:ahLst/>
              <a:cxnLst/>
              <a:rect l="l" t="t" r="r" b="b"/>
              <a:pathLst>
                <a:path w="4967605" h="832485">
                  <a:moveTo>
                    <a:pt x="4967478" y="0"/>
                  </a:moveTo>
                  <a:lnTo>
                    <a:pt x="0" y="0"/>
                  </a:lnTo>
                  <a:lnTo>
                    <a:pt x="0" y="832103"/>
                  </a:lnTo>
                  <a:lnTo>
                    <a:pt x="4967478" y="832103"/>
                  </a:lnTo>
                  <a:lnTo>
                    <a:pt x="4967478" y="0"/>
                  </a:lnTo>
                  <a:close/>
                </a:path>
              </a:pathLst>
            </a:custGeom>
            <a:solidFill>
              <a:srgbClr val="00A8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-2669337" y="2900751"/>
            <a:ext cx="11591924" cy="758439"/>
          </a:xfrm>
          <a:prstGeom prst="rect">
            <a:avLst/>
          </a:prstGeom>
        </p:spPr>
        <p:txBody>
          <a:bodyPr vert="horz" wrap="square" lIns="0" tIns="61975" rIns="0" bIns="0" rtlCol="0">
            <a:spAutoFit/>
          </a:bodyPr>
          <a:lstStyle/>
          <a:p>
            <a:pPr marL="27940">
              <a:lnSpc>
                <a:spcPct val="100000"/>
              </a:lnSpc>
              <a:spcBef>
                <a:spcPts val="100"/>
              </a:spcBef>
            </a:pPr>
            <a:r>
              <a:rPr spc="600" dirty="0"/>
              <a:t>NOTRE</a:t>
            </a:r>
            <a:r>
              <a:rPr spc="30" dirty="0"/>
              <a:t> </a:t>
            </a:r>
            <a:r>
              <a:rPr spc="535" dirty="0"/>
              <a:t>VISION</a:t>
            </a: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774430" y="158495"/>
            <a:ext cx="1940052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62A7A-7C62-E87D-2355-2BE012334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541" y="136742"/>
            <a:ext cx="11591925" cy="529544"/>
          </a:xfrm>
        </p:spPr>
        <p:txBody>
          <a:bodyPr/>
          <a:lstStyle/>
          <a:p>
            <a:r>
              <a:rPr lang="fr-FR" dirty="0"/>
              <a:t>La poissonnerie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4B842A9-8621-1AFC-D4CB-529808E3DC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D8A1F588-E57E-765D-9C78-175705F219DF}"/>
              </a:ext>
            </a:extLst>
          </p:cNvPr>
          <p:cNvSpPr/>
          <p:nvPr/>
        </p:nvSpPr>
        <p:spPr>
          <a:xfrm>
            <a:off x="3352800" y="2945346"/>
            <a:ext cx="2570921" cy="143415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44F8F4F-A181-9A3D-B809-4FFB6D16C9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49" y="666286"/>
            <a:ext cx="8352902" cy="6054972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ECAB7BD-137D-DA52-FBC2-51AD026EE93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334437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62A7A-7C62-E87D-2355-2BE012334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" y="166024"/>
            <a:ext cx="11591925" cy="529544"/>
          </a:xfrm>
        </p:spPr>
        <p:txBody>
          <a:bodyPr/>
          <a:lstStyle/>
          <a:p>
            <a:r>
              <a:rPr lang="fr-FR" dirty="0"/>
              <a:t>La fromagerie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4B842A9-8621-1AFC-D4CB-529808E3DC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D8A1F588-E57E-765D-9C78-175705F219DF}"/>
              </a:ext>
            </a:extLst>
          </p:cNvPr>
          <p:cNvSpPr/>
          <p:nvPr/>
        </p:nvSpPr>
        <p:spPr>
          <a:xfrm>
            <a:off x="3352800" y="2945346"/>
            <a:ext cx="2570921" cy="143415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ADA760E-2574-C16D-BE73-C2DEC272E5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4960" y="615151"/>
            <a:ext cx="8202079" cy="6242849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3E26A0F-1649-A1AA-928F-A14150491D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50689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62A7A-7C62-E87D-2355-2BE012334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" y="129139"/>
            <a:ext cx="11591925" cy="529544"/>
          </a:xfrm>
        </p:spPr>
        <p:txBody>
          <a:bodyPr/>
          <a:lstStyle/>
          <a:p>
            <a:r>
              <a:rPr lang="fr-FR" dirty="0"/>
              <a:t>Les pains et pâtisseries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4B842A9-8621-1AFC-D4CB-529808E3DC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D8A1F588-E57E-765D-9C78-175705F219DF}"/>
              </a:ext>
            </a:extLst>
          </p:cNvPr>
          <p:cNvSpPr/>
          <p:nvPr/>
        </p:nvSpPr>
        <p:spPr>
          <a:xfrm>
            <a:off x="3352800" y="2945346"/>
            <a:ext cx="2570921" cy="143415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DE65E65-C5DD-4DCA-E6C1-9ECF5AD494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1853" y="697760"/>
            <a:ext cx="8283735" cy="6160240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00CC2CD-9656-6078-053F-38854E0DA6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68278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513D3A-8EC9-FE52-3A8A-F502EB32D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7" y="486456"/>
            <a:ext cx="11591925" cy="529544"/>
          </a:xfrm>
        </p:spPr>
        <p:txBody>
          <a:bodyPr/>
          <a:lstStyle/>
          <a:p>
            <a:r>
              <a:rPr lang="fr-FR" dirty="0"/>
              <a:t>Charte graphique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7254389-B25D-E918-8634-80C52F158A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Mécaniques prix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FFE991F-986F-11F6-C71E-9F21D6EB5F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b="1" dirty="0"/>
              <a:t>TBC en fonction des contraintes web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963EDD8-57B2-1090-0BBE-E25C870840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934" r="57429"/>
          <a:stretch/>
        </p:blipFill>
        <p:spPr>
          <a:xfrm>
            <a:off x="6095999" y="2727659"/>
            <a:ext cx="5388310" cy="293786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C235624-5191-AA68-90C0-065AD66861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7429" b="49771"/>
          <a:stretch/>
        </p:blipFill>
        <p:spPr>
          <a:xfrm>
            <a:off x="592968" y="2293043"/>
            <a:ext cx="5388310" cy="313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2035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768D70-2AEC-73DB-E708-86BD047B1F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tonalité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5600C60-32A2-0F51-7C1B-5286EC9F95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8970" y="1490991"/>
            <a:ext cx="65817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10455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62A7A-7C62-E87D-2355-2BE012334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Logothèque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48982C8-6623-8631-4250-3DD733BC64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PPNP CPNP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4B842A9-8621-1AFC-D4CB-529808E3DC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E1E70AE-4831-7FB7-A73A-DB445DE9CD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173"/>
          <a:stretch/>
        </p:blipFill>
        <p:spPr>
          <a:xfrm>
            <a:off x="300037" y="1513114"/>
            <a:ext cx="5173111" cy="210483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37B8BCA4-C604-1AA7-713B-BAA55B1747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558" y="3656978"/>
            <a:ext cx="4205702" cy="2145987"/>
          </a:xfrm>
          <a:prstGeom prst="rect">
            <a:avLst/>
          </a:prstGeom>
        </p:spPr>
      </p:pic>
      <p:sp>
        <p:nvSpPr>
          <p:cNvPr id="17" name="Ellipse 16">
            <a:extLst>
              <a:ext uri="{FF2B5EF4-FFF2-40B4-BE49-F238E27FC236}">
                <a16:creationId xmlns:a16="http://schemas.microsoft.com/office/drawing/2014/main" id="{D8A1F588-E57E-765D-9C78-175705F219DF}"/>
              </a:ext>
            </a:extLst>
          </p:cNvPr>
          <p:cNvSpPr/>
          <p:nvPr/>
        </p:nvSpPr>
        <p:spPr>
          <a:xfrm>
            <a:off x="3352800" y="2945346"/>
            <a:ext cx="2570921" cy="143415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200689D0-71C3-BE6A-BA94-23BE5F15A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5687" y="2248647"/>
            <a:ext cx="4412975" cy="2360705"/>
          </a:xfrm>
          <a:prstGeom prst="rect">
            <a:avLst/>
          </a:prstGeom>
        </p:spPr>
      </p:pic>
      <p:sp>
        <p:nvSpPr>
          <p:cNvPr id="20" name="Ellipse 19">
            <a:extLst>
              <a:ext uri="{FF2B5EF4-FFF2-40B4-BE49-F238E27FC236}">
                <a16:creationId xmlns:a16="http://schemas.microsoft.com/office/drawing/2014/main" id="{96C6EF63-10D8-E516-7F7F-CB5D7D23B233}"/>
              </a:ext>
            </a:extLst>
          </p:cNvPr>
          <p:cNvSpPr/>
          <p:nvPr/>
        </p:nvSpPr>
        <p:spPr>
          <a:xfrm>
            <a:off x="6135757" y="1534658"/>
            <a:ext cx="2570921" cy="143415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95844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62A7A-7C62-E87D-2355-2BE012334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Logothèque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48982C8-6623-8631-4250-3DD733BC64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PPNP CPNP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4B842A9-8621-1AFC-D4CB-529808E3DC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D8A1F588-E57E-765D-9C78-175705F219DF}"/>
              </a:ext>
            </a:extLst>
          </p:cNvPr>
          <p:cNvSpPr/>
          <p:nvPr/>
        </p:nvSpPr>
        <p:spPr>
          <a:xfrm>
            <a:off x="3352800" y="2945346"/>
            <a:ext cx="2570921" cy="143415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5F5086D-E2D8-6E3D-A384-D1DEE71237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331" y="1948303"/>
            <a:ext cx="9037338" cy="339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9504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162A7A-7C62-E87D-2355-2BE012334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Label santé ‘bon pour moi’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4B842A9-8621-1AFC-D4CB-529808E3DC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7" y="1486272"/>
            <a:ext cx="11591925" cy="4328886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D8A1F588-E57E-765D-9C78-175705F219DF}"/>
              </a:ext>
            </a:extLst>
          </p:cNvPr>
          <p:cNvSpPr/>
          <p:nvPr/>
        </p:nvSpPr>
        <p:spPr>
          <a:xfrm>
            <a:off x="3352800" y="2945346"/>
            <a:ext cx="2570921" cy="143415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 descr="Une image contenant texte, logo, Marque, Police&#10;&#10;Description générée automatiquement">
            <a:extLst>
              <a:ext uri="{FF2B5EF4-FFF2-40B4-BE49-F238E27FC236}">
                <a16:creationId xmlns:a16="http://schemas.microsoft.com/office/drawing/2014/main" id="{95A85A31-34CE-7DDB-9C89-6E55F453F3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538" y="2271730"/>
            <a:ext cx="3352799" cy="3352799"/>
          </a:xfrm>
          <a:prstGeom prst="rect">
            <a:avLst/>
          </a:prstGeom>
        </p:spPr>
      </p:pic>
      <p:pic>
        <p:nvPicPr>
          <p:cNvPr id="9" name="Image 8" descr="Une image contenant texte, logo, Police, Graphique&#10;&#10;Description générée automatiquement">
            <a:extLst>
              <a:ext uri="{FF2B5EF4-FFF2-40B4-BE49-F238E27FC236}">
                <a16:creationId xmlns:a16="http://schemas.microsoft.com/office/drawing/2014/main" id="{BA71C79F-43EB-1817-36E8-5F4D9F254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2" y="1781399"/>
            <a:ext cx="3843130" cy="3843130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496864F-6595-ADF6-E4C1-BED6C4DE0F9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/!\ Attention à la législation /!\</a:t>
            </a:r>
          </a:p>
        </p:txBody>
      </p:sp>
    </p:spTree>
    <p:extLst>
      <p:ext uri="{BB962C8B-B14F-4D97-AF65-F5344CB8AC3E}">
        <p14:creationId xmlns:p14="http://schemas.microsoft.com/office/powerpoint/2010/main" val="23516607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A9291E-52DD-58CB-15D0-A91AFEDC8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Fidélité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B3EFE14-6888-3BB3-FD8A-C53A35B62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1203" y="1927360"/>
            <a:ext cx="4625229" cy="330717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6F0F40FC-D0C4-926C-4CB2-3ECE4F6394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2524347"/>
            <a:ext cx="6255974" cy="2306419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BDD9678-B359-7E4B-F843-EE0E5D8FEE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6670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631" cy="68580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537447" y="0"/>
              <a:ext cx="2414016" cy="109347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/>
              <a:ahLst/>
              <a:cxnLst/>
              <a:rect l="l" t="t" r="r" b="b"/>
              <a:pathLst>
                <a:path w="12192000" h="6858000">
                  <a:moveTo>
                    <a:pt x="12192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2192000" y="6858000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585858">
                <a:alpha val="34901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83664" y="2755404"/>
              <a:ext cx="3096767" cy="47242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890014" y="2762250"/>
              <a:ext cx="3061970" cy="437515"/>
            </a:xfrm>
            <a:custGeom>
              <a:avLst/>
              <a:gdLst/>
              <a:ahLst/>
              <a:cxnLst/>
              <a:rect l="l" t="t" r="r" b="b"/>
              <a:pathLst>
                <a:path w="3061970" h="437514">
                  <a:moveTo>
                    <a:pt x="3061716" y="0"/>
                  </a:moveTo>
                  <a:lnTo>
                    <a:pt x="0" y="0"/>
                  </a:lnTo>
                  <a:lnTo>
                    <a:pt x="0" y="437388"/>
                  </a:lnTo>
                  <a:lnTo>
                    <a:pt x="3061716" y="437388"/>
                  </a:lnTo>
                  <a:lnTo>
                    <a:pt x="3061716" y="0"/>
                  </a:lnTo>
                  <a:close/>
                </a:path>
              </a:pathLst>
            </a:custGeom>
            <a:solidFill>
              <a:srgbClr val="00A8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945379" y="2755404"/>
              <a:ext cx="124178" cy="472427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951729" y="2762250"/>
              <a:ext cx="89535" cy="437515"/>
            </a:xfrm>
            <a:custGeom>
              <a:avLst/>
              <a:gdLst/>
              <a:ahLst/>
              <a:cxnLst/>
              <a:rect l="l" t="t" r="r" b="b"/>
              <a:pathLst>
                <a:path w="89535" h="437514">
                  <a:moveTo>
                    <a:pt x="89153" y="0"/>
                  </a:moveTo>
                  <a:lnTo>
                    <a:pt x="0" y="0"/>
                  </a:lnTo>
                  <a:lnTo>
                    <a:pt x="0" y="437388"/>
                  </a:lnTo>
                  <a:lnTo>
                    <a:pt x="89153" y="437388"/>
                  </a:lnTo>
                  <a:lnTo>
                    <a:pt x="89153" y="0"/>
                  </a:lnTo>
                  <a:close/>
                </a:path>
              </a:pathLst>
            </a:custGeom>
            <a:solidFill>
              <a:srgbClr val="00A8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34534" y="2755404"/>
              <a:ext cx="2575560" cy="47242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5040884" y="2762250"/>
              <a:ext cx="2540635" cy="437515"/>
            </a:xfrm>
            <a:custGeom>
              <a:avLst/>
              <a:gdLst/>
              <a:ahLst/>
              <a:cxnLst/>
              <a:rect l="l" t="t" r="r" b="b"/>
              <a:pathLst>
                <a:path w="2540634" h="437514">
                  <a:moveTo>
                    <a:pt x="2540508" y="0"/>
                  </a:moveTo>
                  <a:lnTo>
                    <a:pt x="0" y="0"/>
                  </a:lnTo>
                  <a:lnTo>
                    <a:pt x="0" y="437388"/>
                  </a:lnTo>
                  <a:lnTo>
                    <a:pt x="2540508" y="437388"/>
                  </a:lnTo>
                  <a:lnTo>
                    <a:pt x="2540508" y="0"/>
                  </a:lnTo>
                  <a:close/>
                </a:path>
              </a:pathLst>
            </a:custGeom>
            <a:solidFill>
              <a:srgbClr val="00A8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575042" y="2755404"/>
              <a:ext cx="112834" cy="472427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7581392" y="2762250"/>
              <a:ext cx="78105" cy="437515"/>
            </a:xfrm>
            <a:custGeom>
              <a:avLst/>
              <a:gdLst/>
              <a:ahLst/>
              <a:cxnLst/>
              <a:rect l="l" t="t" r="r" b="b"/>
              <a:pathLst>
                <a:path w="78104" h="437514">
                  <a:moveTo>
                    <a:pt x="77724" y="0"/>
                  </a:moveTo>
                  <a:lnTo>
                    <a:pt x="0" y="0"/>
                  </a:lnTo>
                  <a:lnTo>
                    <a:pt x="0" y="437388"/>
                  </a:lnTo>
                  <a:lnTo>
                    <a:pt x="77724" y="437388"/>
                  </a:lnTo>
                  <a:lnTo>
                    <a:pt x="77724" y="0"/>
                  </a:lnTo>
                  <a:close/>
                </a:path>
              </a:pathLst>
            </a:custGeom>
            <a:solidFill>
              <a:srgbClr val="00A8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652766" y="2755404"/>
              <a:ext cx="2967228" cy="472427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7659116" y="2762250"/>
              <a:ext cx="2932430" cy="437515"/>
            </a:xfrm>
            <a:custGeom>
              <a:avLst/>
              <a:gdLst/>
              <a:ahLst/>
              <a:cxnLst/>
              <a:rect l="l" t="t" r="r" b="b"/>
              <a:pathLst>
                <a:path w="2932429" h="437514">
                  <a:moveTo>
                    <a:pt x="2932176" y="0"/>
                  </a:moveTo>
                  <a:lnTo>
                    <a:pt x="0" y="0"/>
                  </a:lnTo>
                  <a:lnTo>
                    <a:pt x="0" y="437388"/>
                  </a:lnTo>
                  <a:lnTo>
                    <a:pt x="2932176" y="437388"/>
                  </a:lnTo>
                  <a:lnTo>
                    <a:pt x="2932176" y="0"/>
                  </a:lnTo>
                  <a:close/>
                </a:path>
              </a:pathLst>
            </a:custGeom>
            <a:solidFill>
              <a:srgbClr val="00A8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670304" y="2654045"/>
              <a:ext cx="3523488" cy="78181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821173" y="2654045"/>
              <a:ext cx="3002279" cy="78181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7439406" y="2654045"/>
              <a:ext cx="3393948" cy="781812"/>
            </a:xfrm>
            <a:prstGeom prst="rect">
              <a:avLst/>
            </a:prstGeom>
          </p:spPr>
        </p:pic>
      </p:grp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877314" y="2737611"/>
            <a:ext cx="872744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305" dirty="0"/>
              <a:t>LE</a:t>
            </a:r>
            <a:r>
              <a:rPr sz="2800" spc="75" dirty="0"/>
              <a:t> </a:t>
            </a:r>
            <a:r>
              <a:rPr sz="2800" spc="300" dirty="0"/>
              <a:t>POUVOIR</a:t>
            </a:r>
            <a:r>
              <a:rPr sz="2800" spc="75" dirty="0"/>
              <a:t> </a:t>
            </a:r>
            <a:r>
              <a:rPr sz="2800" spc="320" dirty="0"/>
              <a:t>DU</a:t>
            </a:r>
            <a:r>
              <a:rPr sz="2800" spc="-20" dirty="0"/>
              <a:t> </a:t>
            </a:r>
            <a:r>
              <a:rPr sz="2800" dirty="0"/>
              <a:t>«</a:t>
            </a:r>
            <a:r>
              <a:rPr sz="2800" spc="-25" dirty="0"/>
              <a:t> </a:t>
            </a:r>
            <a:r>
              <a:rPr sz="2800" spc="270" dirty="0"/>
              <a:t>BIEN</a:t>
            </a:r>
            <a:r>
              <a:rPr sz="2800" spc="80" dirty="0"/>
              <a:t> </a:t>
            </a:r>
            <a:r>
              <a:rPr sz="2800" spc="300" dirty="0"/>
              <a:t>MANGER</a:t>
            </a:r>
            <a:r>
              <a:rPr sz="2800" spc="-10" dirty="0"/>
              <a:t> </a:t>
            </a:r>
            <a:r>
              <a:rPr sz="2800" dirty="0"/>
              <a:t>»</a:t>
            </a:r>
            <a:r>
              <a:rPr sz="2800" spc="-60" dirty="0"/>
              <a:t> </a:t>
            </a:r>
            <a:r>
              <a:rPr sz="2800" spc="260" dirty="0"/>
              <a:t>AU</a:t>
            </a:r>
            <a:r>
              <a:rPr sz="2800" spc="60" dirty="0"/>
              <a:t> </a:t>
            </a:r>
            <a:r>
              <a:rPr sz="2800" spc="280" dirty="0"/>
              <a:t>QUOTIDIEN</a:t>
            </a:r>
            <a:endParaRPr sz="2800"/>
          </a:p>
        </p:txBody>
      </p:sp>
      <p:grpSp>
        <p:nvGrpSpPr>
          <p:cNvPr id="21" name="object 21"/>
          <p:cNvGrpSpPr/>
          <p:nvPr/>
        </p:nvGrpSpPr>
        <p:grpSpPr>
          <a:xfrm>
            <a:off x="1223772" y="3085350"/>
            <a:ext cx="10057130" cy="2063750"/>
            <a:chOff x="1223772" y="3085350"/>
            <a:chExt cx="10057130" cy="2063750"/>
          </a:xfrm>
        </p:grpSpPr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23772" y="3085350"/>
              <a:ext cx="10056876" cy="783323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289810" y="3512070"/>
              <a:ext cx="8014716" cy="783323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75154" y="3938790"/>
              <a:ext cx="7843266" cy="783323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793998" y="4365510"/>
              <a:ext cx="4915661" cy="783323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1431544" y="3168904"/>
            <a:ext cx="9617075" cy="17329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800" b="1" spc="245" dirty="0">
                <a:solidFill>
                  <a:srgbClr val="FFFFFF"/>
                </a:solidFill>
                <a:latin typeface="Calibri"/>
                <a:cs typeface="Calibri"/>
              </a:rPr>
              <a:t>Nous</a:t>
            </a:r>
            <a:r>
              <a:rPr sz="28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25" dirty="0">
                <a:solidFill>
                  <a:srgbClr val="FFFFFF"/>
                </a:solidFill>
                <a:latin typeface="Calibri"/>
                <a:cs typeface="Calibri"/>
              </a:rPr>
              <a:t>avons</a:t>
            </a:r>
            <a:r>
              <a:rPr sz="28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85" dirty="0">
                <a:solidFill>
                  <a:srgbClr val="FFFFFF"/>
                </a:solidFill>
                <a:latin typeface="Calibri"/>
                <a:cs typeface="Calibri"/>
              </a:rPr>
              <a:t>tous</a:t>
            </a:r>
            <a:r>
              <a:rPr sz="28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04" dirty="0">
                <a:solidFill>
                  <a:srgbClr val="FFFFFF"/>
                </a:solidFill>
                <a:latin typeface="Calibri"/>
                <a:cs typeface="Calibri"/>
              </a:rPr>
              <a:t>un</a:t>
            </a:r>
            <a:r>
              <a:rPr sz="28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00" dirty="0">
                <a:solidFill>
                  <a:srgbClr val="FFFFFF"/>
                </a:solidFill>
                <a:latin typeface="Calibri"/>
                <a:cs typeface="Calibri"/>
              </a:rPr>
              <a:t>incroyable</a:t>
            </a:r>
            <a:r>
              <a:rPr sz="2800" b="1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15" dirty="0">
                <a:solidFill>
                  <a:srgbClr val="FFFFFF"/>
                </a:solidFill>
                <a:latin typeface="Calibri"/>
                <a:cs typeface="Calibri"/>
              </a:rPr>
              <a:t>pouvoir</a:t>
            </a:r>
            <a:r>
              <a:rPr sz="28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55" dirty="0">
                <a:solidFill>
                  <a:srgbClr val="FFFFFF"/>
                </a:solidFill>
                <a:latin typeface="Calibri"/>
                <a:cs typeface="Calibri"/>
              </a:rPr>
              <a:t>entre</a:t>
            </a:r>
            <a:r>
              <a:rPr sz="28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00" dirty="0">
                <a:solidFill>
                  <a:srgbClr val="FFFFFF"/>
                </a:solidFill>
                <a:latin typeface="Calibri"/>
                <a:cs typeface="Calibri"/>
              </a:rPr>
              <a:t>les</a:t>
            </a:r>
            <a:r>
              <a:rPr sz="2800" b="1" spc="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00" dirty="0">
                <a:solidFill>
                  <a:srgbClr val="FFFFFF"/>
                </a:solidFill>
                <a:latin typeface="Calibri"/>
                <a:cs typeface="Calibri"/>
              </a:rPr>
              <a:t>mains</a:t>
            </a:r>
            <a:r>
              <a:rPr sz="28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05" dirty="0">
                <a:solidFill>
                  <a:srgbClr val="FFFFFF"/>
                </a:solidFill>
                <a:latin typeface="Calibri"/>
                <a:cs typeface="Calibri"/>
              </a:rPr>
              <a:t>: </a:t>
            </a:r>
            <a:r>
              <a:rPr sz="2800" b="1" spc="195" dirty="0">
                <a:solidFill>
                  <a:srgbClr val="FFFFFF"/>
                </a:solidFill>
                <a:latin typeface="Calibri"/>
                <a:cs typeface="Calibri"/>
              </a:rPr>
              <a:t>celui</a:t>
            </a:r>
            <a:r>
              <a:rPr sz="28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85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8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15" dirty="0">
                <a:solidFill>
                  <a:srgbClr val="FFFFFF"/>
                </a:solidFill>
                <a:latin typeface="Calibri"/>
                <a:cs typeface="Calibri"/>
              </a:rPr>
              <a:t>pouvoir</a:t>
            </a:r>
            <a:r>
              <a:rPr sz="28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40" dirty="0">
                <a:solidFill>
                  <a:srgbClr val="FFFFFF"/>
                </a:solidFill>
                <a:latin typeface="Calibri"/>
                <a:cs typeface="Calibri"/>
              </a:rPr>
              <a:t>agir</a:t>
            </a:r>
            <a:r>
              <a:rPr sz="28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65" dirty="0">
                <a:solidFill>
                  <a:srgbClr val="FFFFFF"/>
                </a:solidFill>
                <a:latin typeface="Calibri"/>
                <a:cs typeface="Calibri"/>
              </a:rPr>
              <a:t>sur</a:t>
            </a:r>
            <a:r>
              <a:rPr sz="28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65" dirty="0">
                <a:solidFill>
                  <a:srgbClr val="FFFFFF"/>
                </a:solidFill>
                <a:latin typeface="Calibri"/>
                <a:cs typeface="Calibri"/>
              </a:rPr>
              <a:t>notre</a:t>
            </a:r>
            <a:r>
              <a:rPr sz="28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60" dirty="0">
                <a:solidFill>
                  <a:srgbClr val="FFFFFF"/>
                </a:solidFill>
                <a:latin typeface="Calibri"/>
                <a:cs typeface="Calibri"/>
              </a:rPr>
              <a:t>alimentation</a:t>
            </a:r>
            <a:endParaRPr sz="2800">
              <a:latin typeface="Calibri"/>
              <a:cs typeface="Calibri"/>
            </a:endParaRPr>
          </a:p>
          <a:p>
            <a:pPr marL="1163955" marR="1154430" algn="ctr">
              <a:lnSpc>
                <a:spcPct val="100000"/>
              </a:lnSpc>
            </a:pPr>
            <a:r>
              <a:rPr sz="2800" b="1" spc="150" dirty="0">
                <a:solidFill>
                  <a:srgbClr val="FFFFFF"/>
                </a:solidFill>
                <a:latin typeface="Calibri"/>
                <a:cs typeface="Calibri"/>
              </a:rPr>
              <a:t>et</a:t>
            </a:r>
            <a:r>
              <a:rPr sz="28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70" dirty="0">
                <a:solidFill>
                  <a:srgbClr val="FFFFFF"/>
                </a:solidFill>
                <a:latin typeface="Calibri"/>
                <a:cs typeface="Calibri"/>
              </a:rPr>
              <a:t>notre</a:t>
            </a:r>
            <a:r>
              <a:rPr sz="28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65" dirty="0">
                <a:solidFill>
                  <a:srgbClr val="FFFFFF"/>
                </a:solidFill>
                <a:latin typeface="Calibri"/>
                <a:cs typeface="Calibri"/>
              </a:rPr>
              <a:t>santé,</a:t>
            </a:r>
            <a:r>
              <a:rPr sz="28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40" dirty="0">
                <a:solidFill>
                  <a:srgbClr val="FFFFFF"/>
                </a:solidFill>
                <a:latin typeface="Calibri"/>
                <a:cs typeface="Calibri"/>
              </a:rPr>
              <a:t>tout</a:t>
            </a:r>
            <a:r>
              <a:rPr sz="28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29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28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50" dirty="0">
                <a:solidFill>
                  <a:srgbClr val="FFFFFF"/>
                </a:solidFill>
                <a:latin typeface="Calibri"/>
                <a:cs typeface="Calibri"/>
              </a:rPr>
              <a:t>profitant</a:t>
            </a:r>
            <a:r>
              <a:rPr sz="2800" b="1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00" dirty="0">
                <a:solidFill>
                  <a:srgbClr val="FFFFFF"/>
                </a:solidFill>
                <a:latin typeface="Calibri"/>
                <a:cs typeface="Calibri"/>
              </a:rPr>
              <a:t>au</a:t>
            </a:r>
            <a:r>
              <a:rPr sz="28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80" dirty="0">
                <a:solidFill>
                  <a:srgbClr val="FFFFFF"/>
                </a:solidFill>
                <a:latin typeface="Calibri"/>
                <a:cs typeface="Calibri"/>
              </a:rPr>
              <a:t>présent </a:t>
            </a:r>
            <a:r>
              <a:rPr sz="2800" b="1" spc="265" dirty="0">
                <a:solidFill>
                  <a:srgbClr val="FFFFFF"/>
                </a:solidFill>
                <a:latin typeface="Calibri"/>
                <a:cs typeface="Calibri"/>
              </a:rPr>
              <a:t>des</a:t>
            </a:r>
            <a:r>
              <a:rPr sz="2800" b="1" spc="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80" dirty="0">
                <a:solidFill>
                  <a:srgbClr val="FFFFFF"/>
                </a:solidFill>
                <a:latin typeface="Calibri"/>
                <a:cs typeface="Calibri"/>
              </a:rPr>
              <a:t>bienfaits</a:t>
            </a:r>
            <a:r>
              <a:rPr sz="28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285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2800" b="1" spc="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65" dirty="0">
                <a:solidFill>
                  <a:srgbClr val="FFFFFF"/>
                </a:solidFill>
                <a:latin typeface="Calibri"/>
                <a:cs typeface="Calibri"/>
              </a:rPr>
              <a:t>la</a:t>
            </a:r>
            <a:r>
              <a:rPr sz="2800" b="1" spc="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140" dirty="0">
                <a:solidFill>
                  <a:srgbClr val="FFFFFF"/>
                </a:solidFill>
                <a:latin typeface="Calibri"/>
                <a:cs typeface="Calibri"/>
              </a:rPr>
              <a:t>nature.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42823" y="673862"/>
            <a:ext cx="2221230" cy="369570"/>
          </a:xfrm>
          <a:prstGeom prst="rect">
            <a:avLst/>
          </a:prstGeom>
          <a:solidFill>
            <a:srgbClr val="00A8A3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800"/>
              </a:lnSpc>
            </a:pPr>
            <a:r>
              <a:rPr sz="2400" b="1" spc="270" dirty="0">
                <a:solidFill>
                  <a:srgbClr val="FFFFFF"/>
                </a:solidFill>
                <a:latin typeface="Calibri"/>
                <a:cs typeface="Calibri"/>
              </a:rPr>
              <a:t>NOTRE</a:t>
            </a:r>
            <a:r>
              <a:rPr sz="2400" b="1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229" dirty="0">
                <a:solidFill>
                  <a:srgbClr val="FFFFFF"/>
                </a:solidFill>
                <a:latin typeface="Calibri"/>
                <a:cs typeface="Calibri"/>
              </a:rPr>
              <a:t>VISION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28" name="object 2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8774430" y="158495"/>
            <a:ext cx="1940052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786841" y="2889504"/>
              <a:ext cx="5572760" cy="832485"/>
            </a:xfrm>
            <a:custGeom>
              <a:avLst/>
              <a:gdLst/>
              <a:ahLst/>
              <a:cxnLst/>
              <a:rect l="l" t="t" r="r" b="b"/>
              <a:pathLst>
                <a:path w="5572760" h="832485">
                  <a:moveTo>
                    <a:pt x="5572506" y="0"/>
                  </a:moveTo>
                  <a:lnTo>
                    <a:pt x="0" y="0"/>
                  </a:lnTo>
                  <a:lnTo>
                    <a:pt x="0" y="832104"/>
                  </a:lnTo>
                  <a:lnTo>
                    <a:pt x="5572506" y="832104"/>
                  </a:lnTo>
                  <a:lnTo>
                    <a:pt x="5572506" y="0"/>
                  </a:lnTo>
                  <a:close/>
                </a:path>
              </a:pathLst>
            </a:custGeom>
            <a:solidFill>
              <a:srgbClr val="8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74191" y="2853181"/>
            <a:ext cx="5600065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600" dirty="0"/>
              <a:t>NOTRE</a:t>
            </a:r>
            <a:r>
              <a:rPr spc="135" dirty="0"/>
              <a:t> </a:t>
            </a:r>
            <a:r>
              <a:rPr spc="525" dirty="0"/>
              <a:t>MISSION</a:t>
            </a:r>
          </a:p>
        </p:txBody>
      </p:sp>
      <p:grpSp>
        <p:nvGrpSpPr>
          <p:cNvPr id="6" name="object 6"/>
          <p:cNvGrpSpPr/>
          <p:nvPr/>
        </p:nvGrpSpPr>
        <p:grpSpPr>
          <a:xfrm>
            <a:off x="362711" y="148589"/>
            <a:ext cx="11467465" cy="6334125"/>
            <a:chOff x="362711" y="148589"/>
            <a:chExt cx="11467465" cy="6334125"/>
          </a:xfrm>
        </p:grpSpPr>
        <p:sp>
          <p:nvSpPr>
            <p:cNvPr id="7" name="object 7"/>
            <p:cNvSpPr/>
            <p:nvPr/>
          </p:nvSpPr>
          <p:spPr>
            <a:xfrm>
              <a:off x="391286" y="405003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51826" y="188975"/>
              <a:ext cx="2952750" cy="79171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83880" y="148589"/>
              <a:ext cx="1940814" cy="74371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16707" y="2583929"/>
              <a:ext cx="6986778" cy="59742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2623947" y="2591435"/>
              <a:ext cx="6944359" cy="554990"/>
            </a:xfrm>
            <a:custGeom>
              <a:avLst/>
              <a:gdLst/>
              <a:ahLst/>
              <a:cxnLst/>
              <a:rect l="l" t="t" r="r" b="b"/>
              <a:pathLst>
                <a:path w="6944359" h="554989">
                  <a:moveTo>
                    <a:pt x="6944106" y="0"/>
                  </a:moveTo>
                  <a:lnTo>
                    <a:pt x="0" y="0"/>
                  </a:lnTo>
                  <a:lnTo>
                    <a:pt x="0" y="554736"/>
                  </a:lnTo>
                  <a:lnTo>
                    <a:pt x="6944106" y="554736"/>
                  </a:lnTo>
                  <a:lnTo>
                    <a:pt x="6944106" y="0"/>
                  </a:lnTo>
                  <a:close/>
                </a:path>
              </a:pathLst>
            </a:custGeom>
            <a:solidFill>
              <a:srgbClr val="8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76955" y="3132569"/>
              <a:ext cx="6180582" cy="59742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084195" y="3140075"/>
              <a:ext cx="6137910" cy="554990"/>
            </a:xfrm>
            <a:custGeom>
              <a:avLst/>
              <a:gdLst/>
              <a:ahLst/>
              <a:cxnLst/>
              <a:rect l="l" t="t" r="r" b="b"/>
              <a:pathLst>
                <a:path w="6137909" h="554989">
                  <a:moveTo>
                    <a:pt x="6137909" y="0"/>
                  </a:moveTo>
                  <a:lnTo>
                    <a:pt x="0" y="0"/>
                  </a:lnTo>
                  <a:lnTo>
                    <a:pt x="0" y="554736"/>
                  </a:lnTo>
                  <a:lnTo>
                    <a:pt x="6137909" y="554736"/>
                  </a:lnTo>
                  <a:lnTo>
                    <a:pt x="6137909" y="0"/>
                  </a:lnTo>
                  <a:close/>
                </a:path>
              </a:pathLst>
            </a:custGeom>
            <a:solidFill>
              <a:srgbClr val="8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10940" y="3675100"/>
              <a:ext cx="4796027" cy="60505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718940" y="3682619"/>
              <a:ext cx="4753610" cy="562610"/>
            </a:xfrm>
            <a:custGeom>
              <a:avLst/>
              <a:gdLst/>
              <a:ahLst/>
              <a:cxnLst/>
              <a:rect l="l" t="t" r="r" b="b"/>
              <a:pathLst>
                <a:path w="4753609" h="562610">
                  <a:moveTo>
                    <a:pt x="4753355" y="0"/>
                  </a:moveTo>
                  <a:lnTo>
                    <a:pt x="0" y="0"/>
                  </a:lnTo>
                  <a:lnTo>
                    <a:pt x="0" y="562355"/>
                  </a:lnTo>
                  <a:lnTo>
                    <a:pt x="4753355" y="562355"/>
                  </a:lnTo>
                  <a:lnTo>
                    <a:pt x="4753355" y="0"/>
                  </a:lnTo>
                  <a:close/>
                </a:path>
              </a:pathLst>
            </a:custGeom>
            <a:solidFill>
              <a:srgbClr val="8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42388" y="2452890"/>
              <a:ext cx="7535417" cy="100277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02635" y="3001530"/>
              <a:ext cx="6729221" cy="1002779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436620" y="3544074"/>
              <a:ext cx="5344668" cy="1002779"/>
            </a:xfrm>
            <a:prstGeom prst="rect">
              <a:avLst/>
            </a:prstGeom>
          </p:spPr>
        </p:pic>
      </p:grpSp>
      <p:sp>
        <p:nvSpPr>
          <p:cNvPr id="13" name="object 13"/>
          <p:cNvSpPr txBox="1"/>
          <p:nvPr/>
        </p:nvSpPr>
        <p:spPr>
          <a:xfrm>
            <a:off x="2611373" y="2563876"/>
            <a:ext cx="6974205" cy="16656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 marR="5080" algn="ctr">
              <a:lnSpc>
                <a:spcPct val="99400"/>
              </a:lnSpc>
              <a:spcBef>
                <a:spcPts val="125"/>
              </a:spcBef>
            </a:pPr>
            <a:r>
              <a:rPr sz="3600" b="1" spc="290" dirty="0">
                <a:solidFill>
                  <a:srgbClr val="FFFFFF"/>
                </a:solidFill>
                <a:latin typeface="Calibri"/>
                <a:cs typeface="Calibri"/>
              </a:rPr>
              <a:t>Devenir</a:t>
            </a:r>
            <a:r>
              <a:rPr sz="3600" b="1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250" dirty="0">
                <a:solidFill>
                  <a:srgbClr val="FFFFFF"/>
                </a:solidFill>
                <a:latin typeface="Calibri"/>
                <a:cs typeface="Calibri"/>
              </a:rPr>
              <a:t>le</a:t>
            </a:r>
            <a:r>
              <a:rPr sz="3600" b="1" spc="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270" dirty="0">
                <a:solidFill>
                  <a:srgbClr val="FFFFFF"/>
                </a:solidFill>
                <a:latin typeface="Calibri"/>
                <a:cs typeface="Calibri"/>
              </a:rPr>
              <a:t>marché</a:t>
            </a:r>
            <a:r>
              <a:rPr sz="3600" b="1" spc="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240" dirty="0">
                <a:solidFill>
                  <a:srgbClr val="FFFFFF"/>
                </a:solidFill>
                <a:latin typeface="Calibri"/>
                <a:cs typeface="Calibri"/>
              </a:rPr>
              <a:t>local</a:t>
            </a:r>
            <a:r>
              <a:rPr sz="3600" b="1" spc="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240" dirty="0">
                <a:solidFill>
                  <a:srgbClr val="FFFFFF"/>
                </a:solidFill>
                <a:latin typeface="Calibri"/>
                <a:cs typeface="Calibri"/>
              </a:rPr>
              <a:t>préféré </a:t>
            </a:r>
            <a:r>
              <a:rPr sz="3600" b="1" spc="285" dirty="0">
                <a:solidFill>
                  <a:srgbClr val="FFFFFF"/>
                </a:solidFill>
                <a:latin typeface="Calibri"/>
                <a:cs typeface="Calibri"/>
              </a:rPr>
              <a:t>d’une</a:t>
            </a:r>
            <a:r>
              <a:rPr sz="3600" b="1" spc="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225" dirty="0">
                <a:solidFill>
                  <a:srgbClr val="FFFFFF"/>
                </a:solidFill>
                <a:latin typeface="Calibri"/>
                <a:cs typeface="Calibri"/>
              </a:rPr>
              <a:t>alimentation</a:t>
            </a:r>
            <a:r>
              <a:rPr sz="3600" b="1" spc="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245" dirty="0">
                <a:solidFill>
                  <a:srgbClr val="FFFFFF"/>
                </a:solidFill>
                <a:latin typeface="Calibri"/>
                <a:cs typeface="Calibri"/>
              </a:rPr>
              <a:t>saine</a:t>
            </a:r>
            <a:r>
              <a:rPr sz="3600" b="1" spc="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165" dirty="0">
                <a:solidFill>
                  <a:srgbClr val="FFFFFF"/>
                </a:solidFill>
                <a:latin typeface="Calibri"/>
                <a:cs typeface="Calibri"/>
              </a:rPr>
              <a:t>et </a:t>
            </a:r>
            <a:r>
              <a:rPr sz="3600" b="1" spc="270" dirty="0">
                <a:solidFill>
                  <a:srgbClr val="FFFFFF"/>
                </a:solidFill>
                <a:latin typeface="Calibri"/>
                <a:cs typeface="Calibri"/>
              </a:rPr>
              <a:t>savoureuse</a:t>
            </a:r>
            <a:r>
              <a:rPr sz="3600" b="1" spc="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280" dirty="0">
                <a:solidFill>
                  <a:srgbClr val="FFFFFF"/>
                </a:solidFill>
                <a:latin typeface="Calibri"/>
                <a:cs typeface="Calibri"/>
              </a:rPr>
              <a:t>pour</a:t>
            </a:r>
            <a:r>
              <a:rPr sz="3600" b="1" spc="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200" dirty="0">
                <a:solidFill>
                  <a:srgbClr val="FFFFFF"/>
                </a:solidFill>
                <a:latin typeface="Calibri"/>
                <a:cs typeface="Calibri"/>
              </a:rPr>
              <a:t>tous</a:t>
            </a:r>
            <a:endParaRPr sz="3600">
              <a:latin typeface="Calibri"/>
              <a:cs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642823" y="673862"/>
            <a:ext cx="2489200" cy="369570"/>
          </a:xfrm>
          <a:prstGeom prst="rect">
            <a:avLst/>
          </a:prstGeom>
          <a:solidFill>
            <a:srgbClr val="8000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800"/>
              </a:lnSpc>
            </a:pPr>
            <a:r>
              <a:rPr sz="2400" spc="270" dirty="0"/>
              <a:t>NOTRE</a:t>
            </a:r>
            <a:r>
              <a:rPr sz="2400" spc="70" dirty="0"/>
              <a:t> </a:t>
            </a:r>
            <a:r>
              <a:rPr sz="2400" spc="225" dirty="0"/>
              <a:t>MISSION</a:t>
            </a:r>
            <a:endParaRPr sz="2400"/>
          </a:p>
        </p:txBody>
      </p:sp>
      <p:grpSp>
        <p:nvGrpSpPr>
          <p:cNvPr id="15" name="object 15"/>
          <p:cNvGrpSpPr/>
          <p:nvPr/>
        </p:nvGrpSpPr>
        <p:grpSpPr>
          <a:xfrm>
            <a:off x="362711" y="148589"/>
            <a:ext cx="11467465" cy="6334125"/>
            <a:chOff x="362711" y="148589"/>
            <a:chExt cx="11467465" cy="6334125"/>
          </a:xfrm>
        </p:grpSpPr>
        <p:sp>
          <p:nvSpPr>
            <p:cNvPr id="16" name="object 16"/>
            <p:cNvSpPr/>
            <p:nvPr/>
          </p:nvSpPr>
          <p:spPr>
            <a:xfrm>
              <a:off x="391286" y="405003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751826" y="188975"/>
              <a:ext cx="2952750" cy="79171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183880" y="148589"/>
              <a:ext cx="1940814" cy="74371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85809" y="0"/>
              <a:ext cx="2328672" cy="101041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627506" y="2956941"/>
              <a:ext cx="5312410" cy="924560"/>
            </a:xfrm>
            <a:custGeom>
              <a:avLst/>
              <a:gdLst/>
              <a:ahLst/>
              <a:cxnLst/>
              <a:rect l="l" t="t" r="r" b="b"/>
              <a:pathLst>
                <a:path w="5312410" h="924560">
                  <a:moveTo>
                    <a:pt x="5311902" y="0"/>
                  </a:moveTo>
                  <a:lnTo>
                    <a:pt x="0" y="0"/>
                  </a:lnTo>
                  <a:lnTo>
                    <a:pt x="0" y="924305"/>
                  </a:lnTo>
                  <a:lnTo>
                    <a:pt x="5311902" y="924305"/>
                  </a:lnTo>
                  <a:lnTo>
                    <a:pt x="5311902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-2512251" y="2945836"/>
            <a:ext cx="11591924" cy="7584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830" dirty="0">
                <a:solidFill>
                  <a:srgbClr val="006E44"/>
                </a:solidFill>
              </a:rPr>
              <a:t>NOS</a:t>
            </a:r>
            <a:r>
              <a:rPr sz="6000" spc="45" dirty="0">
                <a:solidFill>
                  <a:srgbClr val="006E44"/>
                </a:solidFill>
              </a:rPr>
              <a:t> </a:t>
            </a:r>
            <a:r>
              <a:rPr sz="6000" spc="585" dirty="0">
                <a:solidFill>
                  <a:srgbClr val="006E44"/>
                </a:solidFill>
              </a:rPr>
              <a:t>VALEURS</a:t>
            </a:r>
            <a:endParaRPr sz="6000" dirty="0"/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88323" y="177545"/>
            <a:ext cx="1940052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385809" y="0"/>
              <a:ext cx="2328672" cy="1010412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70814" y="590550"/>
            <a:ext cx="2136140" cy="36957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95"/>
              </a:lnSpc>
            </a:pPr>
            <a:r>
              <a:rPr sz="2400" spc="330" dirty="0">
                <a:solidFill>
                  <a:srgbClr val="006E44"/>
                </a:solidFill>
              </a:rPr>
              <a:t>NOS</a:t>
            </a:r>
            <a:r>
              <a:rPr sz="2400" spc="10" dirty="0">
                <a:solidFill>
                  <a:srgbClr val="006E44"/>
                </a:solidFill>
              </a:rPr>
              <a:t> </a:t>
            </a:r>
            <a:r>
              <a:rPr sz="2400" spc="225" dirty="0">
                <a:solidFill>
                  <a:srgbClr val="006E44"/>
                </a:solidFill>
              </a:rPr>
              <a:t>VALEURS</a:t>
            </a:r>
            <a:endParaRPr sz="2400"/>
          </a:p>
        </p:txBody>
      </p:sp>
      <p:grpSp>
        <p:nvGrpSpPr>
          <p:cNvPr id="7" name="object 7"/>
          <p:cNvGrpSpPr/>
          <p:nvPr/>
        </p:nvGrpSpPr>
        <p:grpSpPr>
          <a:xfrm>
            <a:off x="4473702" y="1988057"/>
            <a:ext cx="3409950" cy="3477895"/>
            <a:chOff x="4473702" y="1988057"/>
            <a:chExt cx="3409950" cy="3477895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75988" y="1988057"/>
              <a:ext cx="3385566" cy="97459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98086" y="3239261"/>
              <a:ext cx="3385566" cy="97459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73702" y="4491227"/>
              <a:ext cx="3385566" cy="974598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5058664" y="2247646"/>
            <a:ext cx="2218055" cy="28949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7640">
              <a:lnSpc>
                <a:spcPct val="100000"/>
              </a:lnSpc>
              <a:spcBef>
                <a:spcPts val="100"/>
              </a:spcBef>
            </a:pPr>
            <a:r>
              <a:rPr sz="2400" b="1" spc="229" dirty="0">
                <a:latin typeface="Calibri"/>
                <a:cs typeface="Calibri"/>
              </a:rPr>
              <a:t>SPECIALISTE</a:t>
            </a:r>
            <a:endParaRPr sz="2400">
              <a:latin typeface="Calibri"/>
              <a:cs typeface="Calibri"/>
            </a:endParaRPr>
          </a:p>
          <a:p>
            <a:pPr marL="12700" marR="5080" indent="266065">
              <a:lnSpc>
                <a:spcPct val="342200"/>
              </a:lnSpc>
            </a:pPr>
            <a:r>
              <a:rPr sz="2400" b="1" spc="220" dirty="0">
                <a:latin typeface="Calibri"/>
                <a:cs typeface="Calibri"/>
              </a:rPr>
              <a:t>PROXIMITE </a:t>
            </a:r>
            <a:r>
              <a:rPr sz="2400" b="1" spc="260" dirty="0">
                <a:latin typeface="Calibri"/>
                <a:cs typeface="Calibri"/>
              </a:rPr>
              <a:t>ENGAGEMENT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88323" y="177545"/>
            <a:ext cx="1940052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2000" cy="685799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0362" y="1141475"/>
              <a:ext cx="11145774" cy="457581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91286" y="405002"/>
              <a:ext cx="11410315" cy="6049010"/>
            </a:xfrm>
            <a:custGeom>
              <a:avLst/>
              <a:gdLst/>
              <a:ahLst/>
              <a:cxnLst/>
              <a:rect l="l" t="t" r="r" b="b"/>
              <a:pathLst>
                <a:path w="11410315" h="6049010">
                  <a:moveTo>
                    <a:pt x="0" y="6048756"/>
                  </a:moveTo>
                  <a:lnTo>
                    <a:pt x="11410188" y="6048756"/>
                  </a:lnTo>
                  <a:lnTo>
                    <a:pt x="11410188" y="0"/>
                  </a:lnTo>
                  <a:lnTo>
                    <a:pt x="0" y="0"/>
                  </a:lnTo>
                  <a:lnTo>
                    <a:pt x="0" y="6048756"/>
                  </a:lnTo>
                  <a:close/>
                </a:path>
              </a:pathLst>
            </a:custGeom>
            <a:ln w="571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5809" y="0"/>
              <a:ext cx="2328672" cy="1010412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70814" y="590550"/>
            <a:ext cx="2136140" cy="369570"/>
          </a:xfrm>
          <a:prstGeom prst="rect">
            <a:avLst/>
          </a:prstGeom>
          <a:solidFill>
            <a:srgbClr val="FFFF00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795"/>
              </a:lnSpc>
            </a:pPr>
            <a:r>
              <a:rPr sz="2400" spc="330" dirty="0">
                <a:solidFill>
                  <a:srgbClr val="006E44"/>
                </a:solidFill>
              </a:rPr>
              <a:t>NOS</a:t>
            </a:r>
            <a:r>
              <a:rPr sz="2400" spc="10" dirty="0">
                <a:solidFill>
                  <a:srgbClr val="006E44"/>
                </a:solidFill>
              </a:rPr>
              <a:t> </a:t>
            </a:r>
            <a:r>
              <a:rPr sz="2400" spc="225" dirty="0">
                <a:solidFill>
                  <a:srgbClr val="006E44"/>
                </a:solidFill>
              </a:rPr>
              <a:t>VALEURS</a:t>
            </a:r>
            <a:endParaRPr sz="2400"/>
          </a:p>
        </p:txBody>
      </p:sp>
      <p:grpSp>
        <p:nvGrpSpPr>
          <p:cNvPr id="8" name="object 8"/>
          <p:cNvGrpSpPr/>
          <p:nvPr/>
        </p:nvGrpSpPr>
        <p:grpSpPr>
          <a:xfrm>
            <a:off x="7150607" y="177545"/>
            <a:ext cx="3477895" cy="2484120"/>
            <a:chOff x="7150607" y="177545"/>
            <a:chExt cx="3477895" cy="248412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688323" y="177545"/>
              <a:ext cx="1940052" cy="74295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50607" y="1823478"/>
              <a:ext cx="3121152" cy="81685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75981" y="1855508"/>
              <a:ext cx="2471928" cy="80615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7175753" y="1848612"/>
              <a:ext cx="3024505" cy="720090"/>
            </a:xfrm>
            <a:custGeom>
              <a:avLst/>
              <a:gdLst/>
              <a:ahLst/>
              <a:cxnLst/>
              <a:rect l="l" t="t" r="r" b="b"/>
              <a:pathLst>
                <a:path w="3024504" h="720089">
                  <a:moveTo>
                    <a:pt x="2904363" y="0"/>
                  </a:moveTo>
                  <a:lnTo>
                    <a:pt x="120015" y="0"/>
                  </a:lnTo>
                  <a:lnTo>
                    <a:pt x="73294" y="9429"/>
                  </a:lnTo>
                  <a:lnTo>
                    <a:pt x="35147" y="35147"/>
                  </a:lnTo>
                  <a:lnTo>
                    <a:pt x="9429" y="73294"/>
                  </a:lnTo>
                  <a:lnTo>
                    <a:pt x="0" y="120014"/>
                  </a:lnTo>
                  <a:lnTo>
                    <a:pt x="0" y="600075"/>
                  </a:lnTo>
                  <a:lnTo>
                    <a:pt x="9429" y="646795"/>
                  </a:lnTo>
                  <a:lnTo>
                    <a:pt x="35147" y="684942"/>
                  </a:lnTo>
                  <a:lnTo>
                    <a:pt x="73294" y="710660"/>
                  </a:lnTo>
                  <a:lnTo>
                    <a:pt x="120015" y="720089"/>
                  </a:lnTo>
                  <a:lnTo>
                    <a:pt x="2904363" y="720089"/>
                  </a:lnTo>
                  <a:lnTo>
                    <a:pt x="2951083" y="710660"/>
                  </a:lnTo>
                  <a:lnTo>
                    <a:pt x="2989230" y="684942"/>
                  </a:lnTo>
                  <a:lnTo>
                    <a:pt x="3014948" y="646795"/>
                  </a:lnTo>
                  <a:lnTo>
                    <a:pt x="3024378" y="600075"/>
                  </a:lnTo>
                  <a:lnTo>
                    <a:pt x="3024378" y="120014"/>
                  </a:lnTo>
                  <a:lnTo>
                    <a:pt x="3014948" y="73294"/>
                  </a:lnTo>
                  <a:lnTo>
                    <a:pt x="2989230" y="35147"/>
                  </a:lnTo>
                  <a:lnTo>
                    <a:pt x="2951083" y="9429"/>
                  </a:lnTo>
                  <a:lnTo>
                    <a:pt x="2904363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625588" y="1927605"/>
            <a:ext cx="2125980" cy="544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Gill Sans MT"/>
                <a:cs typeface="Gill Sans MT"/>
              </a:rPr>
              <a:t>Dimension</a:t>
            </a:r>
            <a:r>
              <a:rPr sz="1800" spc="-10" dirty="0">
                <a:solidFill>
                  <a:srgbClr val="FFFFFF"/>
                </a:solidFill>
                <a:latin typeface="Gill Sans MT"/>
                <a:cs typeface="Gill Sans MT"/>
              </a:rPr>
              <a:t> Rationnelle</a:t>
            </a:r>
            <a:endParaRPr sz="1800">
              <a:latin typeface="Gill Sans MT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i="1" spc="-10" dirty="0">
                <a:solidFill>
                  <a:srgbClr val="FFFFFF"/>
                </a:solidFill>
                <a:latin typeface="Gill Sans MT"/>
                <a:cs typeface="Gill Sans MT"/>
              </a:rPr>
              <a:t>Démontrer</a:t>
            </a:r>
            <a:endParaRPr sz="1600">
              <a:latin typeface="Gill Sans MT"/>
              <a:cs typeface="Gill Sans MT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7150607" y="4166615"/>
            <a:ext cx="3121660" cy="837565"/>
            <a:chOff x="7150607" y="4166615"/>
            <a:chExt cx="3121660" cy="837565"/>
          </a:xfrm>
        </p:grpSpPr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50607" y="4166615"/>
              <a:ext cx="3121152" cy="81610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517891" y="4197895"/>
              <a:ext cx="2388107" cy="80615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7175753" y="4191761"/>
              <a:ext cx="3024505" cy="719455"/>
            </a:xfrm>
            <a:custGeom>
              <a:avLst/>
              <a:gdLst/>
              <a:ahLst/>
              <a:cxnLst/>
              <a:rect l="l" t="t" r="r" b="b"/>
              <a:pathLst>
                <a:path w="3024504" h="719454">
                  <a:moveTo>
                    <a:pt x="2904490" y="0"/>
                  </a:moveTo>
                  <a:lnTo>
                    <a:pt x="119888" y="0"/>
                  </a:lnTo>
                  <a:lnTo>
                    <a:pt x="73241" y="9427"/>
                  </a:lnTo>
                  <a:lnTo>
                    <a:pt x="35131" y="35131"/>
                  </a:lnTo>
                  <a:lnTo>
                    <a:pt x="9427" y="73241"/>
                  </a:lnTo>
                  <a:lnTo>
                    <a:pt x="0" y="119887"/>
                  </a:lnTo>
                  <a:lnTo>
                    <a:pt x="0" y="599439"/>
                  </a:lnTo>
                  <a:lnTo>
                    <a:pt x="9427" y="646086"/>
                  </a:lnTo>
                  <a:lnTo>
                    <a:pt x="35131" y="684196"/>
                  </a:lnTo>
                  <a:lnTo>
                    <a:pt x="73241" y="709900"/>
                  </a:lnTo>
                  <a:lnTo>
                    <a:pt x="119888" y="719327"/>
                  </a:lnTo>
                  <a:lnTo>
                    <a:pt x="2904490" y="719327"/>
                  </a:lnTo>
                  <a:lnTo>
                    <a:pt x="2951136" y="709900"/>
                  </a:lnTo>
                  <a:lnTo>
                    <a:pt x="2989246" y="684196"/>
                  </a:lnTo>
                  <a:lnTo>
                    <a:pt x="3014950" y="646086"/>
                  </a:lnTo>
                  <a:lnTo>
                    <a:pt x="3024378" y="599439"/>
                  </a:lnTo>
                  <a:lnTo>
                    <a:pt x="3024378" y="119887"/>
                  </a:lnTo>
                  <a:lnTo>
                    <a:pt x="3014950" y="73241"/>
                  </a:lnTo>
                  <a:lnTo>
                    <a:pt x="2989246" y="35131"/>
                  </a:lnTo>
                  <a:lnTo>
                    <a:pt x="2951136" y="9427"/>
                  </a:lnTo>
                  <a:lnTo>
                    <a:pt x="2904490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7667497" y="4271009"/>
            <a:ext cx="2042795" cy="544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Gill Sans MT"/>
                <a:cs typeface="Gill Sans MT"/>
              </a:rPr>
              <a:t>Dimension </a:t>
            </a:r>
            <a:r>
              <a:rPr sz="1800" spc="-10" dirty="0">
                <a:solidFill>
                  <a:srgbClr val="FFFFFF"/>
                </a:solidFill>
                <a:latin typeface="Gill Sans MT"/>
                <a:cs typeface="Gill Sans MT"/>
              </a:rPr>
              <a:t>Citoyenne</a:t>
            </a:r>
            <a:endParaRPr sz="1800">
              <a:latin typeface="Gill Sans MT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i="1" spc="-10" dirty="0">
                <a:solidFill>
                  <a:srgbClr val="FFFFFF"/>
                </a:solidFill>
                <a:latin typeface="Gill Sans MT"/>
                <a:cs typeface="Gill Sans MT"/>
              </a:rPr>
              <a:t>Régénérer</a:t>
            </a:r>
            <a:endParaRPr sz="1600">
              <a:latin typeface="Gill Sans MT"/>
              <a:cs typeface="Gill Sans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719577" y="1977390"/>
            <a:ext cx="20643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FFFF"/>
                </a:solidFill>
                <a:latin typeface="Gill Sans MT"/>
                <a:cs typeface="Gill Sans MT"/>
              </a:rPr>
              <a:t>SPECIALISTE</a:t>
            </a:r>
            <a:endParaRPr sz="2400">
              <a:latin typeface="Gill Sans MT"/>
              <a:cs typeface="Gill Sans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719577" y="4347209"/>
            <a:ext cx="23310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FFFFFF"/>
                </a:solidFill>
                <a:latin typeface="Gill Sans MT"/>
                <a:cs typeface="Gill Sans MT"/>
              </a:rPr>
              <a:t>ENGAGEMENT</a:t>
            </a:r>
            <a:endParaRPr sz="2400">
              <a:latin typeface="Gill Sans MT"/>
              <a:cs typeface="Gill Sans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4997196" y="2189226"/>
            <a:ext cx="5278120" cy="2407920"/>
            <a:chOff x="4997196" y="2189226"/>
            <a:chExt cx="5278120" cy="2407920"/>
          </a:xfrm>
        </p:grpSpPr>
        <p:sp>
          <p:nvSpPr>
            <p:cNvPr id="22" name="object 22"/>
            <p:cNvSpPr/>
            <p:nvPr/>
          </p:nvSpPr>
          <p:spPr>
            <a:xfrm>
              <a:off x="5016246" y="2208276"/>
              <a:ext cx="2016760" cy="2369820"/>
            </a:xfrm>
            <a:custGeom>
              <a:avLst/>
              <a:gdLst/>
              <a:ahLst/>
              <a:cxnLst/>
              <a:rect l="l" t="t" r="r" b="b"/>
              <a:pathLst>
                <a:path w="2016759" h="2369820">
                  <a:moveTo>
                    <a:pt x="0" y="0"/>
                  </a:moveTo>
                  <a:lnTo>
                    <a:pt x="2016252" y="0"/>
                  </a:lnTo>
                </a:path>
                <a:path w="2016759" h="2369820">
                  <a:moveTo>
                    <a:pt x="0" y="2369820"/>
                  </a:moveTo>
                  <a:lnTo>
                    <a:pt x="2013584" y="2369820"/>
                  </a:lnTo>
                </a:path>
              </a:pathLst>
            </a:custGeom>
            <a:ln w="38100">
              <a:solidFill>
                <a:srgbClr val="6E8E2F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153656" y="3031248"/>
              <a:ext cx="3121152" cy="81685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398258" y="3063278"/>
              <a:ext cx="2631948" cy="806157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7178802" y="3056382"/>
              <a:ext cx="3024505" cy="720090"/>
            </a:xfrm>
            <a:custGeom>
              <a:avLst/>
              <a:gdLst/>
              <a:ahLst/>
              <a:cxnLst/>
              <a:rect l="l" t="t" r="r" b="b"/>
              <a:pathLst>
                <a:path w="3024504" h="720089">
                  <a:moveTo>
                    <a:pt x="2904363" y="0"/>
                  </a:moveTo>
                  <a:lnTo>
                    <a:pt x="120015" y="0"/>
                  </a:lnTo>
                  <a:lnTo>
                    <a:pt x="73294" y="9429"/>
                  </a:lnTo>
                  <a:lnTo>
                    <a:pt x="35147" y="35147"/>
                  </a:lnTo>
                  <a:lnTo>
                    <a:pt x="9429" y="73294"/>
                  </a:lnTo>
                  <a:lnTo>
                    <a:pt x="0" y="120014"/>
                  </a:lnTo>
                  <a:lnTo>
                    <a:pt x="0" y="600074"/>
                  </a:lnTo>
                  <a:lnTo>
                    <a:pt x="9429" y="646795"/>
                  </a:lnTo>
                  <a:lnTo>
                    <a:pt x="35147" y="684942"/>
                  </a:lnTo>
                  <a:lnTo>
                    <a:pt x="73294" y="710660"/>
                  </a:lnTo>
                  <a:lnTo>
                    <a:pt x="120015" y="720089"/>
                  </a:lnTo>
                  <a:lnTo>
                    <a:pt x="2904363" y="720089"/>
                  </a:lnTo>
                  <a:lnTo>
                    <a:pt x="2951083" y="710660"/>
                  </a:lnTo>
                  <a:lnTo>
                    <a:pt x="2989230" y="684942"/>
                  </a:lnTo>
                  <a:lnTo>
                    <a:pt x="3014948" y="646795"/>
                  </a:lnTo>
                  <a:lnTo>
                    <a:pt x="3024378" y="600074"/>
                  </a:lnTo>
                  <a:lnTo>
                    <a:pt x="3024378" y="120014"/>
                  </a:lnTo>
                  <a:lnTo>
                    <a:pt x="3014948" y="73294"/>
                  </a:lnTo>
                  <a:lnTo>
                    <a:pt x="2989230" y="35147"/>
                  </a:lnTo>
                  <a:lnTo>
                    <a:pt x="2951083" y="9429"/>
                  </a:lnTo>
                  <a:lnTo>
                    <a:pt x="2904363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3426714" y="5846572"/>
            <a:ext cx="556641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FFFFFF"/>
                </a:solidFill>
                <a:latin typeface="Gill Sans MT"/>
                <a:cs typeface="Gill Sans MT"/>
              </a:rPr>
              <a:t>3</a:t>
            </a:r>
            <a:r>
              <a:rPr sz="2400" b="1" spc="-25" dirty="0">
                <a:solidFill>
                  <a:srgbClr val="FFFFFF"/>
                </a:solidFill>
                <a:latin typeface="Gill Sans MT"/>
                <a:cs typeface="Gill Sans MT"/>
              </a:rPr>
              <a:t> </a:t>
            </a:r>
            <a:r>
              <a:rPr sz="2400" b="1" dirty="0">
                <a:solidFill>
                  <a:srgbClr val="FFFFFF"/>
                </a:solidFill>
                <a:latin typeface="Gill Sans MT"/>
                <a:cs typeface="Gill Sans MT"/>
              </a:rPr>
              <a:t>valeurs</a:t>
            </a:r>
            <a:r>
              <a:rPr sz="2400" b="1" spc="-20" dirty="0">
                <a:solidFill>
                  <a:srgbClr val="FFFFFF"/>
                </a:solidFill>
                <a:latin typeface="Gill Sans MT"/>
                <a:cs typeface="Gill Sans MT"/>
              </a:rPr>
              <a:t> </a:t>
            </a:r>
            <a:r>
              <a:rPr sz="2400" b="1" dirty="0">
                <a:solidFill>
                  <a:srgbClr val="FFFFFF"/>
                </a:solidFill>
                <a:latin typeface="Gill Sans MT"/>
                <a:cs typeface="Gill Sans MT"/>
              </a:rPr>
              <a:t>qui</a:t>
            </a:r>
            <a:r>
              <a:rPr sz="2400" b="1" spc="-25" dirty="0">
                <a:solidFill>
                  <a:srgbClr val="FFFFFF"/>
                </a:solidFill>
                <a:latin typeface="Gill Sans MT"/>
                <a:cs typeface="Gill Sans MT"/>
              </a:rPr>
              <a:t> </a:t>
            </a:r>
            <a:r>
              <a:rPr sz="2400" b="1" dirty="0">
                <a:solidFill>
                  <a:srgbClr val="FFFFFF"/>
                </a:solidFill>
                <a:latin typeface="Gill Sans MT"/>
                <a:cs typeface="Gill Sans MT"/>
              </a:rPr>
              <a:t>couvrent</a:t>
            </a:r>
            <a:r>
              <a:rPr sz="2400" b="1" spc="-15" dirty="0">
                <a:solidFill>
                  <a:srgbClr val="FFFFFF"/>
                </a:solidFill>
                <a:latin typeface="Gill Sans MT"/>
                <a:cs typeface="Gill Sans MT"/>
              </a:rPr>
              <a:t> </a:t>
            </a:r>
            <a:r>
              <a:rPr sz="2400" b="1" dirty="0">
                <a:solidFill>
                  <a:srgbClr val="FFFFFF"/>
                </a:solidFill>
                <a:latin typeface="Gill Sans MT"/>
                <a:cs typeface="Gill Sans MT"/>
              </a:rPr>
              <a:t>les</a:t>
            </a:r>
            <a:r>
              <a:rPr sz="2400" b="1" spc="-30" dirty="0">
                <a:solidFill>
                  <a:srgbClr val="FFFFFF"/>
                </a:solidFill>
                <a:latin typeface="Gill Sans MT"/>
                <a:cs typeface="Gill Sans MT"/>
              </a:rPr>
              <a:t> </a:t>
            </a:r>
            <a:r>
              <a:rPr sz="2400" b="1" dirty="0">
                <a:solidFill>
                  <a:srgbClr val="FFFFFF"/>
                </a:solidFill>
                <a:latin typeface="Gill Sans MT"/>
                <a:cs typeface="Gill Sans MT"/>
              </a:rPr>
              <a:t>3</a:t>
            </a:r>
            <a:r>
              <a:rPr sz="2400" b="1" spc="-20" dirty="0">
                <a:solidFill>
                  <a:srgbClr val="FFFFFF"/>
                </a:solidFill>
                <a:latin typeface="Gill Sans MT"/>
                <a:cs typeface="Gill Sans MT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Gill Sans MT"/>
                <a:cs typeface="Gill Sans MT"/>
              </a:rPr>
              <a:t>dimensions</a:t>
            </a:r>
            <a:endParaRPr sz="2400">
              <a:latin typeface="Gill Sans MT"/>
              <a:cs typeface="Gill Sans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548118" y="3136138"/>
            <a:ext cx="2286000" cy="544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Gill Sans MT"/>
                <a:cs typeface="Gill Sans MT"/>
              </a:rPr>
              <a:t>Dimension </a:t>
            </a:r>
            <a:r>
              <a:rPr sz="1800" spc="-10" dirty="0">
                <a:solidFill>
                  <a:srgbClr val="FFFFFF"/>
                </a:solidFill>
                <a:latin typeface="Gill Sans MT"/>
                <a:cs typeface="Gill Sans MT"/>
              </a:rPr>
              <a:t>Relationnelle</a:t>
            </a:r>
            <a:endParaRPr sz="1800">
              <a:latin typeface="Gill Sans MT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1600" i="1" spc="-10" dirty="0">
                <a:solidFill>
                  <a:srgbClr val="FFFFFF"/>
                </a:solidFill>
                <a:latin typeface="Gill Sans MT"/>
                <a:cs typeface="Gill Sans MT"/>
              </a:rPr>
              <a:t>Partager</a:t>
            </a:r>
            <a:endParaRPr sz="1600">
              <a:latin typeface="Gill Sans MT"/>
              <a:cs typeface="Gill Sans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722372" y="3212083"/>
            <a:ext cx="1802764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30" dirty="0">
                <a:solidFill>
                  <a:srgbClr val="FFFFFF"/>
                </a:solidFill>
                <a:latin typeface="Gill Sans MT"/>
                <a:cs typeface="Gill Sans MT"/>
              </a:rPr>
              <a:t>PROXIMITE</a:t>
            </a:r>
            <a:endParaRPr sz="2400">
              <a:latin typeface="Gill Sans MT"/>
              <a:cs typeface="Gill Sans MT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412747" y="1685544"/>
            <a:ext cx="5619750" cy="3422650"/>
            <a:chOff x="1412747" y="1685544"/>
            <a:chExt cx="5619750" cy="3422650"/>
          </a:xfrm>
        </p:grpSpPr>
        <p:sp>
          <p:nvSpPr>
            <p:cNvPr id="30" name="object 30"/>
            <p:cNvSpPr/>
            <p:nvPr/>
          </p:nvSpPr>
          <p:spPr>
            <a:xfrm>
              <a:off x="4799838" y="3443477"/>
              <a:ext cx="2232660" cy="0"/>
            </a:xfrm>
            <a:custGeom>
              <a:avLst/>
              <a:gdLst/>
              <a:ahLst/>
              <a:cxnLst/>
              <a:rect l="l" t="t" r="r" b="b"/>
              <a:pathLst>
                <a:path w="2232659">
                  <a:moveTo>
                    <a:pt x="0" y="0"/>
                  </a:moveTo>
                  <a:lnTo>
                    <a:pt x="2232279" y="0"/>
                  </a:lnTo>
                </a:path>
              </a:pathLst>
            </a:custGeom>
            <a:ln w="38100">
              <a:solidFill>
                <a:srgbClr val="6E8E2F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431797" y="1704594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80">
                  <a:moveTo>
                    <a:pt x="504063" y="0"/>
                  </a:moveTo>
                  <a:lnTo>
                    <a:pt x="455518" y="2307"/>
                  </a:lnTo>
                  <a:lnTo>
                    <a:pt x="408279" y="9089"/>
                  </a:lnTo>
                  <a:lnTo>
                    <a:pt x="362557" y="20133"/>
                  </a:lnTo>
                  <a:lnTo>
                    <a:pt x="318563" y="35229"/>
                  </a:lnTo>
                  <a:lnTo>
                    <a:pt x="276508" y="54166"/>
                  </a:lnTo>
                  <a:lnTo>
                    <a:pt x="236604" y="76731"/>
                  </a:lnTo>
                  <a:lnTo>
                    <a:pt x="199061" y="102715"/>
                  </a:lnTo>
                  <a:lnTo>
                    <a:pt x="164091" y="131905"/>
                  </a:lnTo>
                  <a:lnTo>
                    <a:pt x="131905" y="164091"/>
                  </a:lnTo>
                  <a:lnTo>
                    <a:pt x="102715" y="199061"/>
                  </a:lnTo>
                  <a:lnTo>
                    <a:pt x="76731" y="236604"/>
                  </a:lnTo>
                  <a:lnTo>
                    <a:pt x="54166" y="276508"/>
                  </a:lnTo>
                  <a:lnTo>
                    <a:pt x="35229" y="318563"/>
                  </a:lnTo>
                  <a:lnTo>
                    <a:pt x="20133" y="362557"/>
                  </a:lnTo>
                  <a:lnTo>
                    <a:pt x="9089" y="408279"/>
                  </a:lnTo>
                  <a:lnTo>
                    <a:pt x="2307" y="455518"/>
                  </a:lnTo>
                  <a:lnTo>
                    <a:pt x="0" y="504063"/>
                  </a:lnTo>
                  <a:lnTo>
                    <a:pt x="2307" y="552607"/>
                  </a:lnTo>
                  <a:lnTo>
                    <a:pt x="9089" y="599846"/>
                  </a:lnTo>
                  <a:lnTo>
                    <a:pt x="20133" y="645568"/>
                  </a:lnTo>
                  <a:lnTo>
                    <a:pt x="35229" y="689562"/>
                  </a:lnTo>
                  <a:lnTo>
                    <a:pt x="54166" y="731617"/>
                  </a:lnTo>
                  <a:lnTo>
                    <a:pt x="76731" y="771521"/>
                  </a:lnTo>
                  <a:lnTo>
                    <a:pt x="102715" y="809064"/>
                  </a:lnTo>
                  <a:lnTo>
                    <a:pt x="131905" y="844034"/>
                  </a:lnTo>
                  <a:lnTo>
                    <a:pt x="164091" y="876220"/>
                  </a:lnTo>
                  <a:lnTo>
                    <a:pt x="199061" y="905410"/>
                  </a:lnTo>
                  <a:lnTo>
                    <a:pt x="236604" y="931394"/>
                  </a:lnTo>
                  <a:lnTo>
                    <a:pt x="276508" y="953959"/>
                  </a:lnTo>
                  <a:lnTo>
                    <a:pt x="318563" y="972896"/>
                  </a:lnTo>
                  <a:lnTo>
                    <a:pt x="362557" y="987992"/>
                  </a:lnTo>
                  <a:lnTo>
                    <a:pt x="408279" y="999036"/>
                  </a:lnTo>
                  <a:lnTo>
                    <a:pt x="455518" y="1005818"/>
                  </a:lnTo>
                  <a:lnTo>
                    <a:pt x="504063" y="1008126"/>
                  </a:lnTo>
                  <a:lnTo>
                    <a:pt x="552607" y="1005818"/>
                  </a:lnTo>
                  <a:lnTo>
                    <a:pt x="599846" y="999036"/>
                  </a:lnTo>
                  <a:lnTo>
                    <a:pt x="645568" y="987992"/>
                  </a:lnTo>
                  <a:lnTo>
                    <a:pt x="689562" y="972896"/>
                  </a:lnTo>
                  <a:lnTo>
                    <a:pt x="731617" y="953959"/>
                  </a:lnTo>
                  <a:lnTo>
                    <a:pt x="771521" y="931394"/>
                  </a:lnTo>
                  <a:lnTo>
                    <a:pt x="809064" y="905410"/>
                  </a:lnTo>
                  <a:lnTo>
                    <a:pt x="844034" y="876220"/>
                  </a:lnTo>
                  <a:lnTo>
                    <a:pt x="876220" y="844034"/>
                  </a:lnTo>
                  <a:lnTo>
                    <a:pt x="905410" y="809064"/>
                  </a:lnTo>
                  <a:lnTo>
                    <a:pt x="931394" y="771521"/>
                  </a:lnTo>
                  <a:lnTo>
                    <a:pt x="953959" y="731617"/>
                  </a:lnTo>
                  <a:lnTo>
                    <a:pt x="972896" y="689562"/>
                  </a:lnTo>
                  <a:lnTo>
                    <a:pt x="987992" y="645568"/>
                  </a:lnTo>
                  <a:lnTo>
                    <a:pt x="999036" y="599846"/>
                  </a:lnTo>
                  <a:lnTo>
                    <a:pt x="1005818" y="552607"/>
                  </a:lnTo>
                  <a:lnTo>
                    <a:pt x="1008126" y="504063"/>
                  </a:lnTo>
                  <a:lnTo>
                    <a:pt x="1005818" y="455518"/>
                  </a:lnTo>
                  <a:lnTo>
                    <a:pt x="999036" y="408279"/>
                  </a:lnTo>
                  <a:lnTo>
                    <a:pt x="987992" y="362557"/>
                  </a:lnTo>
                  <a:lnTo>
                    <a:pt x="972896" y="318563"/>
                  </a:lnTo>
                  <a:lnTo>
                    <a:pt x="953959" y="276508"/>
                  </a:lnTo>
                  <a:lnTo>
                    <a:pt x="931394" y="236604"/>
                  </a:lnTo>
                  <a:lnTo>
                    <a:pt x="905410" y="199061"/>
                  </a:lnTo>
                  <a:lnTo>
                    <a:pt x="876220" y="164091"/>
                  </a:lnTo>
                  <a:lnTo>
                    <a:pt x="844034" y="131905"/>
                  </a:lnTo>
                  <a:lnTo>
                    <a:pt x="809064" y="102715"/>
                  </a:lnTo>
                  <a:lnTo>
                    <a:pt x="771521" y="76731"/>
                  </a:lnTo>
                  <a:lnTo>
                    <a:pt x="731617" y="54166"/>
                  </a:lnTo>
                  <a:lnTo>
                    <a:pt x="689562" y="35229"/>
                  </a:lnTo>
                  <a:lnTo>
                    <a:pt x="645568" y="20133"/>
                  </a:lnTo>
                  <a:lnTo>
                    <a:pt x="599846" y="9089"/>
                  </a:lnTo>
                  <a:lnTo>
                    <a:pt x="552607" y="2307"/>
                  </a:lnTo>
                  <a:lnTo>
                    <a:pt x="504063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431797" y="1704594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80">
                  <a:moveTo>
                    <a:pt x="0" y="504063"/>
                  </a:moveTo>
                  <a:lnTo>
                    <a:pt x="2307" y="455518"/>
                  </a:lnTo>
                  <a:lnTo>
                    <a:pt x="9089" y="408279"/>
                  </a:lnTo>
                  <a:lnTo>
                    <a:pt x="20133" y="362557"/>
                  </a:lnTo>
                  <a:lnTo>
                    <a:pt x="35229" y="318563"/>
                  </a:lnTo>
                  <a:lnTo>
                    <a:pt x="54166" y="276508"/>
                  </a:lnTo>
                  <a:lnTo>
                    <a:pt x="76731" y="236604"/>
                  </a:lnTo>
                  <a:lnTo>
                    <a:pt x="102715" y="199061"/>
                  </a:lnTo>
                  <a:lnTo>
                    <a:pt x="131905" y="164091"/>
                  </a:lnTo>
                  <a:lnTo>
                    <a:pt x="164091" y="131905"/>
                  </a:lnTo>
                  <a:lnTo>
                    <a:pt x="199061" y="102715"/>
                  </a:lnTo>
                  <a:lnTo>
                    <a:pt x="236604" y="76731"/>
                  </a:lnTo>
                  <a:lnTo>
                    <a:pt x="276508" y="54166"/>
                  </a:lnTo>
                  <a:lnTo>
                    <a:pt x="318563" y="35229"/>
                  </a:lnTo>
                  <a:lnTo>
                    <a:pt x="362557" y="20133"/>
                  </a:lnTo>
                  <a:lnTo>
                    <a:pt x="408279" y="9089"/>
                  </a:lnTo>
                  <a:lnTo>
                    <a:pt x="455518" y="2307"/>
                  </a:lnTo>
                  <a:lnTo>
                    <a:pt x="504063" y="0"/>
                  </a:lnTo>
                  <a:lnTo>
                    <a:pt x="552607" y="2307"/>
                  </a:lnTo>
                  <a:lnTo>
                    <a:pt x="599846" y="9089"/>
                  </a:lnTo>
                  <a:lnTo>
                    <a:pt x="645568" y="20133"/>
                  </a:lnTo>
                  <a:lnTo>
                    <a:pt x="689562" y="35229"/>
                  </a:lnTo>
                  <a:lnTo>
                    <a:pt x="731617" y="54166"/>
                  </a:lnTo>
                  <a:lnTo>
                    <a:pt x="771521" y="76731"/>
                  </a:lnTo>
                  <a:lnTo>
                    <a:pt x="809064" y="102715"/>
                  </a:lnTo>
                  <a:lnTo>
                    <a:pt x="844034" y="131905"/>
                  </a:lnTo>
                  <a:lnTo>
                    <a:pt x="876220" y="164091"/>
                  </a:lnTo>
                  <a:lnTo>
                    <a:pt x="905410" y="199061"/>
                  </a:lnTo>
                  <a:lnTo>
                    <a:pt x="931394" y="236604"/>
                  </a:lnTo>
                  <a:lnTo>
                    <a:pt x="953959" y="276508"/>
                  </a:lnTo>
                  <a:lnTo>
                    <a:pt x="972896" y="318563"/>
                  </a:lnTo>
                  <a:lnTo>
                    <a:pt x="987992" y="362557"/>
                  </a:lnTo>
                  <a:lnTo>
                    <a:pt x="999036" y="408279"/>
                  </a:lnTo>
                  <a:lnTo>
                    <a:pt x="1005818" y="455518"/>
                  </a:lnTo>
                  <a:lnTo>
                    <a:pt x="1008126" y="504063"/>
                  </a:lnTo>
                  <a:lnTo>
                    <a:pt x="1005818" y="552607"/>
                  </a:lnTo>
                  <a:lnTo>
                    <a:pt x="999036" y="599846"/>
                  </a:lnTo>
                  <a:lnTo>
                    <a:pt x="987992" y="645568"/>
                  </a:lnTo>
                  <a:lnTo>
                    <a:pt x="972896" y="689562"/>
                  </a:lnTo>
                  <a:lnTo>
                    <a:pt x="953959" y="731617"/>
                  </a:lnTo>
                  <a:lnTo>
                    <a:pt x="931394" y="771521"/>
                  </a:lnTo>
                  <a:lnTo>
                    <a:pt x="905410" y="809064"/>
                  </a:lnTo>
                  <a:lnTo>
                    <a:pt x="876220" y="844034"/>
                  </a:lnTo>
                  <a:lnTo>
                    <a:pt x="844034" y="876220"/>
                  </a:lnTo>
                  <a:lnTo>
                    <a:pt x="809064" y="905410"/>
                  </a:lnTo>
                  <a:lnTo>
                    <a:pt x="771521" y="931394"/>
                  </a:lnTo>
                  <a:lnTo>
                    <a:pt x="731617" y="953959"/>
                  </a:lnTo>
                  <a:lnTo>
                    <a:pt x="689562" y="972896"/>
                  </a:lnTo>
                  <a:lnTo>
                    <a:pt x="645568" y="987992"/>
                  </a:lnTo>
                  <a:lnTo>
                    <a:pt x="599846" y="999036"/>
                  </a:lnTo>
                  <a:lnTo>
                    <a:pt x="552607" y="1005818"/>
                  </a:lnTo>
                  <a:lnTo>
                    <a:pt x="504063" y="1008126"/>
                  </a:lnTo>
                  <a:lnTo>
                    <a:pt x="455518" y="1005818"/>
                  </a:lnTo>
                  <a:lnTo>
                    <a:pt x="408279" y="999036"/>
                  </a:lnTo>
                  <a:lnTo>
                    <a:pt x="362557" y="987992"/>
                  </a:lnTo>
                  <a:lnTo>
                    <a:pt x="318563" y="972896"/>
                  </a:lnTo>
                  <a:lnTo>
                    <a:pt x="276508" y="953959"/>
                  </a:lnTo>
                  <a:lnTo>
                    <a:pt x="236604" y="931394"/>
                  </a:lnTo>
                  <a:lnTo>
                    <a:pt x="199061" y="905410"/>
                  </a:lnTo>
                  <a:lnTo>
                    <a:pt x="164091" y="876220"/>
                  </a:lnTo>
                  <a:lnTo>
                    <a:pt x="131905" y="844034"/>
                  </a:lnTo>
                  <a:lnTo>
                    <a:pt x="102715" y="809064"/>
                  </a:lnTo>
                  <a:lnTo>
                    <a:pt x="76731" y="771521"/>
                  </a:lnTo>
                  <a:lnTo>
                    <a:pt x="54166" y="731617"/>
                  </a:lnTo>
                  <a:lnTo>
                    <a:pt x="35229" y="689562"/>
                  </a:lnTo>
                  <a:lnTo>
                    <a:pt x="20133" y="645568"/>
                  </a:lnTo>
                  <a:lnTo>
                    <a:pt x="9089" y="599846"/>
                  </a:lnTo>
                  <a:lnTo>
                    <a:pt x="2307" y="552607"/>
                  </a:lnTo>
                  <a:lnTo>
                    <a:pt x="0" y="504063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33727" y="1906524"/>
              <a:ext cx="604265" cy="604265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1458467" y="2928366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79">
                  <a:moveTo>
                    <a:pt x="504063" y="0"/>
                  </a:moveTo>
                  <a:lnTo>
                    <a:pt x="455518" y="2307"/>
                  </a:lnTo>
                  <a:lnTo>
                    <a:pt x="408279" y="9089"/>
                  </a:lnTo>
                  <a:lnTo>
                    <a:pt x="362557" y="20133"/>
                  </a:lnTo>
                  <a:lnTo>
                    <a:pt x="318563" y="35229"/>
                  </a:lnTo>
                  <a:lnTo>
                    <a:pt x="276508" y="54166"/>
                  </a:lnTo>
                  <a:lnTo>
                    <a:pt x="236604" y="76731"/>
                  </a:lnTo>
                  <a:lnTo>
                    <a:pt x="199061" y="102715"/>
                  </a:lnTo>
                  <a:lnTo>
                    <a:pt x="164091" y="131905"/>
                  </a:lnTo>
                  <a:lnTo>
                    <a:pt x="131905" y="164091"/>
                  </a:lnTo>
                  <a:lnTo>
                    <a:pt x="102715" y="199061"/>
                  </a:lnTo>
                  <a:lnTo>
                    <a:pt x="76731" y="236604"/>
                  </a:lnTo>
                  <a:lnTo>
                    <a:pt x="54166" y="276508"/>
                  </a:lnTo>
                  <a:lnTo>
                    <a:pt x="35229" y="318563"/>
                  </a:lnTo>
                  <a:lnTo>
                    <a:pt x="20133" y="362557"/>
                  </a:lnTo>
                  <a:lnTo>
                    <a:pt x="9089" y="408279"/>
                  </a:lnTo>
                  <a:lnTo>
                    <a:pt x="2307" y="455518"/>
                  </a:lnTo>
                  <a:lnTo>
                    <a:pt x="0" y="504063"/>
                  </a:lnTo>
                  <a:lnTo>
                    <a:pt x="2307" y="552607"/>
                  </a:lnTo>
                  <a:lnTo>
                    <a:pt x="9089" y="599846"/>
                  </a:lnTo>
                  <a:lnTo>
                    <a:pt x="20133" y="645568"/>
                  </a:lnTo>
                  <a:lnTo>
                    <a:pt x="35229" y="689562"/>
                  </a:lnTo>
                  <a:lnTo>
                    <a:pt x="54166" y="731617"/>
                  </a:lnTo>
                  <a:lnTo>
                    <a:pt x="76731" y="771521"/>
                  </a:lnTo>
                  <a:lnTo>
                    <a:pt x="102715" y="809064"/>
                  </a:lnTo>
                  <a:lnTo>
                    <a:pt x="131905" y="844034"/>
                  </a:lnTo>
                  <a:lnTo>
                    <a:pt x="164091" y="876220"/>
                  </a:lnTo>
                  <a:lnTo>
                    <a:pt x="199061" y="905410"/>
                  </a:lnTo>
                  <a:lnTo>
                    <a:pt x="236604" y="931394"/>
                  </a:lnTo>
                  <a:lnTo>
                    <a:pt x="276508" y="953959"/>
                  </a:lnTo>
                  <a:lnTo>
                    <a:pt x="318563" y="972896"/>
                  </a:lnTo>
                  <a:lnTo>
                    <a:pt x="362557" y="987992"/>
                  </a:lnTo>
                  <a:lnTo>
                    <a:pt x="408279" y="999036"/>
                  </a:lnTo>
                  <a:lnTo>
                    <a:pt x="455518" y="1005818"/>
                  </a:lnTo>
                  <a:lnTo>
                    <a:pt x="504063" y="1008126"/>
                  </a:lnTo>
                  <a:lnTo>
                    <a:pt x="552607" y="1005818"/>
                  </a:lnTo>
                  <a:lnTo>
                    <a:pt x="599846" y="999036"/>
                  </a:lnTo>
                  <a:lnTo>
                    <a:pt x="645568" y="987992"/>
                  </a:lnTo>
                  <a:lnTo>
                    <a:pt x="689562" y="972896"/>
                  </a:lnTo>
                  <a:lnTo>
                    <a:pt x="731617" y="953959"/>
                  </a:lnTo>
                  <a:lnTo>
                    <a:pt x="771521" y="931394"/>
                  </a:lnTo>
                  <a:lnTo>
                    <a:pt x="809064" y="905410"/>
                  </a:lnTo>
                  <a:lnTo>
                    <a:pt x="844034" y="876220"/>
                  </a:lnTo>
                  <a:lnTo>
                    <a:pt x="876220" y="844034"/>
                  </a:lnTo>
                  <a:lnTo>
                    <a:pt x="905410" y="809064"/>
                  </a:lnTo>
                  <a:lnTo>
                    <a:pt x="931394" y="771521"/>
                  </a:lnTo>
                  <a:lnTo>
                    <a:pt x="953959" y="731617"/>
                  </a:lnTo>
                  <a:lnTo>
                    <a:pt x="972896" y="689562"/>
                  </a:lnTo>
                  <a:lnTo>
                    <a:pt x="987992" y="645568"/>
                  </a:lnTo>
                  <a:lnTo>
                    <a:pt x="999036" y="599846"/>
                  </a:lnTo>
                  <a:lnTo>
                    <a:pt x="1005818" y="552607"/>
                  </a:lnTo>
                  <a:lnTo>
                    <a:pt x="1008126" y="504063"/>
                  </a:lnTo>
                  <a:lnTo>
                    <a:pt x="1005818" y="455518"/>
                  </a:lnTo>
                  <a:lnTo>
                    <a:pt x="999036" y="408279"/>
                  </a:lnTo>
                  <a:lnTo>
                    <a:pt x="987992" y="362557"/>
                  </a:lnTo>
                  <a:lnTo>
                    <a:pt x="972896" y="318563"/>
                  </a:lnTo>
                  <a:lnTo>
                    <a:pt x="953959" y="276508"/>
                  </a:lnTo>
                  <a:lnTo>
                    <a:pt x="931394" y="236604"/>
                  </a:lnTo>
                  <a:lnTo>
                    <a:pt x="905410" y="199061"/>
                  </a:lnTo>
                  <a:lnTo>
                    <a:pt x="876220" y="164091"/>
                  </a:lnTo>
                  <a:lnTo>
                    <a:pt x="844034" y="131905"/>
                  </a:lnTo>
                  <a:lnTo>
                    <a:pt x="809064" y="102715"/>
                  </a:lnTo>
                  <a:lnTo>
                    <a:pt x="771521" y="76731"/>
                  </a:lnTo>
                  <a:lnTo>
                    <a:pt x="731617" y="54166"/>
                  </a:lnTo>
                  <a:lnTo>
                    <a:pt x="689562" y="35229"/>
                  </a:lnTo>
                  <a:lnTo>
                    <a:pt x="645568" y="20133"/>
                  </a:lnTo>
                  <a:lnTo>
                    <a:pt x="599846" y="9089"/>
                  </a:lnTo>
                  <a:lnTo>
                    <a:pt x="552607" y="2307"/>
                  </a:lnTo>
                  <a:lnTo>
                    <a:pt x="504063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458467" y="2928366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79">
                  <a:moveTo>
                    <a:pt x="0" y="504063"/>
                  </a:moveTo>
                  <a:lnTo>
                    <a:pt x="2307" y="455518"/>
                  </a:lnTo>
                  <a:lnTo>
                    <a:pt x="9089" y="408279"/>
                  </a:lnTo>
                  <a:lnTo>
                    <a:pt x="20133" y="362557"/>
                  </a:lnTo>
                  <a:lnTo>
                    <a:pt x="35229" y="318563"/>
                  </a:lnTo>
                  <a:lnTo>
                    <a:pt x="54166" y="276508"/>
                  </a:lnTo>
                  <a:lnTo>
                    <a:pt x="76731" y="236604"/>
                  </a:lnTo>
                  <a:lnTo>
                    <a:pt x="102715" y="199061"/>
                  </a:lnTo>
                  <a:lnTo>
                    <a:pt x="131905" y="164091"/>
                  </a:lnTo>
                  <a:lnTo>
                    <a:pt x="164091" y="131905"/>
                  </a:lnTo>
                  <a:lnTo>
                    <a:pt x="199061" y="102715"/>
                  </a:lnTo>
                  <a:lnTo>
                    <a:pt x="236604" y="76731"/>
                  </a:lnTo>
                  <a:lnTo>
                    <a:pt x="276508" y="54166"/>
                  </a:lnTo>
                  <a:lnTo>
                    <a:pt x="318563" y="35229"/>
                  </a:lnTo>
                  <a:lnTo>
                    <a:pt x="362557" y="20133"/>
                  </a:lnTo>
                  <a:lnTo>
                    <a:pt x="408279" y="9089"/>
                  </a:lnTo>
                  <a:lnTo>
                    <a:pt x="455518" y="2307"/>
                  </a:lnTo>
                  <a:lnTo>
                    <a:pt x="504063" y="0"/>
                  </a:lnTo>
                  <a:lnTo>
                    <a:pt x="552607" y="2307"/>
                  </a:lnTo>
                  <a:lnTo>
                    <a:pt x="599846" y="9089"/>
                  </a:lnTo>
                  <a:lnTo>
                    <a:pt x="645568" y="20133"/>
                  </a:lnTo>
                  <a:lnTo>
                    <a:pt x="689562" y="35229"/>
                  </a:lnTo>
                  <a:lnTo>
                    <a:pt x="731617" y="54166"/>
                  </a:lnTo>
                  <a:lnTo>
                    <a:pt x="771521" y="76731"/>
                  </a:lnTo>
                  <a:lnTo>
                    <a:pt x="809064" y="102715"/>
                  </a:lnTo>
                  <a:lnTo>
                    <a:pt x="844034" y="131905"/>
                  </a:lnTo>
                  <a:lnTo>
                    <a:pt x="876220" y="164091"/>
                  </a:lnTo>
                  <a:lnTo>
                    <a:pt x="905410" y="199061"/>
                  </a:lnTo>
                  <a:lnTo>
                    <a:pt x="931394" y="236604"/>
                  </a:lnTo>
                  <a:lnTo>
                    <a:pt x="953959" y="276508"/>
                  </a:lnTo>
                  <a:lnTo>
                    <a:pt x="972896" y="318563"/>
                  </a:lnTo>
                  <a:lnTo>
                    <a:pt x="987992" y="362557"/>
                  </a:lnTo>
                  <a:lnTo>
                    <a:pt x="999036" y="408279"/>
                  </a:lnTo>
                  <a:lnTo>
                    <a:pt x="1005818" y="455518"/>
                  </a:lnTo>
                  <a:lnTo>
                    <a:pt x="1008126" y="504063"/>
                  </a:lnTo>
                  <a:lnTo>
                    <a:pt x="1005818" y="552607"/>
                  </a:lnTo>
                  <a:lnTo>
                    <a:pt x="999036" y="599846"/>
                  </a:lnTo>
                  <a:lnTo>
                    <a:pt x="987992" y="645568"/>
                  </a:lnTo>
                  <a:lnTo>
                    <a:pt x="972896" y="689562"/>
                  </a:lnTo>
                  <a:lnTo>
                    <a:pt x="953959" y="731617"/>
                  </a:lnTo>
                  <a:lnTo>
                    <a:pt x="931394" y="771521"/>
                  </a:lnTo>
                  <a:lnTo>
                    <a:pt x="905410" y="809064"/>
                  </a:lnTo>
                  <a:lnTo>
                    <a:pt x="876220" y="844034"/>
                  </a:lnTo>
                  <a:lnTo>
                    <a:pt x="844034" y="876220"/>
                  </a:lnTo>
                  <a:lnTo>
                    <a:pt x="809064" y="905410"/>
                  </a:lnTo>
                  <a:lnTo>
                    <a:pt x="771521" y="931394"/>
                  </a:lnTo>
                  <a:lnTo>
                    <a:pt x="731617" y="953959"/>
                  </a:lnTo>
                  <a:lnTo>
                    <a:pt x="689562" y="972896"/>
                  </a:lnTo>
                  <a:lnTo>
                    <a:pt x="645568" y="987992"/>
                  </a:lnTo>
                  <a:lnTo>
                    <a:pt x="599846" y="999036"/>
                  </a:lnTo>
                  <a:lnTo>
                    <a:pt x="552607" y="1005818"/>
                  </a:lnTo>
                  <a:lnTo>
                    <a:pt x="504063" y="1008126"/>
                  </a:lnTo>
                  <a:lnTo>
                    <a:pt x="455518" y="1005818"/>
                  </a:lnTo>
                  <a:lnTo>
                    <a:pt x="408279" y="999036"/>
                  </a:lnTo>
                  <a:lnTo>
                    <a:pt x="362557" y="987992"/>
                  </a:lnTo>
                  <a:lnTo>
                    <a:pt x="318563" y="972896"/>
                  </a:lnTo>
                  <a:lnTo>
                    <a:pt x="276508" y="953959"/>
                  </a:lnTo>
                  <a:lnTo>
                    <a:pt x="236604" y="931394"/>
                  </a:lnTo>
                  <a:lnTo>
                    <a:pt x="199061" y="905410"/>
                  </a:lnTo>
                  <a:lnTo>
                    <a:pt x="164091" y="876220"/>
                  </a:lnTo>
                  <a:lnTo>
                    <a:pt x="131905" y="844034"/>
                  </a:lnTo>
                  <a:lnTo>
                    <a:pt x="102715" y="809064"/>
                  </a:lnTo>
                  <a:lnTo>
                    <a:pt x="76731" y="771521"/>
                  </a:lnTo>
                  <a:lnTo>
                    <a:pt x="54166" y="731617"/>
                  </a:lnTo>
                  <a:lnTo>
                    <a:pt x="35229" y="689562"/>
                  </a:lnTo>
                  <a:lnTo>
                    <a:pt x="20133" y="645568"/>
                  </a:lnTo>
                  <a:lnTo>
                    <a:pt x="9089" y="599846"/>
                  </a:lnTo>
                  <a:lnTo>
                    <a:pt x="2307" y="552607"/>
                  </a:lnTo>
                  <a:lnTo>
                    <a:pt x="0" y="504063"/>
                  </a:lnTo>
                  <a:close/>
                </a:path>
              </a:pathLst>
            </a:custGeom>
            <a:ln w="380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483613" y="4080510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79">
                  <a:moveTo>
                    <a:pt x="504063" y="0"/>
                  </a:moveTo>
                  <a:lnTo>
                    <a:pt x="455518" y="2307"/>
                  </a:lnTo>
                  <a:lnTo>
                    <a:pt x="408279" y="9089"/>
                  </a:lnTo>
                  <a:lnTo>
                    <a:pt x="362557" y="20133"/>
                  </a:lnTo>
                  <a:lnTo>
                    <a:pt x="318563" y="35229"/>
                  </a:lnTo>
                  <a:lnTo>
                    <a:pt x="276508" y="54166"/>
                  </a:lnTo>
                  <a:lnTo>
                    <a:pt x="236604" y="76731"/>
                  </a:lnTo>
                  <a:lnTo>
                    <a:pt x="199061" y="102715"/>
                  </a:lnTo>
                  <a:lnTo>
                    <a:pt x="164091" y="131905"/>
                  </a:lnTo>
                  <a:lnTo>
                    <a:pt x="131905" y="164091"/>
                  </a:lnTo>
                  <a:lnTo>
                    <a:pt x="102715" y="199061"/>
                  </a:lnTo>
                  <a:lnTo>
                    <a:pt x="76731" y="236604"/>
                  </a:lnTo>
                  <a:lnTo>
                    <a:pt x="54166" y="276508"/>
                  </a:lnTo>
                  <a:lnTo>
                    <a:pt x="35229" y="318563"/>
                  </a:lnTo>
                  <a:lnTo>
                    <a:pt x="20133" y="362557"/>
                  </a:lnTo>
                  <a:lnTo>
                    <a:pt x="9089" y="408279"/>
                  </a:lnTo>
                  <a:lnTo>
                    <a:pt x="2307" y="455518"/>
                  </a:lnTo>
                  <a:lnTo>
                    <a:pt x="0" y="504063"/>
                  </a:lnTo>
                  <a:lnTo>
                    <a:pt x="2307" y="552607"/>
                  </a:lnTo>
                  <a:lnTo>
                    <a:pt x="9089" y="599846"/>
                  </a:lnTo>
                  <a:lnTo>
                    <a:pt x="20133" y="645568"/>
                  </a:lnTo>
                  <a:lnTo>
                    <a:pt x="35229" y="689562"/>
                  </a:lnTo>
                  <a:lnTo>
                    <a:pt x="54166" y="731617"/>
                  </a:lnTo>
                  <a:lnTo>
                    <a:pt x="76731" y="771521"/>
                  </a:lnTo>
                  <a:lnTo>
                    <a:pt x="102715" y="809064"/>
                  </a:lnTo>
                  <a:lnTo>
                    <a:pt x="131905" y="844034"/>
                  </a:lnTo>
                  <a:lnTo>
                    <a:pt x="164091" y="876220"/>
                  </a:lnTo>
                  <a:lnTo>
                    <a:pt x="199061" y="905410"/>
                  </a:lnTo>
                  <a:lnTo>
                    <a:pt x="236604" y="931394"/>
                  </a:lnTo>
                  <a:lnTo>
                    <a:pt x="276508" y="953959"/>
                  </a:lnTo>
                  <a:lnTo>
                    <a:pt x="318563" y="972896"/>
                  </a:lnTo>
                  <a:lnTo>
                    <a:pt x="362557" y="987992"/>
                  </a:lnTo>
                  <a:lnTo>
                    <a:pt x="408279" y="999036"/>
                  </a:lnTo>
                  <a:lnTo>
                    <a:pt x="455518" y="1005818"/>
                  </a:lnTo>
                  <a:lnTo>
                    <a:pt x="504063" y="1008126"/>
                  </a:lnTo>
                  <a:lnTo>
                    <a:pt x="552607" y="1005818"/>
                  </a:lnTo>
                  <a:lnTo>
                    <a:pt x="599846" y="999036"/>
                  </a:lnTo>
                  <a:lnTo>
                    <a:pt x="645568" y="987992"/>
                  </a:lnTo>
                  <a:lnTo>
                    <a:pt x="689562" y="972896"/>
                  </a:lnTo>
                  <a:lnTo>
                    <a:pt x="731617" y="953959"/>
                  </a:lnTo>
                  <a:lnTo>
                    <a:pt x="771521" y="931394"/>
                  </a:lnTo>
                  <a:lnTo>
                    <a:pt x="809064" y="905410"/>
                  </a:lnTo>
                  <a:lnTo>
                    <a:pt x="844034" y="876220"/>
                  </a:lnTo>
                  <a:lnTo>
                    <a:pt x="876220" y="844034"/>
                  </a:lnTo>
                  <a:lnTo>
                    <a:pt x="905410" y="809064"/>
                  </a:lnTo>
                  <a:lnTo>
                    <a:pt x="931394" y="771521"/>
                  </a:lnTo>
                  <a:lnTo>
                    <a:pt x="953959" y="731617"/>
                  </a:lnTo>
                  <a:lnTo>
                    <a:pt x="972896" y="689562"/>
                  </a:lnTo>
                  <a:lnTo>
                    <a:pt x="987992" y="645568"/>
                  </a:lnTo>
                  <a:lnTo>
                    <a:pt x="999036" y="599846"/>
                  </a:lnTo>
                  <a:lnTo>
                    <a:pt x="1005818" y="552607"/>
                  </a:lnTo>
                  <a:lnTo>
                    <a:pt x="1008126" y="504063"/>
                  </a:lnTo>
                  <a:lnTo>
                    <a:pt x="1005818" y="455518"/>
                  </a:lnTo>
                  <a:lnTo>
                    <a:pt x="999036" y="408279"/>
                  </a:lnTo>
                  <a:lnTo>
                    <a:pt x="987992" y="362557"/>
                  </a:lnTo>
                  <a:lnTo>
                    <a:pt x="972896" y="318563"/>
                  </a:lnTo>
                  <a:lnTo>
                    <a:pt x="953959" y="276508"/>
                  </a:lnTo>
                  <a:lnTo>
                    <a:pt x="931394" y="236604"/>
                  </a:lnTo>
                  <a:lnTo>
                    <a:pt x="905410" y="199061"/>
                  </a:lnTo>
                  <a:lnTo>
                    <a:pt x="876220" y="164091"/>
                  </a:lnTo>
                  <a:lnTo>
                    <a:pt x="844034" y="131905"/>
                  </a:lnTo>
                  <a:lnTo>
                    <a:pt x="809064" y="102715"/>
                  </a:lnTo>
                  <a:lnTo>
                    <a:pt x="771521" y="76731"/>
                  </a:lnTo>
                  <a:lnTo>
                    <a:pt x="731617" y="54166"/>
                  </a:lnTo>
                  <a:lnTo>
                    <a:pt x="689562" y="35229"/>
                  </a:lnTo>
                  <a:lnTo>
                    <a:pt x="645568" y="20133"/>
                  </a:lnTo>
                  <a:lnTo>
                    <a:pt x="599846" y="9089"/>
                  </a:lnTo>
                  <a:lnTo>
                    <a:pt x="552607" y="2307"/>
                  </a:lnTo>
                  <a:lnTo>
                    <a:pt x="504063" y="0"/>
                  </a:lnTo>
                  <a:close/>
                </a:path>
              </a:pathLst>
            </a:custGeom>
            <a:solidFill>
              <a:srgbClr val="6E8E2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483613" y="4080510"/>
              <a:ext cx="1008380" cy="1008380"/>
            </a:xfrm>
            <a:custGeom>
              <a:avLst/>
              <a:gdLst/>
              <a:ahLst/>
              <a:cxnLst/>
              <a:rect l="l" t="t" r="r" b="b"/>
              <a:pathLst>
                <a:path w="1008380" h="1008379">
                  <a:moveTo>
                    <a:pt x="0" y="504063"/>
                  </a:moveTo>
                  <a:lnTo>
                    <a:pt x="2307" y="455518"/>
                  </a:lnTo>
                  <a:lnTo>
                    <a:pt x="9089" y="408279"/>
                  </a:lnTo>
                  <a:lnTo>
                    <a:pt x="20133" y="362557"/>
                  </a:lnTo>
                  <a:lnTo>
                    <a:pt x="35229" y="318563"/>
                  </a:lnTo>
                  <a:lnTo>
                    <a:pt x="54166" y="276508"/>
                  </a:lnTo>
                  <a:lnTo>
                    <a:pt x="76731" y="236604"/>
                  </a:lnTo>
                  <a:lnTo>
                    <a:pt x="102715" y="199061"/>
                  </a:lnTo>
                  <a:lnTo>
                    <a:pt x="131905" y="164091"/>
                  </a:lnTo>
                  <a:lnTo>
                    <a:pt x="164091" y="131905"/>
                  </a:lnTo>
                  <a:lnTo>
                    <a:pt x="199061" y="102715"/>
                  </a:lnTo>
                  <a:lnTo>
                    <a:pt x="236604" y="76731"/>
                  </a:lnTo>
                  <a:lnTo>
                    <a:pt x="276508" y="54166"/>
                  </a:lnTo>
                  <a:lnTo>
                    <a:pt x="318563" y="35229"/>
                  </a:lnTo>
                  <a:lnTo>
                    <a:pt x="362557" y="20133"/>
                  </a:lnTo>
                  <a:lnTo>
                    <a:pt x="408279" y="9089"/>
                  </a:lnTo>
                  <a:lnTo>
                    <a:pt x="455518" y="2307"/>
                  </a:lnTo>
                  <a:lnTo>
                    <a:pt x="504063" y="0"/>
                  </a:lnTo>
                  <a:lnTo>
                    <a:pt x="552607" y="2307"/>
                  </a:lnTo>
                  <a:lnTo>
                    <a:pt x="599846" y="9089"/>
                  </a:lnTo>
                  <a:lnTo>
                    <a:pt x="645568" y="20133"/>
                  </a:lnTo>
                  <a:lnTo>
                    <a:pt x="689562" y="35229"/>
                  </a:lnTo>
                  <a:lnTo>
                    <a:pt x="731617" y="54166"/>
                  </a:lnTo>
                  <a:lnTo>
                    <a:pt x="771521" y="76731"/>
                  </a:lnTo>
                  <a:lnTo>
                    <a:pt x="809064" y="102715"/>
                  </a:lnTo>
                  <a:lnTo>
                    <a:pt x="844034" y="131905"/>
                  </a:lnTo>
                  <a:lnTo>
                    <a:pt x="876220" y="164091"/>
                  </a:lnTo>
                  <a:lnTo>
                    <a:pt x="905410" y="199061"/>
                  </a:lnTo>
                  <a:lnTo>
                    <a:pt x="931394" y="236604"/>
                  </a:lnTo>
                  <a:lnTo>
                    <a:pt x="953959" y="276508"/>
                  </a:lnTo>
                  <a:lnTo>
                    <a:pt x="972896" y="318563"/>
                  </a:lnTo>
                  <a:lnTo>
                    <a:pt x="987992" y="362557"/>
                  </a:lnTo>
                  <a:lnTo>
                    <a:pt x="999036" y="408279"/>
                  </a:lnTo>
                  <a:lnTo>
                    <a:pt x="1005818" y="455518"/>
                  </a:lnTo>
                  <a:lnTo>
                    <a:pt x="1008126" y="504063"/>
                  </a:lnTo>
                  <a:lnTo>
                    <a:pt x="1005818" y="552607"/>
                  </a:lnTo>
                  <a:lnTo>
                    <a:pt x="999036" y="599846"/>
                  </a:lnTo>
                  <a:lnTo>
                    <a:pt x="987992" y="645568"/>
                  </a:lnTo>
                  <a:lnTo>
                    <a:pt x="972896" y="689562"/>
                  </a:lnTo>
                  <a:lnTo>
                    <a:pt x="953959" y="731617"/>
                  </a:lnTo>
                  <a:lnTo>
                    <a:pt x="931394" y="771521"/>
                  </a:lnTo>
                  <a:lnTo>
                    <a:pt x="905410" y="809064"/>
                  </a:lnTo>
                  <a:lnTo>
                    <a:pt x="876220" y="844034"/>
                  </a:lnTo>
                  <a:lnTo>
                    <a:pt x="844034" y="876220"/>
                  </a:lnTo>
                  <a:lnTo>
                    <a:pt x="809064" y="905410"/>
                  </a:lnTo>
                  <a:lnTo>
                    <a:pt x="771521" y="931394"/>
                  </a:lnTo>
                  <a:lnTo>
                    <a:pt x="731617" y="953959"/>
                  </a:lnTo>
                  <a:lnTo>
                    <a:pt x="689562" y="972896"/>
                  </a:lnTo>
                  <a:lnTo>
                    <a:pt x="645568" y="987992"/>
                  </a:lnTo>
                  <a:lnTo>
                    <a:pt x="599846" y="999036"/>
                  </a:lnTo>
                  <a:lnTo>
                    <a:pt x="552607" y="1005818"/>
                  </a:lnTo>
                  <a:lnTo>
                    <a:pt x="504063" y="1008126"/>
                  </a:lnTo>
                  <a:lnTo>
                    <a:pt x="455518" y="1005818"/>
                  </a:lnTo>
                  <a:lnTo>
                    <a:pt x="408279" y="999036"/>
                  </a:lnTo>
                  <a:lnTo>
                    <a:pt x="362557" y="987992"/>
                  </a:lnTo>
                  <a:lnTo>
                    <a:pt x="318563" y="972896"/>
                  </a:lnTo>
                  <a:lnTo>
                    <a:pt x="276508" y="953959"/>
                  </a:lnTo>
                  <a:lnTo>
                    <a:pt x="236604" y="931394"/>
                  </a:lnTo>
                  <a:lnTo>
                    <a:pt x="199061" y="905410"/>
                  </a:lnTo>
                  <a:lnTo>
                    <a:pt x="164091" y="876220"/>
                  </a:lnTo>
                  <a:lnTo>
                    <a:pt x="131905" y="844034"/>
                  </a:lnTo>
                  <a:lnTo>
                    <a:pt x="102715" y="809064"/>
                  </a:lnTo>
                  <a:lnTo>
                    <a:pt x="76731" y="771521"/>
                  </a:lnTo>
                  <a:lnTo>
                    <a:pt x="54166" y="731617"/>
                  </a:lnTo>
                  <a:lnTo>
                    <a:pt x="35229" y="689562"/>
                  </a:lnTo>
                  <a:lnTo>
                    <a:pt x="20133" y="645568"/>
                  </a:lnTo>
                  <a:lnTo>
                    <a:pt x="9089" y="599846"/>
                  </a:lnTo>
                  <a:lnTo>
                    <a:pt x="2307" y="552607"/>
                  </a:lnTo>
                  <a:lnTo>
                    <a:pt x="0" y="504063"/>
                  </a:lnTo>
                  <a:close/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627631" y="3090672"/>
              <a:ext cx="682751" cy="683513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52777" y="4223004"/>
              <a:ext cx="548639" cy="27051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723643" y="4712970"/>
              <a:ext cx="548640" cy="261365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824989" y="4440936"/>
              <a:ext cx="292607" cy="28270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Personnalisé 1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009BCF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5" id="{72DCAF1D-20D1-0E47-AF0B-45B6BD324DB7}" vid="{1E649819-2157-FD42-949D-111D9DB9753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LNB_Presentation_template</Template>
  <TotalTime>376</TotalTime>
  <Words>776</Words>
  <Application>Microsoft Office PowerPoint</Application>
  <PresentationFormat>Grand écran</PresentationFormat>
  <Paragraphs>145</Paragraphs>
  <Slides>38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38</vt:i4>
      </vt:variant>
    </vt:vector>
  </HeadingPairs>
  <TitlesOfParts>
    <vt:vector size="49" baseType="lpstr">
      <vt:lpstr>Arial</vt:lpstr>
      <vt:lpstr>Avenir Next LT Pro</vt:lpstr>
      <vt:lpstr>Avenir-Black</vt:lpstr>
      <vt:lpstr>Avenir-Book</vt:lpstr>
      <vt:lpstr>Calibri</vt:lpstr>
      <vt:lpstr>Georgia</vt:lpstr>
      <vt:lpstr>Gill Sans MT</vt:lpstr>
      <vt:lpstr>Police système Courant</vt:lpstr>
      <vt:lpstr>Tahoma</vt:lpstr>
      <vt:lpstr>Wingdings</vt:lpstr>
      <vt:lpstr>1_Thème LNB</vt:lpstr>
      <vt:lpstr>Epsilon x LNB</vt:lpstr>
      <vt:lpstr>PLATEFORME DE MARQUE</vt:lpstr>
      <vt:lpstr>NOTRE VISION</vt:lpstr>
      <vt:lpstr>LE POUVOIR DU « BIEN MANGER » AU QUOTIDIEN</vt:lpstr>
      <vt:lpstr>NOTRE MISSION</vt:lpstr>
      <vt:lpstr>NOTRE MISSION</vt:lpstr>
      <vt:lpstr>NOS VALEURS</vt:lpstr>
      <vt:lpstr>NOS VALEURS</vt:lpstr>
      <vt:lpstr>NOS VALEURS</vt:lpstr>
      <vt:lpstr>NOS VALEURS</vt:lpstr>
      <vt:lpstr>NOS VALEURS</vt:lpstr>
      <vt:lpstr>NOS VALEURS</vt:lpstr>
      <vt:lpstr>NOS VALEURS</vt:lpstr>
      <vt:lpstr>TRAITS</vt:lpstr>
      <vt:lpstr>AUDACIEUX</vt:lpstr>
      <vt:lpstr>POSITIF</vt:lpstr>
      <vt:lpstr>SINCERE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CHARTE GR APHIQUE</vt:lpstr>
      <vt:lpstr>La marque </vt:lpstr>
      <vt:lpstr>Les typos</vt:lpstr>
      <vt:lpstr>Les typos</vt:lpstr>
      <vt:lpstr>Le principe graphique</vt:lpstr>
      <vt:lpstr>Les couleurs </vt:lpstr>
      <vt:lpstr>Le marché</vt:lpstr>
      <vt:lpstr>La poissonnerie</vt:lpstr>
      <vt:lpstr>La fromagerie</vt:lpstr>
      <vt:lpstr>Les pains et pâtisseries</vt:lpstr>
      <vt:lpstr>Charte graphique</vt:lpstr>
      <vt:lpstr>La tonalité</vt:lpstr>
      <vt:lpstr>Logothèque</vt:lpstr>
      <vt:lpstr>Logothèque</vt:lpstr>
      <vt:lpstr>Label santé ‘bon pour moi’</vt:lpstr>
      <vt:lpstr>Fidélité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Fête des clients</dc:title>
  <dc:subject/>
  <dc:creator>Manon TOULI - Le Nouveau Bélier</dc:creator>
  <cp:keywords/>
  <dc:description/>
  <cp:lastModifiedBy>Aude Alario</cp:lastModifiedBy>
  <cp:revision>34</cp:revision>
  <cp:lastPrinted>2022-07-05T07:32:58Z</cp:lastPrinted>
  <dcterms:created xsi:type="dcterms:W3CDTF">2024-03-21T13:57:28Z</dcterms:created>
  <dcterms:modified xsi:type="dcterms:W3CDTF">2024-07-02T13:53:12Z</dcterms:modified>
  <cp:category/>
</cp:coreProperties>
</file>