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44"/>
  </p:notesMasterIdLst>
  <p:sldIdLst>
    <p:sldId id="258" r:id="rId5"/>
    <p:sldId id="1919" r:id="rId6"/>
    <p:sldId id="1920" r:id="rId7"/>
    <p:sldId id="1923" r:id="rId8"/>
    <p:sldId id="1963" r:id="rId9"/>
    <p:sldId id="1957" r:id="rId10"/>
    <p:sldId id="1930" r:id="rId11"/>
    <p:sldId id="1968" r:id="rId12"/>
    <p:sldId id="1903" r:id="rId13"/>
    <p:sldId id="1931" r:id="rId14"/>
    <p:sldId id="1971" r:id="rId15"/>
    <p:sldId id="1918" r:id="rId16"/>
    <p:sldId id="1912" r:id="rId17"/>
    <p:sldId id="1914" r:id="rId18"/>
    <p:sldId id="1933" r:id="rId19"/>
    <p:sldId id="1924" r:id="rId20"/>
    <p:sldId id="1910" r:id="rId21"/>
    <p:sldId id="1935" r:id="rId22"/>
    <p:sldId id="1934" r:id="rId23"/>
    <p:sldId id="1965" r:id="rId24"/>
    <p:sldId id="1972" r:id="rId25"/>
    <p:sldId id="1909" r:id="rId26"/>
    <p:sldId id="1936" r:id="rId27"/>
    <p:sldId id="1938" r:id="rId28"/>
    <p:sldId id="1937" r:id="rId29"/>
    <p:sldId id="1940" r:id="rId30"/>
    <p:sldId id="1922" r:id="rId31"/>
    <p:sldId id="1939" r:id="rId32"/>
    <p:sldId id="1925" r:id="rId33"/>
    <p:sldId id="1953" r:id="rId34"/>
    <p:sldId id="1926" r:id="rId35"/>
    <p:sldId id="1941" r:id="rId36"/>
    <p:sldId id="1943" r:id="rId37"/>
    <p:sldId id="1956" r:id="rId38"/>
    <p:sldId id="1942" r:id="rId39"/>
    <p:sldId id="1954" r:id="rId40"/>
    <p:sldId id="1959" r:id="rId41"/>
    <p:sldId id="1969" r:id="rId42"/>
    <p:sldId id="1970" r:id="rId43"/>
  </p:sldIdLst>
  <p:sldSz cx="12192000" cy="6858000"/>
  <p:notesSz cx="6858000" cy="9144000"/>
  <p:embeddedFontLst>
    <p:embeddedFont>
      <p:font typeface="Avenir Next LT Pro" panose="020B0504020202020204" pitchFamily="34" charset="0"/>
      <p:regular r:id="rId45"/>
      <p:bold r:id="rId46"/>
      <p:italic r:id="rId47"/>
      <p:boldItalic r:id="rId48"/>
    </p:embeddedFont>
    <p:embeddedFont>
      <p:font typeface="CA Metro" panose="020B0604020202020204" charset="0"/>
      <p:regular r:id="rId49"/>
      <p:bold r:id="rId5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5D5D"/>
    <a:srgbClr val="D9117E"/>
    <a:srgbClr val="FFE600"/>
    <a:srgbClr val="FF9900"/>
    <a:srgbClr val="002B69"/>
    <a:srgbClr val="D6EBFF"/>
    <a:srgbClr val="5F5F5F"/>
    <a:srgbClr val="292929"/>
    <a:srgbClr val="2C7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76" autoAdjust="0"/>
  </p:normalViewPr>
  <p:slideViewPr>
    <p:cSldViewPr snapToGrid="0">
      <p:cViewPr varScale="1">
        <p:scale>
          <a:sx n="87" d="100"/>
          <a:sy n="87" d="100"/>
        </p:scale>
        <p:origin x="40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1.fntdata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4.fntdata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2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13/12/2024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EB10A-6359-3399-E656-C9EFF4DD6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BAF1F6-BD59-4724-4022-5F39E2FD12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417DE9-4DD8-705D-6A9B-D6DAD5CA6E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281D0-5B56-8D19-3ED6-F1AA72E7DB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892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40791-9DC4-8F49-A432-20110724A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F7174A-6297-00EE-AB83-7FC5613CD1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494748-DE8E-0084-8701-D1692AF366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3C50D7-BBF6-5EF6-AF44-545804F321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46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C6051-FF51-514B-AB6A-68507B2D9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F21BA4-BF2B-D461-69ED-8180FE0F0D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7409BD-3CA5-9918-74F8-064EAEF18B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F3F07B-A9FB-2893-B8F6-405D42B8DD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011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41CFF-35B7-3F9A-68B7-4D21AB668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291265-89C8-37CC-EECD-B4FB74F61F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41FDEB-DEF1-D01D-9221-F159C04BF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520BE-9CE9-394D-4BBB-AF08A40AB1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E7A4E-6600-0619-9763-F462AA9D3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CC7C1E-9FBD-A45D-F797-B917A4A90F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3229E9-1D4C-ACF0-6939-256AB9739B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B813B8-0095-C7DE-A457-5C57969B44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6867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3503-BF9F-B137-CC71-867E102B5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4723CC-0C9E-F115-424F-9A01986B12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CCB9E9-233A-CB5A-0CDA-9C964F9425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A7783-EF43-C91A-EA6B-DAE8141BF7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690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E2DA8-F92C-CF02-E69C-96D231ACA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F3DBB1-9140-DFC4-F795-5F4D8D5894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32BD69-352F-B5CF-ADA9-829D67EF6B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63459-0E6F-2F40-8007-CA85F5465C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3815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F8045-4E0B-D784-EEF1-27BF7F115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8016CC-C849-C16C-B9F3-70B08E10E5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55A2ED-2AD5-A19C-3626-51DEE1DE40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6D052-1F7D-3B36-48C4-A15F993A59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3628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093AD-EA0B-DA11-77C0-CD6801BA9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5FD15-8019-5B61-9B0F-041665B2B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3A60CF-AED1-0C09-1A53-2606502315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0D814A-7245-6603-795A-48ACD0D3F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9257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1FEDD-641B-C15F-C0F4-78276CE29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5BD51C-57B4-A0AB-2748-9D05F51BD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023C44-BF08-7BCE-30E6-55C8335866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A2A492-1FC8-4380-292D-59B92A9CA6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040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237E9-6707-FCBC-95E2-308647014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BBDF53-D706-A22A-B95B-E1D1CBF44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8055CC-2612-2FC4-32C4-1067F2EC0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98DD65-E986-4954-9A5B-3BBAD52C96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313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508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DB89B-6F99-B4D5-A855-49A2F8F8C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4CD71-57EC-8B41-0C83-D53E4E29F8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2632DF-7DE5-9170-7BA0-AEBE3BE387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6B496-A3C5-EFF7-5B2A-087D278140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697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5A7D3-1862-75D6-BD26-E275B5CE4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BF80A2-EB51-2B7B-B8C8-1159FBBEFB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8A4BD9-F41A-8A47-58E2-16CF4D285B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0A896-5B39-159E-953E-7F7E0EE9C6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427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B30A6-D175-8956-2A21-4C80A2B7E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E78D29-1488-E95E-AD55-C39C03E90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F25B0C-3715-3DCB-9C36-FEBFC52A5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3C2410-652F-3B94-E104-F5B7875144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579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DF659-5E91-3CA4-3F75-6B50B788E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6FFE49-E29D-A32C-7C85-ECF3A7956B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061F77-B8C8-62A4-E3A5-B46B4974E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5165F-DE75-1505-3BD6-77A0F77F09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067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FE724-131A-7E12-BC60-AF798291A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278C91-FA0C-2018-7B44-03DE49FA7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C31A6E-FEAF-B3BA-ACD1-DB8077763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E8E46-11D3-3049-490F-4C020A7C47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60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081BE-E712-936D-FA89-271B74B56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E0550-70F6-9494-ADC8-207C860581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E823E1-57B6-FDC2-E517-2E0AC54B22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3DFCF-0E87-14EE-D291-730BFA4BC5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785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4277E-84A2-AD10-DC22-D31B253AB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156E0A-A6BA-ED27-EC32-D824655D7D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FB2BB2-4237-3DD2-6746-6F98DB23A7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12912-F492-513A-9EA6-C605B3446F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0549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6ACC4-48F1-B7B1-0283-7C7FCC16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02D9AC-4762-4A6C-73CD-4C10CE2B2F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D61F0B-ADA3-6C83-CC6F-2C6B11E4B3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D37897-822C-9910-271D-B117112FB6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530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FC6F0-47E4-1537-1902-3A8FCB452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12CCD9-382D-10EB-533D-3C400CF328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428225-1CC7-061D-DD05-442B8131FF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55BB74-19E7-1B0C-F1BF-8F91A97F3F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4721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0DA3E-F6A3-78BB-07EF-A2671FDE1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B8555D-27DC-0EA0-C962-DDF8277C50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015D9F-84CF-447B-172E-D3672D35F6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0AEC64-3CA3-32C7-C4B7-2FCD199765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282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C2348-907B-9528-A9FC-D532853D0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31FB23C-6555-87A3-7D53-EF68E07EA8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DD6B4A-C7CC-AF6B-7BAB-A68389A3E5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98E0DB-9CAB-3E1D-52EC-A958C0A1DF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4015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53008-32A2-9662-013F-EE1BBDA34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FDB660B-E42B-0220-D6C2-494A421241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67BBDDE-9AB5-654B-DC62-2C8CC1E00A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E25B4E7-CA42-FFCE-A4F4-6B5C12EAC9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99753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498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689D1-8955-D821-3749-BDBC04358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8B3A9E-1E67-9E5C-D352-BC87165418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B00A69-2D6C-8D98-F7A3-80A0A173A1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A710-0431-D80A-BFB2-A52A2258BC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15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CB78A-70D0-B1F7-BC1F-48DC80D46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81BBAD-6B64-ED62-1BE6-429E04002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9E6ECC-BB6F-BE50-D62A-F576972CF4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9EDE51-5530-29C5-212D-14EC8DA6DC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281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ACE2-2501-9F7E-A03D-DF59BF803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FE31A5-554E-462D-DF68-6FF7FC1C04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FDA817-6220-999F-45EC-A561941008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5F8BE-CC57-229C-907D-9E5CBFA19D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55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44D9B-73FC-D55F-7ED5-C4C253B97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C9E09E-3BE8-88C0-DABA-A9538FB99C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00031E-F1E9-779F-027B-C8DBACED86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15C72-229A-F053-C868-556C6C24C0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63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94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13.12.2024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IRHA Lyon : générateur de bon business">
            <a:extLst>
              <a:ext uri="{FF2B5EF4-FFF2-40B4-BE49-F238E27FC236}">
                <a16:creationId xmlns:a16="http://schemas.microsoft.com/office/drawing/2014/main" id="{108746FB-F7F7-B197-7F6D-26BB672D9F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878" y="-2516697"/>
            <a:ext cx="12314878" cy="820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13.12.2024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0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8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1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5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2.png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5.emf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6.emf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7.png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9.emf"/><Relationship Id="rId5" Type="http://schemas.openxmlformats.org/officeDocument/2006/relationships/image" Target="../media/image58.png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0.emf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jpg"/><Relationship Id="rId5" Type="http://schemas.openxmlformats.org/officeDocument/2006/relationships/image" Target="../media/image61.emf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3.pn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4.png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Sirha </a:t>
            </a:r>
            <a:br>
              <a:rPr lang="fr-FR" sz="36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  <a:cs typeface="Arial" panose="020B0604020202020204" pitchFamily="34" charset="0"/>
              </a:rPr>
              <a:t>janvier 2025</a:t>
            </a:r>
          </a:p>
          <a:p>
            <a:r>
              <a:rPr lang="fr-FR" sz="3600" dirty="0">
                <a:cs typeface="Arial" panose="020B0604020202020204" pitchFamily="34" charset="0"/>
              </a:rPr>
              <a:t>Signalétique</a:t>
            </a:r>
            <a:endParaRPr lang="fr-FR" sz="3600" dirty="0">
              <a:latin typeface="Avenir Next LT Pro" panose="020B0504020202020204" pitchFamily="34" charset="0"/>
              <a:cs typeface="Arial" panose="020B0604020202020204" pitchFamily="34" charset="0"/>
            </a:endParaRP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20CD9-AF0C-7327-4006-23F2A9498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FDF0FE4-5BE1-0C5F-0A88-0A92D76A82BA}"/>
              </a:ext>
            </a:extLst>
          </p:cNvPr>
          <p:cNvSpPr txBox="1"/>
          <p:nvPr/>
        </p:nvSpPr>
        <p:spPr>
          <a:xfrm>
            <a:off x="527538" y="9634"/>
            <a:ext cx="521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&gt;C –</a:t>
            </a:r>
            <a:r>
              <a:rPr lang="fr-FR" sz="1400" b="1" dirty="0">
                <a:solidFill>
                  <a:srgbClr val="D9117E"/>
                </a:solidFill>
              </a:rPr>
              <a:t>Vectorisé (idem précédent </a:t>
            </a:r>
            <a:r>
              <a:rPr lang="fr-FR" sz="1400" b="1" dirty="0" err="1">
                <a:solidFill>
                  <a:srgbClr val="D9117E"/>
                </a:solidFill>
              </a:rPr>
              <a:t>Sirah</a:t>
            </a:r>
            <a:r>
              <a:rPr lang="fr-FR" sz="1400" b="1" dirty="0">
                <a:solidFill>
                  <a:srgbClr val="D9117E"/>
                </a:solidFill>
              </a:rPr>
              <a:t>) – Format 2000x1235</a:t>
            </a:r>
          </a:p>
          <a:p>
            <a:r>
              <a:rPr lang="fr-FR" sz="1400" b="1" u="sng" dirty="0">
                <a:solidFill>
                  <a:srgbClr val="D9117E"/>
                </a:solidFill>
              </a:rPr>
              <a:t>ECRITURE BLANCHE</a:t>
            </a:r>
            <a:endParaRPr lang="fr-FR" b="1" u="sng" dirty="0">
              <a:solidFill>
                <a:srgbClr val="D9117E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EBD2638-33C4-1391-9D78-83C1AE92162C}"/>
              </a:ext>
            </a:extLst>
          </p:cNvPr>
          <p:cNvSpPr txBox="1"/>
          <p:nvPr/>
        </p:nvSpPr>
        <p:spPr>
          <a:xfrm>
            <a:off x="6534101" y="19323"/>
            <a:ext cx="431214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&gt;F- </a:t>
            </a:r>
            <a:r>
              <a:rPr lang="fr-FR" sz="1400" b="1" dirty="0">
                <a:solidFill>
                  <a:srgbClr val="D9117E"/>
                </a:solidFill>
              </a:rPr>
              <a:t>Vectorisé – mais format d’environ 900x1000</a:t>
            </a:r>
            <a:br>
              <a:rPr lang="fr-FR" sz="1400" b="1" dirty="0">
                <a:solidFill>
                  <a:srgbClr val="D9117E"/>
                </a:solidFill>
              </a:rPr>
            </a:br>
            <a:r>
              <a:rPr lang="fr-FR" sz="1400" b="1" u="sng" dirty="0">
                <a:solidFill>
                  <a:srgbClr val="D9117E"/>
                </a:solidFill>
              </a:rPr>
              <a:t>ECRITURE BLANCHE</a:t>
            </a:r>
          </a:p>
          <a:p>
            <a:endParaRPr lang="fr-FR" b="1" dirty="0">
              <a:solidFill>
                <a:srgbClr val="D9117E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9CC0C52-78F0-19B3-1C6A-BAD74CB16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428" y="1449998"/>
            <a:ext cx="3248025" cy="34480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A414DBF-948A-A3B7-CFE4-D999A2ED78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683" y="1661745"/>
            <a:ext cx="5097235" cy="317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27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B66BB-30C0-F6B0-F270-207B773EB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E5810F73-AD73-D40E-93FA-ECE2F21836A5}"/>
              </a:ext>
            </a:extLst>
          </p:cNvPr>
          <p:cNvSpPr txBox="1"/>
          <p:nvPr/>
        </p:nvSpPr>
        <p:spPr>
          <a:xfrm>
            <a:off x="247601" y="212754"/>
            <a:ext cx="4709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&gt;Panneau A5 a placer sur chaque socle…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F708A9B-0B4C-34C5-72CE-E0AB2A85D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097" y="1004549"/>
            <a:ext cx="11145805" cy="484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319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2FC57C3-3289-5AC1-E776-7A2ADFE4FFCB}"/>
              </a:ext>
            </a:extLst>
          </p:cNvPr>
          <p:cNvSpPr txBox="1"/>
          <p:nvPr/>
        </p:nvSpPr>
        <p:spPr>
          <a:xfrm>
            <a:off x="939288" y="9634"/>
            <a:ext cx="2281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&gt;E – </a:t>
            </a:r>
            <a:r>
              <a:rPr lang="fr-FR" sz="1400" b="1" dirty="0">
                <a:solidFill>
                  <a:srgbClr val="D9117E"/>
                </a:solidFill>
              </a:rPr>
              <a:t>Format 3350x2300</a:t>
            </a:r>
            <a:endParaRPr lang="fr-FR" b="1" dirty="0">
              <a:solidFill>
                <a:srgbClr val="D9117E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50B5B3C-99E0-EAA5-68DD-FE372A28CEA0}"/>
              </a:ext>
            </a:extLst>
          </p:cNvPr>
          <p:cNvSpPr txBox="1"/>
          <p:nvPr/>
        </p:nvSpPr>
        <p:spPr>
          <a:xfrm>
            <a:off x="5991530" y="22237"/>
            <a:ext cx="2294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&gt;D – </a:t>
            </a:r>
            <a:r>
              <a:rPr lang="fr-FR" sz="1400" b="1" dirty="0">
                <a:solidFill>
                  <a:srgbClr val="D9117E"/>
                </a:solidFill>
              </a:rPr>
              <a:t>Format 2000x2500</a:t>
            </a:r>
            <a:endParaRPr lang="fr-FR" b="1" dirty="0">
              <a:solidFill>
                <a:srgbClr val="D9117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C289FF8-E5C9-250D-FD32-F3E3379B7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1409700"/>
            <a:ext cx="5057734" cy="347003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4737694-6A26-0059-93D9-291291F934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7541" y="809164"/>
            <a:ext cx="4189605" cy="523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95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B63E9-61AD-AD40-D756-4EBC37832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4B376F6E-9240-1977-DAB6-E21BED38CC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15B96A7-F5D3-ECBA-4E1F-15A2DBB6A21D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E965B47-667E-40E1-4C40-D43EEAB0336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Livraison / FSD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E407761-D07B-7489-5BF5-C0849E9D34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9A36993-CCEC-297C-5264-EE3282DAE9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0433" r="12601"/>
          <a:stretch/>
        </p:blipFill>
        <p:spPr>
          <a:xfrm rot="16200000">
            <a:off x="1304276" y="209139"/>
            <a:ext cx="5807964" cy="7478647"/>
          </a:xfrm>
          <a:prstGeom prst="rect">
            <a:avLst/>
          </a:prstGeom>
        </p:spPr>
      </p:pic>
      <p:pic>
        <p:nvPicPr>
          <p:cNvPr id="6" name="Image 5" descr="Une image contenant texte, personne, Panneau d’affichage, chaussures&#10;&#10;Description générée automatiquement">
            <a:extLst>
              <a:ext uri="{FF2B5EF4-FFF2-40B4-BE49-F238E27FC236}">
                <a16:creationId xmlns:a16="http://schemas.microsoft.com/office/drawing/2014/main" id="{3F9C6D24-A7E1-EBA2-F898-DD330DFA6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62" y="3383206"/>
            <a:ext cx="4178471" cy="3026443"/>
          </a:xfrm>
          <a:prstGeom prst="rect">
            <a:avLst/>
          </a:prstGeom>
        </p:spPr>
      </p:pic>
      <p:pic>
        <p:nvPicPr>
          <p:cNvPr id="8" name="Image 7" descr="Une image contenant texte, chaussures, capture d’écran, Panneau d’affichage&#10;&#10;Description générée automatiquement">
            <a:extLst>
              <a:ext uri="{FF2B5EF4-FFF2-40B4-BE49-F238E27FC236}">
                <a16:creationId xmlns:a16="http://schemas.microsoft.com/office/drawing/2014/main" id="{399BAC51-32D5-29D9-B61F-A09FBCF9EA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62" y="211016"/>
            <a:ext cx="4178471" cy="302644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557CD8-2C8B-7AC5-FD8E-6912139E7C3E}"/>
              </a:ext>
            </a:extLst>
          </p:cNvPr>
          <p:cNvSpPr/>
          <p:nvPr/>
        </p:nvSpPr>
        <p:spPr>
          <a:xfrm>
            <a:off x="3050931" y="104448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0AE5F3-360E-C05F-DAC1-C85F58E47534}"/>
              </a:ext>
            </a:extLst>
          </p:cNvPr>
          <p:cNvSpPr/>
          <p:nvPr/>
        </p:nvSpPr>
        <p:spPr>
          <a:xfrm>
            <a:off x="4073769" y="537263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0A795C-71C2-BCC0-994B-2EC0F249C476}"/>
              </a:ext>
            </a:extLst>
          </p:cNvPr>
          <p:cNvSpPr/>
          <p:nvPr/>
        </p:nvSpPr>
        <p:spPr>
          <a:xfrm>
            <a:off x="2381493" y="2900559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EBE86F9-2A2D-D038-E050-2F6614E20012}"/>
              </a:ext>
            </a:extLst>
          </p:cNvPr>
          <p:cNvSpPr txBox="1"/>
          <p:nvPr/>
        </p:nvSpPr>
        <p:spPr>
          <a:xfrm>
            <a:off x="4208258" y="5045335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sur fond gris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55EC7CF-0BE0-14E3-4673-2A2AEF84407F}"/>
              </a:ext>
            </a:extLst>
          </p:cNvPr>
          <p:cNvSpPr txBox="1"/>
          <p:nvPr/>
        </p:nvSpPr>
        <p:spPr>
          <a:xfrm>
            <a:off x="2744459" y="1791330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sur fond gris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6D9ACA8-FB0C-19FD-FF28-5B3523DE9987}"/>
              </a:ext>
            </a:extLst>
          </p:cNvPr>
          <p:cNvSpPr txBox="1"/>
          <p:nvPr/>
        </p:nvSpPr>
        <p:spPr>
          <a:xfrm>
            <a:off x="1520186" y="3510665"/>
            <a:ext cx="20730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Hashtag + visuel du camion</a:t>
            </a:r>
          </a:p>
        </p:txBody>
      </p:sp>
    </p:spTree>
    <p:extLst>
      <p:ext uri="{BB962C8B-B14F-4D97-AF65-F5344CB8AC3E}">
        <p14:creationId xmlns:p14="http://schemas.microsoft.com/office/powerpoint/2010/main" val="415089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097DA-ADB2-B7AE-D15A-16D4C8E00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56FC9B8A-072B-4CEA-7680-8C1C4D3D1D12}"/>
              </a:ext>
            </a:extLst>
          </p:cNvPr>
          <p:cNvSpPr txBox="1"/>
          <p:nvPr/>
        </p:nvSpPr>
        <p:spPr>
          <a:xfrm>
            <a:off x="231258" y="344404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B1-B2-B3-B4 –Découpe de camion sur les 4 faces Format – 5000 x 2500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4BFFD26-0431-8749-8BE2-1F85DDE94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96873"/>
            <a:ext cx="9372600" cy="526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93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3D662-89C7-11D3-6D79-046C7CD9C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D3C8C878-5980-7880-DC6E-A8DCB24AE97D}"/>
              </a:ext>
            </a:extLst>
          </p:cNvPr>
          <p:cNvSpPr txBox="1"/>
          <p:nvPr/>
        </p:nvSpPr>
        <p:spPr>
          <a:xfrm>
            <a:off x="224717" y="297631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55009F9-F1CB-FF4C-9DAE-EDF1793AD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11" y="894251"/>
            <a:ext cx="10541977" cy="506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28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F8132-D071-1AF4-3D7B-B3D728FCB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9F3EB019-D223-B4D0-0B5B-302B3600A394}"/>
              </a:ext>
            </a:extLst>
          </p:cNvPr>
          <p:cNvSpPr txBox="1"/>
          <p:nvPr/>
        </p:nvSpPr>
        <p:spPr>
          <a:xfrm>
            <a:off x="231258" y="344404"/>
            <a:ext cx="4352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A– Cadre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3500x3500</a:t>
            </a:r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  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C895492-77C3-E159-B389-1369DC6DB819}"/>
              </a:ext>
            </a:extLst>
          </p:cNvPr>
          <p:cNvSpPr txBox="1"/>
          <p:nvPr/>
        </p:nvSpPr>
        <p:spPr>
          <a:xfrm>
            <a:off x="6096000" y="344404"/>
            <a:ext cx="43529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E3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- VECTORISE - Format 2000x2200 </a:t>
            </a:r>
          </a:p>
          <a:p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F86C898-06D5-C7CD-B60E-B2A10C0BB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763" y="1757642"/>
            <a:ext cx="3225116" cy="3561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5C7BC81-2A36-7852-6888-50872BEE4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18" y="1056005"/>
            <a:ext cx="5338733" cy="536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95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1FC33-6355-A798-A676-31285BA3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2FADD8C6-09D2-BBE4-8CA7-B32CFFA4BA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A008A639-3B9E-9147-D5EE-B1337CAE5A7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3C43E3E7-1A1C-6412-E270-CC16CE23FF0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Café des halles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68F5189-2B12-0816-3468-8EC199DEA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272A5FB-774B-90E8-8EEA-58CA1C3FB99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74" t="31835" r="13887" b="17609"/>
          <a:stretch/>
        </p:blipFill>
        <p:spPr>
          <a:xfrm rot="16200000">
            <a:off x="2960184" y="950631"/>
            <a:ext cx="4942388" cy="419537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D817217-6D1D-A892-DB90-2F8325C98B0F}"/>
              </a:ext>
            </a:extLst>
          </p:cNvPr>
          <p:cNvSpPr txBox="1"/>
          <p:nvPr/>
        </p:nvSpPr>
        <p:spPr>
          <a:xfrm>
            <a:off x="4880393" y="1967191"/>
            <a:ext cx="2207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+ Café en italique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96D2AA6-D153-7EF5-1F16-A54F96BAC8CE}"/>
              </a:ext>
            </a:extLst>
          </p:cNvPr>
          <p:cNvSpPr txBox="1"/>
          <p:nvPr/>
        </p:nvSpPr>
        <p:spPr>
          <a:xfrm>
            <a:off x="3485346" y="5490708"/>
            <a:ext cx="20457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OK logo les Halles METRO</a:t>
            </a:r>
          </a:p>
        </p:txBody>
      </p:sp>
      <p:pic>
        <p:nvPicPr>
          <p:cNvPr id="5" name="Image 4" descr="Une image contenant texte, capture d’écran, personnes, conception&#10;&#10;Description générée automatiquement">
            <a:extLst>
              <a:ext uri="{FF2B5EF4-FFF2-40B4-BE49-F238E27FC236}">
                <a16:creationId xmlns:a16="http://schemas.microsoft.com/office/drawing/2014/main" id="{D2B7DAD4-6771-1C9F-2CE2-BF1F481E55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433" y="0"/>
            <a:ext cx="4611046" cy="333975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90159E89-5CB7-3873-C4E5-527079EA89A2}"/>
              </a:ext>
            </a:extLst>
          </p:cNvPr>
          <p:cNvSpPr txBox="1"/>
          <p:nvPr/>
        </p:nvSpPr>
        <p:spPr>
          <a:xfrm>
            <a:off x="5701008" y="1531232"/>
            <a:ext cx="17102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D-  Panneau A4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1344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39E0F-4340-E1EE-7302-37DBCD7D0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C6E1D9B3-A4D7-127B-EA2A-7DEE20F1A9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1AFE05D-1410-96BE-D030-AB638A1A65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F5B1B29-1D47-DF7C-0C12-049DF6D80709}"/>
              </a:ext>
            </a:extLst>
          </p:cNvPr>
          <p:cNvSpPr txBox="1"/>
          <p:nvPr/>
        </p:nvSpPr>
        <p:spPr>
          <a:xfrm>
            <a:off x="297981" y="247277"/>
            <a:ext cx="3318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C1 &amp; C2 – Format 3500 x 2500 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3A9D1AF-20D2-F2A6-CBB1-76E3C8D154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416" y="1324779"/>
            <a:ext cx="10251831" cy="362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4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30BF4-99B5-68B0-57E7-71D23D7B2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04F4945-C69A-7EE2-D975-75FE7A95B4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94BB8460-EB29-EFDA-7292-24D1D80EDD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598E437-E74A-430A-CF65-0BEF0538E964}"/>
              </a:ext>
            </a:extLst>
          </p:cNvPr>
          <p:cNvSpPr txBox="1"/>
          <p:nvPr/>
        </p:nvSpPr>
        <p:spPr>
          <a:xfrm>
            <a:off x="0" y="144691"/>
            <a:ext cx="4204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B – Logo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Café –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Fomat</a:t>
            </a: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1200x1200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0CF8A19-3308-FBDD-8233-2EF3D98CEC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908" y="884679"/>
            <a:ext cx="5877092" cy="576230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B1F2F0D-22E2-B303-E12E-1922CD67878F}"/>
              </a:ext>
            </a:extLst>
          </p:cNvPr>
          <p:cNvSpPr txBox="1"/>
          <p:nvPr/>
        </p:nvSpPr>
        <p:spPr>
          <a:xfrm>
            <a:off x="6517844" y="204562"/>
            <a:ext cx="2669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D-Panneau A4 style musée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C0EAC4C-91D2-81A7-99AF-C647733EC9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1694" y="884679"/>
            <a:ext cx="2978545" cy="413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4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B4E17-94DD-BD58-F6F2-1DB025957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5DB0B521-845E-849C-6941-8E447F401A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B055185-7709-4B97-451C-94E662B90E5F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187D9329-6A7F-279D-751C-97308B331D7B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VIP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2BE58AD7-B0ED-8A4C-0548-69A3D96124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97011FD-3D37-CA5F-BC1C-E5669E4D4E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2849" y="329721"/>
            <a:ext cx="3811175" cy="2760785"/>
          </a:xfrm>
          <a:prstGeom prst="rect">
            <a:avLst/>
          </a:prstGeom>
        </p:spPr>
      </p:pic>
      <p:pic>
        <p:nvPicPr>
          <p:cNvPr id="10" name="Image 9" descr="Une image contenant texte, diagramme, Plan, Dessin technique&#10;&#10;Description générée automatiquement">
            <a:extLst>
              <a:ext uri="{FF2B5EF4-FFF2-40B4-BE49-F238E27FC236}">
                <a16:creationId xmlns:a16="http://schemas.microsoft.com/office/drawing/2014/main" id="{92E86EAB-CE3A-8D2D-9C6B-8410B973CA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" t="13804" r="25153"/>
          <a:stretch/>
        </p:blipFill>
        <p:spPr>
          <a:xfrm rot="16200000">
            <a:off x="2082346" y="-159210"/>
            <a:ext cx="4788700" cy="8287294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C9B6AEA-3098-587F-6A19-C3EDAE7C8851}"/>
              </a:ext>
            </a:extLst>
          </p:cNvPr>
          <p:cNvCxnSpPr/>
          <p:nvPr/>
        </p:nvCxnSpPr>
        <p:spPr>
          <a:xfrm flipV="1">
            <a:off x="1380392" y="3815862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E29D2AD-97D1-8B05-2F28-5DA09FAEA6B7}"/>
              </a:ext>
            </a:extLst>
          </p:cNvPr>
          <p:cNvCxnSpPr/>
          <p:nvPr/>
        </p:nvCxnSpPr>
        <p:spPr>
          <a:xfrm flipV="1">
            <a:off x="3041970" y="5300905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9D0DFFD3-1A44-7124-B116-0AEFEDA6A386}"/>
              </a:ext>
            </a:extLst>
          </p:cNvPr>
          <p:cNvSpPr txBox="1"/>
          <p:nvPr/>
        </p:nvSpPr>
        <p:spPr>
          <a:xfrm>
            <a:off x="5605096" y="2980592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C8F3DA-99BB-659F-4232-4A898D802224}"/>
              </a:ext>
            </a:extLst>
          </p:cNvPr>
          <p:cNvSpPr txBox="1"/>
          <p:nvPr/>
        </p:nvSpPr>
        <p:spPr>
          <a:xfrm>
            <a:off x="3455209" y="5267914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Kelly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E47BE5-7AE6-6A55-64DA-F3CA8109B4A1}"/>
              </a:ext>
            </a:extLst>
          </p:cNvPr>
          <p:cNvSpPr txBox="1"/>
          <p:nvPr/>
        </p:nvSpPr>
        <p:spPr>
          <a:xfrm>
            <a:off x="2757749" y="2008899"/>
            <a:ext cx="960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Resto Kelly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731957F-B277-D91A-6B1D-5BB00A3E08D7}"/>
              </a:ext>
            </a:extLst>
          </p:cNvPr>
          <p:cNvSpPr txBox="1"/>
          <p:nvPr/>
        </p:nvSpPr>
        <p:spPr>
          <a:xfrm>
            <a:off x="7159880" y="3798608"/>
            <a:ext cx="7729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Georges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B6B0F90-DEDB-AE47-52A1-A51D1A5C8C27}"/>
              </a:ext>
            </a:extLst>
          </p:cNvPr>
          <p:cNvSpPr txBox="1"/>
          <p:nvPr/>
        </p:nvSpPr>
        <p:spPr>
          <a:xfrm>
            <a:off x="1408571" y="4099060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Gilles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8DF96B2-EA9E-7483-389A-1F6785E60069}"/>
              </a:ext>
            </a:extLst>
          </p:cNvPr>
          <p:cNvSpPr txBox="1"/>
          <p:nvPr/>
        </p:nvSpPr>
        <p:spPr>
          <a:xfrm>
            <a:off x="1692463" y="3519100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Denise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D1E10E6-EFCF-E94F-523F-09BFC8A877A2}"/>
              </a:ext>
            </a:extLst>
          </p:cNvPr>
          <p:cNvSpPr txBox="1"/>
          <p:nvPr/>
        </p:nvSpPr>
        <p:spPr>
          <a:xfrm>
            <a:off x="5954502" y="271061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Rodolphe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57811EA-FC70-3E4B-FE78-179C22169366}"/>
              </a:ext>
            </a:extLst>
          </p:cNvPr>
          <p:cNvSpPr txBox="1"/>
          <p:nvPr/>
        </p:nvSpPr>
        <p:spPr>
          <a:xfrm>
            <a:off x="5310687" y="2689551"/>
            <a:ext cx="69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Vincent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DA87792-3ED8-E2B7-8ADA-0576B4BC6A18}"/>
              </a:ext>
            </a:extLst>
          </p:cNvPr>
          <p:cNvSpPr txBox="1"/>
          <p:nvPr/>
        </p:nvSpPr>
        <p:spPr>
          <a:xfrm>
            <a:off x="6433445" y="3102271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Salamaka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ED4B324-4D0C-0162-1599-7B928AE9032E}"/>
              </a:ext>
            </a:extLst>
          </p:cNvPr>
          <p:cNvSpPr txBox="1"/>
          <p:nvPr/>
        </p:nvSpPr>
        <p:spPr>
          <a:xfrm>
            <a:off x="6519496" y="4878358"/>
            <a:ext cx="27446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Photocall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Les halles METRO/ Bocuse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CEC007B-0531-FED1-FBE4-EEC8096AE8D6}"/>
              </a:ext>
            </a:extLst>
          </p:cNvPr>
          <p:cNvSpPr txBox="1"/>
          <p:nvPr/>
        </p:nvSpPr>
        <p:spPr>
          <a:xfrm>
            <a:off x="5962452" y="5441415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 BIS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Kelly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version Collab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resto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040F18E-F19E-27B9-AE49-D546E8E827DE}"/>
              </a:ext>
            </a:extLst>
          </p:cNvPr>
          <p:cNvCxnSpPr/>
          <p:nvPr/>
        </p:nvCxnSpPr>
        <p:spPr>
          <a:xfrm flipV="1">
            <a:off x="6185352" y="5318488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BA4F5FA3-25A8-2893-EF1C-D8612A22FC66}"/>
              </a:ext>
            </a:extLst>
          </p:cNvPr>
          <p:cNvSpPr txBox="1"/>
          <p:nvPr/>
        </p:nvSpPr>
        <p:spPr>
          <a:xfrm>
            <a:off x="6497078" y="2270484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Denise</a:t>
            </a:r>
          </a:p>
        </p:txBody>
      </p:sp>
    </p:spTree>
    <p:extLst>
      <p:ext uri="{BB962C8B-B14F-4D97-AF65-F5344CB8AC3E}">
        <p14:creationId xmlns:p14="http://schemas.microsoft.com/office/powerpoint/2010/main" val="337463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6F942-ED67-576C-0C5B-BE074A882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17BFD48-3CF2-5D7B-BB6B-CBA8D036BA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4A152D3-CB88-A688-5234-D6A49165DA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186" y="5530436"/>
            <a:ext cx="988576" cy="84390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CDBE246-7CED-96DD-9DDC-17D4D3C72E5F}"/>
              </a:ext>
            </a:extLst>
          </p:cNvPr>
          <p:cNvSpPr txBox="1"/>
          <p:nvPr/>
        </p:nvSpPr>
        <p:spPr>
          <a:xfrm>
            <a:off x="0" y="144691"/>
            <a:ext cx="4673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H - Bornes Service et Marketplace Stand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endParaRPr lang="fr-FR" sz="16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74FFA93-6C6A-E3CC-1D96-D8B8B6D9D1A9}"/>
              </a:ext>
            </a:extLst>
          </p:cNvPr>
          <p:cNvSpPr txBox="1"/>
          <p:nvPr/>
        </p:nvSpPr>
        <p:spPr>
          <a:xfrm>
            <a:off x="387915" y="958473"/>
            <a:ext cx="44214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highlight>
                  <a:srgbClr val="D9117E"/>
                </a:highlight>
              </a:rPr>
              <a:t>Faire un panneau (une casquette) 754 mm X 350mm – Marketplace &amp; Service Premiers</a:t>
            </a:r>
          </a:p>
          <a:p>
            <a:r>
              <a:rPr lang="fr-FR" sz="1400" dirty="0"/>
              <a:t> </a:t>
            </a:r>
            <a:endParaRPr lang="fr-FR" sz="14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58BE5D1-8541-BA8B-E7E6-1FE29CC8EE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490" y="1596437"/>
            <a:ext cx="4171677" cy="453587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6F3957A-5C82-8434-C017-BE487DA57D7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1707" r="22620"/>
          <a:stretch/>
        </p:blipFill>
        <p:spPr>
          <a:xfrm>
            <a:off x="4809391" y="1919677"/>
            <a:ext cx="4871376" cy="463059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6732D47-A6AA-3C0B-D0F6-BD5D82153F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18991" y="1203811"/>
            <a:ext cx="1600467" cy="418419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934D227-52FE-3834-21C9-1C7BB8981B90}"/>
              </a:ext>
            </a:extLst>
          </p:cNvPr>
          <p:cNvSpPr txBox="1"/>
          <p:nvPr/>
        </p:nvSpPr>
        <p:spPr>
          <a:xfrm>
            <a:off x="9286536" y="680591"/>
            <a:ext cx="2905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highlight>
                  <a:srgbClr val="D9117E"/>
                </a:highlight>
              </a:rPr>
              <a:t>Habillage Dos de borne à prévoir – 754x2030</a:t>
            </a:r>
          </a:p>
        </p:txBody>
      </p:sp>
    </p:spTree>
    <p:extLst>
      <p:ext uri="{BB962C8B-B14F-4D97-AF65-F5344CB8AC3E}">
        <p14:creationId xmlns:p14="http://schemas.microsoft.com/office/powerpoint/2010/main" val="15228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0919F-68A6-D993-5E8C-B371EAE4F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6888C5C3-EB09-6582-CF97-A672DBF3504D}"/>
              </a:ext>
            </a:extLst>
          </p:cNvPr>
          <p:cNvSpPr txBox="1"/>
          <p:nvPr/>
        </p:nvSpPr>
        <p:spPr>
          <a:xfrm>
            <a:off x="384399" y="210189"/>
            <a:ext cx="2770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G- Casquette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ecran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tactile 1390 x 300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EC5B3A3-359D-9F4D-910B-78122AFCF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6723" y="1116623"/>
            <a:ext cx="5301762" cy="530176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3C00390-D73C-DF36-6DA6-36B9E51153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390" y="1864354"/>
            <a:ext cx="4994869" cy="107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5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A09C0-F5C3-38D5-8480-9711036AC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BD404E90-8BEB-5585-8D68-A9DCC0F577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AE7896A-009F-8318-300F-F94F89EFB21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0FE084AC-D09A-DD4D-5D24-8B12FCE2589A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FFE28E8-C16E-AC3C-1D9D-2BC05575DA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22DBDC2-AA96-6C08-941E-A042F38FD68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569" t="9978" r="44107"/>
          <a:stretch/>
        </p:blipFill>
        <p:spPr>
          <a:xfrm rot="16200000">
            <a:off x="4384314" y="-2676114"/>
            <a:ext cx="3423371" cy="1137379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B9663BD7-B61B-555A-F2A1-0E4F9BDC129D}"/>
              </a:ext>
            </a:extLst>
          </p:cNvPr>
          <p:cNvSpPr txBox="1"/>
          <p:nvPr/>
        </p:nvSpPr>
        <p:spPr>
          <a:xfrm>
            <a:off x="3104430" y="4066856"/>
            <a:ext cx="3552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Fond bleu avec halo de lumière (idem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mouv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box)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+  3 mots  :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sancking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, Epicerie, Lait</a:t>
            </a:r>
          </a:p>
        </p:txBody>
      </p:sp>
    </p:spTree>
    <p:extLst>
      <p:ext uri="{BB962C8B-B14F-4D97-AF65-F5344CB8AC3E}">
        <p14:creationId xmlns:p14="http://schemas.microsoft.com/office/powerpoint/2010/main" val="5131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E598E-5DF2-F7BF-7F79-D89AA6F24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02F6DE65-7A9E-AD39-34EF-B7AF8DFFE9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27C3876-8ADA-9F49-E0E0-05774A1822D9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C2CF69CC-5295-4E93-6F05-062B3B3FABC5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85ED70D-6AD4-AE89-FEAE-5A602125C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FFF8D91-1CFC-D00A-F084-D0827CECACAE}"/>
              </a:ext>
            </a:extLst>
          </p:cNvPr>
          <p:cNvSpPr txBox="1"/>
          <p:nvPr/>
        </p:nvSpPr>
        <p:spPr>
          <a:xfrm>
            <a:off x="217249" y="930772"/>
            <a:ext cx="3552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Fond bleu avec halo de lumière (idem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mouv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box)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ACCFAC6-403D-E875-B91A-A653E1253D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03192"/>
            <a:ext cx="12192000" cy="125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5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AC3BF-A41A-6282-CCD4-668982D7A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F70B649-EAEF-7206-F8A0-4D20B3C02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883" y="1336431"/>
            <a:ext cx="9546431" cy="5147730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AE18BA27-9006-0758-F59C-D908E18C8E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C81CA4-4521-FA86-FE54-EA15A33267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78CB30B-AB02-C422-BC23-0809C3F30A74}"/>
              </a:ext>
            </a:extLst>
          </p:cNvPr>
          <p:cNvSpPr txBox="1"/>
          <p:nvPr/>
        </p:nvSpPr>
        <p:spPr>
          <a:xfrm>
            <a:off x="114129" y="115687"/>
            <a:ext cx="59041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FOND BLEU 9500x3500</a:t>
            </a:r>
          </a:p>
        </p:txBody>
      </p:sp>
    </p:spTree>
    <p:extLst>
      <p:ext uri="{BB962C8B-B14F-4D97-AF65-F5344CB8AC3E}">
        <p14:creationId xmlns:p14="http://schemas.microsoft.com/office/powerpoint/2010/main" val="286501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12A76-D651-4CF8-3F37-E4523A3A1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8C2E19B4-3F34-AC42-A769-026F59BA40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57B353-6729-8FAE-4908-8E8A5F467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5667F50-5007-3D61-D216-9EB809BA8D73}"/>
              </a:ext>
            </a:extLst>
          </p:cNvPr>
          <p:cNvSpPr txBox="1"/>
          <p:nvPr/>
        </p:nvSpPr>
        <p:spPr>
          <a:xfrm>
            <a:off x="114129" y="115687"/>
            <a:ext cx="97332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FOND BLEU 9500x3500 + Ecriture blanche  - VECTORISE – Hauteur Lettre 400 </a:t>
            </a:r>
          </a:p>
          <a:p>
            <a:endParaRPr lang="fr-FR" sz="18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D900C28-B7E9-6E84-EDC4-FCFA89A0CC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919" y="1192601"/>
            <a:ext cx="7763093" cy="453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2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47F68-85FF-8AA9-2E1E-04EF894DC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9EFF8F01-2DE1-545F-DA54-7C69C1F85D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FF263A3-6FF4-CF12-C506-4B53E02285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9469F91-378B-2A45-CF6A-FA9B59D1E1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06738"/>
            <a:ext cx="12192000" cy="471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01F5B-458E-A954-9659-AABC81F43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B780D604-6EA9-5C67-A246-0559A7082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0" y="762000"/>
            <a:ext cx="8915400" cy="5334000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8EAB5B49-A7A3-946D-174E-1EA452A8C4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83F09C7D-8C09-4D1B-5FBC-E637CE3CF0D3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5B2B3FA3-9CCD-483D-DAB5-01CBF0D947F5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D9A388A7-20A0-0C79-8FC0-6C77EEBAD0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7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1945C-4DBC-CA9F-2C76-630FD8137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A1650EB-6F82-FA80-E69C-89DE38D902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8506061-B36F-1B67-A82A-CAC2E935A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B93BD8F-01EC-09A0-A348-EEC5037DB2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950" y="3419475"/>
            <a:ext cx="38100" cy="1905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352ED0B-EB0C-1CEB-69BA-CBD6EB38C8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3670" y="1336751"/>
            <a:ext cx="2171700" cy="46863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7DA7116-EEFE-441B-D8F1-F6557C40FA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099" y="1336751"/>
            <a:ext cx="2171700" cy="46863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91D074C-84D9-FFE3-8BFB-C313D5D0EF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0279" y="1336751"/>
            <a:ext cx="2171700" cy="46863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210D816-1A50-E88B-8D22-9BCC3FC202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0887" y="1331226"/>
            <a:ext cx="2171700" cy="46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1785E-A43F-15FD-735F-154B0D885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E3447FAC-1AB3-CB39-7E7A-014A63EB8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49" y="739231"/>
            <a:ext cx="4027948" cy="6134278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46D834C1-C713-DDA3-9FAC-CA49406177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ED3F920-8C6C-3C7D-8BC9-456B34E502ED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9E97B51-873C-8E3E-0F51-F5F58615237A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Equipement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E570E14-36AD-D128-2C6F-A9BF4C0050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751E967B-D43D-0D35-A126-553C01CE3AF7}"/>
              </a:ext>
            </a:extLst>
          </p:cNvPr>
          <p:cNvSpPr txBox="1"/>
          <p:nvPr/>
        </p:nvSpPr>
        <p:spPr>
          <a:xfrm>
            <a:off x="596032" y="1591159"/>
            <a:ext cx="16710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Visuel générique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9901ADB-96C4-D847-D00D-875E9D3A5EF1}"/>
              </a:ext>
            </a:extLst>
          </p:cNvPr>
          <p:cNvSpPr txBox="1"/>
          <p:nvPr/>
        </p:nvSpPr>
        <p:spPr>
          <a:xfrm>
            <a:off x="2736031" y="5162276"/>
            <a:ext cx="859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1BA2DE6-6322-FB60-5CF7-B22AC600CBB5}"/>
              </a:ext>
            </a:extLst>
          </p:cNvPr>
          <p:cNvSpPr txBox="1"/>
          <p:nvPr/>
        </p:nvSpPr>
        <p:spPr>
          <a:xfrm>
            <a:off x="491160" y="2819981"/>
            <a:ext cx="191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LES ARTS DE LA TABLE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7CFF83B6-1A9E-2C7B-FEBD-B254A9969F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4282" y="380727"/>
            <a:ext cx="4574784" cy="269786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E9AAB21-BC76-DE23-B072-ACEB335DAF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8338" y="3429000"/>
            <a:ext cx="4660728" cy="2652334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4C6C7C39-10CD-57ED-DD52-5EDCAAF30124}"/>
              </a:ext>
            </a:extLst>
          </p:cNvPr>
          <p:cNvSpPr txBox="1"/>
          <p:nvPr/>
        </p:nvSpPr>
        <p:spPr>
          <a:xfrm>
            <a:off x="3561254" y="2681481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triangle jaune 2500x900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BADEEC8-2780-A8F2-DEBA-E87599A71048}"/>
              </a:ext>
            </a:extLst>
          </p:cNvPr>
          <p:cNvSpPr txBox="1"/>
          <p:nvPr/>
        </p:nvSpPr>
        <p:spPr>
          <a:xfrm>
            <a:off x="3318399" y="1401065"/>
            <a:ext cx="2740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F- Visuels CAMPAGNE X3 - </a:t>
            </a:r>
            <a:r>
              <a:rPr lang="fr-FR" sz="1200" b="1" dirty="0">
                <a:solidFill>
                  <a:schemeClr val="bg1"/>
                </a:solidFill>
                <a:highlight>
                  <a:srgbClr val="D9117E"/>
                </a:highlight>
              </a:rPr>
              <a:t>800x900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5830BCF-296E-702F-0C8D-E7B46C39F149}"/>
              </a:ext>
            </a:extLst>
          </p:cNvPr>
          <p:cNvSpPr txBox="1"/>
          <p:nvPr/>
        </p:nvSpPr>
        <p:spPr>
          <a:xfrm>
            <a:off x="2754919" y="1318549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927938-0B6F-EDB6-824A-F5EC407B86BA}"/>
              </a:ext>
            </a:extLst>
          </p:cNvPr>
          <p:cNvSpPr txBox="1"/>
          <p:nvPr/>
        </p:nvSpPr>
        <p:spPr>
          <a:xfrm>
            <a:off x="2138029" y="210745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21E9E05-72DF-C0EF-187F-FE81FC26B199}"/>
              </a:ext>
            </a:extLst>
          </p:cNvPr>
          <p:cNvSpPr txBox="1"/>
          <p:nvPr/>
        </p:nvSpPr>
        <p:spPr>
          <a:xfrm>
            <a:off x="2138029" y="324680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FBAD3E3C-F19E-A42D-8270-A915B5134D4F}"/>
              </a:ext>
            </a:extLst>
          </p:cNvPr>
          <p:cNvCxnSpPr/>
          <p:nvPr/>
        </p:nvCxnSpPr>
        <p:spPr>
          <a:xfrm flipV="1">
            <a:off x="2403671" y="1641862"/>
            <a:ext cx="1060498" cy="1603582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3CEC626-42BC-06E6-1060-2E1471216B36}"/>
              </a:ext>
            </a:extLst>
          </p:cNvPr>
          <p:cNvCxnSpPr>
            <a:cxnSpLocks/>
            <a:stCxn id="6" idx="3"/>
            <a:endCxn id="2" idx="1"/>
          </p:cNvCxnSpPr>
          <p:nvPr/>
        </p:nvCxnSpPr>
        <p:spPr>
          <a:xfrm flipV="1">
            <a:off x="2417273" y="1539565"/>
            <a:ext cx="901126" cy="706393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09424E1-E615-3C64-002F-8FE042B03BE7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034163" y="1444423"/>
            <a:ext cx="260231" cy="12626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47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277534F-97C5-ED5B-6EFA-EE74B7A25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BF91B4B-C691-179B-432E-6F9E31F8C682}"/>
              </a:ext>
            </a:extLst>
          </p:cNvPr>
          <p:cNvSpPr txBox="1"/>
          <p:nvPr/>
        </p:nvSpPr>
        <p:spPr>
          <a:xfrm>
            <a:off x="144744" y="265369"/>
            <a:ext cx="8985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D – Format 800x900 – CF avec Marie pour prendre les derniers visuels avec les bons hashtag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C5E3459-1ECC-2359-BF6F-3B97F9899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954" y="962757"/>
            <a:ext cx="8656091" cy="493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23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E5B22-AA26-92F4-4885-AE46D9452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AF92EE74-9825-CE0B-E0BD-0A6BD8654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02AA473-D56F-8152-8C3A-6776C673C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57C70490-3694-E400-58D0-EB7B6CA7E839}"/>
              </a:ext>
            </a:extLst>
          </p:cNvPr>
          <p:cNvSpPr txBox="1"/>
          <p:nvPr/>
        </p:nvSpPr>
        <p:spPr>
          <a:xfrm>
            <a:off x="478764" y="427565"/>
            <a:ext cx="25447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F- Visuels Campagne – 800 x 900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95FED5-4BEE-1046-D24D-3E05FF8246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761" y="1035478"/>
            <a:ext cx="10330962" cy="405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82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87FFB-7CA5-4CBF-02D1-5B03B06F8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88944C2-B80A-02CC-4A99-5D61AD462B08}"/>
              </a:ext>
            </a:extLst>
          </p:cNvPr>
          <p:cNvSpPr txBox="1"/>
          <p:nvPr/>
        </p:nvSpPr>
        <p:spPr>
          <a:xfrm>
            <a:off x="384399" y="210189"/>
            <a:ext cx="48001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Visuel générique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Format 3000 x 2500 + Sticker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pour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stele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  <a:p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BFE5985-ACAE-036C-A13A-0D14E60C53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596" y="920823"/>
            <a:ext cx="5794337" cy="482697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7F753DD-B09E-F2B2-C970-6196AF70D1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676" t="19002" r="26148" b="65554"/>
          <a:stretch/>
        </p:blipFill>
        <p:spPr>
          <a:xfrm>
            <a:off x="5794131" y="93724"/>
            <a:ext cx="1899138" cy="694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D2AA9A0-0A58-E740-B717-6509079A69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6741" y="999046"/>
            <a:ext cx="6315607" cy="528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99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FB93F-B697-D4D3-593E-4B2A7F7D8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0A2BDBBD-84F2-DD2B-5B04-F554084595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E1EF0E3-D978-6ED3-3B9D-F3F936AABA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34BB418E-17B2-D082-D6F5-671DC7452F2B}"/>
              </a:ext>
            </a:extLst>
          </p:cNvPr>
          <p:cNvSpPr txBox="1"/>
          <p:nvPr/>
        </p:nvSpPr>
        <p:spPr>
          <a:xfrm>
            <a:off x="478764" y="427565"/>
            <a:ext cx="30652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Panneau METRO triangle jaune 2500x900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E469416-2FF3-81B5-57E5-5B7159D2AB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0223" y="2324336"/>
            <a:ext cx="5111553" cy="220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14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E46B0-EB22-4787-DFEB-68E8FC665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2E4A2D2-ABF4-CF77-42C5-6D9D202DFC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87ABCA2-59B4-ED85-4F2C-45C235596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3F42579-FA8E-D056-9429-58FD234AD901}"/>
              </a:ext>
            </a:extLst>
          </p:cNvPr>
          <p:cNvSpPr txBox="1"/>
          <p:nvPr/>
        </p:nvSpPr>
        <p:spPr>
          <a:xfrm>
            <a:off x="346039" y="274684"/>
            <a:ext cx="192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4B5BA76-C56E-D3ED-C164-AD33F4898F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031" y="1179397"/>
            <a:ext cx="10638692" cy="502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41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1F27E-394B-0E07-577A-7D4265727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AD88BBB-DA23-4D5E-44E5-BC120C786D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BEF6E24F-31AE-377D-46C1-C692BF9EDA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BD615F2-E670-F444-20FF-3F9FC7C43959}"/>
              </a:ext>
            </a:extLst>
          </p:cNvPr>
          <p:cNvSpPr txBox="1"/>
          <p:nvPr/>
        </p:nvSpPr>
        <p:spPr>
          <a:xfrm>
            <a:off x="249322" y="292269"/>
            <a:ext cx="2748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Sticker Partenaire Camion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C5EC892-80B0-9FD7-F25C-8A327E9D4DD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00" t="40000" r="60115" b="9277"/>
          <a:stretch/>
        </p:blipFill>
        <p:spPr>
          <a:xfrm>
            <a:off x="1292469" y="2743200"/>
            <a:ext cx="3683978" cy="347858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71F7D09-123E-BFE1-7730-7C36B84D4B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8633" y="1286844"/>
            <a:ext cx="3851650" cy="86506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5234584-0E76-9DE3-B297-FF70A83EBAB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9550"/>
          <a:stretch/>
        </p:blipFill>
        <p:spPr>
          <a:xfrm>
            <a:off x="6046177" y="-15509"/>
            <a:ext cx="5583836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83D2CCC-7664-0C25-1681-9E8D4E9D8FFA}"/>
              </a:ext>
            </a:extLst>
          </p:cNvPr>
          <p:cNvSpPr txBox="1"/>
          <p:nvPr/>
        </p:nvSpPr>
        <p:spPr>
          <a:xfrm>
            <a:off x="2435470" y="2185944"/>
            <a:ext cx="17684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>
                <a:solidFill>
                  <a:schemeClr val="tx2"/>
                </a:solidFill>
              </a:rPr>
              <a:t>Sticker camion 1200x250</a:t>
            </a:r>
          </a:p>
        </p:txBody>
      </p:sp>
    </p:spTree>
    <p:extLst>
      <p:ext uri="{BB962C8B-B14F-4D97-AF65-F5344CB8AC3E}">
        <p14:creationId xmlns:p14="http://schemas.microsoft.com/office/powerpoint/2010/main" val="418542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0AFC8-56F2-367E-0435-D43F19C54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0D07DA8-383B-A434-12B2-46984C1208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59BD452-C832-3CCA-381B-025B452A1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700EE538-70B1-227E-5D1D-C3D054A614EA}"/>
              </a:ext>
            </a:extLst>
          </p:cNvPr>
          <p:cNvSpPr txBox="1"/>
          <p:nvPr/>
        </p:nvSpPr>
        <p:spPr>
          <a:xfrm>
            <a:off x="287684" y="268312"/>
            <a:ext cx="258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LES ARTS DE LA TABLE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501247B-478B-9390-01D0-68DBA089D534}"/>
              </a:ext>
            </a:extLst>
          </p:cNvPr>
          <p:cNvSpPr txBox="1"/>
          <p:nvPr/>
        </p:nvSpPr>
        <p:spPr>
          <a:xfrm>
            <a:off x="3189144" y="268312"/>
            <a:ext cx="2207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 LOUNGE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B4A931B-DB46-957E-6B0F-BCABB5721C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1707" y="2230625"/>
            <a:ext cx="7928586" cy="239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8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62EFE-3969-38FD-2D64-217DF3BE7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7E81A8F3-97B0-D4E1-B728-543C4A5EFA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FD18CC4-197D-639B-2FF6-3BFB95F2A1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FDE673C-328E-CAAD-D2C6-025BAEE9B81C}"/>
              </a:ext>
            </a:extLst>
          </p:cNvPr>
          <p:cNvSpPr txBox="1"/>
          <p:nvPr/>
        </p:nvSpPr>
        <p:spPr>
          <a:xfrm>
            <a:off x="5332596" y="1990502"/>
            <a:ext cx="258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CAVE A VINS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AC8AD72-CD40-CCBC-28D6-1D54982C2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9766" y="2727878"/>
            <a:ext cx="6741154" cy="736291"/>
          </a:xfrm>
          <a:prstGeom prst="rect">
            <a:avLst/>
          </a:prstGeom>
        </p:spPr>
      </p:pic>
      <p:pic>
        <p:nvPicPr>
          <p:cNvPr id="6" name="Image 5" descr="Une image contenant texte, personne, capture d’écran, habits&#10;&#10;Description générée automatiquement">
            <a:extLst>
              <a:ext uri="{FF2B5EF4-FFF2-40B4-BE49-F238E27FC236}">
                <a16:creationId xmlns:a16="http://schemas.microsoft.com/office/drawing/2014/main" id="{E638D62C-EDA3-EBEB-E86C-2691742571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1" y="1642809"/>
            <a:ext cx="5029335" cy="3642719"/>
          </a:xfrm>
          <a:prstGeom prst="rect">
            <a:avLst/>
          </a:prstGeom>
        </p:spPr>
      </p:pic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DE92F16-B920-3BD8-465C-1F5C8FB3733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D84CC885-0C51-394E-26E2-7C6E1CE0A44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Cave à vins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076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7B6BE-0F4A-9ECB-6FD1-C0F8D2024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4AC3CF4F-06D4-9CB8-8FCF-842B96070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B35F767-D028-18E8-C129-0A20072AB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628A2ABB-0949-2954-4D9A-C6B7435D50AA}"/>
              </a:ext>
            </a:extLst>
          </p:cNvPr>
          <p:cNvSpPr txBox="1"/>
          <p:nvPr/>
        </p:nvSpPr>
        <p:spPr>
          <a:xfrm>
            <a:off x="434703" y="356255"/>
            <a:ext cx="39064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Panneau dos Cave à vin – 4000 x 3500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9E9FA74-DF1F-7052-F098-DB7E9FFC9C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6549" y="774374"/>
            <a:ext cx="6669727" cy="596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0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85457-3F8A-D26D-1859-A753901DB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2E4A1FFB-678D-3825-D75A-CCF4ABB2B2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7A438AA9-E1FE-7895-2456-3620EDD073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2B272A84-7FB7-7DD7-92B6-E1D75C150096}"/>
              </a:ext>
            </a:extLst>
          </p:cNvPr>
          <p:cNvSpPr txBox="1"/>
          <p:nvPr/>
        </p:nvSpPr>
        <p:spPr>
          <a:xfrm>
            <a:off x="478764" y="427565"/>
            <a:ext cx="3602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Hall 1 - Panneau METRO triangle jaune 2500x900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A00FA67-BDE3-0D66-F06C-601B9969D6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781" y="928338"/>
            <a:ext cx="11736438" cy="500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15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452D7-4F4B-BA2B-2883-904714C96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BF39E550-E624-7BD1-1414-0320430D3F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78A97F0-80DA-88A1-7ABF-F188FFEBD9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4C7AB268-DB1D-6F79-4EA5-2F60D52E0B91}"/>
              </a:ext>
            </a:extLst>
          </p:cNvPr>
          <p:cNvSpPr txBox="1"/>
          <p:nvPr/>
        </p:nvSpPr>
        <p:spPr>
          <a:xfrm>
            <a:off x="478764" y="427565"/>
            <a:ext cx="44690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Hall 1 – Suspension + Nom d’univers en découpe sur comptoir.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72A4273-E616-6EF8-59FC-C6D8D06516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2706" y="1179599"/>
            <a:ext cx="7303710" cy="434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7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16698-35D4-2296-2023-007604BE4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EBC01BF0-31CB-E790-50C8-84D98F309602}"/>
              </a:ext>
            </a:extLst>
          </p:cNvPr>
          <p:cNvSpPr txBox="1"/>
          <p:nvPr/>
        </p:nvSpPr>
        <p:spPr>
          <a:xfrm>
            <a:off x="722857" y="675786"/>
            <a:ext cx="39195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 – PHOTOCALL – Format 2100x3000</a:t>
            </a: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endParaRPr lang="fr-FR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224DD4A-DEEA-9DD4-3CC0-80A2C3ED2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369" y="1107830"/>
            <a:ext cx="4924504" cy="575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27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D0953-37B2-C758-5384-73F8C576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>
            <a:extLst>
              <a:ext uri="{FF2B5EF4-FFF2-40B4-BE49-F238E27FC236}">
                <a16:creationId xmlns:a16="http://schemas.microsoft.com/office/drawing/2014/main" id="{B9646720-5487-983C-9609-0C159EB01E23}"/>
              </a:ext>
            </a:extLst>
          </p:cNvPr>
          <p:cNvSpPr txBox="1"/>
          <p:nvPr/>
        </p:nvSpPr>
        <p:spPr>
          <a:xfrm>
            <a:off x="743965" y="170145"/>
            <a:ext cx="2953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E BIS – Format 2100x3000 </a:t>
            </a:r>
            <a:r>
              <a:rPr lang="fr-FR" sz="1600" strike="sngStrike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D90DA00-B3F5-59EC-8ED4-93CB60B25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7" y="606607"/>
            <a:ext cx="4390147" cy="595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52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9F1A8-702B-3149-3B83-D002987B8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EBBF2FA-5658-9EE8-15AB-21AE87365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430FC81-F7B5-E8D1-82A9-5A83D898D457}"/>
              </a:ext>
            </a:extLst>
          </p:cNvPr>
          <p:cNvSpPr txBox="1"/>
          <p:nvPr/>
        </p:nvSpPr>
        <p:spPr>
          <a:xfrm>
            <a:off x="933325" y="174122"/>
            <a:ext cx="2438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F – Format 3000x1900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19B0667-C3E5-4E77-1541-F87CBFB88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1490662"/>
            <a:ext cx="62293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81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6DE88-3EE5-1FAA-A12D-7D6688349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25F5363-6E7B-5E32-2CE3-316FF7558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985B446-986D-C3FD-1EE7-1A04E05BF9FF}"/>
              </a:ext>
            </a:extLst>
          </p:cNvPr>
          <p:cNvSpPr txBox="1"/>
          <p:nvPr/>
        </p:nvSpPr>
        <p:spPr>
          <a:xfrm>
            <a:off x="62799" y="123661"/>
            <a:ext cx="50560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E – LETTRE VOLUME – Vectorisé – largeur 1500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Bienvenue </a:t>
            </a: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Welcome</a:t>
            </a:r>
            <a:endParaRPr lang="fr-FR" sz="16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D6D3001-438D-6699-CAF3-21CB1F6A6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401" y="2119874"/>
            <a:ext cx="6429198" cy="261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40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38F61B-BCC4-5CAB-5AA3-4671D37DBE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8512C15-58F4-1020-B9C6-C36F402E2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0E9491E-24B8-30C9-7453-DD09DD97769D}"/>
              </a:ext>
            </a:extLst>
          </p:cNvPr>
          <p:cNvSpPr txBox="1"/>
          <p:nvPr/>
        </p:nvSpPr>
        <p:spPr>
          <a:xfrm>
            <a:off x="144744" y="265369"/>
            <a:ext cx="2361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Chevalet A4 L Gaborit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187FE9E-962B-6A87-816C-A27087F7D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5545" y="0"/>
            <a:ext cx="47009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06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METRO Professional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F13435B-0FC0-8EB9-E844-AFD1B3418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59445" y="896093"/>
            <a:ext cx="5695950" cy="58388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77DC2E2-D988-7D6C-8162-B1BA6A405BBB}"/>
              </a:ext>
            </a:extLst>
          </p:cNvPr>
          <p:cNvSpPr/>
          <p:nvPr/>
        </p:nvSpPr>
        <p:spPr>
          <a:xfrm>
            <a:off x="1695693" y="363032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62F645-9865-BDC0-6D6E-F648282760AF}"/>
              </a:ext>
            </a:extLst>
          </p:cNvPr>
          <p:cNvSpPr/>
          <p:nvPr/>
        </p:nvSpPr>
        <p:spPr>
          <a:xfrm>
            <a:off x="670395" y="980147"/>
            <a:ext cx="3066336" cy="1446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 descr="Une image contenant capture d’écran, personne, texte, intérieur&#10;&#10;Description générée automatiquement">
            <a:extLst>
              <a:ext uri="{FF2B5EF4-FFF2-40B4-BE49-F238E27FC236}">
                <a16:creationId xmlns:a16="http://schemas.microsoft.com/office/drawing/2014/main" id="{2513E649-0A11-AFB0-B230-63E6C8189E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96" y="545123"/>
            <a:ext cx="4734263" cy="3429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0DDF765-9C4F-3D65-EEBC-005DB16D32DE}"/>
              </a:ext>
            </a:extLst>
          </p:cNvPr>
          <p:cNvSpPr txBox="1"/>
          <p:nvPr/>
        </p:nvSpPr>
        <p:spPr>
          <a:xfrm>
            <a:off x="1398004" y="854076"/>
            <a:ext cx="2057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Couteaux 3350 X2300 TBC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D7F334-1FC8-0334-5B50-3C9916A105EC}"/>
              </a:ext>
            </a:extLst>
          </p:cNvPr>
          <p:cNvSpPr txBox="1"/>
          <p:nvPr/>
        </p:nvSpPr>
        <p:spPr>
          <a:xfrm>
            <a:off x="3399286" y="1492350"/>
            <a:ext cx="21226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Professional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+ 1 argument SAV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 Format Environ 900 x 1000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6D7FB2D-86D7-DDF2-27F0-A4B75B9130CA}"/>
              </a:ext>
            </a:extLst>
          </p:cNvPr>
          <p:cNvSpPr txBox="1"/>
          <p:nvPr/>
        </p:nvSpPr>
        <p:spPr>
          <a:xfrm>
            <a:off x="-4000" y="1828159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Armoire froide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b="1" dirty="0">
                <a:solidFill>
                  <a:srgbClr val="D9117E"/>
                </a:solidFill>
              </a:rPr>
              <a:t>2000x2500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20A153E-A55B-D5B5-F00C-AEF2F04D9958}"/>
              </a:ext>
            </a:extLst>
          </p:cNvPr>
          <p:cNvSpPr txBox="1"/>
          <p:nvPr/>
        </p:nvSpPr>
        <p:spPr>
          <a:xfrm>
            <a:off x="1533231" y="2968855"/>
            <a:ext cx="2927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Professional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+ Listing arguments page suivante «X »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01CAA03-118B-7EE3-7EA4-F51BAAD4805C}"/>
              </a:ext>
            </a:extLst>
          </p:cNvPr>
          <p:cNvSpPr txBox="1"/>
          <p:nvPr/>
        </p:nvSpPr>
        <p:spPr>
          <a:xfrm>
            <a:off x="6195911" y="4101502"/>
            <a:ext cx="2161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Attention le bon logo est METRO Professional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81C8705A-CB21-AB9F-8850-0A2CD862846D}"/>
              </a:ext>
            </a:extLst>
          </p:cNvPr>
          <p:cNvCxnSpPr>
            <a:cxnSpLocks/>
          </p:cNvCxnSpPr>
          <p:nvPr/>
        </p:nvCxnSpPr>
        <p:spPr>
          <a:xfrm>
            <a:off x="4501662" y="3787232"/>
            <a:ext cx="1705707" cy="441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9E565303-8391-34CC-BBEF-A4B27F1EECE8}"/>
              </a:ext>
            </a:extLst>
          </p:cNvPr>
          <p:cNvCxnSpPr>
            <a:cxnSpLocks/>
          </p:cNvCxnSpPr>
          <p:nvPr/>
        </p:nvCxnSpPr>
        <p:spPr>
          <a:xfrm flipV="1">
            <a:off x="3685089" y="4381500"/>
            <a:ext cx="2674680" cy="43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4B87C35A-FC87-9776-18D7-AAC819D04AD3}"/>
              </a:ext>
            </a:extLst>
          </p:cNvPr>
          <p:cNvCxnSpPr>
            <a:cxnSpLocks/>
          </p:cNvCxnSpPr>
          <p:nvPr/>
        </p:nvCxnSpPr>
        <p:spPr>
          <a:xfrm>
            <a:off x="4756638" y="1321048"/>
            <a:ext cx="1554779" cy="2837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DB380E3-D48B-0EB3-0C51-957E66FF1F7E}"/>
              </a:ext>
            </a:extLst>
          </p:cNvPr>
          <p:cNvCxnSpPr/>
          <p:nvPr/>
        </p:nvCxnSpPr>
        <p:spPr>
          <a:xfrm flipV="1">
            <a:off x="2220095" y="4207940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00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5a62fb69-e930-4dda-a0bf-62704fd75c8c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037eb62e-2213-4ef9-8b1f-b7108b9efee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23183</TotalTime>
  <Words>543</Words>
  <Application>Microsoft Office PowerPoint</Application>
  <PresentationFormat>Grand écran</PresentationFormat>
  <Paragraphs>134</Paragraphs>
  <Slides>39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6" baseType="lpstr">
      <vt:lpstr>Arial</vt:lpstr>
      <vt:lpstr>Aptos</vt:lpstr>
      <vt:lpstr>Avenir Next LT Pro</vt:lpstr>
      <vt:lpstr>Wingdings</vt:lpstr>
      <vt:lpstr>Avenir LT Std 45 Book</vt:lpstr>
      <vt:lpstr>CA Metro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95</cp:revision>
  <dcterms:created xsi:type="dcterms:W3CDTF">2020-11-12T08:20:59Z</dcterms:created>
  <dcterms:modified xsi:type="dcterms:W3CDTF">2024-12-13T15:19:46Z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</Properties>
</file>