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2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3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theme/theme4.xml" ContentType="application/vnd.openxmlformats-officedocument.theme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theme/theme5.xml" ContentType="application/vnd.openxmlformats-officedocument.theme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theme/theme6.xml" ContentType="application/vnd.openxmlformats-officedocument.theme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theme/theme7.xml" ContentType="application/vnd.openxmlformats-officedocument.theme+xml"/>
  <Override PartName="/ppt/media/image68.jpg" ContentType="image/jpg"/>
  <Override PartName="/ppt/media/image71.jpg" ContentType="image/jpg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60" r:id="rId1"/>
    <p:sldMasterId id="2147483721" r:id="rId2"/>
    <p:sldMasterId id="2147483782" r:id="rId3"/>
    <p:sldMasterId id="2147483807" r:id="rId4"/>
    <p:sldMasterId id="2147483904" r:id="rId5"/>
    <p:sldMasterId id="2147483966" r:id="rId6"/>
    <p:sldMasterId id="2147483993" r:id="rId7"/>
    <p:sldMasterId id="2147484096" r:id="rId8"/>
  </p:sldMasterIdLst>
  <p:notesMasterIdLst>
    <p:notesMasterId r:id="rId21"/>
  </p:notesMasterIdLst>
  <p:handoutMasterIdLst>
    <p:handoutMasterId r:id="rId22"/>
  </p:handoutMasterIdLst>
  <p:sldIdLst>
    <p:sldId id="498" r:id="rId9"/>
    <p:sldId id="510" r:id="rId10"/>
    <p:sldId id="340" r:id="rId11"/>
    <p:sldId id="511" r:id="rId12"/>
    <p:sldId id="514" r:id="rId13"/>
    <p:sldId id="519" r:id="rId14"/>
    <p:sldId id="512" r:id="rId15"/>
    <p:sldId id="520" r:id="rId16"/>
    <p:sldId id="518" r:id="rId17"/>
    <p:sldId id="516" r:id="rId18"/>
    <p:sldId id="517" r:id="rId19"/>
    <p:sldId id="497" r:id="rId20"/>
  </p:sldIdLst>
  <p:sldSz cx="12192000" cy="6858000"/>
  <p:notesSz cx="6858000" cy="9144000"/>
  <p:embeddedFontLst>
    <p:embeddedFont>
      <p:font typeface="Arial Narrow" panose="020B0606020202030204" pitchFamily="34" charset="0"/>
      <p:regular r:id="rId23"/>
      <p:bold r:id="rId24"/>
      <p:italic r:id="rId25"/>
      <p:boldItalic r:id="rId26"/>
    </p:embeddedFont>
    <p:embeddedFont>
      <p:font typeface="Avenir Next LT Pro" panose="020B0504020202020204" pitchFamily="34" charset="0"/>
      <p:regular r:id="rId27"/>
      <p:bold r:id="rId28"/>
      <p:italic r:id="rId29"/>
      <p:boldItalic r:id="rId30"/>
    </p:embeddedFont>
    <p:embeddedFont>
      <p:font typeface="Bahnschrift SemiBold Condensed" panose="020B0502040204020203" pitchFamily="34" charset="0"/>
      <p:bold r:id="rId31"/>
    </p:embeddedFont>
    <p:embeddedFont>
      <p:font typeface="Bebas Neue" panose="020B0606020202050201" pitchFamily="34" charset="0"/>
      <p:regular r:id="rId32"/>
    </p:embeddedFont>
    <p:embeddedFont>
      <p:font typeface="Calibri" panose="020F0502020204030204" pitchFamily="34" charset="0"/>
      <p:regular r:id="rId33"/>
      <p:bold r:id="rId34"/>
      <p:italic r:id="rId35"/>
      <p:boldItalic r:id="rId36"/>
    </p:embeddedFont>
  </p:embeddedFontLst>
  <p:defaultTextStyle>
    <a:defPPr rtl="0"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65" userDrawn="1">
          <p15:clr>
            <a:srgbClr val="A4A3A4"/>
          </p15:clr>
        </p15:guide>
        <p15:guide id="2" pos="3864" userDrawn="1">
          <p15:clr>
            <a:srgbClr val="A4A3A4"/>
          </p15:clr>
        </p15:guide>
        <p15:guide id="3" pos="7512" userDrawn="1">
          <p15:clr>
            <a:srgbClr val="A4A3A4"/>
          </p15:clr>
        </p15:guide>
        <p15:guide id="4" pos="347" userDrawn="1">
          <p15:clr>
            <a:srgbClr val="A4A3A4"/>
          </p15:clr>
        </p15:guide>
        <p15:guide id="5" orient="horz" pos="624" userDrawn="1">
          <p15:clr>
            <a:srgbClr val="A4A3A4"/>
          </p15:clr>
        </p15:guide>
        <p15:guide id="6" orient="horz" pos="4042" userDrawn="1">
          <p15:clr>
            <a:srgbClr val="A4A3A4"/>
          </p15:clr>
        </p15:guide>
        <p15:guide id="7" orient="horz" pos="132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C90D2"/>
    <a:srgbClr val="2F5597"/>
    <a:srgbClr val="3C6CC2"/>
    <a:srgbClr val="00963E"/>
    <a:srgbClr val="FFD966"/>
    <a:srgbClr val="EB6A0A"/>
    <a:srgbClr val="0957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99" autoAdjust="0"/>
    <p:restoredTop sz="94652" autoAdjust="0"/>
  </p:normalViewPr>
  <p:slideViewPr>
    <p:cSldViewPr snapToGrid="0" showGuides="1">
      <p:cViewPr varScale="1">
        <p:scale>
          <a:sx n="86" d="100"/>
          <a:sy n="86" d="100"/>
        </p:scale>
        <p:origin x="557" y="48"/>
      </p:cViewPr>
      <p:guideLst>
        <p:guide orient="horz" pos="1865"/>
        <p:guide pos="3864"/>
        <p:guide pos="7512"/>
        <p:guide pos="347"/>
        <p:guide orient="horz" pos="624"/>
        <p:guide orient="horz" pos="4042"/>
        <p:guide orient="horz" pos="132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9" d="100"/>
          <a:sy n="99" d="100"/>
        </p:scale>
        <p:origin x="357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font" Target="fonts/font4.fntdata"/><Relationship Id="rId39" Type="http://schemas.openxmlformats.org/officeDocument/2006/relationships/theme" Target="theme/theme1.xml"/><Relationship Id="rId21" Type="http://schemas.openxmlformats.org/officeDocument/2006/relationships/notesMaster" Target="notesMasters/notesMaster1.xml"/><Relationship Id="rId34" Type="http://schemas.openxmlformats.org/officeDocument/2006/relationships/font" Target="fonts/font12.fntdata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font" Target="fonts/font14.fntdata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font" Target="fonts/font9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handoutMaster" Target="handoutMasters/handout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 1">
            <a:extLst>
              <a:ext uri="{FF2B5EF4-FFF2-40B4-BE49-F238E27FC236}">
                <a16:creationId xmlns:a16="http://schemas.microsoft.com/office/drawing/2014/main" id="{B46527B0-0B24-4087-B225-DB4F5C738F6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F72798E0-F322-4236-8531-A1882BFE400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6FB0DE1-D418-4EA9-BDFD-2E5632763663}" type="datetime1">
              <a:rPr lang="fr-FR" smtClean="0"/>
              <a:t>07/11/2023</a:t>
            </a:fld>
            <a:endParaRPr lang="en-US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4E5881F-2FD0-41BC-8E76-C691E59E146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2CA62C5-8A29-4592-9E3E-4C457F263C0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B4E85F6F-0FAD-4AD4-850C-7E4CD14D7D70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27452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 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190BD304-4DB2-4DA8-BE69-274C9984CC7A}" type="datetime1">
              <a:rPr lang="fr-FR" smtClean="0"/>
              <a:t>07/11/2023</a:t>
            </a:fld>
            <a:endParaRPr lang="en-US" dirty="0"/>
          </a:p>
        </p:txBody>
      </p:sp>
      <p:sp>
        <p:nvSpPr>
          <p:cNvPr id="4" name="Espace réservé de l’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fr"/>
              <a:t>Modifiez les styles du texte du masque</a:t>
            </a:r>
          </a:p>
          <a:p>
            <a:pPr lvl="1" rtl="0"/>
            <a:r>
              <a:rPr lang="fr"/>
              <a:t>Deuxième niveau</a:t>
            </a:r>
          </a:p>
          <a:p>
            <a:pPr lvl="2" rtl="0"/>
            <a:r>
              <a:rPr lang="fr"/>
              <a:t>Troisième niveau</a:t>
            </a:r>
          </a:p>
          <a:p>
            <a:pPr lvl="3" rtl="0"/>
            <a:r>
              <a:rPr lang="fr"/>
              <a:t>Quatrième niveau</a:t>
            </a:r>
          </a:p>
          <a:p>
            <a:pPr lvl="4" rtl="0"/>
            <a:r>
              <a:rPr lang="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BE60DC36-8EFA-4378-9855-E019C55AC472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705363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BE60DC36-8EFA-4378-9855-E019C55AC472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54656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BE60DC36-8EFA-4378-9855-E019C55AC472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62388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BE60DC36-8EFA-4378-9855-E019C55AC472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14578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BE60DC36-8EFA-4378-9855-E019C55AC472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6185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5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5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5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5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5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6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6.xml"/></Relationships>
</file>

<file path=ppt/slideLayouts/_rels/slideLayout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66.jpg"/><Relationship Id="rId1" Type="http://schemas.openxmlformats.org/officeDocument/2006/relationships/slideMaster" Target="../slideMasters/slideMaster6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6.xml"/></Relationships>
</file>

<file path=ppt/slideLayouts/_rels/slideLayout1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openxmlformats.org/officeDocument/2006/relationships/image" Target="../media/image34.png"/></Relationships>
</file>

<file path=ppt/slideLayouts/_rels/slideLayout1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jp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Layouts/_rels/slideLayout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3.jp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37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46.png"/></Relationships>
</file>

<file path=ppt/slideLayouts/_rels/slideLayout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7.jp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37.png"/></Relationships>
</file>

<file path=ppt/slideLayouts/_rels/slideLayout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8.jp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37.png"/></Relationships>
</file>

<file path=ppt/slideLayouts/_rels/slideLayout1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36.png"/><Relationship Id="rId7" Type="http://schemas.openxmlformats.org/officeDocument/2006/relationships/image" Target="../media/image52.png"/><Relationship Id="rId2" Type="http://schemas.openxmlformats.org/officeDocument/2006/relationships/image" Target="../media/image49.jp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37.png"/><Relationship Id="rId9" Type="http://schemas.openxmlformats.org/officeDocument/2006/relationships/image" Target="../media/image54.png"/></Relationships>
</file>

<file path=ppt/slideLayouts/_rels/slideLayout1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36.png"/><Relationship Id="rId7" Type="http://schemas.openxmlformats.org/officeDocument/2006/relationships/image" Target="../media/image56.png"/><Relationship Id="rId2" Type="http://schemas.openxmlformats.org/officeDocument/2006/relationships/image" Target="../media/image49.jp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53.png"/><Relationship Id="rId5" Type="http://schemas.openxmlformats.org/officeDocument/2006/relationships/image" Target="../media/image55.png"/><Relationship Id="rId4" Type="http://schemas.openxmlformats.org/officeDocument/2006/relationships/image" Target="../media/image37.png"/></Relationships>
</file>

<file path=ppt/slideLayouts/_rels/slideLayout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57.jp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37.png"/></Relationships>
</file>

<file path=ppt/slideLayouts/_rels/slideLayout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61.png"/><Relationship Id="rId2" Type="http://schemas.openxmlformats.org/officeDocument/2006/relationships/image" Target="../media/image58.jp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36.png"/></Relationships>
</file>

<file path=ppt/slideLayouts/_rels/slideLayout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62.jp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63.png"/><Relationship Id="rId4" Type="http://schemas.openxmlformats.org/officeDocument/2006/relationships/image" Target="../media/image36.png"/></Relationships>
</file>

<file path=ppt/slideLayouts/_rels/slideLayout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jp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24.png"/></Relationships>
</file>

<file path=ppt/slideLayouts/_rels/slideLayout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37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36.png"/><Relationship Id="rId5" Type="http://schemas.openxmlformats.org/officeDocument/2006/relationships/image" Target="../media/image25.png"/><Relationship Id="rId4" Type="http://schemas.openxmlformats.org/officeDocument/2006/relationships/image" Target="../media/image45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jpg"/><Relationship Id="rId1" Type="http://schemas.openxmlformats.org/officeDocument/2006/relationships/slideMaster" Target="../slideMasters/slideMaster7.xml"/><Relationship Id="rId6" Type="http://schemas.openxmlformats.org/officeDocument/2006/relationships/image" Target="../media/image72.png"/><Relationship Id="rId5" Type="http://schemas.openxmlformats.org/officeDocument/2006/relationships/image" Target="../media/image71.jpg"/><Relationship Id="rId4" Type="http://schemas.openxmlformats.org/officeDocument/2006/relationships/image" Target="../media/image70.png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Master" Target="../slideMasters/slideMaster7.xml"/></Relationships>
</file>

<file path=ppt/slideLayouts/_rels/slideLayout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8.xml"/></Relationships>
</file>

<file path=ppt/slideLayouts/_rels/slideLayout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8.xml"/></Relationships>
</file>

<file path=ppt/slideLayouts/_rels/slideLayout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8.xml"/></Relationships>
</file>

<file path=ppt/slideLayouts/_rels/slideLayout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8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8.xml"/></Relationships>
</file>

<file path=ppt/slideLayouts/_rels/slideLayout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8.xml"/></Relationships>
</file>

<file path=ppt/slideLayouts/_rels/slideLayout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8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openxmlformats.org/officeDocument/2006/relationships/image" Target="../media/image34.png"/></Relationships>
</file>

<file path=ppt/slideLayouts/_rels/slideLayout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jp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3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7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6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7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7.png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8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7.png"/></Relationships>
</file>

<file path=ppt/slideLayouts/_rels/slideLayout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36.png"/><Relationship Id="rId7" Type="http://schemas.openxmlformats.org/officeDocument/2006/relationships/image" Target="../media/image52.png"/><Relationship Id="rId2" Type="http://schemas.openxmlformats.org/officeDocument/2006/relationships/image" Target="../media/image49.jp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37.png"/><Relationship Id="rId9" Type="http://schemas.openxmlformats.org/officeDocument/2006/relationships/image" Target="../media/image54.png"/></Relationships>
</file>

<file path=ppt/slideLayouts/_rels/slideLayout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36.png"/><Relationship Id="rId7" Type="http://schemas.openxmlformats.org/officeDocument/2006/relationships/image" Target="../media/image56.png"/><Relationship Id="rId2" Type="http://schemas.openxmlformats.org/officeDocument/2006/relationships/image" Target="../media/image49.jp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53.png"/><Relationship Id="rId5" Type="http://schemas.openxmlformats.org/officeDocument/2006/relationships/image" Target="../media/image55.png"/><Relationship Id="rId4" Type="http://schemas.openxmlformats.org/officeDocument/2006/relationships/image" Target="../media/image37.png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57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7.png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61.png"/><Relationship Id="rId2" Type="http://schemas.openxmlformats.org/officeDocument/2006/relationships/image" Target="../media/image58.jp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36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62.jp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63.png"/><Relationship Id="rId4" Type="http://schemas.openxmlformats.org/officeDocument/2006/relationships/image" Target="../media/image36.png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4.png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37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36.png"/><Relationship Id="rId5" Type="http://schemas.openxmlformats.org/officeDocument/2006/relationships/image" Target="../media/image25.png"/><Relationship Id="rId4" Type="http://schemas.openxmlformats.org/officeDocument/2006/relationships/image" Target="../media/image45.png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openxmlformats.org/officeDocument/2006/relationships/image" Target="../media/image34.png"/></Relationships>
</file>

<file path=ppt/slideLayouts/_rels/slideLayout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3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7.png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46.png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7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7.png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8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7.png"/></Relationships>
</file>

<file path=ppt/slideLayouts/_rels/slideLayout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36.png"/><Relationship Id="rId7" Type="http://schemas.openxmlformats.org/officeDocument/2006/relationships/image" Target="../media/image52.png"/><Relationship Id="rId2" Type="http://schemas.openxmlformats.org/officeDocument/2006/relationships/image" Target="../media/image49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37.png"/><Relationship Id="rId9" Type="http://schemas.openxmlformats.org/officeDocument/2006/relationships/image" Target="../media/image54.png"/></Relationships>
</file>

<file path=ppt/slideLayouts/_rels/slideLayout8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36.png"/><Relationship Id="rId7" Type="http://schemas.openxmlformats.org/officeDocument/2006/relationships/image" Target="../media/image56.png"/><Relationship Id="rId2" Type="http://schemas.openxmlformats.org/officeDocument/2006/relationships/image" Target="../media/image49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53.png"/><Relationship Id="rId5" Type="http://schemas.openxmlformats.org/officeDocument/2006/relationships/image" Target="../media/image55.png"/><Relationship Id="rId4" Type="http://schemas.openxmlformats.org/officeDocument/2006/relationships/image" Target="../media/image37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57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7.png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61.png"/><Relationship Id="rId2" Type="http://schemas.openxmlformats.org/officeDocument/2006/relationships/image" Target="../media/image58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36.png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62.jp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63.png"/><Relationship Id="rId4" Type="http://schemas.openxmlformats.org/officeDocument/2006/relationships/image" Target="../media/image36.png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4.png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37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25.png"/><Relationship Id="rId4" Type="http://schemas.openxmlformats.org/officeDocument/2006/relationships/image" Target="../media/image45.png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12188952" cy="6146276"/>
          </a:xfrm>
          <a:prstGeom prst="rect">
            <a:avLst/>
          </a:prstGeom>
        </p:spPr>
      </p:pic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1529859" y="2527910"/>
            <a:ext cx="9132282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908090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50" cy="6214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76890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168871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50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88969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1" y="0"/>
            <a:ext cx="12187937" cy="6136849"/>
          </a:xfrm>
          <a:prstGeom prst="rect">
            <a:avLst/>
          </a:prstGeo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1529859" y="2527910"/>
            <a:ext cx="9132282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96167892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764" y="0"/>
            <a:ext cx="4320235" cy="5880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671089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50" cy="6214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87335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8200" y="143751"/>
            <a:ext cx="10515600" cy="714375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/>
          <a:lstStyle>
            <a:lvl1pPr>
              <a:defRPr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094106"/>
            <a:ext cx="10515600" cy="5039408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2000">
                <a:solidFill>
                  <a:schemeClr val="accent5">
                    <a:lumMod val="75000"/>
                  </a:schemeClr>
                </a:solidFill>
              </a:defRPr>
            </a:lvl1pPr>
            <a:lvl2pPr>
              <a:defRPr sz="1800" b="0">
                <a:solidFill>
                  <a:schemeClr val="accent5">
                    <a:lumMod val="75000"/>
                  </a:schemeClr>
                </a:solidFill>
              </a:defRPr>
            </a:lvl2pPr>
            <a:lvl3pPr>
              <a:defRPr sz="1600">
                <a:solidFill>
                  <a:schemeClr val="accent5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5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5">
                    <a:lumMod val="75000"/>
                  </a:schemeClr>
                </a:solidFill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18597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5" name="Connecteur droit 4"/>
          <p:cNvCxnSpPr/>
          <p:nvPr userDrawn="1"/>
        </p:nvCxnSpPr>
        <p:spPr>
          <a:xfrm>
            <a:off x="0" y="942533"/>
            <a:ext cx="1219200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09260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8200" y="111125"/>
            <a:ext cx="10515600" cy="68897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084966"/>
            <a:ext cx="5181600" cy="505550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084966"/>
            <a:ext cx="5181600" cy="505550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Connecteur droit 6"/>
          <p:cNvCxnSpPr/>
          <p:nvPr userDrawn="1"/>
        </p:nvCxnSpPr>
        <p:spPr>
          <a:xfrm>
            <a:off x="0" y="942533"/>
            <a:ext cx="1219200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6059562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8200" y="123825"/>
            <a:ext cx="10515600" cy="68897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5" name="Connecteur droit 4"/>
          <p:cNvCxnSpPr/>
          <p:nvPr userDrawn="1"/>
        </p:nvCxnSpPr>
        <p:spPr>
          <a:xfrm>
            <a:off x="0" y="942533"/>
            <a:ext cx="1219200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7064691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6898523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0476" cy="6099142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1004" y="228600"/>
            <a:ext cx="2408129" cy="1450974"/>
          </a:xfrm>
          <a:prstGeom prst="rect">
            <a:avLst/>
          </a:prstGeom>
        </p:spPr>
      </p:pic>
      <p:sp>
        <p:nvSpPr>
          <p:cNvPr id="8" name="Espace réservé du texte 15"/>
          <p:cNvSpPr>
            <a:spLocks noGrp="1"/>
          </p:cNvSpPr>
          <p:nvPr>
            <p:ph type="body" sz="quarter" idx="12" hasCustomPrompt="1"/>
          </p:nvPr>
        </p:nvSpPr>
        <p:spPr>
          <a:xfrm>
            <a:off x="140648" y="283368"/>
            <a:ext cx="2222500" cy="381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Date</a:t>
            </a:r>
          </a:p>
        </p:txBody>
      </p:sp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DE LA PRÉSENTATION</a:t>
            </a:r>
          </a:p>
        </p:txBody>
      </p:sp>
      <p:sp>
        <p:nvSpPr>
          <p:cNvPr id="10" name="Espace réservé du texte 13"/>
          <p:cNvSpPr>
            <a:spLocks noGrp="1"/>
          </p:cNvSpPr>
          <p:nvPr>
            <p:ph type="body" sz="quarter" idx="11" hasCustomPrompt="1"/>
          </p:nvPr>
        </p:nvSpPr>
        <p:spPr>
          <a:xfrm>
            <a:off x="2889724" y="3948272"/>
            <a:ext cx="6483350" cy="10318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5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 DE LA PRÉSENTATION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7578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8200" y="143751"/>
            <a:ext cx="10515600" cy="714375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/>
          <a:lstStyle>
            <a:lvl1pPr>
              <a:defRPr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094106"/>
            <a:ext cx="10515600" cy="5039408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2000">
                <a:solidFill>
                  <a:schemeClr val="accent5">
                    <a:lumMod val="75000"/>
                  </a:schemeClr>
                </a:solidFill>
              </a:defRPr>
            </a:lvl1pPr>
            <a:lvl2pPr>
              <a:defRPr sz="1800" b="0">
                <a:solidFill>
                  <a:schemeClr val="accent5">
                    <a:lumMod val="75000"/>
                  </a:schemeClr>
                </a:solidFill>
              </a:defRPr>
            </a:lvl2pPr>
            <a:lvl3pPr>
              <a:defRPr sz="1600">
                <a:solidFill>
                  <a:schemeClr val="accent5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5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5">
                    <a:lumMod val="75000"/>
                  </a:schemeClr>
                </a:solidFill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18597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5" name="Connecteur droit 4"/>
          <p:cNvCxnSpPr/>
          <p:nvPr userDrawn="1"/>
        </p:nvCxnSpPr>
        <p:spPr>
          <a:xfrm>
            <a:off x="0" y="942533"/>
            <a:ext cx="1219200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0792971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12188952" cy="6165130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Merci !</a:t>
            </a:r>
          </a:p>
        </p:txBody>
      </p:sp>
    </p:spTree>
    <p:extLst>
      <p:ext uri="{BB962C8B-B14F-4D97-AF65-F5344CB8AC3E}">
        <p14:creationId xmlns:p14="http://schemas.microsoft.com/office/powerpoint/2010/main" val="2532806929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/>
                </a:solidFill>
              </a:rPr>
              <a:pPr/>
              <a:t>07/11/2023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119299842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/>
                </a:solidFill>
              </a:rPr>
              <a:pPr/>
              <a:t>07/11/2023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25603412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0476" cy="6099142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DE LA PRÉSENTATION</a:t>
            </a:r>
          </a:p>
        </p:txBody>
      </p:sp>
      <p:sp>
        <p:nvSpPr>
          <p:cNvPr id="10" name="Espace réservé du texte 13"/>
          <p:cNvSpPr>
            <a:spLocks noGrp="1"/>
          </p:cNvSpPr>
          <p:nvPr>
            <p:ph type="body" sz="quarter" idx="11" hasCustomPrompt="1"/>
          </p:nvPr>
        </p:nvSpPr>
        <p:spPr>
          <a:xfrm>
            <a:off x="2889724" y="3948272"/>
            <a:ext cx="6483350" cy="10318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5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 DE LA PRÉSENTATION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31820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372086542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718450663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itr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0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922619400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3392" y="130894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23392" y="2132856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5955804" y="130894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5955804" y="2132856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Titr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2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325597717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4087126790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7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0487882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8200" y="111125"/>
            <a:ext cx="10515600" cy="68897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084966"/>
            <a:ext cx="5181600" cy="505550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084966"/>
            <a:ext cx="5181600" cy="505550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Connecteur droit 6"/>
          <p:cNvCxnSpPr/>
          <p:nvPr userDrawn="1"/>
        </p:nvCxnSpPr>
        <p:spPr>
          <a:xfrm>
            <a:off x="0" y="942533"/>
            <a:ext cx="1219200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8983375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7"/>
            <a:ext cx="12192000" cy="6857143"/>
          </a:xfrm>
          <a:prstGeom prst="rect">
            <a:avLst/>
          </a:prstGeom>
        </p:spPr>
      </p:pic>
      <p:sp>
        <p:nvSpPr>
          <p:cNvPr id="4" name="Titre 3"/>
          <p:cNvSpPr txBox="1">
            <a:spLocks/>
          </p:cNvSpPr>
          <p:nvPr userDrawn="1"/>
        </p:nvSpPr>
        <p:spPr>
          <a:xfrm>
            <a:off x="35823" y="2204864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Bebas Neue" panose="020B0606020202050201" charset="0"/>
                <a:ea typeface="+mj-ea"/>
                <a:cs typeface="+mj-cs"/>
              </a:defRPr>
            </a:lvl1pPr>
          </a:lstStyle>
          <a:p>
            <a:endParaRPr lang="fr-FR" sz="11500" dirty="0">
              <a:solidFill>
                <a:prstClr val="white"/>
              </a:solidFill>
            </a:endParaRPr>
          </a:p>
        </p:txBody>
      </p:sp>
      <p:sp>
        <p:nvSpPr>
          <p:cNvPr id="5" name="object 76"/>
          <p:cNvSpPr txBox="1"/>
          <p:nvPr userDrawn="1"/>
        </p:nvSpPr>
        <p:spPr>
          <a:xfrm>
            <a:off x="-24680" y="4398369"/>
            <a:ext cx="12192000" cy="1359346"/>
          </a:xfrm>
          <a:prstGeom prst="rect">
            <a:avLst/>
          </a:prstGeom>
        </p:spPr>
        <p:txBody>
          <a:bodyPr vert="horz" wrap="square" lIns="0" tIns="12700" rIns="0" bIns="0" rtlCol="0" anchor="ctr">
            <a:spAutoFit/>
          </a:bodyPr>
          <a:lstStyle/>
          <a:p>
            <a:pPr marL="12700" algn="ctr">
              <a:lnSpc>
                <a:spcPts val="6000"/>
              </a:lnSpc>
            </a:pPr>
            <a:r>
              <a:rPr lang="fr-FR" sz="20000" b="1" dirty="0">
                <a:solidFill>
                  <a:srgbClr val="FFDD00"/>
                </a:solidFill>
                <a:latin typeface="Bebas Neue Bold" panose="020B0606020202050201" pitchFamily="34" charset="0"/>
                <a:cs typeface="Bebas Neue"/>
              </a:rPr>
              <a:t> </a:t>
            </a:r>
            <a:endParaRPr sz="20000" dirty="0">
              <a:solidFill>
                <a:prstClr val="black"/>
              </a:solidFill>
              <a:latin typeface="Bebas Neue Bold" panose="020B0606020202050201" pitchFamily="34" charset="0"/>
              <a:cs typeface="Bebas Neue"/>
            </a:endParaRPr>
          </a:p>
        </p:txBody>
      </p:sp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838796" y="2774168"/>
            <a:ext cx="10515600" cy="1325563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  <a:latin typeface="Bebas Neue" panose="020B0606020202050201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251159805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145C5-A1F1-4FEC-8D2F-F66658B607E8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1C6F9-BF2C-4C95-BC2D-70DE7ED9FBCF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712887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4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383588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7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82EE54D0-1A62-4A89-80A2-9E801B08C1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3DCE29D-A82C-4960-A560-31079A4BC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63893AD-4CA9-41D2-BC74-464FA85A7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B9DC66E-5F12-44D2-B003-67D5A10C7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9A8727C-104A-CE2D-512C-455A46904DC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85837"/>
            <a:ext cx="1978359" cy="31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958669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11/7/2023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5662817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1189110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personne, debout, posant&#10;&#10;Description générée automatiquement">
            <a:extLst>
              <a:ext uri="{FF2B5EF4-FFF2-40B4-BE49-F238E27FC236}">
                <a16:creationId xmlns:a16="http://schemas.microsoft.com/office/drawing/2014/main" id="{43FB7AA5-1C5F-4667-BCE0-F3A4D8AB66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A73C422-2A96-42BB-9D3B-D5F554D78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A8808A3-D665-44E2-B3C6-6BE41C197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B4A7698-2AE3-4F6E-8396-352154094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6284852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ISTOR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FD03730C-7C11-4DCC-8E11-1B3F9AE474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ED2A79BB-924D-4BE8-A7A5-2462D66AC8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Image 44">
            <a:extLst>
              <a:ext uri="{FF2B5EF4-FFF2-40B4-BE49-F238E27FC236}">
                <a16:creationId xmlns:a16="http://schemas.microsoft.com/office/drawing/2014/main" id="{CA5EEA45-E345-4701-AD70-3EBE802CD0A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46179" y="2657919"/>
            <a:ext cx="2161036" cy="2161036"/>
          </a:xfrm>
          <a:prstGeom prst="rect">
            <a:avLst/>
          </a:prstGeom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A55FDA3B-A1C9-41A8-8A3D-53FB8F01C2A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9190" y="1670793"/>
            <a:ext cx="2161036" cy="2161036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B6EF333A-F3A0-40EA-9DB2-68DE5DAB9E8F}"/>
              </a:ext>
            </a:extLst>
          </p:cNvPr>
          <p:cNvSpPr/>
          <p:nvPr userDrawn="1"/>
        </p:nvSpPr>
        <p:spPr>
          <a:xfrm>
            <a:off x="9872518" y="2384408"/>
            <a:ext cx="1966192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C12ED1E3-8D46-47B5-AF6F-9BB16FC7D567}"/>
              </a:ext>
            </a:extLst>
          </p:cNvPr>
          <p:cNvSpPr/>
          <p:nvPr userDrawn="1"/>
        </p:nvSpPr>
        <p:spPr>
          <a:xfrm>
            <a:off x="9879405" y="2140527"/>
            <a:ext cx="1612941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7CD0EEE-0A49-4A93-8C5C-11CB7F405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34E147D-7F9B-46E0-85B7-D89C81798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E3A44A3-4DEF-45B2-9134-D6084BAA8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A0BACD55-BC8A-4841-82EF-B03170A14B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023" y="285724"/>
            <a:ext cx="826135" cy="1096826"/>
          </a:xfrm>
          <a:prstGeom prst="rect">
            <a:avLst/>
          </a:prstGeom>
        </p:spPr>
      </p:pic>
      <p:sp>
        <p:nvSpPr>
          <p:cNvPr id="28" name="object 24">
            <a:extLst>
              <a:ext uri="{FF2B5EF4-FFF2-40B4-BE49-F238E27FC236}">
                <a16:creationId xmlns:a16="http://schemas.microsoft.com/office/drawing/2014/main" id="{FB8BBE5B-CAFC-4B57-AAFD-2FF9EDFD010E}"/>
              </a:ext>
            </a:extLst>
          </p:cNvPr>
          <p:cNvSpPr txBox="1"/>
          <p:nvPr userDrawn="1"/>
        </p:nvSpPr>
        <p:spPr>
          <a:xfrm>
            <a:off x="1131899" y="4039279"/>
            <a:ext cx="1464913" cy="1556195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2022</a:t>
            </a:r>
          </a:p>
          <a:p>
            <a:pPr marL="12700">
              <a:spcBef>
                <a:spcPts val="12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Euromaster s’engage comme enseigne responsable.</a:t>
            </a:r>
          </a:p>
          <a:p>
            <a:pPr marL="12700">
              <a:spcBef>
                <a:spcPts val="12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Plus de 450 centres dont 150  franchisés.</a:t>
            </a:r>
          </a:p>
          <a:p>
            <a:pPr marL="12700">
              <a:spcBef>
                <a:spcPts val="120"/>
              </a:spcBef>
            </a:pPr>
            <a:endParaRPr lang="fr-FR" sz="1100" b="1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spcBef>
                <a:spcPts val="120"/>
              </a:spcBef>
            </a:pPr>
            <a:r>
              <a:rPr lang="fr-FR" sz="1100" b="1" spc="1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9" name="object 25">
            <a:extLst>
              <a:ext uri="{FF2B5EF4-FFF2-40B4-BE49-F238E27FC236}">
                <a16:creationId xmlns:a16="http://schemas.microsoft.com/office/drawing/2014/main" id="{0F3D82F9-2D8C-4F82-9484-6D819ABED311}"/>
              </a:ext>
            </a:extLst>
          </p:cNvPr>
          <p:cNvSpPr txBox="1"/>
          <p:nvPr userDrawn="1"/>
        </p:nvSpPr>
        <p:spPr>
          <a:xfrm>
            <a:off x="5385099" y="4039279"/>
            <a:ext cx="1982192" cy="1186863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2016</a:t>
            </a:r>
          </a:p>
          <a:p>
            <a:pPr marL="27305" marR="217170">
              <a:spcBef>
                <a:spcPts val="120"/>
              </a:spcBef>
            </a:pPr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Digitalisation de nos offres et nos services</a:t>
            </a:r>
          </a:p>
          <a:p>
            <a:pPr marL="27305" marR="217170">
              <a:spcBef>
                <a:spcPts val="120"/>
              </a:spcBef>
            </a:pPr>
            <a:r>
              <a:rPr lang="fr-FR" sz="1100" spc="-10" dirty="0">
                <a:solidFill>
                  <a:srgbClr val="393C8C"/>
                </a:solidFill>
                <a:latin typeface="Arial"/>
                <a:cs typeface="Arial"/>
              </a:rPr>
              <a:t>accessibles via nos sites businesspro.euromaster.fr et euromaster.fr 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0" name="object 26">
            <a:extLst>
              <a:ext uri="{FF2B5EF4-FFF2-40B4-BE49-F238E27FC236}">
                <a16:creationId xmlns:a16="http://schemas.microsoft.com/office/drawing/2014/main" id="{1B6B87C0-024A-423F-933E-C7B032AA8BDE}"/>
              </a:ext>
            </a:extLst>
          </p:cNvPr>
          <p:cNvSpPr txBox="1"/>
          <p:nvPr userDrawn="1"/>
        </p:nvSpPr>
        <p:spPr>
          <a:xfrm>
            <a:off x="1119600" y="2301157"/>
            <a:ext cx="1576705" cy="13080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  <a:cs typeface="Bebas Neue Pro"/>
              </a:rPr>
              <a:t>1992</a:t>
            </a:r>
            <a:endParaRPr dirty="0">
              <a:solidFill>
                <a:prstClr val="black"/>
              </a:solidFill>
              <a:latin typeface="Arial Narrow" panose="020B0606020202030204" pitchFamily="34" charset="0"/>
              <a:cs typeface="Bebas Neue Pro"/>
            </a:endParaRPr>
          </a:p>
          <a:p>
            <a:pPr marL="38100">
              <a:lnSpc>
                <a:spcPts val="1310"/>
              </a:lnSpc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Mise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aux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couleurs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38100" marR="30480" indent="-635"/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1</a:t>
            </a:r>
            <a:r>
              <a:rPr sz="975" baseline="29914" dirty="0">
                <a:solidFill>
                  <a:srgbClr val="393C8C"/>
                </a:solidFill>
                <a:latin typeface="Arial"/>
                <a:cs typeface="Arial"/>
              </a:rPr>
              <a:t>er</a:t>
            </a:r>
            <a:r>
              <a:rPr sz="975" spc="127" baseline="29914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centre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Euromaster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sz="1100" spc="-8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Albertville</a:t>
            </a:r>
            <a:r>
              <a:rPr sz="11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lors</a:t>
            </a:r>
            <a:r>
              <a:rPr sz="110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20" dirty="0">
                <a:solidFill>
                  <a:srgbClr val="393C8C"/>
                </a:solidFill>
                <a:latin typeface="Arial"/>
                <a:cs typeface="Arial"/>
              </a:rPr>
              <a:t>J.O.</a:t>
            </a:r>
            <a:endParaRPr lang="fr-FR" sz="1100" spc="-2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38100" marR="30480" indent="-635"/>
            <a:r>
              <a:rPr lang="fr-FR" sz="1100" b="1" spc="-20" dirty="0">
                <a:solidFill>
                  <a:srgbClr val="393C8C"/>
                </a:solidFill>
                <a:latin typeface="Arial"/>
                <a:cs typeface="Arial"/>
              </a:rPr>
              <a:t>Filiale 100% du groupe MICHELIN</a:t>
            </a:r>
            <a:r>
              <a:rPr lang="fr-FR" sz="1100" spc="-20" dirty="0">
                <a:solidFill>
                  <a:srgbClr val="393C8C"/>
                </a:solidFill>
                <a:latin typeface="Arial"/>
                <a:cs typeface="Arial"/>
              </a:rPr>
              <a:t>.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38100" marR="30480" indent="-635"/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1" name="object 28">
            <a:extLst>
              <a:ext uri="{FF2B5EF4-FFF2-40B4-BE49-F238E27FC236}">
                <a16:creationId xmlns:a16="http://schemas.microsoft.com/office/drawing/2014/main" id="{C4F9BBD4-E760-4BCC-81B7-1B1F35972E6D}"/>
              </a:ext>
            </a:extLst>
          </p:cNvPr>
          <p:cNvSpPr txBox="1"/>
          <p:nvPr userDrawn="1"/>
        </p:nvSpPr>
        <p:spPr>
          <a:xfrm>
            <a:off x="3216891" y="4039279"/>
            <a:ext cx="1607820" cy="1010919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2020</a:t>
            </a:r>
          </a:p>
          <a:p>
            <a:pPr marL="12700" marR="5080">
              <a:spcBef>
                <a:spcPts val="120"/>
              </a:spcBef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1/3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sz="1100" b="1" spc="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25" dirty="0">
                <a:solidFill>
                  <a:srgbClr val="393C8C"/>
                </a:solidFill>
                <a:latin typeface="Arial"/>
                <a:cs typeface="Arial"/>
              </a:rPr>
              <a:t>est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composé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franchisés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130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points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vente.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2" name="object 29">
            <a:extLst>
              <a:ext uri="{FF2B5EF4-FFF2-40B4-BE49-F238E27FC236}">
                <a16:creationId xmlns:a16="http://schemas.microsoft.com/office/drawing/2014/main" id="{F2C93697-A72B-4E6D-8AAE-90E50C32A8C3}"/>
              </a:ext>
            </a:extLst>
          </p:cNvPr>
          <p:cNvSpPr txBox="1"/>
          <p:nvPr userDrawn="1"/>
        </p:nvSpPr>
        <p:spPr>
          <a:xfrm>
            <a:off x="7531018" y="4039279"/>
            <a:ext cx="1823720" cy="1356140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2012</a:t>
            </a:r>
          </a:p>
          <a:p>
            <a:pPr marL="12700" marR="5080">
              <a:spcBef>
                <a:spcPts val="120"/>
              </a:spcBef>
            </a:pPr>
            <a:r>
              <a:rPr lang="fr-FR" sz="1100" spc="-10" dirty="0">
                <a:solidFill>
                  <a:srgbClr val="393C8C"/>
                </a:solidFill>
                <a:latin typeface="Arial"/>
                <a:cs typeface="Arial"/>
              </a:rPr>
              <a:t>Euromaster élargit son offre en proposant dans l’ensemble de ses centres de service</a:t>
            </a:r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 l’Entretien Courant des véhicules.</a:t>
            </a:r>
          </a:p>
          <a:p>
            <a:pPr marL="12700" marR="5080">
              <a:spcBef>
                <a:spcPts val="120"/>
              </a:spcBef>
            </a:pP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3" name="object 30">
            <a:extLst>
              <a:ext uri="{FF2B5EF4-FFF2-40B4-BE49-F238E27FC236}">
                <a16:creationId xmlns:a16="http://schemas.microsoft.com/office/drawing/2014/main" id="{EE86A6C5-6715-4937-8CCB-EC7A78A8B7C8}"/>
              </a:ext>
            </a:extLst>
          </p:cNvPr>
          <p:cNvSpPr txBox="1"/>
          <p:nvPr userDrawn="1"/>
        </p:nvSpPr>
        <p:spPr>
          <a:xfrm>
            <a:off x="5443092" y="2301157"/>
            <a:ext cx="1424940" cy="800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2008</a:t>
            </a:r>
          </a:p>
          <a:p>
            <a:pPr marL="12700">
              <a:lnSpc>
                <a:spcPts val="1310"/>
              </a:lnSpc>
            </a:pP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Ouverture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25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/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1er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centre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Franchisé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/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France.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4" name="object 33">
            <a:extLst>
              <a:ext uri="{FF2B5EF4-FFF2-40B4-BE49-F238E27FC236}">
                <a16:creationId xmlns:a16="http://schemas.microsoft.com/office/drawing/2014/main" id="{68B33C23-2246-4CCC-BF97-58C5EECDAFD0}"/>
              </a:ext>
            </a:extLst>
          </p:cNvPr>
          <p:cNvSpPr txBox="1"/>
          <p:nvPr userDrawn="1"/>
        </p:nvSpPr>
        <p:spPr>
          <a:xfrm>
            <a:off x="7543817" y="2301157"/>
            <a:ext cx="1356995" cy="632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2011</a:t>
            </a:r>
          </a:p>
          <a:p>
            <a:pPr marL="12700" marR="5080">
              <a:lnSpc>
                <a:spcPts val="1320"/>
              </a:lnSpc>
              <a:spcBef>
                <a:spcPts val="30"/>
              </a:spcBef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350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centres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service.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5" name="object 34">
            <a:extLst>
              <a:ext uri="{FF2B5EF4-FFF2-40B4-BE49-F238E27FC236}">
                <a16:creationId xmlns:a16="http://schemas.microsoft.com/office/drawing/2014/main" id="{3667B83E-53A4-4272-8050-B432037E71AF}"/>
              </a:ext>
            </a:extLst>
          </p:cNvPr>
          <p:cNvSpPr txBox="1"/>
          <p:nvPr userDrawn="1"/>
        </p:nvSpPr>
        <p:spPr>
          <a:xfrm>
            <a:off x="3271547" y="2301157"/>
            <a:ext cx="1146175" cy="800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  <a:cs typeface="Bebas Neue Pro"/>
              </a:rPr>
              <a:t>2003</a:t>
            </a:r>
            <a:endParaRPr dirty="0">
              <a:solidFill>
                <a:prstClr val="black"/>
              </a:solidFill>
              <a:latin typeface="Arial Narrow" panose="020B0606020202030204" pitchFamily="34" charset="0"/>
              <a:cs typeface="Bebas Neue Pro"/>
            </a:endParaRPr>
          </a:p>
          <a:p>
            <a:pPr marL="12700" marR="274320">
              <a:lnSpc>
                <a:spcPts val="1320"/>
              </a:lnSpc>
              <a:spcBef>
                <a:spcPts val="30"/>
              </a:spcBef>
            </a:pPr>
            <a:r>
              <a:rPr sz="1100" spc="-20" dirty="0">
                <a:solidFill>
                  <a:srgbClr val="393C8C"/>
                </a:solidFill>
                <a:latin typeface="Arial"/>
                <a:cs typeface="Arial"/>
              </a:rPr>
              <a:t>élargissement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35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ts val="1275"/>
              </a:lnSpc>
            </a:pP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niveau</a:t>
            </a:r>
            <a:r>
              <a:rPr sz="11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européen.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pic>
        <p:nvPicPr>
          <p:cNvPr id="36" name="Image 35">
            <a:extLst>
              <a:ext uri="{FF2B5EF4-FFF2-40B4-BE49-F238E27FC236}">
                <a16:creationId xmlns:a16="http://schemas.microsoft.com/office/drawing/2014/main" id="{8E24807D-76EB-45B3-A7FD-1145BFB6B70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75" y="1665078"/>
            <a:ext cx="719329" cy="719329"/>
          </a:xfrm>
          <a:prstGeom prst="rect">
            <a:avLst/>
          </a:prstGeom>
        </p:spPr>
      </p:pic>
      <p:pic>
        <p:nvPicPr>
          <p:cNvPr id="37" name="Image 36" descr="Une image contenant texte&#10;&#10;Description générée automatiquement">
            <a:extLst>
              <a:ext uri="{FF2B5EF4-FFF2-40B4-BE49-F238E27FC236}">
                <a16:creationId xmlns:a16="http://schemas.microsoft.com/office/drawing/2014/main" id="{C783E8C0-7FF2-464B-B6D4-A767F322FAB2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5995" y="1665078"/>
            <a:ext cx="719329" cy="719329"/>
          </a:xfrm>
          <a:prstGeom prst="rect">
            <a:avLst/>
          </a:prstGeom>
        </p:spPr>
      </p:pic>
      <p:pic>
        <p:nvPicPr>
          <p:cNvPr id="38" name="Image 37">
            <a:extLst>
              <a:ext uri="{FF2B5EF4-FFF2-40B4-BE49-F238E27FC236}">
                <a16:creationId xmlns:a16="http://schemas.microsoft.com/office/drawing/2014/main" id="{0A29E129-87F6-4BC4-8DBB-CCF3E471845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1420" y="1672126"/>
            <a:ext cx="719329" cy="719329"/>
          </a:xfrm>
          <a:prstGeom prst="rect">
            <a:avLst/>
          </a:prstGeom>
        </p:spPr>
      </p:pic>
      <p:pic>
        <p:nvPicPr>
          <p:cNvPr id="39" name="Image 38" descr="Une image contenant bleu, dôme, fenêtre&#10;&#10;Description générée automatiquement">
            <a:extLst>
              <a:ext uri="{FF2B5EF4-FFF2-40B4-BE49-F238E27FC236}">
                <a16:creationId xmlns:a16="http://schemas.microsoft.com/office/drawing/2014/main" id="{796984BE-64B9-4588-BAA5-BB6566A2F560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178" y="1658030"/>
            <a:ext cx="719329" cy="719329"/>
          </a:xfrm>
          <a:prstGeom prst="rect">
            <a:avLst/>
          </a:prstGeom>
        </p:spPr>
      </p:pic>
      <p:pic>
        <p:nvPicPr>
          <p:cNvPr id="40" name="Image 39">
            <a:extLst>
              <a:ext uri="{FF2B5EF4-FFF2-40B4-BE49-F238E27FC236}">
                <a16:creationId xmlns:a16="http://schemas.microsoft.com/office/drawing/2014/main" id="{FA6906D7-600F-4AE6-8DA5-0AF6BC3E5E50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9600" y="3392268"/>
            <a:ext cx="719329" cy="719329"/>
          </a:xfrm>
          <a:prstGeom prst="rect">
            <a:avLst/>
          </a:prstGeom>
        </p:spPr>
      </p:pic>
      <p:pic>
        <p:nvPicPr>
          <p:cNvPr id="41" name="Image 40">
            <a:extLst>
              <a:ext uri="{FF2B5EF4-FFF2-40B4-BE49-F238E27FC236}">
                <a16:creationId xmlns:a16="http://schemas.microsoft.com/office/drawing/2014/main" id="{E2B581A1-0E19-496E-B6DF-2BBFD5D56CFF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177" y="3392268"/>
            <a:ext cx="719329" cy="719329"/>
          </a:xfrm>
          <a:prstGeom prst="rect">
            <a:avLst/>
          </a:prstGeom>
        </p:spPr>
      </p:pic>
      <p:pic>
        <p:nvPicPr>
          <p:cNvPr id="42" name="Image 41">
            <a:extLst>
              <a:ext uri="{FF2B5EF4-FFF2-40B4-BE49-F238E27FC236}">
                <a16:creationId xmlns:a16="http://schemas.microsoft.com/office/drawing/2014/main" id="{543819EF-A6EF-476C-8EC4-9D5810A9257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2760" y="3392268"/>
            <a:ext cx="719329" cy="719329"/>
          </a:xfrm>
          <a:prstGeom prst="rect">
            <a:avLst/>
          </a:prstGeom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0EB4311F-DAE5-4D20-8227-D242FA98E723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5299" y="3392268"/>
            <a:ext cx="719329" cy="719329"/>
          </a:xfrm>
          <a:prstGeom prst="rect">
            <a:avLst/>
          </a:prstGeom>
        </p:spPr>
      </p:pic>
      <p:sp>
        <p:nvSpPr>
          <p:cNvPr id="64" name="ZoneTexte 63">
            <a:extLst>
              <a:ext uri="{FF2B5EF4-FFF2-40B4-BE49-F238E27FC236}">
                <a16:creationId xmlns:a16="http://schemas.microsoft.com/office/drawing/2014/main" id="{A08FC153-D3EE-4493-ADF7-3529E6E926FE}"/>
              </a:ext>
            </a:extLst>
          </p:cNvPr>
          <p:cNvSpPr txBox="1"/>
          <p:nvPr userDrawn="1"/>
        </p:nvSpPr>
        <p:spPr>
          <a:xfrm>
            <a:off x="1119600" y="5573633"/>
            <a:ext cx="7955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Leader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 européen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2500</a:t>
            </a:r>
            <a:r>
              <a:rPr lang="fr-FR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service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dans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17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pays dont</a:t>
            </a:r>
            <a:r>
              <a:rPr lang="fr-FR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50%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franchise.</a:t>
            </a:r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3F7EC1CB-B244-4FC5-A30C-ED163F2E1BFE}"/>
              </a:ext>
            </a:extLst>
          </p:cNvPr>
          <p:cNvSpPr txBox="1"/>
          <p:nvPr userDrawn="1"/>
        </p:nvSpPr>
        <p:spPr>
          <a:xfrm>
            <a:off x="9830914" y="1950720"/>
            <a:ext cx="2089244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Expert services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 Groupe Michelin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pour les pneus et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l’entretien des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véhicules légers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(particuliers, flottes professionnelles,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loueurs longue durée)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industriels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(poids lourds, génie civil,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manutention et agricoles).</a:t>
            </a:r>
          </a:p>
          <a:p>
            <a:pPr>
              <a:defRPr/>
            </a:pPr>
            <a:endParaRPr lang="fr-FR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2099670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68B48A40-46CE-47C1-AD02-441FED7282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EEA771B0-7AEB-47AE-88EF-91BF7239E97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5838" y="3907652"/>
            <a:ext cx="2880366" cy="2880366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E2BACB6D-8043-4B1E-AC0B-32114037550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1703" y="2179451"/>
            <a:ext cx="2880366" cy="2880366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2C853AA2-3645-42BF-A141-E67B6595F7C3}"/>
              </a:ext>
            </a:extLst>
          </p:cNvPr>
          <p:cNvSpPr txBox="1"/>
          <p:nvPr userDrawn="1"/>
        </p:nvSpPr>
        <p:spPr>
          <a:xfrm>
            <a:off x="3234241" y="1440390"/>
            <a:ext cx="6683874" cy="638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550" b="1" cap="all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un clin d’œil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D06C5019-3BC0-4256-A57B-FEB950693328}"/>
              </a:ext>
            </a:extLst>
          </p:cNvPr>
          <p:cNvGrpSpPr/>
          <p:nvPr userDrawn="1"/>
        </p:nvGrpSpPr>
        <p:grpSpPr>
          <a:xfrm>
            <a:off x="9450373" y="5034741"/>
            <a:ext cx="2571974" cy="884492"/>
            <a:chOff x="9620019" y="4969913"/>
            <a:chExt cx="2091704" cy="719329"/>
          </a:xfrm>
        </p:grpSpPr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65CA7621-C0FA-45A1-8B70-BF3FC54FAAB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992394" y="4969913"/>
              <a:ext cx="719329" cy="719329"/>
            </a:xfrm>
            <a:prstGeom prst="rect">
              <a:avLst/>
            </a:prstGeom>
          </p:spPr>
        </p:pic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DB04A146-70BE-497A-BACB-30A240DB61F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20019" y="4969913"/>
              <a:ext cx="719329" cy="719329"/>
            </a:xfrm>
            <a:prstGeom prst="rect">
              <a:avLst/>
            </a:prstGeom>
          </p:spPr>
        </p:pic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4911759C-9D73-46AA-BD28-D4BD3187FBC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06206" y="4969913"/>
              <a:ext cx="719329" cy="719329"/>
            </a:xfrm>
            <a:prstGeom prst="rect">
              <a:avLst/>
            </a:prstGeom>
          </p:spPr>
        </p:pic>
      </p:grpSp>
      <p:pic>
        <p:nvPicPr>
          <p:cNvPr id="9" name="Image 8" descr="Une image contenant texte&#10;&#10;Description générée automatiquement">
            <a:extLst>
              <a:ext uri="{FF2B5EF4-FFF2-40B4-BE49-F238E27FC236}">
                <a16:creationId xmlns:a16="http://schemas.microsoft.com/office/drawing/2014/main" id="{0E567A4B-6BA5-41E7-BF0D-E7530BE05BA4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7035" y="4081254"/>
            <a:ext cx="1563066" cy="654502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00B28940-EA01-40F1-AC33-21AC6619F156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30297" y="3057078"/>
            <a:ext cx="2592050" cy="725192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3C327AA-A3FD-4A42-8F1F-861D26206B69}"/>
              </a:ext>
            </a:extLst>
          </p:cNvPr>
          <p:cNvSpPr/>
          <p:nvPr userDrawn="1"/>
        </p:nvSpPr>
        <p:spPr>
          <a:xfrm>
            <a:off x="3663422" y="3077859"/>
            <a:ext cx="2204995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E8CA24D-5A98-4487-B7C8-BCCB97EE2089}"/>
              </a:ext>
            </a:extLst>
          </p:cNvPr>
          <p:cNvSpPr/>
          <p:nvPr userDrawn="1"/>
        </p:nvSpPr>
        <p:spPr>
          <a:xfrm>
            <a:off x="3663422" y="3854579"/>
            <a:ext cx="197038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706050E-2A4C-467C-963A-E1C8EE9B717B}"/>
              </a:ext>
            </a:extLst>
          </p:cNvPr>
          <p:cNvSpPr/>
          <p:nvPr userDrawn="1"/>
        </p:nvSpPr>
        <p:spPr>
          <a:xfrm>
            <a:off x="3663422" y="5205604"/>
            <a:ext cx="2674496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4A35EF0-5518-407D-9761-71DE63C5BF56}"/>
              </a:ext>
            </a:extLst>
          </p:cNvPr>
          <p:cNvSpPr/>
          <p:nvPr userDrawn="1"/>
        </p:nvSpPr>
        <p:spPr>
          <a:xfrm>
            <a:off x="3663422" y="6275539"/>
            <a:ext cx="1124619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6798C627-855B-4D6C-BE47-748DBD8B6E79}"/>
              </a:ext>
            </a:extLst>
          </p:cNvPr>
          <p:cNvSpPr txBox="1"/>
          <p:nvPr userDrawn="1"/>
        </p:nvSpPr>
        <p:spPr>
          <a:xfrm>
            <a:off x="3383280" y="2868930"/>
            <a:ext cx="5721795" cy="3890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450 centres de service en France dont 150 franchisés.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3500 collaborateurs.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700 M€ de CA dont 325 M€ VL et 375 M€ VI.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900 ateliers mobiles partout en France sur site.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plateformes d’approvisionnement.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35 000 heures de formation.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Taux de promotion interne : 50%.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160 commerciaux.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Référence de la profession en terme de sécurité.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Site dédié aux professionnels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Solutions servicielles adaptées.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Meilleur Centre Auto 2022. Depuis plus de 6 ans.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Label RSE – Enseigne Responsable.</a:t>
            </a:r>
            <a:endParaRPr lang="fr-FR" sz="2800" dirty="0">
              <a:solidFill>
                <a:srgbClr val="3A3D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219446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E QUI NOUS MO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FEA5323F-42C7-44F8-B1C5-2BE4E96FA4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932DEE9F-03CB-435D-A8AF-CC43FFC56C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0975" y="3624944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47ABA57-E84C-42E3-8CC9-D4B6F63BAAD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276" y="297350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F1CB6F01-74E6-4AAD-ACB6-B696FEAC6B17}"/>
              </a:ext>
            </a:extLst>
          </p:cNvPr>
          <p:cNvSpPr txBox="1"/>
          <p:nvPr userDrawn="1"/>
        </p:nvSpPr>
        <p:spPr>
          <a:xfrm>
            <a:off x="822960" y="1502931"/>
            <a:ext cx="480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 valeurs</a:t>
            </a:r>
            <a:b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mission</a:t>
            </a:r>
            <a:b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ambition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EBEB87-0C21-4941-BE6A-EF53F55201D3}"/>
              </a:ext>
            </a:extLst>
          </p:cNvPr>
          <p:cNvSpPr/>
          <p:nvPr userDrawn="1"/>
        </p:nvSpPr>
        <p:spPr>
          <a:xfrm>
            <a:off x="1177836" y="3908082"/>
            <a:ext cx="3168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A92088-19B6-4F76-9962-C9CF7841B90C}"/>
              </a:ext>
            </a:extLst>
          </p:cNvPr>
          <p:cNvSpPr/>
          <p:nvPr userDrawn="1"/>
        </p:nvSpPr>
        <p:spPr>
          <a:xfrm>
            <a:off x="1177836" y="4311428"/>
            <a:ext cx="1404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50ACCF-EE69-4689-9068-C873088A3ADD}"/>
              </a:ext>
            </a:extLst>
          </p:cNvPr>
          <p:cNvSpPr/>
          <p:nvPr userDrawn="1"/>
        </p:nvSpPr>
        <p:spPr>
          <a:xfrm>
            <a:off x="1177836" y="4995992"/>
            <a:ext cx="2628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6359E35-28BB-4F62-A562-B2B52225EEF9}"/>
              </a:ext>
            </a:extLst>
          </p:cNvPr>
          <p:cNvSpPr/>
          <p:nvPr userDrawn="1"/>
        </p:nvSpPr>
        <p:spPr>
          <a:xfrm>
            <a:off x="5503761" y="6032984"/>
            <a:ext cx="3096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14330914-9FF3-4CB9-8EF4-250C6FFD04D4}"/>
              </a:ext>
            </a:extLst>
          </p:cNvPr>
          <p:cNvSpPr txBox="1"/>
          <p:nvPr userDrawn="1"/>
        </p:nvSpPr>
        <p:spPr>
          <a:xfrm>
            <a:off x="1084567" y="3692313"/>
            <a:ext cx="7696200" cy="276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spcBef>
                <a:spcPts val="100"/>
              </a:spcBef>
              <a:buFont typeface="Arial" panose="020B0604020202020204" pitchFamily="34" charset="0"/>
              <a:buNone/>
              <a:defRPr/>
            </a:pP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Nos</a:t>
            </a:r>
            <a:r>
              <a:rPr lang="fr-FR" sz="1600" b="1" spc="-3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valeurs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guident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nos</a:t>
            </a:r>
            <a:r>
              <a:rPr lang="fr-FR" sz="1600" b="1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actions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l’expertise,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l’honnêteté,</a:t>
            </a:r>
            <a:r>
              <a:rPr lang="fr-FR" sz="1600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satisfaction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R="494030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b="1" spc="-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mission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réseau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propose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services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pneumatiques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l’entretien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véhicules.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Nous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agissons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sans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compromis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sécurité.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R="8890">
              <a:lnSpc>
                <a:spcPct val="110000"/>
              </a:lnSpc>
              <a:spcBef>
                <a:spcPts val="1330"/>
              </a:spcBef>
              <a:buFont typeface="Arial" panose="020B0604020202020204" pitchFamily="34" charset="0"/>
              <a:buNone/>
              <a:defRPr/>
            </a:pP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b="1" spc="-2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ambition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quotidien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être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partenaire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mobilité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N°1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23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conducteurs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8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gestionnaires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flottes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en proposant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expérience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fluide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solutions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durables.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spcBef>
                <a:spcPts val="1550"/>
              </a:spcBef>
              <a:buFont typeface="Arial" panose="020B0604020202020204" pitchFamily="34" charset="0"/>
              <a:buNone/>
              <a:defRPr/>
            </a:pP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réseau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est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animé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esprit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entrepreneurial,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</a:t>
            </a:r>
            <a:r>
              <a:rPr lang="fr-FR" sz="1600" b="1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service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b="1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satisfaction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39472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8200" y="123825"/>
            <a:ext cx="10515600" cy="68897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5" name="Connecteur droit 4"/>
          <p:cNvCxnSpPr/>
          <p:nvPr userDrawn="1"/>
        </p:nvCxnSpPr>
        <p:spPr>
          <a:xfrm>
            <a:off x="0" y="942533"/>
            <a:ext cx="1219200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6588911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EXPERIENCE CL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654BE24A-A869-4E4B-A597-FA2947194D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Image 12" descr="Une image contenant texte&#10;&#10;Description générée automatiquement">
            <a:extLst>
              <a:ext uri="{FF2B5EF4-FFF2-40B4-BE49-F238E27FC236}">
                <a16:creationId xmlns:a16="http://schemas.microsoft.com/office/drawing/2014/main" id="{05154BAA-6B47-4595-8D46-D62EE14C03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3674" y="968978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5AD98703-F576-44AD-BDCB-0B19BD1B5E8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320" y="251128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DE15C2-BE22-4D5A-9565-6315F47DB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6E1194-E6F0-40B0-AA68-EF4A6EE4F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40C5E1-0097-472A-BFA4-2B3643BD2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45A8A08-6713-4088-80AA-384CDA168CC4}"/>
              </a:ext>
            </a:extLst>
          </p:cNvPr>
          <p:cNvSpPr/>
          <p:nvPr userDrawn="1"/>
        </p:nvSpPr>
        <p:spPr>
          <a:xfrm>
            <a:off x="8138493" y="1957651"/>
            <a:ext cx="1836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53BDAF3-51D8-4315-B835-FD8C4511B456}"/>
              </a:ext>
            </a:extLst>
          </p:cNvPr>
          <p:cNvSpPr/>
          <p:nvPr userDrawn="1"/>
        </p:nvSpPr>
        <p:spPr>
          <a:xfrm>
            <a:off x="8138493" y="2515638"/>
            <a:ext cx="2556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9AFB2E9-A2B0-451B-8614-A69104981F2D}"/>
              </a:ext>
            </a:extLst>
          </p:cNvPr>
          <p:cNvSpPr/>
          <p:nvPr userDrawn="1"/>
        </p:nvSpPr>
        <p:spPr>
          <a:xfrm>
            <a:off x="8138493" y="3635220"/>
            <a:ext cx="864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F51DD20-E6DF-4ACA-A2D8-638C5E9C911F}"/>
              </a:ext>
            </a:extLst>
          </p:cNvPr>
          <p:cNvSpPr/>
          <p:nvPr userDrawn="1"/>
        </p:nvSpPr>
        <p:spPr>
          <a:xfrm>
            <a:off x="8138493" y="3066729"/>
            <a:ext cx="172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D6A2E14-5008-4B13-96DF-F42869947564}"/>
              </a:ext>
            </a:extLst>
          </p:cNvPr>
          <p:cNvSpPr/>
          <p:nvPr userDrawn="1"/>
        </p:nvSpPr>
        <p:spPr>
          <a:xfrm>
            <a:off x="8138493" y="4189230"/>
            <a:ext cx="262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F73AAB5-1D75-4A80-B138-8C482413B51B}"/>
              </a:ext>
            </a:extLst>
          </p:cNvPr>
          <p:cNvSpPr/>
          <p:nvPr userDrawn="1"/>
        </p:nvSpPr>
        <p:spPr>
          <a:xfrm>
            <a:off x="8138493" y="4746123"/>
            <a:ext cx="208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32F44CD7-8738-4F0E-8FDD-8DC0B4FF3B45}"/>
              </a:ext>
            </a:extLst>
          </p:cNvPr>
          <p:cNvSpPr txBox="1"/>
          <p:nvPr userDrawn="1"/>
        </p:nvSpPr>
        <p:spPr>
          <a:xfrm>
            <a:off x="7833360" y="1600706"/>
            <a:ext cx="3063240" cy="3425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Humaine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De proximité </a:t>
            </a: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Adaptée</a:t>
            </a:r>
            <a:br>
              <a:rPr lang="fr-FR" sz="3200" dirty="0">
                <a:solidFill>
                  <a:srgbClr val="3A3D8C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24/7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Responsable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Reconnue</a:t>
            </a:r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026699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b_EXPERIENCE HUMA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03BD0ADC-AD26-4786-8B91-5A54F2A274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50F50EC1-1502-45F7-9016-B39C280E98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98960" y="2712398"/>
            <a:ext cx="2880366" cy="2880366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B3E19331-D1AC-4BB5-A43F-467DBD76272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9382" y="170089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DE15C2-BE22-4D5A-9565-6315F47DB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6E1194-E6F0-40B0-AA68-EF4A6EE4F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40C5E1-0097-472A-BFA4-2B3643BD2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2ED9C49-F2C1-462A-938B-B5EEC4723277}"/>
              </a:ext>
            </a:extLst>
          </p:cNvPr>
          <p:cNvSpPr txBox="1"/>
          <p:nvPr userDrawn="1"/>
        </p:nvSpPr>
        <p:spPr>
          <a:xfrm>
            <a:off x="259082" y="5469047"/>
            <a:ext cx="548639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passion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commune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clients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garantir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mobilité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sécurité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équipes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conducteurs.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C307D49-E3F7-4109-B821-E9A66DDA5463}"/>
              </a:ext>
            </a:extLst>
          </p:cNvPr>
          <p:cNvSpPr/>
          <p:nvPr userDrawn="1"/>
        </p:nvSpPr>
        <p:spPr>
          <a:xfrm>
            <a:off x="6976812" y="5822001"/>
            <a:ext cx="3600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95C0B62-ECAD-4BA8-9738-EA80B960BBEE}"/>
              </a:ext>
            </a:extLst>
          </p:cNvPr>
          <p:cNvSpPr/>
          <p:nvPr userDrawn="1"/>
        </p:nvSpPr>
        <p:spPr>
          <a:xfrm>
            <a:off x="6976812" y="6074129"/>
            <a:ext cx="4320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object 37">
            <a:extLst>
              <a:ext uri="{FF2B5EF4-FFF2-40B4-BE49-F238E27FC236}">
                <a16:creationId xmlns:a16="http://schemas.microsoft.com/office/drawing/2014/main" id="{AD8D0820-0EB9-472F-AFBC-88CF0887171A}"/>
              </a:ext>
            </a:extLst>
          </p:cNvPr>
          <p:cNvSpPr txBox="1"/>
          <p:nvPr userDrawn="1"/>
        </p:nvSpPr>
        <p:spPr>
          <a:xfrm>
            <a:off x="6987698" y="5641870"/>
            <a:ext cx="431546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culture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d’entreprise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qui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favorise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/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responsabilisation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l’esprit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entrepreneur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444A892-8915-4766-B1A6-EFACF6E8D706}"/>
              </a:ext>
            </a:extLst>
          </p:cNvPr>
          <p:cNvSpPr/>
          <p:nvPr userDrawn="1"/>
        </p:nvSpPr>
        <p:spPr>
          <a:xfrm>
            <a:off x="7120114" y="1099739"/>
            <a:ext cx="2124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7C2B5A3-9819-48E3-B2FA-C7994F355ACF}"/>
              </a:ext>
            </a:extLst>
          </p:cNvPr>
          <p:cNvSpPr/>
          <p:nvPr userDrawn="1"/>
        </p:nvSpPr>
        <p:spPr>
          <a:xfrm>
            <a:off x="7120114" y="1498500"/>
            <a:ext cx="2628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902A23A-07EE-43FC-8666-0D5CF561F45C}"/>
              </a:ext>
            </a:extLst>
          </p:cNvPr>
          <p:cNvSpPr/>
          <p:nvPr userDrawn="1"/>
        </p:nvSpPr>
        <p:spPr>
          <a:xfrm>
            <a:off x="7120114" y="1883667"/>
            <a:ext cx="3096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ADF1374-29D3-4A7B-BA4E-865630057881}"/>
              </a:ext>
            </a:extLst>
          </p:cNvPr>
          <p:cNvSpPr/>
          <p:nvPr userDrawn="1"/>
        </p:nvSpPr>
        <p:spPr>
          <a:xfrm>
            <a:off x="7120114" y="2268834"/>
            <a:ext cx="3096000" cy="200135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7" name="object 24">
            <a:extLst>
              <a:ext uri="{FF2B5EF4-FFF2-40B4-BE49-F238E27FC236}">
                <a16:creationId xmlns:a16="http://schemas.microsoft.com/office/drawing/2014/main" id="{DC0E68FD-D197-4B6B-9EBB-B090B55CEA0D}"/>
              </a:ext>
            </a:extLst>
          </p:cNvPr>
          <p:cNvSpPr txBox="1"/>
          <p:nvPr userDrawn="1"/>
        </p:nvSpPr>
        <p:spPr>
          <a:xfrm>
            <a:off x="7093739" y="828574"/>
            <a:ext cx="4029168" cy="43499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080"/>
              </a:lnSpc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experts </a:t>
            </a:r>
          </a:p>
          <a:p>
            <a:pPr marL="12700">
              <a:lnSpc>
                <a:spcPts val="3080"/>
              </a:lnSpc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votre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service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>
              <a:lnSpc>
                <a:spcPts val="2800"/>
              </a:lnSpc>
              <a:spcBef>
                <a:spcPts val="28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28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chaque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moment </a:t>
            </a:r>
          </a:p>
          <a:p>
            <a:pPr marL="12700" marR="5080">
              <a:lnSpc>
                <a:spcPts val="2800"/>
              </a:lnSpc>
              <a:spcBef>
                <a:spcPts val="28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 la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relation client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0"/>
              </a:spcBef>
              <a:buFontTx/>
              <a:buChar char="-"/>
              <a:tabLst>
                <a:tab pos="137160" algn="l"/>
              </a:tabLst>
            </a:pPr>
            <a:endParaRPr lang="fr-FR" sz="1600" b="1" kern="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0"/>
              </a:spcBef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1</a:t>
            </a:r>
            <a:r>
              <a:rPr sz="1600" b="1" kern="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 err="1">
                <a:solidFill>
                  <a:srgbClr val="393C8C"/>
                </a:solidFill>
                <a:latin typeface="Arial"/>
                <a:cs typeface="Arial"/>
              </a:rPr>
              <a:t>interlocuteur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commercial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unique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responsables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vous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conseiller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veiller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cahier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354330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techniciens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formés,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experts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par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métier,</a:t>
            </a:r>
            <a:r>
              <a:rPr sz="1600" kern="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 err="1">
                <a:solidFill>
                  <a:srgbClr val="393C8C"/>
                </a:solidFill>
                <a:latin typeface="Arial"/>
                <a:cs typeface="Arial"/>
              </a:rPr>
              <a:t>notamment</a:t>
            </a:r>
            <a:r>
              <a:rPr sz="1600" kern="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multi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marques</a:t>
            </a:r>
            <a:r>
              <a:rPr sz="1600" kern="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et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multi-motorisations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VL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433705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“Pôle</a:t>
            </a:r>
            <a:r>
              <a:rPr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Flottes”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dédié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gestion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administrative</a:t>
            </a:r>
            <a:r>
              <a:rPr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votre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compte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/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(portail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d’info,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état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parc,</a:t>
            </a:r>
            <a:r>
              <a:rPr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facturation…)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70513734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b_EXPERIENCE PROXIM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carte&#10;&#10;Description générée automatiquement">
            <a:extLst>
              <a:ext uri="{FF2B5EF4-FFF2-40B4-BE49-F238E27FC236}">
                <a16:creationId xmlns:a16="http://schemas.microsoft.com/office/drawing/2014/main" id="{1D03DC3E-316D-4332-9A63-44A3CE1FD9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42F029F1-A85A-4A3B-BEEB-7D14C2185B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3621" y="2712398"/>
            <a:ext cx="2880366" cy="288036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F9E96660-147E-4D10-A059-8D82354B9A8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0574" y="1019175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718A5867-71CD-4D2D-B41B-52E5E0128B79}"/>
              </a:ext>
            </a:extLst>
          </p:cNvPr>
          <p:cNvSpPr txBox="1"/>
          <p:nvPr userDrawn="1"/>
        </p:nvSpPr>
        <p:spPr>
          <a:xfrm>
            <a:off x="313913" y="5200477"/>
            <a:ext cx="8514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</a:rPr>
              <a:t>450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902ECA5-2A99-4FDB-B38B-A183671D2142}"/>
              </a:ext>
            </a:extLst>
          </p:cNvPr>
          <p:cNvSpPr txBox="1"/>
          <p:nvPr userDrawn="1"/>
        </p:nvSpPr>
        <p:spPr>
          <a:xfrm>
            <a:off x="3846444" y="5214331"/>
            <a:ext cx="8845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</a:rPr>
              <a:t>900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D3F60B1-2FB8-4B5F-A189-840CF30E085C}"/>
              </a:ext>
            </a:extLst>
          </p:cNvPr>
          <p:cNvSpPr/>
          <p:nvPr userDrawn="1"/>
        </p:nvSpPr>
        <p:spPr>
          <a:xfrm>
            <a:off x="7343142" y="2209503"/>
            <a:ext cx="302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EC38191-7053-493D-B3E5-371F4ECE5BAD}"/>
              </a:ext>
            </a:extLst>
          </p:cNvPr>
          <p:cNvSpPr/>
          <p:nvPr userDrawn="1"/>
        </p:nvSpPr>
        <p:spPr>
          <a:xfrm>
            <a:off x="7354028" y="3899541"/>
            <a:ext cx="266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object 31">
            <a:extLst>
              <a:ext uri="{FF2B5EF4-FFF2-40B4-BE49-F238E27FC236}">
                <a16:creationId xmlns:a16="http://schemas.microsoft.com/office/drawing/2014/main" id="{A19301C0-EF19-4374-AB28-0760B920BE2E}"/>
              </a:ext>
            </a:extLst>
          </p:cNvPr>
          <p:cNvSpPr txBox="1"/>
          <p:nvPr userDrawn="1"/>
        </p:nvSpPr>
        <p:spPr>
          <a:xfrm>
            <a:off x="7373078" y="1931890"/>
            <a:ext cx="3606165" cy="36112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lang="fr-FR" sz="28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physique</a:t>
            </a:r>
            <a:r>
              <a:rPr lang="fr-FR" sz="28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28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présence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partout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le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territoire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qualité de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homogènes.</a:t>
            </a:r>
          </a:p>
          <a:p>
            <a:pPr marL="12700" marR="5080">
              <a:spcBef>
                <a:spcPts val="100"/>
              </a:spcBef>
            </a:pPr>
            <a:endParaRPr lang="fr-FR" sz="1600" b="1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endParaRPr lang="fr-FR" sz="1600" b="1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lang="fr-FR" sz="28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flexible</a:t>
            </a:r>
            <a:r>
              <a:rPr lang="fr-FR" sz="28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</a:p>
          <a:p>
            <a:pPr marL="12700"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900</a:t>
            </a:r>
            <a:r>
              <a:rPr lang="fr-FR" sz="16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ateliers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mobiles.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Solution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agile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adaptable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satellites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stores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sites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clients.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endParaRPr lang="fr-FR" sz="28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89409800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_8b_EXPERIENCE ADAPTE V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313270B4-8423-4A9D-96E2-760008DDE3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25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A2365E8-E734-46D1-873B-9C22B7DC34E5}"/>
              </a:ext>
            </a:extLst>
          </p:cNvPr>
          <p:cNvSpPr/>
          <p:nvPr userDrawn="1"/>
        </p:nvSpPr>
        <p:spPr>
          <a:xfrm>
            <a:off x="6677025" y="4444554"/>
            <a:ext cx="2568973" cy="1384746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74783FA-4AB8-4680-8926-DF64621C8E4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033174"/>
            <a:ext cx="1709169" cy="198882"/>
          </a:xfrm>
          <a:prstGeom prst="rect">
            <a:avLst/>
          </a:prstGeom>
        </p:spPr>
      </p:pic>
      <p:pic>
        <p:nvPicPr>
          <p:cNvPr id="14" name="Image 13" descr="Une image contenant texte&#10;&#10;Description générée automatiquement">
            <a:extLst>
              <a:ext uri="{FF2B5EF4-FFF2-40B4-BE49-F238E27FC236}">
                <a16:creationId xmlns:a16="http://schemas.microsoft.com/office/drawing/2014/main" id="{E0FECF93-6B27-4C7C-AA8C-91984BE7BE0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4501704"/>
            <a:ext cx="1387605" cy="196977"/>
          </a:xfrm>
          <a:prstGeom prst="rect">
            <a:avLst/>
          </a:prstGeom>
        </p:spPr>
      </p:pic>
      <p:pic>
        <p:nvPicPr>
          <p:cNvPr id="18" name="Image 17" descr="Une image contenant texte&#10;&#10;Description générée automatiquement">
            <a:extLst>
              <a:ext uri="{FF2B5EF4-FFF2-40B4-BE49-F238E27FC236}">
                <a16:creationId xmlns:a16="http://schemas.microsoft.com/office/drawing/2014/main" id="{0BCFC234-818D-4172-B9EA-D0EBF00A440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4767439"/>
            <a:ext cx="1501143" cy="196977"/>
          </a:xfrm>
          <a:prstGeom prst="rect">
            <a:avLst/>
          </a:prstGeom>
        </p:spPr>
      </p:pic>
      <p:pic>
        <p:nvPicPr>
          <p:cNvPr id="20" name="Image 19" descr="Une image contenant texte&#10;&#10;Description générée automatiquement">
            <a:extLst>
              <a:ext uri="{FF2B5EF4-FFF2-40B4-BE49-F238E27FC236}">
                <a16:creationId xmlns:a16="http://schemas.microsoft.com/office/drawing/2014/main" id="{54DEFDBD-104A-4F44-9276-C2D25EC2CF63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559691"/>
            <a:ext cx="1460757" cy="196977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4CE567ED-D3F7-4577-85E5-FB8EC89F4B3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300814"/>
            <a:ext cx="2388875" cy="237744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EBD85EDE-342F-4F20-9449-B98BD1BB1E6B}"/>
              </a:ext>
            </a:extLst>
          </p:cNvPr>
          <p:cNvSpPr txBox="1"/>
          <p:nvPr userDrawn="1"/>
        </p:nvSpPr>
        <p:spPr>
          <a:xfrm>
            <a:off x="9221406" y="4473129"/>
            <a:ext cx="294600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622300">
              <a:defRPr/>
            </a:pP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pneus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services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carte,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</a:p>
          <a:p>
            <a:pPr marR="62230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métiers,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véhicules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653348-DB03-416C-A507-B15932AFC809}"/>
              </a:ext>
            </a:extLst>
          </p:cNvPr>
          <p:cNvSpPr/>
          <p:nvPr userDrawn="1"/>
        </p:nvSpPr>
        <p:spPr>
          <a:xfrm>
            <a:off x="7057618" y="1103057"/>
            <a:ext cx="4575581" cy="14026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95F0F50-B7B8-4181-91E9-BE5B0493DE10}"/>
              </a:ext>
            </a:extLst>
          </p:cNvPr>
          <p:cNvSpPr txBox="1"/>
          <p:nvPr userDrawn="1"/>
        </p:nvSpPr>
        <p:spPr>
          <a:xfrm>
            <a:off x="6908420" y="779588"/>
            <a:ext cx="4764849" cy="350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525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solutions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intégrées VL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faciliter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charge,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665480"/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gestion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interventions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gestion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trésorerie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5"/>
              </a:spcBef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Reconnaissance</a:t>
            </a:r>
            <a:r>
              <a:rPr lang="fr-FR" sz="1600" b="1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l’immatriculation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730" marR="684530" indent="-11303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Intégration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cahier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Suivi</a:t>
            </a:r>
            <a:r>
              <a:rPr lang="fr-FR" sz="1600" b="1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entretiens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contrôle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dépenses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par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véhicule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Partage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temps réel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Facturation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fil de l’eau ou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mensualisée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Pilotage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indicateurs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performance</a:t>
            </a: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71362758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_8b_EXPERIENCE ADAPTE 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>
            <a:extLst>
              <a:ext uri="{FF2B5EF4-FFF2-40B4-BE49-F238E27FC236}">
                <a16:creationId xmlns:a16="http://schemas.microsoft.com/office/drawing/2014/main" id="{2CB8F9B2-138B-4C8D-8087-F014206073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389"/>
            <a:ext cx="12192000" cy="6858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DA479E4-E390-40FC-868C-F5DE1045AB5D}"/>
              </a:ext>
            </a:extLst>
          </p:cNvPr>
          <p:cNvSpPr/>
          <p:nvPr userDrawn="1"/>
        </p:nvSpPr>
        <p:spPr>
          <a:xfrm>
            <a:off x="6999512" y="4547885"/>
            <a:ext cx="2162831" cy="137666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 6" descr="Une image contenant texte, jauge&#10;&#10;Description générée automatiquement">
            <a:extLst>
              <a:ext uri="{FF2B5EF4-FFF2-40B4-BE49-F238E27FC236}">
                <a16:creationId xmlns:a16="http://schemas.microsoft.com/office/drawing/2014/main" id="{61E4806A-1A67-4F58-92CF-8175D6A1A50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5249585"/>
            <a:ext cx="1906528" cy="237744"/>
          </a:xfrm>
          <a:prstGeom prst="rect">
            <a:avLst/>
          </a:prstGeom>
        </p:spPr>
      </p:pic>
      <p:pic>
        <p:nvPicPr>
          <p:cNvPr id="10" name="Image 9" descr="Une image contenant texte&#10;&#10;Description générée automatiquement">
            <a:extLst>
              <a:ext uri="{FF2B5EF4-FFF2-40B4-BE49-F238E27FC236}">
                <a16:creationId xmlns:a16="http://schemas.microsoft.com/office/drawing/2014/main" id="{E181F83D-7856-4FCD-BEB5-7691EEAF6274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4957739"/>
            <a:ext cx="1460757" cy="196977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E9610509-AFEF-46B5-A4F0-8B62F8B7672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5582198"/>
            <a:ext cx="1754890" cy="196977"/>
          </a:xfrm>
          <a:prstGeom prst="rect">
            <a:avLst/>
          </a:prstGeom>
        </p:spPr>
      </p:pic>
      <p:pic>
        <p:nvPicPr>
          <p:cNvPr id="19" name="Image 18" descr="Une image contenant texte&#10;&#10;Description générée automatiquement">
            <a:extLst>
              <a:ext uri="{FF2B5EF4-FFF2-40B4-BE49-F238E27FC236}">
                <a16:creationId xmlns:a16="http://schemas.microsoft.com/office/drawing/2014/main" id="{1A2C76AF-83B9-4E4D-AA35-5E2D1A6DD85A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4665893"/>
            <a:ext cx="1387605" cy="196977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387D3783-A675-44BA-83E9-516AF8C95C50}"/>
              </a:ext>
            </a:extLst>
          </p:cNvPr>
          <p:cNvSpPr txBox="1"/>
          <p:nvPr userDrawn="1"/>
        </p:nvSpPr>
        <p:spPr>
          <a:xfrm>
            <a:off x="9162343" y="4557410"/>
            <a:ext cx="288036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622300">
              <a:defRPr/>
            </a:pP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pneus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services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carte,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</a:p>
          <a:p>
            <a:pPr marR="62230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métiers,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véhicules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622F94A-352A-4A40-83B7-C7F82FC1EE7E}"/>
              </a:ext>
            </a:extLst>
          </p:cNvPr>
          <p:cNvSpPr/>
          <p:nvPr userDrawn="1"/>
        </p:nvSpPr>
        <p:spPr>
          <a:xfrm>
            <a:off x="7063839" y="1063323"/>
            <a:ext cx="4486681" cy="15759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95F0F50-B7B8-4181-91E9-BE5B0493DE10}"/>
              </a:ext>
            </a:extLst>
          </p:cNvPr>
          <p:cNvSpPr txBox="1"/>
          <p:nvPr userDrawn="1"/>
        </p:nvSpPr>
        <p:spPr>
          <a:xfrm>
            <a:off x="6952235" y="785915"/>
            <a:ext cx="4633688" cy="350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525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solutions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intégrées VI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faciliter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charge,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665480"/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gestion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interventions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gestion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trésorerie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5"/>
              </a:spcBef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Reconnaissance</a:t>
            </a:r>
            <a:r>
              <a:rPr lang="fr-FR" sz="1600" b="1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l’immatriculation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730" marR="684530" indent="-11303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Intégration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cahier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Suivi</a:t>
            </a:r>
            <a:r>
              <a:rPr lang="fr-FR" sz="1600" b="1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entretiens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contrôle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dépenses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par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véhicule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Partage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temps réel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Facturation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fil de l’eau ou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mensualisée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Pilotage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indicateurs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performance</a:t>
            </a:r>
          </a:p>
          <a:p>
            <a:pPr marL="12065"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33596420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b_EXPERIENCE 24/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FC06BF8F-AF3F-45F0-BF25-9D6046EF12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914"/>
            <a:ext cx="12192000" cy="68580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987CE751-A9CD-4B18-AC9B-A389B4D9AB8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2F86690-A235-4F77-BA14-B44B951B9A0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7417" y="-35929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1812736-CD4F-4635-AB82-1868A7F05792}"/>
              </a:ext>
            </a:extLst>
          </p:cNvPr>
          <p:cNvSpPr/>
          <p:nvPr userDrawn="1"/>
        </p:nvSpPr>
        <p:spPr>
          <a:xfrm>
            <a:off x="7043056" y="979997"/>
            <a:ext cx="2448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AB3CEE5-81D6-47DD-AD90-C9AB704DEA76}"/>
              </a:ext>
            </a:extLst>
          </p:cNvPr>
          <p:cNvSpPr/>
          <p:nvPr userDrawn="1"/>
        </p:nvSpPr>
        <p:spPr>
          <a:xfrm>
            <a:off x="7043056" y="1402015"/>
            <a:ext cx="3492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ED80E9F-1966-4623-B317-63BEC31F8064}"/>
              </a:ext>
            </a:extLst>
          </p:cNvPr>
          <p:cNvSpPr/>
          <p:nvPr userDrawn="1"/>
        </p:nvSpPr>
        <p:spPr>
          <a:xfrm>
            <a:off x="9990816" y="1888983"/>
            <a:ext cx="612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45B2757-52A6-46C6-8300-08E130EBC8AD}"/>
              </a:ext>
            </a:extLst>
          </p:cNvPr>
          <p:cNvSpPr/>
          <p:nvPr userDrawn="1"/>
        </p:nvSpPr>
        <p:spPr>
          <a:xfrm>
            <a:off x="7162802" y="2430664"/>
            <a:ext cx="1044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CA7C4F2-FDC6-428A-B2E9-1A1A07702F68}"/>
              </a:ext>
            </a:extLst>
          </p:cNvPr>
          <p:cNvSpPr/>
          <p:nvPr userDrawn="1"/>
        </p:nvSpPr>
        <p:spPr>
          <a:xfrm>
            <a:off x="7626481" y="2974255"/>
            <a:ext cx="1296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A027390-3035-4A08-9817-F9E879A0ADCF}"/>
              </a:ext>
            </a:extLst>
          </p:cNvPr>
          <p:cNvSpPr/>
          <p:nvPr userDrawn="1"/>
        </p:nvSpPr>
        <p:spPr>
          <a:xfrm>
            <a:off x="7617600" y="3506213"/>
            <a:ext cx="172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870157B-43DD-4FC4-8269-FC7EBA7006DB}"/>
              </a:ext>
            </a:extLst>
          </p:cNvPr>
          <p:cNvSpPr/>
          <p:nvPr userDrawn="1"/>
        </p:nvSpPr>
        <p:spPr>
          <a:xfrm>
            <a:off x="7803698" y="4060333"/>
            <a:ext cx="1988001" cy="10761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2C90FFD-980A-4D7B-A6C4-A337258EABC9}"/>
              </a:ext>
            </a:extLst>
          </p:cNvPr>
          <p:cNvSpPr/>
          <p:nvPr userDrawn="1"/>
        </p:nvSpPr>
        <p:spPr>
          <a:xfrm>
            <a:off x="7162802" y="4848215"/>
            <a:ext cx="208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BE3C2B1-3B7A-415A-8F56-2F2369951BC4}"/>
              </a:ext>
            </a:extLst>
          </p:cNvPr>
          <p:cNvSpPr/>
          <p:nvPr userDrawn="1"/>
        </p:nvSpPr>
        <p:spPr>
          <a:xfrm>
            <a:off x="8055304" y="5086033"/>
            <a:ext cx="118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3A59751-9B2D-4C42-9704-51F77C7FD0E6}"/>
              </a:ext>
            </a:extLst>
          </p:cNvPr>
          <p:cNvSpPr txBox="1"/>
          <p:nvPr userDrawn="1"/>
        </p:nvSpPr>
        <p:spPr>
          <a:xfrm>
            <a:off x="6975396" y="647524"/>
            <a:ext cx="4592413" cy="51962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 partenaire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toujours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disponible</a:t>
            </a:r>
          </a:p>
          <a:p>
            <a:pPr marL="12700">
              <a:spcBef>
                <a:spcPts val="100"/>
              </a:spcBef>
              <a:defRPr/>
            </a:pPr>
            <a:endParaRPr lang="fr-FR" sz="1000" b="1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lnSpc>
                <a:spcPct val="110000"/>
              </a:lnSpc>
              <a:defRPr/>
            </a:pP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-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interlocuteur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commercial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dédié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36525" indent="-12446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équipes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dans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service</a:t>
            </a:r>
          </a:p>
          <a:p>
            <a:pPr marL="125095" marR="693420">
              <a:lnSpc>
                <a:spcPct val="110000"/>
              </a:lnSpc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qualifiées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informées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cahiers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</a:p>
          <a:p>
            <a:pPr marL="125095" marR="26670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24/7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 :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dépannage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poids lourds,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SOS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récoltes</a:t>
            </a:r>
          </a:p>
          <a:p>
            <a:pPr marL="125095" marR="174625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ligne : e-</a:t>
            </a:r>
            <a:r>
              <a:rPr lang="fr-FR" sz="1600" b="1" kern="0" dirty="0" err="1">
                <a:solidFill>
                  <a:srgbClr val="393C8C"/>
                </a:solidFill>
                <a:latin typeface="Arial"/>
                <a:cs typeface="Arial"/>
              </a:rPr>
              <a:t>booking</a:t>
            </a:r>
            <a:endParaRPr lang="fr-FR" sz="1600" b="1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5095" marR="5080" indent="-113030">
              <a:lnSpc>
                <a:spcPct val="110000"/>
              </a:lnSpc>
              <a:buFontTx/>
              <a:buChar char="-"/>
              <a:tabLst>
                <a:tab pos="129539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Accès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toutes les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portail 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en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ligne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 err="1">
                <a:solidFill>
                  <a:srgbClr val="393C8C"/>
                </a:solidFill>
                <a:latin typeface="Arial"/>
                <a:cs typeface="Arial"/>
              </a:rPr>
              <a:t>Businesspro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factures,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 interventions, gardiennage…</a:t>
            </a:r>
          </a:p>
          <a:p>
            <a:pPr marL="125095" marR="228600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100%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opérations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sur les véhicules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industriels digitalisées :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fluidité 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échanges,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amélioration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35" dirty="0">
                <a:solidFill>
                  <a:srgbClr val="393C8C"/>
                </a:solidFill>
                <a:latin typeface="Arial"/>
                <a:cs typeface="Arial"/>
              </a:rPr>
              <a:t>en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charge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dépannages,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transparence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de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l’information</a:t>
            </a:r>
          </a:p>
        </p:txBody>
      </p:sp>
    </p:spTree>
    <p:extLst>
      <p:ext uri="{BB962C8B-B14F-4D97-AF65-F5344CB8AC3E}">
        <p14:creationId xmlns:p14="http://schemas.microsoft.com/office/powerpoint/2010/main" val="4121767115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b_EXPERIENCE RESPONS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3B2999B7-72A4-4D4E-B9A6-940693347D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36DADA1-C5A0-44BA-AECE-5F1654D0CB1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E8DF13A-2A51-41A7-A629-A296A1D8F0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7F516830-F7BE-4559-988A-205002B9A5F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7047" y="423112"/>
            <a:ext cx="923233" cy="923233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A93C846F-0800-4318-A624-6023BF9DD4E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2005" y="1346345"/>
            <a:ext cx="821875" cy="821875"/>
          </a:xfrm>
          <a:prstGeom prst="rect">
            <a:avLst/>
          </a:prstGeom>
        </p:spPr>
      </p:pic>
      <p:pic>
        <p:nvPicPr>
          <p:cNvPr id="17" name="Image 16" descr="Une image contenant texte&#10;&#10;Description générée automatiquement">
            <a:extLst>
              <a:ext uri="{FF2B5EF4-FFF2-40B4-BE49-F238E27FC236}">
                <a16:creationId xmlns:a16="http://schemas.microsoft.com/office/drawing/2014/main" id="{86E5AC64-799B-4D1E-BDA5-C127969DA83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7777" y="2386245"/>
            <a:ext cx="1158516" cy="48510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A069742-BB32-40CE-AA93-8856E59783D2}"/>
              </a:ext>
            </a:extLst>
          </p:cNvPr>
          <p:cNvSpPr/>
          <p:nvPr userDrawn="1"/>
        </p:nvSpPr>
        <p:spPr>
          <a:xfrm>
            <a:off x="7218271" y="1081884"/>
            <a:ext cx="3276000" cy="9662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A655F7D-D946-4819-9EA9-9BD384EB80EE}"/>
              </a:ext>
            </a:extLst>
          </p:cNvPr>
          <p:cNvSpPr/>
          <p:nvPr userDrawn="1"/>
        </p:nvSpPr>
        <p:spPr>
          <a:xfrm>
            <a:off x="7218271" y="1680932"/>
            <a:ext cx="3276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DE9D02-EF3D-4EC6-B3CA-8A92212B5FA3}"/>
              </a:ext>
            </a:extLst>
          </p:cNvPr>
          <p:cNvSpPr/>
          <p:nvPr userDrawn="1"/>
        </p:nvSpPr>
        <p:spPr>
          <a:xfrm>
            <a:off x="7218271" y="2288094"/>
            <a:ext cx="3420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59050F2-F13B-440D-87AC-F2F8105825BF}"/>
              </a:ext>
            </a:extLst>
          </p:cNvPr>
          <p:cNvSpPr/>
          <p:nvPr userDrawn="1"/>
        </p:nvSpPr>
        <p:spPr>
          <a:xfrm>
            <a:off x="7218271" y="3490219"/>
            <a:ext cx="2484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F29FE7F-93C3-497A-B8F2-DEFD169FD0F6}"/>
              </a:ext>
            </a:extLst>
          </p:cNvPr>
          <p:cNvSpPr/>
          <p:nvPr userDrawn="1"/>
        </p:nvSpPr>
        <p:spPr>
          <a:xfrm>
            <a:off x="10437672" y="3229843"/>
            <a:ext cx="756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C7D1365-1CBA-474E-AE6B-77E937B78B1E}"/>
              </a:ext>
            </a:extLst>
          </p:cNvPr>
          <p:cNvSpPr/>
          <p:nvPr userDrawn="1"/>
        </p:nvSpPr>
        <p:spPr>
          <a:xfrm>
            <a:off x="7218271" y="4400675"/>
            <a:ext cx="1692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65614F3-7BD0-47B3-AAAB-47FCB3669F44}"/>
              </a:ext>
            </a:extLst>
          </p:cNvPr>
          <p:cNvSpPr/>
          <p:nvPr userDrawn="1"/>
        </p:nvSpPr>
        <p:spPr>
          <a:xfrm>
            <a:off x="7047775" y="5619817"/>
            <a:ext cx="2296249" cy="129723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6FF7854-2ECA-45D4-8570-0CFD07C71113}"/>
              </a:ext>
            </a:extLst>
          </p:cNvPr>
          <p:cNvSpPr txBox="1"/>
          <p:nvPr userDrawn="1"/>
        </p:nvSpPr>
        <p:spPr>
          <a:xfrm>
            <a:off x="6980146" y="826235"/>
            <a:ext cx="4716554" cy="5885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Label RSE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– Enseigne Responsable 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expérience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client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mémorable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Pas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compromis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sécurité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tabLst>
                <a:tab pos="87313" algn="l"/>
              </a:tabLst>
              <a:defRPr/>
            </a:pPr>
            <a:r>
              <a:rPr lang="fr-FR" sz="1600" kern="0" spc="-50" dirty="0">
                <a:solidFill>
                  <a:srgbClr val="393C8C"/>
                </a:solidFill>
                <a:latin typeface="Arial"/>
                <a:cs typeface="Arial"/>
              </a:rPr>
              <a:t>	 programme 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80975" indent="-180975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 plan d’actions interne visant à réduire l’impact environnemental d’Euromaster et celui de ses clients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.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CEE et multi-vies</a:t>
            </a:r>
          </a:p>
          <a:p>
            <a:pPr marL="120014">
              <a:lnSpc>
                <a:spcPct val="120000"/>
              </a:lnSpc>
              <a:spcBef>
                <a:spcPts val="100"/>
              </a:spcBef>
            </a:pP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(100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%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déchets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recyclés).</a:t>
            </a:r>
          </a:p>
          <a:p>
            <a:pPr marL="120014">
              <a:lnSpc>
                <a:spcPct val="120000"/>
              </a:lnSpc>
              <a:spcBef>
                <a:spcPts val="100"/>
              </a:spcBef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 employeur engagé : promotion interne, parcours professionnel, formation, politique handicap.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6612192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b_EXPERIENCE RECONN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7BA2EA11-6510-425F-A50A-B2B70917E9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70E89F44-D927-4A70-A952-2F6066FF7D21}"/>
              </a:ext>
            </a:extLst>
          </p:cNvPr>
          <p:cNvSpPr/>
          <p:nvPr userDrawn="1"/>
        </p:nvSpPr>
        <p:spPr>
          <a:xfrm>
            <a:off x="7057619" y="1144061"/>
            <a:ext cx="324000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5629A02C-720A-4EA7-9EC2-EE5DDCDCBBAD}"/>
              </a:ext>
            </a:extLst>
          </p:cNvPr>
          <p:cNvSpPr txBox="1"/>
          <p:nvPr userDrawn="1"/>
        </p:nvSpPr>
        <p:spPr>
          <a:xfrm>
            <a:off x="6999512" y="842060"/>
            <a:ext cx="4325662" cy="12747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100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Références</a:t>
            </a:r>
            <a:r>
              <a:rPr lang="fr-FR" sz="2800" b="1" kern="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clients</a:t>
            </a:r>
            <a:r>
              <a:rPr lang="fr-FR" sz="2800" b="1" kern="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 algn="just">
              <a:spcBef>
                <a:spcPts val="100"/>
              </a:spcBef>
              <a:defRPr/>
            </a:pP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flottes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professionnelles,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loueurs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longue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durée,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revente,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poids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lourds,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génie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civil,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manutention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agricoles.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pic>
        <p:nvPicPr>
          <p:cNvPr id="67" name="Image 66">
            <a:extLst>
              <a:ext uri="{FF2B5EF4-FFF2-40B4-BE49-F238E27FC236}">
                <a16:creationId xmlns:a16="http://schemas.microsoft.com/office/drawing/2014/main" id="{4A63FF70-A4CC-42DD-A791-C1928948F9D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9059" y="224517"/>
            <a:ext cx="2880366" cy="2880366"/>
          </a:xfrm>
          <a:prstGeom prst="rect">
            <a:avLst/>
          </a:prstGeom>
        </p:spPr>
      </p:pic>
      <p:pic>
        <p:nvPicPr>
          <p:cNvPr id="69" name="Image 68">
            <a:extLst>
              <a:ext uri="{FF2B5EF4-FFF2-40B4-BE49-F238E27FC236}">
                <a16:creationId xmlns:a16="http://schemas.microsoft.com/office/drawing/2014/main" id="{B858F7CE-720F-4372-8671-D00AE397CFE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1F7AEE58-EB1B-4B7F-AC99-9030A801C3C2}"/>
              </a:ext>
            </a:extLst>
          </p:cNvPr>
          <p:cNvSpPr txBox="1"/>
          <p:nvPr userDrawn="1"/>
        </p:nvSpPr>
        <p:spPr>
          <a:xfrm>
            <a:off x="349113" y="4416827"/>
            <a:ext cx="2411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prstClr val="white"/>
                </a:solidFill>
                <a:latin typeface="Bebas Neue" panose="020B0606020202050201" pitchFamily="34" charset="0"/>
              </a:rPr>
              <a:t>GOOGLE </a:t>
            </a:r>
          </a:p>
          <a:p>
            <a:r>
              <a:rPr lang="fr-FR" sz="2800" dirty="0">
                <a:solidFill>
                  <a:prstClr val="white"/>
                </a:solidFill>
                <a:latin typeface="Bebas Neue" panose="020B0606020202050201" pitchFamily="34" charset="0"/>
              </a:rPr>
              <a:t>MY BUSINESS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2A399F8A-D771-4F3E-94E6-B10B8F89B5C6}"/>
              </a:ext>
            </a:extLst>
          </p:cNvPr>
          <p:cNvSpPr txBox="1"/>
          <p:nvPr userDrawn="1"/>
        </p:nvSpPr>
        <p:spPr>
          <a:xfrm>
            <a:off x="8567" y="5266477"/>
            <a:ext cx="16697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dirty="0">
                <a:solidFill>
                  <a:prstClr val="white"/>
                </a:solidFill>
                <a:latin typeface="Bebas Neue" panose="020B0606020202050201" pitchFamily="34" charset="0"/>
              </a:rPr>
              <a:t>4,1/5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9891B1F0-DDAF-4F95-8E08-A6015F60AEDE}"/>
              </a:ext>
            </a:extLst>
          </p:cNvPr>
          <p:cNvSpPr txBox="1"/>
          <p:nvPr userDrawn="1"/>
        </p:nvSpPr>
        <p:spPr>
          <a:xfrm>
            <a:off x="4092853" y="4727752"/>
            <a:ext cx="2411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</a:rPr>
              <a:t>NPS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8F62D875-7E1B-41A0-B873-EB47D32E4A66}"/>
              </a:ext>
            </a:extLst>
          </p:cNvPr>
          <p:cNvSpPr txBox="1"/>
          <p:nvPr userDrawn="1"/>
        </p:nvSpPr>
        <p:spPr>
          <a:xfrm>
            <a:off x="3425275" y="5266477"/>
            <a:ext cx="13914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dirty="0">
                <a:solidFill>
                  <a:prstClr val="white"/>
                </a:solidFill>
                <a:latin typeface="Bebas Neue" panose="020B0606020202050201" pitchFamily="34" charset="0"/>
              </a:rPr>
              <a:t>78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C0D886A-25B9-4E4C-9E12-68FA764A1654}"/>
              </a:ext>
            </a:extLst>
          </p:cNvPr>
          <p:cNvSpPr txBox="1"/>
          <p:nvPr userDrawn="1"/>
        </p:nvSpPr>
        <p:spPr>
          <a:xfrm>
            <a:off x="4729373" y="5389530"/>
            <a:ext cx="493684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RECOMMANDENT </a:t>
            </a:r>
          </a:p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LA MARQUE EUROMASTER </a:t>
            </a:r>
          </a:p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(VS PROFESSION)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584956B-AC37-FE1B-E27D-F802E9C3667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5295" y="2243743"/>
            <a:ext cx="4681737" cy="359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676966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1B253F13-3061-4966-BC9E-2B4CC5ECB3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BE0EC791-2B7F-41AC-BBEC-73CB20D945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25532" y="1952965"/>
            <a:ext cx="2161036" cy="221626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6CE9E36D-6F06-4341-A693-A13AE0CDFA0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2750" y="2348482"/>
            <a:ext cx="2161036" cy="216103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1481F78-4199-495D-9A70-1F0A3A502451}"/>
              </a:ext>
            </a:extLst>
          </p:cNvPr>
          <p:cNvSpPr/>
          <p:nvPr userDrawn="1"/>
        </p:nvSpPr>
        <p:spPr>
          <a:xfrm>
            <a:off x="6937997" y="2825225"/>
            <a:ext cx="4320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2FB730C-C9C0-46D7-8DDD-CC7D691201D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953535" y="3066512"/>
            <a:ext cx="4419315" cy="110271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Pierre </a:t>
            </a:r>
            <a:r>
              <a:rPr lang="fr-FR" dirty="0" err="1"/>
              <a:t>NomdeFamille</a:t>
            </a:r>
            <a:r>
              <a:rPr lang="fr-FR" dirty="0"/>
              <a:t> </a:t>
            </a:r>
          </a:p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01 23 45 67 89</a:t>
            </a:r>
          </a:p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Pnomdefamille@euromaster.com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7D7CBAE-0F61-4507-99FA-F134242CF7E3}"/>
              </a:ext>
            </a:extLst>
          </p:cNvPr>
          <p:cNvSpPr txBox="1"/>
          <p:nvPr userDrawn="1"/>
        </p:nvSpPr>
        <p:spPr>
          <a:xfrm>
            <a:off x="6896100" y="2525485"/>
            <a:ext cx="47752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>
              <a:spcBef>
                <a:spcPts val="114"/>
              </a:spcBef>
              <a:defRPr/>
            </a:pPr>
            <a:r>
              <a:rPr lang="fr-FR" sz="2800" b="1" kern="0" spc="-10" dirty="0">
                <a:solidFill>
                  <a:srgbClr val="FFFFFF"/>
                </a:solidFill>
                <a:latin typeface="Arial"/>
                <a:cs typeface="Arial"/>
              </a:rPr>
              <a:t>Votre</a:t>
            </a:r>
            <a:r>
              <a:rPr lang="fr-FR" sz="2800" b="1" kern="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FFFFFF"/>
                </a:solidFill>
                <a:latin typeface="Arial"/>
                <a:cs typeface="Arial"/>
              </a:rPr>
              <a:t>interlocuteur</a:t>
            </a:r>
            <a:r>
              <a:rPr lang="fr-FR" sz="2800" b="1" kern="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FFFFFF"/>
                </a:solidFill>
                <a:latin typeface="Arial"/>
                <a:cs typeface="Arial"/>
              </a:rPr>
              <a:t>dédié</a:t>
            </a:r>
            <a:r>
              <a:rPr lang="fr-FR" sz="2800" b="1" kern="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400" b="1" kern="0" spc="-50" dirty="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lang="fr-FR" sz="24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4109851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seul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E5C8C605-CCED-47D8-9163-3799E7D233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526" y="3788640"/>
            <a:ext cx="2161036" cy="216103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CC59456-8519-44AF-B032-E46B6904366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8368" y="531711"/>
            <a:ext cx="2880366" cy="2880366"/>
          </a:xfrm>
          <a:prstGeom prst="rect">
            <a:avLst/>
          </a:prstGeom>
        </p:spPr>
      </p:pic>
      <p:pic>
        <p:nvPicPr>
          <p:cNvPr id="8" name="Image 7" descr="Une image contenant texte&#10;&#10;Description générée automatiquement">
            <a:extLst>
              <a:ext uri="{FF2B5EF4-FFF2-40B4-BE49-F238E27FC236}">
                <a16:creationId xmlns:a16="http://schemas.microsoft.com/office/drawing/2014/main" id="{6EEB10B6-D081-47E2-8583-1E0DC995C14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4069" y="175881"/>
            <a:ext cx="2880366" cy="2880366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4C1A633-7FA7-4DE7-85F2-6F11237D300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113" y="3323250"/>
            <a:ext cx="2161036" cy="216103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CB6E662-00A2-4712-854C-32763184F42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254" y="367282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4ACB2AC-1412-433C-886A-E07A04119D9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045" y="7617"/>
            <a:ext cx="2880366" cy="2880366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ED338BFB-C117-46C2-A1FC-22B57DDA720D}"/>
              </a:ext>
            </a:extLst>
          </p:cNvPr>
          <p:cNvSpPr txBox="1"/>
          <p:nvPr userDrawn="1"/>
        </p:nvSpPr>
        <p:spPr>
          <a:xfrm>
            <a:off x="6733727" y="785435"/>
            <a:ext cx="2880366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prstClr val="black"/>
                </a:solidFill>
              </a:rPr>
              <a:t>Vert foncé : 35-160-70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Vert clair : 210-230-210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Jaune foncé : 245-229-105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Jaune clair : 250-245-220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Bleu foncé : 40-15-85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Bleu clair : 210-230-230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8B13758-E383-4645-B8FD-FDC6375FD27E}"/>
              </a:ext>
            </a:extLst>
          </p:cNvPr>
          <p:cNvSpPr/>
          <p:nvPr userDrawn="1"/>
        </p:nvSpPr>
        <p:spPr>
          <a:xfrm>
            <a:off x="8830836" y="3988435"/>
            <a:ext cx="311804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FCC5D7B-B0D0-4E99-90F3-D7B755BEA48D}"/>
              </a:ext>
            </a:extLst>
          </p:cNvPr>
          <p:cNvSpPr/>
          <p:nvPr userDrawn="1"/>
        </p:nvSpPr>
        <p:spPr>
          <a:xfrm>
            <a:off x="8830836" y="3393209"/>
            <a:ext cx="311804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1126B44-98E2-4D2A-9BED-C9408779E2AD}"/>
              </a:ext>
            </a:extLst>
          </p:cNvPr>
          <p:cNvSpPr/>
          <p:nvPr userDrawn="1"/>
        </p:nvSpPr>
        <p:spPr>
          <a:xfrm>
            <a:off x="8830836" y="2744540"/>
            <a:ext cx="311804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D5D563F-D722-45B2-8A74-E15E042DEE39}"/>
              </a:ext>
            </a:extLst>
          </p:cNvPr>
          <p:cNvSpPr/>
          <p:nvPr userDrawn="1"/>
        </p:nvSpPr>
        <p:spPr>
          <a:xfrm>
            <a:off x="8830836" y="2108300"/>
            <a:ext cx="3118040" cy="180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41D49F7-7386-4651-8250-BF1C56202874}"/>
              </a:ext>
            </a:extLst>
          </p:cNvPr>
          <p:cNvSpPr/>
          <p:nvPr userDrawn="1"/>
        </p:nvSpPr>
        <p:spPr>
          <a:xfrm>
            <a:off x="8830836" y="1447075"/>
            <a:ext cx="311804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0CED82E-A182-43D4-8A3F-2D812516E1DD}"/>
              </a:ext>
            </a:extLst>
          </p:cNvPr>
          <p:cNvSpPr/>
          <p:nvPr userDrawn="1"/>
        </p:nvSpPr>
        <p:spPr>
          <a:xfrm>
            <a:off x="8830836" y="799728"/>
            <a:ext cx="3118040" cy="180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3CD6B24-479A-4B8E-A7CD-887F5A3941D0}"/>
              </a:ext>
            </a:extLst>
          </p:cNvPr>
          <p:cNvSpPr/>
          <p:nvPr userDrawn="1"/>
        </p:nvSpPr>
        <p:spPr>
          <a:xfrm>
            <a:off x="8830836" y="4234865"/>
            <a:ext cx="3118040" cy="108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9F8400D-2D90-4A8D-A190-5EA7A9BFEB14}"/>
              </a:ext>
            </a:extLst>
          </p:cNvPr>
          <p:cNvSpPr/>
          <p:nvPr userDrawn="1"/>
        </p:nvSpPr>
        <p:spPr>
          <a:xfrm>
            <a:off x="8830836" y="3639639"/>
            <a:ext cx="3118040" cy="108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74F134A-539F-44A1-86AA-625A6308D363}"/>
              </a:ext>
            </a:extLst>
          </p:cNvPr>
          <p:cNvSpPr/>
          <p:nvPr userDrawn="1"/>
        </p:nvSpPr>
        <p:spPr>
          <a:xfrm>
            <a:off x="8830836" y="2990970"/>
            <a:ext cx="311804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C04BFD2-9BD2-484B-91B9-DB8645BA9DFB}"/>
              </a:ext>
            </a:extLst>
          </p:cNvPr>
          <p:cNvSpPr/>
          <p:nvPr userDrawn="1"/>
        </p:nvSpPr>
        <p:spPr>
          <a:xfrm>
            <a:off x="8830836" y="2354730"/>
            <a:ext cx="311804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552650B-F59E-480D-B2C2-D744C2B7E9BC}"/>
              </a:ext>
            </a:extLst>
          </p:cNvPr>
          <p:cNvSpPr/>
          <p:nvPr userDrawn="1"/>
        </p:nvSpPr>
        <p:spPr>
          <a:xfrm>
            <a:off x="8830836" y="1693505"/>
            <a:ext cx="311804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088A545-6B25-469F-A485-13A5DAE3D0EB}"/>
              </a:ext>
            </a:extLst>
          </p:cNvPr>
          <p:cNvSpPr/>
          <p:nvPr userDrawn="1"/>
        </p:nvSpPr>
        <p:spPr>
          <a:xfrm>
            <a:off x="8830836" y="1046158"/>
            <a:ext cx="3118040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EF1B5AD-5804-4788-AFBD-85A7BD295D16}"/>
              </a:ext>
            </a:extLst>
          </p:cNvPr>
          <p:cNvSpPr txBox="1"/>
          <p:nvPr userDrawn="1"/>
        </p:nvSpPr>
        <p:spPr>
          <a:xfrm>
            <a:off x="9296400" y="175881"/>
            <a:ext cx="193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prstClr val="black"/>
                </a:solidFill>
              </a:rPr>
              <a:t>Hauteur 0,3/0,5</a:t>
            </a:r>
          </a:p>
        </p:txBody>
      </p:sp>
    </p:spTree>
    <p:extLst>
      <p:ext uri="{BB962C8B-B14F-4D97-AF65-F5344CB8AC3E}">
        <p14:creationId xmlns:p14="http://schemas.microsoft.com/office/powerpoint/2010/main" val="25740079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948745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2191999" cy="52318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11436095" y="3374135"/>
            <a:ext cx="755902" cy="25557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" name="bk object 18"/>
          <p:cNvSpPr/>
          <p:nvPr/>
        </p:nvSpPr>
        <p:spPr>
          <a:xfrm>
            <a:off x="8121395" y="5861303"/>
            <a:ext cx="3392424" cy="8503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" name="bk object 19"/>
          <p:cNvSpPr/>
          <p:nvPr/>
        </p:nvSpPr>
        <p:spPr>
          <a:xfrm>
            <a:off x="126492" y="5849110"/>
            <a:ext cx="4585716" cy="92964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0" name="bk object 20"/>
          <p:cNvSpPr/>
          <p:nvPr/>
        </p:nvSpPr>
        <p:spPr>
          <a:xfrm>
            <a:off x="9784080" y="4572"/>
            <a:ext cx="2407919" cy="145084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585465" y="1711832"/>
            <a:ext cx="7021068" cy="6051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8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11/7/2023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0636523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11/7/2023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926459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11/7/2023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0304691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11/7/2023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410434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11/7/2023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290516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object 2">
            <a:extLst>
              <a:ext uri="{FF2B5EF4-FFF2-40B4-BE49-F238E27FC236}">
                <a16:creationId xmlns:a16="http://schemas.microsoft.com/office/drawing/2014/main" id="{6E391A5D-A994-E968-DB0A-065E4412FFCA}"/>
              </a:ext>
            </a:extLst>
          </p:cNvPr>
          <p:cNvSpPr/>
          <p:nvPr userDrawn="1"/>
        </p:nvSpPr>
        <p:spPr>
          <a:xfrm>
            <a:off x="0" y="0"/>
            <a:ext cx="12193270" cy="6858000"/>
          </a:xfrm>
          <a:custGeom>
            <a:avLst/>
            <a:gdLst/>
            <a:ahLst/>
            <a:cxnLst/>
            <a:rect l="l" t="t" r="r" b="b"/>
            <a:pathLst>
              <a:path w="12193270" h="6858000">
                <a:moveTo>
                  <a:pt x="12193206" y="0"/>
                </a:moveTo>
                <a:lnTo>
                  <a:pt x="0" y="0"/>
                </a:lnTo>
                <a:lnTo>
                  <a:pt x="0" y="6858000"/>
                </a:lnTo>
                <a:lnTo>
                  <a:pt x="12193206" y="6858000"/>
                </a:lnTo>
                <a:lnTo>
                  <a:pt x="12193206" y="0"/>
                </a:lnTo>
                <a:close/>
              </a:path>
            </a:pathLst>
          </a:custGeom>
          <a:solidFill>
            <a:srgbClr val="00964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grpSp>
        <p:nvGrpSpPr>
          <p:cNvPr id="8" name="object 3">
            <a:extLst>
              <a:ext uri="{FF2B5EF4-FFF2-40B4-BE49-F238E27FC236}">
                <a16:creationId xmlns:a16="http://schemas.microsoft.com/office/drawing/2014/main" id="{76604AE7-D163-1A15-6856-44FA0C5FA091}"/>
              </a:ext>
            </a:extLst>
          </p:cNvPr>
          <p:cNvGrpSpPr/>
          <p:nvPr userDrawn="1"/>
        </p:nvGrpSpPr>
        <p:grpSpPr>
          <a:xfrm>
            <a:off x="3441001" y="2231999"/>
            <a:ext cx="5307330" cy="1228725"/>
            <a:chOff x="3441001" y="2231999"/>
            <a:chExt cx="5307330" cy="1228725"/>
          </a:xfrm>
        </p:grpSpPr>
        <p:sp>
          <p:nvSpPr>
            <p:cNvPr id="9" name="object 4">
              <a:extLst>
                <a:ext uri="{FF2B5EF4-FFF2-40B4-BE49-F238E27FC236}">
                  <a16:creationId xmlns:a16="http://schemas.microsoft.com/office/drawing/2014/main" id="{B9BA76C9-2A03-6908-151D-0108DB5857D6}"/>
                </a:ext>
              </a:extLst>
            </p:cNvPr>
            <p:cNvSpPr/>
            <p:nvPr/>
          </p:nvSpPr>
          <p:spPr>
            <a:xfrm>
              <a:off x="3441001" y="2231999"/>
              <a:ext cx="5307330" cy="1228725"/>
            </a:xfrm>
            <a:custGeom>
              <a:avLst/>
              <a:gdLst/>
              <a:ahLst/>
              <a:cxnLst/>
              <a:rect l="l" t="t" r="r" b="b"/>
              <a:pathLst>
                <a:path w="5307330" h="1228725">
                  <a:moveTo>
                    <a:pt x="5306999" y="0"/>
                  </a:moveTo>
                  <a:lnTo>
                    <a:pt x="0" y="0"/>
                  </a:lnTo>
                  <a:lnTo>
                    <a:pt x="0" y="1228636"/>
                  </a:lnTo>
                  <a:lnTo>
                    <a:pt x="5306999" y="1228636"/>
                  </a:lnTo>
                  <a:lnTo>
                    <a:pt x="5306999" y="0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0" name="object 5">
              <a:extLst>
                <a:ext uri="{FF2B5EF4-FFF2-40B4-BE49-F238E27FC236}">
                  <a16:creationId xmlns:a16="http://schemas.microsoft.com/office/drawing/2014/main" id="{BDA932A4-1823-B813-0D38-3A093F8043AB}"/>
                </a:ext>
              </a:extLst>
            </p:cNvPr>
            <p:cNvSpPr/>
            <p:nvPr/>
          </p:nvSpPr>
          <p:spPr>
            <a:xfrm>
              <a:off x="3484092" y="2275243"/>
              <a:ext cx="5220970" cy="1142365"/>
            </a:xfrm>
            <a:custGeom>
              <a:avLst/>
              <a:gdLst/>
              <a:ahLst/>
              <a:cxnLst/>
              <a:rect l="l" t="t" r="r" b="b"/>
              <a:pathLst>
                <a:path w="5220970" h="1142364">
                  <a:moveTo>
                    <a:pt x="5220804" y="0"/>
                  </a:moveTo>
                  <a:lnTo>
                    <a:pt x="0" y="0"/>
                  </a:lnTo>
                  <a:lnTo>
                    <a:pt x="0" y="1142149"/>
                  </a:lnTo>
                  <a:lnTo>
                    <a:pt x="5220804" y="1142149"/>
                  </a:lnTo>
                  <a:lnTo>
                    <a:pt x="522080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1" name="object 6">
              <a:extLst>
                <a:ext uri="{FF2B5EF4-FFF2-40B4-BE49-F238E27FC236}">
                  <a16:creationId xmlns:a16="http://schemas.microsoft.com/office/drawing/2014/main" id="{EE8E0B60-011B-9704-2F89-448CAB29B920}"/>
                </a:ext>
              </a:extLst>
            </p:cNvPr>
            <p:cNvSpPr/>
            <p:nvPr/>
          </p:nvSpPr>
          <p:spPr>
            <a:xfrm>
              <a:off x="3568230" y="2357894"/>
              <a:ext cx="977265" cy="974090"/>
            </a:xfrm>
            <a:custGeom>
              <a:avLst/>
              <a:gdLst/>
              <a:ahLst/>
              <a:cxnLst/>
              <a:rect l="l" t="t" r="r" b="b"/>
              <a:pathLst>
                <a:path w="977264" h="974089">
                  <a:moveTo>
                    <a:pt x="976896" y="0"/>
                  </a:moveTo>
                  <a:lnTo>
                    <a:pt x="467258" y="0"/>
                  </a:lnTo>
                  <a:lnTo>
                    <a:pt x="467258" y="466090"/>
                  </a:lnTo>
                  <a:lnTo>
                    <a:pt x="0" y="466090"/>
                  </a:lnTo>
                  <a:lnTo>
                    <a:pt x="0" y="974090"/>
                  </a:lnTo>
                  <a:lnTo>
                    <a:pt x="976896" y="974090"/>
                  </a:lnTo>
                  <a:lnTo>
                    <a:pt x="976896" y="466090"/>
                  </a:lnTo>
                  <a:lnTo>
                    <a:pt x="976896" y="0"/>
                  </a:lnTo>
                  <a:close/>
                </a:path>
              </a:pathLst>
            </a:custGeom>
            <a:solidFill>
              <a:srgbClr val="00964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2" name="object 7">
              <a:extLst>
                <a:ext uri="{FF2B5EF4-FFF2-40B4-BE49-F238E27FC236}">
                  <a16:creationId xmlns:a16="http://schemas.microsoft.com/office/drawing/2014/main" id="{2E2C067A-B067-0DDF-34DE-9E4A828EABB9}"/>
                </a:ext>
              </a:extLst>
            </p:cNvPr>
            <p:cNvSpPr/>
            <p:nvPr/>
          </p:nvSpPr>
          <p:spPr>
            <a:xfrm>
              <a:off x="4076618" y="2863634"/>
              <a:ext cx="429259" cy="427990"/>
            </a:xfrm>
            <a:custGeom>
              <a:avLst/>
              <a:gdLst/>
              <a:ahLst/>
              <a:cxnLst/>
              <a:rect l="l" t="t" r="r" b="b"/>
              <a:pathLst>
                <a:path w="429260" h="427989">
                  <a:moveTo>
                    <a:pt x="428663" y="0"/>
                  </a:moveTo>
                  <a:lnTo>
                    <a:pt x="247383" y="0"/>
                  </a:lnTo>
                  <a:lnTo>
                    <a:pt x="239546" y="48185"/>
                  </a:lnTo>
                  <a:lnTo>
                    <a:pt x="223476" y="93051"/>
                  </a:lnTo>
                  <a:lnTo>
                    <a:pt x="199991" y="133778"/>
                  </a:lnTo>
                  <a:lnTo>
                    <a:pt x="169911" y="169549"/>
                  </a:lnTo>
                  <a:lnTo>
                    <a:pt x="134054" y="199545"/>
                  </a:lnTo>
                  <a:lnTo>
                    <a:pt x="93237" y="222947"/>
                  </a:lnTo>
                  <a:lnTo>
                    <a:pt x="48279" y="238937"/>
                  </a:lnTo>
                  <a:lnTo>
                    <a:pt x="0" y="246697"/>
                  </a:lnTo>
                  <a:lnTo>
                    <a:pt x="0" y="427748"/>
                  </a:lnTo>
                  <a:lnTo>
                    <a:pt x="49031" y="423070"/>
                  </a:lnTo>
                  <a:lnTo>
                    <a:pt x="96385" y="413262"/>
                  </a:lnTo>
                  <a:lnTo>
                    <a:pt x="141771" y="398610"/>
                  </a:lnTo>
                  <a:lnTo>
                    <a:pt x="184902" y="379402"/>
                  </a:lnTo>
                  <a:lnTo>
                    <a:pt x="225489" y="355925"/>
                  </a:lnTo>
                  <a:lnTo>
                    <a:pt x="263242" y="328468"/>
                  </a:lnTo>
                  <a:lnTo>
                    <a:pt x="297875" y="297318"/>
                  </a:lnTo>
                  <a:lnTo>
                    <a:pt x="329097" y="262761"/>
                  </a:lnTo>
                  <a:lnTo>
                    <a:pt x="356621" y="225086"/>
                  </a:lnTo>
                  <a:lnTo>
                    <a:pt x="380158" y="184581"/>
                  </a:lnTo>
                  <a:lnTo>
                    <a:pt x="399419" y="141532"/>
                  </a:lnTo>
                  <a:lnTo>
                    <a:pt x="414116" y="96227"/>
                  </a:lnTo>
                  <a:lnTo>
                    <a:pt x="423960" y="48954"/>
                  </a:lnTo>
                  <a:lnTo>
                    <a:pt x="428663" y="0"/>
                  </a:lnTo>
                  <a:close/>
                </a:path>
              </a:pathLst>
            </a:custGeom>
            <a:solidFill>
              <a:srgbClr val="FFED0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" name="object 8">
              <a:extLst>
                <a:ext uri="{FF2B5EF4-FFF2-40B4-BE49-F238E27FC236}">
                  <a16:creationId xmlns:a16="http://schemas.microsoft.com/office/drawing/2014/main" id="{90C093F1-3946-076D-9C0E-A2802D323AD8}"/>
                </a:ext>
              </a:extLst>
            </p:cNvPr>
            <p:cNvSpPr/>
            <p:nvPr/>
          </p:nvSpPr>
          <p:spPr>
            <a:xfrm>
              <a:off x="3568217" y="2357323"/>
              <a:ext cx="467359" cy="467359"/>
            </a:xfrm>
            <a:custGeom>
              <a:avLst/>
              <a:gdLst/>
              <a:ahLst/>
              <a:cxnLst/>
              <a:rect l="l" t="t" r="r" b="b"/>
              <a:pathLst>
                <a:path w="467360" h="467360">
                  <a:moveTo>
                    <a:pt x="467271" y="0"/>
                  </a:moveTo>
                  <a:lnTo>
                    <a:pt x="0" y="0"/>
                  </a:lnTo>
                  <a:lnTo>
                    <a:pt x="0" y="466826"/>
                  </a:lnTo>
                  <a:lnTo>
                    <a:pt x="467271" y="466826"/>
                  </a:lnTo>
                  <a:lnTo>
                    <a:pt x="467271" y="0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pic>
          <p:nvPicPr>
            <p:cNvPr id="14" name="object 9">
              <a:extLst>
                <a:ext uri="{FF2B5EF4-FFF2-40B4-BE49-F238E27FC236}">
                  <a16:creationId xmlns:a16="http://schemas.microsoft.com/office/drawing/2014/main" id="{37C73209-EB68-3961-B47C-FA457D0994D1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30309" y="2418373"/>
              <a:ext cx="379192" cy="385630"/>
            </a:xfrm>
            <a:prstGeom prst="rect">
              <a:avLst/>
            </a:prstGeom>
          </p:spPr>
        </p:pic>
        <p:sp>
          <p:nvSpPr>
            <p:cNvPr id="15" name="object 10">
              <a:extLst>
                <a:ext uri="{FF2B5EF4-FFF2-40B4-BE49-F238E27FC236}">
                  <a16:creationId xmlns:a16="http://schemas.microsoft.com/office/drawing/2014/main" id="{936FE857-A767-31FE-1FCF-8B65CD868F93}"/>
                </a:ext>
              </a:extLst>
            </p:cNvPr>
            <p:cNvSpPr/>
            <p:nvPr/>
          </p:nvSpPr>
          <p:spPr>
            <a:xfrm>
              <a:off x="3607803" y="2396057"/>
              <a:ext cx="897890" cy="895350"/>
            </a:xfrm>
            <a:custGeom>
              <a:avLst/>
              <a:gdLst/>
              <a:ahLst/>
              <a:cxnLst/>
              <a:rect l="l" t="t" r="r" b="b"/>
              <a:pathLst>
                <a:path w="897889" h="895350">
                  <a:moveTo>
                    <a:pt x="428713" y="714286"/>
                  </a:moveTo>
                  <a:lnTo>
                    <a:pt x="380403" y="706501"/>
                  </a:lnTo>
                  <a:lnTo>
                    <a:pt x="335432" y="690486"/>
                  </a:lnTo>
                  <a:lnTo>
                    <a:pt x="294601" y="667054"/>
                  </a:lnTo>
                  <a:lnTo>
                    <a:pt x="258749" y="637044"/>
                  </a:lnTo>
                  <a:lnTo>
                    <a:pt x="228663" y="601268"/>
                  </a:lnTo>
                  <a:lnTo>
                    <a:pt x="205181" y="560552"/>
                  </a:lnTo>
                  <a:lnTo>
                    <a:pt x="189115" y="515721"/>
                  </a:lnTo>
                  <a:lnTo>
                    <a:pt x="181292" y="467601"/>
                  </a:lnTo>
                  <a:lnTo>
                    <a:pt x="0" y="467601"/>
                  </a:lnTo>
                  <a:lnTo>
                    <a:pt x="4711" y="516572"/>
                  </a:lnTo>
                  <a:lnTo>
                    <a:pt x="14554" y="563867"/>
                  </a:lnTo>
                  <a:lnTo>
                    <a:pt x="29248" y="609180"/>
                  </a:lnTo>
                  <a:lnTo>
                    <a:pt x="48514" y="652233"/>
                  </a:lnTo>
                  <a:lnTo>
                    <a:pt x="72034" y="692734"/>
                  </a:lnTo>
                  <a:lnTo>
                    <a:pt x="99555" y="730402"/>
                  </a:lnTo>
                  <a:lnTo>
                    <a:pt x="130771" y="764946"/>
                  </a:lnTo>
                  <a:lnTo>
                    <a:pt x="165404" y="796086"/>
                  </a:lnTo>
                  <a:lnTo>
                    <a:pt x="203161" y="823518"/>
                  </a:lnTo>
                  <a:lnTo>
                    <a:pt x="243751" y="846975"/>
                  </a:lnTo>
                  <a:lnTo>
                    <a:pt x="286880" y="866165"/>
                  </a:lnTo>
                  <a:lnTo>
                    <a:pt x="332282" y="880795"/>
                  </a:lnTo>
                  <a:lnTo>
                    <a:pt x="379653" y="890587"/>
                  </a:lnTo>
                  <a:lnTo>
                    <a:pt x="428713" y="895248"/>
                  </a:lnTo>
                  <a:lnTo>
                    <a:pt x="428713" y="714286"/>
                  </a:lnTo>
                  <a:close/>
                </a:path>
                <a:path w="897889" h="895350">
                  <a:moveTo>
                    <a:pt x="897470" y="427774"/>
                  </a:moveTo>
                  <a:lnTo>
                    <a:pt x="892771" y="378802"/>
                  </a:lnTo>
                  <a:lnTo>
                    <a:pt x="882929" y="331520"/>
                  </a:lnTo>
                  <a:lnTo>
                    <a:pt x="868222" y="286207"/>
                  </a:lnTo>
                  <a:lnTo>
                    <a:pt x="848969" y="243154"/>
                  </a:lnTo>
                  <a:lnTo>
                    <a:pt x="825436" y="202641"/>
                  </a:lnTo>
                  <a:lnTo>
                    <a:pt x="797902" y="164960"/>
                  </a:lnTo>
                  <a:lnTo>
                    <a:pt x="766686" y="130403"/>
                  </a:lnTo>
                  <a:lnTo>
                    <a:pt x="732053" y="99250"/>
                  </a:lnTo>
                  <a:lnTo>
                    <a:pt x="694296" y="71793"/>
                  </a:lnTo>
                  <a:lnTo>
                    <a:pt x="653707" y="48323"/>
                  </a:lnTo>
                  <a:lnTo>
                    <a:pt x="610577" y="29121"/>
                  </a:lnTo>
                  <a:lnTo>
                    <a:pt x="565188" y="14465"/>
                  </a:lnTo>
                  <a:lnTo>
                    <a:pt x="517842" y="4660"/>
                  </a:lnTo>
                  <a:lnTo>
                    <a:pt x="468807" y="0"/>
                  </a:lnTo>
                  <a:lnTo>
                    <a:pt x="468807" y="181038"/>
                  </a:lnTo>
                  <a:lnTo>
                    <a:pt x="517093" y="188772"/>
                  </a:lnTo>
                  <a:lnTo>
                    <a:pt x="562051" y="204787"/>
                  </a:lnTo>
                  <a:lnTo>
                    <a:pt x="602869" y="228219"/>
                  </a:lnTo>
                  <a:lnTo>
                    <a:pt x="638721" y="258254"/>
                  </a:lnTo>
                  <a:lnTo>
                    <a:pt x="668794" y="294055"/>
                  </a:lnTo>
                  <a:lnTo>
                    <a:pt x="692289" y="334797"/>
                  </a:lnTo>
                  <a:lnTo>
                    <a:pt x="708355" y="379641"/>
                  </a:lnTo>
                  <a:lnTo>
                    <a:pt x="716191" y="427774"/>
                  </a:lnTo>
                  <a:lnTo>
                    <a:pt x="897470" y="427774"/>
                  </a:lnTo>
                  <a:close/>
                </a:path>
              </a:pathLst>
            </a:custGeom>
            <a:solidFill>
              <a:srgbClr val="FFED0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" name="object 11">
              <a:extLst>
                <a:ext uri="{FF2B5EF4-FFF2-40B4-BE49-F238E27FC236}">
                  <a16:creationId xmlns:a16="http://schemas.microsoft.com/office/drawing/2014/main" id="{B4EC0E04-92AF-4720-953F-57CE544003EF}"/>
                </a:ext>
              </a:extLst>
            </p:cNvPr>
            <p:cNvSpPr/>
            <p:nvPr/>
          </p:nvSpPr>
          <p:spPr>
            <a:xfrm>
              <a:off x="4667859" y="2581351"/>
              <a:ext cx="3895090" cy="524510"/>
            </a:xfrm>
            <a:custGeom>
              <a:avLst/>
              <a:gdLst/>
              <a:ahLst/>
              <a:cxnLst/>
              <a:rect l="l" t="t" r="r" b="b"/>
              <a:pathLst>
                <a:path w="3895090" h="524510">
                  <a:moveTo>
                    <a:pt x="276961" y="122593"/>
                  </a:moveTo>
                  <a:lnTo>
                    <a:pt x="270230" y="19418"/>
                  </a:lnTo>
                  <a:lnTo>
                    <a:pt x="0" y="19418"/>
                  </a:lnTo>
                  <a:lnTo>
                    <a:pt x="0" y="507161"/>
                  </a:lnTo>
                  <a:lnTo>
                    <a:pt x="263182" y="507161"/>
                  </a:lnTo>
                  <a:lnTo>
                    <a:pt x="276529" y="404139"/>
                  </a:lnTo>
                  <a:lnTo>
                    <a:pt x="112725" y="404139"/>
                  </a:lnTo>
                  <a:lnTo>
                    <a:pt x="112725" y="310007"/>
                  </a:lnTo>
                  <a:lnTo>
                    <a:pt x="257149" y="310007"/>
                  </a:lnTo>
                  <a:lnTo>
                    <a:pt x="257149" y="207175"/>
                  </a:lnTo>
                  <a:lnTo>
                    <a:pt x="112725" y="207175"/>
                  </a:lnTo>
                  <a:lnTo>
                    <a:pt x="112725" y="122593"/>
                  </a:lnTo>
                  <a:lnTo>
                    <a:pt x="276961" y="122593"/>
                  </a:lnTo>
                  <a:close/>
                </a:path>
                <a:path w="3895090" h="524510">
                  <a:moveTo>
                    <a:pt x="698423" y="19570"/>
                  </a:moveTo>
                  <a:lnTo>
                    <a:pt x="595820" y="19570"/>
                  </a:lnTo>
                  <a:lnTo>
                    <a:pt x="595820" y="308368"/>
                  </a:lnTo>
                  <a:lnTo>
                    <a:pt x="592112" y="350177"/>
                  </a:lnTo>
                  <a:lnTo>
                    <a:pt x="580174" y="380161"/>
                  </a:lnTo>
                  <a:lnTo>
                    <a:pt x="558850" y="398221"/>
                  </a:lnTo>
                  <a:lnTo>
                    <a:pt x="526935" y="404266"/>
                  </a:lnTo>
                  <a:lnTo>
                    <a:pt x="494969" y="398221"/>
                  </a:lnTo>
                  <a:lnTo>
                    <a:pt x="473570" y="380161"/>
                  </a:lnTo>
                  <a:lnTo>
                    <a:pt x="461594" y="350177"/>
                  </a:lnTo>
                  <a:lnTo>
                    <a:pt x="457847" y="308368"/>
                  </a:lnTo>
                  <a:lnTo>
                    <a:pt x="457847" y="19570"/>
                  </a:lnTo>
                  <a:lnTo>
                    <a:pt x="355028" y="19570"/>
                  </a:lnTo>
                  <a:lnTo>
                    <a:pt x="355028" y="300888"/>
                  </a:lnTo>
                  <a:lnTo>
                    <a:pt x="358292" y="357644"/>
                  </a:lnTo>
                  <a:lnTo>
                    <a:pt x="368236" y="405599"/>
                  </a:lnTo>
                  <a:lnTo>
                    <a:pt x="385114" y="444766"/>
                  </a:lnTo>
                  <a:lnTo>
                    <a:pt x="409168" y="475195"/>
                  </a:lnTo>
                  <a:lnTo>
                    <a:pt x="440664" y="496900"/>
                  </a:lnTo>
                  <a:lnTo>
                    <a:pt x="479831" y="509892"/>
                  </a:lnTo>
                  <a:lnTo>
                    <a:pt x="526935" y="514223"/>
                  </a:lnTo>
                  <a:lnTo>
                    <a:pt x="573900" y="509892"/>
                  </a:lnTo>
                  <a:lnTo>
                    <a:pt x="612965" y="496900"/>
                  </a:lnTo>
                  <a:lnTo>
                    <a:pt x="644372" y="475195"/>
                  </a:lnTo>
                  <a:lnTo>
                    <a:pt x="668388" y="444766"/>
                  </a:lnTo>
                  <a:lnTo>
                    <a:pt x="685241" y="405599"/>
                  </a:lnTo>
                  <a:lnTo>
                    <a:pt x="695172" y="357644"/>
                  </a:lnTo>
                  <a:lnTo>
                    <a:pt x="698423" y="300888"/>
                  </a:lnTo>
                  <a:lnTo>
                    <a:pt x="698423" y="19570"/>
                  </a:lnTo>
                  <a:close/>
                </a:path>
                <a:path w="3895090" h="524510">
                  <a:moveTo>
                    <a:pt x="1137539" y="484657"/>
                  </a:moveTo>
                  <a:lnTo>
                    <a:pt x="1025220" y="314756"/>
                  </a:lnTo>
                  <a:lnTo>
                    <a:pt x="1033564" y="309689"/>
                  </a:lnTo>
                  <a:lnTo>
                    <a:pt x="1053858" y="297345"/>
                  </a:lnTo>
                  <a:lnTo>
                    <a:pt x="1060297" y="290106"/>
                  </a:lnTo>
                  <a:lnTo>
                    <a:pt x="1080135" y="267804"/>
                  </a:lnTo>
                  <a:lnTo>
                    <a:pt x="1098486" y="226593"/>
                  </a:lnTo>
                  <a:lnTo>
                    <a:pt x="1103376" y="174142"/>
                  </a:lnTo>
                  <a:lnTo>
                    <a:pt x="1091387" y="120307"/>
                  </a:lnTo>
                  <a:lnTo>
                    <a:pt x="1066723" y="71247"/>
                  </a:lnTo>
                  <a:lnTo>
                    <a:pt x="1034110" y="41948"/>
                  </a:lnTo>
                  <a:lnTo>
                    <a:pt x="994092" y="21869"/>
                  </a:lnTo>
                  <a:lnTo>
                    <a:pt x="987793" y="20193"/>
                  </a:lnTo>
                  <a:lnTo>
                    <a:pt x="987793" y="195453"/>
                  </a:lnTo>
                  <a:lnTo>
                    <a:pt x="978712" y="235305"/>
                  </a:lnTo>
                  <a:lnTo>
                    <a:pt x="955852" y="265963"/>
                  </a:lnTo>
                  <a:lnTo>
                    <a:pt x="924013" y="285038"/>
                  </a:lnTo>
                  <a:lnTo>
                    <a:pt x="887996" y="290106"/>
                  </a:lnTo>
                  <a:lnTo>
                    <a:pt x="887996" y="125145"/>
                  </a:lnTo>
                  <a:lnTo>
                    <a:pt x="912355" y="120307"/>
                  </a:lnTo>
                  <a:lnTo>
                    <a:pt x="945845" y="129222"/>
                  </a:lnTo>
                  <a:lnTo>
                    <a:pt x="975360" y="153670"/>
                  </a:lnTo>
                  <a:lnTo>
                    <a:pt x="987793" y="195453"/>
                  </a:lnTo>
                  <a:lnTo>
                    <a:pt x="987793" y="20193"/>
                  </a:lnTo>
                  <a:lnTo>
                    <a:pt x="949274" y="9918"/>
                  </a:lnTo>
                  <a:lnTo>
                    <a:pt x="902296" y="5003"/>
                  </a:lnTo>
                  <a:lnTo>
                    <a:pt x="855776" y="5994"/>
                  </a:lnTo>
                  <a:lnTo>
                    <a:pt x="812355" y="11823"/>
                  </a:lnTo>
                  <a:lnTo>
                    <a:pt x="774636" y="21374"/>
                  </a:lnTo>
                  <a:lnTo>
                    <a:pt x="774636" y="507530"/>
                  </a:lnTo>
                  <a:lnTo>
                    <a:pt x="887996" y="507530"/>
                  </a:lnTo>
                  <a:lnTo>
                    <a:pt x="887996" y="309689"/>
                  </a:lnTo>
                  <a:lnTo>
                    <a:pt x="889228" y="309689"/>
                  </a:lnTo>
                  <a:lnTo>
                    <a:pt x="1022731" y="524078"/>
                  </a:lnTo>
                  <a:lnTo>
                    <a:pt x="1137539" y="484657"/>
                  </a:lnTo>
                  <a:close/>
                </a:path>
                <a:path w="3895090" h="524510">
                  <a:moveTo>
                    <a:pt x="1531112" y="264388"/>
                  </a:moveTo>
                  <a:lnTo>
                    <a:pt x="1527873" y="212813"/>
                  </a:lnTo>
                  <a:lnTo>
                    <a:pt x="1518310" y="164896"/>
                  </a:lnTo>
                  <a:lnTo>
                    <a:pt x="1502587" y="121640"/>
                  </a:lnTo>
                  <a:lnTo>
                    <a:pt x="1501267" y="119354"/>
                  </a:lnTo>
                  <a:lnTo>
                    <a:pt x="1480883" y="84035"/>
                  </a:lnTo>
                  <a:lnTo>
                    <a:pt x="1453400" y="53060"/>
                  </a:lnTo>
                  <a:lnTo>
                    <a:pt x="1429054" y="35890"/>
                  </a:lnTo>
                  <a:lnTo>
                    <a:pt x="1429054" y="264388"/>
                  </a:lnTo>
                  <a:lnTo>
                    <a:pt x="1424076" y="317639"/>
                  </a:lnTo>
                  <a:lnTo>
                    <a:pt x="1408188" y="364121"/>
                  </a:lnTo>
                  <a:lnTo>
                    <a:pt x="1379994" y="397002"/>
                  </a:lnTo>
                  <a:lnTo>
                    <a:pt x="1338084" y="409473"/>
                  </a:lnTo>
                  <a:lnTo>
                    <a:pt x="1296047" y="397002"/>
                  </a:lnTo>
                  <a:lnTo>
                    <a:pt x="1267841" y="364121"/>
                  </a:lnTo>
                  <a:lnTo>
                    <a:pt x="1252004" y="317639"/>
                  </a:lnTo>
                  <a:lnTo>
                    <a:pt x="1247051" y="264388"/>
                  </a:lnTo>
                  <a:lnTo>
                    <a:pt x="1252004" y="211150"/>
                  </a:lnTo>
                  <a:lnTo>
                    <a:pt x="1267841" y="164693"/>
                  </a:lnTo>
                  <a:lnTo>
                    <a:pt x="1296047" y="131826"/>
                  </a:lnTo>
                  <a:lnTo>
                    <a:pt x="1338084" y="119354"/>
                  </a:lnTo>
                  <a:lnTo>
                    <a:pt x="1379994" y="131826"/>
                  </a:lnTo>
                  <a:lnTo>
                    <a:pt x="1408188" y="164693"/>
                  </a:lnTo>
                  <a:lnTo>
                    <a:pt x="1424076" y="211150"/>
                  </a:lnTo>
                  <a:lnTo>
                    <a:pt x="1429054" y="264388"/>
                  </a:lnTo>
                  <a:lnTo>
                    <a:pt x="1429054" y="35890"/>
                  </a:lnTo>
                  <a:lnTo>
                    <a:pt x="1420317" y="29718"/>
                  </a:lnTo>
                  <a:lnTo>
                    <a:pt x="1381823" y="14986"/>
                  </a:lnTo>
                  <a:lnTo>
                    <a:pt x="1338084" y="9855"/>
                  </a:lnTo>
                  <a:lnTo>
                    <a:pt x="1294358" y="14986"/>
                  </a:lnTo>
                  <a:lnTo>
                    <a:pt x="1255864" y="29718"/>
                  </a:lnTo>
                  <a:lnTo>
                    <a:pt x="1222768" y="53060"/>
                  </a:lnTo>
                  <a:lnTo>
                    <a:pt x="1195285" y="84035"/>
                  </a:lnTo>
                  <a:lnTo>
                    <a:pt x="1173581" y="121640"/>
                  </a:lnTo>
                  <a:lnTo>
                    <a:pt x="1157846" y="164896"/>
                  </a:lnTo>
                  <a:lnTo>
                    <a:pt x="1148270" y="212813"/>
                  </a:lnTo>
                  <a:lnTo>
                    <a:pt x="1145044" y="264388"/>
                  </a:lnTo>
                  <a:lnTo>
                    <a:pt x="1148270" y="315950"/>
                  </a:lnTo>
                  <a:lnTo>
                    <a:pt x="1157846" y="363842"/>
                  </a:lnTo>
                  <a:lnTo>
                    <a:pt x="1173581" y="407073"/>
                  </a:lnTo>
                  <a:lnTo>
                    <a:pt x="1195285" y="444652"/>
                  </a:lnTo>
                  <a:lnTo>
                    <a:pt x="1222768" y="475602"/>
                  </a:lnTo>
                  <a:lnTo>
                    <a:pt x="1255864" y="498932"/>
                  </a:lnTo>
                  <a:lnTo>
                    <a:pt x="1294358" y="513664"/>
                  </a:lnTo>
                  <a:lnTo>
                    <a:pt x="1338084" y="518782"/>
                  </a:lnTo>
                  <a:lnTo>
                    <a:pt x="1381823" y="513664"/>
                  </a:lnTo>
                  <a:lnTo>
                    <a:pt x="1420317" y="498932"/>
                  </a:lnTo>
                  <a:lnTo>
                    <a:pt x="1453400" y="475602"/>
                  </a:lnTo>
                  <a:lnTo>
                    <a:pt x="1480883" y="444652"/>
                  </a:lnTo>
                  <a:lnTo>
                    <a:pt x="1501190" y="409473"/>
                  </a:lnTo>
                  <a:lnTo>
                    <a:pt x="1502587" y="407073"/>
                  </a:lnTo>
                  <a:lnTo>
                    <a:pt x="1518310" y="363842"/>
                  </a:lnTo>
                  <a:lnTo>
                    <a:pt x="1527873" y="315950"/>
                  </a:lnTo>
                  <a:lnTo>
                    <a:pt x="1531112" y="264388"/>
                  </a:lnTo>
                  <a:close/>
                </a:path>
                <a:path w="3895090" h="524510">
                  <a:moveTo>
                    <a:pt x="2014524" y="506920"/>
                  </a:moveTo>
                  <a:lnTo>
                    <a:pt x="1995284" y="18808"/>
                  </a:lnTo>
                  <a:lnTo>
                    <a:pt x="1893493" y="18808"/>
                  </a:lnTo>
                  <a:lnTo>
                    <a:pt x="1794979" y="199707"/>
                  </a:lnTo>
                  <a:lnTo>
                    <a:pt x="1696339" y="18808"/>
                  </a:lnTo>
                  <a:lnTo>
                    <a:pt x="1594624" y="18808"/>
                  </a:lnTo>
                  <a:lnTo>
                    <a:pt x="1575320" y="506920"/>
                  </a:lnTo>
                  <a:lnTo>
                    <a:pt x="1686509" y="506920"/>
                  </a:lnTo>
                  <a:lnTo>
                    <a:pt x="1696339" y="252069"/>
                  </a:lnTo>
                  <a:lnTo>
                    <a:pt x="1794979" y="446138"/>
                  </a:lnTo>
                  <a:lnTo>
                    <a:pt x="1893493" y="252069"/>
                  </a:lnTo>
                  <a:lnTo>
                    <a:pt x="1903539" y="506920"/>
                  </a:lnTo>
                  <a:lnTo>
                    <a:pt x="2014524" y="506920"/>
                  </a:lnTo>
                  <a:close/>
                </a:path>
                <a:path w="3895090" h="524510">
                  <a:moveTo>
                    <a:pt x="2487104" y="506768"/>
                  </a:moveTo>
                  <a:lnTo>
                    <a:pt x="2467343" y="448233"/>
                  </a:lnTo>
                  <a:lnTo>
                    <a:pt x="2432862" y="346049"/>
                  </a:lnTo>
                  <a:lnTo>
                    <a:pt x="2368423" y="155079"/>
                  </a:lnTo>
                  <a:lnTo>
                    <a:pt x="2322817" y="19913"/>
                  </a:lnTo>
                  <a:lnTo>
                    <a:pt x="2319947" y="19913"/>
                  </a:lnTo>
                  <a:lnTo>
                    <a:pt x="2319947" y="346049"/>
                  </a:lnTo>
                  <a:lnTo>
                    <a:pt x="2208580" y="346049"/>
                  </a:lnTo>
                  <a:lnTo>
                    <a:pt x="2263914" y="155079"/>
                  </a:lnTo>
                  <a:lnTo>
                    <a:pt x="2265095" y="155079"/>
                  </a:lnTo>
                  <a:lnTo>
                    <a:pt x="2319947" y="346049"/>
                  </a:lnTo>
                  <a:lnTo>
                    <a:pt x="2319947" y="19913"/>
                  </a:lnTo>
                  <a:lnTo>
                    <a:pt x="2206802" y="19913"/>
                  </a:lnTo>
                  <a:lnTo>
                    <a:pt x="2042591" y="506768"/>
                  </a:lnTo>
                  <a:lnTo>
                    <a:pt x="2159952" y="506768"/>
                  </a:lnTo>
                  <a:lnTo>
                    <a:pt x="2178608" y="448233"/>
                  </a:lnTo>
                  <a:lnTo>
                    <a:pt x="2349322" y="448233"/>
                  </a:lnTo>
                  <a:lnTo>
                    <a:pt x="2367648" y="506768"/>
                  </a:lnTo>
                  <a:lnTo>
                    <a:pt x="2487104" y="506768"/>
                  </a:lnTo>
                  <a:close/>
                </a:path>
                <a:path w="3895090" h="524510">
                  <a:moveTo>
                    <a:pt x="2798305" y="62230"/>
                  </a:moveTo>
                  <a:lnTo>
                    <a:pt x="2766479" y="36322"/>
                  </a:lnTo>
                  <a:lnTo>
                    <a:pt x="2731719" y="16725"/>
                  </a:lnTo>
                  <a:lnTo>
                    <a:pt x="2694648" y="4330"/>
                  </a:lnTo>
                  <a:lnTo>
                    <a:pt x="2655951" y="0"/>
                  </a:lnTo>
                  <a:lnTo>
                    <a:pt x="2613393" y="4279"/>
                  </a:lnTo>
                  <a:lnTo>
                    <a:pt x="2574848" y="17183"/>
                  </a:lnTo>
                  <a:lnTo>
                    <a:pt x="2541968" y="38785"/>
                  </a:lnTo>
                  <a:lnTo>
                    <a:pt x="2516416" y="69126"/>
                  </a:lnTo>
                  <a:lnTo>
                    <a:pt x="2499868" y="108305"/>
                  </a:lnTo>
                  <a:lnTo>
                    <a:pt x="2493988" y="156375"/>
                  </a:lnTo>
                  <a:lnTo>
                    <a:pt x="2498077" y="190334"/>
                  </a:lnTo>
                  <a:lnTo>
                    <a:pt x="2523718" y="240004"/>
                  </a:lnTo>
                  <a:lnTo>
                    <a:pt x="2589720" y="292011"/>
                  </a:lnTo>
                  <a:lnTo>
                    <a:pt x="2635783" y="315531"/>
                  </a:lnTo>
                  <a:lnTo>
                    <a:pt x="2669616" y="337223"/>
                  </a:lnTo>
                  <a:lnTo>
                    <a:pt x="2682176" y="365874"/>
                  </a:lnTo>
                  <a:lnTo>
                    <a:pt x="2678607" y="384949"/>
                  </a:lnTo>
                  <a:lnTo>
                    <a:pt x="2669870" y="397637"/>
                  </a:lnTo>
                  <a:lnTo>
                    <a:pt x="2657208" y="404710"/>
                  </a:lnTo>
                  <a:lnTo>
                    <a:pt x="2641917" y="406895"/>
                  </a:lnTo>
                  <a:lnTo>
                    <a:pt x="2618663" y="402526"/>
                  </a:lnTo>
                  <a:lnTo>
                    <a:pt x="2596477" y="391274"/>
                  </a:lnTo>
                  <a:lnTo>
                    <a:pt x="2575801" y="375881"/>
                  </a:lnTo>
                  <a:lnTo>
                    <a:pt x="2557132" y="359117"/>
                  </a:lnTo>
                  <a:lnTo>
                    <a:pt x="2493416" y="449364"/>
                  </a:lnTo>
                  <a:lnTo>
                    <a:pt x="2525128" y="475246"/>
                  </a:lnTo>
                  <a:lnTo>
                    <a:pt x="2559875" y="494855"/>
                  </a:lnTo>
                  <a:lnTo>
                    <a:pt x="2596908" y="507288"/>
                  </a:lnTo>
                  <a:lnTo>
                    <a:pt x="2635504" y="511644"/>
                  </a:lnTo>
                  <a:lnTo>
                    <a:pt x="2678138" y="507352"/>
                  </a:lnTo>
                  <a:lnTo>
                    <a:pt x="2716733" y="494411"/>
                  </a:lnTo>
                  <a:lnTo>
                    <a:pt x="2749626" y="472782"/>
                  </a:lnTo>
                  <a:lnTo>
                    <a:pt x="2775166" y="442391"/>
                  </a:lnTo>
                  <a:lnTo>
                    <a:pt x="2791701" y="403161"/>
                  </a:lnTo>
                  <a:lnTo>
                    <a:pt x="2797581" y="355041"/>
                  </a:lnTo>
                  <a:lnTo>
                    <a:pt x="2794089" y="323519"/>
                  </a:lnTo>
                  <a:lnTo>
                    <a:pt x="2771724" y="276186"/>
                  </a:lnTo>
                  <a:lnTo>
                    <a:pt x="2706090" y="222008"/>
                  </a:lnTo>
                  <a:lnTo>
                    <a:pt x="2658160" y="197345"/>
                  </a:lnTo>
                  <a:lnTo>
                    <a:pt x="2622588" y="175158"/>
                  </a:lnTo>
                  <a:lnTo>
                    <a:pt x="2609253" y="145821"/>
                  </a:lnTo>
                  <a:lnTo>
                    <a:pt x="2612923" y="126720"/>
                  </a:lnTo>
                  <a:lnTo>
                    <a:pt x="2621711" y="114007"/>
                  </a:lnTo>
                  <a:lnTo>
                    <a:pt x="2634361" y="106921"/>
                  </a:lnTo>
                  <a:lnTo>
                    <a:pt x="2649690" y="104736"/>
                  </a:lnTo>
                  <a:lnTo>
                    <a:pt x="2672892" y="109080"/>
                  </a:lnTo>
                  <a:lnTo>
                    <a:pt x="2695130" y="120319"/>
                  </a:lnTo>
                  <a:lnTo>
                    <a:pt x="2715857" y="135699"/>
                  </a:lnTo>
                  <a:lnTo>
                    <a:pt x="2734538" y="152488"/>
                  </a:lnTo>
                  <a:lnTo>
                    <a:pt x="2798305" y="62230"/>
                  </a:lnTo>
                  <a:close/>
                </a:path>
                <a:path w="3895090" h="524510">
                  <a:moveTo>
                    <a:pt x="3152991" y="19342"/>
                  </a:moveTo>
                  <a:lnTo>
                    <a:pt x="2837370" y="19342"/>
                  </a:lnTo>
                  <a:lnTo>
                    <a:pt x="2825864" y="121399"/>
                  </a:lnTo>
                  <a:lnTo>
                    <a:pt x="2937332" y="121399"/>
                  </a:lnTo>
                  <a:lnTo>
                    <a:pt x="2937332" y="507276"/>
                  </a:lnTo>
                  <a:lnTo>
                    <a:pt x="3051391" y="507276"/>
                  </a:lnTo>
                  <a:lnTo>
                    <a:pt x="3051391" y="121399"/>
                  </a:lnTo>
                  <a:lnTo>
                    <a:pt x="3140951" y="121399"/>
                  </a:lnTo>
                  <a:lnTo>
                    <a:pt x="3152991" y="19342"/>
                  </a:lnTo>
                  <a:close/>
                </a:path>
                <a:path w="3895090" h="524510">
                  <a:moveTo>
                    <a:pt x="3474186" y="122593"/>
                  </a:moveTo>
                  <a:lnTo>
                    <a:pt x="3467455" y="19418"/>
                  </a:lnTo>
                  <a:lnTo>
                    <a:pt x="3197453" y="19418"/>
                  </a:lnTo>
                  <a:lnTo>
                    <a:pt x="3197453" y="507161"/>
                  </a:lnTo>
                  <a:lnTo>
                    <a:pt x="3460204" y="507161"/>
                  </a:lnTo>
                  <a:lnTo>
                    <a:pt x="3473818" y="404139"/>
                  </a:lnTo>
                  <a:lnTo>
                    <a:pt x="3309912" y="404139"/>
                  </a:lnTo>
                  <a:lnTo>
                    <a:pt x="3309912" y="310007"/>
                  </a:lnTo>
                  <a:lnTo>
                    <a:pt x="3454450" y="310007"/>
                  </a:lnTo>
                  <a:lnTo>
                    <a:pt x="3454450" y="207175"/>
                  </a:lnTo>
                  <a:lnTo>
                    <a:pt x="3309912" y="207175"/>
                  </a:lnTo>
                  <a:lnTo>
                    <a:pt x="3309912" y="122593"/>
                  </a:lnTo>
                  <a:lnTo>
                    <a:pt x="3474186" y="122593"/>
                  </a:lnTo>
                  <a:close/>
                </a:path>
                <a:path w="3895090" h="524510">
                  <a:moveTo>
                    <a:pt x="3894734" y="484657"/>
                  </a:moveTo>
                  <a:lnTo>
                    <a:pt x="3782441" y="314756"/>
                  </a:lnTo>
                  <a:lnTo>
                    <a:pt x="3790785" y="309689"/>
                  </a:lnTo>
                  <a:lnTo>
                    <a:pt x="3811117" y="297345"/>
                  </a:lnTo>
                  <a:lnTo>
                    <a:pt x="3817556" y="290106"/>
                  </a:lnTo>
                  <a:lnTo>
                    <a:pt x="3837406" y="267804"/>
                  </a:lnTo>
                  <a:lnTo>
                    <a:pt x="3855770" y="226593"/>
                  </a:lnTo>
                  <a:lnTo>
                    <a:pt x="3860673" y="174142"/>
                  </a:lnTo>
                  <a:lnTo>
                    <a:pt x="3848658" y="120307"/>
                  </a:lnTo>
                  <a:lnTo>
                    <a:pt x="3823957" y="71247"/>
                  </a:lnTo>
                  <a:lnTo>
                    <a:pt x="3791331" y="41948"/>
                  </a:lnTo>
                  <a:lnTo>
                    <a:pt x="3751300" y="21869"/>
                  </a:lnTo>
                  <a:lnTo>
                    <a:pt x="3745128" y="20231"/>
                  </a:lnTo>
                  <a:lnTo>
                    <a:pt x="3745128" y="195453"/>
                  </a:lnTo>
                  <a:lnTo>
                    <a:pt x="3736035" y="235305"/>
                  </a:lnTo>
                  <a:lnTo>
                    <a:pt x="3713175" y="265963"/>
                  </a:lnTo>
                  <a:lnTo>
                    <a:pt x="3681323" y="285038"/>
                  </a:lnTo>
                  <a:lnTo>
                    <a:pt x="3645293" y="290106"/>
                  </a:lnTo>
                  <a:lnTo>
                    <a:pt x="3645293" y="125145"/>
                  </a:lnTo>
                  <a:lnTo>
                    <a:pt x="3669588" y="120307"/>
                  </a:lnTo>
                  <a:lnTo>
                    <a:pt x="3703116" y="129222"/>
                  </a:lnTo>
                  <a:lnTo>
                    <a:pt x="3732695" y="153670"/>
                  </a:lnTo>
                  <a:lnTo>
                    <a:pt x="3745128" y="195453"/>
                  </a:lnTo>
                  <a:lnTo>
                    <a:pt x="3745128" y="20231"/>
                  </a:lnTo>
                  <a:lnTo>
                    <a:pt x="3706495" y="9918"/>
                  </a:lnTo>
                  <a:lnTo>
                    <a:pt x="3659543" y="5003"/>
                  </a:lnTo>
                  <a:lnTo>
                    <a:pt x="3613048" y="5994"/>
                  </a:lnTo>
                  <a:lnTo>
                    <a:pt x="3569652" y="11823"/>
                  </a:lnTo>
                  <a:lnTo>
                    <a:pt x="3531959" y="21374"/>
                  </a:lnTo>
                  <a:lnTo>
                    <a:pt x="3531959" y="507530"/>
                  </a:lnTo>
                  <a:lnTo>
                    <a:pt x="3645293" y="507530"/>
                  </a:lnTo>
                  <a:lnTo>
                    <a:pt x="3645293" y="309689"/>
                  </a:lnTo>
                  <a:lnTo>
                    <a:pt x="3646589" y="309689"/>
                  </a:lnTo>
                  <a:lnTo>
                    <a:pt x="3779990" y="524078"/>
                  </a:lnTo>
                  <a:lnTo>
                    <a:pt x="3894734" y="484657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pic>
        <p:nvPicPr>
          <p:cNvPr id="18" name="object 13">
            <a:extLst>
              <a:ext uri="{FF2B5EF4-FFF2-40B4-BE49-F238E27FC236}">
                <a16:creationId xmlns:a16="http://schemas.microsoft.com/office/drawing/2014/main" id="{64DFE284-6C96-F5D0-888E-9D5824EF1604}"/>
              </a:ext>
            </a:extLst>
          </p:cNvPr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4078211"/>
            <a:ext cx="6837443" cy="2779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807640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0476" cy="6099142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DE LA PRÉSENTATION</a:t>
            </a:r>
          </a:p>
        </p:txBody>
      </p:sp>
      <p:sp>
        <p:nvSpPr>
          <p:cNvPr id="10" name="Espace réservé du texte 13"/>
          <p:cNvSpPr>
            <a:spLocks noGrp="1"/>
          </p:cNvSpPr>
          <p:nvPr>
            <p:ph type="body" sz="quarter" idx="11" hasCustomPrompt="1"/>
          </p:nvPr>
        </p:nvSpPr>
        <p:spPr>
          <a:xfrm>
            <a:off x="2889724" y="3948272"/>
            <a:ext cx="6483350" cy="10318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5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 DE LA PRÉSENTATION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4207620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0476" cy="6099142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1004" y="228600"/>
            <a:ext cx="2408129" cy="1450974"/>
          </a:xfrm>
          <a:prstGeom prst="rect">
            <a:avLst/>
          </a:prstGeom>
        </p:spPr>
      </p:pic>
      <p:sp>
        <p:nvSpPr>
          <p:cNvPr id="8" name="Espace réservé du texte 15"/>
          <p:cNvSpPr>
            <a:spLocks noGrp="1"/>
          </p:cNvSpPr>
          <p:nvPr>
            <p:ph type="body" sz="quarter" idx="12" hasCustomPrompt="1"/>
          </p:nvPr>
        </p:nvSpPr>
        <p:spPr>
          <a:xfrm>
            <a:off x="140648" y="283368"/>
            <a:ext cx="2222500" cy="381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Date</a:t>
            </a:r>
          </a:p>
        </p:txBody>
      </p:sp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DE LA PRÉSENTATION</a:t>
            </a:r>
          </a:p>
        </p:txBody>
      </p:sp>
      <p:sp>
        <p:nvSpPr>
          <p:cNvPr id="10" name="Espace réservé du texte 13"/>
          <p:cNvSpPr>
            <a:spLocks noGrp="1"/>
          </p:cNvSpPr>
          <p:nvPr>
            <p:ph type="body" sz="quarter" idx="11" hasCustomPrompt="1"/>
          </p:nvPr>
        </p:nvSpPr>
        <p:spPr>
          <a:xfrm>
            <a:off x="2889724" y="3948272"/>
            <a:ext cx="6483350" cy="10318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5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 DE LA PRÉSENTATION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9260552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12188952" cy="6165130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Merci !</a:t>
            </a:r>
          </a:p>
        </p:txBody>
      </p:sp>
    </p:spTree>
    <p:extLst>
      <p:ext uri="{BB962C8B-B14F-4D97-AF65-F5344CB8AC3E}">
        <p14:creationId xmlns:p14="http://schemas.microsoft.com/office/powerpoint/2010/main" val="2141142832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/>
                </a:solidFill>
              </a:rPr>
              <a:pPr/>
              <a:t>‹N°›</a:t>
            </a:fld>
            <a:endParaRPr lang="fr-FR">
              <a:solidFill>
                <a:prstClr val="black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-1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7251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0476" cy="6099142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1004" y="228600"/>
            <a:ext cx="2408129" cy="1450974"/>
          </a:xfrm>
          <a:prstGeom prst="rect">
            <a:avLst/>
          </a:prstGeom>
        </p:spPr>
      </p:pic>
      <p:sp>
        <p:nvSpPr>
          <p:cNvPr id="8" name="Espace réservé du texte 15"/>
          <p:cNvSpPr>
            <a:spLocks noGrp="1"/>
          </p:cNvSpPr>
          <p:nvPr>
            <p:ph type="body" sz="quarter" idx="12" hasCustomPrompt="1"/>
          </p:nvPr>
        </p:nvSpPr>
        <p:spPr>
          <a:xfrm>
            <a:off x="140648" y="283368"/>
            <a:ext cx="2222500" cy="381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Date</a:t>
            </a:r>
          </a:p>
        </p:txBody>
      </p:sp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DE LA PRÉSENTATION</a:t>
            </a:r>
          </a:p>
        </p:txBody>
      </p:sp>
      <p:sp>
        <p:nvSpPr>
          <p:cNvPr id="10" name="Espace réservé du texte 13"/>
          <p:cNvSpPr>
            <a:spLocks noGrp="1"/>
          </p:cNvSpPr>
          <p:nvPr>
            <p:ph type="body" sz="quarter" idx="11" hasCustomPrompt="1"/>
          </p:nvPr>
        </p:nvSpPr>
        <p:spPr>
          <a:xfrm>
            <a:off x="2889724" y="3948272"/>
            <a:ext cx="6483350" cy="10318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5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 DE LA PRÉSENTATION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1891430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/>
                </a:solidFill>
              </a:rPr>
              <a:pPr/>
              <a:t>‹N°›</a:t>
            </a:fld>
            <a:endParaRPr lang="fr-FR">
              <a:solidFill>
                <a:prstClr val="black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861472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/>
                </a:solidFill>
              </a:rPr>
              <a:pPr/>
              <a:t>‹N°›</a:t>
            </a:fld>
            <a:endParaRPr lang="fr-FR">
              <a:solidFill>
                <a:prstClr val="black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764" y="0"/>
            <a:ext cx="4320235" cy="5880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762494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/>
                </a:solidFill>
              </a:rPr>
              <a:pPr/>
              <a:t>‹N°›</a:t>
            </a:fld>
            <a:endParaRPr lang="fr-FR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50" cy="6214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9352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12188952" cy="6165130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Merci !</a:t>
            </a:r>
          </a:p>
        </p:txBody>
      </p:sp>
    </p:spTree>
    <p:extLst>
      <p:ext uri="{BB962C8B-B14F-4D97-AF65-F5344CB8AC3E}">
        <p14:creationId xmlns:p14="http://schemas.microsoft.com/office/powerpoint/2010/main" val="35704708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/>
                </a:solidFill>
              </a:rPr>
              <a:pPr/>
              <a:t>07/11/2023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7529692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3_Titre et contenu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35;p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158767" y="6282904"/>
            <a:ext cx="1968500" cy="492982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3"/>
          <p:cNvSpPr txBox="1">
            <a:spLocks noGrp="1"/>
          </p:cNvSpPr>
          <p:nvPr>
            <p:ph type="title"/>
          </p:nvPr>
        </p:nvSpPr>
        <p:spPr>
          <a:xfrm>
            <a:off x="838200" y="143751"/>
            <a:ext cx="10515600" cy="71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2800"/>
              <a:buFont typeface="Arial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37" name="Google Shape;37;p3"/>
          <p:cNvCxnSpPr/>
          <p:nvPr/>
        </p:nvCxnSpPr>
        <p:spPr>
          <a:xfrm>
            <a:off x="0" y="790133"/>
            <a:ext cx="11409300" cy="25500"/>
          </a:xfrm>
          <a:prstGeom prst="straightConnector1">
            <a:avLst/>
          </a:prstGeom>
          <a:noFill/>
          <a:ln w="28575" cap="flat" cmpd="sng">
            <a:solidFill>
              <a:srgbClr val="2F5496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38" name="Google Shape;38;p3"/>
          <p:cNvPicPr preferRelativeResize="0"/>
          <p:nvPr/>
        </p:nvPicPr>
        <p:blipFill rotWithShape="1">
          <a:blip r:embed="rId3">
            <a:alphaModFix/>
          </a:blip>
          <a:srcRect t="2489" b="2489"/>
          <a:stretch/>
        </p:blipFill>
        <p:spPr>
          <a:xfrm>
            <a:off x="11353799" y="233049"/>
            <a:ext cx="773477" cy="8637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120186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 5">
  <p:cSld name="Titre et contenu 5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9"/>
          <p:cNvSpPr txBox="1">
            <a:spLocks noGrp="1"/>
          </p:cNvSpPr>
          <p:nvPr>
            <p:ph type="title"/>
          </p:nvPr>
        </p:nvSpPr>
        <p:spPr>
          <a:xfrm>
            <a:off x="838200" y="143751"/>
            <a:ext cx="10515600" cy="71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2800"/>
              <a:buFont typeface="Arial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64" name="Google Shape;64;p9"/>
          <p:cNvCxnSpPr/>
          <p:nvPr/>
        </p:nvCxnSpPr>
        <p:spPr>
          <a:xfrm>
            <a:off x="0" y="790133"/>
            <a:ext cx="11409300" cy="25500"/>
          </a:xfrm>
          <a:prstGeom prst="straightConnector1">
            <a:avLst/>
          </a:prstGeom>
          <a:noFill/>
          <a:ln w="28575" cap="flat" cmpd="sng">
            <a:solidFill>
              <a:srgbClr val="2F5496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65" name="Google Shape;65;p9"/>
          <p:cNvPicPr preferRelativeResize="0"/>
          <p:nvPr/>
        </p:nvPicPr>
        <p:blipFill rotWithShape="1">
          <a:blip r:embed="rId2">
            <a:alphaModFix/>
          </a:blip>
          <a:srcRect t="2489" b="2489"/>
          <a:stretch/>
        </p:blipFill>
        <p:spPr>
          <a:xfrm>
            <a:off x="11353799" y="233049"/>
            <a:ext cx="773477" cy="8637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775878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0888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12188952" cy="6165130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Merci !</a:t>
            </a:r>
          </a:p>
        </p:txBody>
      </p:sp>
    </p:spTree>
    <p:extLst>
      <p:ext uri="{BB962C8B-B14F-4D97-AF65-F5344CB8AC3E}">
        <p14:creationId xmlns:p14="http://schemas.microsoft.com/office/powerpoint/2010/main" val="9588345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-1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9235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/>
                </a:solidFill>
              </a:rPr>
              <a:pPr/>
              <a:t>07/11/2023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873900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77932064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89565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0476" cy="6099142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DE LA PRÉSENTATION</a:t>
            </a:r>
          </a:p>
        </p:txBody>
      </p:sp>
      <p:sp>
        <p:nvSpPr>
          <p:cNvPr id="10" name="Espace réservé du texte 13"/>
          <p:cNvSpPr>
            <a:spLocks noGrp="1"/>
          </p:cNvSpPr>
          <p:nvPr>
            <p:ph type="body" sz="quarter" idx="11" hasCustomPrompt="1"/>
          </p:nvPr>
        </p:nvSpPr>
        <p:spPr>
          <a:xfrm>
            <a:off x="2889724" y="3948272"/>
            <a:ext cx="6483350" cy="10318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5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 DE LA PRÉSENTATION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02781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12188952" cy="6146276"/>
          </a:xfrm>
          <a:prstGeom prst="rect">
            <a:avLst/>
          </a:prstGeom>
        </p:spPr>
      </p:pic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1529859" y="2527910"/>
            <a:ext cx="9132282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7358476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2266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5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6049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1529859" y="2527910"/>
            <a:ext cx="9132282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1" y="0"/>
            <a:ext cx="12187937" cy="622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42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5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21117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-1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5813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2722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50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26487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1" y="0"/>
            <a:ext cx="12187937" cy="6136849"/>
          </a:xfrm>
          <a:prstGeom prst="rect">
            <a:avLst/>
          </a:prstGeo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1529859" y="2527910"/>
            <a:ext cx="9132282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8811568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764" y="0"/>
            <a:ext cx="4320235" cy="5880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78774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50" cy="6214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19085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8200" y="143751"/>
            <a:ext cx="10515600" cy="714375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/>
          <a:lstStyle>
            <a:lvl1pPr>
              <a:defRPr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094106"/>
            <a:ext cx="10515600" cy="5039408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2000">
                <a:solidFill>
                  <a:schemeClr val="accent5">
                    <a:lumMod val="75000"/>
                  </a:schemeClr>
                </a:solidFill>
              </a:defRPr>
            </a:lvl1pPr>
            <a:lvl2pPr>
              <a:defRPr sz="1800" b="0">
                <a:solidFill>
                  <a:schemeClr val="accent5">
                    <a:lumMod val="75000"/>
                  </a:schemeClr>
                </a:solidFill>
              </a:defRPr>
            </a:lvl2pPr>
            <a:lvl3pPr>
              <a:defRPr sz="1600">
                <a:solidFill>
                  <a:schemeClr val="accent5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5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5">
                    <a:lumMod val="75000"/>
                  </a:schemeClr>
                </a:solidFill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18597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5" name="Connecteur droit 4"/>
          <p:cNvCxnSpPr/>
          <p:nvPr userDrawn="1"/>
        </p:nvCxnSpPr>
        <p:spPr>
          <a:xfrm>
            <a:off x="0" y="942533"/>
            <a:ext cx="1219200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889855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8200" y="111125"/>
            <a:ext cx="10515600" cy="68897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084966"/>
            <a:ext cx="5181600" cy="505550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084966"/>
            <a:ext cx="5181600" cy="505550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Connecteur droit 6"/>
          <p:cNvCxnSpPr/>
          <p:nvPr userDrawn="1"/>
        </p:nvCxnSpPr>
        <p:spPr>
          <a:xfrm>
            <a:off x="0" y="942533"/>
            <a:ext cx="1219200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118253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8200" y="123825"/>
            <a:ext cx="10515600" cy="68897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5" name="Connecteur droit 4"/>
          <p:cNvCxnSpPr/>
          <p:nvPr userDrawn="1"/>
        </p:nvCxnSpPr>
        <p:spPr>
          <a:xfrm>
            <a:off x="0" y="942533"/>
            <a:ext cx="1219200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460616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56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1529859" y="2527910"/>
            <a:ext cx="9132282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1" y="0"/>
            <a:ext cx="12187937" cy="622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66711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0476" cy="6099142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1004" y="228600"/>
            <a:ext cx="2408129" cy="1450974"/>
          </a:xfrm>
          <a:prstGeom prst="rect">
            <a:avLst/>
          </a:prstGeom>
        </p:spPr>
      </p:pic>
      <p:sp>
        <p:nvSpPr>
          <p:cNvPr id="8" name="Espace réservé du texte 15"/>
          <p:cNvSpPr>
            <a:spLocks noGrp="1"/>
          </p:cNvSpPr>
          <p:nvPr>
            <p:ph type="body" sz="quarter" idx="12" hasCustomPrompt="1"/>
          </p:nvPr>
        </p:nvSpPr>
        <p:spPr>
          <a:xfrm>
            <a:off x="140648" y="283368"/>
            <a:ext cx="2222500" cy="381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Date</a:t>
            </a:r>
          </a:p>
        </p:txBody>
      </p:sp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DE LA PRÉSENTATION</a:t>
            </a:r>
          </a:p>
        </p:txBody>
      </p:sp>
      <p:sp>
        <p:nvSpPr>
          <p:cNvPr id="10" name="Espace réservé du texte 13"/>
          <p:cNvSpPr>
            <a:spLocks noGrp="1"/>
          </p:cNvSpPr>
          <p:nvPr>
            <p:ph type="body" sz="quarter" idx="11" hasCustomPrompt="1"/>
          </p:nvPr>
        </p:nvSpPr>
        <p:spPr>
          <a:xfrm>
            <a:off x="2889724" y="3948272"/>
            <a:ext cx="6483350" cy="10318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5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 DE LA PRÉSENTATION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871158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/>
                </a:solidFill>
              </a:rPr>
              <a:pPr/>
              <a:t>07/11/2023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2769980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3_Titre et contenu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35;p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158767" y="6282904"/>
            <a:ext cx="1968500" cy="492982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3"/>
          <p:cNvSpPr txBox="1">
            <a:spLocks noGrp="1"/>
          </p:cNvSpPr>
          <p:nvPr>
            <p:ph type="title"/>
          </p:nvPr>
        </p:nvSpPr>
        <p:spPr>
          <a:xfrm>
            <a:off x="838200" y="143751"/>
            <a:ext cx="10515600" cy="71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2800"/>
              <a:buFont typeface="Arial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37" name="Google Shape;37;p3"/>
          <p:cNvCxnSpPr/>
          <p:nvPr/>
        </p:nvCxnSpPr>
        <p:spPr>
          <a:xfrm>
            <a:off x="0" y="790133"/>
            <a:ext cx="11409300" cy="25500"/>
          </a:xfrm>
          <a:prstGeom prst="straightConnector1">
            <a:avLst/>
          </a:prstGeom>
          <a:noFill/>
          <a:ln w="28575" cap="flat" cmpd="sng">
            <a:solidFill>
              <a:srgbClr val="2F5496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38" name="Google Shape;38;p3"/>
          <p:cNvPicPr preferRelativeResize="0"/>
          <p:nvPr/>
        </p:nvPicPr>
        <p:blipFill rotWithShape="1">
          <a:blip r:embed="rId3">
            <a:alphaModFix/>
          </a:blip>
          <a:srcRect t="2489" b="2489"/>
          <a:stretch/>
        </p:blipFill>
        <p:spPr>
          <a:xfrm>
            <a:off x="11353799" y="233049"/>
            <a:ext cx="773477" cy="8637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5834343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 5">
  <p:cSld name="Titre et contenu 5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9"/>
          <p:cNvSpPr txBox="1">
            <a:spLocks noGrp="1"/>
          </p:cNvSpPr>
          <p:nvPr>
            <p:ph type="title"/>
          </p:nvPr>
        </p:nvSpPr>
        <p:spPr>
          <a:xfrm>
            <a:off x="838200" y="143751"/>
            <a:ext cx="10515600" cy="71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2800"/>
              <a:buFont typeface="Arial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64" name="Google Shape;64;p9"/>
          <p:cNvCxnSpPr/>
          <p:nvPr/>
        </p:nvCxnSpPr>
        <p:spPr>
          <a:xfrm>
            <a:off x="0" y="790133"/>
            <a:ext cx="11409300" cy="25500"/>
          </a:xfrm>
          <a:prstGeom prst="straightConnector1">
            <a:avLst/>
          </a:prstGeom>
          <a:noFill/>
          <a:ln w="28575" cap="flat" cmpd="sng">
            <a:solidFill>
              <a:srgbClr val="2F5496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65" name="Google Shape;65;p9"/>
          <p:cNvPicPr preferRelativeResize="0"/>
          <p:nvPr/>
        </p:nvPicPr>
        <p:blipFill rotWithShape="1">
          <a:blip r:embed="rId2">
            <a:alphaModFix/>
          </a:blip>
          <a:srcRect t="2489" b="2489"/>
          <a:stretch/>
        </p:blipFill>
        <p:spPr>
          <a:xfrm>
            <a:off x="11353799" y="233049"/>
            <a:ext cx="773477" cy="8637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7101024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12188952" cy="6165130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Merci !</a:t>
            </a:r>
          </a:p>
        </p:txBody>
      </p:sp>
    </p:spTree>
    <p:extLst>
      <p:ext uri="{BB962C8B-B14F-4D97-AF65-F5344CB8AC3E}">
        <p14:creationId xmlns:p14="http://schemas.microsoft.com/office/powerpoint/2010/main" val="199697107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-1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34854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/>
                </a:solidFill>
              </a:rPr>
              <a:pPr/>
              <a:t>07/11/2023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2866684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0476" cy="6099142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DE LA PRÉSENTATION</a:t>
            </a:r>
          </a:p>
        </p:txBody>
      </p:sp>
      <p:sp>
        <p:nvSpPr>
          <p:cNvPr id="10" name="Espace réservé du texte 13"/>
          <p:cNvSpPr>
            <a:spLocks noGrp="1"/>
          </p:cNvSpPr>
          <p:nvPr>
            <p:ph type="body" sz="quarter" idx="11" hasCustomPrompt="1"/>
          </p:nvPr>
        </p:nvSpPr>
        <p:spPr>
          <a:xfrm>
            <a:off x="2889724" y="3948272"/>
            <a:ext cx="6483350" cy="10318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5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 DE LA PRÉSENTATION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572968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06102454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151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-1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85369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36045243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itr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0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35396647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3392" y="130894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23392" y="2132856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5955804" y="130894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5955804" y="2132856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Titr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2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55168277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86526231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7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38196820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7"/>
            <a:ext cx="12192000" cy="6857143"/>
          </a:xfrm>
          <a:prstGeom prst="rect">
            <a:avLst/>
          </a:prstGeom>
        </p:spPr>
      </p:pic>
      <p:sp>
        <p:nvSpPr>
          <p:cNvPr id="4" name="Titre 3"/>
          <p:cNvSpPr txBox="1">
            <a:spLocks/>
          </p:cNvSpPr>
          <p:nvPr userDrawn="1"/>
        </p:nvSpPr>
        <p:spPr>
          <a:xfrm>
            <a:off x="35823" y="2204864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Bebas Neue" panose="020B0606020202050201" charset="0"/>
                <a:ea typeface="+mj-ea"/>
                <a:cs typeface="+mj-cs"/>
              </a:defRPr>
            </a:lvl1pPr>
          </a:lstStyle>
          <a:p>
            <a:endParaRPr lang="fr-FR" sz="11500" dirty="0">
              <a:solidFill>
                <a:prstClr val="white"/>
              </a:solidFill>
            </a:endParaRPr>
          </a:p>
        </p:txBody>
      </p:sp>
      <p:sp>
        <p:nvSpPr>
          <p:cNvPr id="5" name="object 76"/>
          <p:cNvSpPr txBox="1"/>
          <p:nvPr userDrawn="1"/>
        </p:nvSpPr>
        <p:spPr>
          <a:xfrm>
            <a:off x="-24680" y="4398369"/>
            <a:ext cx="12192000" cy="1359346"/>
          </a:xfrm>
          <a:prstGeom prst="rect">
            <a:avLst/>
          </a:prstGeom>
        </p:spPr>
        <p:txBody>
          <a:bodyPr vert="horz" wrap="square" lIns="0" tIns="12700" rIns="0" bIns="0" rtlCol="0" anchor="ctr">
            <a:spAutoFit/>
          </a:bodyPr>
          <a:lstStyle/>
          <a:p>
            <a:pPr marL="12700" algn="ctr">
              <a:lnSpc>
                <a:spcPts val="6000"/>
              </a:lnSpc>
            </a:pPr>
            <a:r>
              <a:rPr lang="fr-FR" sz="20000" b="1" dirty="0">
                <a:solidFill>
                  <a:srgbClr val="FFDD00"/>
                </a:solidFill>
                <a:latin typeface="Bebas Neue Bold" panose="020B0606020202050201" pitchFamily="34" charset="0"/>
                <a:cs typeface="Bebas Neue"/>
              </a:rPr>
              <a:t> </a:t>
            </a:r>
            <a:endParaRPr sz="20000" dirty="0">
              <a:solidFill>
                <a:prstClr val="black"/>
              </a:solidFill>
              <a:latin typeface="Bebas Neue Bold" panose="020B0606020202050201" pitchFamily="34" charset="0"/>
              <a:cs typeface="Bebas Neue"/>
            </a:endParaRPr>
          </a:p>
        </p:txBody>
      </p:sp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838796" y="2774168"/>
            <a:ext cx="10515600" cy="1325563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  <a:latin typeface="Bebas Neue" panose="020B0606020202050201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06736811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145C5-A1F1-4FEC-8D2F-F66658B607E8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1C6F9-BF2C-4C95-BC2D-70DE7ED9FBCF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18306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4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76080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205927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personne, debout, posant&#10;&#10;Description générée automatiquement">
            <a:extLst>
              <a:ext uri="{FF2B5EF4-FFF2-40B4-BE49-F238E27FC236}">
                <a16:creationId xmlns:a16="http://schemas.microsoft.com/office/drawing/2014/main" id="{43FB7AA5-1C5F-4667-BCE0-F3A4D8AB66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A73C422-2A96-42BB-9D3B-D5F554D78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A8808A3-D665-44E2-B3C6-6BE41C197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B4A7698-2AE3-4F6E-8396-352154094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041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13935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ISTOR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FD03730C-7C11-4DCC-8E11-1B3F9AE474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ED2A79BB-924D-4BE8-A7A5-2462D66AC8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Image 44">
            <a:extLst>
              <a:ext uri="{FF2B5EF4-FFF2-40B4-BE49-F238E27FC236}">
                <a16:creationId xmlns:a16="http://schemas.microsoft.com/office/drawing/2014/main" id="{CA5EEA45-E345-4701-AD70-3EBE802CD0A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46179" y="2657919"/>
            <a:ext cx="2161036" cy="2161036"/>
          </a:xfrm>
          <a:prstGeom prst="rect">
            <a:avLst/>
          </a:prstGeom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A55FDA3B-A1C9-41A8-8A3D-53FB8F01C2A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9190" y="1670793"/>
            <a:ext cx="2161036" cy="2161036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B6EF333A-F3A0-40EA-9DB2-68DE5DAB9E8F}"/>
              </a:ext>
            </a:extLst>
          </p:cNvPr>
          <p:cNvSpPr/>
          <p:nvPr userDrawn="1"/>
        </p:nvSpPr>
        <p:spPr>
          <a:xfrm>
            <a:off x="9872518" y="2384408"/>
            <a:ext cx="1966192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C12ED1E3-8D46-47B5-AF6F-9BB16FC7D567}"/>
              </a:ext>
            </a:extLst>
          </p:cNvPr>
          <p:cNvSpPr/>
          <p:nvPr userDrawn="1"/>
        </p:nvSpPr>
        <p:spPr>
          <a:xfrm>
            <a:off x="9879405" y="2140527"/>
            <a:ext cx="1612941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7CD0EEE-0A49-4A93-8C5C-11CB7F405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34E147D-7F9B-46E0-85B7-D89C81798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E3A44A3-4DEF-45B2-9134-D6084BAA8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A0BACD55-BC8A-4841-82EF-B03170A14B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023" y="285724"/>
            <a:ext cx="826135" cy="1096826"/>
          </a:xfrm>
          <a:prstGeom prst="rect">
            <a:avLst/>
          </a:prstGeom>
        </p:spPr>
      </p:pic>
      <p:sp>
        <p:nvSpPr>
          <p:cNvPr id="28" name="object 24">
            <a:extLst>
              <a:ext uri="{FF2B5EF4-FFF2-40B4-BE49-F238E27FC236}">
                <a16:creationId xmlns:a16="http://schemas.microsoft.com/office/drawing/2014/main" id="{FB8BBE5B-CAFC-4B57-AAFD-2FF9EDFD010E}"/>
              </a:ext>
            </a:extLst>
          </p:cNvPr>
          <p:cNvSpPr txBox="1"/>
          <p:nvPr userDrawn="1"/>
        </p:nvSpPr>
        <p:spPr>
          <a:xfrm>
            <a:off x="1131899" y="4039279"/>
            <a:ext cx="1464913" cy="1556195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2022</a:t>
            </a:r>
          </a:p>
          <a:p>
            <a:pPr marL="12700">
              <a:spcBef>
                <a:spcPts val="12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Euromaster s’engage comme enseigne responsable.</a:t>
            </a:r>
          </a:p>
          <a:p>
            <a:pPr marL="12700">
              <a:spcBef>
                <a:spcPts val="12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Plus de 450 centres dont 150  franchisés.</a:t>
            </a:r>
          </a:p>
          <a:p>
            <a:pPr marL="12700">
              <a:spcBef>
                <a:spcPts val="120"/>
              </a:spcBef>
            </a:pPr>
            <a:endParaRPr lang="fr-FR" sz="1100" b="1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spcBef>
                <a:spcPts val="120"/>
              </a:spcBef>
            </a:pPr>
            <a:r>
              <a:rPr lang="fr-FR" sz="1100" b="1" spc="1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9" name="object 25">
            <a:extLst>
              <a:ext uri="{FF2B5EF4-FFF2-40B4-BE49-F238E27FC236}">
                <a16:creationId xmlns:a16="http://schemas.microsoft.com/office/drawing/2014/main" id="{0F3D82F9-2D8C-4F82-9484-6D819ABED311}"/>
              </a:ext>
            </a:extLst>
          </p:cNvPr>
          <p:cNvSpPr txBox="1"/>
          <p:nvPr userDrawn="1"/>
        </p:nvSpPr>
        <p:spPr>
          <a:xfrm>
            <a:off x="5385099" y="4039279"/>
            <a:ext cx="1982192" cy="1186863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2016</a:t>
            </a:r>
          </a:p>
          <a:p>
            <a:pPr marL="27305" marR="217170">
              <a:spcBef>
                <a:spcPts val="120"/>
              </a:spcBef>
            </a:pPr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Digitalisation de nos offres et nos services</a:t>
            </a:r>
          </a:p>
          <a:p>
            <a:pPr marL="27305" marR="217170">
              <a:spcBef>
                <a:spcPts val="120"/>
              </a:spcBef>
            </a:pPr>
            <a:r>
              <a:rPr lang="fr-FR" sz="1100" spc="-10" dirty="0">
                <a:solidFill>
                  <a:srgbClr val="393C8C"/>
                </a:solidFill>
                <a:latin typeface="Arial"/>
                <a:cs typeface="Arial"/>
              </a:rPr>
              <a:t>accessibles via nos sites businesspro.euromaster.fr et euromaster.fr 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0" name="object 26">
            <a:extLst>
              <a:ext uri="{FF2B5EF4-FFF2-40B4-BE49-F238E27FC236}">
                <a16:creationId xmlns:a16="http://schemas.microsoft.com/office/drawing/2014/main" id="{1B6B87C0-024A-423F-933E-C7B032AA8BDE}"/>
              </a:ext>
            </a:extLst>
          </p:cNvPr>
          <p:cNvSpPr txBox="1"/>
          <p:nvPr userDrawn="1"/>
        </p:nvSpPr>
        <p:spPr>
          <a:xfrm>
            <a:off x="1119600" y="2301157"/>
            <a:ext cx="1576705" cy="13080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  <a:cs typeface="Bebas Neue Pro"/>
              </a:rPr>
              <a:t>1992</a:t>
            </a:r>
            <a:endParaRPr dirty="0">
              <a:solidFill>
                <a:prstClr val="black"/>
              </a:solidFill>
              <a:latin typeface="Arial Narrow" panose="020B0606020202030204" pitchFamily="34" charset="0"/>
              <a:cs typeface="Bebas Neue Pro"/>
            </a:endParaRPr>
          </a:p>
          <a:p>
            <a:pPr marL="38100">
              <a:lnSpc>
                <a:spcPts val="1310"/>
              </a:lnSpc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Mise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aux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couleurs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38100" marR="30480" indent="-635"/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1</a:t>
            </a:r>
            <a:r>
              <a:rPr sz="975" baseline="29914" dirty="0">
                <a:solidFill>
                  <a:srgbClr val="393C8C"/>
                </a:solidFill>
                <a:latin typeface="Arial"/>
                <a:cs typeface="Arial"/>
              </a:rPr>
              <a:t>er</a:t>
            </a:r>
            <a:r>
              <a:rPr sz="975" spc="127" baseline="29914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centre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Euromaster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sz="1100" spc="-8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Albertville</a:t>
            </a:r>
            <a:r>
              <a:rPr sz="11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lors</a:t>
            </a:r>
            <a:r>
              <a:rPr sz="110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20" dirty="0">
                <a:solidFill>
                  <a:srgbClr val="393C8C"/>
                </a:solidFill>
                <a:latin typeface="Arial"/>
                <a:cs typeface="Arial"/>
              </a:rPr>
              <a:t>J.O.</a:t>
            </a:r>
            <a:endParaRPr lang="fr-FR" sz="1100" spc="-2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38100" marR="30480" indent="-635"/>
            <a:r>
              <a:rPr lang="fr-FR" sz="1100" b="1" spc="-20" dirty="0">
                <a:solidFill>
                  <a:srgbClr val="393C8C"/>
                </a:solidFill>
                <a:latin typeface="Arial"/>
                <a:cs typeface="Arial"/>
              </a:rPr>
              <a:t>Filiale 100% du groupe MICHELIN</a:t>
            </a:r>
            <a:r>
              <a:rPr lang="fr-FR" sz="1100" spc="-20" dirty="0">
                <a:solidFill>
                  <a:srgbClr val="393C8C"/>
                </a:solidFill>
                <a:latin typeface="Arial"/>
                <a:cs typeface="Arial"/>
              </a:rPr>
              <a:t>.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38100" marR="30480" indent="-635"/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1" name="object 28">
            <a:extLst>
              <a:ext uri="{FF2B5EF4-FFF2-40B4-BE49-F238E27FC236}">
                <a16:creationId xmlns:a16="http://schemas.microsoft.com/office/drawing/2014/main" id="{C4F9BBD4-E760-4BCC-81B7-1B1F35972E6D}"/>
              </a:ext>
            </a:extLst>
          </p:cNvPr>
          <p:cNvSpPr txBox="1"/>
          <p:nvPr userDrawn="1"/>
        </p:nvSpPr>
        <p:spPr>
          <a:xfrm>
            <a:off x="3216891" y="4039279"/>
            <a:ext cx="1607820" cy="1010919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2020</a:t>
            </a:r>
          </a:p>
          <a:p>
            <a:pPr marL="12700" marR="5080">
              <a:spcBef>
                <a:spcPts val="120"/>
              </a:spcBef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1/3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sz="1100" b="1" spc="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25" dirty="0">
                <a:solidFill>
                  <a:srgbClr val="393C8C"/>
                </a:solidFill>
                <a:latin typeface="Arial"/>
                <a:cs typeface="Arial"/>
              </a:rPr>
              <a:t>est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composé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franchisés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130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points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vente.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2" name="object 29">
            <a:extLst>
              <a:ext uri="{FF2B5EF4-FFF2-40B4-BE49-F238E27FC236}">
                <a16:creationId xmlns:a16="http://schemas.microsoft.com/office/drawing/2014/main" id="{F2C93697-A72B-4E6D-8AAE-90E50C32A8C3}"/>
              </a:ext>
            </a:extLst>
          </p:cNvPr>
          <p:cNvSpPr txBox="1"/>
          <p:nvPr userDrawn="1"/>
        </p:nvSpPr>
        <p:spPr>
          <a:xfrm>
            <a:off x="7531018" y="4039279"/>
            <a:ext cx="1823720" cy="1356140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2012</a:t>
            </a:r>
          </a:p>
          <a:p>
            <a:pPr marL="12700" marR="5080">
              <a:spcBef>
                <a:spcPts val="120"/>
              </a:spcBef>
            </a:pPr>
            <a:r>
              <a:rPr lang="fr-FR" sz="1100" spc="-10" dirty="0">
                <a:solidFill>
                  <a:srgbClr val="393C8C"/>
                </a:solidFill>
                <a:latin typeface="Arial"/>
                <a:cs typeface="Arial"/>
              </a:rPr>
              <a:t>Euromaster élargit son offre en proposant dans l’ensemble de ses centres de service</a:t>
            </a:r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 l’Entretien Courant des véhicules.</a:t>
            </a:r>
          </a:p>
          <a:p>
            <a:pPr marL="12700" marR="5080">
              <a:spcBef>
                <a:spcPts val="120"/>
              </a:spcBef>
            </a:pP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3" name="object 30">
            <a:extLst>
              <a:ext uri="{FF2B5EF4-FFF2-40B4-BE49-F238E27FC236}">
                <a16:creationId xmlns:a16="http://schemas.microsoft.com/office/drawing/2014/main" id="{EE86A6C5-6715-4937-8CCB-EC7A78A8B7C8}"/>
              </a:ext>
            </a:extLst>
          </p:cNvPr>
          <p:cNvSpPr txBox="1"/>
          <p:nvPr userDrawn="1"/>
        </p:nvSpPr>
        <p:spPr>
          <a:xfrm>
            <a:off x="5443092" y="2301157"/>
            <a:ext cx="1424940" cy="800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2008</a:t>
            </a:r>
          </a:p>
          <a:p>
            <a:pPr marL="12700">
              <a:lnSpc>
                <a:spcPts val="1310"/>
              </a:lnSpc>
            </a:pP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Ouverture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25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/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1er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centre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Franchisé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/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France.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4" name="object 33">
            <a:extLst>
              <a:ext uri="{FF2B5EF4-FFF2-40B4-BE49-F238E27FC236}">
                <a16:creationId xmlns:a16="http://schemas.microsoft.com/office/drawing/2014/main" id="{68B33C23-2246-4CCC-BF97-58C5EECDAFD0}"/>
              </a:ext>
            </a:extLst>
          </p:cNvPr>
          <p:cNvSpPr txBox="1"/>
          <p:nvPr userDrawn="1"/>
        </p:nvSpPr>
        <p:spPr>
          <a:xfrm>
            <a:off x="7543817" y="2301157"/>
            <a:ext cx="1356995" cy="632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2011</a:t>
            </a:r>
          </a:p>
          <a:p>
            <a:pPr marL="12700" marR="5080">
              <a:lnSpc>
                <a:spcPts val="1320"/>
              </a:lnSpc>
              <a:spcBef>
                <a:spcPts val="30"/>
              </a:spcBef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350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centres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service.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5" name="object 34">
            <a:extLst>
              <a:ext uri="{FF2B5EF4-FFF2-40B4-BE49-F238E27FC236}">
                <a16:creationId xmlns:a16="http://schemas.microsoft.com/office/drawing/2014/main" id="{3667B83E-53A4-4272-8050-B432037E71AF}"/>
              </a:ext>
            </a:extLst>
          </p:cNvPr>
          <p:cNvSpPr txBox="1"/>
          <p:nvPr userDrawn="1"/>
        </p:nvSpPr>
        <p:spPr>
          <a:xfrm>
            <a:off x="3271547" y="2301157"/>
            <a:ext cx="1146175" cy="800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  <a:cs typeface="Bebas Neue Pro"/>
              </a:rPr>
              <a:t>2003</a:t>
            </a:r>
            <a:endParaRPr dirty="0">
              <a:solidFill>
                <a:prstClr val="black"/>
              </a:solidFill>
              <a:latin typeface="Arial Narrow" panose="020B0606020202030204" pitchFamily="34" charset="0"/>
              <a:cs typeface="Bebas Neue Pro"/>
            </a:endParaRPr>
          </a:p>
          <a:p>
            <a:pPr marL="12700" marR="274320">
              <a:lnSpc>
                <a:spcPts val="1320"/>
              </a:lnSpc>
              <a:spcBef>
                <a:spcPts val="30"/>
              </a:spcBef>
            </a:pPr>
            <a:r>
              <a:rPr sz="1100" spc="-20" dirty="0">
                <a:solidFill>
                  <a:srgbClr val="393C8C"/>
                </a:solidFill>
                <a:latin typeface="Arial"/>
                <a:cs typeface="Arial"/>
              </a:rPr>
              <a:t>élargissement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35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ts val="1275"/>
              </a:lnSpc>
            </a:pP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niveau</a:t>
            </a:r>
            <a:r>
              <a:rPr sz="11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européen.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pic>
        <p:nvPicPr>
          <p:cNvPr id="36" name="Image 35">
            <a:extLst>
              <a:ext uri="{FF2B5EF4-FFF2-40B4-BE49-F238E27FC236}">
                <a16:creationId xmlns:a16="http://schemas.microsoft.com/office/drawing/2014/main" id="{8E24807D-76EB-45B3-A7FD-1145BFB6B70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75" y="1665078"/>
            <a:ext cx="719329" cy="719329"/>
          </a:xfrm>
          <a:prstGeom prst="rect">
            <a:avLst/>
          </a:prstGeom>
        </p:spPr>
      </p:pic>
      <p:pic>
        <p:nvPicPr>
          <p:cNvPr id="37" name="Image 36" descr="Une image contenant texte&#10;&#10;Description générée automatiquement">
            <a:extLst>
              <a:ext uri="{FF2B5EF4-FFF2-40B4-BE49-F238E27FC236}">
                <a16:creationId xmlns:a16="http://schemas.microsoft.com/office/drawing/2014/main" id="{C783E8C0-7FF2-464B-B6D4-A767F322FAB2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5995" y="1665078"/>
            <a:ext cx="719329" cy="719329"/>
          </a:xfrm>
          <a:prstGeom prst="rect">
            <a:avLst/>
          </a:prstGeom>
        </p:spPr>
      </p:pic>
      <p:pic>
        <p:nvPicPr>
          <p:cNvPr id="38" name="Image 37">
            <a:extLst>
              <a:ext uri="{FF2B5EF4-FFF2-40B4-BE49-F238E27FC236}">
                <a16:creationId xmlns:a16="http://schemas.microsoft.com/office/drawing/2014/main" id="{0A29E129-87F6-4BC4-8DBB-CCF3E471845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1420" y="1672126"/>
            <a:ext cx="719329" cy="719329"/>
          </a:xfrm>
          <a:prstGeom prst="rect">
            <a:avLst/>
          </a:prstGeom>
        </p:spPr>
      </p:pic>
      <p:pic>
        <p:nvPicPr>
          <p:cNvPr id="39" name="Image 38" descr="Une image contenant bleu, dôme, fenêtre&#10;&#10;Description générée automatiquement">
            <a:extLst>
              <a:ext uri="{FF2B5EF4-FFF2-40B4-BE49-F238E27FC236}">
                <a16:creationId xmlns:a16="http://schemas.microsoft.com/office/drawing/2014/main" id="{796984BE-64B9-4588-BAA5-BB6566A2F560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178" y="1658030"/>
            <a:ext cx="719329" cy="719329"/>
          </a:xfrm>
          <a:prstGeom prst="rect">
            <a:avLst/>
          </a:prstGeom>
        </p:spPr>
      </p:pic>
      <p:pic>
        <p:nvPicPr>
          <p:cNvPr id="40" name="Image 39">
            <a:extLst>
              <a:ext uri="{FF2B5EF4-FFF2-40B4-BE49-F238E27FC236}">
                <a16:creationId xmlns:a16="http://schemas.microsoft.com/office/drawing/2014/main" id="{FA6906D7-600F-4AE6-8DA5-0AF6BC3E5E50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9600" y="3392268"/>
            <a:ext cx="719329" cy="719329"/>
          </a:xfrm>
          <a:prstGeom prst="rect">
            <a:avLst/>
          </a:prstGeom>
        </p:spPr>
      </p:pic>
      <p:pic>
        <p:nvPicPr>
          <p:cNvPr id="41" name="Image 40">
            <a:extLst>
              <a:ext uri="{FF2B5EF4-FFF2-40B4-BE49-F238E27FC236}">
                <a16:creationId xmlns:a16="http://schemas.microsoft.com/office/drawing/2014/main" id="{E2B581A1-0E19-496E-B6DF-2BBFD5D56CFF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177" y="3392268"/>
            <a:ext cx="719329" cy="719329"/>
          </a:xfrm>
          <a:prstGeom prst="rect">
            <a:avLst/>
          </a:prstGeom>
        </p:spPr>
      </p:pic>
      <p:pic>
        <p:nvPicPr>
          <p:cNvPr id="42" name="Image 41">
            <a:extLst>
              <a:ext uri="{FF2B5EF4-FFF2-40B4-BE49-F238E27FC236}">
                <a16:creationId xmlns:a16="http://schemas.microsoft.com/office/drawing/2014/main" id="{543819EF-A6EF-476C-8EC4-9D5810A9257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2760" y="3392268"/>
            <a:ext cx="719329" cy="719329"/>
          </a:xfrm>
          <a:prstGeom prst="rect">
            <a:avLst/>
          </a:prstGeom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0EB4311F-DAE5-4D20-8227-D242FA98E723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5299" y="3392268"/>
            <a:ext cx="719329" cy="719329"/>
          </a:xfrm>
          <a:prstGeom prst="rect">
            <a:avLst/>
          </a:prstGeom>
        </p:spPr>
      </p:pic>
      <p:sp>
        <p:nvSpPr>
          <p:cNvPr id="64" name="ZoneTexte 63">
            <a:extLst>
              <a:ext uri="{FF2B5EF4-FFF2-40B4-BE49-F238E27FC236}">
                <a16:creationId xmlns:a16="http://schemas.microsoft.com/office/drawing/2014/main" id="{A08FC153-D3EE-4493-ADF7-3529E6E926FE}"/>
              </a:ext>
            </a:extLst>
          </p:cNvPr>
          <p:cNvSpPr txBox="1"/>
          <p:nvPr userDrawn="1"/>
        </p:nvSpPr>
        <p:spPr>
          <a:xfrm>
            <a:off x="1119600" y="5573633"/>
            <a:ext cx="7955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Leader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 européen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2500</a:t>
            </a:r>
            <a:r>
              <a:rPr lang="fr-FR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service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dans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17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pays dont</a:t>
            </a:r>
            <a:r>
              <a:rPr lang="fr-FR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50%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franchise.</a:t>
            </a:r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3F7EC1CB-B244-4FC5-A30C-ED163F2E1BFE}"/>
              </a:ext>
            </a:extLst>
          </p:cNvPr>
          <p:cNvSpPr txBox="1"/>
          <p:nvPr userDrawn="1"/>
        </p:nvSpPr>
        <p:spPr>
          <a:xfrm>
            <a:off x="9830914" y="1950720"/>
            <a:ext cx="2089244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Expert services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 Groupe Michelin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pour les pneus et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l’entretien des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véhicules légers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(particuliers, flottes professionnelles,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loueurs longue durée)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industriels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(poids lourds, génie civil,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manutention et agricoles).</a:t>
            </a:r>
          </a:p>
          <a:p>
            <a:pPr>
              <a:defRPr/>
            </a:pPr>
            <a:endParaRPr lang="fr-FR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831454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68B48A40-46CE-47C1-AD02-441FED7282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EEA771B0-7AEB-47AE-88EF-91BF7239E97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5838" y="3907652"/>
            <a:ext cx="2880366" cy="2880366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E2BACB6D-8043-4B1E-AC0B-32114037550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1703" y="2179451"/>
            <a:ext cx="2880366" cy="2880366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2C853AA2-3645-42BF-A141-E67B6595F7C3}"/>
              </a:ext>
            </a:extLst>
          </p:cNvPr>
          <p:cNvSpPr txBox="1"/>
          <p:nvPr userDrawn="1"/>
        </p:nvSpPr>
        <p:spPr>
          <a:xfrm>
            <a:off x="3234241" y="1440390"/>
            <a:ext cx="6683874" cy="638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550" b="1" cap="all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un clin d’œil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D06C5019-3BC0-4256-A57B-FEB950693328}"/>
              </a:ext>
            </a:extLst>
          </p:cNvPr>
          <p:cNvGrpSpPr/>
          <p:nvPr userDrawn="1"/>
        </p:nvGrpSpPr>
        <p:grpSpPr>
          <a:xfrm>
            <a:off x="9450373" y="5034741"/>
            <a:ext cx="2571974" cy="884492"/>
            <a:chOff x="9620019" y="4969913"/>
            <a:chExt cx="2091704" cy="719329"/>
          </a:xfrm>
        </p:grpSpPr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65CA7621-C0FA-45A1-8B70-BF3FC54FAAB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992394" y="4969913"/>
              <a:ext cx="719329" cy="719329"/>
            </a:xfrm>
            <a:prstGeom prst="rect">
              <a:avLst/>
            </a:prstGeom>
          </p:spPr>
        </p:pic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DB04A146-70BE-497A-BACB-30A240DB61F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20019" y="4969913"/>
              <a:ext cx="719329" cy="719329"/>
            </a:xfrm>
            <a:prstGeom prst="rect">
              <a:avLst/>
            </a:prstGeom>
          </p:spPr>
        </p:pic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4911759C-9D73-46AA-BD28-D4BD3187FBC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06206" y="4969913"/>
              <a:ext cx="719329" cy="719329"/>
            </a:xfrm>
            <a:prstGeom prst="rect">
              <a:avLst/>
            </a:prstGeom>
          </p:spPr>
        </p:pic>
      </p:grpSp>
      <p:pic>
        <p:nvPicPr>
          <p:cNvPr id="9" name="Image 8" descr="Une image contenant texte&#10;&#10;Description générée automatiquement">
            <a:extLst>
              <a:ext uri="{FF2B5EF4-FFF2-40B4-BE49-F238E27FC236}">
                <a16:creationId xmlns:a16="http://schemas.microsoft.com/office/drawing/2014/main" id="{0E567A4B-6BA5-41E7-BF0D-E7530BE05BA4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7035" y="4081254"/>
            <a:ext cx="1563066" cy="654502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00B28940-EA01-40F1-AC33-21AC6619F156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30297" y="3057078"/>
            <a:ext cx="2592050" cy="725192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3C327AA-A3FD-4A42-8F1F-861D26206B69}"/>
              </a:ext>
            </a:extLst>
          </p:cNvPr>
          <p:cNvSpPr/>
          <p:nvPr userDrawn="1"/>
        </p:nvSpPr>
        <p:spPr>
          <a:xfrm>
            <a:off x="3663422" y="3077859"/>
            <a:ext cx="2204995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E8CA24D-5A98-4487-B7C8-BCCB97EE2089}"/>
              </a:ext>
            </a:extLst>
          </p:cNvPr>
          <p:cNvSpPr/>
          <p:nvPr userDrawn="1"/>
        </p:nvSpPr>
        <p:spPr>
          <a:xfrm>
            <a:off x="3663422" y="3854579"/>
            <a:ext cx="197038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706050E-2A4C-467C-963A-E1C8EE9B717B}"/>
              </a:ext>
            </a:extLst>
          </p:cNvPr>
          <p:cNvSpPr/>
          <p:nvPr userDrawn="1"/>
        </p:nvSpPr>
        <p:spPr>
          <a:xfrm>
            <a:off x="3663422" y="5205604"/>
            <a:ext cx="2674496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4A35EF0-5518-407D-9761-71DE63C5BF56}"/>
              </a:ext>
            </a:extLst>
          </p:cNvPr>
          <p:cNvSpPr/>
          <p:nvPr userDrawn="1"/>
        </p:nvSpPr>
        <p:spPr>
          <a:xfrm>
            <a:off x="3663422" y="6275539"/>
            <a:ext cx="1124619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6798C627-855B-4D6C-BE47-748DBD8B6E79}"/>
              </a:ext>
            </a:extLst>
          </p:cNvPr>
          <p:cNvSpPr txBox="1"/>
          <p:nvPr userDrawn="1"/>
        </p:nvSpPr>
        <p:spPr>
          <a:xfrm>
            <a:off x="3383280" y="2868930"/>
            <a:ext cx="5721795" cy="3890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450 centres de service en France dont 150 franchisés.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3500 collaborateurs.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700 M€ de CA dont 325 M€ VL et 375 M€ VI.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900 ateliers mobiles partout en France sur site.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plateformes d’approvisionnement.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35 000 heures de formation.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Taux de promotion interne : 50%.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160 commerciaux.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Référence de la profession en terme de sécurité.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Site dédié aux professionnels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Solutions servicielles adaptées.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Meilleur Centre Auto 2022. Depuis plus de 6 ans.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Label RSE – Enseigne Responsable.</a:t>
            </a:r>
            <a:endParaRPr lang="fr-FR" sz="2800" dirty="0">
              <a:solidFill>
                <a:srgbClr val="3A3D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403367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E QUI NOUS MO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FEA5323F-42C7-44F8-B1C5-2BE4E96FA4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932DEE9F-03CB-435D-A8AF-CC43FFC56C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0975" y="3624944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47ABA57-E84C-42E3-8CC9-D4B6F63BAAD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276" y="297350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F1CB6F01-74E6-4AAD-ACB6-B696FEAC6B17}"/>
              </a:ext>
            </a:extLst>
          </p:cNvPr>
          <p:cNvSpPr txBox="1"/>
          <p:nvPr userDrawn="1"/>
        </p:nvSpPr>
        <p:spPr>
          <a:xfrm>
            <a:off x="822960" y="1502931"/>
            <a:ext cx="480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 valeurs</a:t>
            </a:r>
            <a:b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mission</a:t>
            </a:r>
            <a:b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ambition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EBEB87-0C21-4941-BE6A-EF53F55201D3}"/>
              </a:ext>
            </a:extLst>
          </p:cNvPr>
          <p:cNvSpPr/>
          <p:nvPr userDrawn="1"/>
        </p:nvSpPr>
        <p:spPr>
          <a:xfrm>
            <a:off x="1177836" y="3908082"/>
            <a:ext cx="3168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A92088-19B6-4F76-9962-C9CF7841B90C}"/>
              </a:ext>
            </a:extLst>
          </p:cNvPr>
          <p:cNvSpPr/>
          <p:nvPr userDrawn="1"/>
        </p:nvSpPr>
        <p:spPr>
          <a:xfrm>
            <a:off x="1177836" y="4311428"/>
            <a:ext cx="1404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50ACCF-EE69-4689-9068-C873088A3ADD}"/>
              </a:ext>
            </a:extLst>
          </p:cNvPr>
          <p:cNvSpPr/>
          <p:nvPr userDrawn="1"/>
        </p:nvSpPr>
        <p:spPr>
          <a:xfrm>
            <a:off x="1177836" y="4995992"/>
            <a:ext cx="2628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6359E35-28BB-4F62-A562-B2B52225EEF9}"/>
              </a:ext>
            </a:extLst>
          </p:cNvPr>
          <p:cNvSpPr/>
          <p:nvPr userDrawn="1"/>
        </p:nvSpPr>
        <p:spPr>
          <a:xfrm>
            <a:off x="5503761" y="6032984"/>
            <a:ext cx="3096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14330914-9FF3-4CB9-8EF4-250C6FFD04D4}"/>
              </a:ext>
            </a:extLst>
          </p:cNvPr>
          <p:cNvSpPr txBox="1"/>
          <p:nvPr userDrawn="1"/>
        </p:nvSpPr>
        <p:spPr>
          <a:xfrm>
            <a:off x="1084567" y="3692313"/>
            <a:ext cx="7696200" cy="276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spcBef>
                <a:spcPts val="100"/>
              </a:spcBef>
              <a:buFont typeface="Arial" panose="020B0604020202020204" pitchFamily="34" charset="0"/>
              <a:buNone/>
              <a:defRPr/>
            </a:pP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Nos</a:t>
            </a:r>
            <a:r>
              <a:rPr lang="fr-FR" sz="1600" b="1" spc="-3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valeurs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guident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nos</a:t>
            </a:r>
            <a:r>
              <a:rPr lang="fr-FR" sz="1600" b="1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actions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l’expertise,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l’honnêteté,</a:t>
            </a:r>
            <a:r>
              <a:rPr lang="fr-FR" sz="1600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satisfaction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R="494030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b="1" spc="-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mission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réseau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propose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services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pneumatiques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l’entretien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véhicules.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Nous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agissons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sans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compromis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sécurité.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R="8890">
              <a:lnSpc>
                <a:spcPct val="110000"/>
              </a:lnSpc>
              <a:spcBef>
                <a:spcPts val="1330"/>
              </a:spcBef>
              <a:buFont typeface="Arial" panose="020B0604020202020204" pitchFamily="34" charset="0"/>
              <a:buNone/>
              <a:defRPr/>
            </a:pP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b="1" spc="-2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ambition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quotidien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être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partenaire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mobilité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N°1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23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conducteurs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8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gestionnaires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flottes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en proposant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expérience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fluide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solutions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durables.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spcBef>
                <a:spcPts val="1550"/>
              </a:spcBef>
              <a:buFont typeface="Arial" panose="020B0604020202020204" pitchFamily="34" charset="0"/>
              <a:buNone/>
              <a:defRPr/>
            </a:pP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réseau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est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animé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esprit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entrepreneurial,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</a:t>
            </a:r>
            <a:r>
              <a:rPr lang="fr-FR" sz="1600" b="1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service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b="1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satisfaction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868149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EXPERIENCE CL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654BE24A-A869-4E4B-A597-FA2947194D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Image 12" descr="Une image contenant texte&#10;&#10;Description générée automatiquement">
            <a:extLst>
              <a:ext uri="{FF2B5EF4-FFF2-40B4-BE49-F238E27FC236}">
                <a16:creationId xmlns:a16="http://schemas.microsoft.com/office/drawing/2014/main" id="{05154BAA-6B47-4595-8D46-D62EE14C03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3674" y="968978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5AD98703-F576-44AD-BDCB-0B19BD1B5E8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320" y="251128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DE15C2-BE22-4D5A-9565-6315F47DB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6E1194-E6F0-40B0-AA68-EF4A6EE4F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40C5E1-0097-472A-BFA4-2B3643BD2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45A8A08-6713-4088-80AA-384CDA168CC4}"/>
              </a:ext>
            </a:extLst>
          </p:cNvPr>
          <p:cNvSpPr/>
          <p:nvPr userDrawn="1"/>
        </p:nvSpPr>
        <p:spPr>
          <a:xfrm>
            <a:off x="8138493" y="1957651"/>
            <a:ext cx="1836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53BDAF3-51D8-4315-B835-FD8C4511B456}"/>
              </a:ext>
            </a:extLst>
          </p:cNvPr>
          <p:cNvSpPr/>
          <p:nvPr userDrawn="1"/>
        </p:nvSpPr>
        <p:spPr>
          <a:xfrm>
            <a:off x="8138493" y="2515638"/>
            <a:ext cx="2556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9AFB2E9-A2B0-451B-8614-A69104981F2D}"/>
              </a:ext>
            </a:extLst>
          </p:cNvPr>
          <p:cNvSpPr/>
          <p:nvPr userDrawn="1"/>
        </p:nvSpPr>
        <p:spPr>
          <a:xfrm>
            <a:off x="8138493" y="3635220"/>
            <a:ext cx="864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F51DD20-E6DF-4ACA-A2D8-638C5E9C911F}"/>
              </a:ext>
            </a:extLst>
          </p:cNvPr>
          <p:cNvSpPr/>
          <p:nvPr userDrawn="1"/>
        </p:nvSpPr>
        <p:spPr>
          <a:xfrm>
            <a:off x="8138493" y="3066729"/>
            <a:ext cx="172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D6A2E14-5008-4B13-96DF-F42869947564}"/>
              </a:ext>
            </a:extLst>
          </p:cNvPr>
          <p:cNvSpPr/>
          <p:nvPr userDrawn="1"/>
        </p:nvSpPr>
        <p:spPr>
          <a:xfrm>
            <a:off x="8138493" y="4189230"/>
            <a:ext cx="262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F73AAB5-1D75-4A80-B138-8C482413B51B}"/>
              </a:ext>
            </a:extLst>
          </p:cNvPr>
          <p:cNvSpPr/>
          <p:nvPr userDrawn="1"/>
        </p:nvSpPr>
        <p:spPr>
          <a:xfrm>
            <a:off x="8138493" y="4746123"/>
            <a:ext cx="208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32F44CD7-8738-4F0E-8FDD-8DC0B4FF3B45}"/>
              </a:ext>
            </a:extLst>
          </p:cNvPr>
          <p:cNvSpPr txBox="1"/>
          <p:nvPr userDrawn="1"/>
        </p:nvSpPr>
        <p:spPr>
          <a:xfrm>
            <a:off x="7833360" y="1600706"/>
            <a:ext cx="3063240" cy="3425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Humaine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De proximité </a:t>
            </a: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Adaptée</a:t>
            </a:r>
            <a:br>
              <a:rPr lang="fr-FR" sz="3200" dirty="0">
                <a:solidFill>
                  <a:srgbClr val="3A3D8C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24/7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Responsable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Reconnue</a:t>
            </a:r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19530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b_EXPERIENCE HUMA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03BD0ADC-AD26-4786-8B91-5A54F2A274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50F50EC1-1502-45F7-9016-B39C280E98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98960" y="2712398"/>
            <a:ext cx="2880366" cy="2880366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B3E19331-D1AC-4BB5-A43F-467DBD76272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9382" y="170089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DE15C2-BE22-4D5A-9565-6315F47DB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6E1194-E6F0-40B0-AA68-EF4A6EE4F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40C5E1-0097-472A-BFA4-2B3643BD2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2ED9C49-F2C1-462A-938B-B5EEC4723277}"/>
              </a:ext>
            </a:extLst>
          </p:cNvPr>
          <p:cNvSpPr txBox="1"/>
          <p:nvPr userDrawn="1"/>
        </p:nvSpPr>
        <p:spPr>
          <a:xfrm>
            <a:off x="259082" y="5469047"/>
            <a:ext cx="548639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passion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commune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clients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garantir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mobilité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sécurité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équipes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conducteurs.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C307D49-E3F7-4109-B821-E9A66DDA5463}"/>
              </a:ext>
            </a:extLst>
          </p:cNvPr>
          <p:cNvSpPr/>
          <p:nvPr userDrawn="1"/>
        </p:nvSpPr>
        <p:spPr>
          <a:xfrm>
            <a:off x="6976812" y="5822001"/>
            <a:ext cx="3600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95C0B62-ECAD-4BA8-9738-EA80B960BBEE}"/>
              </a:ext>
            </a:extLst>
          </p:cNvPr>
          <p:cNvSpPr/>
          <p:nvPr userDrawn="1"/>
        </p:nvSpPr>
        <p:spPr>
          <a:xfrm>
            <a:off x="6976812" y="6074129"/>
            <a:ext cx="4320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object 37">
            <a:extLst>
              <a:ext uri="{FF2B5EF4-FFF2-40B4-BE49-F238E27FC236}">
                <a16:creationId xmlns:a16="http://schemas.microsoft.com/office/drawing/2014/main" id="{AD8D0820-0EB9-472F-AFBC-88CF0887171A}"/>
              </a:ext>
            </a:extLst>
          </p:cNvPr>
          <p:cNvSpPr txBox="1"/>
          <p:nvPr userDrawn="1"/>
        </p:nvSpPr>
        <p:spPr>
          <a:xfrm>
            <a:off x="6987698" y="5641870"/>
            <a:ext cx="431546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culture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d’entreprise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qui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favorise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/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responsabilisation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l’esprit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entrepreneur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444A892-8915-4766-B1A6-EFACF6E8D706}"/>
              </a:ext>
            </a:extLst>
          </p:cNvPr>
          <p:cNvSpPr/>
          <p:nvPr userDrawn="1"/>
        </p:nvSpPr>
        <p:spPr>
          <a:xfrm>
            <a:off x="7120114" y="1099739"/>
            <a:ext cx="2124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7C2B5A3-9819-48E3-B2FA-C7994F355ACF}"/>
              </a:ext>
            </a:extLst>
          </p:cNvPr>
          <p:cNvSpPr/>
          <p:nvPr userDrawn="1"/>
        </p:nvSpPr>
        <p:spPr>
          <a:xfrm>
            <a:off x="7120114" y="1498500"/>
            <a:ext cx="2628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902A23A-07EE-43FC-8666-0D5CF561F45C}"/>
              </a:ext>
            </a:extLst>
          </p:cNvPr>
          <p:cNvSpPr/>
          <p:nvPr userDrawn="1"/>
        </p:nvSpPr>
        <p:spPr>
          <a:xfrm>
            <a:off x="7120114" y="1883667"/>
            <a:ext cx="3096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ADF1374-29D3-4A7B-BA4E-865630057881}"/>
              </a:ext>
            </a:extLst>
          </p:cNvPr>
          <p:cNvSpPr/>
          <p:nvPr userDrawn="1"/>
        </p:nvSpPr>
        <p:spPr>
          <a:xfrm>
            <a:off x="7120114" y="2268834"/>
            <a:ext cx="3096000" cy="200135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7" name="object 24">
            <a:extLst>
              <a:ext uri="{FF2B5EF4-FFF2-40B4-BE49-F238E27FC236}">
                <a16:creationId xmlns:a16="http://schemas.microsoft.com/office/drawing/2014/main" id="{DC0E68FD-D197-4B6B-9EBB-B090B55CEA0D}"/>
              </a:ext>
            </a:extLst>
          </p:cNvPr>
          <p:cNvSpPr txBox="1"/>
          <p:nvPr userDrawn="1"/>
        </p:nvSpPr>
        <p:spPr>
          <a:xfrm>
            <a:off x="7093739" y="828574"/>
            <a:ext cx="4029168" cy="43499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080"/>
              </a:lnSpc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experts </a:t>
            </a:r>
          </a:p>
          <a:p>
            <a:pPr marL="12700">
              <a:lnSpc>
                <a:spcPts val="3080"/>
              </a:lnSpc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votre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service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>
              <a:lnSpc>
                <a:spcPts val="2800"/>
              </a:lnSpc>
              <a:spcBef>
                <a:spcPts val="28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28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chaque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moment </a:t>
            </a:r>
          </a:p>
          <a:p>
            <a:pPr marL="12700" marR="5080">
              <a:lnSpc>
                <a:spcPts val="2800"/>
              </a:lnSpc>
              <a:spcBef>
                <a:spcPts val="28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 la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relation client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0"/>
              </a:spcBef>
              <a:buFontTx/>
              <a:buChar char="-"/>
              <a:tabLst>
                <a:tab pos="137160" algn="l"/>
              </a:tabLst>
            </a:pPr>
            <a:endParaRPr lang="fr-FR" sz="1600" b="1" kern="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0"/>
              </a:spcBef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1</a:t>
            </a:r>
            <a:r>
              <a:rPr sz="1600" b="1" kern="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 err="1">
                <a:solidFill>
                  <a:srgbClr val="393C8C"/>
                </a:solidFill>
                <a:latin typeface="Arial"/>
                <a:cs typeface="Arial"/>
              </a:rPr>
              <a:t>interlocuteur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commercial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unique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responsables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vous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conseiller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veiller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cahier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354330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techniciens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formés,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experts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par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métier,</a:t>
            </a:r>
            <a:r>
              <a:rPr sz="1600" kern="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 err="1">
                <a:solidFill>
                  <a:srgbClr val="393C8C"/>
                </a:solidFill>
                <a:latin typeface="Arial"/>
                <a:cs typeface="Arial"/>
              </a:rPr>
              <a:t>notamment</a:t>
            </a:r>
            <a:r>
              <a:rPr sz="1600" kern="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multi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marques</a:t>
            </a:r>
            <a:r>
              <a:rPr sz="1600" kern="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et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multi-motorisations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VL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433705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“Pôle</a:t>
            </a:r>
            <a:r>
              <a:rPr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Flottes”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dédié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gestion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administrative</a:t>
            </a:r>
            <a:r>
              <a:rPr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votre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compte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/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(portail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d’info,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état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parc,</a:t>
            </a:r>
            <a:r>
              <a:rPr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facturation…)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8757873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b_EXPERIENCE PROXIM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carte&#10;&#10;Description générée automatiquement">
            <a:extLst>
              <a:ext uri="{FF2B5EF4-FFF2-40B4-BE49-F238E27FC236}">
                <a16:creationId xmlns:a16="http://schemas.microsoft.com/office/drawing/2014/main" id="{1D03DC3E-316D-4332-9A63-44A3CE1FD9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42F029F1-A85A-4A3B-BEEB-7D14C2185B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3621" y="2712398"/>
            <a:ext cx="2880366" cy="288036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F9E96660-147E-4D10-A059-8D82354B9A8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0574" y="1019175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718A5867-71CD-4D2D-B41B-52E5E0128B79}"/>
              </a:ext>
            </a:extLst>
          </p:cNvPr>
          <p:cNvSpPr txBox="1"/>
          <p:nvPr userDrawn="1"/>
        </p:nvSpPr>
        <p:spPr>
          <a:xfrm>
            <a:off x="313913" y="5200477"/>
            <a:ext cx="8514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</a:rPr>
              <a:t>450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902ECA5-2A99-4FDB-B38B-A183671D2142}"/>
              </a:ext>
            </a:extLst>
          </p:cNvPr>
          <p:cNvSpPr txBox="1"/>
          <p:nvPr userDrawn="1"/>
        </p:nvSpPr>
        <p:spPr>
          <a:xfrm>
            <a:off x="3846444" y="5214331"/>
            <a:ext cx="8845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</a:rPr>
              <a:t>900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D3F60B1-2FB8-4B5F-A189-840CF30E085C}"/>
              </a:ext>
            </a:extLst>
          </p:cNvPr>
          <p:cNvSpPr/>
          <p:nvPr userDrawn="1"/>
        </p:nvSpPr>
        <p:spPr>
          <a:xfrm>
            <a:off x="7343142" y="2209503"/>
            <a:ext cx="302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EC38191-7053-493D-B3E5-371F4ECE5BAD}"/>
              </a:ext>
            </a:extLst>
          </p:cNvPr>
          <p:cNvSpPr/>
          <p:nvPr userDrawn="1"/>
        </p:nvSpPr>
        <p:spPr>
          <a:xfrm>
            <a:off x="7354028" y="3899541"/>
            <a:ext cx="266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object 31">
            <a:extLst>
              <a:ext uri="{FF2B5EF4-FFF2-40B4-BE49-F238E27FC236}">
                <a16:creationId xmlns:a16="http://schemas.microsoft.com/office/drawing/2014/main" id="{A19301C0-EF19-4374-AB28-0760B920BE2E}"/>
              </a:ext>
            </a:extLst>
          </p:cNvPr>
          <p:cNvSpPr txBox="1"/>
          <p:nvPr userDrawn="1"/>
        </p:nvSpPr>
        <p:spPr>
          <a:xfrm>
            <a:off x="7373078" y="1931890"/>
            <a:ext cx="3606165" cy="36112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lang="fr-FR" sz="28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physique</a:t>
            </a:r>
            <a:r>
              <a:rPr lang="fr-FR" sz="28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28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présence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partout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le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territoire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qualité de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homogènes.</a:t>
            </a:r>
          </a:p>
          <a:p>
            <a:pPr marL="12700" marR="5080">
              <a:spcBef>
                <a:spcPts val="100"/>
              </a:spcBef>
            </a:pPr>
            <a:endParaRPr lang="fr-FR" sz="1600" b="1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endParaRPr lang="fr-FR" sz="1600" b="1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lang="fr-FR" sz="28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flexible</a:t>
            </a:r>
            <a:r>
              <a:rPr lang="fr-FR" sz="28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</a:p>
          <a:p>
            <a:pPr marL="12700"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900</a:t>
            </a:r>
            <a:r>
              <a:rPr lang="fr-FR" sz="16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ateliers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mobiles.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Solution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agile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adaptable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satellites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stores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sites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clients.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endParaRPr lang="fr-FR" sz="28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4843470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_8b_EXPERIENCE ADAPTE V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313270B4-8423-4A9D-96E2-760008DDE3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25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A2365E8-E734-46D1-873B-9C22B7DC34E5}"/>
              </a:ext>
            </a:extLst>
          </p:cNvPr>
          <p:cNvSpPr/>
          <p:nvPr userDrawn="1"/>
        </p:nvSpPr>
        <p:spPr>
          <a:xfrm>
            <a:off x="6677025" y="4444554"/>
            <a:ext cx="2568973" cy="1384746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74783FA-4AB8-4680-8926-DF64621C8E4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033174"/>
            <a:ext cx="1709169" cy="198882"/>
          </a:xfrm>
          <a:prstGeom prst="rect">
            <a:avLst/>
          </a:prstGeom>
        </p:spPr>
      </p:pic>
      <p:pic>
        <p:nvPicPr>
          <p:cNvPr id="14" name="Image 13" descr="Une image contenant texte&#10;&#10;Description générée automatiquement">
            <a:extLst>
              <a:ext uri="{FF2B5EF4-FFF2-40B4-BE49-F238E27FC236}">
                <a16:creationId xmlns:a16="http://schemas.microsoft.com/office/drawing/2014/main" id="{E0FECF93-6B27-4C7C-AA8C-91984BE7BE0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4501704"/>
            <a:ext cx="1387605" cy="196977"/>
          </a:xfrm>
          <a:prstGeom prst="rect">
            <a:avLst/>
          </a:prstGeom>
        </p:spPr>
      </p:pic>
      <p:pic>
        <p:nvPicPr>
          <p:cNvPr id="18" name="Image 17" descr="Une image contenant texte&#10;&#10;Description générée automatiquement">
            <a:extLst>
              <a:ext uri="{FF2B5EF4-FFF2-40B4-BE49-F238E27FC236}">
                <a16:creationId xmlns:a16="http://schemas.microsoft.com/office/drawing/2014/main" id="{0BCFC234-818D-4172-B9EA-D0EBF00A440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4767439"/>
            <a:ext cx="1501143" cy="196977"/>
          </a:xfrm>
          <a:prstGeom prst="rect">
            <a:avLst/>
          </a:prstGeom>
        </p:spPr>
      </p:pic>
      <p:pic>
        <p:nvPicPr>
          <p:cNvPr id="20" name="Image 19" descr="Une image contenant texte&#10;&#10;Description générée automatiquement">
            <a:extLst>
              <a:ext uri="{FF2B5EF4-FFF2-40B4-BE49-F238E27FC236}">
                <a16:creationId xmlns:a16="http://schemas.microsoft.com/office/drawing/2014/main" id="{54DEFDBD-104A-4F44-9276-C2D25EC2CF63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559691"/>
            <a:ext cx="1460757" cy="196977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4CE567ED-D3F7-4577-85E5-FB8EC89F4B3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300814"/>
            <a:ext cx="2388875" cy="237744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EBD85EDE-342F-4F20-9449-B98BD1BB1E6B}"/>
              </a:ext>
            </a:extLst>
          </p:cNvPr>
          <p:cNvSpPr txBox="1"/>
          <p:nvPr userDrawn="1"/>
        </p:nvSpPr>
        <p:spPr>
          <a:xfrm>
            <a:off x="9221406" y="4473129"/>
            <a:ext cx="294600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622300">
              <a:defRPr/>
            </a:pP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pneus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services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carte,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</a:p>
          <a:p>
            <a:pPr marR="62230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métiers,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véhicules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653348-DB03-416C-A507-B15932AFC809}"/>
              </a:ext>
            </a:extLst>
          </p:cNvPr>
          <p:cNvSpPr/>
          <p:nvPr userDrawn="1"/>
        </p:nvSpPr>
        <p:spPr>
          <a:xfrm>
            <a:off x="7057618" y="1103057"/>
            <a:ext cx="4575581" cy="14026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95F0F50-B7B8-4181-91E9-BE5B0493DE10}"/>
              </a:ext>
            </a:extLst>
          </p:cNvPr>
          <p:cNvSpPr txBox="1"/>
          <p:nvPr userDrawn="1"/>
        </p:nvSpPr>
        <p:spPr>
          <a:xfrm>
            <a:off x="6908420" y="779588"/>
            <a:ext cx="4764849" cy="350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525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solutions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intégrées VL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faciliter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charge,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665480"/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gestion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interventions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gestion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trésorerie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5"/>
              </a:spcBef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Reconnaissance</a:t>
            </a:r>
            <a:r>
              <a:rPr lang="fr-FR" sz="1600" b="1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l’immatriculation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730" marR="684530" indent="-11303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Intégration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cahier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Suivi</a:t>
            </a:r>
            <a:r>
              <a:rPr lang="fr-FR" sz="1600" b="1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entretiens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contrôle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dépenses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par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véhicule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Partage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temps réel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Facturation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fil de l’eau ou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mensualisée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Pilotage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indicateurs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performance</a:t>
            </a: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4316804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_8b_EXPERIENCE ADAPTE 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>
            <a:extLst>
              <a:ext uri="{FF2B5EF4-FFF2-40B4-BE49-F238E27FC236}">
                <a16:creationId xmlns:a16="http://schemas.microsoft.com/office/drawing/2014/main" id="{2CB8F9B2-138B-4C8D-8087-F014206073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389"/>
            <a:ext cx="12192000" cy="6858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DA479E4-E390-40FC-868C-F5DE1045AB5D}"/>
              </a:ext>
            </a:extLst>
          </p:cNvPr>
          <p:cNvSpPr/>
          <p:nvPr userDrawn="1"/>
        </p:nvSpPr>
        <p:spPr>
          <a:xfrm>
            <a:off x="6999512" y="4547885"/>
            <a:ext cx="2162831" cy="137666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 6" descr="Une image contenant texte, jauge&#10;&#10;Description générée automatiquement">
            <a:extLst>
              <a:ext uri="{FF2B5EF4-FFF2-40B4-BE49-F238E27FC236}">
                <a16:creationId xmlns:a16="http://schemas.microsoft.com/office/drawing/2014/main" id="{61E4806A-1A67-4F58-92CF-8175D6A1A50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5249585"/>
            <a:ext cx="1906528" cy="237744"/>
          </a:xfrm>
          <a:prstGeom prst="rect">
            <a:avLst/>
          </a:prstGeom>
        </p:spPr>
      </p:pic>
      <p:pic>
        <p:nvPicPr>
          <p:cNvPr id="10" name="Image 9" descr="Une image contenant texte&#10;&#10;Description générée automatiquement">
            <a:extLst>
              <a:ext uri="{FF2B5EF4-FFF2-40B4-BE49-F238E27FC236}">
                <a16:creationId xmlns:a16="http://schemas.microsoft.com/office/drawing/2014/main" id="{E181F83D-7856-4FCD-BEB5-7691EEAF6274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4957739"/>
            <a:ext cx="1460757" cy="196977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E9610509-AFEF-46B5-A4F0-8B62F8B7672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5582198"/>
            <a:ext cx="1754890" cy="196977"/>
          </a:xfrm>
          <a:prstGeom prst="rect">
            <a:avLst/>
          </a:prstGeom>
        </p:spPr>
      </p:pic>
      <p:pic>
        <p:nvPicPr>
          <p:cNvPr id="19" name="Image 18" descr="Une image contenant texte&#10;&#10;Description générée automatiquement">
            <a:extLst>
              <a:ext uri="{FF2B5EF4-FFF2-40B4-BE49-F238E27FC236}">
                <a16:creationId xmlns:a16="http://schemas.microsoft.com/office/drawing/2014/main" id="{1A2C76AF-83B9-4E4D-AA35-5E2D1A6DD85A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4665893"/>
            <a:ext cx="1387605" cy="196977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387D3783-A675-44BA-83E9-516AF8C95C50}"/>
              </a:ext>
            </a:extLst>
          </p:cNvPr>
          <p:cNvSpPr txBox="1"/>
          <p:nvPr userDrawn="1"/>
        </p:nvSpPr>
        <p:spPr>
          <a:xfrm>
            <a:off x="9162343" y="4557410"/>
            <a:ext cx="288036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622300">
              <a:defRPr/>
            </a:pP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pneus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services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carte,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</a:p>
          <a:p>
            <a:pPr marR="62230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métiers,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véhicules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622F94A-352A-4A40-83B7-C7F82FC1EE7E}"/>
              </a:ext>
            </a:extLst>
          </p:cNvPr>
          <p:cNvSpPr/>
          <p:nvPr userDrawn="1"/>
        </p:nvSpPr>
        <p:spPr>
          <a:xfrm>
            <a:off x="7063839" y="1063323"/>
            <a:ext cx="4486681" cy="15759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95F0F50-B7B8-4181-91E9-BE5B0493DE10}"/>
              </a:ext>
            </a:extLst>
          </p:cNvPr>
          <p:cNvSpPr txBox="1"/>
          <p:nvPr userDrawn="1"/>
        </p:nvSpPr>
        <p:spPr>
          <a:xfrm>
            <a:off x="6952235" y="785915"/>
            <a:ext cx="4633688" cy="350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525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solutions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intégrées VI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faciliter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charge,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665480"/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gestion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interventions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gestion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trésorerie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5"/>
              </a:spcBef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Reconnaissance</a:t>
            </a:r>
            <a:r>
              <a:rPr lang="fr-FR" sz="1600" b="1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l’immatriculation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730" marR="684530" indent="-11303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Intégration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cahier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Suivi</a:t>
            </a:r>
            <a:r>
              <a:rPr lang="fr-FR" sz="1600" b="1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entretiens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contrôle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dépenses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par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véhicule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Partage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temps réel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Facturation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fil de l’eau ou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mensualisée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Pilotage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indicateurs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performance</a:t>
            </a:r>
          </a:p>
          <a:p>
            <a:pPr marL="12065"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7783627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b_EXPERIENCE 24/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FC06BF8F-AF3F-45F0-BF25-9D6046EF12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914"/>
            <a:ext cx="12192000" cy="68580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987CE751-A9CD-4B18-AC9B-A389B4D9AB8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2F86690-A235-4F77-BA14-B44B951B9A0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7417" y="-35929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1812736-CD4F-4635-AB82-1868A7F05792}"/>
              </a:ext>
            </a:extLst>
          </p:cNvPr>
          <p:cNvSpPr/>
          <p:nvPr userDrawn="1"/>
        </p:nvSpPr>
        <p:spPr>
          <a:xfrm>
            <a:off x="7043056" y="979997"/>
            <a:ext cx="2448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AB3CEE5-81D6-47DD-AD90-C9AB704DEA76}"/>
              </a:ext>
            </a:extLst>
          </p:cNvPr>
          <p:cNvSpPr/>
          <p:nvPr userDrawn="1"/>
        </p:nvSpPr>
        <p:spPr>
          <a:xfrm>
            <a:off x="7043056" y="1402015"/>
            <a:ext cx="3492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ED80E9F-1966-4623-B317-63BEC31F8064}"/>
              </a:ext>
            </a:extLst>
          </p:cNvPr>
          <p:cNvSpPr/>
          <p:nvPr userDrawn="1"/>
        </p:nvSpPr>
        <p:spPr>
          <a:xfrm>
            <a:off x="9990816" y="1888983"/>
            <a:ext cx="612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45B2757-52A6-46C6-8300-08E130EBC8AD}"/>
              </a:ext>
            </a:extLst>
          </p:cNvPr>
          <p:cNvSpPr/>
          <p:nvPr userDrawn="1"/>
        </p:nvSpPr>
        <p:spPr>
          <a:xfrm>
            <a:off x="7162802" y="2430664"/>
            <a:ext cx="1044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CA7C4F2-FDC6-428A-B2E9-1A1A07702F68}"/>
              </a:ext>
            </a:extLst>
          </p:cNvPr>
          <p:cNvSpPr/>
          <p:nvPr userDrawn="1"/>
        </p:nvSpPr>
        <p:spPr>
          <a:xfrm>
            <a:off x="7626481" y="2974255"/>
            <a:ext cx="1296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A027390-3035-4A08-9817-F9E879A0ADCF}"/>
              </a:ext>
            </a:extLst>
          </p:cNvPr>
          <p:cNvSpPr/>
          <p:nvPr userDrawn="1"/>
        </p:nvSpPr>
        <p:spPr>
          <a:xfrm>
            <a:off x="7617600" y="3506213"/>
            <a:ext cx="172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870157B-43DD-4FC4-8269-FC7EBA7006DB}"/>
              </a:ext>
            </a:extLst>
          </p:cNvPr>
          <p:cNvSpPr/>
          <p:nvPr userDrawn="1"/>
        </p:nvSpPr>
        <p:spPr>
          <a:xfrm>
            <a:off x="7803698" y="4060333"/>
            <a:ext cx="1988001" cy="10761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2C90FFD-980A-4D7B-A6C4-A337258EABC9}"/>
              </a:ext>
            </a:extLst>
          </p:cNvPr>
          <p:cNvSpPr/>
          <p:nvPr userDrawn="1"/>
        </p:nvSpPr>
        <p:spPr>
          <a:xfrm>
            <a:off x="7162802" y="4848215"/>
            <a:ext cx="208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BE3C2B1-3B7A-415A-8F56-2F2369951BC4}"/>
              </a:ext>
            </a:extLst>
          </p:cNvPr>
          <p:cNvSpPr/>
          <p:nvPr userDrawn="1"/>
        </p:nvSpPr>
        <p:spPr>
          <a:xfrm>
            <a:off x="8055304" y="5086033"/>
            <a:ext cx="118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3A59751-9B2D-4C42-9704-51F77C7FD0E6}"/>
              </a:ext>
            </a:extLst>
          </p:cNvPr>
          <p:cNvSpPr txBox="1"/>
          <p:nvPr userDrawn="1"/>
        </p:nvSpPr>
        <p:spPr>
          <a:xfrm>
            <a:off x="6975396" y="647524"/>
            <a:ext cx="4592413" cy="51962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 partenaire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toujours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disponible</a:t>
            </a:r>
          </a:p>
          <a:p>
            <a:pPr marL="12700">
              <a:spcBef>
                <a:spcPts val="100"/>
              </a:spcBef>
              <a:defRPr/>
            </a:pPr>
            <a:endParaRPr lang="fr-FR" sz="1000" b="1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lnSpc>
                <a:spcPct val="110000"/>
              </a:lnSpc>
              <a:defRPr/>
            </a:pP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-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interlocuteur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commercial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dédié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36525" indent="-12446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équipes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dans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service</a:t>
            </a:r>
          </a:p>
          <a:p>
            <a:pPr marL="125095" marR="693420">
              <a:lnSpc>
                <a:spcPct val="110000"/>
              </a:lnSpc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qualifiées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informées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cahiers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</a:p>
          <a:p>
            <a:pPr marL="125095" marR="26670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24/7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 :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dépannage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poids lourds,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SOS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récoltes</a:t>
            </a:r>
          </a:p>
          <a:p>
            <a:pPr marL="125095" marR="174625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ligne : e-</a:t>
            </a:r>
            <a:r>
              <a:rPr lang="fr-FR" sz="1600" b="1" kern="0" dirty="0" err="1">
                <a:solidFill>
                  <a:srgbClr val="393C8C"/>
                </a:solidFill>
                <a:latin typeface="Arial"/>
                <a:cs typeface="Arial"/>
              </a:rPr>
              <a:t>booking</a:t>
            </a:r>
            <a:endParaRPr lang="fr-FR" sz="1600" b="1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5095" marR="5080" indent="-113030">
              <a:lnSpc>
                <a:spcPct val="110000"/>
              </a:lnSpc>
              <a:buFontTx/>
              <a:buChar char="-"/>
              <a:tabLst>
                <a:tab pos="129539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Accès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toutes les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portail 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en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ligne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 err="1">
                <a:solidFill>
                  <a:srgbClr val="393C8C"/>
                </a:solidFill>
                <a:latin typeface="Arial"/>
                <a:cs typeface="Arial"/>
              </a:rPr>
              <a:t>Businesspro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factures,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 interventions, gardiennage…</a:t>
            </a:r>
          </a:p>
          <a:p>
            <a:pPr marL="125095" marR="228600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100%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opérations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sur les véhicules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industriels digitalisées :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fluidité 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échanges,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amélioration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35" dirty="0">
                <a:solidFill>
                  <a:srgbClr val="393C8C"/>
                </a:solidFill>
                <a:latin typeface="Arial"/>
                <a:cs typeface="Arial"/>
              </a:rPr>
              <a:t>en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charge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dépannages,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transparence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de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l’information</a:t>
            </a:r>
          </a:p>
        </p:txBody>
      </p:sp>
    </p:spTree>
    <p:extLst>
      <p:ext uri="{BB962C8B-B14F-4D97-AF65-F5344CB8AC3E}">
        <p14:creationId xmlns:p14="http://schemas.microsoft.com/office/powerpoint/2010/main" val="249910191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b_EXPERIENCE RESPONS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3B2999B7-72A4-4D4E-B9A6-940693347D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36DADA1-C5A0-44BA-AECE-5F1654D0CB1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E8DF13A-2A51-41A7-A629-A296A1D8F0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7F516830-F7BE-4559-988A-205002B9A5F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7047" y="423112"/>
            <a:ext cx="923233" cy="923233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A93C846F-0800-4318-A624-6023BF9DD4E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2005" y="1346345"/>
            <a:ext cx="821875" cy="821875"/>
          </a:xfrm>
          <a:prstGeom prst="rect">
            <a:avLst/>
          </a:prstGeom>
        </p:spPr>
      </p:pic>
      <p:pic>
        <p:nvPicPr>
          <p:cNvPr id="17" name="Image 16" descr="Une image contenant texte&#10;&#10;Description générée automatiquement">
            <a:extLst>
              <a:ext uri="{FF2B5EF4-FFF2-40B4-BE49-F238E27FC236}">
                <a16:creationId xmlns:a16="http://schemas.microsoft.com/office/drawing/2014/main" id="{86E5AC64-799B-4D1E-BDA5-C127969DA83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7777" y="2386245"/>
            <a:ext cx="1158516" cy="48510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A069742-BB32-40CE-AA93-8856E59783D2}"/>
              </a:ext>
            </a:extLst>
          </p:cNvPr>
          <p:cNvSpPr/>
          <p:nvPr userDrawn="1"/>
        </p:nvSpPr>
        <p:spPr>
          <a:xfrm>
            <a:off x="7218271" y="1081884"/>
            <a:ext cx="3276000" cy="9662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A655F7D-D946-4819-9EA9-9BD384EB80EE}"/>
              </a:ext>
            </a:extLst>
          </p:cNvPr>
          <p:cNvSpPr/>
          <p:nvPr userDrawn="1"/>
        </p:nvSpPr>
        <p:spPr>
          <a:xfrm>
            <a:off x="7218271" y="1680932"/>
            <a:ext cx="3276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DE9D02-EF3D-4EC6-B3CA-8A92212B5FA3}"/>
              </a:ext>
            </a:extLst>
          </p:cNvPr>
          <p:cNvSpPr/>
          <p:nvPr userDrawn="1"/>
        </p:nvSpPr>
        <p:spPr>
          <a:xfrm>
            <a:off x="7218271" y="2288094"/>
            <a:ext cx="3420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59050F2-F13B-440D-87AC-F2F8105825BF}"/>
              </a:ext>
            </a:extLst>
          </p:cNvPr>
          <p:cNvSpPr/>
          <p:nvPr userDrawn="1"/>
        </p:nvSpPr>
        <p:spPr>
          <a:xfrm>
            <a:off x="7218271" y="3490219"/>
            <a:ext cx="2484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F29FE7F-93C3-497A-B8F2-DEFD169FD0F6}"/>
              </a:ext>
            </a:extLst>
          </p:cNvPr>
          <p:cNvSpPr/>
          <p:nvPr userDrawn="1"/>
        </p:nvSpPr>
        <p:spPr>
          <a:xfrm>
            <a:off x="10437672" y="3229843"/>
            <a:ext cx="756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C7D1365-1CBA-474E-AE6B-77E937B78B1E}"/>
              </a:ext>
            </a:extLst>
          </p:cNvPr>
          <p:cNvSpPr/>
          <p:nvPr userDrawn="1"/>
        </p:nvSpPr>
        <p:spPr>
          <a:xfrm>
            <a:off x="7218271" y="4400675"/>
            <a:ext cx="1692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65614F3-7BD0-47B3-AAAB-47FCB3669F44}"/>
              </a:ext>
            </a:extLst>
          </p:cNvPr>
          <p:cNvSpPr/>
          <p:nvPr userDrawn="1"/>
        </p:nvSpPr>
        <p:spPr>
          <a:xfrm>
            <a:off x="7047775" y="5619817"/>
            <a:ext cx="2296249" cy="129723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6FF7854-2ECA-45D4-8570-0CFD07C71113}"/>
              </a:ext>
            </a:extLst>
          </p:cNvPr>
          <p:cNvSpPr txBox="1"/>
          <p:nvPr userDrawn="1"/>
        </p:nvSpPr>
        <p:spPr>
          <a:xfrm>
            <a:off x="6980146" y="826235"/>
            <a:ext cx="4716554" cy="5885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Label RSE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– Enseigne Responsable 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expérience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client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mémorable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Pas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compromis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sécurité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tabLst>
                <a:tab pos="87313" algn="l"/>
              </a:tabLst>
              <a:defRPr/>
            </a:pPr>
            <a:r>
              <a:rPr lang="fr-FR" sz="1600" kern="0" spc="-50" dirty="0">
                <a:solidFill>
                  <a:srgbClr val="393C8C"/>
                </a:solidFill>
                <a:latin typeface="Arial"/>
                <a:cs typeface="Arial"/>
              </a:rPr>
              <a:t>	 programme 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80975" indent="-180975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 plan d’actions interne visant à réduire l’impact environnemental d’Euromaster et celui de ses clients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.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CEE et multi-vies</a:t>
            </a:r>
          </a:p>
          <a:p>
            <a:pPr marL="120014">
              <a:lnSpc>
                <a:spcPct val="120000"/>
              </a:lnSpc>
              <a:spcBef>
                <a:spcPts val="100"/>
              </a:spcBef>
            </a:pP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(100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%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déchets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recyclés).</a:t>
            </a:r>
          </a:p>
          <a:p>
            <a:pPr marL="120014">
              <a:lnSpc>
                <a:spcPct val="120000"/>
              </a:lnSpc>
              <a:spcBef>
                <a:spcPts val="100"/>
              </a:spcBef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 employeur engagé : promotion interne, parcours professionnel, formation, politique handicap.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75804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50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18038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b_EXPERIENCE RECONN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7BA2EA11-6510-425F-A50A-B2B70917E9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70E89F44-D927-4A70-A952-2F6066FF7D21}"/>
              </a:ext>
            </a:extLst>
          </p:cNvPr>
          <p:cNvSpPr/>
          <p:nvPr userDrawn="1"/>
        </p:nvSpPr>
        <p:spPr>
          <a:xfrm>
            <a:off x="7057619" y="1144061"/>
            <a:ext cx="324000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5629A02C-720A-4EA7-9EC2-EE5DDCDCBBAD}"/>
              </a:ext>
            </a:extLst>
          </p:cNvPr>
          <p:cNvSpPr txBox="1"/>
          <p:nvPr userDrawn="1"/>
        </p:nvSpPr>
        <p:spPr>
          <a:xfrm>
            <a:off x="6999512" y="842060"/>
            <a:ext cx="4325662" cy="12747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100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Références</a:t>
            </a:r>
            <a:r>
              <a:rPr lang="fr-FR" sz="2800" b="1" kern="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clients</a:t>
            </a:r>
            <a:r>
              <a:rPr lang="fr-FR" sz="2800" b="1" kern="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 algn="just">
              <a:spcBef>
                <a:spcPts val="100"/>
              </a:spcBef>
              <a:defRPr/>
            </a:pP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flottes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professionnelles,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loueurs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longue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durée,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revente,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poids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lourds,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génie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civil,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manutention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agricoles.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pic>
        <p:nvPicPr>
          <p:cNvPr id="67" name="Image 66">
            <a:extLst>
              <a:ext uri="{FF2B5EF4-FFF2-40B4-BE49-F238E27FC236}">
                <a16:creationId xmlns:a16="http://schemas.microsoft.com/office/drawing/2014/main" id="{4A63FF70-A4CC-42DD-A791-C1928948F9D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9059" y="224517"/>
            <a:ext cx="2880366" cy="2880366"/>
          </a:xfrm>
          <a:prstGeom prst="rect">
            <a:avLst/>
          </a:prstGeom>
        </p:spPr>
      </p:pic>
      <p:pic>
        <p:nvPicPr>
          <p:cNvPr id="69" name="Image 68">
            <a:extLst>
              <a:ext uri="{FF2B5EF4-FFF2-40B4-BE49-F238E27FC236}">
                <a16:creationId xmlns:a16="http://schemas.microsoft.com/office/drawing/2014/main" id="{B858F7CE-720F-4372-8671-D00AE397CFE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1F7AEE58-EB1B-4B7F-AC99-9030A801C3C2}"/>
              </a:ext>
            </a:extLst>
          </p:cNvPr>
          <p:cNvSpPr txBox="1"/>
          <p:nvPr userDrawn="1"/>
        </p:nvSpPr>
        <p:spPr>
          <a:xfrm>
            <a:off x="349113" y="4416827"/>
            <a:ext cx="2411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prstClr val="white"/>
                </a:solidFill>
                <a:latin typeface="Bebas Neue" panose="020B0606020202050201" pitchFamily="34" charset="0"/>
              </a:rPr>
              <a:t>GOOGLE </a:t>
            </a:r>
          </a:p>
          <a:p>
            <a:r>
              <a:rPr lang="fr-FR" sz="2800" dirty="0">
                <a:solidFill>
                  <a:prstClr val="white"/>
                </a:solidFill>
                <a:latin typeface="Bebas Neue" panose="020B0606020202050201" pitchFamily="34" charset="0"/>
              </a:rPr>
              <a:t>MY BUSINESS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2A399F8A-D771-4F3E-94E6-B10B8F89B5C6}"/>
              </a:ext>
            </a:extLst>
          </p:cNvPr>
          <p:cNvSpPr txBox="1"/>
          <p:nvPr userDrawn="1"/>
        </p:nvSpPr>
        <p:spPr>
          <a:xfrm>
            <a:off x="8567" y="5266477"/>
            <a:ext cx="16697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dirty="0">
                <a:solidFill>
                  <a:prstClr val="white"/>
                </a:solidFill>
                <a:latin typeface="Bebas Neue" panose="020B0606020202050201" pitchFamily="34" charset="0"/>
              </a:rPr>
              <a:t>4,1/5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9891B1F0-DDAF-4F95-8E08-A6015F60AEDE}"/>
              </a:ext>
            </a:extLst>
          </p:cNvPr>
          <p:cNvSpPr txBox="1"/>
          <p:nvPr userDrawn="1"/>
        </p:nvSpPr>
        <p:spPr>
          <a:xfrm>
            <a:off x="4092853" y="4727752"/>
            <a:ext cx="2411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</a:rPr>
              <a:t>NPS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8F62D875-7E1B-41A0-B873-EB47D32E4A66}"/>
              </a:ext>
            </a:extLst>
          </p:cNvPr>
          <p:cNvSpPr txBox="1"/>
          <p:nvPr userDrawn="1"/>
        </p:nvSpPr>
        <p:spPr>
          <a:xfrm>
            <a:off x="3425275" y="5266477"/>
            <a:ext cx="13914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dirty="0">
                <a:solidFill>
                  <a:prstClr val="white"/>
                </a:solidFill>
                <a:latin typeface="Bebas Neue" panose="020B0606020202050201" pitchFamily="34" charset="0"/>
              </a:rPr>
              <a:t>78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C0D886A-25B9-4E4C-9E12-68FA764A1654}"/>
              </a:ext>
            </a:extLst>
          </p:cNvPr>
          <p:cNvSpPr txBox="1"/>
          <p:nvPr userDrawn="1"/>
        </p:nvSpPr>
        <p:spPr>
          <a:xfrm>
            <a:off x="4729373" y="5389530"/>
            <a:ext cx="493684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RECOMMANDENT </a:t>
            </a:r>
          </a:p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LA MARQUE EUROMASTER </a:t>
            </a:r>
          </a:p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(VS PROFESSION)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584956B-AC37-FE1B-E27D-F802E9C3667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5295" y="2243743"/>
            <a:ext cx="4681737" cy="359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3608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1B253F13-3061-4966-BC9E-2B4CC5ECB3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BE0EC791-2B7F-41AC-BBEC-73CB20D945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25532" y="1952965"/>
            <a:ext cx="2161036" cy="221626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6CE9E36D-6F06-4341-A693-A13AE0CDFA0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2750" y="2348482"/>
            <a:ext cx="2161036" cy="216103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1481F78-4199-495D-9A70-1F0A3A502451}"/>
              </a:ext>
            </a:extLst>
          </p:cNvPr>
          <p:cNvSpPr/>
          <p:nvPr userDrawn="1"/>
        </p:nvSpPr>
        <p:spPr>
          <a:xfrm>
            <a:off x="6937997" y="2825225"/>
            <a:ext cx="4320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2FB730C-C9C0-46D7-8DDD-CC7D691201D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953535" y="3066512"/>
            <a:ext cx="4419315" cy="110271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Pierre </a:t>
            </a:r>
            <a:r>
              <a:rPr lang="fr-FR" dirty="0" err="1"/>
              <a:t>NomdeFamille</a:t>
            </a:r>
            <a:r>
              <a:rPr lang="fr-FR" dirty="0"/>
              <a:t> </a:t>
            </a:r>
          </a:p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01 23 45 67 89</a:t>
            </a:r>
          </a:p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Pnomdefamille@euromaster.com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7D7CBAE-0F61-4507-99FA-F134242CF7E3}"/>
              </a:ext>
            </a:extLst>
          </p:cNvPr>
          <p:cNvSpPr txBox="1"/>
          <p:nvPr userDrawn="1"/>
        </p:nvSpPr>
        <p:spPr>
          <a:xfrm>
            <a:off x="6896100" y="2525485"/>
            <a:ext cx="47752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>
              <a:spcBef>
                <a:spcPts val="114"/>
              </a:spcBef>
              <a:defRPr/>
            </a:pPr>
            <a:r>
              <a:rPr lang="fr-FR" sz="2800" b="1" kern="0" spc="-10" dirty="0">
                <a:solidFill>
                  <a:srgbClr val="FFFFFF"/>
                </a:solidFill>
                <a:latin typeface="Arial"/>
                <a:cs typeface="Arial"/>
              </a:rPr>
              <a:t>Votre</a:t>
            </a:r>
            <a:r>
              <a:rPr lang="fr-FR" sz="2800" b="1" kern="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FFFFFF"/>
                </a:solidFill>
                <a:latin typeface="Arial"/>
                <a:cs typeface="Arial"/>
              </a:rPr>
              <a:t>interlocuteur</a:t>
            </a:r>
            <a:r>
              <a:rPr lang="fr-FR" sz="2800" b="1" kern="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FFFFFF"/>
                </a:solidFill>
                <a:latin typeface="Arial"/>
                <a:cs typeface="Arial"/>
              </a:rPr>
              <a:t>dédié</a:t>
            </a:r>
            <a:r>
              <a:rPr lang="fr-FR" sz="2800" b="1" kern="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400" b="1" kern="0" spc="-50" dirty="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lang="fr-FR" sz="24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46505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seul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E5C8C605-CCED-47D8-9163-3799E7D233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526" y="3788640"/>
            <a:ext cx="2161036" cy="216103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CC59456-8519-44AF-B032-E46B6904366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8368" y="531711"/>
            <a:ext cx="2880366" cy="2880366"/>
          </a:xfrm>
          <a:prstGeom prst="rect">
            <a:avLst/>
          </a:prstGeom>
        </p:spPr>
      </p:pic>
      <p:pic>
        <p:nvPicPr>
          <p:cNvPr id="8" name="Image 7" descr="Une image contenant texte&#10;&#10;Description générée automatiquement">
            <a:extLst>
              <a:ext uri="{FF2B5EF4-FFF2-40B4-BE49-F238E27FC236}">
                <a16:creationId xmlns:a16="http://schemas.microsoft.com/office/drawing/2014/main" id="{6EEB10B6-D081-47E2-8583-1E0DC995C14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4069" y="175881"/>
            <a:ext cx="2880366" cy="2880366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4C1A633-7FA7-4DE7-85F2-6F11237D300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113" y="3323250"/>
            <a:ext cx="2161036" cy="216103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CB6E662-00A2-4712-854C-32763184F42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254" y="367282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4ACB2AC-1412-433C-886A-E07A04119D9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045" y="7617"/>
            <a:ext cx="2880366" cy="2880366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ED338BFB-C117-46C2-A1FC-22B57DDA720D}"/>
              </a:ext>
            </a:extLst>
          </p:cNvPr>
          <p:cNvSpPr txBox="1"/>
          <p:nvPr userDrawn="1"/>
        </p:nvSpPr>
        <p:spPr>
          <a:xfrm>
            <a:off x="6733727" y="785435"/>
            <a:ext cx="2880366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prstClr val="black"/>
                </a:solidFill>
              </a:rPr>
              <a:t>Vert foncé : 35-160-70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Vert clair : 210-230-210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Jaune foncé : 245-229-105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Jaune clair : 250-245-220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Bleu foncé : 40-15-85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Bleu clair : 210-230-230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8B13758-E383-4645-B8FD-FDC6375FD27E}"/>
              </a:ext>
            </a:extLst>
          </p:cNvPr>
          <p:cNvSpPr/>
          <p:nvPr userDrawn="1"/>
        </p:nvSpPr>
        <p:spPr>
          <a:xfrm>
            <a:off x="8830836" y="3988435"/>
            <a:ext cx="311804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FCC5D7B-B0D0-4E99-90F3-D7B755BEA48D}"/>
              </a:ext>
            </a:extLst>
          </p:cNvPr>
          <p:cNvSpPr/>
          <p:nvPr userDrawn="1"/>
        </p:nvSpPr>
        <p:spPr>
          <a:xfrm>
            <a:off x="8830836" y="3393209"/>
            <a:ext cx="311804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1126B44-98E2-4D2A-9BED-C9408779E2AD}"/>
              </a:ext>
            </a:extLst>
          </p:cNvPr>
          <p:cNvSpPr/>
          <p:nvPr userDrawn="1"/>
        </p:nvSpPr>
        <p:spPr>
          <a:xfrm>
            <a:off x="8830836" y="2744540"/>
            <a:ext cx="311804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D5D563F-D722-45B2-8A74-E15E042DEE39}"/>
              </a:ext>
            </a:extLst>
          </p:cNvPr>
          <p:cNvSpPr/>
          <p:nvPr userDrawn="1"/>
        </p:nvSpPr>
        <p:spPr>
          <a:xfrm>
            <a:off x="8830836" y="2108300"/>
            <a:ext cx="3118040" cy="180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41D49F7-7386-4651-8250-BF1C56202874}"/>
              </a:ext>
            </a:extLst>
          </p:cNvPr>
          <p:cNvSpPr/>
          <p:nvPr userDrawn="1"/>
        </p:nvSpPr>
        <p:spPr>
          <a:xfrm>
            <a:off x="8830836" y="1447075"/>
            <a:ext cx="311804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0CED82E-A182-43D4-8A3F-2D812516E1DD}"/>
              </a:ext>
            </a:extLst>
          </p:cNvPr>
          <p:cNvSpPr/>
          <p:nvPr userDrawn="1"/>
        </p:nvSpPr>
        <p:spPr>
          <a:xfrm>
            <a:off x="8830836" y="799728"/>
            <a:ext cx="3118040" cy="180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3CD6B24-479A-4B8E-A7CD-887F5A3941D0}"/>
              </a:ext>
            </a:extLst>
          </p:cNvPr>
          <p:cNvSpPr/>
          <p:nvPr userDrawn="1"/>
        </p:nvSpPr>
        <p:spPr>
          <a:xfrm>
            <a:off x="8830836" y="4234865"/>
            <a:ext cx="3118040" cy="108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9F8400D-2D90-4A8D-A190-5EA7A9BFEB14}"/>
              </a:ext>
            </a:extLst>
          </p:cNvPr>
          <p:cNvSpPr/>
          <p:nvPr userDrawn="1"/>
        </p:nvSpPr>
        <p:spPr>
          <a:xfrm>
            <a:off x="8830836" y="3639639"/>
            <a:ext cx="3118040" cy="108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74F134A-539F-44A1-86AA-625A6308D363}"/>
              </a:ext>
            </a:extLst>
          </p:cNvPr>
          <p:cNvSpPr/>
          <p:nvPr userDrawn="1"/>
        </p:nvSpPr>
        <p:spPr>
          <a:xfrm>
            <a:off x="8830836" y="2990970"/>
            <a:ext cx="311804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C04BFD2-9BD2-484B-91B9-DB8645BA9DFB}"/>
              </a:ext>
            </a:extLst>
          </p:cNvPr>
          <p:cNvSpPr/>
          <p:nvPr userDrawn="1"/>
        </p:nvSpPr>
        <p:spPr>
          <a:xfrm>
            <a:off x="8830836" y="2354730"/>
            <a:ext cx="311804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552650B-F59E-480D-B2C2-D744C2B7E9BC}"/>
              </a:ext>
            </a:extLst>
          </p:cNvPr>
          <p:cNvSpPr/>
          <p:nvPr userDrawn="1"/>
        </p:nvSpPr>
        <p:spPr>
          <a:xfrm>
            <a:off x="8830836" y="1693505"/>
            <a:ext cx="311804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088A545-6B25-469F-A485-13A5DAE3D0EB}"/>
              </a:ext>
            </a:extLst>
          </p:cNvPr>
          <p:cNvSpPr/>
          <p:nvPr userDrawn="1"/>
        </p:nvSpPr>
        <p:spPr>
          <a:xfrm>
            <a:off x="8830836" y="1046158"/>
            <a:ext cx="3118040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EF1B5AD-5804-4788-AFBD-85A7BD295D16}"/>
              </a:ext>
            </a:extLst>
          </p:cNvPr>
          <p:cNvSpPr txBox="1"/>
          <p:nvPr userDrawn="1"/>
        </p:nvSpPr>
        <p:spPr>
          <a:xfrm>
            <a:off x="9296400" y="175881"/>
            <a:ext cx="193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prstClr val="black"/>
                </a:solidFill>
              </a:rPr>
              <a:t>Hauteur 0,3/0,5</a:t>
            </a:r>
          </a:p>
        </p:txBody>
      </p:sp>
    </p:spTree>
    <p:extLst>
      <p:ext uri="{BB962C8B-B14F-4D97-AF65-F5344CB8AC3E}">
        <p14:creationId xmlns:p14="http://schemas.microsoft.com/office/powerpoint/2010/main" val="409783118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19754746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itr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0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44430238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3392" y="130894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23392" y="2132856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5955804" y="130894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5955804" y="2132856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Titr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2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92915393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07794829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7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427515971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7"/>
            <a:ext cx="12192000" cy="6857143"/>
          </a:xfrm>
          <a:prstGeom prst="rect">
            <a:avLst/>
          </a:prstGeom>
        </p:spPr>
      </p:pic>
      <p:sp>
        <p:nvSpPr>
          <p:cNvPr id="4" name="Titre 3"/>
          <p:cNvSpPr txBox="1">
            <a:spLocks/>
          </p:cNvSpPr>
          <p:nvPr userDrawn="1"/>
        </p:nvSpPr>
        <p:spPr>
          <a:xfrm>
            <a:off x="35823" y="2204864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Bebas Neue" panose="020B0606020202050201" charset="0"/>
                <a:ea typeface="+mj-ea"/>
                <a:cs typeface="+mj-cs"/>
              </a:defRPr>
            </a:lvl1pPr>
          </a:lstStyle>
          <a:p>
            <a:endParaRPr lang="fr-FR" sz="11500" dirty="0">
              <a:solidFill>
                <a:prstClr val="white"/>
              </a:solidFill>
            </a:endParaRPr>
          </a:p>
        </p:txBody>
      </p:sp>
      <p:sp>
        <p:nvSpPr>
          <p:cNvPr id="5" name="object 76"/>
          <p:cNvSpPr txBox="1"/>
          <p:nvPr userDrawn="1"/>
        </p:nvSpPr>
        <p:spPr>
          <a:xfrm>
            <a:off x="-24680" y="4398369"/>
            <a:ext cx="12192000" cy="1359346"/>
          </a:xfrm>
          <a:prstGeom prst="rect">
            <a:avLst/>
          </a:prstGeom>
        </p:spPr>
        <p:txBody>
          <a:bodyPr vert="horz" wrap="square" lIns="0" tIns="12700" rIns="0" bIns="0" rtlCol="0" anchor="ctr">
            <a:spAutoFit/>
          </a:bodyPr>
          <a:lstStyle/>
          <a:p>
            <a:pPr marL="12700" algn="ctr">
              <a:lnSpc>
                <a:spcPts val="6000"/>
              </a:lnSpc>
            </a:pPr>
            <a:r>
              <a:rPr lang="fr-FR" sz="20000" b="1" dirty="0">
                <a:solidFill>
                  <a:srgbClr val="FFDD00"/>
                </a:solidFill>
                <a:latin typeface="Bebas Neue Bold" panose="020B0606020202050201" pitchFamily="34" charset="0"/>
                <a:cs typeface="Bebas Neue"/>
              </a:rPr>
              <a:t> </a:t>
            </a:r>
            <a:endParaRPr sz="20000" dirty="0">
              <a:solidFill>
                <a:prstClr val="black"/>
              </a:solidFill>
              <a:latin typeface="Bebas Neue Bold" panose="020B0606020202050201" pitchFamily="34" charset="0"/>
              <a:cs typeface="Bebas Neue"/>
            </a:endParaRPr>
          </a:p>
        </p:txBody>
      </p:sp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838796" y="2774168"/>
            <a:ext cx="10515600" cy="1325563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  <a:latin typeface="Bebas Neue" panose="020B0606020202050201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139618774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4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369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1" y="0"/>
            <a:ext cx="12187937" cy="6136849"/>
          </a:xfrm>
          <a:prstGeom prst="rect">
            <a:avLst/>
          </a:prstGeo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1529859" y="2527910"/>
            <a:ext cx="9132282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1938052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05455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personne, debout, posant&#10;&#10;Description générée automatiquement">
            <a:extLst>
              <a:ext uri="{FF2B5EF4-FFF2-40B4-BE49-F238E27FC236}">
                <a16:creationId xmlns:a16="http://schemas.microsoft.com/office/drawing/2014/main" id="{43FB7AA5-1C5F-4667-BCE0-F3A4D8AB66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A73C422-2A96-42BB-9D3B-D5F554D78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A8808A3-D665-44E2-B3C6-6BE41C197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B4A7698-2AE3-4F6E-8396-352154094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95051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ISTOR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FD03730C-7C11-4DCC-8E11-1B3F9AE474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ED2A79BB-924D-4BE8-A7A5-2462D66AC8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Image 44">
            <a:extLst>
              <a:ext uri="{FF2B5EF4-FFF2-40B4-BE49-F238E27FC236}">
                <a16:creationId xmlns:a16="http://schemas.microsoft.com/office/drawing/2014/main" id="{CA5EEA45-E345-4701-AD70-3EBE802CD0A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46179" y="2657919"/>
            <a:ext cx="2161036" cy="2161036"/>
          </a:xfrm>
          <a:prstGeom prst="rect">
            <a:avLst/>
          </a:prstGeom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A55FDA3B-A1C9-41A8-8A3D-53FB8F01C2A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9190" y="1670793"/>
            <a:ext cx="2161036" cy="2161036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B6EF333A-F3A0-40EA-9DB2-68DE5DAB9E8F}"/>
              </a:ext>
            </a:extLst>
          </p:cNvPr>
          <p:cNvSpPr/>
          <p:nvPr userDrawn="1"/>
        </p:nvSpPr>
        <p:spPr>
          <a:xfrm>
            <a:off x="9872518" y="2384408"/>
            <a:ext cx="1966192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C12ED1E3-8D46-47B5-AF6F-9BB16FC7D567}"/>
              </a:ext>
            </a:extLst>
          </p:cNvPr>
          <p:cNvSpPr/>
          <p:nvPr userDrawn="1"/>
        </p:nvSpPr>
        <p:spPr>
          <a:xfrm>
            <a:off x="9879405" y="2140527"/>
            <a:ext cx="1612941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7CD0EEE-0A49-4A93-8C5C-11CB7F405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34E147D-7F9B-46E0-85B7-D89C81798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E3A44A3-4DEF-45B2-9134-D6084BAA8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A0BACD55-BC8A-4841-82EF-B03170A14B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023" y="285724"/>
            <a:ext cx="826135" cy="1096826"/>
          </a:xfrm>
          <a:prstGeom prst="rect">
            <a:avLst/>
          </a:prstGeom>
        </p:spPr>
      </p:pic>
      <p:sp>
        <p:nvSpPr>
          <p:cNvPr id="28" name="object 24">
            <a:extLst>
              <a:ext uri="{FF2B5EF4-FFF2-40B4-BE49-F238E27FC236}">
                <a16:creationId xmlns:a16="http://schemas.microsoft.com/office/drawing/2014/main" id="{FB8BBE5B-CAFC-4B57-AAFD-2FF9EDFD010E}"/>
              </a:ext>
            </a:extLst>
          </p:cNvPr>
          <p:cNvSpPr txBox="1"/>
          <p:nvPr userDrawn="1"/>
        </p:nvSpPr>
        <p:spPr>
          <a:xfrm>
            <a:off x="1131899" y="4039279"/>
            <a:ext cx="1464913" cy="1556195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2022</a:t>
            </a:r>
          </a:p>
          <a:p>
            <a:pPr marL="12700">
              <a:spcBef>
                <a:spcPts val="12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Euromaster s’engage comme enseigne responsable.</a:t>
            </a:r>
          </a:p>
          <a:p>
            <a:pPr marL="12700">
              <a:spcBef>
                <a:spcPts val="12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Plus de 450 centres dont 150  franchisés.</a:t>
            </a:r>
          </a:p>
          <a:p>
            <a:pPr marL="12700">
              <a:spcBef>
                <a:spcPts val="120"/>
              </a:spcBef>
            </a:pPr>
            <a:endParaRPr lang="fr-FR" sz="1100" b="1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spcBef>
                <a:spcPts val="120"/>
              </a:spcBef>
            </a:pPr>
            <a:r>
              <a:rPr lang="fr-FR" sz="1100" b="1" spc="1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9" name="object 25">
            <a:extLst>
              <a:ext uri="{FF2B5EF4-FFF2-40B4-BE49-F238E27FC236}">
                <a16:creationId xmlns:a16="http://schemas.microsoft.com/office/drawing/2014/main" id="{0F3D82F9-2D8C-4F82-9484-6D819ABED311}"/>
              </a:ext>
            </a:extLst>
          </p:cNvPr>
          <p:cNvSpPr txBox="1"/>
          <p:nvPr userDrawn="1"/>
        </p:nvSpPr>
        <p:spPr>
          <a:xfrm>
            <a:off x="5385099" y="4039279"/>
            <a:ext cx="1982192" cy="1186863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2016</a:t>
            </a:r>
          </a:p>
          <a:p>
            <a:pPr marL="27305" marR="217170">
              <a:spcBef>
                <a:spcPts val="120"/>
              </a:spcBef>
            </a:pPr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Digitalisation de nos offres et nos services</a:t>
            </a:r>
          </a:p>
          <a:p>
            <a:pPr marL="27305" marR="217170">
              <a:spcBef>
                <a:spcPts val="120"/>
              </a:spcBef>
            </a:pPr>
            <a:r>
              <a:rPr lang="fr-FR" sz="1100" spc="-10" dirty="0">
                <a:solidFill>
                  <a:srgbClr val="393C8C"/>
                </a:solidFill>
                <a:latin typeface="Arial"/>
                <a:cs typeface="Arial"/>
              </a:rPr>
              <a:t>accessibles via nos sites businesspro.euromaster.fr et euromaster.fr 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0" name="object 26">
            <a:extLst>
              <a:ext uri="{FF2B5EF4-FFF2-40B4-BE49-F238E27FC236}">
                <a16:creationId xmlns:a16="http://schemas.microsoft.com/office/drawing/2014/main" id="{1B6B87C0-024A-423F-933E-C7B032AA8BDE}"/>
              </a:ext>
            </a:extLst>
          </p:cNvPr>
          <p:cNvSpPr txBox="1"/>
          <p:nvPr userDrawn="1"/>
        </p:nvSpPr>
        <p:spPr>
          <a:xfrm>
            <a:off x="1119600" y="2301157"/>
            <a:ext cx="1576705" cy="13080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  <a:cs typeface="Bebas Neue Pro"/>
              </a:rPr>
              <a:t>1992</a:t>
            </a:r>
            <a:endParaRPr dirty="0">
              <a:solidFill>
                <a:prstClr val="black"/>
              </a:solidFill>
              <a:latin typeface="Arial Narrow" panose="020B0606020202030204" pitchFamily="34" charset="0"/>
              <a:cs typeface="Bebas Neue Pro"/>
            </a:endParaRPr>
          </a:p>
          <a:p>
            <a:pPr marL="38100">
              <a:lnSpc>
                <a:spcPts val="1310"/>
              </a:lnSpc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Mise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aux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couleurs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38100" marR="30480" indent="-635"/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1</a:t>
            </a:r>
            <a:r>
              <a:rPr sz="975" baseline="29914" dirty="0">
                <a:solidFill>
                  <a:srgbClr val="393C8C"/>
                </a:solidFill>
                <a:latin typeface="Arial"/>
                <a:cs typeface="Arial"/>
              </a:rPr>
              <a:t>er</a:t>
            </a:r>
            <a:r>
              <a:rPr sz="975" spc="127" baseline="29914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centre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Euromaster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sz="1100" spc="-8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Albertville</a:t>
            </a:r>
            <a:r>
              <a:rPr sz="11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lors</a:t>
            </a:r>
            <a:r>
              <a:rPr sz="110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20" dirty="0">
                <a:solidFill>
                  <a:srgbClr val="393C8C"/>
                </a:solidFill>
                <a:latin typeface="Arial"/>
                <a:cs typeface="Arial"/>
              </a:rPr>
              <a:t>J.O.</a:t>
            </a:r>
            <a:endParaRPr lang="fr-FR" sz="1100" spc="-2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38100" marR="30480" indent="-635"/>
            <a:r>
              <a:rPr lang="fr-FR" sz="1100" b="1" spc="-20" dirty="0">
                <a:solidFill>
                  <a:srgbClr val="393C8C"/>
                </a:solidFill>
                <a:latin typeface="Arial"/>
                <a:cs typeface="Arial"/>
              </a:rPr>
              <a:t>Filiale 100% du groupe MICHELIN</a:t>
            </a:r>
            <a:r>
              <a:rPr lang="fr-FR" sz="1100" spc="-20" dirty="0">
                <a:solidFill>
                  <a:srgbClr val="393C8C"/>
                </a:solidFill>
                <a:latin typeface="Arial"/>
                <a:cs typeface="Arial"/>
              </a:rPr>
              <a:t>.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38100" marR="30480" indent="-635"/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1" name="object 28">
            <a:extLst>
              <a:ext uri="{FF2B5EF4-FFF2-40B4-BE49-F238E27FC236}">
                <a16:creationId xmlns:a16="http://schemas.microsoft.com/office/drawing/2014/main" id="{C4F9BBD4-E760-4BCC-81B7-1B1F35972E6D}"/>
              </a:ext>
            </a:extLst>
          </p:cNvPr>
          <p:cNvSpPr txBox="1"/>
          <p:nvPr userDrawn="1"/>
        </p:nvSpPr>
        <p:spPr>
          <a:xfrm>
            <a:off x="3216891" y="4039279"/>
            <a:ext cx="1607820" cy="1010919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2020</a:t>
            </a:r>
          </a:p>
          <a:p>
            <a:pPr marL="12700" marR="5080">
              <a:spcBef>
                <a:spcPts val="120"/>
              </a:spcBef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1/3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sz="1100" b="1" spc="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25" dirty="0">
                <a:solidFill>
                  <a:srgbClr val="393C8C"/>
                </a:solidFill>
                <a:latin typeface="Arial"/>
                <a:cs typeface="Arial"/>
              </a:rPr>
              <a:t>est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composé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franchisés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130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points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vente.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2" name="object 29">
            <a:extLst>
              <a:ext uri="{FF2B5EF4-FFF2-40B4-BE49-F238E27FC236}">
                <a16:creationId xmlns:a16="http://schemas.microsoft.com/office/drawing/2014/main" id="{F2C93697-A72B-4E6D-8AAE-90E50C32A8C3}"/>
              </a:ext>
            </a:extLst>
          </p:cNvPr>
          <p:cNvSpPr txBox="1"/>
          <p:nvPr userDrawn="1"/>
        </p:nvSpPr>
        <p:spPr>
          <a:xfrm>
            <a:off x="7531018" y="4039279"/>
            <a:ext cx="1823720" cy="1356140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2012</a:t>
            </a:r>
          </a:p>
          <a:p>
            <a:pPr marL="12700" marR="5080">
              <a:spcBef>
                <a:spcPts val="120"/>
              </a:spcBef>
            </a:pPr>
            <a:r>
              <a:rPr lang="fr-FR" sz="1100" spc="-10" dirty="0">
                <a:solidFill>
                  <a:srgbClr val="393C8C"/>
                </a:solidFill>
                <a:latin typeface="Arial"/>
                <a:cs typeface="Arial"/>
              </a:rPr>
              <a:t>Euromaster élargit son offre en proposant dans l’ensemble de ses centres de service</a:t>
            </a:r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 l’Entretien Courant des véhicules.</a:t>
            </a:r>
          </a:p>
          <a:p>
            <a:pPr marL="12700" marR="5080">
              <a:spcBef>
                <a:spcPts val="120"/>
              </a:spcBef>
            </a:pP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3" name="object 30">
            <a:extLst>
              <a:ext uri="{FF2B5EF4-FFF2-40B4-BE49-F238E27FC236}">
                <a16:creationId xmlns:a16="http://schemas.microsoft.com/office/drawing/2014/main" id="{EE86A6C5-6715-4937-8CCB-EC7A78A8B7C8}"/>
              </a:ext>
            </a:extLst>
          </p:cNvPr>
          <p:cNvSpPr txBox="1"/>
          <p:nvPr userDrawn="1"/>
        </p:nvSpPr>
        <p:spPr>
          <a:xfrm>
            <a:off x="5443092" y="2301157"/>
            <a:ext cx="1424940" cy="800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2008</a:t>
            </a:r>
          </a:p>
          <a:p>
            <a:pPr marL="12700">
              <a:lnSpc>
                <a:spcPts val="1310"/>
              </a:lnSpc>
            </a:pP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Ouverture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25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/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1er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centre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Franchisé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/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France.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4" name="object 33">
            <a:extLst>
              <a:ext uri="{FF2B5EF4-FFF2-40B4-BE49-F238E27FC236}">
                <a16:creationId xmlns:a16="http://schemas.microsoft.com/office/drawing/2014/main" id="{68B33C23-2246-4CCC-BF97-58C5EECDAFD0}"/>
              </a:ext>
            </a:extLst>
          </p:cNvPr>
          <p:cNvSpPr txBox="1"/>
          <p:nvPr userDrawn="1"/>
        </p:nvSpPr>
        <p:spPr>
          <a:xfrm>
            <a:off x="7543817" y="2301157"/>
            <a:ext cx="1356995" cy="632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2011</a:t>
            </a:r>
          </a:p>
          <a:p>
            <a:pPr marL="12700" marR="5080">
              <a:lnSpc>
                <a:spcPts val="1320"/>
              </a:lnSpc>
              <a:spcBef>
                <a:spcPts val="30"/>
              </a:spcBef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350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centres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service.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5" name="object 34">
            <a:extLst>
              <a:ext uri="{FF2B5EF4-FFF2-40B4-BE49-F238E27FC236}">
                <a16:creationId xmlns:a16="http://schemas.microsoft.com/office/drawing/2014/main" id="{3667B83E-53A4-4272-8050-B432037E71AF}"/>
              </a:ext>
            </a:extLst>
          </p:cNvPr>
          <p:cNvSpPr txBox="1"/>
          <p:nvPr userDrawn="1"/>
        </p:nvSpPr>
        <p:spPr>
          <a:xfrm>
            <a:off x="3271547" y="2301157"/>
            <a:ext cx="1146175" cy="800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  <a:cs typeface="Bebas Neue Pro"/>
              </a:rPr>
              <a:t>2003</a:t>
            </a:r>
            <a:endParaRPr dirty="0">
              <a:solidFill>
                <a:prstClr val="black"/>
              </a:solidFill>
              <a:latin typeface="Arial Narrow" panose="020B0606020202030204" pitchFamily="34" charset="0"/>
              <a:cs typeface="Bebas Neue Pro"/>
            </a:endParaRPr>
          </a:p>
          <a:p>
            <a:pPr marL="12700" marR="274320">
              <a:lnSpc>
                <a:spcPts val="1320"/>
              </a:lnSpc>
              <a:spcBef>
                <a:spcPts val="30"/>
              </a:spcBef>
            </a:pPr>
            <a:r>
              <a:rPr sz="1100" spc="-20" dirty="0">
                <a:solidFill>
                  <a:srgbClr val="393C8C"/>
                </a:solidFill>
                <a:latin typeface="Arial"/>
                <a:cs typeface="Arial"/>
              </a:rPr>
              <a:t>élargissement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35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ts val="1275"/>
              </a:lnSpc>
            </a:pP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niveau</a:t>
            </a:r>
            <a:r>
              <a:rPr sz="11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européen.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pic>
        <p:nvPicPr>
          <p:cNvPr id="36" name="Image 35">
            <a:extLst>
              <a:ext uri="{FF2B5EF4-FFF2-40B4-BE49-F238E27FC236}">
                <a16:creationId xmlns:a16="http://schemas.microsoft.com/office/drawing/2014/main" id="{8E24807D-76EB-45B3-A7FD-1145BFB6B70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75" y="1665078"/>
            <a:ext cx="719329" cy="719329"/>
          </a:xfrm>
          <a:prstGeom prst="rect">
            <a:avLst/>
          </a:prstGeom>
        </p:spPr>
      </p:pic>
      <p:pic>
        <p:nvPicPr>
          <p:cNvPr id="37" name="Image 36" descr="Une image contenant texte&#10;&#10;Description générée automatiquement">
            <a:extLst>
              <a:ext uri="{FF2B5EF4-FFF2-40B4-BE49-F238E27FC236}">
                <a16:creationId xmlns:a16="http://schemas.microsoft.com/office/drawing/2014/main" id="{C783E8C0-7FF2-464B-B6D4-A767F322FAB2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5995" y="1665078"/>
            <a:ext cx="719329" cy="719329"/>
          </a:xfrm>
          <a:prstGeom prst="rect">
            <a:avLst/>
          </a:prstGeom>
        </p:spPr>
      </p:pic>
      <p:pic>
        <p:nvPicPr>
          <p:cNvPr id="38" name="Image 37">
            <a:extLst>
              <a:ext uri="{FF2B5EF4-FFF2-40B4-BE49-F238E27FC236}">
                <a16:creationId xmlns:a16="http://schemas.microsoft.com/office/drawing/2014/main" id="{0A29E129-87F6-4BC4-8DBB-CCF3E471845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1420" y="1672126"/>
            <a:ext cx="719329" cy="719329"/>
          </a:xfrm>
          <a:prstGeom prst="rect">
            <a:avLst/>
          </a:prstGeom>
        </p:spPr>
      </p:pic>
      <p:pic>
        <p:nvPicPr>
          <p:cNvPr id="39" name="Image 38" descr="Une image contenant bleu, dôme, fenêtre&#10;&#10;Description générée automatiquement">
            <a:extLst>
              <a:ext uri="{FF2B5EF4-FFF2-40B4-BE49-F238E27FC236}">
                <a16:creationId xmlns:a16="http://schemas.microsoft.com/office/drawing/2014/main" id="{796984BE-64B9-4588-BAA5-BB6566A2F560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178" y="1658030"/>
            <a:ext cx="719329" cy="719329"/>
          </a:xfrm>
          <a:prstGeom prst="rect">
            <a:avLst/>
          </a:prstGeom>
        </p:spPr>
      </p:pic>
      <p:pic>
        <p:nvPicPr>
          <p:cNvPr id="40" name="Image 39">
            <a:extLst>
              <a:ext uri="{FF2B5EF4-FFF2-40B4-BE49-F238E27FC236}">
                <a16:creationId xmlns:a16="http://schemas.microsoft.com/office/drawing/2014/main" id="{FA6906D7-600F-4AE6-8DA5-0AF6BC3E5E50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9600" y="3392268"/>
            <a:ext cx="719329" cy="719329"/>
          </a:xfrm>
          <a:prstGeom prst="rect">
            <a:avLst/>
          </a:prstGeom>
        </p:spPr>
      </p:pic>
      <p:pic>
        <p:nvPicPr>
          <p:cNvPr id="41" name="Image 40">
            <a:extLst>
              <a:ext uri="{FF2B5EF4-FFF2-40B4-BE49-F238E27FC236}">
                <a16:creationId xmlns:a16="http://schemas.microsoft.com/office/drawing/2014/main" id="{E2B581A1-0E19-496E-B6DF-2BBFD5D56CFF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177" y="3392268"/>
            <a:ext cx="719329" cy="719329"/>
          </a:xfrm>
          <a:prstGeom prst="rect">
            <a:avLst/>
          </a:prstGeom>
        </p:spPr>
      </p:pic>
      <p:pic>
        <p:nvPicPr>
          <p:cNvPr id="42" name="Image 41">
            <a:extLst>
              <a:ext uri="{FF2B5EF4-FFF2-40B4-BE49-F238E27FC236}">
                <a16:creationId xmlns:a16="http://schemas.microsoft.com/office/drawing/2014/main" id="{543819EF-A6EF-476C-8EC4-9D5810A9257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2760" y="3392268"/>
            <a:ext cx="719329" cy="719329"/>
          </a:xfrm>
          <a:prstGeom prst="rect">
            <a:avLst/>
          </a:prstGeom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0EB4311F-DAE5-4D20-8227-D242FA98E723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5299" y="3392268"/>
            <a:ext cx="719329" cy="719329"/>
          </a:xfrm>
          <a:prstGeom prst="rect">
            <a:avLst/>
          </a:prstGeom>
        </p:spPr>
      </p:pic>
      <p:sp>
        <p:nvSpPr>
          <p:cNvPr id="64" name="ZoneTexte 63">
            <a:extLst>
              <a:ext uri="{FF2B5EF4-FFF2-40B4-BE49-F238E27FC236}">
                <a16:creationId xmlns:a16="http://schemas.microsoft.com/office/drawing/2014/main" id="{A08FC153-D3EE-4493-ADF7-3529E6E926FE}"/>
              </a:ext>
            </a:extLst>
          </p:cNvPr>
          <p:cNvSpPr txBox="1"/>
          <p:nvPr userDrawn="1"/>
        </p:nvSpPr>
        <p:spPr>
          <a:xfrm>
            <a:off x="1119600" y="5573633"/>
            <a:ext cx="7955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Leader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 européen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2500</a:t>
            </a:r>
            <a:r>
              <a:rPr lang="fr-FR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service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dans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17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pays dont</a:t>
            </a:r>
            <a:r>
              <a:rPr lang="fr-FR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50%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franchise.</a:t>
            </a:r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3F7EC1CB-B244-4FC5-A30C-ED163F2E1BFE}"/>
              </a:ext>
            </a:extLst>
          </p:cNvPr>
          <p:cNvSpPr txBox="1"/>
          <p:nvPr userDrawn="1"/>
        </p:nvSpPr>
        <p:spPr>
          <a:xfrm>
            <a:off x="9830914" y="1950720"/>
            <a:ext cx="2089244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Expert services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 Groupe Michelin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pour les pneus et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l’entretien des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véhicules légers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(particuliers, flottes professionnelles,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loueurs longue durée)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industriels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(poids lourds, génie civil,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manutention et agricoles).</a:t>
            </a:r>
          </a:p>
          <a:p>
            <a:pPr>
              <a:defRPr/>
            </a:pPr>
            <a:endParaRPr lang="fr-FR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91297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68B48A40-46CE-47C1-AD02-441FED7282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EEA771B0-7AEB-47AE-88EF-91BF7239E97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5838" y="3907652"/>
            <a:ext cx="2880366" cy="2880366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E2BACB6D-8043-4B1E-AC0B-32114037550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1703" y="2179451"/>
            <a:ext cx="2880366" cy="2880366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2C853AA2-3645-42BF-A141-E67B6595F7C3}"/>
              </a:ext>
            </a:extLst>
          </p:cNvPr>
          <p:cNvSpPr txBox="1"/>
          <p:nvPr userDrawn="1"/>
        </p:nvSpPr>
        <p:spPr>
          <a:xfrm>
            <a:off x="3234241" y="1440390"/>
            <a:ext cx="6683874" cy="638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550" b="1" cap="all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un clin d’œil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D06C5019-3BC0-4256-A57B-FEB950693328}"/>
              </a:ext>
            </a:extLst>
          </p:cNvPr>
          <p:cNvGrpSpPr/>
          <p:nvPr userDrawn="1"/>
        </p:nvGrpSpPr>
        <p:grpSpPr>
          <a:xfrm>
            <a:off x="9450373" y="5034741"/>
            <a:ext cx="2571974" cy="884492"/>
            <a:chOff x="9620019" y="4969913"/>
            <a:chExt cx="2091704" cy="719329"/>
          </a:xfrm>
        </p:grpSpPr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65CA7621-C0FA-45A1-8B70-BF3FC54FAAB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992394" y="4969913"/>
              <a:ext cx="719329" cy="719329"/>
            </a:xfrm>
            <a:prstGeom prst="rect">
              <a:avLst/>
            </a:prstGeom>
          </p:spPr>
        </p:pic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DB04A146-70BE-497A-BACB-30A240DB61F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20019" y="4969913"/>
              <a:ext cx="719329" cy="719329"/>
            </a:xfrm>
            <a:prstGeom prst="rect">
              <a:avLst/>
            </a:prstGeom>
          </p:spPr>
        </p:pic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4911759C-9D73-46AA-BD28-D4BD3187FBC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06206" y="4969913"/>
              <a:ext cx="719329" cy="719329"/>
            </a:xfrm>
            <a:prstGeom prst="rect">
              <a:avLst/>
            </a:prstGeom>
          </p:spPr>
        </p:pic>
      </p:grpSp>
      <p:pic>
        <p:nvPicPr>
          <p:cNvPr id="9" name="Image 8" descr="Une image contenant texte&#10;&#10;Description générée automatiquement">
            <a:extLst>
              <a:ext uri="{FF2B5EF4-FFF2-40B4-BE49-F238E27FC236}">
                <a16:creationId xmlns:a16="http://schemas.microsoft.com/office/drawing/2014/main" id="{0E567A4B-6BA5-41E7-BF0D-E7530BE05BA4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7035" y="4081254"/>
            <a:ext cx="1563066" cy="654502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00B28940-EA01-40F1-AC33-21AC6619F156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30297" y="3057078"/>
            <a:ext cx="2592050" cy="725192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3C327AA-A3FD-4A42-8F1F-861D26206B69}"/>
              </a:ext>
            </a:extLst>
          </p:cNvPr>
          <p:cNvSpPr/>
          <p:nvPr userDrawn="1"/>
        </p:nvSpPr>
        <p:spPr>
          <a:xfrm>
            <a:off x="3663422" y="3077859"/>
            <a:ext cx="2204995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E8CA24D-5A98-4487-B7C8-BCCB97EE2089}"/>
              </a:ext>
            </a:extLst>
          </p:cNvPr>
          <p:cNvSpPr/>
          <p:nvPr userDrawn="1"/>
        </p:nvSpPr>
        <p:spPr>
          <a:xfrm>
            <a:off x="3663422" y="3854579"/>
            <a:ext cx="197038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706050E-2A4C-467C-963A-E1C8EE9B717B}"/>
              </a:ext>
            </a:extLst>
          </p:cNvPr>
          <p:cNvSpPr/>
          <p:nvPr userDrawn="1"/>
        </p:nvSpPr>
        <p:spPr>
          <a:xfrm>
            <a:off x="3663422" y="5205604"/>
            <a:ext cx="2674496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4A35EF0-5518-407D-9761-71DE63C5BF56}"/>
              </a:ext>
            </a:extLst>
          </p:cNvPr>
          <p:cNvSpPr/>
          <p:nvPr userDrawn="1"/>
        </p:nvSpPr>
        <p:spPr>
          <a:xfrm>
            <a:off x="3663422" y="6275539"/>
            <a:ext cx="1124619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6798C627-855B-4D6C-BE47-748DBD8B6E79}"/>
              </a:ext>
            </a:extLst>
          </p:cNvPr>
          <p:cNvSpPr txBox="1"/>
          <p:nvPr userDrawn="1"/>
        </p:nvSpPr>
        <p:spPr>
          <a:xfrm>
            <a:off x="3383280" y="2868930"/>
            <a:ext cx="5721795" cy="3890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450 centres de service en France dont 150 franchisés.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3500 collaborateurs.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700 M€ de CA dont 325 M€ VL et 375 M€ VI.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900 ateliers mobiles partout en France sur site.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plateformes d’approvisionnement.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35 000 heures de formation.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Taux de promotion interne : 50%.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160 commerciaux.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Référence de la profession en terme de sécurité.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Site dédié aux professionnels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Solutions servicielles adaptées.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Meilleur Centre Auto 2022. Depuis plus de 6 ans.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Label RSE – Enseigne Responsable.</a:t>
            </a:r>
            <a:endParaRPr lang="fr-FR" sz="2800" dirty="0">
              <a:solidFill>
                <a:srgbClr val="3A3D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11694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E QUI NOUS MO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FEA5323F-42C7-44F8-B1C5-2BE4E96FA4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932DEE9F-03CB-435D-A8AF-CC43FFC56C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0975" y="3624944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47ABA57-E84C-42E3-8CC9-D4B6F63BAAD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276" y="297350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F1CB6F01-74E6-4AAD-ACB6-B696FEAC6B17}"/>
              </a:ext>
            </a:extLst>
          </p:cNvPr>
          <p:cNvSpPr txBox="1"/>
          <p:nvPr userDrawn="1"/>
        </p:nvSpPr>
        <p:spPr>
          <a:xfrm>
            <a:off x="822960" y="1502931"/>
            <a:ext cx="480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 valeurs</a:t>
            </a:r>
            <a:b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mission</a:t>
            </a:r>
            <a:b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ambition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EBEB87-0C21-4941-BE6A-EF53F55201D3}"/>
              </a:ext>
            </a:extLst>
          </p:cNvPr>
          <p:cNvSpPr/>
          <p:nvPr userDrawn="1"/>
        </p:nvSpPr>
        <p:spPr>
          <a:xfrm>
            <a:off x="1177836" y="3908082"/>
            <a:ext cx="3168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A92088-19B6-4F76-9962-C9CF7841B90C}"/>
              </a:ext>
            </a:extLst>
          </p:cNvPr>
          <p:cNvSpPr/>
          <p:nvPr userDrawn="1"/>
        </p:nvSpPr>
        <p:spPr>
          <a:xfrm>
            <a:off x="1177836" y="4311428"/>
            <a:ext cx="1404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50ACCF-EE69-4689-9068-C873088A3ADD}"/>
              </a:ext>
            </a:extLst>
          </p:cNvPr>
          <p:cNvSpPr/>
          <p:nvPr userDrawn="1"/>
        </p:nvSpPr>
        <p:spPr>
          <a:xfrm>
            <a:off x="1177836" y="4995992"/>
            <a:ext cx="2628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6359E35-28BB-4F62-A562-B2B52225EEF9}"/>
              </a:ext>
            </a:extLst>
          </p:cNvPr>
          <p:cNvSpPr/>
          <p:nvPr userDrawn="1"/>
        </p:nvSpPr>
        <p:spPr>
          <a:xfrm>
            <a:off x="5503761" y="6032984"/>
            <a:ext cx="3096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14330914-9FF3-4CB9-8EF4-250C6FFD04D4}"/>
              </a:ext>
            </a:extLst>
          </p:cNvPr>
          <p:cNvSpPr txBox="1"/>
          <p:nvPr userDrawn="1"/>
        </p:nvSpPr>
        <p:spPr>
          <a:xfrm>
            <a:off x="1084567" y="3692313"/>
            <a:ext cx="7696200" cy="276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spcBef>
                <a:spcPts val="100"/>
              </a:spcBef>
              <a:buFont typeface="Arial" panose="020B0604020202020204" pitchFamily="34" charset="0"/>
              <a:buNone/>
              <a:defRPr/>
            </a:pP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Nos</a:t>
            </a:r>
            <a:r>
              <a:rPr lang="fr-FR" sz="1600" b="1" spc="-3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valeurs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guident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nos</a:t>
            </a:r>
            <a:r>
              <a:rPr lang="fr-FR" sz="1600" b="1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actions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l’expertise,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l’honnêteté,</a:t>
            </a:r>
            <a:r>
              <a:rPr lang="fr-FR" sz="1600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satisfaction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R="494030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b="1" spc="-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mission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réseau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propose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services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pneumatiques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l’entretien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véhicules.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Nous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agissons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sans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compromis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sécurité.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R="8890">
              <a:lnSpc>
                <a:spcPct val="110000"/>
              </a:lnSpc>
              <a:spcBef>
                <a:spcPts val="1330"/>
              </a:spcBef>
              <a:buFont typeface="Arial" panose="020B0604020202020204" pitchFamily="34" charset="0"/>
              <a:buNone/>
              <a:defRPr/>
            </a:pP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b="1" spc="-2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ambition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quotidien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être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partenaire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mobilité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N°1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23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conducteurs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8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gestionnaires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flottes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en proposant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expérience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fluide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solutions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durables.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spcBef>
                <a:spcPts val="1550"/>
              </a:spcBef>
              <a:buFont typeface="Arial" panose="020B0604020202020204" pitchFamily="34" charset="0"/>
              <a:buNone/>
              <a:defRPr/>
            </a:pP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réseau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est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animé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esprit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entrepreneurial,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</a:t>
            </a:r>
            <a:r>
              <a:rPr lang="fr-FR" sz="1600" b="1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service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b="1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satisfaction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94307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EXPERIENCE CL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654BE24A-A869-4E4B-A597-FA2947194D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Image 12" descr="Une image contenant texte&#10;&#10;Description générée automatiquement">
            <a:extLst>
              <a:ext uri="{FF2B5EF4-FFF2-40B4-BE49-F238E27FC236}">
                <a16:creationId xmlns:a16="http://schemas.microsoft.com/office/drawing/2014/main" id="{05154BAA-6B47-4595-8D46-D62EE14C03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3674" y="968978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5AD98703-F576-44AD-BDCB-0B19BD1B5E8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320" y="251128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DE15C2-BE22-4D5A-9565-6315F47DB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6E1194-E6F0-40B0-AA68-EF4A6EE4F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40C5E1-0097-472A-BFA4-2B3643BD2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45A8A08-6713-4088-80AA-384CDA168CC4}"/>
              </a:ext>
            </a:extLst>
          </p:cNvPr>
          <p:cNvSpPr/>
          <p:nvPr userDrawn="1"/>
        </p:nvSpPr>
        <p:spPr>
          <a:xfrm>
            <a:off x="8138493" y="1957651"/>
            <a:ext cx="1836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53BDAF3-51D8-4315-B835-FD8C4511B456}"/>
              </a:ext>
            </a:extLst>
          </p:cNvPr>
          <p:cNvSpPr/>
          <p:nvPr userDrawn="1"/>
        </p:nvSpPr>
        <p:spPr>
          <a:xfrm>
            <a:off x="8138493" y="2515638"/>
            <a:ext cx="2556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9AFB2E9-A2B0-451B-8614-A69104981F2D}"/>
              </a:ext>
            </a:extLst>
          </p:cNvPr>
          <p:cNvSpPr/>
          <p:nvPr userDrawn="1"/>
        </p:nvSpPr>
        <p:spPr>
          <a:xfrm>
            <a:off x="8138493" y="3635220"/>
            <a:ext cx="864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F51DD20-E6DF-4ACA-A2D8-638C5E9C911F}"/>
              </a:ext>
            </a:extLst>
          </p:cNvPr>
          <p:cNvSpPr/>
          <p:nvPr userDrawn="1"/>
        </p:nvSpPr>
        <p:spPr>
          <a:xfrm>
            <a:off x="8138493" y="3066729"/>
            <a:ext cx="172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D6A2E14-5008-4B13-96DF-F42869947564}"/>
              </a:ext>
            </a:extLst>
          </p:cNvPr>
          <p:cNvSpPr/>
          <p:nvPr userDrawn="1"/>
        </p:nvSpPr>
        <p:spPr>
          <a:xfrm>
            <a:off x="8138493" y="4189230"/>
            <a:ext cx="262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F73AAB5-1D75-4A80-B138-8C482413B51B}"/>
              </a:ext>
            </a:extLst>
          </p:cNvPr>
          <p:cNvSpPr/>
          <p:nvPr userDrawn="1"/>
        </p:nvSpPr>
        <p:spPr>
          <a:xfrm>
            <a:off x="8138493" y="4746123"/>
            <a:ext cx="208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32F44CD7-8738-4F0E-8FDD-8DC0B4FF3B45}"/>
              </a:ext>
            </a:extLst>
          </p:cNvPr>
          <p:cNvSpPr txBox="1"/>
          <p:nvPr userDrawn="1"/>
        </p:nvSpPr>
        <p:spPr>
          <a:xfrm>
            <a:off x="7833360" y="1600706"/>
            <a:ext cx="3063240" cy="3425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Humaine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De proximité </a:t>
            </a: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Adaptée</a:t>
            </a:r>
            <a:br>
              <a:rPr lang="fr-FR" sz="3200" dirty="0">
                <a:solidFill>
                  <a:srgbClr val="3A3D8C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24/7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Responsable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Reconnue</a:t>
            </a:r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84433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b_EXPERIENCE HUMA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03BD0ADC-AD26-4786-8B91-5A54F2A274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50F50EC1-1502-45F7-9016-B39C280E98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98960" y="2712398"/>
            <a:ext cx="2880366" cy="2880366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B3E19331-D1AC-4BB5-A43F-467DBD76272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9382" y="170089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DE15C2-BE22-4D5A-9565-6315F47DB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6E1194-E6F0-40B0-AA68-EF4A6EE4F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40C5E1-0097-472A-BFA4-2B3643BD2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2ED9C49-F2C1-462A-938B-B5EEC4723277}"/>
              </a:ext>
            </a:extLst>
          </p:cNvPr>
          <p:cNvSpPr txBox="1"/>
          <p:nvPr userDrawn="1"/>
        </p:nvSpPr>
        <p:spPr>
          <a:xfrm>
            <a:off x="259082" y="5469047"/>
            <a:ext cx="548639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passion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commune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clients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garantir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mobilité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sécurité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équipes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conducteurs.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C307D49-E3F7-4109-B821-E9A66DDA5463}"/>
              </a:ext>
            </a:extLst>
          </p:cNvPr>
          <p:cNvSpPr/>
          <p:nvPr userDrawn="1"/>
        </p:nvSpPr>
        <p:spPr>
          <a:xfrm>
            <a:off x="6976812" y="5822001"/>
            <a:ext cx="3600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95C0B62-ECAD-4BA8-9738-EA80B960BBEE}"/>
              </a:ext>
            </a:extLst>
          </p:cNvPr>
          <p:cNvSpPr/>
          <p:nvPr userDrawn="1"/>
        </p:nvSpPr>
        <p:spPr>
          <a:xfrm>
            <a:off x="6976812" y="6074129"/>
            <a:ext cx="4320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object 37">
            <a:extLst>
              <a:ext uri="{FF2B5EF4-FFF2-40B4-BE49-F238E27FC236}">
                <a16:creationId xmlns:a16="http://schemas.microsoft.com/office/drawing/2014/main" id="{AD8D0820-0EB9-472F-AFBC-88CF0887171A}"/>
              </a:ext>
            </a:extLst>
          </p:cNvPr>
          <p:cNvSpPr txBox="1"/>
          <p:nvPr userDrawn="1"/>
        </p:nvSpPr>
        <p:spPr>
          <a:xfrm>
            <a:off x="6987698" y="5641870"/>
            <a:ext cx="431546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culture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d’entreprise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qui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favorise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/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responsabilisation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l’esprit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entrepreneur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444A892-8915-4766-B1A6-EFACF6E8D706}"/>
              </a:ext>
            </a:extLst>
          </p:cNvPr>
          <p:cNvSpPr/>
          <p:nvPr userDrawn="1"/>
        </p:nvSpPr>
        <p:spPr>
          <a:xfrm>
            <a:off x="7120114" y="1099739"/>
            <a:ext cx="2124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7C2B5A3-9819-48E3-B2FA-C7994F355ACF}"/>
              </a:ext>
            </a:extLst>
          </p:cNvPr>
          <p:cNvSpPr/>
          <p:nvPr userDrawn="1"/>
        </p:nvSpPr>
        <p:spPr>
          <a:xfrm>
            <a:off x="7120114" y="1498500"/>
            <a:ext cx="2628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902A23A-07EE-43FC-8666-0D5CF561F45C}"/>
              </a:ext>
            </a:extLst>
          </p:cNvPr>
          <p:cNvSpPr/>
          <p:nvPr userDrawn="1"/>
        </p:nvSpPr>
        <p:spPr>
          <a:xfrm>
            <a:off x="7120114" y="1883667"/>
            <a:ext cx="3096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ADF1374-29D3-4A7B-BA4E-865630057881}"/>
              </a:ext>
            </a:extLst>
          </p:cNvPr>
          <p:cNvSpPr/>
          <p:nvPr userDrawn="1"/>
        </p:nvSpPr>
        <p:spPr>
          <a:xfrm>
            <a:off x="7120114" y="2268834"/>
            <a:ext cx="3096000" cy="200135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7" name="object 24">
            <a:extLst>
              <a:ext uri="{FF2B5EF4-FFF2-40B4-BE49-F238E27FC236}">
                <a16:creationId xmlns:a16="http://schemas.microsoft.com/office/drawing/2014/main" id="{DC0E68FD-D197-4B6B-9EBB-B090B55CEA0D}"/>
              </a:ext>
            </a:extLst>
          </p:cNvPr>
          <p:cNvSpPr txBox="1"/>
          <p:nvPr userDrawn="1"/>
        </p:nvSpPr>
        <p:spPr>
          <a:xfrm>
            <a:off x="7093739" y="828574"/>
            <a:ext cx="4029168" cy="43499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080"/>
              </a:lnSpc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experts </a:t>
            </a:r>
          </a:p>
          <a:p>
            <a:pPr marL="12700">
              <a:lnSpc>
                <a:spcPts val="3080"/>
              </a:lnSpc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votre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service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>
              <a:lnSpc>
                <a:spcPts val="2800"/>
              </a:lnSpc>
              <a:spcBef>
                <a:spcPts val="28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28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chaque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moment </a:t>
            </a:r>
          </a:p>
          <a:p>
            <a:pPr marL="12700" marR="5080">
              <a:lnSpc>
                <a:spcPts val="2800"/>
              </a:lnSpc>
              <a:spcBef>
                <a:spcPts val="28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 la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relation client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0"/>
              </a:spcBef>
              <a:buFontTx/>
              <a:buChar char="-"/>
              <a:tabLst>
                <a:tab pos="137160" algn="l"/>
              </a:tabLst>
            </a:pPr>
            <a:endParaRPr lang="fr-FR" sz="1600" b="1" kern="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0"/>
              </a:spcBef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1</a:t>
            </a:r>
            <a:r>
              <a:rPr sz="1600" b="1" kern="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 err="1">
                <a:solidFill>
                  <a:srgbClr val="393C8C"/>
                </a:solidFill>
                <a:latin typeface="Arial"/>
                <a:cs typeface="Arial"/>
              </a:rPr>
              <a:t>interlocuteur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commercial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unique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responsables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vous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conseiller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veiller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cahier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354330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techniciens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formés,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experts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par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métier,</a:t>
            </a:r>
            <a:r>
              <a:rPr sz="1600" kern="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 err="1">
                <a:solidFill>
                  <a:srgbClr val="393C8C"/>
                </a:solidFill>
                <a:latin typeface="Arial"/>
                <a:cs typeface="Arial"/>
              </a:rPr>
              <a:t>notamment</a:t>
            </a:r>
            <a:r>
              <a:rPr sz="1600" kern="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multi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marques</a:t>
            </a:r>
            <a:r>
              <a:rPr sz="1600" kern="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et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multi-motorisations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VL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433705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“Pôle</a:t>
            </a:r>
            <a:r>
              <a:rPr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Flottes”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dédié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gestion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administrative</a:t>
            </a:r>
            <a:r>
              <a:rPr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votre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compte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/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(portail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d’info,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état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parc,</a:t>
            </a:r>
            <a:r>
              <a:rPr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facturation…)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93229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b_EXPERIENCE PROXIM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carte&#10;&#10;Description générée automatiquement">
            <a:extLst>
              <a:ext uri="{FF2B5EF4-FFF2-40B4-BE49-F238E27FC236}">
                <a16:creationId xmlns:a16="http://schemas.microsoft.com/office/drawing/2014/main" id="{1D03DC3E-316D-4332-9A63-44A3CE1FD9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42F029F1-A85A-4A3B-BEEB-7D14C2185B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3621" y="2712398"/>
            <a:ext cx="2880366" cy="288036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F9E96660-147E-4D10-A059-8D82354B9A8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0574" y="1019175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718A5867-71CD-4D2D-B41B-52E5E0128B79}"/>
              </a:ext>
            </a:extLst>
          </p:cNvPr>
          <p:cNvSpPr txBox="1"/>
          <p:nvPr userDrawn="1"/>
        </p:nvSpPr>
        <p:spPr>
          <a:xfrm>
            <a:off x="313913" y="5200477"/>
            <a:ext cx="8514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</a:rPr>
              <a:t>450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902ECA5-2A99-4FDB-B38B-A183671D2142}"/>
              </a:ext>
            </a:extLst>
          </p:cNvPr>
          <p:cNvSpPr txBox="1"/>
          <p:nvPr userDrawn="1"/>
        </p:nvSpPr>
        <p:spPr>
          <a:xfrm>
            <a:off x="3846444" y="5214331"/>
            <a:ext cx="8845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</a:rPr>
              <a:t>900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D3F60B1-2FB8-4B5F-A189-840CF30E085C}"/>
              </a:ext>
            </a:extLst>
          </p:cNvPr>
          <p:cNvSpPr/>
          <p:nvPr userDrawn="1"/>
        </p:nvSpPr>
        <p:spPr>
          <a:xfrm>
            <a:off x="7343142" y="2209503"/>
            <a:ext cx="302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EC38191-7053-493D-B3E5-371F4ECE5BAD}"/>
              </a:ext>
            </a:extLst>
          </p:cNvPr>
          <p:cNvSpPr/>
          <p:nvPr userDrawn="1"/>
        </p:nvSpPr>
        <p:spPr>
          <a:xfrm>
            <a:off x="7354028" y="3899541"/>
            <a:ext cx="266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object 31">
            <a:extLst>
              <a:ext uri="{FF2B5EF4-FFF2-40B4-BE49-F238E27FC236}">
                <a16:creationId xmlns:a16="http://schemas.microsoft.com/office/drawing/2014/main" id="{A19301C0-EF19-4374-AB28-0760B920BE2E}"/>
              </a:ext>
            </a:extLst>
          </p:cNvPr>
          <p:cNvSpPr txBox="1"/>
          <p:nvPr userDrawn="1"/>
        </p:nvSpPr>
        <p:spPr>
          <a:xfrm>
            <a:off x="7373078" y="1931890"/>
            <a:ext cx="3606165" cy="36112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lang="fr-FR" sz="28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physique</a:t>
            </a:r>
            <a:r>
              <a:rPr lang="fr-FR" sz="28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28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présence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partout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le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territoire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qualité de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homogènes.</a:t>
            </a:r>
          </a:p>
          <a:p>
            <a:pPr marL="12700" marR="5080">
              <a:spcBef>
                <a:spcPts val="100"/>
              </a:spcBef>
            </a:pPr>
            <a:endParaRPr lang="fr-FR" sz="1600" b="1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endParaRPr lang="fr-FR" sz="1600" b="1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lang="fr-FR" sz="28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flexible</a:t>
            </a:r>
            <a:r>
              <a:rPr lang="fr-FR" sz="28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</a:p>
          <a:p>
            <a:pPr marL="12700"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900</a:t>
            </a:r>
            <a:r>
              <a:rPr lang="fr-FR" sz="16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ateliers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mobiles.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Solution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agile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adaptable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satellites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stores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sites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clients.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endParaRPr lang="fr-FR" sz="28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4021574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_8b_EXPERIENCE ADAPTE V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313270B4-8423-4A9D-96E2-760008DDE3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25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A2365E8-E734-46D1-873B-9C22B7DC34E5}"/>
              </a:ext>
            </a:extLst>
          </p:cNvPr>
          <p:cNvSpPr/>
          <p:nvPr userDrawn="1"/>
        </p:nvSpPr>
        <p:spPr>
          <a:xfrm>
            <a:off x="6677025" y="4444554"/>
            <a:ext cx="2568973" cy="1384746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74783FA-4AB8-4680-8926-DF64621C8E4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033174"/>
            <a:ext cx="1709169" cy="198882"/>
          </a:xfrm>
          <a:prstGeom prst="rect">
            <a:avLst/>
          </a:prstGeom>
        </p:spPr>
      </p:pic>
      <p:pic>
        <p:nvPicPr>
          <p:cNvPr id="14" name="Image 13" descr="Une image contenant texte&#10;&#10;Description générée automatiquement">
            <a:extLst>
              <a:ext uri="{FF2B5EF4-FFF2-40B4-BE49-F238E27FC236}">
                <a16:creationId xmlns:a16="http://schemas.microsoft.com/office/drawing/2014/main" id="{E0FECF93-6B27-4C7C-AA8C-91984BE7BE0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4501704"/>
            <a:ext cx="1387605" cy="196977"/>
          </a:xfrm>
          <a:prstGeom prst="rect">
            <a:avLst/>
          </a:prstGeom>
        </p:spPr>
      </p:pic>
      <p:pic>
        <p:nvPicPr>
          <p:cNvPr id="18" name="Image 17" descr="Une image contenant texte&#10;&#10;Description générée automatiquement">
            <a:extLst>
              <a:ext uri="{FF2B5EF4-FFF2-40B4-BE49-F238E27FC236}">
                <a16:creationId xmlns:a16="http://schemas.microsoft.com/office/drawing/2014/main" id="{0BCFC234-818D-4172-B9EA-D0EBF00A440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4767439"/>
            <a:ext cx="1501143" cy="196977"/>
          </a:xfrm>
          <a:prstGeom prst="rect">
            <a:avLst/>
          </a:prstGeom>
        </p:spPr>
      </p:pic>
      <p:pic>
        <p:nvPicPr>
          <p:cNvPr id="20" name="Image 19" descr="Une image contenant texte&#10;&#10;Description générée automatiquement">
            <a:extLst>
              <a:ext uri="{FF2B5EF4-FFF2-40B4-BE49-F238E27FC236}">
                <a16:creationId xmlns:a16="http://schemas.microsoft.com/office/drawing/2014/main" id="{54DEFDBD-104A-4F44-9276-C2D25EC2CF63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559691"/>
            <a:ext cx="1460757" cy="196977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4CE567ED-D3F7-4577-85E5-FB8EC89F4B3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300814"/>
            <a:ext cx="2388875" cy="237744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EBD85EDE-342F-4F20-9449-B98BD1BB1E6B}"/>
              </a:ext>
            </a:extLst>
          </p:cNvPr>
          <p:cNvSpPr txBox="1"/>
          <p:nvPr userDrawn="1"/>
        </p:nvSpPr>
        <p:spPr>
          <a:xfrm>
            <a:off x="9221406" y="4473129"/>
            <a:ext cx="294600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622300">
              <a:defRPr/>
            </a:pP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pneus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services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carte,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</a:p>
          <a:p>
            <a:pPr marR="62230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métiers,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véhicules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653348-DB03-416C-A507-B15932AFC809}"/>
              </a:ext>
            </a:extLst>
          </p:cNvPr>
          <p:cNvSpPr/>
          <p:nvPr userDrawn="1"/>
        </p:nvSpPr>
        <p:spPr>
          <a:xfrm>
            <a:off x="7057618" y="1103057"/>
            <a:ext cx="4575581" cy="14026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95F0F50-B7B8-4181-91E9-BE5B0493DE10}"/>
              </a:ext>
            </a:extLst>
          </p:cNvPr>
          <p:cNvSpPr txBox="1"/>
          <p:nvPr userDrawn="1"/>
        </p:nvSpPr>
        <p:spPr>
          <a:xfrm>
            <a:off x="6908420" y="779588"/>
            <a:ext cx="4764849" cy="350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525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solutions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intégrées VL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faciliter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charge,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665480"/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gestion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interventions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gestion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trésorerie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5"/>
              </a:spcBef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Reconnaissance</a:t>
            </a:r>
            <a:r>
              <a:rPr lang="fr-FR" sz="1600" b="1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l’immatriculation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730" marR="684530" indent="-11303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Intégration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cahier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Suivi</a:t>
            </a:r>
            <a:r>
              <a:rPr lang="fr-FR" sz="1600" b="1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entretiens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contrôle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dépenses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par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véhicule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Partage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temps réel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Facturation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fil de l’eau ou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mensualisée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Pilotage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indicateurs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performance</a:t>
            </a: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2585268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_8b_EXPERIENCE ADAPTE 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>
            <a:extLst>
              <a:ext uri="{FF2B5EF4-FFF2-40B4-BE49-F238E27FC236}">
                <a16:creationId xmlns:a16="http://schemas.microsoft.com/office/drawing/2014/main" id="{2CB8F9B2-138B-4C8D-8087-F014206073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389"/>
            <a:ext cx="12192000" cy="6858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DA479E4-E390-40FC-868C-F5DE1045AB5D}"/>
              </a:ext>
            </a:extLst>
          </p:cNvPr>
          <p:cNvSpPr/>
          <p:nvPr userDrawn="1"/>
        </p:nvSpPr>
        <p:spPr>
          <a:xfrm>
            <a:off x="6999512" y="4547885"/>
            <a:ext cx="2162831" cy="137666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 6" descr="Une image contenant texte, jauge&#10;&#10;Description générée automatiquement">
            <a:extLst>
              <a:ext uri="{FF2B5EF4-FFF2-40B4-BE49-F238E27FC236}">
                <a16:creationId xmlns:a16="http://schemas.microsoft.com/office/drawing/2014/main" id="{61E4806A-1A67-4F58-92CF-8175D6A1A50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5249585"/>
            <a:ext cx="1906528" cy="237744"/>
          </a:xfrm>
          <a:prstGeom prst="rect">
            <a:avLst/>
          </a:prstGeom>
        </p:spPr>
      </p:pic>
      <p:pic>
        <p:nvPicPr>
          <p:cNvPr id="10" name="Image 9" descr="Une image contenant texte&#10;&#10;Description générée automatiquement">
            <a:extLst>
              <a:ext uri="{FF2B5EF4-FFF2-40B4-BE49-F238E27FC236}">
                <a16:creationId xmlns:a16="http://schemas.microsoft.com/office/drawing/2014/main" id="{E181F83D-7856-4FCD-BEB5-7691EEAF6274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4957739"/>
            <a:ext cx="1460757" cy="196977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E9610509-AFEF-46B5-A4F0-8B62F8B7672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5582198"/>
            <a:ext cx="1754890" cy="196977"/>
          </a:xfrm>
          <a:prstGeom prst="rect">
            <a:avLst/>
          </a:prstGeom>
        </p:spPr>
      </p:pic>
      <p:pic>
        <p:nvPicPr>
          <p:cNvPr id="19" name="Image 18" descr="Une image contenant texte&#10;&#10;Description générée automatiquement">
            <a:extLst>
              <a:ext uri="{FF2B5EF4-FFF2-40B4-BE49-F238E27FC236}">
                <a16:creationId xmlns:a16="http://schemas.microsoft.com/office/drawing/2014/main" id="{1A2C76AF-83B9-4E4D-AA35-5E2D1A6DD85A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4665893"/>
            <a:ext cx="1387605" cy="196977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387D3783-A675-44BA-83E9-516AF8C95C50}"/>
              </a:ext>
            </a:extLst>
          </p:cNvPr>
          <p:cNvSpPr txBox="1"/>
          <p:nvPr userDrawn="1"/>
        </p:nvSpPr>
        <p:spPr>
          <a:xfrm>
            <a:off x="9162343" y="4557410"/>
            <a:ext cx="288036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622300">
              <a:defRPr/>
            </a:pP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pneus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services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carte,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</a:p>
          <a:p>
            <a:pPr marR="62230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métiers,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véhicules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622F94A-352A-4A40-83B7-C7F82FC1EE7E}"/>
              </a:ext>
            </a:extLst>
          </p:cNvPr>
          <p:cNvSpPr/>
          <p:nvPr userDrawn="1"/>
        </p:nvSpPr>
        <p:spPr>
          <a:xfrm>
            <a:off x="7063839" y="1063323"/>
            <a:ext cx="4486681" cy="15759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95F0F50-B7B8-4181-91E9-BE5B0493DE10}"/>
              </a:ext>
            </a:extLst>
          </p:cNvPr>
          <p:cNvSpPr txBox="1"/>
          <p:nvPr userDrawn="1"/>
        </p:nvSpPr>
        <p:spPr>
          <a:xfrm>
            <a:off x="6952235" y="785915"/>
            <a:ext cx="4633688" cy="350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525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solutions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intégrées VI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faciliter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charge,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665480"/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gestion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interventions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gestion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trésorerie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5"/>
              </a:spcBef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Reconnaissance</a:t>
            </a:r>
            <a:r>
              <a:rPr lang="fr-FR" sz="1600" b="1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l’immatriculation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730" marR="684530" indent="-11303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Intégration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cahier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Suivi</a:t>
            </a:r>
            <a:r>
              <a:rPr lang="fr-FR" sz="1600" b="1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entretiens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contrôle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dépenses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par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véhicule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Partage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temps réel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Facturation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fil de l’eau ou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mensualisée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Pilotage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indicateurs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performance</a:t>
            </a:r>
          </a:p>
          <a:p>
            <a:pPr marL="12065"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304658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764" y="0"/>
            <a:ext cx="4320235" cy="5880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04376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b_EXPERIENCE 24/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FC06BF8F-AF3F-45F0-BF25-9D6046EF12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914"/>
            <a:ext cx="12192000" cy="68580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987CE751-A9CD-4B18-AC9B-A389B4D9AB8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2F86690-A235-4F77-BA14-B44B951B9A0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7417" y="-35929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1812736-CD4F-4635-AB82-1868A7F05792}"/>
              </a:ext>
            </a:extLst>
          </p:cNvPr>
          <p:cNvSpPr/>
          <p:nvPr userDrawn="1"/>
        </p:nvSpPr>
        <p:spPr>
          <a:xfrm>
            <a:off x="7043056" y="979997"/>
            <a:ext cx="2448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AB3CEE5-81D6-47DD-AD90-C9AB704DEA76}"/>
              </a:ext>
            </a:extLst>
          </p:cNvPr>
          <p:cNvSpPr/>
          <p:nvPr userDrawn="1"/>
        </p:nvSpPr>
        <p:spPr>
          <a:xfrm>
            <a:off x="7043056" y="1402015"/>
            <a:ext cx="3492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ED80E9F-1966-4623-B317-63BEC31F8064}"/>
              </a:ext>
            </a:extLst>
          </p:cNvPr>
          <p:cNvSpPr/>
          <p:nvPr userDrawn="1"/>
        </p:nvSpPr>
        <p:spPr>
          <a:xfrm>
            <a:off x="9990816" y="1888983"/>
            <a:ext cx="612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45B2757-52A6-46C6-8300-08E130EBC8AD}"/>
              </a:ext>
            </a:extLst>
          </p:cNvPr>
          <p:cNvSpPr/>
          <p:nvPr userDrawn="1"/>
        </p:nvSpPr>
        <p:spPr>
          <a:xfrm>
            <a:off x="7162802" y="2430664"/>
            <a:ext cx="1044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CA7C4F2-FDC6-428A-B2E9-1A1A07702F68}"/>
              </a:ext>
            </a:extLst>
          </p:cNvPr>
          <p:cNvSpPr/>
          <p:nvPr userDrawn="1"/>
        </p:nvSpPr>
        <p:spPr>
          <a:xfrm>
            <a:off x="7626481" y="2974255"/>
            <a:ext cx="1296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A027390-3035-4A08-9817-F9E879A0ADCF}"/>
              </a:ext>
            </a:extLst>
          </p:cNvPr>
          <p:cNvSpPr/>
          <p:nvPr userDrawn="1"/>
        </p:nvSpPr>
        <p:spPr>
          <a:xfrm>
            <a:off x="7617600" y="3506213"/>
            <a:ext cx="172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870157B-43DD-4FC4-8269-FC7EBA7006DB}"/>
              </a:ext>
            </a:extLst>
          </p:cNvPr>
          <p:cNvSpPr/>
          <p:nvPr userDrawn="1"/>
        </p:nvSpPr>
        <p:spPr>
          <a:xfrm>
            <a:off x="7803698" y="4060333"/>
            <a:ext cx="1988001" cy="10761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2C90FFD-980A-4D7B-A6C4-A337258EABC9}"/>
              </a:ext>
            </a:extLst>
          </p:cNvPr>
          <p:cNvSpPr/>
          <p:nvPr userDrawn="1"/>
        </p:nvSpPr>
        <p:spPr>
          <a:xfrm>
            <a:off x="7162802" y="4848215"/>
            <a:ext cx="208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BE3C2B1-3B7A-415A-8F56-2F2369951BC4}"/>
              </a:ext>
            </a:extLst>
          </p:cNvPr>
          <p:cNvSpPr/>
          <p:nvPr userDrawn="1"/>
        </p:nvSpPr>
        <p:spPr>
          <a:xfrm>
            <a:off x="8055304" y="5086033"/>
            <a:ext cx="118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3A59751-9B2D-4C42-9704-51F77C7FD0E6}"/>
              </a:ext>
            </a:extLst>
          </p:cNvPr>
          <p:cNvSpPr txBox="1"/>
          <p:nvPr userDrawn="1"/>
        </p:nvSpPr>
        <p:spPr>
          <a:xfrm>
            <a:off x="6975396" y="647524"/>
            <a:ext cx="4592413" cy="51962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 partenaire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toujours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disponible</a:t>
            </a:r>
          </a:p>
          <a:p>
            <a:pPr marL="12700">
              <a:spcBef>
                <a:spcPts val="100"/>
              </a:spcBef>
              <a:defRPr/>
            </a:pPr>
            <a:endParaRPr lang="fr-FR" sz="1000" b="1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lnSpc>
                <a:spcPct val="110000"/>
              </a:lnSpc>
              <a:defRPr/>
            </a:pP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-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interlocuteur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commercial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dédié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36525" indent="-12446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équipes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dans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service</a:t>
            </a:r>
          </a:p>
          <a:p>
            <a:pPr marL="125095" marR="693420">
              <a:lnSpc>
                <a:spcPct val="110000"/>
              </a:lnSpc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qualifiées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informées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cahiers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</a:p>
          <a:p>
            <a:pPr marL="125095" marR="26670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24/7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 :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dépannage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poids lourds,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SOS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récoltes</a:t>
            </a:r>
          </a:p>
          <a:p>
            <a:pPr marL="125095" marR="174625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ligne : e-</a:t>
            </a:r>
            <a:r>
              <a:rPr lang="fr-FR" sz="1600" b="1" kern="0" dirty="0" err="1">
                <a:solidFill>
                  <a:srgbClr val="393C8C"/>
                </a:solidFill>
                <a:latin typeface="Arial"/>
                <a:cs typeface="Arial"/>
              </a:rPr>
              <a:t>booking</a:t>
            </a:r>
            <a:endParaRPr lang="fr-FR" sz="1600" b="1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5095" marR="5080" indent="-113030">
              <a:lnSpc>
                <a:spcPct val="110000"/>
              </a:lnSpc>
              <a:buFontTx/>
              <a:buChar char="-"/>
              <a:tabLst>
                <a:tab pos="129539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Accès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toutes les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portail 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en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ligne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 err="1">
                <a:solidFill>
                  <a:srgbClr val="393C8C"/>
                </a:solidFill>
                <a:latin typeface="Arial"/>
                <a:cs typeface="Arial"/>
              </a:rPr>
              <a:t>Businesspro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factures,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 interventions, gardiennage…</a:t>
            </a:r>
          </a:p>
          <a:p>
            <a:pPr marL="125095" marR="228600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100%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opérations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sur les véhicules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industriels digitalisées :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fluidité 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échanges,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amélioration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35" dirty="0">
                <a:solidFill>
                  <a:srgbClr val="393C8C"/>
                </a:solidFill>
                <a:latin typeface="Arial"/>
                <a:cs typeface="Arial"/>
              </a:rPr>
              <a:t>en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charge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dépannages,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transparence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de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l’information</a:t>
            </a:r>
          </a:p>
        </p:txBody>
      </p:sp>
    </p:spTree>
    <p:extLst>
      <p:ext uri="{BB962C8B-B14F-4D97-AF65-F5344CB8AC3E}">
        <p14:creationId xmlns:p14="http://schemas.microsoft.com/office/powerpoint/2010/main" val="360829231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b_EXPERIENCE RESPONS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3B2999B7-72A4-4D4E-B9A6-940693347D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36DADA1-C5A0-44BA-AECE-5F1654D0CB1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E8DF13A-2A51-41A7-A629-A296A1D8F0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7F516830-F7BE-4559-988A-205002B9A5F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7047" y="423112"/>
            <a:ext cx="923233" cy="923233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A93C846F-0800-4318-A624-6023BF9DD4E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2005" y="1346345"/>
            <a:ext cx="821875" cy="821875"/>
          </a:xfrm>
          <a:prstGeom prst="rect">
            <a:avLst/>
          </a:prstGeom>
        </p:spPr>
      </p:pic>
      <p:pic>
        <p:nvPicPr>
          <p:cNvPr id="17" name="Image 16" descr="Une image contenant texte&#10;&#10;Description générée automatiquement">
            <a:extLst>
              <a:ext uri="{FF2B5EF4-FFF2-40B4-BE49-F238E27FC236}">
                <a16:creationId xmlns:a16="http://schemas.microsoft.com/office/drawing/2014/main" id="{86E5AC64-799B-4D1E-BDA5-C127969DA83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7777" y="2386245"/>
            <a:ext cx="1158516" cy="48510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A069742-BB32-40CE-AA93-8856E59783D2}"/>
              </a:ext>
            </a:extLst>
          </p:cNvPr>
          <p:cNvSpPr/>
          <p:nvPr userDrawn="1"/>
        </p:nvSpPr>
        <p:spPr>
          <a:xfrm>
            <a:off x="7218271" y="1081884"/>
            <a:ext cx="3276000" cy="9662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A655F7D-D946-4819-9EA9-9BD384EB80EE}"/>
              </a:ext>
            </a:extLst>
          </p:cNvPr>
          <p:cNvSpPr/>
          <p:nvPr userDrawn="1"/>
        </p:nvSpPr>
        <p:spPr>
          <a:xfrm>
            <a:off x="7218271" y="1680932"/>
            <a:ext cx="3276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DE9D02-EF3D-4EC6-B3CA-8A92212B5FA3}"/>
              </a:ext>
            </a:extLst>
          </p:cNvPr>
          <p:cNvSpPr/>
          <p:nvPr userDrawn="1"/>
        </p:nvSpPr>
        <p:spPr>
          <a:xfrm>
            <a:off x="7218271" y="2288094"/>
            <a:ext cx="3420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59050F2-F13B-440D-87AC-F2F8105825BF}"/>
              </a:ext>
            </a:extLst>
          </p:cNvPr>
          <p:cNvSpPr/>
          <p:nvPr userDrawn="1"/>
        </p:nvSpPr>
        <p:spPr>
          <a:xfrm>
            <a:off x="7218271" y="3490219"/>
            <a:ext cx="2484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F29FE7F-93C3-497A-B8F2-DEFD169FD0F6}"/>
              </a:ext>
            </a:extLst>
          </p:cNvPr>
          <p:cNvSpPr/>
          <p:nvPr userDrawn="1"/>
        </p:nvSpPr>
        <p:spPr>
          <a:xfrm>
            <a:off x="10437672" y="3229843"/>
            <a:ext cx="756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C7D1365-1CBA-474E-AE6B-77E937B78B1E}"/>
              </a:ext>
            </a:extLst>
          </p:cNvPr>
          <p:cNvSpPr/>
          <p:nvPr userDrawn="1"/>
        </p:nvSpPr>
        <p:spPr>
          <a:xfrm>
            <a:off x="7218271" y="4400675"/>
            <a:ext cx="1692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65614F3-7BD0-47B3-AAAB-47FCB3669F44}"/>
              </a:ext>
            </a:extLst>
          </p:cNvPr>
          <p:cNvSpPr/>
          <p:nvPr userDrawn="1"/>
        </p:nvSpPr>
        <p:spPr>
          <a:xfrm>
            <a:off x="7047775" y="5619817"/>
            <a:ext cx="2296249" cy="129723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6FF7854-2ECA-45D4-8570-0CFD07C71113}"/>
              </a:ext>
            </a:extLst>
          </p:cNvPr>
          <p:cNvSpPr txBox="1"/>
          <p:nvPr userDrawn="1"/>
        </p:nvSpPr>
        <p:spPr>
          <a:xfrm>
            <a:off x="6980146" y="826235"/>
            <a:ext cx="4716554" cy="5885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Label RSE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– Enseigne Responsable 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expérience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client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mémorable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Pas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compromis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sécurité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tabLst>
                <a:tab pos="87313" algn="l"/>
              </a:tabLst>
              <a:defRPr/>
            </a:pPr>
            <a:r>
              <a:rPr lang="fr-FR" sz="1600" kern="0" spc="-50" dirty="0">
                <a:solidFill>
                  <a:srgbClr val="393C8C"/>
                </a:solidFill>
                <a:latin typeface="Arial"/>
                <a:cs typeface="Arial"/>
              </a:rPr>
              <a:t>	 programme 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80975" indent="-180975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 plan d’actions interne visant à réduire l’impact environnemental d’Euromaster et celui de ses clients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.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CEE et multi-vies</a:t>
            </a:r>
          </a:p>
          <a:p>
            <a:pPr marL="120014">
              <a:lnSpc>
                <a:spcPct val="120000"/>
              </a:lnSpc>
              <a:spcBef>
                <a:spcPts val="100"/>
              </a:spcBef>
            </a:pP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(100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%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déchets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recyclés).</a:t>
            </a:r>
          </a:p>
          <a:p>
            <a:pPr marL="120014">
              <a:lnSpc>
                <a:spcPct val="120000"/>
              </a:lnSpc>
              <a:spcBef>
                <a:spcPts val="100"/>
              </a:spcBef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 employeur engagé : promotion interne, parcours professionnel, formation, politique handicap.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7146933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b_EXPERIENCE RECONN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7BA2EA11-6510-425F-A50A-B2B70917E9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70E89F44-D927-4A70-A952-2F6066FF7D21}"/>
              </a:ext>
            </a:extLst>
          </p:cNvPr>
          <p:cNvSpPr/>
          <p:nvPr userDrawn="1"/>
        </p:nvSpPr>
        <p:spPr>
          <a:xfrm>
            <a:off x="7057619" y="1144061"/>
            <a:ext cx="324000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5629A02C-720A-4EA7-9EC2-EE5DDCDCBBAD}"/>
              </a:ext>
            </a:extLst>
          </p:cNvPr>
          <p:cNvSpPr txBox="1"/>
          <p:nvPr userDrawn="1"/>
        </p:nvSpPr>
        <p:spPr>
          <a:xfrm>
            <a:off x="6999512" y="842060"/>
            <a:ext cx="4325662" cy="12747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100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Références</a:t>
            </a:r>
            <a:r>
              <a:rPr lang="fr-FR" sz="2800" b="1" kern="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clients</a:t>
            </a:r>
            <a:r>
              <a:rPr lang="fr-FR" sz="2800" b="1" kern="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 algn="just">
              <a:spcBef>
                <a:spcPts val="100"/>
              </a:spcBef>
              <a:defRPr/>
            </a:pP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flottes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professionnelles,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loueurs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longue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durée,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revente,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poids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lourds,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génie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civil,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manutention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agricoles.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pic>
        <p:nvPicPr>
          <p:cNvPr id="67" name="Image 66">
            <a:extLst>
              <a:ext uri="{FF2B5EF4-FFF2-40B4-BE49-F238E27FC236}">
                <a16:creationId xmlns:a16="http://schemas.microsoft.com/office/drawing/2014/main" id="{4A63FF70-A4CC-42DD-A791-C1928948F9D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9059" y="224517"/>
            <a:ext cx="2880366" cy="2880366"/>
          </a:xfrm>
          <a:prstGeom prst="rect">
            <a:avLst/>
          </a:prstGeom>
        </p:spPr>
      </p:pic>
      <p:pic>
        <p:nvPicPr>
          <p:cNvPr id="69" name="Image 68">
            <a:extLst>
              <a:ext uri="{FF2B5EF4-FFF2-40B4-BE49-F238E27FC236}">
                <a16:creationId xmlns:a16="http://schemas.microsoft.com/office/drawing/2014/main" id="{B858F7CE-720F-4372-8671-D00AE397CFE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1F7AEE58-EB1B-4B7F-AC99-9030A801C3C2}"/>
              </a:ext>
            </a:extLst>
          </p:cNvPr>
          <p:cNvSpPr txBox="1"/>
          <p:nvPr userDrawn="1"/>
        </p:nvSpPr>
        <p:spPr>
          <a:xfrm>
            <a:off x="349113" y="4416827"/>
            <a:ext cx="2411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prstClr val="white"/>
                </a:solidFill>
                <a:latin typeface="Bebas Neue" panose="020B0606020202050201" pitchFamily="34" charset="0"/>
              </a:rPr>
              <a:t>GOOGLE </a:t>
            </a:r>
          </a:p>
          <a:p>
            <a:r>
              <a:rPr lang="fr-FR" sz="2800" dirty="0">
                <a:solidFill>
                  <a:prstClr val="white"/>
                </a:solidFill>
                <a:latin typeface="Bebas Neue" panose="020B0606020202050201" pitchFamily="34" charset="0"/>
              </a:rPr>
              <a:t>MY BUSINESS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2A399F8A-D771-4F3E-94E6-B10B8F89B5C6}"/>
              </a:ext>
            </a:extLst>
          </p:cNvPr>
          <p:cNvSpPr txBox="1"/>
          <p:nvPr userDrawn="1"/>
        </p:nvSpPr>
        <p:spPr>
          <a:xfrm>
            <a:off x="8567" y="5266477"/>
            <a:ext cx="16697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dirty="0">
                <a:solidFill>
                  <a:prstClr val="white"/>
                </a:solidFill>
                <a:latin typeface="Bebas Neue" panose="020B0606020202050201" pitchFamily="34" charset="0"/>
              </a:rPr>
              <a:t>4,1/5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9891B1F0-DDAF-4F95-8E08-A6015F60AEDE}"/>
              </a:ext>
            </a:extLst>
          </p:cNvPr>
          <p:cNvSpPr txBox="1"/>
          <p:nvPr userDrawn="1"/>
        </p:nvSpPr>
        <p:spPr>
          <a:xfrm>
            <a:off x="4092853" y="4727752"/>
            <a:ext cx="2411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</a:rPr>
              <a:t>NPS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8F62D875-7E1B-41A0-B873-EB47D32E4A66}"/>
              </a:ext>
            </a:extLst>
          </p:cNvPr>
          <p:cNvSpPr txBox="1"/>
          <p:nvPr userDrawn="1"/>
        </p:nvSpPr>
        <p:spPr>
          <a:xfrm>
            <a:off x="3425275" y="5266477"/>
            <a:ext cx="13914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dirty="0">
                <a:solidFill>
                  <a:prstClr val="white"/>
                </a:solidFill>
                <a:latin typeface="Bebas Neue" panose="020B0606020202050201" pitchFamily="34" charset="0"/>
              </a:rPr>
              <a:t>78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C0D886A-25B9-4E4C-9E12-68FA764A1654}"/>
              </a:ext>
            </a:extLst>
          </p:cNvPr>
          <p:cNvSpPr txBox="1"/>
          <p:nvPr userDrawn="1"/>
        </p:nvSpPr>
        <p:spPr>
          <a:xfrm>
            <a:off x="4729373" y="5389530"/>
            <a:ext cx="493684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RECOMMANDENT </a:t>
            </a:r>
          </a:p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LA MARQUE EUROMASTER </a:t>
            </a:r>
          </a:p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(VS PROFESSION)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584956B-AC37-FE1B-E27D-F802E9C3667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5295" y="2243743"/>
            <a:ext cx="4681737" cy="359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753885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1B253F13-3061-4966-BC9E-2B4CC5ECB3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BE0EC791-2B7F-41AC-BBEC-73CB20D945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25532" y="1952965"/>
            <a:ext cx="2161036" cy="221626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6CE9E36D-6F06-4341-A693-A13AE0CDFA0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2750" y="2348482"/>
            <a:ext cx="2161036" cy="216103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1481F78-4199-495D-9A70-1F0A3A502451}"/>
              </a:ext>
            </a:extLst>
          </p:cNvPr>
          <p:cNvSpPr/>
          <p:nvPr userDrawn="1"/>
        </p:nvSpPr>
        <p:spPr>
          <a:xfrm>
            <a:off x="6937997" y="2825225"/>
            <a:ext cx="4320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2FB730C-C9C0-46D7-8DDD-CC7D691201D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953535" y="3066512"/>
            <a:ext cx="4419315" cy="110271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Pierre </a:t>
            </a:r>
            <a:r>
              <a:rPr lang="fr-FR" dirty="0" err="1"/>
              <a:t>NomdeFamille</a:t>
            </a:r>
            <a:r>
              <a:rPr lang="fr-FR" dirty="0"/>
              <a:t> </a:t>
            </a:r>
          </a:p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01 23 45 67 89</a:t>
            </a:r>
          </a:p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Pnomdefamille@euromaster.com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7D7CBAE-0F61-4507-99FA-F134242CF7E3}"/>
              </a:ext>
            </a:extLst>
          </p:cNvPr>
          <p:cNvSpPr txBox="1"/>
          <p:nvPr userDrawn="1"/>
        </p:nvSpPr>
        <p:spPr>
          <a:xfrm>
            <a:off x="6896100" y="2525485"/>
            <a:ext cx="47752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>
              <a:spcBef>
                <a:spcPts val="114"/>
              </a:spcBef>
              <a:defRPr/>
            </a:pPr>
            <a:r>
              <a:rPr lang="fr-FR" sz="2800" b="1" kern="0" spc="-10" dirty="0">
                <a:solidFill>
                  <a:srgbClr val="FFFFFF"/>
                </a:solidFill>
                <a:latin typeface="Arial"/>
                <a:cs typeface="Arial"/>
              </a:rPr>
              <a:t>Votre</a:t>
            </a:r>
            <a:r>
              <a:rPr lang="fr-FR" sz="2800" b="1" kern="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FFFFFF"/>
                </a:solidFill>
                <a:latin typeface="Arial"/>
                <a:cs typeface="Arial"/>
              </a:rPr>
              <a:t>interlocuteur</a:t>
            </a:r>
            <a:r>
              <a:rPr lang="fr-FR" sz="2800" b="1" kern="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FFFFFF"/>
                </a:solidFill>
                <a:latin typeface="Arial"/>
                <a:cs typeface="Arial"/>
              </a:rPr>
              <a:t>dédié</a:t>
            </a:r>
            <a:r>
              <a:rPr lang="fr-FR" sz="2800" b="1" kern="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400" b="1" kern="0" spc="-50" dirty="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lang="fr-FR" sz="24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0661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seul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E5C8C605-CCED-47D8-9163-3799E7D233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526" y="3788640"/>
            <a:ext cx="2161036" cy="216103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CC59456-8519-44AF-B032-E46B6904366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8368" y="531711"/>
            <a:ext cx="2880366" cy="2880366"/>
          </a:xfrm>
          <a:prstGeom prst="rect">
            <a:avLst/>
          </a:prstGeom>
        </p:spPr>
      </p:pic>
      <p:pic>
        <p:nvPicPr>
          <p:cNvPr id="8" name="Image 7" descr="Une image contenant texte&#10;&#10;Description générée automatiquement">
            <a:extLst>
              <a:ext uri="{FF2B5EF4-FFF2-40B4-BE49-F238E27FC236}">
                <a16:creationId xmlns:a16="http://schemas.microsoft.com/office/drawing/2014/main" id="{6EEB10B6-D081-47E2-8583-1E0DC995C14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4069" y="175881"/>
            <a:ext cx="2880366" cy="2880366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4C1A633-7FA7-4DE7-85F2-6F11237D300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113" y="3323250"/>
            <a:ext cx="2161036" cy="216103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CB6E662-00A2-4712-854C-32763184F42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254" y="367282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4ACB2AC-1412-433C-886A-E07A04119D9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045" y="7617"/>
            <a:ext cx="2880366" cy="2880366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ED338BFB-C117-46C2-A1FC-22B57DDA720D}"/>
              </a:ext>
            </a:extLst>
          </p:cNvPr>
          <p:cNvSpPr txBox="1"/>
          <p:nvPr userDrawn="1"/>
        </p:nvSpPr>
        <p:spPr>
          <a:xfrm>
            <a:off x="6733727" y="785435"/>
            <a:ext cx="2880366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prstClr val="black"/>
                </a:solidFill>
              </a:rPr>
              <a:t>Vert foncé : 35-160-70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Vert clair : 210-230-210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Jaune foncé : 245-229-105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Jaune clair : 250-245-220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Bleu foncé : 40-15-85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Bleu clair : 210-230-230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8B13758-E383-4645-B8FD-FDC6375FD27E}"/>
              </a:ext>
            </a:extLst>
          </p:cNvPr>
          <p:cNvSpPr/>
          <p:nvPr userDrawn="1"/>
        </p:nvSpPr>
        <p:spPr>
          <a:xfrm>
            <a:off x="8830836" y="3988435"/>
            <a:ext cx="311804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FCC5D7B-B0D0-4E99-90F3-D7B755BEA48D}"/>
              </a:ext>
            </a:extLst>
          </p:cNvPr>
          <p:cNvSpPr/>
          <p:nvPr userDrawn="1"/>
        </p:nvSpPr>
        <p:spPr>
          <a:xfrm>
            <a:off x="8830836" y="3393209"/>
            <a:ext cx="311804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1126B44-98E2-4D2A-9BED-C9408779E2AD}"/>
              </a:ext>
            </a:extLst>
          </p:cNvPr>
          <p:cNvSpPr/>
          <p:nvPr userDrawn="1"/>
        </p:nvSpPr>
        <p:spPr>
          <a:xfrm>
            <a:off x="8830836" y="2744540"/>
            <a:ext cx="311804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D5D563F-D722-45B2-8A74-E15E042DEE39}"/>
              </a:ext>
            </a:extLst>
          </p:cNvPr>
          <p:cNvSpPr/>
          <p:nvPr userDrawn="1"/>
        </p:nvSpPr>
        <p:spPr>
          <a:xfrm>
            <a:off x="8830836" y="2108300"/>
            <a:ext cx="3118040" cy="180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41D49F7-7386-4651-8250-BF1C56202874}"/>
              </a:ext>
            </a:extLst>
          </p:cNvPr>
          <p:cNvSpPr/>
          <p:nvPr userDrawn="1"/>
        </p:nvSpPr>
        <p:spPr>
          <a:xfrm>
            <a:off x="8830836" y="1447075"/>
            <a:ext cx="311804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0CED82E-A182-43D4-8A3F-2D812516E1DD}"/>
              </a:ext>
            </a:extLst>
          </p:cNvPr>
          <p:cNvSpPr/>
          <p:nvPr userDrawn="1"/>
        </p:nvSpPr>
        <p:spPr>
          <a:xfrm>
            <a:off x="8830836" y="799728"/>
            <a:ext cx="3118040" cy="180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3CD6B24-479A-4B8E-A7CD-887F5A3941D0}"/>
              </a:ext>
            </a:extLst>
          </p:cNvPr>
          <p:cNvSpPr/>
          <p:nvPr userDrawn="1"/>
        </p:nvSpPr>
        <p:spPr>
          <a:xfrm>
            <a:off x="8830836" y="4234865"/>
            <a:ext cx="3118040" cy="108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9F8400D-2D90-4A8D-A190-5EA7A9BFEB14}"/>
              </a:ext>
            </a:extLst>
          </p:cNvPr>
          <p:cNvSpPr/>
          <p:nvPr userDrawn="1"/>
        </p:nvSpPr>
        <p:spPr>
          <a:xfrm>
            <a:off x="8830836" y="3639639"/>
            <a:ext cx="3118040" cy="108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74F134A-539F-44A1-86AA-625A6308D363}"/>
              </a:ext>
            </a:extLst>
          </p:cNvPr>
          <p:cNvSpPr/>
          <p:nvPr userDrawn="1"/>
        </p:nvSpPr>
        <p:spPr>
          <a:xfrm>
            <a:off x="8830836" y="2990970"/>
            <a:ext cx="311804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C04BFD2-9BD2-484B-91B9-DB8645BA9DFB}"/>
              </a:ext>
            </a:extLst>
          </p:cNvPr>
          <p:cNvSpPr/>
          <p:nvPr userDrawn="1"/>
        </p:nvSpPr>
        <p:spPr>
          <a:xfrm>
            <a:off x="8830836" y="2354730"/>
            <a:ext cx="311804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552650B-F59E-480D-B2C2-D744C2B7E9BC}"/>
              </a:ext>
            </a:extLst>
          </p:cNvPr>
          <p:cNvSpPr/>
          <p:nvPr userDrawn="1"/>
        </p:nvSpPr>
        <p:spPr>
          <a:xfrm>
            <a:off x="8830836" y="1693505"/>
            <a:ext cx="311804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088A545-6B25-469F-A485-13A5DAE3D0EB}"/>
              </a:ext>
            </a:extLst>
          </p:cNvPr>
          <p:cNvSpPr/>
          <p:nvPr userDrawn="1"/>
        </p:nvSpPr>
        <p:spPr>
          <a:xfrm>
            <a:off x="8830836" y="1046158"/>
            <a:ext cx="3118040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EF1B5AD-5804-4788-AFBD-85A7BD295D16}"/>
              </a:ext>
            </a:extLst>
          </p:cNvPr>
          <p:cNvSpPr txBox="1"/>
          <p:nvPr userDrawn="1"/>
        </p:nvSpPr>
        <p:spPr>
          <a:xfrm>
            <a:off x="9296400" y="175881"/>
            <a:ext cx="193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prstClr val="black"/>
                </a:solidFill>
              </a:rPr>
              <a:t>Hauteur 0,3/0,5</a:t>
            </a:r>
          </a:p>
        </p:txBody>
      </p:sp>
    </p:spTree>
    <p:extLst>
      <p:ext uri="{BB962C8B-B14F-4D97-AF65-F5344CB8AC3E}">
        <p14:creationId xmlns:p14="http://schemas.microsoft.com/office/powerpoint/2010/main" val="207718059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12188952" cy="6146276"/>
          </a:xfrm>
          <a:prstGeom prst="rect">
            <a:avLst/>
          </a:prstGeom>
        </p:spPr>
      </p:pic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1529859" y="2527910"/>
            <a:ext cx="9132282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39801556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4821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5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53785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1529859" y="2527910"/>
            <a:ext cx="9132282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1" y="0"/>
            <a:ext cx="12187937" cy="622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06852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-1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413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18" Type="http://schemas.openxmlformats.org/officeDocument/2006/relationships/slideLayout" Target="../slideLayouts/slideLayout43.xml"/><Relationship Id="rId26" Type="http://schemas.openxmlformats.org/officeDocument/2006/relationships/image" Target="../media/image1.jpeg"/><Relationship Id="rId3" Type="http://schemas.openxmlformats.org/officeDocument/2006/relationships/slideLayout" Target="../slideLayouts/slideLayout28.xml"/><Relationship Id="rId21" Type="http://schemas.openxmlformats.org/officeDocument/2006/relationships/slideLayout" Target="../slideLayouts/slideLayout46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17" Type="http://schemas.openxmlformats.org/officeDocument/2006/relationships/slideLayout" Target="../slideLayouts/slideLayout42.xml"/><Relationship Id="rId25" Type="http://schemas.openxmlformats.org/officeDocument/2006/relationships/theme" Target="../theme/theme2.xml"/><Relationship Id="rId2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41.xml"/><Relationship Id="rId2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24" Type="http://schemas.openxmlformats.org/officeDocument/2006/relationships/slideLayout" Target="../slideLayouts/slideLayout49.xml"/><Relationship Id="rId5" Type="http://schemas.openxmlformats.org/officeDocument/2006/relationships/slideLayout" Target="../slideLayouts/slideLayout30.xml"/><Relationship Id="rId15" Type="http://schemas.openxmlformats.org/officeDocument/2006/relationships/slideLayout" Target="../slideLayouts/slideLayout40.xml"/><Relationship Id="rId23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35.xml"/><Relationship Id="rId19" Type="http://schemas.openxmlformats.org/officeDocument/2006/relationships/slideLayout" Target="../slideLayouts/slideLayout44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Relationship Id="rId22" Type="http://schemas.openxmlformats.org/officeDocument/2006/relationships/slideLayout" Target="../slideLayouts/slideLayout4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slideLayout" Target="../slideLayouts/slideLayout62.xml"/><Relationship Id="rId18" Type="http://schemas.openxmlformats.org/officeDocument/2006/relationships/slideLayout" Target="../slideLayouts/slideLayout67.xml"/><Relationship Id="rId3" Type="http://schemas.openxmlformats.org/officeDocument/2006/relationships/slideLayout" Target="../slideLayouts/slideLayout52.xml"/><Relationship Id="rId21" Type="http://schemas.openxmlformats.org/officeDocument/2006/relationships/slideLayout" Target="../slideLayouts/slideLayout70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17" Type="http://schemas.openxmlformats.org/officeDocument/2006/relationships/slideLayout" Target="../slideLayouts/slideLayout66.xml"/><Relationship Id="rId25" Type="http://schemas.openxmlformats.org/officeDocument/2006/relationships/image" Target="../media/image19.png"/><Relationship Id="rId2" Type="http://schemas.openxmlformats.org/officeDocument/2006/relationships/slideLayout" Target="../slideLayouts/slideLayout51.xml"/><Relationship Id="rId16" Type="http://schemas.openxmlformats.org/officeDocument/2006/relationships/slideLayout" Target="../slideLayouts/slideLayout65.xml"/><Relationship Id="rId20" Type="http://schemas.openxmlformats.org/officeDocument/2006/relationships/slideLayout" Target="../slideLayouts/slideLayout69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24" Type="http://schemas.openxmlformats.org/officeDocument/2006/relationships/theme" Target="../theme/theme3.xml"/><Relationship Id="rId5" Type="http://schemas.openxmlformats.org/officeDocument/2006/relationships/slideLayout" Target="../slideLayouts/slideLayout54.xml"/><Relationship Id="rId15" Type="http://schemas.openxmlformats.org/officeDocument/2006/relationships/slideLayout" Target="../slideLayouts/slideLayout64.xml"/><Relationship Id="rId23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59.xml"/><Relationship Id="rId19" Type="http://schemas.openxmlformats.org/officeDocument/2006/relationships/slideLayout" Target="../slideLayouts/slideLayout68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slideLayout" Target="../slideLayouts/slideLayout63.xml"/><Relationship Id="rId22" Type="http://schemas.openxmlformats.org/officeDocument/2006/relationships/slideLayout" Target="../slideLayouts/slideLayout7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13" Type="http://schemas.openxmlformats.org/officeDocument/2006/relationships/slideLayout" Target="../slideLayouts/slideLayout85.xml"/><Relationship Id="rId18" Type="http://schemas.openxmlformats.org/officeDocument/2006/relationships/slideLayout" Target="../slideLayouts/slideLayout90.xml"/><Relationship Id="rId3" Type="http://schemas.openxmlformats.org/officeDocument/2006/relationships/slideLayout" Target="../slideLayouts/slideLayout75.xml"/><Relationship Id="rId21" Type="http://schemas.openxmlformats.org/officeDocument/2006/relationships/slideLayout" Target="../slideLayouts/slideLayout93.xml"/><Relationship Id="rId7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84.xml"/><Relationship Id="rId17" Type="http://schemas.openxmlformats.org/officeDocument/2006/relationships/slideLayout" Target="../slideLayouts/slideLayout89.xml"/><Relationship Id="rId2" Type="http://schemas.openxmlformats.org/officeDocument/2006/relationships/slideLayout" Target="../slideLayouts/slideLayout74.xml"/><Relationship Id="rId16" Type="http://schemas.openxmlformats.org/officeDocument/2006/relationships/slideLayout" Target="../slideLayouts/slideLayout88.xml"/><Relationship Id="rId20" Type="http://schemas.openxmlformats.org/officeDocument/2006/relationships/slideLayout" Target="../slideLayouts/slideLayout92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24" Type="http://schemas.openxmlformats.org/officeDocument/2006/relationships/image" Target="../media/image19.png"/><Relationship Id="rId5" Type="http://schemas.openxmlformats.org/officeDocument/2006/relationships/slideLayout" Target="../slideLayouts/slideLayout77.xml"/><Relationship Id="rId15" Type="http://schemas.openxmlformats.org/officeDocument/2006/relationships/slideLayout" Target="../slideLayouts/slideLayout87.xml"/><Relationship Id="rId23" Type="http://schemas.openxmlformats.org/officeDocument/2006/relationships/theme" Target="../theme/theme4.xml"/><Relationship Id="rId10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91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Relationship Id="rId14" Type="http://schemas.openxmlformats.org/officeDocument/2006/relationships/slideLayout" Target="../slideLayouts/slideLayout86.xml"/><Relationship Id="rId22" Type="http://schemas.openxmlformats.org/officeDocument/2006/relationships/slideLayout" Target="../slideLayouts/slideLayout9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2.xml"/><Relationship Id="rId13" Type="http://schemas.openxmlformats.org/officeDocument/2006/relationships/slideLayout" Target="../slideLayouts/slideLayout107.xml"/><Relationship Id="rId18" Type="http://schemas.openxmlformats.org/officeDocument/2006/relationships/slideLayout" Target="../slideLayouts/slideLayout112.xml"/><Relationship Id="rId3" Type="http://schemas.openxmlformats.org/officeDocument/2006/relationships/slideLayout" Target="../slideLayouts/slideLayout97.xml"/><Relationship Id="rId21" Type="http://schemas.openxmlformats.org/officeDocument/2006/relationships/theme" Target="../theme/theme5.xml"/><Relationship Id="rId7" Type="http://schemas.openxmlformats.org/officeDocument/2006/relationships/slideLayout" Target="../slideLayouts/slideLayout101.xml"/><Relationship Id="rId12" Type="http://schemas.openxmlformats.org/officeDocument/2006/relationships/slideLayout" Target="../slideLayouts/slideLayout106.xml"/><Relationship Id="rId17" Type="http://schemas.openxmlformats.org/officeDocument/2006/relationships/slideLayout" Target="../slideLayouts/slideLayout111.xml"/><Relationship Id="rId2" Type="http://schemas.openxmlformats.org/officeDocument/2006/relationships/slideLayout" Target="../slideLayouts/slideLayout96.xml"/><Relationship Id="rId16" Type="http://schemas.openxmlformats.org/officeDocument/2006/relationships/slideLayout" Target="../slideLayouts/slideLayout110.xml"/><Relationship Id="rId20" Type="http://schemas.openxmlformats.org/officeDocument/2006/relationships/slideLayout" Target="../slideLayouts/slideLayout114.xml"/><Relationship Id="rId1" Type="http://schemas.openxmlformats.org/officeDocument/2006/relationships/slideLayout" Target="../slideLayouts/slideLayout95.xml"/><Relationship Id="rId6" Type="http://schemas.openxmlformats.org/officeDocument/2006/relationships/slideLayout" Target="../slideLayouts/slideLayout100.xml"/><Relationship Id="rId11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99.xml"/><Relationship Id="rId15" Type="http://schemas.openxmlformats.org/officeDocument/2006/relationships/slideLayout" Target="../slideLayouts/slideLayout109.xml"/><Relationship Id="rId10" Type="http://schemas.openxmlformats.org/officeDocument/2006/relationships/slideLayout" Target="../slideLayouts/slideLayout104.xml"/><Relationship Id="rId19" Type="http://schemas.openxmlformats.org/officeDocument/2006/relationships/slideLayout" Target="../slideLayouts/slideLayout113.xml"/><Relationship Id="rId4" Type="http://schemas.openxmlformats.org/officeDocument/2006/relationships/slideLayout" Target="../slideLayouts/slideLayout98.xml"/><Relationship Id="rId9" Type="http://schemas.openxmlformats.org/officeDocument/2006/relationships/slideLayout" Target="../slideLayouts/slideLayout103.xml"/><Relationship Id="rId14" Type="http://schemas.openxmlformats.org/officeDocument/2006/relationships/slideLayout" Target="../slideLayouts/slideLayout108.xml"/><Relationship Id="rId22" Type="http://schemas.openxmlformats.org/officeDocument/2006/relationships/image" Target="../media/image1.jpe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2.xml"/><Relationship Id="rId13" Type="http://schemas.openxmlformats.org/officeDocument/2006/relationships/slideLayout" Target="../slideLayouts/slideLayout127.xml"/><Relationship Id="rId18" Type="http://schemas.openxmlformats.org/officeDocument/2006/relationships/slideLayout" Target="../slideLayouts/slideLayout132.xml"/><Relationship Id="rId26" Type="http://schemas.openxmlformats.org/officeDocument/2006/relationships/theme" Target="../theme/theme6.xml"/><Relationship Id="rId3" Type="http://schemas.openxmlformats.org/officeDocument/2006/relationships/slideLayout" Target="../slideLayouts/slideLayout117.xml"/><Relationship Id="rId21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21.xml"/><Relationship Id="rId12" Type="http://schemas.openxmlformats.org/officeDocument/2006/relationships/slideLayout" Target="../slideLayouts/slideLayout126.xml"/><Relationship Id="rId17" Type="http://schemas.openxmlformats.org/officeDocument/2006/relationships/slideLayout" Target="../slideLayouts/slideLayout131.xml"/><Relationship Id="rId25" Type="http://schemas.openxmlformats.org/officeDocument/2006/relationships/slideLayout" Target="../slideLayouts/slideLayout139.xml"/><Relationship Id="rId2" Type="http://schemas.openxmlformats.org/officeDocument/2006/relationships/slideLayout" Target="../slideLayouts/slideLayout116.xml"/><Relationship Id="rId16" Type="http://schemas.openxmlformats.org/officeDocument/2006/relationships/slideLayout" Target="../slideLayouts/slideLayout130.xml"/><Relationship Id="rId20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15.xml"/><Relationship Id="rId6" Type="http://schemas.openxmlformats.org/officeDocument/2006/relationships/slideLayout" Target="../slideLayouts/slideLayout120.xml"/><Relationship Id="rId11" Type="http://schemas.openxmlformats.org/officeDocument/2006/relationships/slideLayout" Target="../slideLayouts/slideLayout125.xml"/><Relationship Id="rId24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119.xml"/><Relationship Id="rId15" Type="http://schemas.openxmlformats.org/officeDocument/2006/relationships/slideLayout" Target="../slideLayouts/slideLayout129.xml"/><Relationship Id="rId23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24.xml"/><Relationship Id="rId19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118.xml"/><Relationship Id="rId9" Type="http://schemas.openxmlformats.org/officeDocument/2006/relationships/slideLayout" Target="../slideLayouts/slideLayout123.xml"/><Relationship Id="rId14" Type="http://schemas.openxmlformats.org/officeDocument/2006/relationships/slideLayout" Target="../slideLayouts/slideLayout128.xml"/><Relationship Id="rId22" Type="http://schemas.openxmlformats.org/officeDocument/2006/relationships/slideLayout" Target="../slideLayouts/slideLayout136.xml"/><Relationship Id="rId27" Type="http://schemas.openxmlformats.org/officeDocument/2006/relationships/image" Target="../media/image19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slideLayout" Target="../slideLayouts/slideLayout142.xml"/><Relationship Id="rId7" Type="http://schemas.openxmlformats.org/officeDocument/2006/relationships/theme" Target="../theme/theme7.xml"/><Relationship Id="rId2" Type="http://schemas.openxmlformats.org/officeDocument/2006/relationships/slideLayout" Target="../slideLayouts/slideLayout141.xml"/><Relationship Id="rId1" Type="http://schemas.openxmlformats.org/officeDocument/2006/relationships/slideLayout" Target="../slideLayouts/slideLayout140.xml"/><Relationship Id="rId6" Type="http://schemas.openxmlformats.org/officeDocument/2006/relationships/slideLayout" Target="../slideLayouts/slideLayout145.xml"/><Relationship Id="rId5" Type="http://schemas.openxmlformats.org/officeDocument/2006/relationships/slideLayout" Target="../slideLayouts/slideLayout144.xml"/><Relationship Id="rId4" Type="http://schemas.openxmlformats.org/officeDocument/2006/relationships/slideLayout" Target="../slideLayouts/slideLayout143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theme" Target="../theme/theme8.xml"/><Relationship Id="rId3" Type="http://schemas.openxmlformats.org/officeDocument/2006/relationships/slideLayout" Target="../slideLayouts/slideLayout148.xml"/><Relationship Id="rId7" Type="http://schemas.openxmlformats.org/officeDocument/2006/relationships/slideLayout" Target="../slideLayouts/slideLayout152.xml"/><Relationship Id="rId2" Type="http://schemas.openxmlformats.org/officeDocument/2006/relationships/slideLayout" Target="../slideLayouts/slideLayout147.xml"/><Relationship Id="rId1" Type="http://schemas.openxmlformats.org/officeDocument/2006/relationships/slideLayout" Target="../slideLayouts/slideLayout146.xml"/><Relationship Id="rId6" Type="http://schemas.openxmlformats.org/officeDocument/2006/relationships/slideLayout" Target="../slideLayouts/slideLayout151.xml"/><Relationship Id="rId5" Type="http://schemas.openxmlformats.org/officeDocument/2006/relationships/slideLayout" Target="../slideLayouts/slideLayout150.xml"/><Relationship Id="rId10" Type="http://schemas.openxmlformats.org/officeDocument/2006/relationships/image" Target="../media/image75.png"/><Relationship Id="rId4" Type="http://schemas.openxmlformats.org/officeDocument/2006/relationships/slideLayout" Target="../slideLayouts/slideLayout149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109791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04638" y="6356351"/>
            <a:ext cx="28641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texte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1097915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0"/>
            <a:endParaRPr lang="fr-FR"/>
          </a:p>
          <a:p>
            <a:pPr marL="685750" lvl="1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Deuxième niveau</a:t>
            </a:r>
          </a:p>
          <a:p>
            <a:pPr marL="1142914" lvl="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Troisième niveau</a:t>
            </a:r>
          </a:p>
          <a:p>
            <a:pPr marL="1600080" lvl="3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Quatrième niveau</a:t>
            </a:r>
          </a:p>
          <a:p>
            <a:pPr marL="2057247" lvl="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Cinquième niveau</a:t>
            </a:r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3998" y="6356357"/>
            <a:ext cx="2454433" cy="390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561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9" r:id="rId16"/>
    <p:sldLayoutId id="2147483680" r:id="rId17"/>
    <p:sldLayoutId id="2147483682" r:id="rId18"/>
    <p:sldLayoutId id="2147483683" r:id="rId19"/>
    <p:sldLayoutId id="2147483684" r:id="rId20"/>
    <p:sldLayoutId id="2147483685" r:id="rId21"/>
    <p:sldLayoutId id="2147483687" r:id="rId22"/>
    <p:sldLayoutId id="2147483698" r:id="rId23"/>
    <p:sldLayoutId id="2147483699" r:id="rId24"/>
    <p:sldLayoutId id="2147483710" r:id="rId25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0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‒"/>
        <a:defRPr sz="1800" b="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6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14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109791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04638" y="6356351"/>
            <a:ext cx="28641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texte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1097915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0"/>
            <a:endParaRPr lang="fr-FR"/>
          </a:p>
          <a:p>
            <a:pPr marL="685750" lvl="1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Deuxième niveau</a:t>
            </a:r>
          </a:p>
          <a:p>
            <a:pPr marL="1142914" lvl="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Troisième niveau</a:t>
            </a:r>
          </a:p>
          <a:p>
            <a:pPr marL="1600080" lvl="3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Quatrième niveau</a:t>
            </a:r>
          </a:p>
          <a:p>
            <a:pPr marL="2057247" lvl="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Cinquième niveau</a:t>
            </a:r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3998" y="6356357"/>
            <a:ext cx="2454433" cy="390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644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33" r:id="rId12"/>
    <p:sldLayoutId id="2147483734" r:id="rId13"/>
    <p:sldLayoutId id="2147483735" r:id="rId14"/>
    <p:sldLayoutId id="2147483736" r:id="rId15"/>
    <p:sldLayoutId id="2147483741" r:id="rId16"/>
    <p:sldLayoutId id="2147483743" r:id="rId17"/>
    <p:sldLayoutId id="2147483744" r:id="rId18"/>
    <p:sldLayoutId id="2147483745" r:id="rId19"/>
    <p:sldLayoutId id="2147483746" r:id="rId20"/>
    <p:sldLayoutId id="2147483748" r:id="rId21"/>
    <p:sldLayoutId id="2147483751" r:id="rId22"/>
    <p:sldLayoutId id="2147483759" r:id="rId23"/>
    <p:sldLayoutId id="2147483760" r:id="rId24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0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‒"/>
        <a:defRPr sz="1800" b="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6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14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78768" y="983630"/>
            <a:ext cx="11198167" cy="51528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object 3"/>
          <p:cNvSpPr/>
          <p:nvPr userDrawn="1"/>
        </p:nvSpPr>
        <p:spPr>
          <a:xfrm>
            <a:off x="2891959" y="388410"/>
            <a:ext cx="8784976" cy="347690"/>
          </a:xfrm>
          <a:custGeom>
            <a:avLst/>
            <a:gdLst/>
            <a:ahLst/>
            <a:cxnLst/>
            <a:rect l="l" t="t" r="r" b="b"/>
            <a:pathLst>
              <a:path w="2347595" h="360044">
                <a:moveTo>
                  <a:pt x="0" y="359994"/>
                </a:moveTo>
                <a:lnTo>
                  <a:pt x="2347150" y="359994"/>
                </a:lnTo>
                <a:lnTo>
                  <a:pt x="2347150" y="0"/>
                </a:lnTo>
                <a:lnTo>
                  <a:pt x="0" y="0"/>
                </a:lnTo>
                <a:lnTo>
                  <a:pt x="0" y="359994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 wrap="square" lIns="0" tIns="0" rIns="0" bIns="0" rtlCol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solidFill>
                <a:prstClr val="black"/>
              </a:solidFill>
            </a:endParaRPr>
          </a:p>
        </p:txBody>
      </p:sp>
      <p:sp>
        <p:nvSpPr>
          <p:cNvPr id="8" name="object 5"/>
          <p:cNvSpPr/>
          <p:nvPr userDrawn="1"/>
        </p:nvSpPr>
        <p:spPr>
          <a:xfrm>
            <a:off x="191344" y="144061"/>
            <a:ext cx="238125" cy="188595"/>
          </a:xfrm>
          <a:custGeom>
            <a:avLst/>
            <a:gdLst/>
            <a:ahLst/>
            <a:cxnLst/>
            <a:rect l="l" t="t" r="r" b="b"/>
            <a:pathLst>
              <a:path w="238125" h="188595">
                <a:moveTo>
                  <a:pt x="0" y="188201"/>
                </a:moveTo>
                <a:lnTo>
                  <a:pt x="237604" y="188201"/>
                </a:lnTo>
                <a:lnTo>
                  <a:pt x="237604" y="0"/>
                </a:lnTo>
                <a:lnTo>
                  <a:pt x="0" y="0"/>
                </a:lnTo>
                <a:lnTo>
                  <a:pt x="0" y="188201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 wrap="square" lIns="0" tIns="0" rIns="0" bIns="0" rtlCol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solidFill>
                <a:prstClr val="black"/>
              </a:solidFill>
            </a:endParaRPr>
          </a:p>
        </p:txBody>
      </p:sp>
      <p:sp>
        <p:nvSpPr>
          <p:cNvPr id="13" name="Espace réservé du titre 12"/>
          <p:cNvSpPr>
            <a:spLocks noGrp="1"/>
          </p:cNvSpPr>
          <p:nvPr>
            <p:ph type="title"/>
          </p:nvPr>
        </p:nvSpPr>
        <p:spPr>
          <a:xfrm>
            <a:off x="476434" y="364186"/>
            <a:ext cx="3746848" cy="432000"/>
          </a:xfrm>
          <a:prstGeom prst="rect">
            <a:avLst/>
          </a:prstGeom>
          <a:solidFill>
            <a:schemeClr val="bg1"/>
          </a:solidFill>
        </p:spPr>
        <p:txBody>
          <a:bodyPr vert="horz" wrap="none" lIns="91440" tIns="45720" rIns="91440" bIns="45720" rtlCol="0" anchor="ctr">
            <a:spAutoFit/>
          </a:bodyPr>
          <a:lstStyle/>
          <a:p>
            <a:r>
              <a:rPr lang="fr-FR" dirty="0"/>
              <a:t>Modifiez le style du titre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99A8727C-104A-CE2D-512C-455A46904DC4}"/>
              </a:ext>
            </a:extLst>
          </p:cNvPr>
          <p:cNvPicPr>
            <a:picLocks noChangeAspect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85837"/>
            <a:ext cx="1978359" cy="31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120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2" r:id="rId9"/>
    <p:sldLayoutId id="2147483793" r:id="rId10"/>
    <p:sldLayoutId id="2147483794" r:id="rId11"/>
    <p:sldLayoutId id="2147483795" r:id="rId12"/>
    <p:sldLayoutId id="2147483796" r:id="rId13"/>
    <p:sldLayoutId id="2147483797" r:id="rId14"/>
    <p:sldLayoutId id="2147483798" r:id="rId15"/>
    <p:sldLayoutId id="2147483799" r:id="rId16"/>
    <p:sldLayoutId id="2147483800" r:id="rId17"/>
    <p:sldLayoutId id="2147483801" r:id="rId18"/>
    <p:sldLayoutId id="2147483802" r:id="rId19"/>
    <p:sldLayoutId id="2147483803" r:id="rId20"/>
    <p:sldLayoutId id="2147483804" r:id="rId21"/>
    <p:sldLayoutId id="2147483805" r:id="rId22"/>
    <p:sldLayoutId id="2147483806" r:id="rId2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accent5">
              <a:lumMod val="75000"/>
            </a:schemeClr>
          </a:solidFill>
          <a:latin typeface="Bebas Neue" panose="020B0606020202050201" charset="0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Ø"/>
        <a:defRPr sz="2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4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Bebas Neue" panose="020B0606020202050201" charset="0"/>
        <a:buChar char="–"/>
        <a:defRPr sz="20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78768" y="983630"/>
            <a:ext cx="11198167" cy="51528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object 3"/>
          <p:cNvSpPr/>
          <p:nvPr userDrawn="1"/>
        </p:nvSpPr>
        <p:spPr>
          <a:xfrm>
            <a:off x="2891959" y="388410"/>
            <a:ext cx="8784976" cy="347690"/>
          </a:xfrm>
          <a:custGeom>
            <a:avLst/>
            <a:gdLst/>
            <a:ahLst/>
            <a:cxnLst/>
            <a:rect l="l" t="t" r="r" b="b"/>
            <a:pathLst>
              <a:path w="2347595" h="360044">
                <a:moveTo>
                  <a:pt x="0" y="359994"/>
                </a:moveTo>
                <a:lnTo>
                  <a:pt x="2347150" y="359994"/>
                </a:lnTo>
                <a:lnTo>
                  <a:pt x="2347150" y="0"/>
                </a:lnTo>
                <a:lnTo>
                  <a:pt x="0" y="0"/>
                </a:lnTo>
                <a:lnTo>
                  <a:pt x="0" y="359994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 wrap="square" lIns="0" tIns="0" rIns="0" bIns="0" rtlCol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solidFill>
                <a:prstClr val="black"/>
              </a:solidFill>
            </a:endParaRPr>
          </a:p>
        </p:txBody>
      </p:sp>
      <p:sp>
        <p:nvSpPr>
          <p:cNvPr id="8" name="object 5"/>
          <p:cNvSpPr/>
          <p:nvPr userDrawn="1"/>
        </p:nvSpPr>
        <p:spPr>
          <a:xfrm>
            <a:off x="191344" y="144061"/>
            <a:ext cx="238125" cy="188595"/>
          </a:xfrm>
          <a:custGeom>
            <a:avLst/>
            <a:gdLst/>
            <a:ahLst/>
            <a:cxnLst/>
            <a:rect l="l" t="t" r="r" b="b"/>
            <a:pathLst>
              <a:path w="238125" h="188595">
                <a:moveTo>
                  <a:pt x="0" y="188201"/>
                </a:moveTo>
                <a:lnTo>
                  <a:pt x="237604" y="188201"/>
                </a:lnTo>
                <a:lnTo>
                  <a:pt x="237604" y="0"/>
                </a:lnTo>
                <a:lnTo>
                  <a:pt x="0" y="0"/>
                </a:lnTo>
                <a:lnTo>
                  <a:pt x="0" y="188201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 wrap="square" lIns="0" tIns="0" rIns="0" bIns="0" rtlCol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solidFill>
                <a:prstClr val="black"/>
              </a:solidFill>
            </a:endParaRPr>
          </a:p>
        </p:txBody>
      </p:sp>
      <p:sp>
        <p:nvSpPr>
          <p:cNvPr id="13" name="Espace réservé du titre 12"/>
          <p:cNvSpPr>
            <a:spLocks noGrp="1"/>
          </p:cNvSpPr>
          <p:nvPr>
            <p:ph type="title"/>
          </p:nvPr>
        </p:nvSpPr>
        <p:spPr>
          <a:xfrm>
            <a:off x="476434" y="364186"/>
            <a:ext cx="3746848" cy="432000"/>
          </a:xfrm>
          <a:prstGeom prst="rect">
            <a:avLst/>
          </a:prstGeom>
          <a:solidFill>
            <a:schemeClr val="bg1"/>
          </a:solidFill>
        </p:spPr>
        <p:txBody>
          <a:bodyPr vert="horz" wrap="none" lIns="91440" tIns="45720" rIns="91440" bIns="45720" rtlCol="0" anchor="ctr">
            <a:spAutoFit/>
          </a:bodyPr>
          <a:lstStyle/>
          <a:p>
            <a:r>
              <a:rPr lang="fr-FR" dirty="0"/>
              <a:t>Modifiez le style du titre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99A8727C-104A-CE2D-512C-455A46904DC4}"/>
              </a:ext>
            </a:extLst>
          </p:cNvPr>
          <p:cNvPicPr>
            <a:picLocks noChangeAspect="1"/>
          </p:cNvPicPr>
          <p:nvPr userDrawn="1"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85837"/>
            <a:ext cx="1978359" cy="31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687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  <p:sldLayoutId id="2147483809" r:id="rId2"/>
    <p:sldLayoutId id="2147483810" r:id="rId3"/>
    <p:sldLayoutId id="2147483811" r:id="rId4"/>
    <p:sldLayoutId id="2147483812" r:id="rId5"/>
    <p:sldLayoutId id="2147483813" r:id="rId6"/>
    <p:sldLayoutId id="2147483815" r:id="rId7"/>
    <p:sldLayoutId id="2147483817" r:id="rId8"/>
    <p:sldLayoutId id="2147483818" r:id="rId9"/>
    <p:sldLayoutId id="2147483819" r:id="rId10"/>
    <p:sldLayoutId id="2147483820" r:id="rId11"/>
    <p:sldLayoutId id="2147483821" r:id="rId12"/>
    <p:sldLayoutId id="2147483822" r:id="rId13"/>
    <p:sldLayoutId id="2147483823" r:id="rId14"/>
    <p:sldLayoutId id="2147483824" r:id="rId15"/>
    <p:sldLayoutId id="2147483825" r:id="rId16"/>
    <p:sldLayoutId id="2147483826" r:id="rId17"/>
    <p:sldLayoutId id="2147483827" r:id="rId18"/>
    <p:sldLayoutId id="2147483828" r:id="rId19"/>
    <p:sldLayoutId id="2147483829" r:id="rId20"/>
    <p:sldLayoutId id="2147483830" r:id="rId21"/>
    <p:sldLayoutId id="2147483831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accent5">
              <a:lumMod val="75000"/>
            </a:schemeClr>
          </a:solidFill>
          <a:latin typeface="Bebas Neue" panose="020B0606020202050201" charset="0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Ø"/>
        <a:defRPr sz="2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4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Bebas Neue" panose="020B0606020202050201" charset="0"/>
        <a:buChar char="–"/>
        <a:defRPr sz="20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109791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04638" y="6356351"/>
            <a:ext cx="28641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texte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1097915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0"/>
            <a:endParaRPr lang="fr-FR"/>
          </a:p>
          <a:p>
            <a:pPr marL="685750" lvl="1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Deuxième niveau</a:t>
            </a:r>
          </a:p>
          <a:p>
            <a:pPr marL="1142914" lvl="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Troisième niveau</a:t>
            </a:r>
          </a:p>
          <a:p>
            <a:pPr marL="1600080" lvl="3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Quatrième niveau</a:t>
            </a:r>
          </a:p>
          <a:p>
            <a:pPr marL="2057247" lvl="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Cinquième niveau</a:t>
            </a:r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3998" y="6356357"/>
            <a:ext cx="2454433" cy="390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798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5" r:id="rId1"/>
    <p:sldLayoutId id="2147483906" r:id="rId2"/>
    <p:sldLayoutId id="2147483907" r:id="rId3"/>
    <p:sldLayoutId id="2147483908" r:id="rId4"/>
    <p:sldLayoutId id="2147483909" r:id="rId5"/>
    <p:sldLayoutId id="2147483910" r:id="rId6"/>
    <p:sldLayoutId id="2147483911" r:id="rId7"/>
    <p:sldLayoutId id="2147483912" r:id="rId8"/>
    <p:sldLayoutId id="2147483913" r:id="rId9"/>
    <p:sldLayoutId id="2147483914" r:id="rId10"/>
    <p:sldLayoutId id="2147483915" r:id="rId11"/>
    <p:sldLayoutId id="2147483916" r:id="rId12"/>
    <p:sldLayoutId id="2147483917" r:id="rId13"/>
    <p:sldLayoutId id="2147483918" r:id="rId14"/>
    <p:sldLayoutId id="2147483919" r:id="rId15"/>
    <p:sldLayoutId id="2147483923" r:id="rId16"/>
    <p:sldLayoutId id="2147483924" r:id="rId17"/>
    <p:sldLayoutId id="2147483926" r:id="rId18"/>
    <p:sldLayoutId id="2147483928" r:id="rId19"/>
    <p:sldLayoutId id="2147483929" r:id="rId20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0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‒"/>
        <a:defRPr sz="1800" b="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6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14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78768" y="983630"/>
            <a:ext cx="11198167" cy="51528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07/11/2023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object 3"/>
          <p:cNvSpPr/>
          <p:nvPr userDrawn="1"/>
        </p:nvSpPr>
        <p:spPr>
          <a:xfrm>
            <a:off x="2891959" y="388410"/>
            <a:ext cx="8784976" cy="347690"/>
          </a:xfrm>
          <a:custGeom>
            <a:avLst/>
            <a:gdLst/>
            <a:ahLst/>
            <a:cxnLst/>
            <a:rect l="l" t="t" r="r" b="b"/>
            <a:pathLst>
              <a:path w="2347595" h="360044">
                <a:moveTo>
                  <a:pt x="0" y="359994"/>
                </a:moveTo>
                <a:lnTo>
                  <a:pt x="2347150" y="359994"/>
                </a:lnTo>
                <a:lnTo>
                  <a:pt x="2347150" y="0"/>
                </a:lnTo>
                <a:lnTo>
                  <a:pt x="0" y="0"/>
                </a:lnTo>
                <a:lnTo>
                  <a:pt x="0" y="359994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 wrap="square" lIns="0" tIns="0" rIns="0" bIns="0" rtlCol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solidFill>
                <a:prstClr val="black"/>
              </a:solidFill>
            </a:endParaRPr>
          </a:p>
        </p:txBody>
      </p:sp>
      <p:sp>
        <p:nvSpPr>
          <p:cNvPr id="8" name="object 5"/>
          <p:cNvSpPr/>
          <p:nvPr userDrawn="1"/>
        </p:nvSpPr>
        <p:spPr>
          <a:xfrm>
            <a:off x="191344" y="144061"/>
            <a:ext cx="238125" cy="188595"/>
          </a:xfrm>
          <a:custGeom>
            <a:avLst/>
            <a:gdLst/>
            <a:ahLst/>
            <a:cxnLst/>
            <a:rect l="l" t="t" r="r" b="b"/>
            <a:pathLst>
              <a:path w="238125" h="188595">
                <a:moveTo>
                  <a:pt x="0" y="188201"/>
                </a:moveTo>
                <a:lnTo>
                  <a:pt x="237604" y="188201"/>
                </a:lnTo>
                <a:lnTo>
                  <a:pt x="237604" y="0"/>
                </a:lnTo>
                <a:lnTo>
                  <a:pt x="0" y="0"/>
                </a:lnTo>
                <a:lnTo>
                  <a:pt x="0" y="188201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 wrap="square" lIns="0" tIns="0" rIns="0" bIns="0" rtlCol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solidFill>
                <a:prstClr val="black"/>
              </a:solidFill>
            </a:endParaRPr>
          </a:p>
        </p:txBody>
      </p:sp>
      <p:sp>
        <p:nvSpPr>
          <p:cNvPr id="13" name="Espace réservé du titre 12"/>
          <p:cNvSpPr>
            <a:spLocks noGrp="1"/>
          </p:cNvSpPr>
          <p:nvPr>
            <p:ph type="title"/>
          </p:nvPr>
        </p:nvSpPr>
        <p:spPr>
          <a:xfrm>
            <a:off x="476434" y="364186"/>
            <a:ext cx="3746848" cy="432000"/>
          </a:xfrm>
          <a:prstGeom prst="rect">
            <a:avLst/>
          </a:prstGeom>
          <a:solidFill>
            <a:schemeClr val="bg1"/>
          </a:solidFill>
        </p:spPr>
        <p:txBody>
          <a:bodyPr vert="horz" wrap="none" lIns="91440" tIns="45720" rIns="91440" bIns="45720" rtlCol="0" anchor="ctr">
            <a:spAutoFit/>
          </a:bodyPr>
          <a:lstStyle/>
          <a:p>
            <a:r>
              <a:rPr lang="fr-FR" dirty="0"/>
              <a:t>Modifiez le style du titre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99A8727C-104A-CE2D-512C-455A46904DC4}"/>
              </a:ext>
            </a:extLst>
          </p:cNvPr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85837"/>
            <a:ext cx="1978359" cy="31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225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7" r:id="rId1"/>
    <p:sldLayoutId id="2147483968" r:id="rId2"/>
    <p:sldLayoutId id="2147483969" r:id="rId3"/>
    <p:sldLayoutId id="2147483970" r:id="rId4"/>
    <p:sldLayoutId id="2147483971" r:id="rId5"/>
    <p:sldLayoutId id="2147483972" r:id="rId6"/>
    <p:sldLayoutId id="2147483973" r:id="rId7"/>
    <p:sldLayoutId id="2147483974" r:id="rId8"/>
    <p:sldLayoutId id="2147483976" r:id="rId9"/>
    <p:sldLayoutId id="2147483977" r:id="rId10"/>
    <p:sldLayoutId id="2147483978" r:id="rId11"/>
    <p:sldLayoutId id="2147483979" r:id="rId12"/>
    <p:sldLayoutId id="2147483980" r:id="rId13"/>
    <p:sldLayoutId id="2147483981" r:id="rId14"/>
    <p:sldLayoutId id="2147483982" r:id="rId15"/>
    <p:sldLayoutId id="2147483983" r:id="rId16"/>
    <p:sldLayoutId id="2147483984" r:id="rId17"/>
    <p:sldLayoutId id="2147483985" r:id="rId18"/>
    <p:sldLayoutId id="2147483986" r:id="rId19"/>
    <p:sldLayoutId id="2147483987" r:id="rId20"/>
    <p:sldLayoutId id="2147483988" r:id="rId21"/>
    <p:sldLayoutId id="2147483989" r:id="rId22"/>
    <p:sldLayoutId id="2147483990" r:id="rId23"/>
    <p:sldLayoutId id="2147483991" r:id="rId24"/>
    <p:sldLayoutId id="2147483992" r:id="rId2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accent5">
              <a:lumMod val="75000"/>
            </a:schemeClr>
          </a:solidFill>
          <a:latin typeface="Bebas Neue" panose="020B0606020202050201" charset="0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Ø"/>
        <a:defRPr sz="2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4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Bebas Neue" panose="020B0606020202050201" charset="0"/>
        <a:buChar char="–"/>
        <a:defRPr sz="20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0171176" y="6295606"/>
            <a:ext cx="1938527" cy="45578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761" y="942594"/>
            <a:ext cx="12192000" cy="0"/>
          </a:xfrm>
          <a:custGeom>
            <a:avLst/>
            <a:gdLst/>
            <a:ahLst/>
            <a:cxnLst/>
            <a:rect l="l" t="t" r="r" b="b"/>
            <a:pathLst>
              <a:path w="12192000">
                <a:moveTo>
                  <a:pt x="0" y="0"/>
                </a:moveTo>
                <a:lnTo>
                  <a:pt x="12192000" y="0"/>
                </a:lnTo>
              </a:path>
            </a:pathLst>
          </a:custGeom>
          <a:ln w="28956">
            <a:solidFill>
              <a:srgbClr val="2E5496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003164" y="2590292"/>
            <a:ext cx="2185670" cy="696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29285" y="2385821"/>
            <a:ext cx="11533428" cy="33959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11/7/2023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0347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4" r:id="rId1"/>
    <p:sldLayoutId id="2147483995" r:id="rId2"/>
    <p:sldLayoutId id="2147483996" r:id="rId3"/>
    <p:sldLayoutId id="2147483997" r:id="rId4"/>
    <p:sldLayoutId id="2147483998" r:id="rId5"/>
    <p:sldLayoutId id="2147484095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42340" y="6280459"/>
            <a:ext cx="2812652" cy="447902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76791" y="6249801"/>
            <a:ext cx="6370872" cy="569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930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7" r:id="rId1"/>
    <p:sldLayoutId id="2147484098" r:id="rId2"/>
    <p:sldLayoutId id="2147484099" r:id="rId3"/>
    <p:sldLayoutId id="2147484100" r:id="rId4"/>
    <p:sldLayoutId id="2147484101" r:id="rId5"/>
    <p:sldLayoutId id="2147484102" r:id="rId6"/>
    <p:sldLayoutId id="2147484103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53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53.xml"/><Relationship Id="rId4" Type="http://schemas.openxmlformats.org/officeDocument/2006/relationships/image" Target="../media/image8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3.xml"/><Relationship Id="rId5" Type="http://schemas.openxmlformats.org/officeDocument/2006/relationships/image" Target="../media/image77.jpeg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3.xml"/><Relationship Id="rId4" Type="http://schemas.openxmlformats.org/officeDocument/2006/relationships/image" Target="../media/image7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5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3.xml"/><Relationship Id="rId7" Type="http://schemas.microsoft.com/office/2007/relationships/hdphoto" Target="../media/hdphoto1.wdp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3.xml"/><Relationship Id="rId5" Type="http://schemas.microsoft.com/office/2007/relationships/hdphoto" Target="../media/hdphoto2.wdp"/><Relationship Id="rId4" Type="http://schemas.openxmlformats.org/officeDocument/2006/relationships/image" Target="../media/image8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5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27F9647-2E1F-DFE8-8971-9B227BBA3837}"/>
              </a:ext>
            </a:extLst>
          </p:cNvPr>
          <p:cNvSpPr/>
          <p:nvPr/>
        </p:nvSpPr>
        <p:spPr>
          <a:xfrm>
            <a:off x="680720" y="4328160"/>
            <a:ext cx="5283200" cy="325120"/>
          </a:xfrm>
          <a:prstGeom prst="rect">
            <a:avLst/>
          </a:prstGeom>
          <a:solidFill>
            <a:srgbClr val="00963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9796E8E-E22E-B71C-DF98-BF28D8EE7C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2697" y="1929130"/>
            <a:ext cx="6484377" cy="2724150"/>
          </a:xfrm>
        </p:spPr>
        <p:txBody>
          <a:bodyPr>
            <a:normAutofit/>
          </a:bodyPr>
          <a:lstStyle/>
          <a:p>
            <a:pPr algn="l"/>
            <a:r>
              <a:rPr lang="fr-F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MAITRISE BUDGETAIRE</a:t>
            </a:r>
          </a:p>
          <a:p>
            <a:pPr algn="l"/>
            <a:r>
              <a:rPr lang="fr-F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&amp; MOBILITE DURABLE</a:t>
            </a:r>
          </a:p>
          <a:p>
            <a:pPr algn="l"/>
            <a:endParaRPr lang="fr-FR" b="1" dirty="0"/>
          </a:p>
          <a:p>
            <a:pPr algn="l"/>
            <a:r>
              <a:rPr lang="fr-FR" dirty="0"/>
              <a:t>Nos solutions gagnantes </a:t>
            </a:r>
          </a:p>
        </p:txBody>
      </p:sp>
    </p:spTree>
    <p:extLst>
      <p:ext uri="{BB962C8B-B14F-4D97-AF65-F5344CB8AC3E}">
        <p14:creationId xmlns:p14="http://schemas.microsoft.com/office/powerpoint/2010/main" val="1920508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De meilleurs pneus pour une conduite plus écologique - Les transports">
            <a:extLst>
              <a:ext uri="{FF2B5EF4-FFF2-40B4-BE49-F238E27FC236}">
                <a16:creationId xmlns:a16="http://schemas.microsoft.com/office/drawing/2014/main" id="{D7FC9965-1EE1-9343-B2FD-1C0B026CF6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9378" y="1647825"/>
            <a:ext cx="7810500" cy="521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76434" y="364186"/>
            <a:ext cx="8850446" cy="432000"/>
          </a:xfrm>
        </p:spPr>
        <p:txBody>
          <a:bodyPr>
            <a:normAutofit fontScale="90000"/>
          </a:bodyPr>
          <a:lstStyle/>
          <a:p>
            <a:r>
              <a:rPr lang="fr-FR" sz="3600" dirty="0">
                <a:latin typeface="Bahnschrift SemiBold Condensed" panose="020B0502040204020203" pitchFamily="34" charset="0"/>
              </a:rPr>
              <a:t>DES SOLUTIONS EFFICACES DE DECARBONATION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693C6EE9-AE6A-3B03-E4A8-9E669F621FA8}"/>
              </a:ext>
            </a:extLst>
          </p:cNvPr>
          <p:cNvSpPr txBox="1"/>
          <p:nvPr/>
        </p:nvSpPr>
        <p:spPr>
          <a:xfrm>
            <a:off x="476434" y="1188668"/>
            <a:ext cx="691658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rôle, c’est aussi vous aider à réduire </a:t>
            </a:r>
            <a:r>
              <a:rPr lang="fr-FR" sz="24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VOTRE EMPREINTE ENVIRONNEMENTALE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3600" dirty="0">
              <a:solidFill>
                <a:srgbClr val="2F5597"/>
              </a:solidFill>
              <a:highlight>
                <a:srgbClr val="FFD966"/>
              </a:highlight>
              <a:latin typeface="Bebas Neue" panose="020B0606020202050201" pitchFamily="34" charset="0"/>
              <a:cs typeface="Arial" panose="020B060402020202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DBD734A-DBD6-4169-6FD7-774F22B699DD}"/>
              </a:ext>
            </a:extLst>
          </p:cNvPr>
          <p:cNvSpPr txBox="1"/>
          <p:nvPr/>
        </p:nvSpPr>
        <p:spPr>
          <a:xfrm>
            <a:off x="462609" y="2007774"/>
            <a:ext cx="395367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sz="2400" dirty="0">
                <a:solidFill>
                  <a:srgbClr val="2F5597"/>
                </a:solidFill>
                <a:latin typeface="Bahnschrift SemiBold Condensed" panose="020B0502040204020203" pitchFamily="34" charset="0"/>
                <a:cs typeface="Arial" panose="020B0604020202020204" pitchFamily="34" charset="0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ahnschrift SemiBold Condensed" panose="020B0502040204020203" pitchFamily="34" charset="0"/>
                <a:cs typeface="Arial" panose="020B0604020202020204" pitchFamily="34" charset="0"/>
              </a:rPr>
              <a:t>AIDE ADMINISTRATIVE </a:t>
            </a:r>
            <a:endParaRPr lang="fr-FR" sz="2800" dirty="0">
              <a:solidFill>
                <a:srgbClr val="2F5597"/>
              </a:solidFill>
              <a:highlight>
                <a:srgbClr val="FFD966"/>
              </a:highlight>
              <a:latin typeface="Bahnschrift SemiBold Condensed" panose="020B0502040204020203" pitchFamily="34" charset="0"/>
              <a:cs typeface="Arial" panose="020B0604020202020204" pitchFamily="34" charset="0"/>
            </a:endParaRP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D4D2521C-AAE8-933A-DDF3-A489B9CFF96D}"/>
              </a:ext>
            </a:extLst>
          </p:cNvPr>
          <p:cNvSpPr/>
          <p:nvPr/>
        </p:nvSpPr>
        <p:spPr>
          <a:xfrm rot="16200000" flipV="1">
            <a:off x="215251" y="3402531"/>
            <a:ext cx="830996" cy="131035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FC52415-43FA-8B44-6AA4-3B01D61C0965}"/>
              </a:ext>
            </a:extLst>
          </p:cNvPr>
          <p:cNvSpPr txBox="1"/>
          <p:nvPr/>
        </p:nvSpPr>
        <p:spPr>
          <a:xfrm>
            <a:off x="655233" y="2774178"/>
            <a:ext cx="76139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b="1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Euromaster prend en charge l’ensemble des démarches :</a:t>
            </a:r>
          </a:p>
          <a:p>
            <a:r>
              <a:rPr lang="fr-FR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attestation CO</a:t>
            </a:r>
            <a:r>
              <a:rPr lang="fr-FR" baseline="25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fr-FR" baseline="-25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 valorise la quantité de CO</a:t>
            </a:r>
            <a:r>
              <a:rPr lang="fr-FR" baseline="25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fr-FR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économisée à partir des achats de pneumatiques recreusés et rechapés.</a:t>
            </a:r>
          </a:p>
          <a:p>
            <a:endParaRPr lang="fr-FR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C88C9202-EBA0-9EC0-11F0-E7CD0506F304}"/>
              </a:ext>
            </a:extLst>
          </p:cNvPr>
          <p:cNvSpPr txBox="1"/>
          <p:nvPr/>
        </p:nvSpPr>
        <p:spPr>
          <a:xfrm>
            <a:off x="462609" y="3868690"/>
            <a:ext cx="395367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sz="2400" dirty="0">
                <a:solidFill>
                  <a:srgbClr val="2F5597"/>
                </a:solidFill>
                <a:latin typeface="Bahnschrift SemiBold Condensed" panose="020B0502040204020203" pitchFamily="34" charset="0"/>
                <a:cs typeface="Arial" panose="020B0604020202020204" pitchFamily="34" charset="0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ahnschrift SemiBold Condensed" panose="020B0502040204020203" pitchFamily="34" charset="0"/>
                <a:cs typeface="Arial" panose="020B0604020202020204" pitchFamily="34" charset="0"/>
              </a:rPr>
              <a:t>PRIME CEE </a:t>
            </a:r>
            <a:endParaRPr lang="fr-FR" sz="2800" dirty="0">
              <a:solidFill>
                <a:srgbClr val="2F5597"/>
              </a:solidFill>
              <a:highlight>
                <a:srgbClr val="FFD966"/>
              </a:highlight>
              <a:latin typeface="Bahnschrift SemiBold Condensed" panose="020B0502040204020203" pitchFamily="34" charset="0"/>
              <a:cs typeface="Arial" panose="020B0604020202020204" pitchFamily="34" charset="0"/>
            </a:endParaRP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riangle isocèle 8">
            <a:extLst>
              <a:ext uri="{FF2B5EF4-FFF2-40B4-BE49-F238E27FC236}">
                <a16:creationId xmlns:a16="http://schemas.microsoft.com/office/drawing/2014/main" id="{788D660A-7480-BD87-3106-B6CDC1FE3E86}"/>
              </a:ext>
            </a:extLst>
          </p:cNvPr>
          <p:cNvSpPr/>
          <p:nvPr/>
        </p:nvSpPr>
        <p:spPr>
          <a:xfrm rot="16200000" flipV="1">
            <a:off x="215251" y="5287236"/>
            <a:ext cx="830996" cy="131035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8EF3D3E-DC32-E523-1DFE-FA7B4C5ACC7B}"/>
              </a:ext>
            </a:extLst>
          </p:cNvPr>
          <p:cNvSpPr txBox="1"/>
          <p:nvPr/>
        </p:nvSpPr>
        <p:spPr>
          <a:xfrm>
            <a:off x="655233" y="4955161"/>
            <a:ext cx="66442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Grâce aux contrats type MASTERCARE d’Euromaster en préventif bénéficiez de primes CEE</a:t>
            </a:r>
            <a:endParaRPr lang="fr-FR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4E4D9B93-F86A-59F6-5057-431EE1D2C493}"/>
              </a:ext>
            </a:extLst>
          </p:cNvPr>
          <p:cNvSpPr txBox="1"/>
          <p:nvPr/>
        </p:nvSpPr>
        <p:spPr>
          <a:xfrm>
            <a:off x="523457" y="5987965"/>
            <a:ext cx="519558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i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Vous pouvez bénéficier d’autres primes CEE au-delà du pneumatique (programme éco conduite, équipements spécifiques sur les achats véhicules…)</a:t>
            </a:r>
          </a:p>
        </p:txBody>
      </p:sp>
    </p:spTree>
    <p:extLst>
      <p:ext uri="{BB962C8B-B14F-4D97-AF65-F5344CB8AC3E}">
        <p14:creationId xmlns:p14="http://schemas.microsoft.com/office/powerpoint/2010/main" val="40972223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76434" y="364186"/>
            <a:ext cx="8850446" cy="432000"/>
          </a:xfrm>
        </p:spPr>
        <p:txBody>
          <a:bodyPr>
            <a:normAutofit fontScale="90000"/>
          </a:bodyPr>
          <a:lstStyle/>
          <a:p>
            <a:r>
              <a:rPr lang="fr-FR" sz="3600" dirty="0">
                <a:latin typeface="Bahnschrift SemiBold Condensed" panose="020B0502040204020203" pitchFamily="34" charset="0"/>
              </a:rPr>
              <a:t>DES SOLUTIONS DURABLES &amp; ECONOMIQUES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DBD734A-DBD6-4169-6FD7-774F22B699DD}"/>
              </a:ext>
            </a:extLst>
          </p:cNvPr>
          <p:cNvSpPr txBox="1"/>
          <p:nvPr/>
        </p:nvSpPr>
        <p:spPr>
          <a:xfrm>
            <a:off x="684709" y="2300977"/>
            <a:ext cx="6828713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400" dirty="0">
                <a:solidFill>
                  <a:schemeClr val="bg1"/>
                </a:solidFill>
                <a:highlight>
                  <a:srgbClr val="008000"/>
                </a:highlight>
                <a:latin typeface="Bahnschrift SemiBold Condensed" panose="020B0502040204020203" pitchFamily="34" charset="0"/>
                <a:cs typeface="Arial" panose="020B0604020202020204" pitchFamily="34" charset="0"/>
              </a:rPr>
              <a:t>ETRE EXEMPLAIRE SUR LA SÉCURITÉ</a:t>
            </a:r>
            <a:endParaRPr lang="fr-FR" sz="3400" dirty="0">
              <a:solidFill>
                <a:srgbClr val="2F5597"/>
              </a:solidFill>
              <a:latin typeface="Bahnschrift SemiBold Condensed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4F15CEE6-282D-CDE1-8720-B536D034CCA5}"/>
              </a:ext>
            </a:extLst>
          </p:cNvPr>
          <p:cNvSpPr/>
          <p:nvPr/>
        </p:nvSpPr>
        <p:spPr>
          <a:xfrm rot="16200000" flipV="1">
            <a:off x="483843" y="1220127"/>
            <a:ext cx="571963" cy="456964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Triangle isocèle 10">
            <a:extLst>
              <a:ext uri="{FF2B5EF4-FFF2-40B4-BE49-F238E27FC236}">
                <a16:creationId xmlns:a16="http://schemas.microsoft.com/office/drawing/2014/main" id="{CA0A9795-09DF-0620-C880-BBD259A5FA7F}"/>
              </a:ext>
            </a:extLst>
          </p:cNvPr>
          <p:cNvSpPr/>
          <p:nvPr/>
        </p:nvSpPr>
        <p:spPr>
          <a:xfrm rot="16200000" flipV="1">
            <a:off x="712327" y="1214034"/>
            <a:ext cx="571963" cy="456965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0932A070-CDA2-8068-76A7-8595A3A60814}"/>
              </a:ext>
            </a:extLst>
          </p:cNvPr>
          <p:cNvSpPr txBox="1"/>
          <p:nvPr/>
        </p:nvSpPr>
        <p:spPr>
          <a:xfrm>
            <a:off x="1256128" y="1190736"/>
            <a:ext cx="61662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2F5597"/>
                </a:solidFill>
                <a:latin typeface="Bahnschrift SemiBold Condensed" panose="020B0502040204020203" pitchFamily="34" charset="0"/>
                <a:cs typeface="Arial" panose="020B0604020202020204" pitchFamily="34" charset="0"/>
              </a:rPr>
              <a:t>NOS ENGAGEMENTS RSE</a:t>
            </a:r>
            <a:endParaRPr lang="fr-FR" sz="3600" dirty="0">
              <a:solidFill>
                <a:srgbClr val="2F5597"/>
              </a:solidFill>
              <a:highlight>
                <a:srgbClr val="FFD966"/>
              </a:highlight>
              <a:latin typeface="Bahnschrift SemiBold Condensed" panose="020B0502040204020203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 descr="logos rse">
            <a:extLst>
              <a:ext uri="{FF2B5EF4-FFF2-40B4-BE49-F238E27FC236}">
                <a16:creationId xmlns:a16="http://schemas.microsoft.com/office/drawing/2014/main" id="{DBE376BA-8AB6-B4CB-0120-F5FD741B9CF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108" t="4363" r="12452" b="3679"/>
          <a:stretch/>
        </p:blipFill>
        <p:spPr bwMode="auto">
          <a:xfrm>
            <a:off x="7863344" y="996981"/>
            <a:ext cx="3551240" cy="17451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C853E598-ADA8-29C0-363B-2952912026DB}"/>
              </a:ext>
            </a:extLst>
          </p:cNvPr>
          <p:cNvSpPr txBox="1"/>
          <p:nvPr/>
        </p:nvSpPr>
        <p:spPr>
          <a:xfrm>
            <a:off x="679963" y="4595599"/>
            <a:ext cx="10938054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400" dirty="0">
                <a:solidFill>
                  <a:schemeClr val="bg1"/>
                </a:solidFill>
                <a:highlight>
                  <a:srgbClr val="008000"/>
                </a:highlight>
                <a:latin typeface="Bahnschrift SemiBold Condensed" panose="020B0502040204020203" pitchFamily="34" charset="0"/>
                <a:cs typeface="Arial" panose="020B0604020202020204" pitchFamily="34" charset="0"/>
              </a:rPr>
              <a:t>ETRE UN PARTENAIRE RESPONSABLE ET RESPECTEUX DE LA VALEUR HUMAINE</a:t>
            </a:r>
            <a:endParaRPr lang="fr-FR" sz="3400" dirty="0">
              <a:solidFill>
                <a:srgbClr val="2F5597"/>
              </a:solidFill>
              <a:latin typeface="Bahnschrift SemiBold Condensed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80AC6FE9-8AEE-38B7-5F14-5F9DC7D5B8EA}"/>
              </a:ext>
            </a:extLst>
          </p:cNvPr>
          <p:cNvSpPr txBox="1"/>
          <p:nvPr/>
        </p:nvSpPr>
        <p:spPr>
          <a:xfrm>
            <a:off x="679963" y="3485358"/>
            <a:ext cx="10539220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400" dirty="0">
                <a:solidFill>
                  <a:schemeClr val="bg1"/>
                </a:solidFill>
                <a:highlight>
                  <a:srgbClr val="008000"/>
                </a:highlight>
                <a:latin typeface="Bahnschrift SemiBold Condensed" panose="020B0502040204020203" pitchFamily="34" charset="0"/>
                <a:cs typeface="Arial" panose="020B0604020202020204" pitchFamily="34" charset="0"/>
              </a:rPr>
              <a:t>CONTRIBUER ENSEMBLE à REDUIRE VOTRE IMPACT ENVIRONNEMENTAIL </a:t>
            </a:r>
            <a:endParaRPr lang="fr-FR" sz="3400" dirty="0">
              <a:solidFill>
                <a:srgbClr val="2F5597"/>
              </a:solidFill>
              <a:latin typeface="Bahnschrift SemiBold Condensed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D6EB1D6E-6CB3-6CAA-2B3F-39EF7B04FCC7}"/>
              </a:ext>
            </a:extLst>
          </p:cNvPr>
          <p:cNvSpPr txBox="1"/>
          <p:nvPr/>
        </p:nvSpPr>
        <p:spPr>
          <a:xfrm>
            <a:off x="679963" y="5747485"/>
            <a:ext cx="10539220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400" dirty="0">
                <a:solidFill>
                  <a:schemeClr val="bg1"/>
                </a:solidFill>
                <a:highlight>
                  <a:srgbClr val="008000"/>
                </a:highlight>
                <a:latin typeface="Bahnschrift SemiBold Condensed" panose="020B0502040204020203" pitchFamily="34" charset="0"/>
                <a:cs typeface="Arial" panose="020B0604020202020204" pitchFamily="34" charset="0"/>
              </a:rPr>
              <a:t>VOUS APPORTER UNE EXPERIENCE DE QUALIT</a:t>
            </a:r>
            <a:r>
              <a:rPr lang="fr-FR" sz="3400" dirty="0">
                <a:solidFill>
                  <a:schemeClr val="bg1"/>
                </a:solidFill>
                <a:highlight>
                  <a:srgbClr val="008000"/>
                </a:highlight>
                <a:latin typeface="Bahnschrift SemiBold Condensed" panose="020B0502040204020203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É</a:t>
            </a:r>
            <a:endParaRPr lang="fr-FR" sz="3400" dirty="0">
              <a:solidFill>
                <a:srgbClr val="2F5597"/>
              </a:solidFill>
              <a:latin typeface="Bahnschrift SemiBold Condensed" panose="020B0502040204020203" pitchFamily="34" charset="0"/>
              <a:cs typeface="Arial" panose="020B0604020202020204" pitchFamily="34" charset="0"/>
            </a:endParaRP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4F704BA3-4898-27AA-DE1C-51960C98848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73" t="12493" r="78546" b="15101"/>
          <a:stretch/>
        </p:blipFill>
        <p:spPr>
          <a:xfrm>
            <a:off x="78296" y="2323884"/>
            <a:ext cx="601667" cy="593537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7BBDF2ED-E843-4250-1C0A-21F3FB1F927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73" t="12493" r="78546" b="15101"/>
          <a:stretch/>
        </p:blipFill>
        <p:spPr>
          <a:xfrm>
            <a:off x="77652" y="3485358"/>
            <a:ext cx="601667" cy="593537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459E7145-3640-753D-20BD-18A27C57B1D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73" t="12493" r="78546" b="15101"/>
          <a:stretch/>
        </p:blipFill>
        <p:spPr>
          <a:xfrm>
            <a:off x="77652" y="4594852"/>
            <a:ext cx="601667" cy="593537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38073532-2963-92A2-FD8D-85744E82DD4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73" t="12493" r="78546" b="15101"/>
          <a:stretch/>
        </p:blipFill>
        <p:spPr>
          <a:xfrm>
            <a:off x="77652" y="5765236"/>
            <a:ext cx="601667" cy="593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6923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2">
            <a:extLst>
              <a:ext uri="{FF2B5EF4-FFF2-40B4-BE49-F238E27FC236}">
                <a16:creationId xmlns:a16="http://schemas.microsoft.com/office/drawing/2014/main" id="{CD48CBE2-C8F1-A53B-EAA6-F3FFA2C1E9E1}"/>
              </a:ext>
            </a:extLst>
          </p:cNvPr>
          <p:cNvSpPr txBox="1">
            <a:spLocks/>
          </p:cNvSpPr>
          <p:nvPr/>
        </p:nvSpPr>
        <p:spPr>
          <a:xfrm>
            <a:off x="2915602" y="3657600"/>
            <a:ext cx="6360795" cy="44499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>
            <a:lvl1pPr>
              <a:defRPr sz="4300" b="1" i="0">
                <a:solidFill>
                  <a:srgbClr val="009640"/>
                </a:solidFill>
                <a:latin typeface="Bebas Neue Pro"/>
                <a:ea typeface="+mj-ea"/>
                <a:cs typeface="Bebas Neue Pro"/>
              </a:defRPr>
            </a:lvl1pPr>
          </a:lstStyle>
          <a:p>
            <a:pPr marL="12700">
              <a:spcBef>
                <a:spcPts val="110"/>
              </a:spcBef>
            </a:pPr>
            <a:r>
              <a:rPr lang="fr-FR" sz="2800" b="0" kern="0" dirty="0">
                <a:solidFill>
                  <a:srgbClr val="FFFFFF"/>
                </a:solidFill>
                <a:latin typeface="Bahnschrift SemiBold Condensed" panose="020B0502040204020203" pitchFamily="34" charset="0"/>
              </a:rPr>
              <a:t>TOUJOURS LÀ POUR GARANTIR LA MOBILITÉ DURABLE….</a:t>
            </a:r>
            <a:endParaRPr lang="fr-FR" sz="2800" b="0" kern="0" dirty="0">
              <a:latin typeface="Bahnschrift SemiBold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5873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DD34321A-F6DF-467E-BC9A-B982BF57F0A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1141708"/>
            <a:ext cx="2880366" cy="2880366"/>
          </a:xfrm>
          <a:prstGeom prst="rect">
            <a:avLst/>
          </a:prstGeom>
        </p:spPr>
      </p:pic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76434" y="364186"/>
            <a:ext cx="8850446" cy="432000"/>
          </a:xfrm>
        </p:spPr>
        <p:txBody>
          <a:bodyPr>
            <a:normAutofit fontScale="90000"/>
          </a:bodyPr>
          <a:lstStyle/>
          <a:p>
            <a:r>
              <a:rPr lang="fr-FR" sz="3600" dirty="0">
                <a:latin typeface="Bahnschrift SemiBold Condensed" panose="020B0502040204020203" pitchFamily="34" charset="0"/>
              </a:rPr>
              <a:t>NOS ENGAGEMENTS  </a:t>
            </a:r>
          </a:p>
        </p:txBody>
      </p:sp>
      <p:sp>
        <p:nvSpPr>
          <p:cNvPr id="9" name="Rectangle 8"/>
          <p:cNvSpPr/>
          <p:nvPr/>
        </p:nvSpPr>
        <p:spPr>
          <a:xfrm>
            <a:off x="990600" y="1768376"/>
            <a:ext cx="6444319" cy="5232202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r>
              <a:rPr lang="fr-FR" sz="28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expertise au service d’une </a:t>
            </a:r>
            <a:r>
              <a:rPr lang="fr-FR" sz="28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mobilité</a:t>
            </a:r>
            <a:r>
              <a:rPr lang="fr-FR" sz="28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8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plus durable </a:t>
            </a:r>
            <a:br>
              <a:rPr lang="fr-FR" sz="28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8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</a:t>
            </a:r>
            <a:r>
              <a:rPr lang="fr-FR" sz="28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contributrice </a:t>
            </a:r>
            <a:r>
              <a:rPr lang="fr-FR" sz="2800" b="1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d’économies </a:t>
            </a:r>
            <a:r>
              <a:rPr lang="fr-FR" sz="28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dans la gestion de votre parc</a:t>
            </a:r>
            <a:r>
              <a:rPr lang="fr-FR" sz="14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fr-FR" sz="14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4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4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400" b="1" dirty="0">
                <a:solidFill>
                  <a:srgbClr val="4472C4">
                    <a:lumMod val="75000"/>
                  </a:srgbClr>
                </a:solidFill>
                <a:highlight>
                  <a:srgbClr val="FFD966"/>
                </a:highlight>
                <a:latin typeface="Bahnschrift SemiBold Condensed" panose="020B0502040204020203" pitchFamily="34" charset="0"/>
                <a:cs typeface="Arial" panose="020B0604020202020204" pitchFamily="34" charset="0"/>
              </a:rPr>
              <a:t>UN ACCOMPAGNEMENT EUROMASTER DOUBLEMENT GAGNANT   </a:t>
            </a:r>
            <a:endParaRPr lang="fr-FR" sz="2400" dirty="0">
              <a:solidFill>
                <a:srgbClr val="4472C4">
                  <a:lumMod val="75000"/>
                </a:srgbClr>
              </a:solidFill>
              <a:highlight>
                <a:srgbClr val="FFD966"/>
              </a:highlight>
              <a:latin typeface="Bahnschrift SemiBold Condensed" panose="020B0502040204020203" pitchFamily="34" charset="0"/>
              <a:cs typeface="Arial" panose="020B0604020202020204" pitchFamily="34" charset="0"/>
            </a:endParaRPr>
          </a:p>
          <a:p>
            <a:r>
              <a:rPr lang="fr-FR" sz="3200" dirty="0">
                <a:solidFill>
                  <a:srgbClr val="4472C4">
                    <a:lumMod val="75000"/>
                  </a:srgbClr>
                </a:solidFill>
                <a:latin typeface="Bahnschrift SemiBold Condensed" panose="020B0502040204020203" pitchFamily="34" charset="0"/>
                <a:cs typeface="Arial" panose="020B0604020202020204" pitchFamily="34" charset="0"/>
              </a:rPr>
              <a:t>RÉDUCTION COUPLÉE </a:t>
            </a:r>
            <a:br>
              <a:rPr lang="fr-FR" sz="3200" dirty="0">
                <a:solidFill>
                  <a:srgbClr val="4472C4">
                    <a:lumMod val="75000"/>
                  </a:srgbClr>
                </a:solidFill>
                <a:latin typeface="Bahnschrift SemiBold Condensed" panose="020B0502040204020203" pitchFamily="34" charset="0"/>
                <a:cs typeface="Arial" panose="020B0604020202020204" pitchFamily="34" charset="0"/>
              </a:rPr>
            </a:br>
            <a:r>
              <a:rPr lang="fr-FR" sz="3200" dirty="0">
                <a:solidFill>
                  <a:srgbClr val="4472C4">
                    <a:lumMod val="75000"/>
                  </a:srgbClr>
                </a:solidFill>
                <a:latin typeface="Bahnschrift SemiBold Condensed" panose="020B0502040204020203" pitchFamily="34" charset="0"/>
                <a:cs typeface="Arial" panose="020B0604020202020204" pitchFamily="34" charset="0"/>
              </a:rPr>
              <a:t>DES ÉMISSIONS DE CO2 </a:t>
            </a:r>
            <a:br>
              <a:rPr lang="fr-FR" sz="3200" dirty="0">
                <a:solidFill>
                  <a:srgbClr val="4472C4">
                    <a:lumMod val="75000"/>
                  </a:srgbClr>
                </a:solidFill>
                <a:latin typeface="Bahnschrift SemiBold Condensed" panose="020B0502040204020203" pitchFamily="34" charset="0"/>
                <a:cs typeface="Arial" panose="020B0604020202020204" pitchFamily="34" charset="0"/>
              </a:rPr>
            </a:br>
            <a:r>
              <a:rPr lang="fr-FR" sz="3200" dirty="0">
                <a:solidFill>
                  <a:srgbClr val="4472C4">
                    <a:lumMod val="75000"/>
                  </a:srgbClr>
                </a:solidFill>
                <a:latin typeface="Bahnschrift SemiBold Condensed" panose="020B0502040204020203" pitchFamily="34" charset="0"/>
                <a:cs typeface="Arial" panose="020B0604020202020204" pitchFamily="34" charset="0"/>
              </a:rPr>
              <a:t>&amp; DU BUDGET DE GESTION </a:t>
            </a:r>
            <a:br>
              <a:rPr lang="fr-FR" sz="3200" dirty="0">
                <a:solidFill>
                  <a:srgbClr val="4472C4">
                    <a:lumMod val="75000"/>
                  </a:srgbClr>
                </a:solidFill>
                <a:latin typeface="Bahnschrift SemiBold Condensed" panose="020B0502040204020203" pitchFamily="34" charset="0"/>
                <a:cs typeface="Arial" panose="020B0604020202020204" pitchFamily="34" charset="0"/>
              </a:rPr>
            </a:br>
            <a:r>
              <a:rPr lang="fr-FR" sz="3200" dirty="0">
                <a:solidFill>
                  <a:srgbClr val="4472C4">
                    <a:lumMod val="75000"/>
                  </a:srgbClr>
                </a:solidFill>
                <a:latin typeface="Bahnschrift SemiBold Condensed" panose="020B0502040204020203" pitchFamily="34" charset="0"/>
                <a:cs typeface="Arial" panose="020B0604020202020204" pitchFamily="34" charset="0"/>
              </a:rPr>
              <a:t>DE VOS VÉHICULES.</a:t>
            </a:r>
          </a:p>
          <a:p>
            <a:r>
              <a:rPr lang="fr-FR" sz="14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fr-FR" sz="14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16" b="16667"/>
          <a:stretch/>
        </p:blipFill>
        <p:spPr>
          <a:xfrm>
            <a:off x="7838440" y="1849656"/>
            <a:ext cx="3609783" cy="394820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38E6CE8-A84D-45B6-9110-EB743EC4300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2785" y="3429000"/>
            <a:ext cx="2880366" cy="2880366"/>
          </a:xfrm>
          <a:prstGeom prst="rect">
            <a:avLst/>
          </a:prstGeom>
        </p:spPr>
      </p:pic>
      <p:pic>
        <p:nvPicPr>
          <p:cNvPr id="4104" name="Picture 8" descr="Two Way Arrow PNG Images, Transparent Two Way Arrow Image Download - PNGitem">
            <a:extLst>
              <a:ext uri="{FF2B5EF4-FFF2-40B4-BE49-F238E27FC236}">
                <a16:creationId xmlns:a16="http://schemas.microsoft.com/office/drawing/2014/main" id="{9E8DF256-A88F-2A89-65DE-8954903012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120" y="4661096"/>
            <a:ext cx="1688720" cy="1832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65222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138E6CE8-A84D-45B6-9110-EB743EC4300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5639" y="3590036"/>
            <a:ext cx="3808756" cy="288036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DD34321A-F6DF-467E-BC9A-B982BF57F0A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8264" y="3429000"/>
            <a:ext cx="2880366" cy="2880366"/>
          </a:xfrm>
          <a:prstGeom prst="rect">
            <a:avLst/>
          </a:prstGeom>
        </p:spPr>
      </p:pic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76434" y="364186"/>
            <a:ext cx="8850446" cy="432000"/>
          </a:xfrm>
        </p:spPr>
        <p:txBody>
          <a:bodyPr>
            <a:normAutofit fontScale="90000"/>
          </a:bodyPr>
          <a:lstStyle/>
          <a:p>
            <a:r>
              <a:rPr lang="fr-FR" sz="3600" dirty="0">
                <a:latin typeface="Bahnschrift SemiBold Condensed" panose="020B0502040204020203" pitchFamily="34" charset="0"/>
              </a:rPr>
              <a:t>UN ENJEU STRATEGIQUE POUR VOUS, LES TRANSPORTEURS</a:t>
            </a:r>
          </a:p>
        </p:txBody>
      </p:sp>
      <p:sp>
        <p:nvSpPr>
          <p:cNvPr id="9" name="Rectangle 8"/>
          <p:cNvSpPr/>
          <p:nvPr/>
        </p:nvSpPr>
        <p:spPr>
          <a:xfrm>
            <a:off x="6537563" y="4037666"/>
            <a:ext cx="5323840" cy="2339102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r>
              <a:rPr lang="fr-FR" sz="4400" b="1" dirty="0">
                <a:solidFill>
                  <a:srgbClr val="4472C4">
                    <a:lumMod val="75000"/>
                  </a:srgbClr>
                </a:solidFill>
                <a:latin typeface="Bahnschrift SemiBold Condensed" panose="020B0502040204020203" pitchFamily="34" charset="0"/>
                <a:cs typeface="Arial" panose="020B0604020202020204" pitchFamily="34" charset="0"/>
              </a:rPr>
              <a:t>3 à 5%</a:t>
            </a:r>
            <a:endParaRPr lang="fr-FR" sz="2800" dirty="0">
              <a:solidFill>
                <a:srgbClr val="4472C4">
                  <a:lumMod val="75000"/>
                </a:srgbClr>
              </a:solidFill>
              <a:latin typeface="Bahnschrift SemiBold Condensed" panose="020B0502040204020203" pitchFamily="34" charset="0"/>
              <a:cs typeface="Arial" panose="020B0604020202020204" pitchFamily="34" charset="0"/>
            </a:endParaRPr>
          </a:p>
          <a:p>
            <a:r>
              <a:rPr lang="fr-FR" sz="4400" b="1" dirty="0">
                <a:solidFill>
                  <a:srgbClr val="4472C4">
                    <a:lumMod val="75000"/>
                  </a:srgbClr>
                </a:solidFill>
                <a:latin typeface="Bahnschrift SemiBold Condensed" panose="020B0502040204020203" pitchFamily="34" charset="0"/>
                <a:cs typeface="Arial" panose="020B0604020202020204" pitchFamily="34" charset="0"/>
              </a:rPr>
              <a:t>     30% </a:t>
            </a:r>
            <a:endParaRPr lang="fr-FR" sz="2800" dirty="0">
              <a:solidFill>
                <a:srgbClr val="4472C4">
                  <a:lumMod val="75000"/>
                </a:srgbClr>
              </a:solidFill>
              <a:latin typeface="Bahnschrift SemiBold Condensed" panose="020B0502040204020203" pitchFamily="34" charset="0"/>
              <a:cs typeface="Arial" panose="020B0604020202020204" pitchFamily="34" charset="0"/>
            </a:endParaRPr>
          </a:p>
          <a:p>
            <a:r>
              <a:rPr lang="fr-FR" sz="4400" b="1" dirty="0">
                <a:solidFill>
                  <a:srgbClr val="4472C4">
                    <a:lumMod val="75000"/>
                  </a:srgbClr>
                </a:solidFill>
                <a:latin typeface="Bahnschrift SemiBold Condensed" panose="020B0502040204020203" pitchFamily="34" charset="0"/>
                <a:cs typeface="Arial" panose="020B0604020202020204" pitchFamily="34" charset="0"/>
              </a:rPr>
              <a:t>     30%</a:t>
            </a:r>
            <a:endParaRPr lang="fr-FR" sz="1400" dirty="0">
              <a:solidFill>
                <a:srgbClr val="4472C4">
                  <a:lumMod val="75000"/>
                </a:srgbClr>
              </a:solidFill>
              <a:latin typeface="Bahnschrift SemiBold Condensed" panose="020B0502040204020203" pitchFamily="34" charset="0"/>
              <a:cs typeface="Arial" panose="020B0604020202020204" pitchFamily="34" charset="0"/>
            </a:endParaRPr>
          </a:p>
          <a:p>
            <a:endParaRPr lang="fr-FR" sz="14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BBE1D66-DC0B-4721-BE6F-DB4108634461}"/>
              </a:ext>
            </a:extLst>
          </p:cNvPr>
          <p:cNvSpPr txBox="1"/>
          <p:nvPr/>
        </p:nvSpPr>
        <p:spPr>
          <a:xfrm>
            <a:off x="412930" y="664558"/>
            <a:ext cx="11532686" cy="2708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sz="2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i="1" dirty="0">
                <a:solidFill>
                  <a:srgbClr val="2F5597"/>
                </a:solidFill>
                <a:latin typeface="Bahnschrift SemiBold Condensed" panose="020B0502040204020203" pitchFamily="34" charset="0"/>
                <a:cs typeface="Arial" panose="020B0604020202020204" pitchFamily="34" charset="0"/>
              </a:rPr>
              <a:t>NOUS SOMMES TOUJOURS LÀ POUR…</a:t>
            </a:r>
            <a:br>
              <a:rPr lang="fr-FR" sz="2400" dirty="0">
                <a:solidFill>
                  <a:srgbClr val="2F5597"/>
                </a:solidFill>
                <a:latin typeface="Bahnschrift SemiBold Condensed" panose="020B0502040204020203" pitchFamily="34" charset="0"/>
                <a:cs typeface="Arial" panose="020B0604020202020204" pitchFamily="34" charset="0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ahnschrift SemiBold Condensed" panose="020B0502040204020203" pitchFamily="34" charset="0"/>
                <a:cs typeface="Arial" panose="020B0604020202020204" pitchFamily="34" charset="0"/>
              </a:rPr>
              <a:t>VOUS ÉVITER DES IMMOBILISATIONS </a:t>
            </a:r>
            <a:b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ahnschrift SemiBold Condensed" panose="020B0502040204020203" pitchFamily="34" charset="0"/>
                <a:cs typeface="Arial" panose="020B0604020202020204" pitchFamily="34" charset="0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ahnschrift SemiBold Condensed" panose="020B0502040204020203" pitchFamily="34" charset="0"/>
                <a:cs typeface="Arial" panose="020B0604020202020204" pitchFamily="34" charset="0"/>
              </a:rPr>
              <a:t>ET ÊTRE ACTIF DANS LA RÉDUCTION DE VOTRE COÛT D’USAGE VÉHICULE, </a:t>
            </a:r>
            <a:b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ahnschrift SemiBold Condensed" panose="020B0502040204020203" pitchFamily="34" charset="0"/>
                <a:cs typeface="Arial" panose="020B0604020202020204" pitchFamily="34" charset="0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ahnschrift SemiBold Condensed" panose="020B0502040204020203" pitchFamily="34" charset="0"/>
                <a:cs typeface="Arial" panose="020B0604020202020204" pitchFamily="34" charset="0"/>
              </a:rPr>
              <a:t>TOUT EN GARANTISSANT UNE SÉCURITÉ OPTIMALE</a:t>
            </a:r>
            <a: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Bahnschrift SemiBold Condensed" panose="020B0502040204020203" pitchFamily="34" charset="0"/>
                <a:cs typeface="Arial" panose="020B0604020202020204" pitchFamily="34" charset="0"/>
              </a:rPr>
              <a:t>.</a:t>
            </a:r>
          </a:p>
          <a:p>
            <a:endParaRPr lang="fr-FR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97D09865-0FA0-D493-ED80-814B444D6128}"/>
              </a:ext>
            </a:extLst>
          </p:cNvPr>
          <p:cNvSpPr/>
          <p:nvPr/>
        </p:nvSpPr>
        <p:spPr>
          <a:xfrm flipV="1">
            <a:off x="476434" y="3334059"/>
            <a:ext cx="5395338" cy="455377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A8067EA-CE1B-03C5-9357-3F9C2FEA9069}"/>
              </a:ext>
            </a:extLst>
          </p:cNvPr>
          <p:cNvSpPr txBox="1"/>
          <p:nvPr/>
        </p:nvSpPr>
        <p:spPr>
          <a:xfrm>
            <a:off x="532857" y="3876630"/>
            <a:ext cx="5767587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Nous travaillons </a:t>
            </a:r>
            <a:r>
              <a:rPr lang="fr-FR" sz="24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 le pneu en optimisant son rendement km </a:t>
            </a: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donc </a:t>
            </a:r>
            <a:r>
              <a:rPr lang="fr-FR" sz="24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coût de gomme global</a:t>
            </a: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 actions autour du pneu ont également une </a:t>
            </a:r>
            <a:r>
              <a:rPr lang="fr-FR" sz="24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forte répercussion sur votre budget carburant</a:t>
            </a: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263AC4FD-E72C-E82D-345A-BC2235F5EF4A}"/>
              </a:ext>
            </a:extLst>
          </p:cNvPr>
          <p:cNvSpPr txBox="1"/>
          <p:nvPr/>
        </p:nvSpPr>
        <p:spPr>
          <a:xfrm>
            <a:off x="7977631" y="4099468"/>
            <a:ext cx="35697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votre budget achats </a:t>
            </a:r>
            <a:br>
              <a:rPr lang="fr-FR" sz="18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8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 lié aux pneus, </a:t>
            </a:r>
            <a:endParaRPr lang="fr-FR" dirty="0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A23228EB-1134-0502-03A8-D1AB4FA6405C}"/>
              </a:ext>
            </a:extLst>
          </p:cNvPr>
          <p:cNvSpPr txBox="1"/>
          <p:nvPr/>
        </p:nvSpPr>
        <p:spPr>
          <a:xfrm>
            <a:off x="7977631" y="4820066"/>
            <a:ext cx="38384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vos achats est lié au carburant </a:t>
            </a:r>
            <a:endParaRPr lang="fr-FR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A8D85119-E502-9642-BB14-A74B00DDA2B3}"/>
              </a:ext>
            </a:extLst>
          </p:cNvPr>
          <p:cNvSpPr txBox="1"/>
          <p:nvPr/>
        </p:nvSpPr>
        <p:spPr>
          <a:xfrm>
            <a:off x="8001543" y="5623487"/>
            <a:ext cx="407869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 budget carburant est lié aux pneus</a:t>
            </a:r>
          </a:p>
        </p:txBody>
      </p:sp>
      <p:pic>
        <p:nvPicPr>
          <p:cNvPr id="1026" name="Picture 2" descr="Étiquetage des pneus européans, comment le lire">
            <a:extLst>
              <a:ext uri="{FF2B5EF4-FFF2-40B4-BE49-F238E27FC236}">
                <a16:creationId xmlns:a16="http://schemas.microsoft.com/office/drawing/2014/main" id="{9C8B1FF9-66C7-8528-D58A-84C8BC81FF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2751" y="3228269"/>
            <a:ext cx="1595089" cy="97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7909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76434" y="364186"/>
            <a:ext cx="8850446" cy="432000"/>
          </a:xfrm>
        </p:spPr>
        <p:txBody>
          <a:bodyPr>
            <a:normAutofit fontScale="90000"/>
          </a:bodyPr>
          <a:lstStyle/>
          <a:p>
            <a:r>
              <a:rPr lang="fr-FR" sz="3600" dirty="0">
                <a:latin typeface="Bahnschrift SemiBold Condensed" panose="020B0502040204020203" pitchFamily="34" charset="0"/>
              </a:rPr>
              <a:t>MIEUX VOUS CONNAITRE POUR MIEUX VOUS CONSEILLER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693C6EE9-AE6A-3B03-E4A8-9E669F621FA8}"/>
              </a:ext>
            </a:extLst>
          </p:cNvPr>
          <p:cNvSpPr txBox="1"/>
          <p:nvPr/>
        </p:nvSpPr>
        <p:spPr>
          <a:xfrm>
            <a:off x="6370319" y="1652634"/>
            <a:ext cx="500888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Nous réalisons un 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spc="-15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AUDIT RAPIDE ET COMPLET </a:t>
            </a:r>
            <a:br>
              <a:rPr lang="fr-FR" sz="2400" b="1" spc="-15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votre parc qui identifie 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vos besoins exacts 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vous permet d’évaluer les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3600" dirty="0">
              <a:solidFill>
                <a:srgbClr val="2F5597"/>
              </a:solidFill>
              <a:highlight>
                <a:srgbClr val="FFD966"/>
              </a:highlight>
              <a:latin typeface="Bebas Neue" panose="020B0606020202050201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ontrôle technique voiture et utilitaire | Euromaster">
            <a:extLst>
              <a:ext uri="{FF2B5EF4-FFF2-40B4-BE49-F238E27FC236}">
                <a16:creationId xmlns:a16="http://schemas.microsoft.com/office/drawing/2014/main" id="{6C994D5C-1071-8756-D2E6-32D0A9A2C8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566" y="924560"/>
            <a:ext cx="5933440" cy="5933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181B3028-E29D-E89A-3D2F-10552EB10223}"/>
              </a:ext>
            </a:extLst>
          </p:cNvPr>
          <p:cNvSpPr txBox="1"/>
          <p:nvPr/>
        </p:nvSpPr>
        <p:spPr>
          <a:xfrm>
            <a:off x="6370319" y="3709428"/>
            <a:ext cx="610897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ahnschrift SemiBold Condensed" panose="020B0502040204020203" pitchFamily="34" charset="0"/>
                <a:cs typeface="Arial" panose="020B0604020202020204" pitchFamily="34" charset="0"/>
              </a:rPr>
              <a:t>ÉCONOMIES RÉALISABLES </a:t>
            </a:r>
            <a:b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ahnschrift SemiBold Condensed" panose="020B0502040204020203" pitchFamily="34" charset="0"/>
                <a:cs typeface="Arial" panose="020B0604020202020204" pitchFamily="34" charset="0"/>
              </a:rPr>
            </a:b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ahnschrift SemiBold Condensed" panose="020B0502040204020203" pitchFamily="34" charset="0"/>
                <a:cs typeface="Arial" panose="020B0604020202020204" pitchFamily="34" charset="0"/>
              </a:rPr>
              <a:t>EN TERMES DE </a:t>
            </a:r>
            <a:r>
              <a:rPr kumimoji="0" lang="fr-FR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ahnschrift SemiBold Condensed" panose="020B0502040204020203" pitchFamily="34" charset="0"/>
                <a:cs typeface="Arial" panose="020B0604020202020204" pitchFamily="34" charset="0"/>
              </a:rPr>
              <a:t>COûT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ahnschrift SemiBold Condensed" panose="020B0502040204020203" pitchFamily="34" charset="0"/>
                <a:cs typeface="Arial" panose="020B0604020202020204" pitchFamily="34" charset="0"/>
              </a:rPr>
              <a:t> D’USAGE </a:t>
            </a:r>
            <a:b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ahnschrift SemiBold Condensed" panose="020B0502040204020203" pitchFamily="34" charset="0"/>
                <a:cs typeface="Arial" panose="020B0604020202020204" pitchFamily="34" charset="0"/>
              </a:rPr>
            </a:b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ahnschrift SemiBold Condensed" panose="020B0502040204020203" pitchFamily="34" charset="0"/>
                <a:cs typeface="Arial" panose="020B0604020202020204" pitchFamily="34" charset="0"/>
              </a:rPr>
              <a:t>ET D’EMPREINTE CARBONE. </a:t>
            </a:r>
            <a:endParaRPr lang="fr-FR" dirty="0">
              <a:latin typeface="Bahnschrift SemiBold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55511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30 ans aux côtés d'Euromaster">
            <a:hlinkClick r:id="" action="ppaction://media"/>
            <a:extLst>
              <a:ext uri="{FF2B5EF4-FFF2-40B4-BE49-F238E27FC236}">
                <a16:creationId xmlns:a16="http://schemas.microsoft.com/office/drawing/2014/main" id="{70820104-4F19-AE44-9FC3-110D2EAA459B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33906" end="13034.42"/>
                </p14:media>
              </p:ext>
            </p:extLst>
          </p:nvPr>
        </p:nvPicPr>
        <p:blipFill rotWithShape="1">
          <a:blip r:embed="rId5"/>
          <a:srcRect l="42260" r="24321"/>
          <a:stretch/>
        </p:blipFill>
        <p:spPr>
          <a:xfrm>
            <a:off x="8117484" y="0"/>
            <a:ext cx="4074515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0483F94-4B12-A06D-C832-0692BF7595FD}"/>
              </a:ext>
            </a:extLst>
          </p:cNvPr>
          <p:cNvSpPr/>
          <p:nvPr/>
        </p:nvSpPr>
        <p:spPr>
          <a:xfrm>
            <a:off x="8117485" y="-1"/>
            <a:ext cx="4074515" cy="6857999"/>
          </a:xfrm>
          <a:prstGeom prst="rect">
            <a:avLst/>
          </a:prstGeom>
          <a:solidFill>
            <a:srgbClr val="2F5597">
              <a:alpha val="47843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2050" name="Picture 2" descr="MICHELIN LATITUDE SPORT">
            <a:extLst>
              <a:ext uri="{FF2B5EF4-FFF2-40B4-BE49-F238E27FC236}">
                <a16:creationId xmlns:a16="http://schemas.microsoft.com/office/drawing/2014/main" id="{B06E448D-84FC-9A10-AD0D-07AE8F75FD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8939" y="2673623"/>
            <a:ext cx="3700669" cy="3700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AA8067EA-CE1B-03C5-9357-3F9C2FEA9069}"/>
              </a:ext>
            </a:extLst>
          </p:cNvPr>
          <p:cNvSpPr txBox="1"/>
          <p:nvPr/>
        </p:nvSpPr>
        <p:spPr>
          <a:xfrm>
            <a:off x="476434" y="1390499"/>
            <a:ext cx="6751217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fr-FR" sz="2800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Euromaster est capable </a:t>
            </a:r>
            <a:r>
              <a:rPr lang="fr-FR" sz="2800" b="1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d’identifier </a:t>
            </a:r>
            <a:br>
              <a:rPr lang="fr-FR" sz="2800" b="1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fr-FR" sz="2800" b="1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vos progressions/gains </a:t>
            </a:r>
            <a:r>
              <a:rPr lang="fr-FR" sz="2800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grâce à des indicateurs :</a:t>
            </a:r>
            <a:br>
              <a:rPr lang="fr-FR" sz="2400" b="1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br>
              <a:rPr lang="fr-FR" sz="2000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endParaRPr lang="fr-FR" sz="2000" kern="12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algn="l" rtl="0"/>
            <a:r>
              <a:rPr lang="fr-FR" sz="28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	     </a:t>
            </a:r>
            <a: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Bahnschrift SemiBold Condensed" panose="020B0502040204020203" pitchFamily="34" charset="0"/>
                <a:cs typeface="Arial" panose="020B0604020202020204" pitchFamily="34" charset="0"/>
              </a:rPr>
              <a:t>VÉHICULES CONFORMES À LA LÉGISLATION 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fr-FR" sz="2400" kern="1200" dirty="0">
              <a:solidFill>
                <a:srgbClr val="4472C4">
                  <a:lumMod val="75000"/>
                </a:srgbClr>
              </a:solidFill>
              <a:latin typeface="Bahnschrift SemiBold Condensed" panose="020B0502040204020203" pitchFamily="34" charset="0"/>
              <a:cs typeface="Arial" panose="020B0604020202020204" pitchFamily="34" charset="0"/>
            </a:endParaRPr>
          </a:p>
          <a:p>
            <a:r>
              <a:rPr lang="fr-FR" sz="2800" dirty="0">
                <a:solidFill>
                  <a:srgbClr val="2F5597"/>
                </a:solidFill>
                <a:latin typeface="Bahnschrift SemiBold Condensed" panose="020B0502040204020203" pitchFamily="34" charset="0"/>
                <a:cs typeface="Arial" panose="020B0604020202020204" pitchFamily="34" charset="0"/>
              </a:rPr>
              <a:t>	       </a:t>
            </a:r>
            <a: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Bahnschrift SemiBold Condensed" panose="020B0502040204020203" pitchFamily="34" charset="0"/>
                <a:cs typeface="Arial" panose="020B0604020202020204" pitchFamily="34" charset="0"/>
              </a:rPr>
              <a:t>IDENTIFICATION DES DOMMAGES ÉVENTUELS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fr-FR" sz="2400" b="1" kern="1200" dirty="0">
              <a:solidFill>
                <a:srgbClr val="4472C4">
                  <a:lumMod val="75000"/>
                </a:srgbClr>
              </a:solidFill>
              <a:latin typeface="Bahnschrift SemiBold Condensed" panose="020B0502040204020203" pitchFamily="34" charset="0"/>
              <a:cs typeface="Arial" panose="020B0604020202020204" pitchFamily="34" charset="0"/>
            </a:endParaRPr>
          </a:p>
          <a:p>
            <a:pPr algn="l" rtl="0"/>
            <a:r>
              <a:rPr lang="fr-FR" sz="2800" dirty="0">
                <a:solidFill>
                  <a:srgbClr val="2F5597"/>
                </a:solidFill>
                <a:latin typeface="Bahnschrift SemiBold Condensed" panose="020B0502040204020203" pitchFamily="34" charset="0"/>
                <a:cs typeface="Arial" panose="020B0604020202020204" pitchFamily="34" charset="0"/>
              </a:rPr>
              <a:t>	      </a:t>
            </a:r>
            <a: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Bahnschrift SemiBold Condensed" panose="020B0502040204020203" pitchFamily="34" charset="0"/>
                <a:cs typeface="Arial" panose="020B0604020202020204" pitchFamily="34" charset="0"/>
              </a:rPr>
              <a:t>TOUS LES SERVICES  AUTOUR DU PNEU </a:t>
            </a:r>
            <a:b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Bahnschrift SemiBold Condensed" panose="020B0502040204020203" pitchFamily="34" charset="0"/>
                <a:cs typeface="Arial" panose="020B0604020202020204" pitchFamily="34" charset="0"/>
              </a:rPr>
            </a:br>
            <a:r>
              <a:rPr lang="fr-FR" sz="2800" dirty="0">
                <a:solidFill>
                  <a:srgbClr val="2F5597"/>
                </a:solidFill>
                <a:latin typeface="Bahnschrift SemiBold Condensed" panose="020B0502040204020203" pitchFamily="34" charset="0"/>
                <a:cs typeface="Arial" panose="020B0604020202020204" pitchFamily="34" charset="0"/>
              </a:rPr>
              <a:t>	     </a:t>
            </a:r>
            <a: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Bahnschrift SemiBold Condensed" panose="020B0502040204020203" pitchFamily="34" charset="0"/>
                <a:cs typeface="Arial" panose="020B0604020202020204" pitchFamily="34" charset="0"/>
              </a:rPr>
              <a:t>QUI BAISSENT VOTRE COÛT D’USAGE VÉHICULE  </a:t>
            </a:r>
            <a:br>
              <a:rPr lang="fr-FR" sz="2400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fr-FR" sz="2400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 </a:t>
            </a:r>
            <a:r>
              <a:rPr lang="fr-FR" sz="2000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recreusage, permutation, géométrie, retour sur 	jante, réparation, mise à pression..  </a:t>
            </a: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76434" y="364186"/>
            <a:ext cx="8850446" cy="432000"/>
          </a:xfrm>
        </p:spPr>
        <p:txBody>
          <a:bodyPr>
            <a:normAutofit fontScale="90000"/>
          </a:bodyPr>
          <a:lstStyle/>
          <a:p>
            <a:r>
              <a:rPr lang="fr-FR" sz="3600" dirty="0">
                <a:latin typeface="Bahnschrift SemiBold Condensed" panose="020B0502040204020203" pitchFamily="34" charset="0"/>
              </a:rPr>
              <a:t>FOCUS SUR NOS AUDITS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50E8F31-B179-4AE3-E7B0-FB6147F0B80E}"/>
              </a:ext>
            </a:extLst>
          </p:cNvPr>
          <p:cNvSpPr txBox="1"/>
          <p:nvPr/>
        </p:nvSpPr>
        <p:spPr>
          <a:xfrm>
            <a:off x="8303147" y="1602469"/>
            <a:ext cx="3703191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8000"/>
                </a:highlight>
                <a:latin typeface="Bahnschrift SemiBold Condensed" panose="020B0502040204020203" pitchFamily="34" charset="0"/>
              </a:rPr>
              <a:t>OFFRE PREVENTIVE</a:t>
            </a:r>
          </a:p>
          <a:p>
            <a:pPr algn="ctr"/>
            <a:br>
              <a:rPr lang="fr-FR" sz="2000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2400" b="1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 services 100% digitalisés pour identifier les dommages et optimiser votre coût d’usage</a:t>
            </a:r>
            <a:br>
              <a:rPr lang="fr-FR" sz="2000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fr-FR" sz="2000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2000" spc="-1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09A6D7F2-FB3E-50A9-2EDD-867EE6E6D9C9}"/>
              </a:ext>
            </a:extLst>
          </p:cNvPr>
          <p:cNvSpPr/>
          <p:nvPr/>
        </p:nvSpPr>
        <p:spPr>
          <a:xfrm rot="5400000">
            <a:off x="7548339" y="2035216"/>
            <a:ext cx="1509616" cy="385052"/>
          </a:xfrm>
          <a:prstGeom prst="triangle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0749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6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AA8067EA-CE1B-03C5-9357-3F9C2FEA9069}"/>
              </a:ext>
            </a:extLst>
          </p:cNvPr>
          <p:cNvSpPr txBox="1"/>
          <p:nvPr/>
        </p:nvSpPr>
        <p:spPr>
          <a:xfrm>
            <a:off x="476433" y="1256527"/>
            <a:ext cx="11462041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fr-FR" sz="2800" kern="1200" dirty="0" err="1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Euromaster</a:t>
            </a:r>
            <a:r>
              <a:rPr lang="fr-FR" sz="2800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fr-FR" sz="28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utilise</a:t>
            </a:r>
            <a:r>
              <a:rPr lang="fr-FR" sz="2800" b="1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outils connectés pour le suivi de votre parc :</a:t>
            </a:r>
            <a:br>
              <a:rPr lang="fr-FR" sz="2400" b="1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br>
              <a:rPr lang="fr-FR" sz="2000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Bahnschrift SemiBold Condensed" panose="020B0502040204020203" pitchFamily="34" charset="0"/>
                <a:cs typeface="Arial" panose="020B0604020202020204" pitchFamily="34" charset="0"/>
              </a:rPr>
              <a:t>SALIX</a:t>
            </a:r>
            <a:r>
              <a:rPr lang="fr-FR" sz="16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Prise en charge 100 % digitale de toutes les interventions de la demande jusqu'à la facturation.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fr-FR" sz="2400" kern="12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Bahnschrift SemiBold Condensed" panose="020B0502040204020203" pitchFamily="34" charset="0"/>
                <a:cs typeface="Arial" panose="020B0604020202020204" pitchFamily="34" charset="0"/>
              </a:rPr>
              <a:t>TYC (TYRECHECK)</a:t>
            </a:r>
            <a:r>
              <a:rPr lang="fr-FR" sz="1600" dirty="0">
                <a:solidFill>
                  <a:srgbClr val="2F5597"/>
                </a:solidFill>
                <a:latin typeface="Bahnschrift SemiBold Condensed" panose="020B0502040204020203" pitchFamily="34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outil connecté d’inspection préventive qui permet le révélé de l’usure et de la pression de vos pneumatique.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fr-FR" sz="2400" b="1" kern="12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Bahnschrift SemiBold Condensed" panose="020B0502040204020203" pitchFamily="34" charset="0"/>
                <a:cs typeface="Arial" panose="020B0604020202020204" pitchFamily="34" charset="0"/>
              </a:rPr>
              <a:t>TPMS</a:t>
            </a:r>
            <a:r>
              <a:rPr lang="fr-FR" sz="1600" dirty="0">
                <a:solidFill>
                  <a:srgbClr val="2F5597"/>
                </a:solidFill>
                <a:latin typeface="Bahnschrift SemiBold Condensed" panose="020B0502040204020203" pitchFamily="34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Outil de surveillance en temps réels des pressions et des températures des pneumatiques. (alertes et géolocalisation)</a:t>
            </a:r>
          </a:p>
          <a:p>
            <a:endParaRPr lang="fr-FR" sz="16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Bahnschrift SemiBold Condensed" panose="020B0502040204020203" pitchFamily="34" charset="0"/>
                <a:cs typeface="Arial" panose="020B0604020202020204" pitchFamily="34" charset="0"/>
              </a:rPr>
              <a:t>QUICKSCAN</a:t>
            </a:r>
            <a:r>
              <a:rPr lang="fr-FR" sz="1600" dirty="0">
                <a:solidFill>
                  <a:srgbClr val="2F5597"/>
                </a:solidFill>
                <a:latin typeface="Bahnschrift SemiBold Condensed" panose="020B0502040204020203" pitchFamily="34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 inspections automatiques de l’usure de vos pneus effectuées par un scanner magnétique (informations en temps réels par des alertes et des rapports personnalisables)</a:t>
            </a:r>
          </a:p>
          <a:p>
            <a:pPr algn="l" rtl="0"/>
            <a:endParaRPr lang="fr-FR" sz="2800" dirty="0">
              <a:solidFill>
                <a:srgbClr val="2F5597"/>
              </a:solidFill>
              <a:highlight>
                <a:srgbClr val="FFD966"/>
              </a:highlight>
              <a:latin typeface="Bebas Neue" panose="020B0606020202050201" pitchFamily="34" charset="0"/>
              <a:cs typeface="Arial" panose="020B0604020202020204" pitchFamily="34" charset="0"/>
            </a:endParaRPr>
          </a:p>
          <a:p>
            <a: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Bahnschrift SemiBold Condensed" panose="020B0502040204020203" pitchFamily="34" charset="0"/>
                <a:cs typeface="Arial" panose="020B0604020202020204" pitchFamily="34" charset="0"/>
              </a:rPr>
              <a:t>MYBUSINESSPRO</a:t>
            </a:r>
            <a:r>
              <a:rPr lang="fr-FR" sz="16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Portail client contenant l’état de votre flotte, le détail des inspections, le suivi des travaux et des dépenses.</a:t>
            </a:r>
            <a:br>
              <a:rPr lang="fr-FR" sz="2400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fr-FR" sz="2400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</a:t>
            </a:r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76434" y="364186"/>
            <a:ext cx="8850446" cy="432000"/>
          </a:xfrm>
        </p:spPr>
        <p:txBody>
          <a:bodyPr>
            <a:normAutofit fontScale="90000"/>
          </a:bodyPr>
          <a:lstStyle/>
          <a:p>
            <a:r>
              <a:rPr lang="fr-FR" sz="3600" dirty="0">
                <a:latin typeface="Bahnschrift SemiBold Condensed" panose="020B0502040204020203" pitchFamily="34" charset="0"/>
              </a:rPr>
              <a:t>DES SERVICES 100 % Digitalisés</a:t>
            </a:r>
          </a:p>
        </p:txBody>
      </p:sp>
    </p:spTree>
    <p:extLst>
      <p:ext uri="{BB962C8B-B14F-4D97-AF65-F5344CB8AC3E}">
        <p14:creationId xmlns:p14="http://schemas.microsoft.com/office/powerpoint/2010/main" val="16956997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3BBE1D66-DC0B-4721-BE6F-DB4108634461}"/>
              </a:ext>
            </a:extLst>
          </p:cNvPr>
          <p:cNvSpPr txBox="1"/>
          <p:nvPr/>
        </p:nvSpPr>
        <p:spPr>
          <a:xfrm>
            <a:off x="440316" y="1717976"/>
            <a:ext cx="395367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sz="2400" dirty="0">
                <a:solidFill>
                  <a:srgbClr val="2F5597"/>
                </a:solidFill>
                <a:latin typeface="Bahnschrift SemiBold Condensed" panose="020B0502040204020203" pitchFamily="34" charset="0"/>
                <a:cs typeface="Arial" panose="020B0604020202020204" pitchFamily="34" charset="0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ahnschrift SemiBold Condensed" panose="020B0502040204020203" pitchFamily="34" charset="0"/>
                <a:cs typeface="Arial" panose="020B0604020202020204" pitchFamily="34" charset="0"/>
              </a:rPr>
              <a:t>OPTIMISER VOS ACHATS </a:t>
            </a:r>
            <a:endParaRPr lang="fr-FR" sz="2800" dirty="0">
              <a:solidFill>
                <a:srgbClr val="2F5597"/>
              </a:solidFill>
              <a:highlight>
                <a:srgbClr val="FFD966"/>
              </a:highlight>
              <a:latin typeface="Bahnschrift SemiBold Condensed" panose="020B0502040204020203" pitchFamily="34" charset="0"/>
              <a:cs typeface="Arial" panose="020B0604020202020204" pitchFamily="34" charset="0"/>
            </a:endParaRP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A8067EA-CE1B-03C5-9357-3F9C2FEA9069}"/>
              </a:ext>
            </a:extLst>
          </p:cNvPr>
          <p:cNvSpPr txBox="1"/>
          <p:nvPr/>
        </p:nvSpPr>
        <p:spPr>
          <a:xfrm>
            <a:off x="454141" y="1271212"/>
            <a:ext cx="720487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Vous conseillez sur les pneus, c’est :</a:t>
            </a: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61193" y="364185"/>
            <a:ext cx="11365047" cy="582891"/>
          </a:xfrm>
        </p:spPr>
        <p:txBody>
          <a:bodyPr>
            <a:normAutofit fontScale="90000"/>
          </a:bodyPr>
          <a:lstStyle/>
          <a:p>
            <a:r>
              <a:rPr lang="fr-FR" sz="3600" dirty="0">
                <a:latin typeface="Bahnschrift SemiBold Condensed" panose="020B0502040204020203" pitchFamily="34" charset="0"/>
              </a:rPr>
              <a:t>NOTRE RÔLE </a:t>
            </a:r>
            <a:br>
              <a:rPr lang="fr-FR" sz="3600" dirty="0">
                <a:latin typeface="Bahnschrift SemiBold Condensed" panose="020B0502040204020203" pitchFamily="34" charset="0"/>
              </a:rPr>
            </a:br>
            <a:r>
              <a:rPr lang="fr-FR" sz="3600" dirty="0">
                <a:latin typeface="Bahnschrift SemiBold Condensed" panose="020B0502040204020203" pitchFamily="34" charset="0"/>
              </a:rPr>
              <a:t>C’EST AUSSI </a:t>
            </a:r>
            <a:r>
              <a:rPr lang="fr-FR" sz="3600" b="1" dirty="0">
                <a:latin typeface="Bahnschrift SemiBold Condensed" panose="020B0502040204020203" pitchFamily="34" charset="0"/>
              </a:rPr>
              <a:t>VOUS AIDER A FAIRE LES MEILLEURS CHOIX</a:t>
            </a:r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97D09865-0FA0-D493-ED80-814B444D6128}"/>
              </a:ext>
            </a:extLst>
          </p:cNvPr>
          <p:cNvSpPr/>
          <p:nvPr/>
        </p:nvSpPr>
        <p:spPr>
          <a:xfrm rot="16200000" flipV="1">
            <a:off x="205321" y="3302082"/>
            <a:ext cx="830996" cy="131035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693C6EE9-AE6A-3B03-E4A8-9E669F621FA8}"/>
              </a:ext>
            </a:extLst>
          </p:cNvPr>
          <p:cNvSpPr txBox="1"/>
          <p:nvPr/>
        </p:nvSpPr>
        <p:spPr>
          <a:xfrm>
            <a:off x="755754" y="2937923"/>
            <a:ext cx="65557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Faire des économies dans vos achats et faciliter la gestion au quotidien de vos pneumatiques au sol (ratio neuf/rechapé, nombre de marques sur parc, traçabilité carcasses démontées…)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E83B6571-708E-2C8E-0FB0-A5C3F19CAD57}"/>
              </a:ext>
            </a:extLst>
          </p:cNvPr>
          <p:cNvSpPr txBox="1"/>
          <p:nvPr/>
        </p:nvSpPr>
        <p:spPr>
          <a:xfrm>
            <a:off x="451584" y="4125424"/>
            <a:ext cx="748809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sz="2400" dirty="0">
                <a:solidFill>
                  <a:srgbClr val="2F5597"/>
                </a:solidFill>
                <a:latin typeface="Bahnschrift SemiBold Condensed" panose="020B0502040204020203" pitchFamily="34" charset="0"/>
                <a:cs typeface="Arial" panose="020B0604020202020204" pitchFamily="34" charset="0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ahnschrift SemiBold Condensed" panose="020B0502040204020203" pitchFamily="34" charset="0"/>
                <a:cs typeface="Arial" panose="020B0604020202020204" pitchFamily="34" charset="0"/>
              </a:rPr>
              <a:t>PROFITER DES AVANTAGES DU MODÈLE MULTI VIES </a:t>
            </a:r>
            <a:endParaRPr lang="fr-FR" sz="2800" dirty="0">
              <a:solidFill>
                <a:srgbClr val="2F5597"/>
              </a:solidFill>
              <a:highlight>
                <a:srgbClr val="FFD966"/>
              </a:highlight>
              <a:latin typeface="Bahnschrift SemiBold Condensed" panose="020B0502040204020203" pitchFamily="34" charset="0"/>
              <a:cs typeface="Arial" panose="020B0604020202020204" pitchFamily="34" charset="0"/>
            </a:endParaRP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riangle isocèle 12">
            <a:extLst>
              <a:ext uri="{FF2B5EF4-FFF2-40B4-BE49-F238E27FC236}">
                <a16:creationId xmlns:a16="http://schemas.microsoft.com/office/drawing/2014/main" id="{EB36A664-2C6A-D8F5-28DA-3CEF67725440}"/>
              </a:ext>
            </a:extLst>
          </p:cNvPr>
          <p:cNvSpPr/>
          <p:nvPr/>
        </p:nvSpPr>
        <p:spPr>
          <a:xfrm rot="16200000" flipV="1">
            <a:off x="205321" y="5708483"/>
            <a:ext cx="830996" cy="131035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8379505-1840-CF43-2B9D-0685D8857C59}"/>
              </a:ext>
            </a:extLst>
          </p:cNvPr>
          <p:cNvSpPr txBox="1"/>
          <p:nvPr/>
        </p:nvSpPr>
        <p:spPr>
          <a:xfrm>
            <a:off x="755754" y="5344324"/>
            <a:ext cx="68732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Faire le choix du rechapé, c’est promouvoir le réemploi, les économies de matières premières, de CO2 =&gt; réduire votre impact environnemental et votre coût d’achat par pneu.</a:t>
            </a:r>
          </a:p>
        </p:txBody>
      </p:sp>
      <p:pic>
        <p:nvPicPr>
          <p:cNvPr id="6" name="Image 5" descr="Une image contenant texte, capture d’écran, Police, Marque&#10;&#10;Description générée automatiquement">
            <a:extLst>
              <a:ext uri="{FF2B5EF4-FFF2-40B4-BE49-F238E27FC236}">
                <a16:creationId xmlns:a16="http://schemas.microsoft.com/office/drawing/2014/main" id="{EEE17452-1CFD-951E-691E-279E1F177E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674" y="128643"/>
            <a:ext cx="3962743" cy="6194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469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AA8067EA-CE1B-03C5-9357-3F9C2FEA9069}"/>
              </a:ext>
            </a:extLst>
          </p:cNvPr>
          <p:cNvSpPr txBox="1"/>
          <p:nvPr/>
        </p:nvSpPr>
        <p:spPr>
          <a:xfrm>
            <a:off x="454141" y="1271212"/>
            <a:ext cx="720487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Vous conseillez sur les pneus, c’est :</a:t>
            </a: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61193" y="364185"/>
            <a:ext cx="11365047" cy="582891"/>
          </a:xfrm>
        </p:spPr>
        <p:txBody>
          <a:bodyPr>
            <a:normAutofit fontScale="90000"/>
          </a:bodyPr>
          <a:lstStyle/>
          <a:p>
            <a:r>
              <a:rPr lang="fr-FR" sz="3600" dirty="0">
                <a:latin typeface="Bahnschrift SemiBold Condensed" panose="020B0502040204020203" pitchFamily="34" charset="0"/>
              </a:rPr>
              <a:t>NOTRE RÔLE </a:t>
            </a:r>
            <a:br>
              <a:rPr lang="fr-FR" sz="3600" dirty="0">
                <a:latin typeface="Bahnschrift SemiBold Condensed" panose="020B0502040204020203" pitchFamily="34" charset="0"/>
              </a:rPr>
            </a:br>
            <a:r>
              <a:rPr lang="fr-FR" sz="3600" dirty="0">
                <a:latin typeface="Bahnschrift SemiBold Condensed" panose="020B0502040204020203" pitchFamily="34" charset="0"/>
              </a:rPr>
              <a:t>C’EST AUSSI </a:t>
            </a:r>
            <a:r>
              <a:rPr lang="fr-FR" sz="3600" b="1" dirty="0">
                <a:latin typeface="Bahnschrift SemiBold Condensed" panose="020B0502040204020203" pitchFamily="34" charset="0"/>
              </a:rPr>
              <a:t>VOUS AIDER A FAIRE LES MEILLEURS CHOIX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07EF6AAC-04A8-8A9A-D875-C1892FB37F49}"/>
              </a:ext>
            </a:extLst>
          </p:cNvPr>
          <p:cNvSpPr txBox="1"/>
          <p:nvPr/>
        </p:nvSpPr>
        <p:spPr>
          <a:xfrm>
            <a:off x="451583" y="1728562"/>
            <a:ext cx="7613867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sz="2400" dirty="0">
                <a:solidFill>
                  <a:srgbClr val="2F5597"/>
                </a:solidFill>
                <a:latin typeface="Bahnschrift SemiBold Condensed" panose="020B0502040204020203" pitchFamily="34" charset="0"/>
                <a:cs typeface="Arial" panose="020B0604020202020204" pitchFamily="34" charset="0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ahnschrift SemiBold Condensed" panose="020B0502040204020203" pitchFamily="34" charset="0"/>
                <a:cs typeface="Arial" panose="020B0604020202020204" pitchFamily="34" charset="0"/>
              </a:rPr>
              <a:t>OPTIMISER VOTRE CONSOMMATION DE CARBURANT </a:t>
            </a:r>
            <a:endParaRPr lang="fr-FR" sz="2800" dirty="0">
              <a:solidFill>
                <a:srgbClr val="2F5597"/>
              </a:solidFill>
              <a:highlight>
                <a:srgbClr val="FFD966"/>
              </a:highlight>
              <a:latin typeface="Bahnschrift SemiBold Condensed" panose="020B0502040204020203" pitchFamily="34" charset="0"/>
              <a:cs typeface="Arial" panose="020B0604020202020204" pitchFamily="34" charset="0"/>
            </a:endParaRP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riangle isocèle 15">
            <a:extLst>
              <a:ext uri="{FF2B5EF4-FFF2-40B4-BE49-F238E27FC236}">
                <a16:creationId xmlns:a16="http://schemas.microsoft.com/office/drawing/2014/main" id="{090AE72C-964C-6D51-8A94-8C8ABBD9BCC7}"/>
              </a:ext>
            </a:extLst>
          </p:cNvPr>
          <p:cNvSpPr/>
          <p:nvPr/>
        </p:nvSpPr>
        <p:spPr>
          <a:xfrm rot="16200000" flipV="1">
            <a:off x="206381" y="3313231"/>
            <a:ext cx="830996" cy="131035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FE88664-228B-082D-AE7C-5960998A28D3}"/>
              </a:ext>
            </a:extLst>
          </p:cNvPr>
          <p:cNvSpPr txBox="1"/>
          <p:nvPr/>
        </p:nvSpPr>
        <p:spPr>
          <a:xfrm>
            <a:off x="742615" y="2951754"/>
            <a:ext cx="7335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pneu à plus faible résistance au roulement par exemple labelling B vs C : c’est 5% de conso de carburant en moins, soit 0,8L/100km </a:t>
            </a:r>
            <a:br>
              <a:rPr lang="fr-FR" sz="16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6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aussi -22g de CO2/km</a:t>
            </a:r>
          </a:p>
        </p:txBody>
      </p:sp>
      <p:sp>
        <p:nvSpPr>
          <p:cNvPr id="6" name="Triangle isocèle 5">
            <a:extLst>
              <a:ext uri="{FF2B5EF4-FFF2-40B4-BE49-F238E27FC236}">
                <a16:creationId xmlns:a16="http://schemas.microsoft.com/office/drawing/2014/main" id="{2697D225-974E-82DD-9D15-D3884CA876B5}"/>
              </a:ext>
            </a:extLst>
          </p:cNvPr>
          <p:cNvSpPr/>
          <p:nvPr/>
        </p:nvSpPr>
        <p:spPr>
          <a:xfrm rot="16200000" flipV="1">
            <a:off x="193697" y="4548732"/>
            <a:ext cx="830996" cy="131035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B449353-624A-3841-3F0D-01D9A35D5476}"/>
              </a:ext>
            </a:extLst>
          </p:cNvPr>
          <p:cNvSpPr txBox="1"/>
          <p:nvPr/>
        </p:nvSpPr>
        <p:spPr>
          <a:xfrm>
            <a:off x="729931" y="4314580"/>
            <a:ext cx="7335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kern="0" dirty="0">
                <a:solidFill>
                  <a:srgbClr val="2F5597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Au PL, un sous-gonflage de 30% c’est +4% de carburant </a:t>
            </a:r>
            <a:br>
              <a:rPr lang="fr-FR" sz="1600" kern="0" dirty="0">
                <a:solidFill>
                  <a:srgbClr val="2F5597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fr-FR" sz="1600" kern="0" dirty="0">
                <a:solidFill>
                  <a:srgbClr val="2F5597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et c’est aussi -30% de longévité du pneu.</a:t>
            </a:r>
            <a:endParaRPr lang="fr-FR" sz="16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C722AD2E-878A-CB6A-B2F1-4EE40C68FCB0}"/>
              </a:ext>
            </a:extLst>
          </p:cNvPr>
          <p:cNvGrpSpPr/>
          <p:nvPr/>
        </p:nvGrpSpPr>
        <p:grpSpPr>
          <a:xfrm>
            <a:off x="7849012" y="1686710"/>
            <a:ext cx="3613057" cy="3718107"/>
            <a:chOff x="7167787" y="1286501"/>
            <a:chExt cx="4881457" cy="4789624"/>
          </a:xfrm>
        </p:grpSpPr>
        <p:pic>
          <p:nvPicPr>
            <p:cNvPr id="18" name="Image 17" descr="Une image contenant croquis, dessin, clipart, symbole&#10;&#10;Description générée automatiquement">
              <a:extLst>
                <a:ext uri="{FF2B5EF4-FFF2-40B4-BE49-F238E27FC236}">
                  <a16:creationId xmlns:a16="http://schemas.microsoft.com/office/drawing/2014/main" id="{D0A5CF52-CE33-5267-06FD-81FEE0F4C7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801" t="8439" r="21345" b="8861"/>
            <a:stretch/>
          </p:blipFill>
          <p:spPr>
            <a:xfrm>
              <a:off x="8263155" y="2016994"/>
              <a:ext cx="3786089" cy="4059131"/>
            </a:xfrm>
            <a:prstGeom prst="rect">
              <a:avLst/>
            </a:prstGeom>
          </p:spPr>
        </p:pic>
        <p:pic>
          <p:nvPicPr>
            <p:cNvPr id="20" name="Image 19" descr="Une image contenant croquis, dessin, noir et blanc, conception&#10;&#10;Description générée automatiquement">
              <a:extLst>
                <a:ext uri="{FF2B5EF4-FFF2-40B4-BE49-F238E27FC236}">
                  <a16:creationId xmlns:a16="http://schemas.microsoft.com/office/drawing/2014/main" id="{D53B68EC-0709-1905-A2E9-6ABD11A0CD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5750" b="72500" l="4667" r="47667">
                          <a14:foregroundMark x1="5000" y1="32250" x2="15333" y2="35250"/>
                          <a14:foregroundMark x1="15333" y1="35250" x2="20000" y2="49500"/>
                          <a14:foregroundMark x1="20000" y1="49500" x2="30500" y2="62250"/>
                          <a14:foregroundMark x1="30500" y1="62250" x2="35840" y2="61425"/>
                          <a14:foregroundMark x1="46564" y1="71852" x2="47667" y2="74500"/>
                          <a14:foregroundMark x1="50244" y1="61612" x2="50667" y2="59500"/>
                          <a14:foregroundMark x1="49414" y1="65764" x2="50084" y2="62413"/>
                          <a14:foregroundMark x1="48082" y1="72424" x2="48947" y2="68099"/>
                          <a14:foregroundMark x1="47667" y1="74500" x2="48050" y2="72584"/>
                          <a14:foregroundMark x1="50667" y1="59500" x2="45833" y2="43250"/>
                          <a14:foregroundMark x1="45833" y1="43250" x2="31833" y2="28500"/>
                          <a14:foregroundMark x1="31833" y1="28500" x2="6167" y2="25750"/>
                          <a14:foregroundMark x1="6167" y1="25750" x2="4667" y2="31500"/>
                          <a14:foregroundMark x1="35500" y1="61500" x2="35735" y2="61621"/>
                          <a14:foregroundMark x1="47623" y1="72373" x2="47667" y2="72500"/>
                          <a14:backgroundMark x1="35667" y1="61750" x2="46167" y2="67000"/>
                          <a14:backgroundMark x1="46167" y1="67000" x2="36000" y2="62000"/>
                          <a14:backgroundMark x1="46667" y1="69000" x2="47333" y2="70000"/>
                          <a14:backgroundMark x1="50833" y1="63000" x2="50333" y2="630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49" t="26074" r="48601" b="35181"/>
            <a:stretch/>
          </p:blipFill>
          <p:spPr>
            <a:xfrm>
              <a:off x="7167787" y="1286501"/>
              <a:ext cx="2265637" cy="123073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684377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76434" y="364186"/>
            <a:ext cx="8850446" cy="432000"/>
          </a:xfrm>
        </p:spPr>
        <p:txBody>
          <a:bodyPr>
            <a:normAutofit fontScale="90000"/>
          </a:bodyPr>
          <a:lstStyle/>
          <a:p>
            <a:r>
              <a:rPr lang="fr-FR" sz="3600" dirty="0">
                <a:latin typeface="Bahnschrift SemiBold Condensed" panose="020B0502040204020203" pitchFamily="34" charset="0"/>
              </a:rPr>
              <a:t>DES SOLUTIONS DE GESTION DE TRESORERIE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693C6EE9-AE6A-3B03-E4A8-9E669F621FA8}"/>
              </a:ext>
            </a:extLst>
          </p:cNvPr>
          <p:cNvSpPr txBox="1"/>
          <p:nvPr/>
        </p:nvSpPr>
        <p:spPr>
          <a:xfrm>
            <a:off x="476434" y="1188668"/>
            <a:ext cx="840252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rôle, c’est aussi de vous 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spc="-15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SIMPLIFIER VOTRE ACTIVITÉ </a:t>
            </a: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la gestion de vos flottes 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3600" dirty="0">
              <a:solidFill>
                <a:srgbClr val="2F5597"/>
              </a:solidFill>
              <a:highlight>
                <a:srgbClr val="FFD966"/>
              </a:highlight>
              <a:latin typeface="Bebas Neue" panose="020B0606020202050201" pitchFamily="34" charset="0"/>
              <a:cs typeface="Arial" panose="020B060402020202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DBD734A-DBD6-4169-6FD7-774F22B699DD}"/>
              </a:ext>
            </a:extLst>
          </p:cNvPr>
          <p:cNvSpPr txBox="1"/>
          <p:nvPr/>
        </p:nvSpPr>
        <p:spPr>
          <a:xfrm>
            <a:off x="462609" y="2027827"/>
            <a:ext cx="761392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sz="2400" dirty="0">
                <a:solidFill>
                  <a:srgbClr val="2F5597"/>
                </a:solidFill>
                <a:latin typeface="Bahnschrift SemiBold Condensed" panose="020B0502040204020203" pitchFamily="34" charset="0"/>
                <a:cs typeface="Arial" panose="020B0604020202020204" pitchFamily="34" charset="0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ahnschrift SemiBold Condensed" panose="020B0502040204020203" pitchFamily="34" charset="0"/>
                <a:cs typeface="Arial" panose="020B0604020202020204" pitchFamily="34" charset="0"/>
              </a:rPr>
              <a:t>OPTIMISATION ET VISIBILITÉ TRÉSORERIE </a:t>
            </a:r>
            <a:endParaRPr lang="fr-FR" sz="2800" dirty="0">
              <a:solidFill>
                <a:srgbClr val="2F5597"/>
              </a:solidFill>
              <a:highlight>
                <a:srgbClr val="FFD966"/>
              </a:highlight>
              <a:latin typeface="Bahnschrift SemiBold Condensed" panose="020B0502040204020203" pitchFamily="34" charset="0"/>
              <a:cs typeface="Arial" panose="020B0604020202020204" pitchFamily="34" charset="0"/>
            </a:endParaRP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FC52415-43FA-8B44-6AA4-3B01D61C0965}"/>
              </a:ext>
            </a:extLst>
          </p:cNvPr>
          <p:cNvSpPr txBox="1"/>
          <p:nvPr/>
        </p:nvSpPr>
        <p:spPr>
          <a:xfrm>
            <a:off x="712431" y="3138767"/>
            <a:ext cx="76695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Solutions de financements : achats de pneus crédit ou LOA</a:t>
            </a:r>
          </a:p>
          <a:p>
            <a:r>
              <a:rPr lang="fr-FR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Solutions de lissage de toutes vos dépenses pneus et services sur l’année avec </a:t>
            </a:r>
            <a:r>
              <a:rPr lang="fr-FR" dirty="0" err="1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MasterCARE</a:t>
            </a:r>
            <a:r>
              <a:rPr lang="fr-FR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dirty="0" err="1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Easyliss</a:t>
            </a:r>
            <a:r>
              <a:rPr lang="fr-FR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C88C9202-EBA0-9EC0-11F0-E7CD0506F304}"/>
              </a:ext>
            </a:extLst>
          </p:cNvPr>
          <p:cNvSpPr txBox="1"/>
          <p:nvPr/>
        </p:nvSpPr>
        <p:spPr>
          <a:xfrm>
            <a:off x="462609" y="4284337"/>
            <a:ext cx="761392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sz="2400" dirty="0">
                <a:solidFill>
                  <a:srgbClr val="2F5597"/>
                </a:solidFill>
                <a:latin typeface="Bahnschrift SemiBold Condensed" panose="020B0502040204020203" pitchFamily="34" charset="0"/>
                <a:cs typeface="Arial" panose="020B0604020202020204" pitchFamily="34" charset="0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ahnschrift SemiBold Condensed" panose="020B0502040204020203" pitchFamily="34" charset="0"/>
                <a:cs typeface="Arial" panose="020B0604020202020204" pitchFamily="34" charset="0"/>
              </a:rPr>
              <a:t>SIMPLIFICATION DE FACTURATION ET DE GESTION </a:t>
            </a:r>
            <a:endParaRPr lang="fr-FR" sz="2800" dirty="0">
              <a:solidFill>
                <a:srgbClr val="2F5597"/>
              </a:solidFill>
              <a:highlight>
                <a:srgbClr val="FFD966"/>
              </a:highlight>
              <a:latin typeface="Bahnschrift SemiBold Condensed" panose="020B0502040204020203" pitchFamily="34" charset="0"/>
              <a:cs typeface="Arial" panose="020B0604020202020204" pitchFamily="34" charset="0"/>
            </a:endParaRP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riangle isocèle 8">
            <a:extLst>
              <a:ext uri="{FF2B5EF4-FFF2-40B4-BE49-F238E27FC236}">
                <a16:creationId xmlns:a16="http://schemas.microsoft.com/office/drawing/2014/main" id="{788D660A-7480-BD87-3106-B6CDC1FE3E86}"/>
              </a:ext>
            </a:extLst>
          </p:cNvPr>
          <p:cNvSpPr/>
          <p:nvPr/>
        </p:nvSpPr>
        <p:spPr>
          <a:xfrm rot="16200000" flipV="1">
            <a:off x="204106" y="5684211"/>
            <a:ext cx="830996" cy="131035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8EF3D3E-DC32-E523-1DFE-FA7B4C5ACC7B}"/>
              </a:ext>
            </a:extLst>
          </p:cNvPr>
          <p:cNvSpPr txBox="1"/>
          <p:nvPr/>
        </p:nvSpPr>
        <p:spPr>
          <a:xfrm>
            <a:off x="712431" y="5405317"/>
            <a:ext cx="66442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Forfaitisation de vos services par carte grise  = </a:t>
            </a:r>
            <a:r>
              <a:rPr lang="fr-FR" b="1" dirty="0" err="1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MasterPREMIUM</a:t>
            </a:r>
            <a:endParaRPr lang="fr-FR" b="1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48" name="Picture 4" descr="Achetez, louez et vendez vite et bien avec l'Agence Vauban - Agence Vauban">
            <a:extLst>
              <a:ext uri="{FF2B5EF4-FFF2-40B4-BE49-F238E27FC236}">
                <a16:creationId xmlns:a16="http://schemas.microsoft.com/office/drawing/2014/main" id="{8C18D4CB-84D4-A32E-7596-9D27C3CF72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4823" y="1393202"/>
            <a:ext cx="4772025" cy="477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5820F9C7-6336-96AA-21CF-F82B569E31C3}"/>
              </a:ext>
            </a:extLst>
          </p:cNvPr>
          <p:cNvSpPr/>
          <p:nvPr/>
        </p:nvSpPr>
        <p:spPr>
          <a:xfrm rot="16200000" flipV="1">
            <a:off x="204106" y="3553861"/>
            <a:ext cx="830996" cy="131035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0836677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6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0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Analyse de projet, tiré de 24Slides</Template>
  <TotalTime>0</TotalTime>
  <Words>822</Words>
  <Application>Microsoft Office PowerPoint</Application>
  <PresentationFormat>Grand écran</PresentationFormat>
  <Paragraphs>82</Paragraphs>
  <Slides>12</Slides>
  <Notes>4</Notes>
  <HiddenSlides>0</HiddenSlides>
  <MMClips>1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8</vt:i4>
      </vt:variant>
      <vt:variant>
        <vt:lpstr>Titres des diapositives</vt:lpstr>
      </vt:variant>
      <vt:variant>
        <vt:i4>12</vt:i4>
      </vt:variant>
    </vt:vector>
  </HeadingPairs>
  <TitlesOfParts>
    <vt:vector size="28" baseType="lpstr">
      <vt:lpstr>Calibri</vt:lpstr>
      <vt:lpstr>Arial</vt:lpstr>
      <vt:lpstr>Bahnschrift SemiBold Condensed</vt:lpstr>
      <vt:lpstr>Arial Narrow</vt:lpstr>
      <vt:lpstr>Avenir Next LT Pro</vt:lpstr>
      <vt:lpstr>Wingdings</vt:lpstr>
      <vt:lpstr>Bebas Neue Bold</vt:lpstr>
      <vt:lpstr>Bebas Neue</vt:lpstr>
      <vt:lpstr>1_Thème Office</vt:lpstr>
      <vt:lpstr>2_Thème Office</vt:lpstr>
      <vt:lpstr>5_Conception personnalisée</vt:lpstr>
      <vt:lpstr>6_Conception personnalisée</vt:lpstr>
      <vt:lpstr>3_Thème Office</vt:lpstr>
      <vt:lpstr>10_Conception personnalisée</vt:lpstr>
      <vt:lpstr>1_Office Theme</vt:lpstr>
      <vt:lpstr>Conception personnalisée</vt:lpstr>
      <vt:lpstr>Présentation PowerPoint</vt:lpstr>
      <vt:lpstr>NOS ENGAGEMENTS  </vt:lpstr>
      <vt:lpstr>UN ENJEU STRATEGIQUE POUR VOUS, LES TRANSPORTEURS</vt:lpstr>
      <vt:lpstr>MIEUX VOUS CONNAITRE POUR MIEUX VOUS CONSEILLER</vt:lpstr>
      <vt:lpstr>FOCUS SUR NOS AUDITS</vt:lpstr>
      <vt:lpstr>DES SERVICES 100 % Digitalisés</vt:lpstr>
      <vt:lpstr>NOTRE RÔLE  C’EST AUSSI VOUS AIDER A FAIRE LES MEILLEURS CHOIX</vt:lpstr>
      <vt:lpstr>NOTRE RÔLE  C’EST AUSSI VOUS AIDER A FAIRE LES MEILLEURS CHOIX</vt:lpstr>
      <vt:lpstr>DES SOLUTIONS DE GESTION DE TRESORERIE</vt:lpstr>
      <vt:lpstr>DES SOLUTIONS EFFICACES DE DECARBONATION</vt:lpstr>
      <vt:lpstr>DES SOLUTIONS DURABLES &amp; ECONOMIQUES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2021-11-29T10:38:00Z</dcterms:created>
  <dcterms:modified xsi:type="dcterms:W3CDTF">2023-11-07T07:32:18Z</dcterms:modified>
</cp:coreProperties>
</file>