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3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4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5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6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7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8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9.xml" ContentType="application/vnd.openxmlformats-officedocument.theme+xml"/>
  <Override PartName="/ppt/media/image79.jpg" ContentType="image/jpg"/>
  <Override PartName="/ppt/media/image82.jpg" ContentType="image/jpg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1"/>
    <p:sldMasterId id="2147483721" r:id="rId2"/>
    <p:sldMasterId id="2147483782" r:id="rId3"/>
    <p:sldMasterId id="2147483807" r:id="rId4"/>
    <p:sldMasterId id="2147483832" r:id="rId5"/>
    <p:sldMasterId id="2147483857" r:id="rId6"/>
    <p:sldMasterId id="2147483904" r:id="rId7"/>
    <p:sldMasterId id="2147483966" r:id="rId8"/>
    <p:sldMasterId id="2147483993" r:id="rId9"/>
    <p:sldMasterId id="2147484096" r:id="rId10"/>
  </p:sldMasterIdLst>
  <p:notesMasterIdLst>
    <p:notesMasterId r:id="rId36"/>
  </p:notesMasterIdLst>
  <p:handoutMasterIdLst>
    <p:handoutMasterId r:id="rId37"/>
  </p:handoutMasterIdLst>
  <p:sldIdLst>
    <p:sldId id="498" r:id="rId11"/>
    <p:sldId id="510" r:id="rId12"/>
    <p:sldId id="340" r:id="rId13"/>
    <p:sldId id="511" r:id="rId14"/>
    <p:sldId id="514" r:id="rId15"/>
    <p:sldId id="512" r:id="rId16"/>
    <p:sldId id="518" r:id="rId17"/>
    <p:sldId id="516" r:id="rId18"/>
    <p:sldId id="517" r:id="rId19"/>
    <p:sldId id="519" r:id="rId20"/>
    <p:sldId id="453" r:id="rId21"/>
    <p:sldId id="455" r:id="rId22"/>
    <p:sldId id="478" r:id="rId23"/>
    <p:sldId id="500" r:id="rId24"/>
    <p:sldId id="501" r:id="rId25"/>
    <p:sldId id="502" r:id="rId26"/>
    <p:sldId id="503" r:id="rId27"/>
    <p:sldId id="504" r:id="rId28"/>
    <p:sldId id="505" r:id="rId29"/>
    <p:sldId id="506" r:id="rId30"/>
    <p:sldId id="507" r:id="rId31"/>
    <p:sldId id="470" r:id="rId32"/>
    <p:sldId id="508" r:id="rId33"/>
    <p:sldId id="509" r:id="rId34"/>
    <p:sldId id="497" r:id="rId35"/>
  </p:sldIdLst>
  <p:sldSz cx="12192000" cy="6858000"/>
  <p:notesSz cx="6858000" cy="9144000"/>
  <p:embeddedFontLst>
    <p:embeddedFont>
      <p:font typeface="Arial Narrow" panose="020B0606020202030204" pitchFamily="34" charset="0"/>
      <p:regular r:id="rId38"/>
      <p:bold r:id="rId39"/>
      <p:italic r:id="rId40"/>
      <p:boldItalic r:id="rId41"/>
    </p:embeddedFont>
    <p:embeddedFont>
      <p:font typeface="Avenir Next LT Pro" panose="020B0504020202020204" pitchFamily="34" charset="0"/>
      <p:regular r:id="rId42"/>
      <p:bold r:id="rId43"/>
      <p:italic r:id="rId44"/>
      <p:boldItalic r:id="rId45"/>
    </p:embeddedFont>
    <p:embeddedFont>
      <p:font typeface="Bebas Neue" panose="020B0606020202050201" pitchFamily="34" charset="0"/>
      <p:regular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</p:embeddedFontLst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8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pos="7512" userDrawn="1">
          <p15:clr>
            <a:srgbClr val="A4A3A4"/>
          </p15:clr>
        </p15:guide>
        <p15:guide id="4" pos="144" userDrawn="1">
          <p15:clr>
            <a:srgbClr val="A4A3A4"/>
          </p15:clr>
        </p15:guide>
        <p15:guide id="5" orient="horz" pos="624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6C90D2"/>
    <a:srgbClr val="3C6CC2"/>
    <a:srgbClr val="00963E"/>
    <a:srgbClr val="FFD966"/>
    <a:srgbClr val="EB6A0A"/>
    <a:srgbClr val="095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52" autoAdjust="0"/>
  </p:normalViewPr>
  <p:slideViewPr>
    <p:cSldViewPr snapToGrid="0" showGuides="1">
      <p:cViewPr varScale="1">
        <p:scale>
          <a:sx n="86" d="100"/>
          <a:sy n="86" d="100"/>
        </p:scale>
        <p:origin x="557" y="58"/>
      </p:cViewPr>
      <p:guideLst>
        <p:guide orient="horz" pos="2328"/>
        <p:guide pos="3864"/>
        <p:guide pos="7512"/>
        <p:guide pos="144"/>
        <p:guide orient="horz" pos="624"/>
        <p:guide orient="horz" pos="40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font" Target="fonts/font2.fntdata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font" Target="fonts/font7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0.xml"/><Relationship Id="rId41" Type="http://schemas.openxmlformats.org/officeDocument/2006/relationships/font" Target="fonts/font4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B46527B0-0B24-4087-B225-DB4F5C738F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72798E0-F322-4236-8531-A1882BFE40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FB0DE1-D418-4EA9-BDFD-2E5632763663}" type="datetime1">
              <a:rPr lang="fr-FR" smtClean="0"/>
              <a:t>24/10/2023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E5881F-2FD0-41BC-8E76-C691E59E14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2CA62C5-8A29-4592-9E3E-4C457F263C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4E85F6F-0FAD-4AD4-850C-7E4CD14D7D7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74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90BD304-4DB2-4DA8-BE69-274C9984CC7A}" type="datetime1">
              <a:rPr lang="fr-FR" smtClean="0"/>
              <a:t>24/10/2023</a:t>
            </a:fld>
            <a:endParaRPr lang="en-US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"/>
              <a:t>Modifiez les styles du texte du masque</a:t>
            </a:r>
          </a:p>
          <a:p>
            <a:pPr lvl="1" rtl="0"/>
            <a:r>
              <a:rPr lang="fr"/>
              <a:t>Deuxième niveau</a:t>
            </a:r>
          </a:p>
          <a:p>
            <a:pPr lvl="2" rtl="0"/>
            <a:r>
              <a:rPr lang="fr"/>
              <a:t>Troisième niveau</a:t>
            </a:r>
          </a:p>
          <a:p>
            <a:pPr lvl="3" rtl="0"/>
            <a:r>
              <a:rPr lang="fr"/>
              <a:t>Quatrième niveau</a:t>
            </a:r>
          </a:p>
          <a:p>
            <a:pPr lvl="4" rtl="0"/>
            <a:r>
              <a:rPr lang="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60DC36-8EFA-4378-9855-E019C55AC47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0536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65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5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91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jpg"/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3.jpg"/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7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5.pn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7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/Relationships>
</file>

<file path=ppt/slideLayouts/_rels/slideLayout1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1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7.png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5.png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83.png"/><Relationship Id="rId5" Type="http://schemas.openxmlformats.org/officeDocument/2006/relationships/image" Target="../media/image82.jpg"/><Relationship Id="rId4" Type="http://schemas.openxmlformats.org/officeDocument/2006/relationships/image" Target="../media/image81.png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7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7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080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6890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4682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EDDAC2-A862-4B0D-8023-F94A79469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695554D-6530-4173-8723-58F6E10BE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9DAB51-FDC6-41F9-A826-7004014AB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C1C0374-94E5-4BDA-B8A5-FFF2A566A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A8C83E-6AAC-4DFB-940E-DD2D2EAB7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1418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E59F21-1E62-4563-8AE1-FD657E7EF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F87514A-5B6E-40B0-86A0-678D78151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012F5C-0732-41C0-AE57-4E859635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B5214C-B1C8-45B1-803D-B8244F48C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8F4816D-5BA2-401B-9BB1-E7AD9D11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7851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737B8-0C57-40C7-8FDF-67E0FEFE8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CD5E56-2F51-46B1-AE18-4012F5E47F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00E3EEE-BBA4-4DC8-9355-24AF1864D9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0DB49DB-453A-45FE-9450-AAA87FC67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6E03BCC-EF5C-47F0-9E82-BDA0026B9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C79ABD4-D2A3-404D-AA8C-6039CCFCE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2324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DC836D-6042-499E-9D89-846565BB9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FF4553A-C9A3-42FC-A23B-0672D1FF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DD4382-064B-4E63-9C2B-CC9FCAE6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72C705-CFB1-438B-A3E0-DF333641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1723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5407549-1B23-450F-8221-7A829A1C9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02952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2346165-B59D-48B8-BBF6-8241B049B7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DDE939CF-19A5-470B-8DB4-07419A8345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703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5DB8467-EE17-4DB5-A3A6-06229D83FA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BC6E6B9-3535-465B-BCC4-588A57484E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311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D03ED21-BF81-4E37-BAF4-A60B7C7ADC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2551559-CDD3-4788-AEBE-50F3DC235F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55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9F3EA67-E298-4934-8459-886F1DE12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949BB8-E896-4B53-9657-28DA06534F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3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79297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AA3E5C94-C3AF-4D28-A89F-4E6A709A38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9F995A8-6C23-45FA-965A-1ACE6F7DBA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367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384D9E4-BA9E-4F8F-898F-7B722A87E3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8549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C8B5705-71F7-4ADF-89A7-B613B0152D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723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807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74B7BD-C641-45F5-AF08-59988395C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9D882DA-94D2-444B-A2D4-E53639ECB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E35E77C-E255-4297-B8CE-3D7E1F3FF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AE43627-4DEB-4F64-AC01-E9D0C1CD5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05334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AEEDBA-E9E2-4B6F-BB88-3AC030860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19DE4C4-40A0-4422-A636-2CB0C52AE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CFEBD7-03C8-438A-A0B5-2ACEE04DCE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28552A8-D097-4E0B-9243-469B6EC35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776A50-47E4-48C9-B0F1-39560E398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C3C5EC5-3BE2-48AC-80BB-57E1EB455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1444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7FB7BA-CA47-498B-A9C3-47C11E023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031F398-558A-4BD2-9659-0F7C82B6D9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3A462D-7146-45A4-AF97-1E60CA00B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3479D5-C0B2-44B6-8043-4352813A6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06E69DF-67A1-432D-8AA3-04B8079B4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55A19B9-FD07-461B-A8B2-8DDACB210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5554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911F86-6161-499A-B380-13D9D5EFC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FE4C27F-CDB2-4D9A-AB0B-D04784890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E35E82-D3A5-4FA3-BDA9-F04757C6F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56D2BB-0221-49FD-B4C2-51A3FE46F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430269-CDCD-4542-A100-61BBA7692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92451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EEAF89E-A5D6-4710-82E3-7863F526C7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B03684D-8FC5-446D-A26B-404B76348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084F5BA-4685-4620-9A2B-7A16062B5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A96245-4587-453A-AF3B-9E0B266B2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24FB4FA-EAD3-43D6-8A90-1F04672E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20904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Disposition personnalisée">
  <p:cSld name="4_Disposition personnalisé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105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9833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78712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631592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1444655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97958657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5935558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4205161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90606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8719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732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24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58891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1285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11233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19859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3781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455121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072448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816716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541702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97579436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850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487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763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9956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352449958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80155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82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3785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685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1394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6887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89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89143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616789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7108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7335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09260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05956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06469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9852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57810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53280692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24/10/2023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19299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357047088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24/10/2023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5603412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182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7208654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1845066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261940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2559771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8712679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4878829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115980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12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24/10/2023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5296929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8358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5866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66281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18911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28485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9967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1944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4725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2669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5137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201860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940980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136275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59642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412176711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61219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7696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0985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57400791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5231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436095" y="3374135"/>
            <a:ext cx="755902" cy="25557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21395" y="5861303"/>
            <a:ext cx="3392424" cy="850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126492" y="5849110"/>
            <a:ext cx="4585716" cy="9296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9784080" y="4572"/>
            <a:ext cx="2407919" cy="14508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85465" y="1711832"/>
            <a:ext cx="7021068" cy="605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63652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26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758788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0469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1043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9051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0764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20762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26055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14114283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2510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6147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6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88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95883452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35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23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24/10/2023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7390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793206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956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278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3584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226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04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11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13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7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64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81156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877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908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8985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1825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6061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671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7115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24/10/2023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76998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343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10102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9969710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485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24/10/2023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866684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7296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610245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5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536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604524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539664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516827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652623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819682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673681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830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608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091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5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393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414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3145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0336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814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953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75787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84347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31680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78362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49910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803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58040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60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650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40978311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8658906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975474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43023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291539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779482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5159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93805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961877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6971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05455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505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29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1694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430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4433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322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215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4376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585268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046580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360829231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4693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5388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6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07718059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re Franch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998268FA-2121-433A-A8A8-50D6A20BA4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  <p:pic>
        <p:nvPicPr>
          <p:cNvPr id="8" name="Image 7" descr="Une image contenant texte, debout, posant, signe&#10;&#10;Description générée automatiquement">
            <a:extLst>
              <a:ext uri="{FF2B5EF4-FFF2-40B4-BE49-F238E27FC236}">
                <a16:creationId xmlns:a16="http://schemas.microsoft.com/office/drawing/2014/main" id="{2CD7234E-FBF1-48BB-A736-6D0D5EA92F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68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973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BA1FBFB8-BBF8-4287-AE3F-EE63E79A6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93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196.xml"/><Relationship Id="rId7" Type="http://schemas.openxmlformats.org/officeDocument/2006/relationships/slideLayout" Target="../slideLayouts/slideLayout200.xml"/><Relationship Id="rId2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5" Type="http://schemas.openxmlformats.org/officeDocument/2006/relationships/slideLayout" Target="../slideLayouts/slideLayout198.xml"/><Relationship Id="rId10" Type="http://schemas.openxmlformats.org/officeDocument/2006/relationships/image" Target="../media/image86.png"/><Relationship Id="rId4" Type="http://schemas.openxmlformats.org/officeDocument/2006/relationships/slideLayout" Target="../slideLayouts/slideLayout197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image" Target="../media/image19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image" Target="../media/image19.png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26" Type="http://schemas.openxmlformats.org/officeDocument/2006/relationships/image" Target="../media/image68.png"/><Relationship Id="rId3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5" Type="http://schemas.openxmlformats.org/officeDocument/2006/relationships/image" Target="../media/image67.jpg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0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23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Relationship Id="rId22" Type="http://schemas.openxmlformats.org/officeDocument/2006/relationships/slideLayout" Target="../slideLayouts/slideLayout11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18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22.xml"/><Relationship Id="rId21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17" Type="http://schemas.openxmlformats.org/officeDocument/2006/relationships/slideLayout" Target="../slideLayouts/slideLayout136.xml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24" Type="http://schemas.openxmlformats.org/officeDocument/2006/relationships/theme" Target="../theme/theme6.xml"/><Relationship Id="rId5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34.xml"/><Relationship Id="rId23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29.xml"/><Relationship Id="rId19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slideLayout" Target="../slideLayouts/slideLayout133.xml"/><Relationship Id="rId22" Type="http://schemas.openxmlformats.org/officeDocument/2006/relationships/slideLayout" Target="../slideLayouts/slideLayout14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slideLayout" Target="../slideLayouts/slideLayout155.xml"/><Relationship Id="rId18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45.xml"/><Relationship Id="rId21" Type="http://schemas.openxmlformats.org/officeDocument/2006/relationships/theme" Target="../theme/theme7.xml"/><Relationship Id="rId7" Type="http://schemas.openxmlformats.org/officeDocument/2006/relationships/slideLayout" Target="../slideLayouts/slideLayout149.xml"/><Relationship Id="rId12" Type="http://schemas.openxmlformats.org/officeDocument/2006/relationships/slideLayout" Target="../slideLayouts/slideLayout154.xml"/><Relationship Id="rId17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52.xml"/><Relationship Id="rId19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Relationship Id="rId14" Type="http://schemas.openxmlformats.org/officeDocument/2006/relationships/slideLayout" Target="../slideLayouts/slideLayout156.xml"/><Relationship Id="rId22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slideLayout" Target="../slideLayouts/slideLayout175.xml"/><Relationship Id="rId18" Type="http://schemas.openxmlformats.org/officeDocument/2006/relationships/slideLayout" Target="../slideLayouts/slideLayout180.xml"/><Relationship Id="rId26" Type="http://schemas.openxmlformats.org/officeDocument/2006/relationships/theme" Target="../theme/theme8.xml"/><Relationship Id="rId3" Type="http://schemas.openxmlformats.org/officeDocument/2006/relationships/slideLayout" Target="../slideLayouts/slideLayout165.xml"/><Relationship Id="rId21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17" Type="http://schemas.openxmlformats.org/officeDocument/2006/relationships/slideLayout" Target="../slideLayouts/slideLayout179.xml"/><Relationship Id="rId25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78.xml"/><Relationship Id="rId20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24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67.xml"/><Relationship Id="rId15" Type="http://schemas.openxmlformats.org/officeDocument/2006/relationships/slideLayout" Target="../slideLayouts/slideLayout177.xml"/><Relationship Id="rId23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72.xml"/><Relationship Id="rId19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slideLayout" Target="../slideLayouts/slideLayout176.xml"/><Relationship Id="rId22" Type="http://schemas.openxmlformats.org/officeDocument/2006/relationships/slideLayout" Target="../slideLayouts/slideLayout184.xml"/><Relationship Id="rId27" Type="http://schemas.openxmlformats.org/officeDocument/2006/relationships/image" Target="../media/image19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slideLayout" Target="../slideLayouts/slideLayout190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6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9" r:id="rId16"/>
    <p:sldLayoutId id="2147483680" r:id="rId17"/>
    <p:sldLayoutId id="2147483682" r:id="rId18"/>
    <p:sldLayoutId id="2147483683" r:id="rId19"/>
    <p:sldLayoutId id="2147483684" r:id="rId20"/>
    <p:sldLayoutId id="2147483685" r:id="rId21"/>
    <p:sldLayoutId id="2147483687" r:id="rId22"/>
    <p:sldLayoutId id="2147483698" r:id="rId23"/>
    <p:sldLayoutId id="2147483699" r:id="rId24"/>
    <p:sldLayoutId id="2147483710" r:id="rId2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2340" y="6280459"/>
            <a:ext cx="2812652" cy="44790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76791" y="6249801"/>
            <a:ext cx="6370872" cy="56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3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4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41" r:id="rId16"/>
    <p:sldLayoutId id="2147483743" r:id="rId17"/>
    <p:sldLayoutId id="2147483744" r:id="rId18"/>
    <p:sldLayoutId id="2147483745" r:id="rId19"/>
    <p:sldLayoutId id="2147483746" r:id="rId20"/>
    <p:sldLayoutId id="2147483748" r:id="rId21"/>
    <p:sldLayoutId id="2147483751" r:id="rId22"/>
    <p:sldLayoutId id="2147483759" r:id="rId23"/>
    <p:sldLayoutId id="2147483760" r:id="rId2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2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  <p:sldLayoutId id="2147483797" r:id="rId15"/>
    <p:sldLayoutId id="2147483798" r:id="rId16"/>
    <p:sldLayoutId id="2147483799" r:id="rId17"/>
    <p:sldLayoutId id="2147483800" r:id="rId18"/>
    <p:sldLayoutId id="2147483801" r:id="rId19"/>
    <p:sldLayoutId id="2147483802" r:id="rId20"/>
    <p:sldLayoutId id="2147483803" r:id="rId21"/>
    <p:sldLayoutId id="2147483804" r:id="rId22"/>
    <p:sldLayoutId id="2147483805" r:id="rId23"/>
    <p:sldLayoutId id="2147483806" r:id="rId24"/>
    <p:sldLayoutId id="2147484104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5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  <p:sldLayoutId id="2147483831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513FDAB-63F5-4D8C-83C4-EABD08F9F23D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F14EA06-10AB-41ED-9844-F69A69F27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B2F0F8-26D8-4079-8316-E8E216D33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7BE1500-7422-4E46-9375-8BF6D96739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07F03E-B723-4591-974C-59C41CC593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CFE98C-5CCF-490B-85E5-20830547C3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394B76BB-5569-4154-A9F7-D866CFFB5148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7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850" r:id="rId17"/>
    <p:sldLayoutId id="2147483851" r:id="rId18"/>
    <p:sldLayoutId id="2147483852" r:id="rId19"/>
    <p:sldLayoutId id="2147483853" r:id="rId20"/>
    <p:sldLayoutId id="2147483854" r:id="rId21"/>
    <p:sldLayoutId id="2147483855" r:id="rId22"/>
    <p:sldLayoutId id="2147483856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  <p:sldLayoutId id="2147483875" r:id="rId17"/>
    <p:sldLayoutId id="2147483876" r:id="rId18"/>
    <p:sldLayoutId id="2147483877" r:id="rId19"/>
    <p:sldLayoutId id="2147483878" r:id="rId20"/>
    <p:sldLayoutId id="2147483879" r:id="rId21"/>
    <p:sldLayoutId id="2147483880" r:id="rId22"/>
    <p:sldLayoutId id="214748388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9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3" r:id="rId16"/>
    <p:sldLayoutId id="2147483924" r:id="rId17"/>
    <p:sldLayoutId id="2147483926" r:id="rId18"/>
    <p:sldLayoutId id="2147483928" r:id="rId19"/>
    <p:sldLayoutId id="2147483929" r:id="rId2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24/10/2023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25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6" r:id="rId9"/>
    <p:sldLayoutId id="2147483977" r:id="rId10"/>
    <p:sldLayoutId id="2147483978" r:id="rId11"/>
    <p:sldLayoutId id="2147483979" r:id="rId12"/>
    <p:sldLayoutId id="2147483980" r:id="rId13"/>
    <p:sldLayoutId id="2147483981" r:id="rId14"/>
    <p:sldLayoutId id="2147483982" r:id="rId15"/>
    <p:sldLayoutId id="2147483983" r:id="rId16"/>
    <p:sldLayoutId id="2147483984" r:id="rId17"/>
    <p:sldLayoutId id="2147483985" r:id="rId18"/>
    <p:sldLayoutId id="2147483986" r:id="rId19"/>
    <p:sldLayoutId id="2147483987" r:id="rId20"/>
    <p:sldLayoutId id="2147483988" r:id="rId21"/>
    <p:sldLayoutId id="2147483989" r:id="rId22"/>
    <p:sldLayoutId id="2147483990" r:id="rId23"/>
    <p:sldLayoutId id="2147483991" r:id="rId24"/>
    <p:sldLayoutId id="214748399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171176" y="6295606"/>
            <a:ext cx="1938527" cy="4557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761" y="942594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28956">
            <a:solidFill>
              <a:srgbClr val="2E5496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9285" y="2385821"/>
            <a:ext cx="11533428" cy="3395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347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409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8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88.jpeg"/><Relationship Id="rId4" Type="http://schemas.openxmlformats.org/officeDocument/2006/relationships/image" Target="../media/image3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5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5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8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microsoft.com/office/2007/relationships/hdphoto" Target="../media/hdphoto1.wdp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9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680720" y="4328160"/>
            <a:ext cx="5283200" cy="325120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796E8E-E22E-B71C-DF98-BF28D8EE7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697" y="1929130"/>
            <a:ext cx="6484377" cy="272415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MAITRISE BUDGETAIRE</a:t>
            </a:r>
          </a:p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MOBILITE DURABLE</a:t>
            </a:r>
          </a:p>
          <a:p>
            <a:pPr algn="l"/>
            <a:endParaRPr lang="fr-FR" b="1" dirty="0"/>
          </a:p>
          <a:p>
            <a:pPr algn="l"/>
            <a:r>
              <a:rPr lang="fr-FR" dirty="0"/>
              <a:t>Nos solutions gagnantes </a:t>
            </a:r>
          </a:p>
        </p:txBody>
      </p:sp>
    </p:spTree>
    <p:extLst>
      <p:ext uri="{BB962C8B-B14F-4D97-AF65-F5344CB8AC3E}">
        <p14:creationId xmlns:p14="http://schemas.microsoft.com/office/powerpoint/2010/main" val="192050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1923193" y="2934751"/>
            <a:ext cx="8782493" cy="494249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436636E-63D2-C0C4-0A19-DA6A161AE099}"/>
              </a:ext>
            </a:extLst>
          </p:cNvPr>
          <p:cNvSpPr txBox="1"/>
          <p:nvPr/>
        </p:nvSpPr>
        <p:spPr>
          <a:xfrm>
            <a:off x="1801390" y="2934751"/>
            <a:ext cx="90260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spc="300" dirty="0">
                <a:solidFill>
                  <a:schemeClr val="bg1"/>
                </a:solidFill>
                <a:latin typeface="Avenir Next LT Pro" panose="020B0504020202020204" pitchFamily="34" charset="0"/>
              </a:rPr>
              <a:t>CASE STUDY N°1 – FLOTTE PL de 3800 PNEUS</a:t>
            </a:r>
          </a:p>
        </p:txBody>
      </p:sp>
    </p:spTree>
    <p:extLst>
      <p:ext uri="{BB962C8B-B14F-4D97-AF65-F5344CB8AC3E}">
        <p14:creationId xmlns:p14="http://schemas.microsoft.com/office/powerpoint/2010/main" val="1414668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3"/>
          <p:cNvSpPr/>
          <p:nvPr/>
        </p:nvSpPr>
        <p:spPr>
          <a:xfrm>
            <a:off x="5187000" y="375471"/>
            <a:ext cx="6624000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5597"/>
              </a:solidFill>
            </a:endParaRPr>
          </a:p>
        </p:txBody>
      </p:sp>
      <p:sp>
        <p:nvSpPr>
          <p:cNvPr id="21" name="object 5"/>
          <p:cNvSpPr/>
          <p:nvPr/>
        </p:nvSpPr>
        <p:spPr>
          <a:xfrm>
            <a:off x="2911145" y="131122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5597"/>
              </a:solidFill>
            </a:endParaRPr>
          </a:p>
        </p:txBody>
      </p:sp>
      <p:sp>
        <p:nvSpPr>
          <p:cNvPr id="22" name="Espace réservé du titre 12"/>
          <p:cNvSpPr txBox="1">
            <a:spLocks/>
          </p:cNvSpPr>
          <p:nvPr/>
        </p:nvSpPr>
        <p:spPr>
          <a:xfrm>
            <a:off x="3196235" y="23819"/>
            <a:ext cx="3607078" cy="547842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r>
              <a:rPr lang="fr-FR" sz="3200" b="1" dirty="0">
                <a:solidFill>
                  <a:srgbClr val="2F5597"/>
                </a:solidFill>
                <a:latin typeface="Bebas Neue" panose="020B0606020202050201" charset="0"/>
              </a:rPr>
              <a:t>NOTRE réponse gagnante  </a:t>
            </a:r>
          </a:p>
        </p:txBody>
      </p:sp>
      <p:cxnSp>
        <p:nvCxnSpPr>
          <p:cNvPr id="18" name="Connecteur droit 17"/>
          <p:cNvCxnSpPr>
            <a:cxnSpLocks/>
          </p:cNvCxnSpPr>
          <p:nvPr/>
        </p:nvCxnSpPr>
        <p:spPr>
          <a:xfrm>
            <a:off x="2989566" y="4315081"/>
            <a:ext cx="3183079" cy="0"/>
          </a:xfrm>
          <a:prstGeom prst="line">
            <a:avLst/>
          </a:prstGeom>
          <a:ln w="571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C0DC6FCC-642E-F896-CAFD-0C7046E504A7}"/>
              </a:ext>
            </a:extLst>
          </p:cNvPr>
          <p:cNvSpPr txBox="1"/>
          <p:nvPr/>
        </p:nvSpPr>
        <p:spPr>
          <a:xfrm>
            <a:off x="2911145" y="1599158"/>
            <a:ext cx="97637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spc="3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Economies vs votre « cout d’usage pneus »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DC79677-D4E7-14F3-3B81-79AA74AE574A}"/>
              </a:ext>
            </a:extLst>
          </p:cNvPr>
          <p:cNvSpPr txBox="1"/>
          <p:nvPr/>
        </p:nvSpPr>
        <p:spPr>
          <a:xfrm>
            <a:off x="2941112" y="4487935"/>
            <a:ext cx="275888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démarche préventive de baisse de votre PRK et de vos immobilisations véhicules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25EF79E-E730-AF31-8A4C-10A973A693B0}"/>
              </a:ext>
            </a:extLst>
          </p:cNvPr>
          <p:cNvSpPr/>
          <p:nvPr/>
        </p:nvSpPr>
        <p:spPr>
          <a:xfrm>
            <a:off x="2931604" y="2915864"/>
            <a:ext cx="3469195" cy="181588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Dépense budgétaire véhicule optimisée</a:t>
            </a:r>
            <a:endParaRPr lang="fr-FR" sz="24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43B365-C751-A5E7-4B48-BCFF96D87729}"/>
              </a:ext>
            </a:extLst>
          </p:cNvPr>
          <p:cNvSpPr/>
          <p:nvPr/>
        </p:nvSpPr>
        <p:spPr>
          <a:xfrm>
            <a:off x="7871446" y="2915864"/>
            <a:ext cx="3027680" cy="181588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Diminution de l’empreinte carbone</a:t>
            </a:r>
            <a:endParaRPr lang="fr-FR" sz="24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3">
            <a:extLst>
              <a:ext uri="{FF2B5EF4-FFF2-40B4-BE49-F238E27FC236}">
                <a16:creationId xmlns:a16="http://schemas.microsoft.com/office/drawing/2014/main" id="{21F6BE1A-8883-3EC3-24AC-B3DD03A0E187}"/>
              </a:ext>
            </a:extLst>
          </p:cNvPr>
          <p:cNvSpPr/>
          <p:nvPr/>
        </p:nvSpPr>
        <p:spPr>
          <a:xfrm>
            <a:off x="2948856" y="2102258"/>
            <a:ext cx="7708913" cy="51910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-150" dirty="0">
                <a:solidFill>
                  <a:schemeClr val="bg1"/>
                </a:solidFill>
                <a:latin typeface="Avenir Next LT Pro" panose="020B0504020202020204" pitchFamily="34" charset="0"/>
              </a:rPr>
              <a:t>CASE STUDY N°1 – FLOTTE PL de 3800 PNEUS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F8C925E0-7C65-E7DC-BB42-7F2C770EB527}"/>
              </a:ext>
            </a:extLst>
          </p:cNvPr>
          <p:cNvCxnSpPr>
            <a:cxnSpLocks/>
          </p:cNvCxnSpPr>
          <p:nvPr/>
        </p:nvCxnSpPr>
        <p:spPr>
          <a:xfrm>
            <a:off x="7871446" y="4315081"/>
            <a:ext cx="3183079" cy="0"/>
          </a:xfrm>
          <a:prstGeom prst="line">
            <a:avLst/>
          </a:prstGeom>
          <a:ln w="571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6A4DBFC4-D846-B3D8-5966-1B298C852D92}"/>
              </a:ext>
            </a:extLst>
          </p:cNvPr>
          <p:cNvSpPr txBox="1"/>
          <p:nvPr/>
        </p:nvSpPr>
        <p:spPr>
          <a:xfrm>
            <a:off x="7939594" y="4487935"/>
            <a:ext cx="27588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action RSE labellisée pour une optimisation de la prime CEE</a:t>
            </a:r>
          </a:p>
        </p:txBody>
      </p:sp>
    </p:spTree>
    <p:extLst>
      <p:ext uri="{BB962C8B-B14F-4D97-AF65-F5344CB8AC3E}">
        <p14:creationId xmlns:p14="http://schemas.microsoft.com/office/powerpoint/2010/main" val="3836401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0775" y="3594610"/>
            <a:ext cx="2880366" cy="288036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5642" y="827280"/>
            <a:ext cx="2880366" cy="288036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384558" y="2194225"/>
            <a:ext cx="526318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Budget pneus =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3% </a:t>
            </a:r>
            <a:r>
              <a:rPr lang="fr-FR" sz="4000" dirty="0" err="1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deS</a:t>
            </a: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achats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br>
              <a:rPr lang="fr-FR" sz="1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PNEUS = Responsables de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30% de la conso carburant PL </a:t>
            </a:r>
          </a:p>
        </p:txBody>
      </p:sp>
      <p:cxnSp>
        <p:nvCxnSpPr>
          <p:cNvPr id="12" name="Connecteur droit 11"/>
          <p:cNvCxnSpPr/>
          <p:nvPr/>
        </p:nvCxnSpPr>
        <p:spPr>
          <a:xfrm flipH="1">
            <a:off x="-152400" y="121481"/>
            <a:ext cx="7126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 flipH="1">
            <a:off x="4613671" y="6748603"/>
            <a:ext cx="14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/>
          <p:cNvSpPr txBox="1"/>
          <p:nvPr/>
        </p:nvSpPr>
        <p:spPr>
          <a:xfrm>
            <a:off x="6547813" y="1308841"/>
            <a:ext cx="432471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Quelles économies réaliser liées au cout d’usage pneus </a:t>
            </a:r>
            <a:b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cette flotte</a:t>
            </a:r>
          </a:p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fr-FR" sz="16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27" y="1730630"/>
            <a:ext cx="5257607" cy="372795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541A234-861B-8FE5-93E8-05750CF708A5}"/>
              </a:ext>
            </a:extLst>
          </p:cNvPr>
          <p:cNvSpPr txBox="1"/>
          <p:nvPr/>
        </p:nvSpPr>
        <p:spPr>
          <a:xfrm>
            <a:off x="309573" y="431669"/>
            <a:ext cx="6238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RESULTAT DE L’AUDIT PERSONNALISE </a:t>
            </a:r>
            <a:b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BUSINESS PRO</a:t>
            </a:r>
            <a:endParaRPr lang="fr-FR" dirty="0"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342CE341-DACF-5F80-74A6-C04D5E27F380}"/>
              </a:ext>
            </a:extLst>
          </p:cNvPr>
          <p:cNvSpPr/>
          <p:nvPr/>
        </p:nvSpPr>
        <p:spPr>
          <a:xfrm>
            <a:off x="6689065" y="3678721"/>
            <a:ext cx="5299735" cy="74520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fr-FR" sz="2800" b="1" dirty="0" err="1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éConomies</a:t>
            </a:r>
            <a:r>
              <a:rPr lang="fr-FR" sz="2800" b="1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vs Prix de Revient Kms </a:t>
            </a:r>
            <a:br>
              <a:rPr lang="fr-FR" sz="11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1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( cout  gomme )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821A4C9-246A-552D-ED61-E4BEB56219FC}"/>
              </a:ext>
            </a:extLst>
          </p:cNvPr>
          <p:cNvSpPr txBox="1"/>
          <p:nvPr/>
        </p:nvSpPr>
        <p:spPr>
          <a:xfrm>
            <a:off x="6690490" y="3678721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CF878ED3-E839-9DE1-18EC-9E2992260728}"/>
              </a:ext>
            </a:extLst>
          </p:cNvPr>
          <p:cNvSpPr/>
          <p:nvPr/>
        </p:nvSpPr>
        <p:spPr>
          <a:xfrm>
            <a:off x="6689065" y="4717508"/>
            <a:ext cx="5299735" cy="743368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 Autres économies en couts d’usage  </a:t>
            </a:r>
          </a:p>
          <a:p>
            <a:pPr algn="ctr"/>
            <a:r>
              <a:rPr lang="fr-FR" sz="1200" b="1" spc="-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immobilisations </a:t>
            </a:r>
            <a:r>
              <a:rPr lang="fr-FR" sz="1200" b="1" spc="-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</a:t>
            </a:r>
            <a:r>
              <a:rPr lang="fr-FR" sz="1200" b="1" spc="-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consommation carburant, prime CEE ) </a:t>
            </a:r>
            <a:endParaRPr lang="fr-FR" sz="2000" b="1" spc="-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AAA5022-E72E-F1F2-59E1-5217187E91D4}"/>
              </a:ext>
            </a:extLst>
          </p:cNvPr>
          <p:cNvSpPr txBox="1"/>
          <p:nvPr/>
        </p:nvSpPr>
        <p:spPr>
          <a:xfrm>
            <a:off x="6683678" y="4693572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3CFDE05-7C42-C7C1-5E46-64BD83DF06EE}"/>
              </a:ext>
            </a:extLst>
          </p:cNvPr>
          <p:cNvSpPr txBox="1"/>
          <p:nvPr/>
        </p:nvSpPr>
        <p:spPr>
          <a:xfrm>
            <a:off x="10739942" y="925448"/>
            <a:ext cx="14847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6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2862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669" y="-43656"/>
            <a:ext cx="3455472" cy="3489733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1316729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RELEVE DE PARC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216" y="3501943"/>
            <a:ext cx="5717290" cy="32357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2CFB70-92AD-FF42-BE74-0C01177849CD}"/>
              </a:ext>
            </a:extLst>
          </p:cNvPr>
          <p:cNvSpPr/>
          <p:nvPr/>
        </p:nvSpPr>
        <p:spPr>
          <a:xfrm>
            <a:off x="8087360" y="558800"/>
            <a:ext cx="853440" cy="81280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7354EC-921F-2D18-3D70-F09566628C05}"/>
              </a:ext>
            </a:extLst>
          </p:cNvPr>
          <p:cNvSpPr/>
          <p:nvPr/>
        </p:nvSpPr>
        <p:spPr>
          <a:xfrm>
            <a:off x="9294260" y="424236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27FA1A9-1DD6-0053-D2D9-07E57C85D7AA}"/>
              </a:ext>
            </a:extLst>
          </p:cNvPr>
          <p:cNvSpPr txBox="1"/>
          <p:nvPr/>
        </p:nvSpPr>
        <p:spPr>
          <a:xfrm>
            <a:off x="168494" y="3819982"/>
            <a:ext cx="62280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sites examinés</a:t>
            </a:r>
          </a:p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</p:spTree>
    <p:extLst>
      <p:ext uri="{BB962C8B-B14F-4D97-AF65-F5344CB8AC3E}">
        <p14:creationId xmlns:p14="http://schemas.microsoft.com/office/powerpoint/2010/main" val="3059865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915537-BE01-FC46-F200-CCFCAD2E0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147" y="105882"/>
            <a:ext cx="6094936" cy="25668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F0428F-AEDD-B56D-05A6-53B61EF665B7}"/>
              </a:ext>
            </a:extLst>
          </p:cNvPr>
          <p:cNvSpPr/>
          <p:nvPr/>
        </p:nvSpPr>
        <p:spPr>
          <a:xfrm>
            <a:off x="9334900" y="92004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658595" y="4011546"/>
            <a:ext cx="5299735" cy="1444373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b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rechapage très faible : 22,5%   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298" y="4156388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6387310-129A-712D-7A19-CA12E2B3E661}"/>
              </a:ext>
            </a:extLst>
          </p:cNvPr>
          <p:cNvSpPr txBox="1"/>
          <p:nvPr/>
        </p:nvSpPr>
        <p:spPr>
          <a:xfrm>
            <a:off x="7549116" y="4703345"/>
            <a:ext cx="3785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VS. Moyenne 2022-2021 = </a:t>
            </a:r>
            <a:b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55% au global Groupe concerné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rechapés/neufs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5406" y="3685923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12E7885-8E2E-0CEC-C7E1-996DE808962E}"/>
              </a:ext>
            </a:extLst>
          </p:cNvPr>
          <p:cNvSpPr txBox="1"/>
          <p:nvPr/>
        </p:nvSpPr>
        <p:spPr>
          <a:xfrm>
            <a:off x="7015900" y="3679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57069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915537-BE01-FC46-F200-CCFCAD2E0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147" y="105882"/>
            <a:ext cx="6094936" cy="25668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F0428F-AEDD-B56D-05A6-53B61EF665B7}"/>
              </a:ext>
            </a:extLst>
          </p:cNvPr>
          <p:cNvSpPr/>
          <p:nvPr/>
        </p:nvSpPr>
        <p:spPr>
          <a:xfrm>
            <a:off x="9334900" y="92004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658595" y="4011546"/>
            <a:ext cx="5299735" cy="1444373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b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recreusage très faible : 5,1%   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298" y="4156388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6387310-129A-712D-7A19-CA12E2B3E661}"/>
              </a:ext>
            </a:extLst>
          </p:cNvPr>
          <p:cNvSpPr txBox="1"/>
          <p:nvPr/>
        </p:nvSpPr>
        <p:spPr>
          <a:xfrm>
            <a:off x="7549116" y="4703345"/>
            <a:ext cx="3785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VS. Moyenne Euromaster France =</a:t>
            </a:r>
          </a:p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</a:t>
            </a:r>
            <a:r>
              <a:rPr lang="fr-FR" sz="4000" dirty="0" err="1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RECREUSéS</a:t>
            </a:r>
            <a:endParaRPr lang="fr-FR" sz="40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5406" y="3685923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07695FF-02FB-41FE-55A3-31FC21DD231F}"/>
              </a:ext>
            </a:extLst>
          </p:cNvPr>
          <p:cNvSpPr txBox="1"/>
          <p:nvPr/>
        </p:nvSpPr>
        <p:spPr>
          <a:xfrm>
            <a:off x="7015900" y="3679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71679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320869" y="1407038"/>
            <a:ext cx="5581475" cy="1105787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Fort taux de marques différentes 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55" y="1670213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DES MARQUES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22102" y="969589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4C8D987-A8C3-84B6-6AE6-4955AF30C540}"/>
              </a:ext>
            </a:extLst>
          </p:cNvPr>
          <p:cNvSpPr txBox="1"/>
          <p:nvPr/>
        </p:nvSpPr>
        <p:spPr>
          <a:xfrm>
            <a:off x="272024" y="5113898"/>
            <a:ext cx="62382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24 marques différentes sur parc </a:t>
            </a:r>
          </a:p>
          <a:p>
            <a:endParaRPr lang="fr-FR" sz="28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réduction par 8 possible</a:t>
            </a: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fr-FR" sz="28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53967EC-B1C2-38DC-EEAC-9B4DBA63D795}"/>
              </a:ext>
            </a:extLst>
          </p:cNvPr>
          <p:cNvSpPr txBox="1"/>
          <p:nvPr/>
        </p:nvSpPr>
        <p:spPr>
          <a:xfrm>
            <a:off x="6739453" y="1068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413478-5AA9-8406-B1F9-8F1425F8A940}"/>
              </a:ext>
            </a:extLst>
          </p:cNvPr>
          <p:cNvSpPr txBox="1"/>
          <p:nvPr/>
        </p:nvSpPr>
        <p:spPr>
          <a:xfrm>
            <a:off x="6380546" y="3071736"/>
            <a:ext cx="557246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véhicules non conformes « hors législation » : </a:t>
            </a:r>
            <a:b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218 opérations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Investissement d’appairage +++ en achats pneus</a:t>
            </a:r>
          </a:p>
          <a:p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Gestion des stocks d’achats complexe et peu économique </a:t>
            </a:r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Rappel possibilité de mixage de pneus sur les essieux AR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Pneus neufs et rechapés possibles  marques groupe Michelin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8FC7FB4-154A-1D50-A223-4D1FFABC7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869" y="4813744"/>
            <a:ext cx="5892143" cy="199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58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320869" y="1407038"/>
            <a:ext cx="5581475" cy="1105787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114 crevaisons détectées		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55" y="1670213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CREVAISON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22102" y="969589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4C8D987-A8C3-84B6-6AE6-4955AF30C540}"/>
              </a:ext>
            </a:extLst>
          </p:cNvPr>
          <p:cNvSpPr txBox="1"/>
          <p:nvPr/>
        </p:nvSpPr>
        <p:spPr>
          <a:xfrm>
            <a:off x="272024" y="5113898"/>
            <a:ext cx="62382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 Dépannages évités -91K€</a:t>
            </a:r>
            <a:endParaRPr lang="fr-FR" sz="28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53967EC-B1C2-38DC-EEAC-9B4DBA63D795}"/>
              </a:ext>
            </a:extLst>
          </p:cNvPr>
          <p:cNvSpPr txBox="1"/>
          <p:nvPr/>
        </p:nvSpPr>
        <p:spPr>
          <a:xfrm>
            <a:off x="6739453" y="1068484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413478-5AA9-8406-B1F9-8F1425F8A940}"/>
              </a:ext>
            </a:extLst>
          </p:cNvPr>
          <p:cNvSpPr txBox="1"/>
          <p:nvPr/>
        </p:nvSpPr>
        <p:spPr>
          <a:xfrm>
            <a:off x="7058651" y="3071736"/>
            <a:ext cx="489436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Economie de l’ordre de 800€ par dépannage évité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fr-FR" sz="28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Baisse des immobilisations véhicules </a:t>
            </a: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3A5B177F-C868-29C7-FA50-B2C556AF2F1C}"/>
              </a:ext>
            </a:extLst>
          </p:cNvPr>
          <p:cNvSpPr/>
          <p:nvPr/>
        </p:nvSpPr>
        <p:spPr>
          <a:xfrm rot="5400000">
            <a:off x="6362064" y="3421568"/>
            <a:ext cx="709243" cy="303028"/>
          </a:xfrm>
          <a:prstGeom prst="triangle">
            <a:avLst/>
          </a:prstGeom>
          <a:solidFill>
            <a:srgbClr val="2F55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347D3FA2-79B2-57D8-00D5-F8A37235FA2D}"/>
              </a:ext>
            </a:extLst>
          </p:cNvPr>
          <p:cNvSpPr/>
          <p:nvPr/>
        </p:nvSpPr>
        <p:spPr>
          <a:xfrm rot="5400000">
            <a:off x="6372990" y="4681652"/>
            <a:ext cx="709243" cy="303028"/>
          </a:xfrm>
          <a:prstGeom prst="triangle">
            <a:avLst/>
          </a:prstGeom>
          <a:solidFill>
            <a:srgbClr val="2F55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34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RECHAPES/NEUFS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-248k€ </a:t>
            </a: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7351351-D31E-AAA7-2301-DB37F8AE2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0358" t="16961" r="24068" b="17770"/>
          <a:stretch/>
        </p:blipFill>
        <p:spPr>
          <a:xfrm>
            <a:off x="10819338" y="0"/>
            <a:ext cx="1357423" cy="151830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40" y="175578"/>
            <a:ext cx="371573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</a:t>
            </a:r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807492"/>
            <a:ext cx="6230678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Prix moyen pneu : 435€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 neuf = 520</a:t>
            </a:r>
            <a:r>
              <a:rPr lang="fr-FR" sz="1400" baseline="30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 rechapé = 350</a:t>
            </a:r>
            <a:r>
              <a:rPr lang="fr-FR" sz="1400" baseline="30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fr-FR" sz="11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11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6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rechapés/neufs sur essieux AR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- 170€ /pneu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Ratio rechapés/neuf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22,5%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b="1" u="sng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Progression KPI cible </a:t>
            </a:r>
            <a:b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+32,5% de vos pneus au sol </a:t>
            </a:r>
          </a:p>
          <a:p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+1462 pneus rechapés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En projection d’économies </a:t>
            </a:r>
            <a:b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1462X170€ = - 248K€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2561713"/>
            <a:ext cx="26602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ratio rechapés/neufs cible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55% des pneus au sol </a:t>
            </a: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219438" y="4399069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244248" y="5561562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22919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Poste Recreusages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-16K€ 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39" y="60977"/>
            <a:ext cx="424578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 </a:t>
            </a:r>
            <a:r>
              <a:rPr lang="fr-FR" sz="12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lang="fr-FR" sz="1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 prix moyen pneu PL= 435€  )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696650"/>
            <a:ext cx="6230678" cy="610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Rendement kms moyen pneu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110 000 kms</a:t>
            </a:r>
            <a:b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05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recreusage kms / CG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+25% vs rendement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+27500 kms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KPI RECREUSES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des pneus au sol </a:t>
            </a:r>
          </a:p>
          <a:p>
            <a:endParaRPr lang="fr-FR" sz="105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Progression KPI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+20% de vos pneus au sol 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+900 pneus recreusés</a:t>
            </a:r>
          </a:p>
          <a:p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+150 CG en recreusés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bonus total kms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économies bandes de roulement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-37,5 BDR</a:t>
            </a:r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1394958"/>
            <a:ext cx="266023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% recreusés au sol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5,1%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151361" y="3688554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143674" y="5010905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F34E5F-A373-1AA5-28B7-9976E8AD219F}"/>
              </a:ext>
            </a:extLst>
          </p:cNvPr>
          <p:cNvSpPr txBox="1"/>
          <p:nvPr/>
        </p:nvSpPr>
        <p:spPr>
          <a:xfrm>
            <a:off x="8407683" y="7113204"/>
            <a:ext cx="6390166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bonus total kms  </a:t>
            </a:r>
            <a:r>
              <a:rPr lang="fr-FR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: </a:t>
            </a:r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+150 000 kms chez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                                                                +2,362 M kms chez PAPREC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économies nbre de bandes de roulement :  </a:t>
            </a: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-3,75 BDR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-33,75 BDR PAPREC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1C46A34C-5B6A-840B-E8C1-868346218E37}"/>
              </a:ext>
            </a:extLst>
          </p:cNvPr>
          <p:cNvSpPr/>
          <p:nvPr/>
        </p:nvSpPr>
        <p:spPr>
          <a:xfrm rot="5400000">
            <a:off x="6151361" y="6055640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2698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141708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Nos engagements  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1768376"/>
            <a:ext cx="6444319" cy="52322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expertise au service d’une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mobilité</a:t>
            </a: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 durable </a:t>
            </a:r>
            <a:b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contributrice </a:t>
            </a:r>
            <a:r>
              <a:rPr lang="fr-FR" sz="28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d’économies </a:t>
            </a:r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la gestion de votre parc</a:t>
            </a:r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>
                <a:solidFill>
                  <a:srgbClr val="4472C4">
                    <a:lumMod val="75000"/>
                  </a:srgbClr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Un accompagnement Euromaster doublement gagnant   </a:t>
            </a:r>
            <a:endParaRPr lang="fr-FR" sz="2400" dirty="0">
              <a:solidFill>
                <a:srgbClr val="4472C4">
                  <a:lumMod val="75000"/>
                </a:srgbClr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Réduction couplée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des émissions de CO2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&amp; du budget de gestion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de vos véhicules.</a:t>
            </a:r>
          </a:p>
          <a:p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6" b="16667"/>
          <a:stretch/>
        </p:blipFill>
        <p:spPr>
          <a:xfrm>
            <a:off x="7838440" y="1849656"/>
            <a:ext cx="3609783" cy="39482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785" y="3429000"/>
            <a:ext cx="2880366" cy="2880366"/>
          </a:xfrm>
          <a:prstGeom prst="rect">
            <a:avLst/>
          </a:prstGeom>
        </p:spPr>
      </p:pic>
      <p:pic>
        <p:nvPicPr>
          <p:cNvPr id="4104" name="Picture 8" descr="Two Way Arrow PNG Images, Transparent Two Way Arrow Image Download - PNGitem">
            <a:extLst>
              <a:ext uri="{FF2B5EF4-FFF2-40B4-BE49-F238E27FC236}">
                <a16:creationId xmlns:a16="http://schemas.microsoft.com/office/drawing/2014/main" id="{9E8DF256-A88F-2A89-65DE-895490301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120" y="4661096"/>
            <a:ext cx="1688720" cy="183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22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Poste Recreusages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-16K€ 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39" y="60977"/>
            <a:ext cx="424578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 </a:t>
            </a:r>
            <a:r>
              <a:rPr lang="fr-FR" sz="12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lang="fr-FR" sz="1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 prix moyen pneu PL= 435€  )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696650"/>
            <a:ext cx="6230678" cy="610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Rendement kms moyen pneu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110 000 kms</a:t>
            </a:r>
            <a:b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05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recreusage kms / CG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+25% vs rendement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+27500 kms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KPI RECREUSES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des pneus au sol </a:t>
            </a:r>
          </a:p>
          <a:p>
            <a:endParaRPr lang="fr-FR" sz="105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Progression KPI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+20% de vos pneus au sol 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+900 pneus recreusés</a:t>
            </a:r>
          </a:p>
          <a:p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+150 CG en recreusés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bonus total kms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économies bandes de roulement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-37,5 BDR</a:t>
            </a:r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1394958"/>
            <a:ext cx="266023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% recreusés au sol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5,1%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151361" y="3688554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143674" y="5010905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F34E5F-A373-1AA5-28B7-9976E8AD219F}"/>
              </a:ext>
            </a:extLst>
          </p:cNvPr>
          <p:cNvSpPr txBox="1"/>
          <p:nvPr/>
        </p:nvSpPr>
        <p:spPr>
          <a:xfrm>
            <a:off x="8407683" y="7113204"/>
            <a:ext cx="6390166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bonus total kms  </a:t>
            </a:r>
            <a:r>
              <a:rPr lang="fr-FR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: </a:t>
            </a:r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+150 000 kms chez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                                                                +2,362 M kms chez PAPREC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économies nbre de bandes de roulement :  </a:t>
            </a: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-3,75 BDR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-33,75 BDR PAPREC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1C46A34C-5B6A-840B-E8C1-868346218E37}"/>
              </a:ext>
            </a:extLst>
          </p:cNvPr>
          <p:cNvSpPr/>
          <p:nvPr/>
        </p:nvSpPr>
        <p:spPr>
          <a:xfrm rot="5400000">
            <a:off x="6151361" y="6055640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068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B831ABC-0B99-61C3-3710-4430940D4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016" y="462027"/>
            <a:ext cx="5587970" cy="546484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RAPPEL FONDAMENTAUX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C9140AE-9D5E-3A4B-A4CD-B90E86A09B8B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236284" y="5186487"/>
            <a:ext cx="62359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MOYENNE DES IMPACTS </a:t>
            </a:r>
            <a:b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RECREUSAGE &amp; RECHAPAGE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35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IMPACT GLOBAL Recreusages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C9140AE-9D5E-3A4B-A4CD-B90E86A09B8B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-88 K€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FF6AE38-1AF0-6CD9-C7DE-7083ED7D7674}"/>
              </a:ext>
            </a:extLst>
          </p:cNvPr>
          <p:cNvSpPr txBox="1"/>
          <p:nvPr/>
        </p:nvSpPr>
        <p:spPr>
          <a:xfrm>
            <a:off x="6144937" y="462027"/>
            <a:ext cx="599304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Estimation gain conso carburant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 passant de </a:t>
            </a: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5% à 25% de recreusés au sol  </a:t>
            </a:r>
          </a:p>
          <a:p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Pour les 750 CG Bonus kms en roulage recreusés</a:t>
            </a:r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Economie carburant estimée au 100 km : 2L</a:t>
            </a:r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-50 200 L</a:t>
            </a:r>
          </a:p>
          <a:p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Au total  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50 200 L à 1,60€ HT = 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80 k€ HT</a:t>
            </a:r>
            <a:endParaRPr lang="fr-FR" sz="24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FC3456-CF17-44B2-AB9D-87DA796B162B}"/>
              </a:ext>
            </a:extLst>
          </p:cNvPr>
          <p:cNvSpPr/>
          <p:nvPr/>
        </p:nvSpPr>
        <p:spPr>
          <a:xfrm>
            <a:off x="6282094" y="5087693"/>
            <a:ext cx="5741412" cy="1168703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6A5F3F9-5735-290D-E2DF-E33D1610D4AB}"/>
              </a:ext>
            </a:extLst>
          </p:cNvPr>
          <p:cNvSpPr txBox="1"/>
          <p:nvPr/>
        </p:nvSpPr>
        <p:spPr>
          <a:xfrm>
            <a:off x="6282094" y="5389232"/>
            <a:ext cx="5741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Exemples de tarifs selon la valorisation </a:t>
            </a:r>
            <a:r>
              <a:rPr lang="fr-FR" sz="20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Cumac</a:t>
            </a:r>
            <a:r>
              <a:rPr lang="fr-FR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b="1" spc="-1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Estimation prime CEE  : </a:t>
            </a:r>
            <a:r>
              <a:rPr lang="fr-FR" sz="2800" b="1" spc="-1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8K€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D8D5C391-5CC1-7FED-8624-25A750B463A0}"/>
              </a:ext>
            </a:extLst>
          </p:cNvPr>
          <p:cNvSpPr/>
          <p:nvPr/>
        </p:nvSpPr>
        <p:spPr>
          <a:xfrm>
            <a:off x="7179530" y="6473997"/>
            <a:ext cx="1597793" cy="58767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24" name="Picture 2" descr="Franchise Euromaster | Devenir Franchisé | 15 000€">
            <a:extLst>
              <a:ext uri="{FF2B5EF4-FFF2-40B4-BE49-F238E27FC236}">
                <a16:creationId xmlns:a16="http://schemas.microsoft.com/office/drawing/2014/main" id="{3AB8CB64-687A-B1D7-7E7F-80D0C225D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49089" y="4677784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94411D04-4E17-CF60-4BDB-ACE08D90D209}"/>
              </a:ext>
            </a:extLst>
          </p:cNvPr>
          <p:cNvSpPr txBox="1"/>
          <p:nvPr/>
        </p:nvSpPr>
        <p:spPr>
          <a:xfrm>
            <a:off x="6795466" y="4757368"/>
            <a:ext cx="43184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CEE - </a:t>
            </a:r>
            <a:r>
              <a:rPr lang="fr-FR" sz="20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Certificat d’Economies d’Energies  </a:t>
            </a:r>
            <a:endParaRPr lang="fr-FR" sz="20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378324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44266" y="-25566"/>
            <a:ext cx="58946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Synthèse analyse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endParaRPr lang="fr-FR" sz="32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3327713"/>
            <a:ext cx="62280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Possibilité de  baisse très significative DU Cout d’Usage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Pneu PL de l’ordre de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168494" y="5330773"/>
            <a:ext cx="40479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5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443 K€ / AN </a:t>
            </a:r>
            <a:endParaRPr lang="fr-FR" sz="40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FF6AE38-1AF0-6CD9-C7DE-7083ED7D7674}"/>
              </a:ext>
            </a:extLst>
          </p:cNvPr>
          <p:cNvSpPr txBox="1"/>
          <p:nvPr/>
        </p:nvSpPr>
        <p:spPr>
          <a:xfrm>
            <a:off x="6737665" y="579781"/>
            <a:ext cx="5149535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 err="1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PRéVENTIF</a:t>
            </a:r>
            <a:endParaRPr lang="fr-FR" sz="32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91K€ poste dépannage </a:t>
            </a:r>
          </a:p>
          <a:p>
            <a:r>
              <a:rPr lang="fr-FR" sz="2400" b="0" dirty="0">
                <a:solidFill>
                  <a:srgbClr val="2F5597"/>
                </a:solidFill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118 dépannages évités</a:t>
            </a:r>
          </a:p>
          <a:p>
            <a:r>
              <a:rPr lang="fr-FR" sz="24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RECREUSAGE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-80K€ </a:t>
            </a: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Grace au ratio « pneus recreusés au sol » </a:t>
            </a: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RECHAPAGE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-248K€ </a:t>
            </a: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Engagement ratio % PL rechapés / neufs</a:t>
            </a: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fr-FR" sz="2400" dirty="0"/>
          </a:p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Certificat d’Economies d’Energies </a:t>
            </a:r>
            <a:b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-8K€ </a:t>
            </a:r>
          </a:p>
          <a:p>
            <a:endParaRPr lang="fr-FR" sz="2400" dirty="0"/>
          </a:p>
        </p:txBody>
      </p:sp>
      <p:pic>
        <p:nvPicPr>
          <p:cNvPr id="24" name="Picture 2" descr="Franchise Euromaster | Devenir Franchisé | 15 000€">
            <a:extLst>
              <a:ext uri="{FF2B5EF4-FFF2-40B4-BE49-F238E27FC236}">
                <a16:creationId xmlns:a16="http://schemas.microsoft.com/office/drawing/2014/main" id="{3AB8CB64-687A-B1D7-7E7F-80D0C225D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06356" y="462027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ranchise Euromaster | Devenir Franchisé | 15 000€">
            <a:extLst>
              <a:ext uri="{FF2B5EF4-FFF2-40B4-BE49-F238E27FC236}">
                <a16:creationId xmlns:a16="http://schemas.microsoft.com/office/drawing/2014/main" id="{FD54993A-7927-1026-D44F-34C915E822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20869" y="2066886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ranchise Euromaster | Devenir Franchisé | 15 000€">
            <a:extLst>
              <a:ext uri="{FF2B5EF4-FFF2-40B4-BE49-F238E27FC236}">
                <a16:creationId xmlns:a16="http://schemas.microsoft.com/office/drawing/2014/main" id="{CBDE3C7C-5F54-F9A3-516B-8EA1C9EFA5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18487" y="3680470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ranchise Euromaster | Devenir Franchisé | 15 000€">
            <a:extLst>
              <a:ext uri="{FF2B5EF4-FFF2-40B4-BE49-F238E27FC236}">
                <a16:creationId xmlns:a16="http://schemas.microsoft.com/office/drawing/2014/main" id="{BCADD040-595E-878C-321A-95F0D82D19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0617" y="5294054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ABBC979-4DAD-4C92-BA26-88AC26212E5F}"/>
              </a:ext>
            </a:extLst>
          </p:cNvPr>
          <p:cNvSpPr/>
          <p:nvPr/>
        </p:nvSpPr>
        <p:spPr>
          <a:xfrm rot="21179570">
            <a:off x="325383" y="553208"/>
            <a:ext cx="4538306" cy="615303"/>
          </a:xfrm>
          <a:prstGeom prst="rect">
            <a:avLst/>
          </a:prstGeom>
          <a:solidFill>
            <a:srgbClr val="00B0F0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 err="1">
                <a:latin typeface="Bebas Neue" panose="020B0606020202050201" pitchFamily="34" charset="0"/>
              </a:rPr>
              <a:t>éCONOMIE</a:t>
            </a:r>
            <a:endParaRPr lang="fr-FR" sz="48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0338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FFDBF71-0739-75D2-E0FC-B7AEEFDEA2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1"/>
          <a:stretch/>
        </p:blipFill>
        <p:spPr>
          <a:xfrm>
            <a:off x="6238925" y="84069"/>
            <a:ext cx="5953075" cy="5884210"/>
          </a:xfrm>
          <a:prstGeom prst="rect">
            <a:avLst/>
          </a:prstGeom>
        </p:spPr>
      </p:pic>
      <p:pic>
        <p:nvPicPr>
          <p:cNvPr id="12" name="object 13">
            <a:extLst>
              <a:ext uri="{FF2B5EF4-FFF2-40B4-BE49-F238E27FC236}">
                <a16:creationId xmlns:a16="http://schemas.microsoft.com/office/drawing/2014/main" id="{D08B9CEE-E55E-87A5-0939-8156F92900F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" y="4094480"/>
            <a:ext cx="6797426" cy="276351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3327713"/>
            <a:ext cx="62280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Possibilité de  baisse très significative DE SON EMPREINTE CARBONE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168494" y="5330773"/>
            <a:ext cx="40479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54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-250 000 KG CO2</a:t>
            </a:r>
            <a:endParaRPr lang="fr-FR" sz="4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9F8E6A0-CEDF-21D3-CB76-F9561CB00DEE}"/>
              </a:ext>
            </a:extLst>
          </p:cNvPr>
          <p:cNvSpPr txBox="1"/>
          <p:nvPr/>
        </p:nvSpPr>
        <p:spPr>
          <a:xfrm>
            <a:off x="44266" y="-25566"/>
            <a:ext cx="58946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Synthèse analyse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endParaRPr lang="fr-FR" sz="32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FD20D0-BEF8-AD00-4E39-FCC4B319F540}"/>
              </a:ext>
            </a:extLst>
          </p:cNvPr>
          <p:cNvSpPr/>
          <p:nvPr/>
        </p:nvSpPr>
        <p:spPr>
          <a:xfrm rot="21179570">
            <a:off x="325383" y="553208"/>
            <a:ext cx="4538306" cy="615303"/>
          </a:xfrm>
          <a:prstGeom prst="rect">
            <a:avLst/>
          </a:prstGeom>
          <a:solidFill>
            <a:srgbClr val="00963E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latin typeface="Bebas Neue" panose="020B0606020202050201" pitchFamily="34" charset="0"/>
              </a:rPr>
              <a:t>ECOLOGIE</a:t>
            </a:r>
          </a:p>
        </p:txBody>
      </p:sp>
    </p:spTree>
    <p:extLst>
      <p:ext uri="{BB962C8B-B14F-4D97-AF65-F5344CB8AC3E}">
        <p14:creationId xmlns:p14="http://schemas.microsoft.com/office/powerpoint/2010/main" val="2464808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2">
            <a:extLst>
              <a:ext uri="{FF2B5EF4-FFF2-40B4-BE49-F238E27FC236}">
                <a16:creationId xmlns:a16="http://schemas.microsoft.com/office/drawing/2014/main" id="{CD48CBE2-C8F1-A53B-EAA6-F3FFA2C1E9E1}"/>
              </a:ext>
            </a:extLst>
          </p:cNvPr>
          <p:cNvSpPr txBox="1">
            <a:spLocks/>
          </p:cNvSpPr>
          <p:nvPr/>
        </p:nvSpPr>
        <p:spPr>
          <a:xfrm>
            <a:off x="3352800" y="3657600"/>
            <a:ext cx="6360795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4300" b="1" i="0">
                <a:solidFill>
                  <a:srgbClr val="009640"/>
                </a:solidFill>
                <a:latin typeface="Bebas Neue Pro"/>
                <a:ea typeface="+mj-ea"/>
                <a:cs typeface="Bebas Neue Pro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fr-FR" sz="2800" b="0" kern="0" dirty="0">
                <a:solidFill>
                  <a:srgbClr val="FFFFFF"/>
                </a:solidFill>
                <a:latin typeface="Bebas Neue" panose="020B0606020202050201" charset="0"/>
              </a:rPr>
              <a:t>TOUJOURS LÀ POUR GARANTIR LA MOBILITÉ DURABLE….</a:t>
            </a:r>
            <a:endParaRPr lang="fr-FR" sz="2800" b="0" kern="0" dirty="0">
              <a:latin typeface="Bebas Neue" panose="020B060602020205020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873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639" y="3590036"/>
            <a:ext cx="3808756" cy="28803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264" y="3429000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UN ENJEU STRATEGIQUE POUR VOUS, LES TRANSPORTEURS</a:t>
            </a:r>
          </a:p>
        </p:txBody>
      </p:sp>
      <p:sp>
        <p:nvSpPr>
          <p:cNvPr id="9" name="Rectangle 8"/>
          <p:cNvSpPr/>
          <p:nvPr/>
        </p:nvSpPr>
        <p:spPr>
          <a:xfrm>
            <a:off x="6537563" y="4037666"/>
            <a:ext cx="5323840" cy="23391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3 à 5 %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30%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30%</a:t>
            </a:r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412930" y="664558"/>
            <a:ext cx="1153268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i="1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NOUS SOMMES TOUJOURS Là POUR…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vous </a:t>
            </a:r>
            <a:r>
              <a:rPr lang="fr-FR" sz="3600" dirty="0" err="1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éviteR</a:t>
            </a: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des immobilisations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 être actif dans la réduction de votre coût d’usage véhicule,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tout en garantissant une sécurité optimale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flipV="1">
            <a:off x="476434" y="3334059"/>
            <a:ext cx="5395338" cy="455377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32857" y="3876630"/>
            <a:ext cx="576758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travaillons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 le pneu en optimisant son rendement km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donc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coût de gomme global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actions autour du pneu ont également une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forte répercussion sur votre budget carburant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63AC4FD-E72C-E82D-345A-BC2235F5EF4A}"/>
              </a:ext>
            </a:extLst>
          </p:cNvPr>
          <p:cNvSpPr txBox="1"/>
          <p:nvPr/>
        </p:nvSpPr>
        <p:spPr>
          <a:xfrm>
            <a:off x="7977631" y="4099468"/>
            <a:ext cx="3569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budget achats </a:t>
            </a:r>
            <a:b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 lié aux pneus, 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23228EB-1134-0502-03A8-D1AB4FA6405C}"/>
              </a:ext>
            </a:extLst>
          </p:cNvPr>
          <p:cNvSpPr txBox="1"/>
          <p:nvPr/>
        </p:nvSpPr>
        <p:spPr>
          <a:xfrm>
            <a:off x="7977631" y="4820066"/>
            <a:ext cx="38384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vos achats est lié au carburant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8D85119-E502-9642-BB14-A74B00DDA2B3}"/>
              </a:ext>
            </a:extLst>
          </p:cNvPr>
          <p:cNvSpPr txBox="1"/>
          <p:nvPr/>
        </p:nvSpPr>
        <p:spPr>
          <a:xfrm>
            <a:off x="8001543" y="5623487"/>
            <a:ext cx="40786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budget carburant est lié aux pneus</a:t>
            </a:r>
          </a:p>
        </p:txBody>
      </p:sp>
      <p:pic>
        <p:nvPicPr>
          <p:cNvPr id="1026" name="Picture 2" descr="Étiquetage des pneus européans, comment le lire">
            <a:extLst>
              <a:ext uri="{FF2B5EF4-FFF2-40B4-BE49-F238E27FC236}">
                <a16:creationId xmlns:a16="http://schemas.microsoft.com/office/drawing/2014/main" id="{9C8B1FF9-66C7-8528-D58A-84C8BC81F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51" y="3228269"/>
            <a:ext cx="1595089" cy="97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90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Mieux vous connaitre pour mieux vous conseiller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6370319" y="1652634"/>
            <a:ext cx="50088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réalisons un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RAPIDE ET COMPLET </a:t>
            </a:r>
            <a:b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parc qui identifie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besoins exacts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vous permet d’évaluer les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ontrôle technique voiture et utilitaire | Euromaster">
            <a:extLst>
              <a:ext uri="{FF2B5EF4-FFF2-40B4-BE49-F238E27FC236}">
                <a16:creationId xmlns:a16="http://schemas.microsoft.com/office/drawing/2014/main" id="{6C994D5C-1071-8756-D2E6-32D0A9A2C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66" y="924560"/>
            <a:ext cx="5933440" cy="593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81B3028-E29D-E89A-3D2F-10552EB10223}"/>
              </a:ext>
            </a:extLst>
          </p:cNvPr>
          <p:cNvSpPr txBox="1"/>
          <p:nvPr/>
        </p:nvSpPr>
        <p:spPr>
          <a:xfrm>
            <a:off x="6370319" y="3709428"/>
            <a:ext cx="610897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ÉCONOMIES RÉALISABLES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EN TERMES DE </a:t>
            </a: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COûT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D’USAGE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ET D’EMPREINTE CARBONE.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5551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0 ans aux côtés d'Euromaster">
            <a:hlinkClick r:id="" action="ppaction://media"/>
            <a:extLst>
              <a:ext uri="{FF2B5EF4-FFF2-40B4-BE49-F238E27FC236}">
                <a16:creationId xmlns:a16="http://schemas.microsoft.com/office/drawing/2014/main" id="{70820104-4F19-AE44-9FC3-110D2EAA459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3906" end="13034.42"/>
                </p14:media>
              </p:ext>
            </p:extLst>
          </p:nvPr>
        </p:nvPicPr>
        <p:blipFill rotWithShape="1">
          <a:blip r:embed="rId5"/>
          <a:srcRect l="42260" r="24321"/>
          <a:stretch/>
        </p:blipFill>
        <p:spPr>
          <a:xfrm>
            <a:off x="8117484" y="0"/>
            <a:ext cx="4074515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483F94-4B12-A06D-C832-0692BF7595FD}"/>
              </a:ext>
            </a:extLst>
          </p:cNvPr>
          <p:cNvSpPr/>
          <p:nvPr/>
        </p:nvSpPr>
        <p:spPr>
          <a:xfrm>
            <a:off x="8117485" y="-1"/>
            <a:ext cx="4074515" cy="6857999"/>
          </a:xfrm>
          <a:prstGeom prst="rect">
            <a:avLst/>
          </a:prstGeom>
          <a:solidFill>
            <a:srgbClr val="2F5597">
              <a:alpha val="4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50" name="Picture 2" descr="MICHELIN LATITUDE SPORT">
            <a:extLst>
              <a:ext uri="{FF2B5EF4-FFF2-40B4-BE49-F238E27FC236}">
                <a16:creationId xmlns:a16="http://schemas.microsoft.com/office/drawing/2014/main" id="{B06E448D-84FC-9A10-AD0D-07AE8F75F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8939" y="2673623"/>
            <a:ext cx="3700669" cy="370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76434" y="1390499"/>
            <a:ext cx="675121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Euromaster est capable </a:t>
            </a: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d’identifier </a:t>
            </a:r>
            <a:b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vos progressions/gains </a:t>
            </a:r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grâce à des indicateurs :</a:t>
            </a:r>
            <a:br>
              <a:rPr lang="fr-FR" sz="24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fr-FR" sz="20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VÉHICULES CONFORMES À LA LÉGISLATION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IDENTIFICATION DES DOMMAGES ÉVENTUELS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b="1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TOUS LES SERVICES  AUTOUR DU PNEU </a:t>
            </a:r>
            <a:b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QUI BAISSENT VOTRE COÛT D’USAGE VÉHICULE  </a:t>
            </a:r>
            <a:b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 </a:t>
            </a:r>
            <a: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recreusage, permutation, géométrie, retour sur jante, </a:t>
            </a:r>
            <a:b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réparation, mise à pression..  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FOCUS SUR NOS AUDITS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50E8F31-B179-4AE3-E7B0-FB6147F0B80E}"/>
              </a:ext>
            </a:extLst>
          </p:cNvPr>
          <p:cNvSpPr txBox="1"/>
          <p:nvPr/>
        </p:nvSpPr>
        <p:spPr>
          <a:xfrm>
            <a:off x="8303147" y="1602469"/>
            <a:ext cx="370319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OFFRE PREVENTIVE</a:t>
            </a:r>
          </a:p>
          <a:p>
            <a:pPr algn="ctr"/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services 100% digitalisés pour identifier les dommages et optimiser votre coût d’usage</a:t>
            </a: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000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09A6D7F2-FB3E-50A9-2EDD-867EE6E6D9C9}"/>
              </a:ext>
            </a:extLst>
          </p:cNvPr>
          <p:cNvSpPr/>
          <p:nvPr/>
        </p:nvSpPr>
        <p:spPr>
          <a:xfrm rot="5400000">
            <a:off x="7548339" y="2035216"/>
            <a:ext cx="1509616" cy="385052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7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552610" y="1393881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optimiser vos achats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66435" y="1271212"/>
            <a:ext cx="7204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conseillez sur les pneus, c’est :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61193" y="364185"/>
            <a:ext cx="11365047" cy="582891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NOTRE RÔLE </a:t>
            </a:r>
            <a:br>
              <a:rPr lang="fr-FR" sz="3600" dirty="0"/>
            </a:br>
            <a:r>
              <a:rPr lang="fr-FR" sz="3600" dirty="0"/>
              <a:t>C’EST AUSSI </a:t>
            </a:r>
            <a:r>
              <a:rPr lang="fr-FR" sz="3600" b="1" dirty="0"/>
              <a:t>Vous AIDER a faire les meilleurs choix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rot="16200000" flipV="1">
            <a:off x="126453" y="2744664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566435" y="2412589"/>
            <a:ext cx="6555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des économies dans vos achats et faciliter la gestion au quotidien de vos pneumatiques au sol (ratio neuf/rechapé, nombre de marques sur parc, traçabilité carcasses démontées…)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3B6571-708E-2C8E-0FB0-A5C3F19CAD57}"/>
              </a:ext>
            </a:extLst>
          </p:cNvPr>
          <p:cNvSpPr txBox="1"/>
          <p:nvPr/>
        </p:nvSpPr>
        <p:spPr>
          <a:xfrm>
            <a:off x="563878" y="2999717"/>
            <a:ext cx="72048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profiter des avantages du modèle multi vies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EB36A664-2C6A-D8F5-28DA-3CEF67725440}"/>
              </a:ext>
            </a:extLst>
          </p:cNvPr>
          <p:cNvSpPr/>
          <p:nvPr/>
        </p:nvSpPr>
        <p:spPr>
          <a:xfrm rot="16200000" flipV="1">
            <a:off x="123896" y="4319194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8379505-1840-CF43-2B9D-0685D8857C59}"/>
              </a:ext>
            </a:extLst>
          </p:cNvPr>
          <p:cNvSpPr txBox="1"/>
          <p:nvPr/>
        </p:nvSpPr>
        <p:spPr>
          <a:xfrm>
            <a:off x="563878" y="3987119"/>
            <a:ext cx="6873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le choix du rechapé, c’est promouvoir le réemploi, les économies de matières premières, de CO2 =&gt; réduire votre impact environnemental et votre coût d’achat par pneu.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7EF6AAC-04A8-8A9A-D875-C1892FB37F49}"/>
              </a:ext>
            </a:extLst>
          </p:cNvPr>
          <p:cNvSpPr txBox="1"/>
          <p:nvPr/>
        </p:nvSpPr>
        <p:spPr>
          <a:xfrm>
            <a:off x="563878" y="4599386"/>
            <a:ext cx="709676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optimiser votre consommation de carburant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090AE72C-964C-6D51-8A94-8C8ABBD9BCC7}"/>
              </a:ext>
            </a:extLst>
          </p:cNvPr>
          <p:cNvSpPr/>
          <p:nvPr/>
        </p:nvSpPr>
        <p:spPr>
          <a:xfrm rot="16200000" flipV="1">
            <a:off x="123896" y="5918863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FE88664-228B-082D-AE7C-5960998A28D3}"/>
              </a:ext>
            </a:extLst>
          </p:cNvPr>
          <p:cNvSpPr txBox="1"/>
          <p:nvPr/>
        </p:nvSpPr>
        <p:spPr>
          <a:xfrm>
            <a:off x="563878" y="5684711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pneu à plus faible résistance au roulement par exemple labelling B vs C : c’est 5% de conso de carburant en moins, soit 0,8L/100km </a:t>
            </a:r>
            <a:b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aussi -22g de CO2/km</a:t>
            </a:r>
          </a:p>
        </p:txBody>
      </p:sp>
      <p:pic>
        <p:nvPicPr>
          <p:cNvPr id="7" name="Image 6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751C4C3C-96CC-3A1A-9D34-CC93D9BFF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536" y="205806"/>
            <a:ext cx="3962743" cy="619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6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DES SOLUTIONS DE GESTION DE TRESORERIE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8402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de vous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SIMPLIFIER VOTRE ACTIVITÉ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la gestion de vos flottes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202782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Optimisation et visibilité trésorerie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70562" y="3788870"/>
            <a:ext cx="1384996" cy="131037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848016" y="3138767"/>
            <a:ext cx="76695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financements : achats de pneus crédit ou LOA</a:t>
            </a:r>
          </a:p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lissage de toutes vos dépenses pneus et services sur l’année avec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MasterCARE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Easyliss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Attestation CO</a:t>
            </a:r>
            <a:r>
              <a:rPr lang="fr-FR" baseline="25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fr-FR" baseline="-25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 valorise la quantité de CO</a:t>
            </a:r>
            <a:r>
              <a:rPr lang="fr-FR" baseline="25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économisée à partir des achats de pneumatiques recreusés et rechapés</a:t>
            </a:r>
          </a:p>
          <a:p>
            <a:b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Découvrez nos solutions adaptées à vos besoins</a:t>
            </a: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428433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Simplification de facturation et de gestion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347562" y="568421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947466" y="5357191"/>
            <a:ext cx="664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Forfaitisation de vos services par carte grise  = </a:t>
            </a:r>
            <a:r>
              <a:rPr lang="fr-FR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MasterPREMIUM</a:t>
            </a:r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 descr="Achetez, louez et vendez vite et bien avec l'Agence Vauban - Agence Vauban">
            <a:extLst>
              <a:ext uri="{FF2B5EF4-FFF2-40B4-BE49-F238E27FC236}">
                <a16:creationId xmlns:a16="http://schemas.microsoft.com/office/drawing/2014/main" id="{8C18D4CB-84D4-A32E-7596-9D27C3CF7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823" y="1393202"/>
            <a:ext cx="4772025" cy="47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836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De meilleurs pneus pour une conduite plus écologique - Les transports">
            <a:extLst>
              <a:ext uri="{FF2B5EF4-FFF2-40B4-BE49-F238E27FC236}">
                <a16:creationId xmlns:a16="http://schemas.microsoft.com/office/drawing/2014/main" id="{D7FC9965-1EE1-9343-B2FD-1C0B026CF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8" y="1647825"/>
            <a:ext cx="7810500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DES SOLUTIONS EFFICACES DE DECABORNATION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69165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vous aider à réduire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EMPREINTE ENVIRONNEMENTALE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1879438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Aide administrative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1272970" y="3370447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1712952" y="2998709"/>
            <a:ext cx="7613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prend en charge l’ensemble des démarches : </a:t>
            </a:r>
            <a:b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3676186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PRIME CEE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1272970" y="5094732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1712952" y="4762657"/>
            <a:ext cx="664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Grâce aux contrats type MASTERCARE d’Euromaster en préventif bénéficiez de primes CEE</a:t>
            </a:r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E4D9B93-F86A-59F6-5057-431EE1D2C493}"/>
              </a:ext>
            </a:extLst>
          </p:cNvPr>
          <p:cNvSpPr txBox="1"/>
          <p:nvPr/>
        </p:nvSpPr>
        <p:spPr>
          <a:xfrm>
            <a:off x="523457" y="5878260"/>
            <a:ext cx="51955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i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pouvez bénéficier d’autres primes CEE au-delà du pneumatique (programme éco conduite, équipements spécifiques sur les achats véhicules…)</a:t>
            </a:r>
          </a:p>
        </p:txBody>
      </p:sp>
    </p:spTree>
    <p:extLst>
      <p:ext uri="{BB962C8B-B14F-4D97-AF65-F5344CB8AC3E}">
        <p14:creationId xmlns:p14="http://schemas.microsoft.com/office/powerpoint/2010/main" val="4097222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DES SOLUTIONS DURABLES &amp; ECONOMIQUES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684709" y="2300977"/>
            <a:ext cx="68287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ETRE EXEMPLAIRE SUR LA sécurité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4F15CEE6-282D-CDE1-8720-B536D034CCA5}"/>
              </a:ext>
            </a:extLst>
          </p:cNvPr>
          <p:cNvSpPr/>
          <p:nvPr/>
        </p:nvSpPr>
        <p:spPr>
          <a:xfrm rot="16200000" flipV="1">
            <a:off x="483843" y="1220127"/>
            <a:ext cx="571963" cy="456964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CA0A9795-09DF-0620-C880-BBD259A5FA7F}"/>
              </a:ext>
            </a:extLst>
          </p:cNvPr>
          <p:cNvSpPr/>
          <p:nvPr/>
        </p:nvSpPr>
        <p:spPr>
          <a:xfrm rot="16200000" flipV="1">
            <a:off x="712327" y="1214034"/>
            <a:ext cx="571963" cy="45696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32A070-CDA2-8068-76A7-8595A3A60814}"/>
              </a:ext>
            </a:extLst>
          </p:cNvPr>
          <p:cNvSpPr txBox="1"/>
          <p:nvPr/>
        </p:nvSpPr>
        <p:spPr>
          <a:xfrm>
            <a:off x="1256128" y="1190736"/>
            <a:ext cx="6166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NOS ENGAGEMENTS RSE</a:t>
            </a: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logos rse">
            <a:extLst>
              <a:ext uri="{FF2B5EF4-FFF2-40B4-BE49-F238E27FC236}">
                <a16:creationId xmlns:a16="http://schemas.microsoft.com/office/drawing/2014/main" id="{DBE376BA-8AB6-B4CB-0120-F5FD741B9C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08" t="4363" r="12452" b="3679"/>
          <a:stretch/>
        </p:blipFill>
        <p:spPr bwMode="auto">
          <a:xfrm>
            <a:off x="7863344" y="996981"/>
            <a:ext cx="3551240" cy="174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3E598-ADA8-29C0-363B-2952912026DB}"/>
              </a:ext>
            </a:extLst>
          </p:cNvPr>
          <p:cNvSpPr txBox="1"/>
          <p:nvPr/>
        </p:nvSpPr>
        <p:spPr>
          <a:xfrm>
            <a:off x="679963" y="4595599"/>
            <a:ext cx="10938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ETRE UN PARTENAIRE RESPONSABLE ET RESPECTEUX DE LA VALEUR HUMAINE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0AC6FE9-8AEE-38B7-5F14-5F9DC7D5B8EA}"/>
              </a:ext>
            </a:extLst>
          </p:cNvPr>
          <p:cNvSpPr txBox="1"/>
          <p:nvPr/>
        </p:nvSpPr>
        <p:spPr>
          <a:xfrm>
            <a:off x="679963" y="3485358"/>
            <a:ext cx="10539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CONTRIBUER ENSEMBLE à REDUIRE VOTRE IMPACT ENVIRONNEMENTAIL 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B1D6E-6CB3-6CAA-2B3F-39EF7B04FCC7}"/>
              </a:ext>
            </a:extLst>
          </p:cNvPr>
          <p:cNvSpPr txBox="1"/>
          <p:nvPr/>
        </p:nvSpPr>
        <p:spPr>
          <a:xfrm>
            <a:off x="679963" y="5747485"/>
            <a:ext cx="10539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VOUS APPORTER UNE EXPERIENCE DE </a:t>
            </a:r>
            <a:r>
              <a:rPr lang="fr-FR" sz="3600" dirty="0" err="1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QUALITé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4F704BA3-4898-27AA-DE1C-51960C9884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8296" y="2323884"/>
            <a:ext cx="601667" cy="59353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BBDF2ED-E843-4250-1C0A-21F3FB1F92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3485358"/>
            <a:ext cx="601667" cy="59353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59E7145-3640-753D-20BD-18A27C57B1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4594852"/>
            <a:ext cx="601667" cy="593537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8073532-2963-92A2-FD8D-85744E82DD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5765236"/>
            <a:ext cx="601667" cy="59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9236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Analyse de projet, tiré de 24Slides</Template>
  <TotalTime>0</TotalTime>
  <Words>1873</Words>
  <Application>Microsoft Office PowerPoint</Application>
  <PresentationFormat>Grand écran</PresentationFormat>
  <Paragraphs>321</Paragraphs>
  <Slides>25</Slides>
  <Notes>3</Notes>
  <HiddenSlides>0</HiddenSlides>
  <MMClips>1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10</vt:i4>
      </vt:variant>
      <vt:variant>
        <vt:lpstr>Titres des diapositives</vt:lpstr>
      </vt:variant>
      <vt:variant>
        <vt:i4>25</vt:i4>
      </vt:variant>
    </vt:vector>
  </HeadingPairs>
  <TitlesOfParts>
    <vt:vector size="43" baseType="lpstr">
      <vt:lpstr>Bebas Neue</vt:lpstr>
      <vt:lpstr>Arial Narrow</vt:lpstr>
      <vt:lpstr>Calibri</vt:lpstr>
      <vt:lpstr>Bebas Neue Bold</vt:lpstr>
      <vt:lpstr>Wingdings</vt:lpstr>
      <vt:lpstr>Bebas</vt:lpstr>
      <vt:lpstr>Avenir Next LT Pro</vt:lpstr>
      <vt:lpstr>Arial</vt:lpstr>
      <vt:lpstr>1_Thème Office</vt:lpstr>
      <vt:lpstr>2_Thème Office</vt:lpstr>
      <vt:lpstr>5_Conception personnalisée</vt:lpstr>
      <vt:lpstr>6_Conception personnalisée</vt:lpstr>
      <vt:lpstr>4_Thème Office</vt:lpstr>
      <vt:lpstr>7_Conception personnalisée</vt:lpstr>
      <vt:lpstr>3_Thème Office</vt:lpstr>
      <vt:lpstr>10_Conception personnalisée</vt:lpstr>
      <vt:lpstr>1_Office Theme</vt:lpstr>
      <vt:lpstr>Conception personnalisée</vt:lpstr>
      <vt:lpstr>Présentation PowerPoint</vt:lpstr>
      <vt:lpstr>Nos engagements  </vt:lpstr>
      <vt:lpstr>UN ENJEU STRATEGIQUE POUR VOUS, LES TRANSPORTEURS</vt:lpstr>
      <vt:lpstr>Mieux vous connaitre pour mieux vous conseiller</vt:lpstr>
      <vt:lpstr>FOCUS SUR NOS AUDITS</vt:lpstr>
      <vt:lpstr>NOTRE RÔLE  C’EST AUSSI Vous AIDER a faire les meilleurs choix</vt:lpstr>
      <vt:lpstr>DES SOLUTIONS DE GESTION DE TRESORERIE</vt:lpstr>
      <vt:lpstr>DES SOLUTIONS EFFICACES DE DECABORNATION</vt:lpstr>
      <vt:lpstr>DES SOLUTIONS DURABLES &amp; ECONOMIQUES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2021-11-29T10:38:00Z</dcterms:created>
  <dcterms:modified xsi:type="dcterms:W3CDTF">2023-10-24T10:52:47Z</dcterms:modified>
</cp:coreProperties>
</file>