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109"/>
  </p:notesMasterIdLst>
  <p:sldIdLst>
    <p:sldId id="258" r:id="rId3"/>
    <p:sldId id="266" r:id="rId4"/>
    <p:sldId id="267" r:id="rId5"/>
    <p:sldId id="268" r:id="rId6"/>
    <p:sldId id="269" r:id="rId7"/>
    <p:sldId id="260" r:id="rId8"/>
    <p:sldId id="270" r:id="rId9"/>
    <p:sldId id="276" r:id="rId10"/>
    <p:sldId id="271" r:id="rId11"/>
    <p:sldId id="272" r:id="rId12"/>
    <p:sldId id="273" r:id="rId13"/>
    <p:sldId id="274" r:id="rId14"/>
    <p:sldId id="275" r:id="rId15"/>
    <p:sldId id="261" r:id="rId16"/>
    <p:sldId id="277" r:id="rId17"/>
    <p:sldId id="278" r:id="rId18"/>
    <p:sldId id="285" r:id="rId19"/>
    <p:sldId id="2199" r:id="rId20"/>
    <p:sldId id="2197" r:id="rId21"/>
    <p:sldId id="2198" r:id="rId22"/>
    <p:sldId id="2201" r:id="rId23"/>
    <p:sldId id="2196" r:id="rId24"/>
    <p:sldId id="2200" r:id="rId25"/>
    <p:sldId id="279" r:id="rId26"/>
    <p:sldId id="280" r:id="rId27"/>
    <p:sldId id="282" r:id="rId28"/>
    <p:sldId id="283" r:id="rId29"/>
    <p:sldId id="284" r:id="rId30"/>
    <p:sldId id="287" r:id="rId31"/>
    <p:sldId id="286" r:id="rId32"/>
    <p:sldId id="288" r:id="rId33"/>
    <p:sldId id="263" r:id="rId34"/>
    <p:sldId id="2194" r:id="rId35"/>
    <p:sldId id="333" r:id="rId36"/>
    <p:sldId id="335" r:id="rId37"/>
    <p:sldId id="337" r:id="rId38"/>
    <p:sldId id="339" r:id="rId39"/>
    <p:sldId id="341" r:id="rId40"/>
    <p:sldId id="342" r:id="rId41"/>
    <p:sldId id="292" r:id="rId42"/>
    <p:sldId id="289" r:id="rId43"/>
    <p:sldId id="326" r:id="rId44"/>
    <p:sldId id="309" r:id="rId45"/>
    <p:sldId id="2204" r:id="rId46"/>
    <p:sldId id="294" r:id="rId47"/>
    <p:sldId id="291" r:id="rId48"/>
    <p:sldId id="293" r:id="rId49"/>
    <p:sldId id="2203" r:id="rId50"/>
    <p:sldId id="308" r:id="rId51"/>
    <p:sldId id="310" r:id="rId52"/>
    <p:sldId id="311" r:id="rId53"/>
    <p:sldId id="343" r:id="rId54"/>
    <p:sldId id="344" r:id="rId55"/>
    <p:sldId id="295" r:id="rId56"/>
    <p:sldId id="296" r:id="rId57"/>
    <p:sldId id="305" r:id="rId58"/>
    <p:sldId id="2202" r:id="rId59"/>
    <p:sldId id="334" r:id="rId60"/>
    <p:sldId id="300" r:id="rId61"/>
    <p:sldId id="303" r:id="rId62"/>
    <p:sldId id="304" r:id="rId63"/>
    <p:sldId id="302" r:id="rId64"/>
    <p:sldId id="316" r:id="rId65"/>
    <p:sldId id="312" r:id="rId66"/>
    <p:sldId id="297" r:id="rId67"/>
    <p:sldId id="2182" r:id="rId68"/>
    <p:sldId id="2176" r:id="rId69"/>
    <p:sldId id="2175" r:id="rId70"/>
    <p:sldId id="2174" r:id="rId71"/>
    <p:sldId id="2177" r:id="rId72"/>
    <p:sldId id="2183" r:id="rId73"/>
    <p:sldId id="2184" r:id="rId74"/>
    <p:sldId id="2185" r:id="rId75"/>
    <p:sldId id="2186" r:id="rId76"/>
    <p:sldId id="2187" r:id="rId77"/>
    <p:sldId id="2188" r:id="rId78"/>
    <p:sldId id="307" r:id="rId79"/>
    <p:sldId id="2173" r:id="rId80"/>
    <p:sldId id="2190" r:id="rId81"/>
    <p:sldId id="2193" r:id="rId82"/>
    <p:sldId id="2189" r:id="rId83"/>
    <p:sldId id="2171" r:id="rId84"/>
    <p:sldId id="2172" r:id="rId85"/>
    <p:sldId id="2192" r:id="rId86"/>
    <p:sldId id="2191" r:id="rId87"/>
    <p:sldId id="314" r:id="rId88"/>
    <p:sldId id="298" r:id="rId89"/>
    <p:sldId id="313" r:id="rId90"/>
    <p:sldId id="299" r:id="rId91"/>
    <p:sldId id="315" r:id="rId92"/>
    <p:sldId id="281" r:id="rId93"/>
    <p:sldId id="319" r:id="rId94"/>
    <p:sldId id="318" r:id="rId95"/>
    <p:sldId id="323" r:id="rId96"/>
    <p:sldId id="324" r:id="rId97"/>
    <p:sldId id="320" r:id="rId98"/>
    <p:sldId id="321" r:id="rId99"/>
    <p:sldId id="322" r:id="rId100"/>
    <p:sldId id="325" r:id="rId101"/>
    <p:sldId id="327" r:id="rId102"/>
    <p:sldId id="330" r:id="rId103"/>
    <p:sldId id="328" r:id="rId104"/>
    <p:sldId id="331" r:id="rId105"/>
    <p:sldId id="332" r:id="rId106"/>
    <p:sldId id="2195" r:id="rId107"/>
    <p:sldId id="2169" r:id="rId108"/>
  </p:sldIdLst>
  <p:sldSz cx="12192000" cy="6858000"/>
  <p:notesSz cx="6858000" cy="9144000"/>
  <p:embeddedFontLst>
    <p:embeddedFont>
      <p:font typeface="Avenir Next LT Pro" panose="020B0504020202020204" pitchFamily="34" charset="0"/>
      <p:regular r:id="rId110"/>
      <p:bold r:id="rId111"/>
      <p:italic r:id="rId112"/>
      <p:boldItalic r:id="rId113"/>
    </p:embeddedFont>
    <p:embeddedFont>
      <p:font typeface="Bebas Neue Pro" panose="020B0604020202020204" charset="0"/>
      <p:regular r:id="rId114"/>
      <p:bold r:id="rId115"/>
      <p:italic r:id="rId116"/>
      <p:boldItalic r:id="rId117"/>
    </p:embeddedFont>
    <p:embeddedFont>
      <p:font typeface="Magnel" panose="02000505000000020004" pitchFamily="2" charset="0"/>
      <p:regular r:id="rId118"/>
    </p:embeddedFont>
    <p:embeddedFont>
      <p:font typeface="Tahoma" panose="020B0604030504040204" pitchFamily="34" charset="0"/>
      <p:regular r:id="rId119"/>
      <p:bold r:id="rId120"/>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B649"/>
    <a:srgbClr val="526469"/>
    <a:srgbClr val="8ABD24"/>
    <a:srgbClr val="FFFFFF"/>
    <a:srgbClr val="2753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p:scale>
          <a:sx n="59" d="100"/>
          <a:sy n="59" d="100"/>
        </p:scale>
        <p:origin x="1498" y="6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font" Target="fonts/font8.fntdata"/><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font" Target="fonts/font3.fntdata"/><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theme" Target="theme/theme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font" Target="fonts/font4.fntdata"/><Relationship Id="rId118" Type="http://schemas.openxmlformats.org/officeDocument/2006/relationships/font" Target="fonts/font9.fntdata"/><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tableStyles" Target="tableStyle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font" Target="fonts/font5.fntdata"/><Relationship Id="rId119" Type="http://schemas.openxmlformats.org/officeDocument/2006/relationships/font" Target="fonts/font10.fntdata"/><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notesMaster" Target="notesMasters/notesMaster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font" Target="fonts/font11.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font" Target="fonts/font1.fntdata"/><Relationship Id="rId115" Type="http://schemas.openxmlformats.org/officeDocument/2006/relationships/font" Target="fonts/font6.fntdata"/><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presProps" Target="presProp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font" Target="fonts/font7.fnt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font" Target="fonts/font2.fntdata"/><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672705-7027-4DF9-9692-56E01033FFCC}" type="datetimeFigureOut">
              <a:rPr lang="fr-FR" smtClean="0"/>
              <a:t>15/10/2024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97C5CB-8502-450A-897A-68752D2F68CE}" type="slidenum">
              <a:rPr lang="fr-FR" smtClean="0"/>
              <a:t>‹N°›</a:t>
            </a:fld>
            <a:endParaRPr lang="fr-FR"/>
          </a:p>
        </p:txBody>
      </p:sp>
    </p:spTree>
    <p:extLst>
      <p:ext uri="{BB962C8B-B14F-4D97-AF65-F5344CB8AC3E}">
        <p14:creationId xmlns:p14="http://schemas.microsoft.com/office/powerpoint/2010/main" val="7866519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25</a:t>
            </a:fld>
            <a:endParaRPr lang="fr-FR"/>
          </a:p>
        </p:txBody>
      </p:sp>
    </p:spTree>
    <p:extLst>
      <p:ext uri="{BB962C8B-B14F-4D97-AF65-F5344CB8AC3E}">
        <p14:creationId xmlns:p14="http://schemas.microsoft.com/office/powerpoint/2010/main" val="3580182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1ACD9-179B-526A-B683-FCF28193E60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490BFD7-B5AC-1537-C2EF-6FBC1CCD9F0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D0495F7-B419-D469-179A-A37B5CAE594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0671A1E-041E-04C6-83F3-83CE2E1ABD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97C5CB-8502-450A-897A-68752D2F68CE}"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13225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26</a:t>
            </a:fld>
            <a:endParaRPr lang="fr-FR"/>
          </a:p>
        </p:txBody>
      </p:sp>
    </p:spTree>
    <p:extLst>
      <p:ext uri="{BB962C8B-B14F-4D97-AF65-F5344CB8AC3E}">
        <p14:creationId xmlns:p14="http://schemas.microsoft.com/office/powerpoint/2010/main" val="2561532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27</a:t>
            </a:fld>
            <a:endParaRPr lang="fr-FR"/>
          </a:p>
        </p:txBody>
      </p:sp>
    </p:spTree>
    <p:extLst>
      <p:ext uri="{BB962C8B-B14F-4D97-AF65-F5344CB8AC3E}">
        <p14:creationId xmlns:p14="http://schemas.microsoft.com/office/powerpoint/2010/main" val="3762288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28</a:t>
            </a:fld>
            <a:endParaRPr lang="fr-FR"/>
          </a:p>
        </p:txBody>
      </p:sp>
    </p:spTree>
    <p:extLst>
      <p:ext uri="{BB962C8B-B14F-4D97-AF65-F5344CB8AC3E}">
        <p14:creationId xmlns:p14="http://schemas.microsoft.com/office/powerpoint/2010/main" val="3154209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29</a:t>
            </a:fld>
            <a:endParaRPr lang="fr-FR"/>
          </a:p>
        </p:txBody>
      </p:sp>
    </p:spTree>
    <p:extLst>
      <p:ext uri="{BB962C8B-B14F-4D97-AF65-F5344CB8AC3E}">
        <p14:creationId xmlns:p14="http://schemas.microsoft.com/office/powerpoint/2010/main" val="125200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30</a:t>
            </a:fld>
            <a:endParaRPr lang="fr-FR"/>
          </a:p>
        </p:txBody>
      </p:sp>
    </p:spTree>
    <p:extLst>
      <p:ext uri="{BB962C8B-B14F-4D97-AF65-F5344CB8AC3E}">
        <p14:creationId xmlns:p14="http://schemas.microsoft.com/office/powerpoint/2010/main" val="1721043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31</a:t>
            </a:fld>
            <a:endParaRPr lang="fr-FR"/>
          </a:p>
        </p:txBody>
      </p:sp>
    </p:spTree>
    <p:extLst>
      <p:ext uri="{BB962C8B-B14F-4D97-AF65-F5344CB8AC3E}">
        <p14:creationId xmlns:p14="http://schemas.microsoft.com/office/powerpoint/2010/main" val="3695762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98AA4-1DBC-FB76-A99E-C7B6CB34291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E2043AB-5F4B-FDC2-6C81-ECB1B2219B7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7331869-8AE0-74C8-721C-EA25A27AD53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4330EE1-A39C-7A6B-2681-AF1E47500A5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97C5CB-8502-450A-897A-68752D2F68CE}"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09553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61</a:t>
            </a:fld>
            <a:endParaRPr lang="fr-FR"/>
          </a:p>
        </p:txBody>
      </p:sp>
    </p:spTree>
    <p:extLst>
      <p:ext uri="{BB962C8B-B14F-4D97-AF65-F5344CB8AC3E}">
        <p14:creationId xmlns:p14="http://schemas.microsoft.com/office/powerpoint/2010/main" val="2812396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42FEEE-2152-F6E7-7316-1E1DE0C181A3}"/>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111AC85B-E795-4187-F2E0-65147BF0E3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1236D13-90B6-AB10-FE12-15C71D7DC5A7}"/>
              </a:ext>
            </a:extLst>
          </p:cNvPr>
          <p:cNvSpPr>
            <a:spLocks noGrp="1"/>
          </p:cNvSpPr>
          <p:nvPr>
            <p:ph type="dt" sz="half" idx="10"/>
          </p:nvPr>
        </p:nvSpPr>
        <p:spPr/>
        <p:txBody>
          <a:bodyPr/>
          <a:lstStyle/>
          <a:p>
            <a:fld id="{534BE295-1066-47F6-88BE-49733BF70541}" type="datetimeFigureOut">
              <a:rPr lang="fr-FR" smtClean="0"/>
              <a:t>15/10/2024</a:t>
            </a:fld>
            <a:endParaRPr lang="fr-FR"/>
          </a:p>
        </p:txBody>
      </p:sp>
      <p:sp>
        <p:nvSpPr>
          <p:cNvPr id="5" name="Espace réservé du pied de page 4">
            <a:extLst>
              <a:ext uri="{FF2B5EF4-FFF2-40B4-BE49-F238E27FC236}">
                <a16:creationId xmlns:a16="http://schemas.microsoft.com/office/drawing/2014/main" id="{0203694D-1993-BEA6-EEC0-047643F21F9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8847E58-1065-D257-CFF1-D20430CF6C2F}"/>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3156416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44DBB0-C684-D8A8-0A46-DEB83A06C8B7}"/>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6E99499-FCE6-1367-4567-F766828D8366}"/>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0F7F50E-E1B3-8359-CB6C-9CDF3B32EB32}"/>
              </a:ext>
            </a:extLst>
          </p:cNvPr>
          <p:cNvSpPr>
            <a:spLocks noGrp="1"/>
          </p:cNvSpPr>
          <p:nvPr>
            <p:ph type="dt" sz="half" idx="10"/>
          </p:nvPr>
        </p:nvSpPr>
        <p:spPr/>
        <p:txBody>
          <a:bodyPr/>
          <a:lstStyle/>
          <a:p>
            <a:fld id="{534BE295-1066-47F6-88BE-49733BF70541}" type="datetimeFigureOut">
              <a:rPr lang="fr-FR" smtClean="0"/>
              <a:t>15/10/2024</a:t>
            </a:fld>
            <a:endParaRPr lang="fr-FR"/>
          </a:p>
        </p:txBody>
      </p:sp>
      <p:sp>
        <p:nvSpPr>
          <p:cNvPr id="5" name="Espace réservé du pied de page 4">
            <a:extLst>
              <a:ext uri="{FF2B5EF4-FFF2-40B4-BE49-F238E27FC236}">
                <a16:creationId xmlns:a16="http://schemas.microsoft.com/office/drawing/2014/main" id="{58CE70A7-A6A9-E5F3-0574-B1019FCA661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7F80681-F1A5-698A-DC6A-FE1768A57C47}"/>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555914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C807C770-3BAB-2640-5F93-B7215CCB9DE0}"/>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242ACA0-4F51-A8E1-E976-A4C2D727256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506F348-82C4-4514-C0B9-E82666B2C20B}"/>
              </a:ext>
            </a:extLst>
          </p:cNvPr>
          <p:cNvSpPr>
            <a:spLocks noGrp="1"/>
          </p:cNvSpPr>
          <p:nvPr>
            <p:ph type="dt" sz="half" idx="10"/>
          </p:nvPr>
        </p:nvSpPr>
        <p:spPr/>
        <p:txBody>
          <a:bodyPr/>
          <a:lstStyle/>
          <a:p>
            <a:fld id="{534BE295-1066-47F6-88BE-49733BF70541}" type="datetimeFigureOut">
              <a:rPr lang="fr-FR" smtClean="0"/>
              <a:t>15/10/2024</a:t>
            </a:fld>
            <a:endParaRPr lang="fr-FR"/>
          </a:p>
        </p:txBody>
      </p:sp>
      <p:sp>
        <p:nvSpPr>
          <p:cNvPr id="5" name="Espace réservé du pied de page 4">
            <a:extLst>
              <a:ext uri="{FF2B5EF4-FFF2-40B4-BE49-F238E27FC236}">
                <a16:creationId xmlns:a16="http://schemas.microsoft.com/office/drawing/2014/main" id="{B91A89A6-0DAE-AFF2-CA38-16C69698209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CE69957-3568-148A-47DD-A3BE4470C1DC}"/>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23835411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E9E292-78E8-1572-EF84-7BA129DE88DC}"/>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19935FA-9B34-E128-47E3-F4DF246F38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Tree>
    <p:extLst>
      <p:ext uri="{BB962C8B-B14F-4D97-AF65-F5344CB8AC3E}">
        <p14:creationId xmlns:p14="http://schemas.microsoft.com/office/powerpoint/2010/main" val="318099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CD60A9-9FCB-7503-4D24-3B58B449BE4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1D9EAB8-A85C-CA38-0809-E00E30E84536}"/>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7290312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1E7C8F-8F14-70F7-A3DA-51AA4756C12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49942D03-D32C-1FA3-F988-73A7A09A8C62}"/>
              </a:ext>
            </a:extLst>
          </p:cNvPr>
          <p:cNvSpPr>
            <a:spLocks noGrp="1"/>
          </p:cNvSpPr>
          <p:nvPr>
            <p:ph type="body" idx="1"/>
          </p:nvPr>
        </p:nvSpPr>
        <p:spPr>
          <a:xfrm>
            <a:off x="831850" y="4589463"/>
            <a:ext cx="10515600" cy="973137"/>
          </a:xfrm>
        </p:spPr>
        <p:txBody>
          <a:bodyPr/>
          <a:lstStyle>
            <a:lvl1pPr marL="0" indent="0">
              <a:buNone/>
              <a:defRPr sz="2400">
                <a:solidFill>
                  <a:srgbClr val="8ABD2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907227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8E7D69-721C-25D3-120B-EA81428ACC1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1C075BA8-2772-EBE4-0552-29AC4C19C77D}"/>
              </a:ext>
            </a:extLst>
          </p:cNvPr>
          <p:cNvSpPr>
            <a:spLocks noGrp="1"/>
          </p:cNvSpPr>
          <p:nvPr>
            <p:ph sz="half" idx="1"/>
          </p:nvPr>
        </p:nvSpPr>
        <p:spPr>
          <a:xfrm>
            <a:off x="838200" y="1825625"/>
            <a:ext cx="5181600" cy="396557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1ACDC01-BA3C-321E-DAC4-E1F892A01F65}"/>
              </a:ext>
            </a:extLst>
          </p:cNvPr>
          <p:cNvSpPr>
            <a:spLocks noGrp="1"/>
          </p:cNvSpPr>
          <p:nvPr>
            <p:ph sz="half" idx="2"/>
          </p:nvPr>
        </p:nvSpPr>
        <p:spPr>
          <a:xfrm>
            <a:off x="6172200" y="1825625"/>
            <a:ext cx="5181600" cy="396557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7214046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7CB74F-9709-3BFB-E261-076155079934}"/>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7313314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76DD25C-838C-216B-5DAF-9B57DA25F7B3}"/>
              </a:ext>
            </a:extLst>
          </p:cNvPr>
          <p:cNvSpPr>
            <a:spLocks noGrp="1"/>
          </p:cNvSpPr>
          <p:nvPr>
            <p:ph type="dt" sz="half" idx="10"/>
          </p:nvPr>
        </p:nvSpPr>
        <p:spPr>
          <a:xfrm>
            <a:off x="838200" y="6356350"/>
            <a:ext cx="2743200" cy="365125"/>
          </a:xfrm>
          <a:prstGeom prst="rect">
            <a:avLst/>
          </a:prstGeom>
        </p:spPr>
        <p:txBody>
          <a:bodyPr/>
          <a:lstStyle/>
          <a:p>
            <a:fld id="{1DF193C2-56DA-3F44-A627-3CA1C3A4C602}" type="datetimeFigureOut">
              <a:rPr lang="fr-FR" smtClean="0"/>
              <a:t>15/10/2024</a:t>
            </a:fld>
            <a:endParaRPr lang="fr-FR"/>
          </a:p>
        </p:txBody>
      </p:sp>
      <p:sp>
        <p:nvSpPr>
          <p:cNvPr id="3" name="Espace réservé du pied de page 2">
            <a:extLst>
              <a:ext uri="{FF2B5EF4-FFF2-40B4-BE49-F238E27FC236}">
                <a16:creationId xmlns:a16="http://schemas.microsoft.com/office/drawing/2014/main" id="{014FB803-73AF-FB3D-8F8B-8DAD45A178CF}"/>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4" name="Espace réservé du numéro de diapositive 3">
            <a:extLst>
              <a:ext uri="{FF2B5EF4-FFF2-40B4-BE49-F238E27FC236}">
                <a16:creationId xmlns:a16="http://schemas.microsoft.com/office/drawing/2014/main" id="{FBFE5768-C741-1689-411F-3EB69CD3D00A}"/>
              </a:ext>
            </a:extLst>
          </p:cNvPr>
          <p:cNvSpPr>
            <a:spLocks noGrp="1"/>
          </p:cNvSpPr>
          <p:nvPr>
            <p:ph type="sldNum" sz="quarter" idx="12"/>
          </p:nvPr>
        </p:nvSpPr>
        <p:spPr>
          <a:xfrm>
            <a:off x="8610600" y="6356350"/>
            <a:ext cx="2743200" cy="365125"/>
          </a:xfrm>
          <a:prstGeom prst="rect">
            <a:avLst/>
          </a:prstGeom>
        </p:spPr>
        <p:txBody>
          <a:bodyPr/>
          <a:lstStyle/>
          <a:p>
            <a:fld id="{9F6826EF-9BDF-8247-92A9-A76F8C860176}" type="slidenum">
              <a:rPr lang="fr-FR" smtClean="0"/>
              <a:t>‹N°›</a:t>
            </a:fld>
            <a:endParaRPr lang="fr-FR"/>
          </a:p>
        </p:txBody>
      </p:sp>
    </p:spTree>
    <p:extLst>
      <p:ext uri="{BB962C8B-B14F-4D97-AF65-F5344CB8AC3E}">
        <p14:creationId xmlns:p14="http://schemas.microsoft.com/office/powerpoint/2010/main" val="35225258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FAED81-3976-CAD8-ECB9-2F7A90D51C01}"/>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A22083D1-F442-67C4-D733-7D78B3E970A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99A79A8-06BA-86C8-05D6-2E47A94B20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Tree>
    <p:extLst>
      <p:ext uri="{BB962C8B-B14F-4D97-AF65-F5344CB8AC3E}">
        <p14:creationId xmlns:p14="http://schemas.microsoft.com/office/powerpoint/2010/main" val="24632858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BDCEC7A-4288-1332-4A80-4A8E815B02C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EA792314-79CA-E9D8-C179-51FA83D77F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DBCA4EFB-B494-A323-1575-9DC711B8BA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Tree>
    <p:extLst>
      <p:ext uri="{BB962C8B-B14F-4D97-AF65-F5344CB8AC3E}">
        <p14:creationId xmlns:p14="http://schemas.microsoft.com/office/powerpoint/2010/main" val="3636196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B74754-D7DA-9B88-B40C-32D69E67F5E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6F839FA-2881-F6BE-2A63-2B87B1EED68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BC7D2D4-2972-0D61-262D-B0756EEB57F6}"/>
              </a:ext>
            </a:extLst>
          </p:cNvPr>
          <p:cNvSpPr>
            <a:spLocks noGrp="1"/>
          </p:cNvSpPr>
          <p:nvPr>
            <p:ph type="dt" sz="half" idx="10"/>
          </p:nvPr>
        </p:nvSpPr>
        <p:spPr/>
        <p:txBody>
          <a:bodyPr/>
          <a:lstStyle/>
          <a:p>
            <a:fld id="{534BE295-1066-47F6-88BE-49733BF70541}" type="datetimeFigureOut">
              <a:rPr lang="fr-FR" smtClean="0"/>
              <a:t>15/10/2024</a:t>
            </a:fld>
            <a:endParaRPr lang="fr-FR"/>
          </a:p>
        </p:txBody>
      </p:sp>
      <p:sp>
        <p:nvSpPr>
          <p:cNvPr id="5" name="Espace réservé du pied de page 4">
            <a:extLst>
              <a:ext uri="{FF2B5EF4-FFF2-40B4-BE49-F238E27FC236}">
                <a16:creationId xmlns:a16="http://schemas.microsoft.com/office/drawing/2014/main" id="{D6B4F46B-3AB5-EF41-9170-B32C8EBCE86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EF95384-0800-25F7-C715-E700214480A1}"/>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2788554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AFCC27-7814-DC49-BF01-DBE602A32464}"/>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41FBC6EF-DE16-8CC7-7AE2-3C147507DA16}"/>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30DB679-8C2A-E2DF-671C-F950654E0F0F}"/>
              </a:ext>
            </a:extLst>
          </p:cNvPr>
          <p:cNvSpPr>
            <a:spLocks noGrp="1"/>
          </p:cNvSpPr>
          <p:nvPr>
            <p:ph type="dt" sz="half" idx="10"/>
          </p:nvPr>
        </p:nvSpPr>
        <p:spPr>
          <a:xfrm>
            <a:off x="838200" y="6356350"/>
            <a:ext cx="2743200" cy="365125"/>
          </a:xfrm>
          <a:prstGeom prst="rect">
            <a:avLst/>
          </a:prstGeom>
        </p:spPr>
        <p:txBody>
          <a:bodyPr/>
          <a:lstStyle/>
          <a:p>
            <a:fld id="{1DF193C2-56DA-3F44-A627-3CA1C3A4C602}" type="datetimeFigureOut">
              <a:rPr lang="fr-FR" smtClean="0"/>
              <a:t>15/10/2024</a:t>
            </a:fld>
            <a:endParaRPr lang="fr-FR"/>
          </a:p>
        </p:txBody>
      </p:sp>
      <p:sp>
        <p:nvSpPr>
          <p:cNvPr id="5" name="Espace réservé du pied de page 4">
            <a:extLst>
              <a:ext uri="{FF2B5EF4-FFF2-40B4-BE49-F238E27FC236}">
                <a16:creationId xmlns:a16="http://schemas.microsoft.com/office/drawing/2014/main" id="{923B8540-ADDC-5868-8075-018343537BE6}"/>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8F187B4E-7783-107B-6D58-821CE2E69B5F}"/>
              </a:ext>
            </a:extLst>
          </p:cNvPr>
          <p:cNvSpPr>
            <a:spLocks noGrp="1"/>
          </p:cNvSpPr>
          <p:nvPr>
            <p:ph type="sldNum" sz="quarter" idx="12"/>
          </p:nvPr>
        </p:nvSpPr>
        <p:spPr>
          <a:xfrm>
            <a:off x="8610600" y="6356350"/>
            <a:ext cx="2743200" cy="365125"/>
          </a:xfrm>
          <a:prstGeom prst="rect">
            <a:avLst/>
          </a:prstGeom>
        </p:spPr>
        <p:txBody>
          <a:bodyPr/>
          <a:lstStyle/>
          <a:p>
            <a:fld id="{9F6826EF-9BDF-8247-92A9-A76F8C860176}" type="slidenum">
              <a:rPr lang="fr-FR" smtClean="0"/>
              <a:t>‹N°›</a:t>
            </a:fld>
            <a:endParaRPr lang="fr-FR"/>
          </a:p>
        </p:txBody>
      </p:sp>
    </p:spTree>
    <p:extLst>
      <p:ext uri="{BB962C8B-B14F-4D97-AF65-F5344CB8AC3E}">
        <p14:creationId xmlns:p14="http://schemas.microsoft.com/office/powerpoint/2010/main" val="37693923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114580A-B36A-9C1E-6A74-ADAADA1E959D}"/>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32D55D1D-AB66-9167-DF25-AE9618D5D90B}"/>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6636F6B-3B4F-7E33-3477-EA7A1DE61022}"/>
              </a:ext>
            </a:extLst>
          </p:cNvPr>
          <p:cNvSpPr>
            <a:spLocks noGrp="1"/>
          </p:cNvSpPr>
          <p:nvPr>
            <p:ph type="dt" sz="half" idx="10"/>
          </p:nvPr>
        </p:nvSpPr>
        <p:spPr>
          <a:xfrm>
            <a:off x="838200" y="6356350"/>
            <a:ext cx="2743200" cy="365125"/>
          </a:xfrm>
          <a:prstGeom prst="rect">
            <a:avLst/>
          </a:prstGeom>
        </p:spPr>
        <p:txBody>
          <a:bodyPr/>
          <a:lstStyle/>
          <a:p>
            <a:fld id="{1DF193C2-56DA-3F44-A627-3CA1C3A4C602}" type="datetimeFigureOut">
              <a:rPr lang="fr-FR" smtClean="0"/>
              <a:t>15/10/2024</a:t>
            </a:fld>
            <a:endParaRPr lang="fr-FR"/>
          </a:p>
        </p:txBody>
      </p:sp>
      <p:sp>
        <p:nvSpPr>
          <p:cNvPr id="5" name="Espace réservé du pied de page 4">
            <a:extLst>
              <a:ext uri="{FF2B5EF4-FFF2-40B4-BE49-F238E27FC236}">
                <a16:creationId xmlns:a16="http://schemas.microsoft.com/office/drawing/2014/main" id="{8BF6216C-1A7E-266B-CD3A-1A8FD8F9D765}"/>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CE49F9A7-55F4-117D-95C7-85578AF296FC}"/>
              </a:ext>
            </a:extLst>
          </p:cNvPr>
          <p:cNvSpPr>
            <a:spLocks noGrp="1"/>
          </p:cNvSpPr>
          <p:nvPr>
            <p:ph type="sldNum" sz="quarter" idx="12"/>
          </p:nvPr>
        </p:nvSpPr>
        <p:spPr>
          <a:xfrm>
            <a:off x="8610600" y="6356350"/>
            <a:ext cx="2743200" cy="365125"/>
          </a:xfrm>
          <a:prstGeom prst="rect">
            <a:avLst/>
          </a:prstGeom>
        </p:spPr>
        <p:txBody>
          <a:bodyPr/>
          <a:lstStyle/>
          <a:p>
            <a:fld id="{9F6826EF-9BDF-8247-92A9-A76F8C860176}" type="slidenum">
              <a:rPr lang="fr-FR" smtClean="0"/>
              <a:t>‹N°›</a:t>
            </a:fld>
            <a:endParaRPr lang="fr-FR"/>
          </a:p>
        </p:txBody>
      </p:sp>
    </p:spTree>
    <p:extLst>
      <p:ext uri="{BB962C8B-B14F-4D97-AF65-F5344CB8AC3E}">
        <p14:creationId xmlns:p14="http://schemas.microsoft.com/office/powerpoint/2010/main" val="3527329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8129E-55B6-16E2-4B93-28DA1DBB907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004A9DB-F8C1-BC81-7BF4-ADA3F87B5EB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5DFA564-8624-AEC3-574B-362ED1D7B6B5}"/>
              </a:ext>
            </a:extLst>
          </p:cNvPr>
          <p:cNvSpPr>
            <a:spLocks noGrp="1"/>
          </p:cNvSpPr>
          <p:nvPr>
            <p:ph type="dt" sz="half" idx="10"/>
          </p:nvPr>
        </p:nvSpPr>
        <p:spPr/>
        <p:txBody>
          <a:bodyPr/>
          <a:lstStyle/>
          <a:p>
            <a:fld id="{534BE295-1066-47F6-88BE-49733BF70541}" type="datetimeFigureOut">
              <a:rPr lang="fr-FR" smtClean="0"/>
              <a:t>15/10/2024</a:t>
            </a:fld>
            <a:endParaRPr lang="fr-FR"/>
          </a:p>
        </p:txBody>
      </p:sp>
      <p:sp>
        <p:nvSpPr>
          <p:cNvPr id="5" name="Espace réservé du pied de page 4">
            <a:extLst>
              <a:ext uri="{FF2B5EF4-FFF2-40B4-BE49-F238E27FC236}">
                <a16:creationId xmlns:a16="http://schemas.microsoft.com/office/drawing/2014/main" id="{12102405-2DAC-8558-6EFC-46F82FE522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3CBCEC3-53FE-453E-E3AF-86B320DD463E}"/>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994039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A90CCB-0E5B-51F6-DC4E-E362295C611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13BDBFA-7832-DEB8-2D43-F485A0C564C6}"/>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AE4E3CD-B0FB-4CA2-DFA7-89FE3B428D76}"/>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2C8C62-E94C-5736-87F2-981D780AE887}"/>
              </a:ext>
            </a:extLst>
          </p:cNvPr>
          <p:cNvSpPr>
            <a:spLocks noGrp="1"/>
          </p:cNvSpPr>
          <p:nvPr>
            <p:ph type="dt" sz="half" idx="10"/>
          </p:nvPr>
        </p:nvSpPr>
        <p:spPr/>
        <p:txBody>
          <a:bodyPr/>
          <a:lstStyle/>
          <a:p>
            <a:fld id="{534BE295-1066-47F6-88BE-49733BF70541}" type="datetimeFigureOut">
              <a:rPr lang="fr-FR" smtClean="0"/>
              <a:t>15/10/2024</a:t>
            </a:fld>
            <a:endParaRPr lang="fr-FR"/>
          </a:p>
        </p:txBody>
      </p:sp>
      <p:sp>
        <p:nvSpPr>
          <p:cNvPr id="6" name="Espace réservé du pied de page 5">
            <a:extLst>
              <a:ext uri="{FF2B5EF4-FFF2-40B4-BE49-F238E27FC236}">
                <a16:creationId xmlns:a16="http://schemas.microsoft.com/office/drawing/2014/main" id="{6C8882F2-F8AD-71B4-B190-7BD8972C300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7034421-2A52-90AB-EA2D-22628486CFE5}"/>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709325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86076B-33BF-5228-FEFB-DED00C0E6A19}"/>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0CD9040-16C3-516B-CE7F-BBF5EFD910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8C955AAB-4DF6-E037-B8EB-2DE050CE2D96}"/>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1FEC8A93-68BC-BD3D-4AF7-E6FC32BAA9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8B6A8A0-5F70-2490-C303-F67803324FF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5024987-AEB6-5856-7EBE-101BE34002C7}"/>
              </a:ext>
            </a:extLst>
          </p:cNvPr>
          <p:cNvSpPr>
            <a:spLocks noGrp="1"/>
          </p:cNvSpPr>
          <p:nvPr>
            <p:ph type="dt" sz="half" idx="10"/>
          </p:nvPr>
        </p:nvSpPr>
        <p:spPr/>
        <p:txBody>
          <a:bodyPr/>
          <a:lstStyle/>
          <a:p>
            <a:fld id="{534BE295-1066-47F6-88BE-49733BF70541}" type="datetimeFigureOut">
              <a:rPr lang="fr-FR" smtClean="0"/>
              <a:t>15/10/2024</a:t>
            </a:fld>
            <a:endParaRPr lang="fr-FR"/>
          </a:p>
        </p:txBody>
      </p:sp>
      <p:sp>
        <p:nvSpPr>
          <p:cNvPr id="8" name="Espace réservé du pied de page 7">
            <a:extLst>
              <a:ext uri="{FF2B5EF4-FFF2-40B4-BE49-F238E27FC236}">
                <a16:creationId xmlns:a16="http://schemas.microsoft.com/office/drawing/2014/main" id="{328537AD-3A9E-D2DE-B84D-8C7D7FA1168B}"/>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82A34B11-DB84-298E-79BF-EF089E66239D}"/>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588130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DC68A7-9322-3CDC-F86E-843550D49C7F}"/>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6F20D5D-5C85-66D3-87FD-DA2F35424DCE}"/>
              </a:ext>
            </a:extLst>
          </p:cNvPr>
          <p:cNvSpPr>
            <a:spLocks noGrp="1"/>
          </p:cNvSpPr>
          <p:nvPr>
            <p:ph type="dt" sz="half" idx="10"/>
          </p:nvPr>
        </p:nvSpPr>
        <p:spPr/>
        <p:txBody>
          <a:bodyPr/>
          <a:lstStyle/>
          <a:p>
            <a:fld id="{534BE295-1066-47F6-88BE-49733BF70541}" type="datetimeFigureOut">
              <a:rPr lang="fr-FR" smtClean="0"/>
              <a:t>15/10/2024</a:t>
            </a:fld>
            <a:endParaRPr lang="fr-FR"/>
          </a:p>
        </p:txBody>
      </p:sp>
      <p:sp>
        <p:nvSpPr>
          <p:cNvPr id="4" name="Espace réservé du pied de page 3">
            <a:extLst>
              <a:ext uri="{FF2B5EF4-FFF2-40B4-BE49-F238E27FC236}">
                <a16:creationId xmlns:a16="http://schemas.microsoft.com/office/drawing/2014/main" id="{6E8DCC31-63ED-2173-DEA8-06DA561C80B2}"/>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ACED7302-D80E-1DD8-349D-E0F24B75655F}"/>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553957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B858F20-0492-C1EF-E5E5-A7AE895F63F2}"/>
              </a:ext>
            </a:extLst>
          </p:cNvPr>
          <p:cNvSpPr>
            <a:spLocks noGrp="1"/>
          </p:cNvSpPr>
          <p:nvPr>
            <p:ph type="dt" sz="half" idx="10"/>
          </p:nvPr>
        </p:nvSpPr>
        <p:spPr/>
        <p:txBody>
          <a:bodyPr/>
          <a:lstStyle/>
          <a:p>
            <a:fld id="{534BE295-1066-47F6-88BE-49733BF70541}" type="datetimeFigureOut">
              <a:rPr lang="fr-FR" smtClean="0"/>
              <a:t>15/10/2024</a:t>
            </a:fld>
            <a:endParaRPr lang="fr-FR"/>
          </a:p>
        </p:txBody>
      </p:sp>
      <p:sp>
        <p:nvSpPr>
          <p:cNvPr id="3" name="Espace réservé du pied de page 2">
            <a:extLst>
              <a:ext uri="{FF2B5EF4-FFF2-40B4-BE49-F238E27FC236}">
                <a16:creationId xmlns:a16="http://schemas.microsoft.com/office/drawing/2014/main" id="{F36ED096-89C1-785B-8E07-56BAA137D0FE}"/>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133E1AA-D26C-8E52-B9B2-BACD94FCA49B}"/>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204919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309578-4F5C-158B-111B-3081BF71F6B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2C4775C3-3BFE-8011-8091-1D43EE7512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E3C26A64-BE80-965B-E574-5A28B2DB5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22AD4C6-5BD3-607E-DD5D-C76CA3B5A219}"/>
              </a:ext>
            </a:extLst>
          </p:cNvPr>
          <p:cNvSpPr>
            <a:spLocks noGrp="1"/>
          </p:cNvSpPr>
          <p:nvPr>
            <p:ph type="dt" sz="half" idx="10"/>
          </p:nvPr>
        </p:nvSpPr>
        <p:spPr/>
        <p:txBody>
          <a:bodyPr/>
          <a:lstStyle/>
          <a:p>
            <a:fld id="{534BE295-1066-47F6-88BE-49733BF70541}" type="datetimeFigureOut">
              <a:rPr lang="fr-FR" smtClean="0"/>
              <a:t>15/10/2024</a:t>
            </a:fld>
            <a:endParaRPr lang="fr-FR"/>
          </a:p>
        </p:txBody>
      </p:sp>
      <p:sp>
        <p:nvSpPr>
          <p:cNvPr id="6" name="Espace réservé du pied de page 5">
            <a:extLst>
              <a:ext uri="{FF2B5EF4-FFF2-40B4-BE49-F238E27FC236}">
                <a16:creationId xmlns:a16="http://schemas.microsoft.com/office/drawing/2014/main" id="{F12C4B13-13C5-38C7-75D4-E3FEB5C9F4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8BEE1D0-4CB7-A25D-8149-3BF4FACB5506}"/>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130696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002F1C-CB54-2E1C-B3F0-4B30E4A37E89}"/>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723B194-A1BC-91C0-D359-35F4489454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3DC773C4-EB55-FBF2-52E9-6FC36E31B2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CD7ACB3-87CC-0487-1F8D-3F0C1B3BBC13}"/>
              </a:ext>
            </a:extLst>
          </p:cNvPr>
          <p:cNvSpPr>
            <a:spLocks noGrp="1"/>
          </p:cNvSpPr>
          <p:nvPr>
            <p:ph type="dt" sz="half" idx="10"/>
          </p:nvPr>
        </p:nvSpPr>
        <p:spPr/>
        <p:txBody>
          <a:bodyPr/>
          <a:lstStyle/>
          <a:p>
            <a:fld id="{534BE295-1066-47F6-88BE-49733BF70541}" type="datetimeFigureOut">
              <a:rPr lang="fr-FR" smtClean="0"/>
              <a:t>15/10/2024</a:t>
            </a:fld>
            <a:endParaRPr lang="fr-FR"/>
          </a:p>
        </p:txBody>
      </p:sp>
      <p:sp>
        <p:nvSpPr>
          <p:cNvPr id="6" name="Espace réservé du pied de page 5">
            <a:extLst>
              <a:ext uri="{FF2B5EF4-FFF2-40B4-BE49-F238E27FC236}">
                <a16:creationId xmlns:a16="http://schemas.microsoft.com/office/drawing/2014/main" id="{A4E4BB9F-8C48-134C-8DFA-4FCE4849571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10DFD51-8CBA-358E-A9A0-24C0B42A5D3C}"/>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4033338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F217E00-DFF3-DA9F-72E9-98948FFC81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9561584-63A1-4F61-009B-CA05F037C9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F0069A5-6FCD-471B-512D-C7AAB2A0E2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34BE295-1066-47F6-88BE-49733BF70541}" type="datetimeFigureOut">
              <a:rPr lang="fr-FR" smtClean="0"/>
              <a:t>15/10/2024</a:t>
            </a:fld>
            <a:endParaRPr lang="fr-FR"/>
          </a:p>
        </p:txBody>
      </p:sp>
      <p:sp>
        <p:nvSpPr>
          <p:cNvPr id="5" name="Espace réservé du pied de page 4">
            <a:extLst>
              <a:ext uri="{FF2B5EF4-FFF2-40B4-BE49-F238E27FC236}">
                <a16:creationId xmlns:a16="http://schemas.microsoft.com/office/drawing/2014/main" id="{2A588449-3E89-29DE-81DC-191422BF35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BBE898DF-BE1D-F3BC-D0AF-01F283B725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44A7941-902B-4180-9F07-B83B2F7D5C20}" type="slidenum">
              <a:rPr lang="fr-FR" smtClean="0"/>
              <a:t>‹N°›</a:t>
            </a:fld>
            <a:endParaRPr lang="fr-FR"/>
          </a:p>
        </p:txBody>
      </p:sp>
      <p:pic>
        <p:nvPicPr>
          <p:cNvPr id="7" name="Image 6">
            <a:extLst>
              <a:ext uri="{FF2B5EF4-FFF2-40B4-BE49-F238E27FC236}">
                <a16:creationId xmlns:a16="http://schemas.microsoft.com/office/drawing/2014/main" id="{80049CE1-F983-E66D-9D52-4C568093B6D9}"/>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058400" y="6056904"/>
            <a:ext cx="1981200" cy="724896"/>
          </a:xfrm>
          <a:prstGeom prst="rect">
            <a:avLst/>
          </a:prstGeom>
        </p:spPr>
      </p:pic>
    </p:spTree>
    <p:extLst>
      <p:ext uri="{BB962C8B-B14F-4D97-AF65-F5344CB8AC3E}">
        <p14:creationId xmlns:p14="http://schemas.microsoft.com/office/powerpoint/2010/main" val="8423781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14BF4D4-3D3F-6DA1-C543-697E1B59D76E}"/>
              </a:ext>
            </a:extLst>
          </p:cNvPr>
          <p:cNvSpPr>
            <a:spLocks noGrp="1"/>
          </p:cNvSpPr>
          <p:nvPr>
            <p:ph type="title"/>
          </p:nvPr>
        </p:nvSpPr>
        <p:spPr>
          <a:xfrm>
            <a:off x="838200" y="365126"/>
            <a:ext cx="10515600" cy="473074"/>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5848CB85-555F-CCDC-2785-72008ABF29A9}"/>
              </a:ext>
            </a:extLst>
          </p:cNvPr>
          <p:cNvSpPr>
            <a:spLocks noGrp="1"/>
          </p:cNvSpPr>
          <p:nvPr>
            <p:ph type="body" idx="1"/>
          </p:nvPr>
        </p:nvSpPr>
        <p:spPr>
          <a:xfrm>
            <a:off x="838200" y="875303"/>
            <a:ext cx="10515600" cy="4839697"/>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7" name="Image 6">
            <a:extLst>
              <a:ext uri="{FF2B5EF4-FFF2-40B4-BE49-F238E27FC236}">
                <a16:creationId xmlns:a16="http://schemas.microsoft.com/office/drawing/2014/main" id="{0D983B05-FA57-C31B-9EE8-42485C577879}"/>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058400" y="6056904"/>
            <a:ext cx="1981200" cy="724896"/>
          </a:xfrm>
          <a:prstGeom prst="rect">
            <a:avLst/>
          </a:prstGeom>
        </p:spPr>
      </p:pic>
    </p:spTree>
    <p:extLst>
      <p:ext uri="{BB962C8B-B14F-4D97-AF65-F5344CB8AC3E}">
        <p14:creationId xmlns:p14="http://schemas.microsoft.com/office/powerpoint/2010/main" val="30019857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13"/>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Layout" Target="../slideLayouts/slideLayout2.xml"/><Relationship Id="rId4" Type="http://schemas.openxmlformats.org/officeDocument/2006/relationships/image" Target="../media/image33.sv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Layout" Target="../slideLayouts/slideLayout2.xml"/><Relationship Id="rId4" Type="http://schemas.openxmlformats.org/officeDocument/2006/relationships/image" Target="../media/image33.svg"/></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0.jp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33.sv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33.svg"/></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33.sv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7.emf"/><Relationship Id="rId4" Type="http://schemas.openxmlformats.org/officeDocument/2006/relationships/image" Target="../media/image33.sv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microsoft.com/office/2007/relationships/hdphoto" Target="../media/hdphoto1.wdp"/></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13.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70.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9.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jpg"/><Relationship Id="rId1" Type="http://schemas.openxmlformats.org/officeDocument/2006/relationships/slideLayout" Target="../slideLayouts/slideLayout2.xml"/><Relationship Id="rId4" Type="http://schemas.openxmlformats.org/officeDocument/2006/relationships/image" Target="../media/image72.jp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79.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jp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8FF23E2-CC8B-04E4-9A4E-2D77E49C117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4221" y="0"/>
            <a:ext cx="12980442" cy="6858000"/>
          </a:xfrm>
          <a:prstGeom prst="rect">
            <a:avLst/>
          </a:prstGeom>
        </p:spPr>
      </p:pic>
      <p:sp>
        <p:nvSpPr>
          <p:cNvPr id="4" name="Rectangle 3">
            <a:extLst>
              <a:ext uri="{FF2B5EF4-FFF2-40B4-BE49-F238E27FC236}">
                <a16:creationId xmlns:a16="http://schemas.microsoft.com/office/drawing/2014/main" id="{7731197F-5F16-4986-2530-A8DE1A45D299}"/>
              </a:ext>
            </a:extLst>
          </p:cNvPr>
          <p:cNvSpPr/>
          <p:nvPr/>
        </p:nvSpPr>
        <p:spPr>
          <a:xfrm>
            <a:off x="-394221"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012A4DA1-3357-6A81-7AFF-81ABFAAEBF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08764" y="1608886"/>
            <a:ext cx="2669707" cy="1143127"/>
          </a:xfrm>
          <a:prstGeom prst="rect">
            <a:avLst/>
          </a:prstGeom>
        </p:spPr>
      </p:pic>
      <p:sp>
        <p:nvSpPr>
          <p:cNvPr id="12" name="ZoneTexte 11">
            <a:extLst>
              <a:ext uri="{FF2B5EF4-FFF2-40B4-BE49-F238E27FC236}">
                <a16:creationId xmlns:a16="http://schemas.microsoft.com/office/drawing/2014/main" id="{C339248D-A76D-D951-9B2B-482771C483DD}"/>
              </a:ext>
            </a:extLst>
          </p:cNvPr>
          <p:cNvSpPr txBox="1"/>
          <p:nvPr/>
        </p:nvSpPr>
        <p:spPr>
          <a:xfrm>
            <a:off x="292536" y="3111800"/>
            <a:ext cx="4999285" cy="1938992"/>
          </a:xfrm>
          <a:prstGeom prst="rect">
            <a:avLst/>
          </a:prstGeom>
          <a:noFill/>
        </p:spPr>
        <p:txBody>
          <a:bodyPr wrap="square" rtlCol="0">
            <a:spAutoFit/>
          </a:bodyPr>
          <a:lstStyle/>
          <a:p>
            <a:pPr algn="ctr"/>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STRATEGIE COMMUNICATION 2025</a:t>
            </a:r>
          </a:p>
        </p:txBody>
      </p:sp>
      <p:sp>
        <p:nvSpPr>
          <p:cNvPr id="13" name="ZoneTexte 12">
            <a:extLst>
              <a:ext uri="{FF2B5EF4-FFF2-40B4-BE49-F238E27FC236}">
                <a16:creationId xmlns:a16="http://schemas.microsoft.com/office/drawing/2014/main" id="{B14BFDF7-DDFE-9687-C574-8585DDC31E44}"/>
              </a:ext>
            </a:extLst>
          </p:cNvPr>
          <p:cNvSpPr txBox="1"/>
          <p:nvPr/>
        </p:nvSpPr>
        <p:spPr>
          <a:xfrm>
            <a:off x="39061" y="5410579"/>
            <a:ext cx="5623655" cy="584775"/>
          </a:xfrm>
          <a:prstGeom prst="rect">
            <a:avLst/>
          </a:prstGeom>
          <a:noFill/>
        </p:spPr>
        <p:txBody>
          <a:bodyPr wrap="none" rtlCol="0">
            <a:spAutoFit/>
          </a:bodyPr>
          <a:lstStyle/>
          <a:p>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Au cœur de la conquête client</a:t>
            </a:r>
          </a:p>
        </p:txBody>
      </p:sp>
    </p:spTree>
    <p:extLst>
      <p:ext uri="{BB962C8B-B14F-4D97-AF65-F5344CB8AC3E}">
        <p14:creationId xmlns:p14="http://schemas.microsoft.com/office/powerpoint/2010/main" val="44578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Personnalisation et Fidélisation Client</a:t>
            </a:r>
            <a:br>
              <a:rPr lang="fr-FR" dirty="0"/>
            </a:br>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Personnaliser l’expérience client et renforcer les atouts du programme de fidélisation.</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maximiser l’engagement en valorisant la générosité du programme de fidélité, en stimulant l’adhésion, en renforçant l’approche personnalisée en CRM des offres et en intégrant des éléments de gamification pour encourager l’interaction continue des clients</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Transformer les clients occasionnels en clients réguliers en les encartant, en leur offrant des avantages dédiés et en créant un lien fort avec l’enseigne.</a:t>
            </a: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#3 </a:t>
            </a:r>
            <a:endParaRPr lang="fr-FR" b="1" dirty="0">
              <a:solidFill>
                <a:schemeClr val="bg1"/>
              </a:solidFill>
              <a:highlight>
                <a:srgbClr val="8ABD24"/>
              </a:highlight>
            </a:endParaRPr>
          </a:p>
        </p:txBody>
      </p:sp>
      <p:pic>
        <p:nvPicPr>
          <p:cNvPr id="4" name="Graphique 3" descr="Évaluation avec un remplissage uni">
            <a:extLst>
              <a:ext uri="{FF2B5EF4-FFF2-40B4-BE49-F238E27FC236}">
                <a16:creationId xmlns:a16="http://schemas.microsoft.com/office/drawing/2014/main" id="{834DC869-AA3E-E4E9-99A9-5FC238AB5A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20636" y="287787"/>
            <a:ext cx="1710425" cy="1710425"/>
          </a:xfrm>
          <a:prstGeom prst="rect">
            <a:avLst/>
          </a:prstGeom>
        </p:spPr>
      </p:pic>
    </p:spTree>
    <p:extLst>
      <p:ext uri="{BB962C8B-B14F-4D97-AF65-F5344CB8AC3E}">
        <p14:creationId xmlns:p14="http://schemas.microsoft.com/office/powerpoint/2010/main" val="305474315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B6B3D-5C27-1C99-22AB-A054993C60B1}"/>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2BFA628A-77D0-22F7-26FE-AAD757E593DA}"/>
              </a:ext>
            </a:extLst>
          </p:cNvPr>
          <p:cNvSpPr txBox="1"/>
          <p:nvPr/>
        </p:nvSpPr>
        <p:spPr>
          <a:xfrm>
            <a:off x="1361804" y="1905506"/>
            <a:ext cx="9271362" cy="2800767"/>
          </a:xfrm>
          <a:prstGeom prst="rect">
            <a:avLst/>
          </a:prstGeom>
          <a:noFill/>
        </p:spPr>
        <p:txBody>
          <a:bodyPr wrap="square">
            <a:spAutoFit/>
          </a:bodyPr>
          <a:lstStyle/>
          <a:p>
            <a:r>
              <a:rPr lang="fr-FR" sz="4800" b="1" dirty="0">
                <a:solidFill>
                  <a:srgbClr val="8ABD24"/>
                </a:solidFill>
                <a:latin typeface="Magnel" panose="02000505000000020004" pitchFamily="2" charset="0"/>
                <a:ea typeface="Tahoma" panose="020B0604030504040204" pitchFamily="34" charset="0"/>
                <a:cs typeface="Tahoma" panose="020B0604030504040204" pitchFamily="34" charset="0"/>
              </a:rPr>
              <a:t>LES 4 JOURS </a:t>
            </a:r>
            <a:br>
              <a:rPr lang="fr-FR" sz="4800" b="1" dirty="0">
                <a:solidFill>
                  <a:srgbClr val="8ABD24"/>
                </a:solidFill>
                <a:latin typeface="Magnel" panose="02000505000000020004" pitchFamily="2" charset="0"/>
                <a:ea typeface="Tahoma" panose="020B0604030504040204" pitchFamily="34" charset="0"/>
                <a:cs typeface="Tahoma" panose="020B0604030504040204" pitchFamily="34" charset="0"/>
              </a:rPr>
            </a:br>
            <a:r>
              <a:rPr lang="fr-FR" sz="4800" b="1" dirty="0">
                <a:solidFill>
                  <a:srgbClr val="8ABD24"/>
                </a:solidFill>
                <a:latin typeface="Magnel" panose="02000505000000020004" pitchFamily="2" charset="0"/>
                <a:ea typeface="Tahoma" panose="020B0604030504040204" pitchFamily="34" charset="0"/>
                <a:cs typeface="Tahoma" panose="020B0604030504040204" pitchFamily="34" charset="0"/>
              </a:rPr>
              <a:t>COUPS DE POUCE</a:t>
            </a:r>
          </a:p>
          <a:p>
            <a:r>
              <a:rPr lang="fr-FR" sz="3200" b="1" dirty="0">
                <a:solidFill>
                  <a:srgbClr val="8ABD24"/>
                </a:solidFill>
                <a:latin typeface="Magnel" panose="02000505000000020004" pitchFamily="2" charset="0"/>
                <a:ea typeface="Tahoma" panose="020B0604030504040204" pitchFamily="34" charset="0"/>
                <a:cs typeface="Tahoma" panose="020B0604030504040204" pitchFamily="34" charset="0"/>
              </a:rPr>
              <a:t>SPECIAL FAMILLE</a:t>
            </a:r>
            <a:br>
              <a:rPr lang="fr-FR" sz="4800" dirty="0">
                <a:solidFill>
                  <a:srgbClr val="8ABD24"/>
                </a:solidFill>
                <a:latin typeface="Magnel" panose="02000505000000020004" pitchFamily="2" charset="0"/>
                <a:ea typeface="Tahoma" panose="020B0604030504040204" pitchFamily="34" charset="0"/>
                <a:cs typeface="Tahoma" panose="020B0604030504040204" pitchFamily="34" charset="0"/>
              </a:rPr>
            </a:br>
            <a:r>
              <a:rPr lang="fr-FR" sz="4800" dirty="0">
                <a:solidFill>
                  <a:srgbClr val="8ABD24"/>
                </a:solidFill>
                <a:latin typeface="Magnel" panose="02000505000000020004" pitchFamily="2" charset="0"/>
                <a:ea typeface="Tahoma" panose="020B0604030504040204" pitchFamily="34" charset="0"/>
                <a:cs typeface="Tahoma" panose="020B0604030504040204" pitchFamily="34" charset="0"/>
              </a:rPr>
              <a:t> </a:t>
            </a:r>
            <a:endParaRPr lang="fr-FR" sz="4800" b="1" dirty="0">
              <a:solidFill>
                <a:srgbClr val="8ABD24"/>
              </a:solidFill>
              <a:latin typeface="Magnel" panose="02000505000000020004" pitchFamily="2"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635408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B4B1A-0FA1-CDBD-B92C-7F8D2EAC25D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3B39FD4-F286-1387-0677-979E1D595C43}"/>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2" name="Image 1">
            <a:extLst>
              <a:ext uri="{FF2B5EF4-FFF2-40B4-BE49-F238E27FC236}">
                <a16:creationId xmlns:a16="http://schemas.microsoft.com/office/drawing/2014/main" id="{7AF04E49-B144-BCF8-3203-9F3B4F4976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812" y="0"/>
            <a:ext cx="4850376" cy="6858000"/>
          </a:xfrm>
          <a:prstGeom prst="rect">
            <a:avLst/>
          </a:prstGeom>
        </p:spPr>
      </p:pic>
    </p:spTree>
    <p:extLst>
      <p:ext uri="{BB962C8B-B14F-4D97-AF65-F5344CB8AC3E}">
        <p14:creationId xmlns:p14="http://schemas.microsoft.com/office/powerpoint/2010/main" val="56849818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3A617E-DC4C-58A5-041C-96A28D377A3B}"/>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9925DF4C-1C97-66C7-C514-A51E2D105B9D}"/>
              </a:ext>
            </a:extLst>
          </p:cNvPr>
          <p:cNvSpPr txBox="1"/>
          <p:nvPr/>
        </p:nvSpPr>
        <p:spPr>
          <a:xfrm>
            <a:off x="5359038" y="474345"/>
            <a:ext cx="6093822" cy="5355312"/>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LES 4 JOURS COUTS DE POUCE</a:t>
            </a:r>
          </a:p>
          <a:p>
            <a:r>
              <a:rPr lang="fr-FR" b="1" dirty="0">
                <a:latin typeface="Tahoma" panose="020B0604030504040204" pitchFamily="34" charset="0"/>
                <a:ea typeface="Tahoma" panose="020B0604030504040204" pitchFamily="34" charset="0"/>
                <a:cs typeface="Tahoma" panose="020B0604030504040204" pitchFamily="34" charset="0"/>
              </a:rPr>
              <a:t>Spécial Famille</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Créer une opération de courte durée centrée sur une catégorie de client</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Une opération comme "4 jours Coûts de Pouce" avec des offres en lots pour répondre parfaitement aux besoins des familles.</a:t>
            </a:r>
          </a:p>
          <a:p>
            <a:r>
              <a:rPr lang="fr-FR" dirty="0">
                <a:latin typeface="Tahoma" panose="020B0604030504040204" pitchFamily="34" charset="0"/>
                <a:ea typeface="Tahoma" panose="020B0604030504040204" pitchFamily="34" charset="0"/>
                <a:cs typeface="Tahoma" panose="020B0604030504040204" pitchFamily="34" charset="0"/>
              </a:rPr>
              <a:t>Positionner Supermarché Match comme une enseigne qui </a:t>
            </a:r>
            <a:r>
              <a:rPr lang="fr-FR" b="1" dirty="0">
                <a:latin typeface="Tahoma" panose="020B0604030504040204" pitchFamily="34" charset="0"/>
                <a:ea typeface="Tahoma" panose="020B0604030504040204" pitchFamily="34" charset="0"/>
                <a:cs typeface="Tahoma" panose="020B0604030504040204" pitchFamily="34" charset="0"/>
              </a:rPr>
              <a:t>comprend et soutient les familles </a:t>
            </a:r>
            <a:r>
              <a:rPr lang="fr-FR" dirty="0">
                <a:latin typeface="Tahoma" panose="020B0604030504040204" pitchFamily="34" charset="0"/>
                <a:ea typeface="Tahoma" panose="020B0604030504040204" pitchFamily="34" charset="0"/>
                <a:cs typeface="Tahoma" panose="020B0604030504040204" pitchFamily="34" charset="0"/>
              </a:rPr>
              <a:t>en leur offrant des solutions concrètes pour réduire leurs dépenses</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endParaRPr lang="fr-FR" b="1" dirty="0">
              <a:latin typeface="Tahoma" panose="020B0604030504040204" pitchFamily="34" charset="0"/>
              <a:ea typeface="Tahoma" panose="020B0604030504040204" pitchFamily="34" charset="0"/>
              <a:cs typeface="Tahoma" panose="020B0604030504040204" pitchFamily="34" charset="0"/>
            </a:endParaRPr>
          </a:p>
          <a:p>
            <a:r>
              <a:rPr lang="fr-FR" b="1" dirty="0">
                <a:latin typeface="Tahoma" panose="020B0604030504040204" pitchFamily="34" charset="0"/>
                <a:ea typeface="Tahoma" panose="020B0604030504040204" pitchFamily="34" charset="0"/>
                <a:cs typeface="Tahoma" panose="020B0604030504040204" pitchFamily="34" charset="0"/>
              </a:rPr>
              <a:t>Idée :</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L'ajout d'un cagnottage supplémentaire (5% ici) pour les familles nombreuses avec la carte fidélité est un levier de fidélisation important, encourageant les clients à utiliser leur carte pour accumuler des avantages.</a:t>
            </a:r>
            <a:endParaRPr lang="fr-FR" b="1" dirty="0">
              <a:latin typeface="Tahoma" panose="020B0604030504040204" pitchFamily="34" charset="0"/>
              <a:ea typeface="Tahoma" panose="020B0604030504040204" pitchFamily="34" charset="0"/>
              <a:cs typeface="Tahoma" panose="020B0604030504040204" pitchFamily="34" charset="0"/>
            </a:endParaRPr>
          </a:p>
        </p:txBody>
      </p:sp>
      <p:pic>
        <p:nvPicPr>
          <p:cNvPr id="7" name="Image 6">
            <a:extLst>
              <a:ext uri="{FF2B5EF4-FFF2-40B4-BE49-F238E27FC236}">
                <a16:creationId xmlns:a16="http://schemas.microsoft.com/office/drawing/2014/main" id="{3D432B4C-BDB3-25DF-1656-9A0613255F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469" y="0"/>
            <a:ext cx="4850376" cy="6858000"/>
          </a:xfrm>
          <a:prstGeom prst="rect">
            <a:avLst/>
          </a:prstGeom>
        </p:spPr>
      </p:pic>
    </p:spTree>
    <p:extLst>
      <p:ext uri="{BB962C8B-B14F-4D97-AF65-F5344CB8AC3E}">
        <p14:creationId xmlns:p14="http://schemas.microsoft.com/office/powerpoint/2010/main" val="420385137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A7809-825F-D063-3227-7B2072A2CBC1}"/>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6C5032DF-12FA-5B4E-663F-33EB089E73C9}"/>
              </a:ext>
            </a:extLst>
          </p:cNvPr>
          <p:cNvSpPr txBox="1"/>
          <p:nvPr/>
        </p:nvSpPr>
        <p:spPr>
          <a:xfrm>
            <a:off x="5359038" y="474345"/>
            <a:ext cx="6093822" cy="3139321"/>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LES 4 JOURS COUTS DE POUCE</a:t>
            </a:r>
          </a:p>
          <a:p>
            <a:r>
              <a:rPr lang="fr-FR" b="1" dirty="0">
                <a:latin typeface="Tahoma" panose="020B0604030504040204" pitchFamily="34" charset="0"/>
                <a:ea typeface="Tahoma" panose="020B0604030504040204" pitchFamily="34" charset="0"/>
                <a:cs typeface="Tahoma" panose="020B0604030504040204" pitchFamily="34" charset="0"/>
              </a:rPr>
              <a:t>Spécial Famille</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Une thématique facile à décliner</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L’opération peut facilement être adaptée à d’autres cibles, comme les étudiants, qui ont également des contraintes budgétaires importantes. En période de rentrée scolaire ou universitaire, les étudiants cherchent des offres avantageuses sur des produits du quotidien (alimentation, hygiène, etc.).</a:t>
            </a:r>
            <a:endParaRPr lang="fr-FR" b="1" dirty="0">
              <a:latin typeface="Tahoma" panose="020B0604030504040204" pitchFamily="34" charset="0"/>
              <a:ea typeface="Tahoma" panose="020B0604030504040204" pitchFamily="34" charset="0"/>
              <a:cs typeface="Tahoma" panose="020B0604030504040204" pitchFamily="34" charset="0"/>
            </a:endParaRPr>
          </a:p>
        </p:txBody>
      </p:sp>
      <p:pic>
        <p:nvPicPr>
          <p:cNvPr id="7" name="Image 6">
            <a:extLst>
              <a:ext uri="{FF2B5EF4-FFF2-40B4-BE49-F238E27FC236}">
                <a16:creationId xmlns:a16="http://schemas.microsoft.com/office/drawing/2014/main" id="{57546D9A-584D-B326-586B-37B3B4EC16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469" y="0"/>
            <a:ext cx="4850376" cy="6858000"/>
          </a:xfrm>
          <a:prstGeom prst="rect">
            <a:avLst/>
          </a:prstGeom>
        </p:spPr>
      </p:pic>
    </p:spTree>
    <p:extLst>
      <p:ext uri="{BB962C8B-B14F-4D97-AF65-F5344CB8AC3E}">
        <p14:creationId xmlns:p14="http://schemas.microsoft.com/office/powerpoint/2010/main" val="89946509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9CEBD-38F8-8268-1A7C-385FCCEEADD7}"/>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0DC479F5-3008-6310-FD7C-FC16D77E9F59}"/>
              </a:ext>
            </a:extLst>
          </p:cNvPr>
          <p:cNvSpPr txBox="1"/>
          <p:nvPr/>
        </p:nvSpPr>
        <p:spPr>
          <a:xfrm>
            <a:off x="5359038" y="474345"/>
            <a:ext cx="6093822" cy="4247317"/>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LES 4 JOURS COUTS DE POUCE</a:t>
            </a:r>
          </a:p>
          <a:p>
            <a:r>
              <a:rPr lang="fr-FR" b="1" dirty="0">
                <a:latin typeface="Tahoma" panose="020B0604030504040204" pitchFamily="34" charset="0"/>
                <a:ea typeface="Tahoma" panose="020B0604030504040204" pitchFamily="34" charset="0"/>
                <a:cs typeface="Tahoma" panose="020B0604030504040204" pitchFamily="34" charset="0"/>
              </a:rPr>
              <a:t>Spécial Famille</a:t>
            </a:r>
            <a:br>
              <a:rPr lang="fr-FR" dirty="0">
                <a:latin typeface="Tahoma" panose="020B0604030504040204" pitchFamily="34" charset="0"/>
                <a:ea typeface="Tahoma" panose="020B0604030504040204" pitchFamily="34" charset="0"/>
                <a:cs typeface="Tahoma" panose="020B0604030504040204" pitchFamily="34" charset="0"/>
              </a:rPr>
            </a:br>
            <a:endParaRPr lang="fr-FR" dirty="0">
              <a:latin typeface="Tahoma" panose="020B0604030504040204" pitchFamily="34" charset="0"/>
              <a:ea typeface="Tahoma" panose="020B0604030504040204" pitchFamily="34" charset="0"/>
              <a:cs typeface="Tahoma" panose="020B0604030504040204" pitchFamily="34" charset="0"/>
            </a:endParaRPr>
          </a:p>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Dispositif RS </a:t>
            </a:r>
          </a:p>
          <a:p>
            <a:br>
              <a:rPr lang="fr-FR"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"Instants Gagnants" sur les Réseaux Sociaux</a:t>
            </a:r>
          </a:p>
          <a:p>
            <a:pPr>
              <a:buFont typeface="Arial" panose="020B0604020202020204" pitchFamily="34" charset="0"/>
              <a:buChar char="•"/>
            </a:pPr>
            <a:r>
              <a:rPr lang="fr-FR" b="1" dirty="0">
                <a:latin typeface="Tahoma" panose="020B0604030504040204" pitchFamily="34" charset="0"/>
                <a:ea typeface="Tahoma" panose="020B0604030504040204" pitchFamily="34" charset="0"/>
                <a:cs typeface="Tahoma" panose="020B0604030504040204" pitchFamily="34" charset="0"/>
              </a:rPr>
              <a:t>Concept</a:t>
            </a:r>
            <a:r>
              <a:rPr lang="fr-FR" dirty="0">
                <a:latin typeface="Tahoma" panose="020B0604030504040204" pitchFamily="34" charset="0"/>
                <a:ea typeface="Tahoma" panose="020B0604030504040204" pitchFamily="34" charset="0"/>
                <a:cs typeface="Tahoma" panose="020B0604030504040204" pitchFamily="34" charset="0"/>
              </a:rPr>
              <a:t> : Pendant les </a:t>
            </a:r>
            <a:r>
              <a:rPr lang="fr-FR" b="1" dirty="0">
                <a:latin typeface="Tahoma" panose="020B0604030504040204" pitchFamily="34" charset="0"/>
                <a:ea typeface="Tahoma" panose="020B0604030504040204" pitchFamily="34" charset="0"/>
                <a:cs typeface="Tahoma" panose="020B0604030504040204" pitchFamily="34" charset="0"/>
              </a:rPr>
              <a:t>4 jours Coûts de Pouce</a:t>
            </a:r>
            <a:r>
              <a:rPr lang="fr-FR" dirty="0">
                <a:latin typeface="Tahoma" panose="020B0604030504040204" pitchFamily="34" charset="0"/>
                <a:ea typeface="Tahoma" panose="020B0604030504040204" pitchFamily="34" charset="0"/>
                <a:cs typeface="Tahoma" panose="020B0604030504040204" pitchFamily="34" charset="0"/>
              </a:rPr>
              <a:t>, organiser des instants gagnants sur les réseaux sociaux où les participants peuvent remporter des </a:t>
            </a:r>
            <a:r>
              <a:rPr lang="fr-FR" b="1" dirty="0">
                <a:latin typeface="Tahoma" panose="020B0604030504040204" pitchFamily="34" charset="0"/>
                <a:ea typeface="Tahoma" panose="020B0604030504040204" pitchFamily="34" charset="0"/>
                <a:cs typeface="Tahoma" panose="020B0604030504040204" pitchFamily="34" charset="0"/>
              </a:rPr>
              <a:t>lots</a:t>
            </a:r>
            <a:r>
              <a:rPr lang="fr-FR" dirty="0">
                <a:latin typeface="Tahoma" panose="020B0604030504040204" pitchFamily="34" charset="0"/>
                <a:ea typeface="Tahoma" panose="020B0604030504040204" pitchFamily="34" charset="0"/>
                <a:cs typeface="Tahoma" panose="020B0604030504040204" pitchFamily="34" charset="0"/>
              </a:rPr>
              <a:t> ou des </a:t>
            </a:r>
            <a:r>
              <a:rPr lang="fr-FR" b="1" dirty="0">
                <a:latin typeface="Tahoma" panose="020B0604030504040204" pitchFamily="34" charset="0"/>
                <a:ea typeface="Tahoma" panose="020B0604030504040204" pitchFamily="34" charset="0"/>
                <a:cs typeface="Tahoma" panose="020B0604030504040204" pitchFamily="34" charset="0"/>
              </a:rPr>
              <a:t>réductions immédiates</a:t>
            </a:r>
            <a:r>
              <a:rPr lang="fr-FR" dirty="0">
                <a:latin typeface="Tahoma" panose="020B0604030504040204" pitchFamily="34" charset="0"/>
                <a:ea typeface="Tahoma" panose="020B0604030504040204" pitchFamily="34" charset="0"/>
                <a:cs typeface="Tahoma" panose="020B0604030504040204" pitchFamily="34" charset="0"/>
              </a:rPr>
              <a:t> sur leurs achats.</a:t>
            </a:r>
          </a:p>
          <a:p>
            <a:pPr>
              <a:buFont typeface="Arial" panose="020B0604020202020204" pitchFamily="34" charset="0"/>
              <a:buChar char="•"/>
            </a:pPr>
            <a:r>
              <a:rPr lang="fr-FR" b="1" dirty="0">
                <a:latin typeface="Tahoma" panose="020B0604030504040204" pitchFamily="34" charset="0"/>
                <a:ea typeface="Tahoma" panose="020B0604030504040204" pitchFamily="34" charset="0"/>
                <a:cs typeface="Tahoma" panose="020B0604030504040204" pitchFamily="34" charset="0"/>
              </a:rPr>
              <a:t>Mécanique</a:t>
            </a:r>
            <a:r>
              <a:rPr lang="fr-FR" dirty="0">
                <a:latin typeface="Tahoma" panose="020B0604030504040204" pitchFamily="34" charset="0"/>
                <a:ea typeface="Tahoma" panose="020B0604030504040204" pitchFamily="34" charset="0"/>
                <a:cs typeface="Tahoma" panose="020B0604030504040204" pitchFamily="34" charset="0"/>
              </a:rPr>
              <a:t> : Publier chaque jour un post ou une story indiquant un horaire précis où les premiers participants qui commenteront ou réagiront au post recevront un </a:t>
            </a:r>
            <a:r>
              <a:rPr lang="fr-FR" b="1" dirty="0">
                <a:latin typeface="Tahoma" panose="020B0604030504040204" pitchFamily="34" charset="0"/>
                <a:ea typeface="Tahoma" panose="020B0604030504040204" pitchFamily="34" charset="0"/>
                <a:cs typeface="Tahoma" panose="020B0604030504040204" pitchFamily="34" charset="0"/>
              </a:rPr>
              <a:t>bon d’achat</a:t>
            </a:r>
            <a:r>
              <a:rPr lang="fr-FR" dirty="0">
                <a:latin typeface="Tahoma" panose="020B0604030504040204" pitchFamily="34" charset="0"/>
                <a:ea typeface="Tahoma" panose="020B0604030504040204" pitchFamily="34" charset="0"/>
                <a:cs typeface="Tahoma" panose="020B0604030504040204" pitchFamily="34" charset="0"/>
              </a:rPr>
              <a:t> ou une </a:t>
            </a:r>
            <a:r>
              <a:rPr lang="fr-FR" b="1" dirty="0">
                <a:latin typeface="Tahoma" panose="020B0604030504040204" pitchFamily="34" charset="0"/>
                <a:ea typeface="Tahoma" panose="020B0604030504040204" pitchFamily="34" charset="0"/>
                <a:cs typeface="Tahoma" panose="020B0604030504040204" pitchFamily="34" charset="0"/>
              </a:rPr>
              <a:t>remise spéciale</a:t>
            </a:r>
            <a:r>
              <a:rPr lang="fr-FR" dirty="0">
                <a:latin typeface="Tahoma" panose="020B0604030504040204" pitchFamily="34" charset="0"/>
                <a:ea typeface="Tahoma" panose="020B0604030504040204" pitchFamily="34" charset="0"/>
                <a:cs typeface="Tahoma" panose="020B0604030504040204" pitchFamily="34" charset="0"/>
              </a:rPr>
              <a:t> à utiliser immédiatement en magasin.</a:t>
            </a:r>
          </a:p>
        </p:txBody>
      </p:sp>
      <p:pic>
        <p:nvPicPr>
          <p:cNvPr id="7" name="Image 6">
            <a:extLst>
              <a:ext uri="{FF2B5EF4-FFF2-40B4-BE49-F238E27FC236}">
                <a16:creationId xmlns:a16="http://schemas.microsoft.com/office/drawing/2014/main" id="{39C5327B-DA5F-9E94-4FCF-DB6B492777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469" y="0"/>
            <a:ext cx="4850376" cy="6858000"/>
          </a:xfrm>
          <a:prstGeom prst="rect">
            <a:avLst/>
          </a:prstGeom>
        </p:spPr>
      </p:pic>
    </p:spTree>
    <p:extLst>
      <p:ext uri="{BB962C8B-B14F-4D97-AF65-F5344CB8AC3E}">
        <p14:creationId xmlns:p14="http://schemas.microsoft.com/office/powerpoint/2010/main" val="117433757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33725-255A-AC34-54BA-7C8F81C9EFF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48FDD09-A426-CA6A-981D-0B0AF31C0B9B}"/>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6 leviers clés pour le PAC 2025</a:t>
            </a:r>
          </a:p>
        </p:txBody>
      </p:sp>
      <p:sp>
        <p:nvSpPr>
          <p:cNvPr id="3" name="Espace réservé du contenu 2">
            <a:extLst>
              <a:ext uri="{FF2B5EF4-FFF2-40B4-BE49-F238E27FC236}">
                <a16:creationId xmlns:a16="http://schemas.microsoft.com/office/drawing/2014/main" id="{FB93D646-5455-1B20-CDEF-77CB34084918}"/>
              </a:ext>
            </a:extLst>
          </p:cNvPr>
          <p:cNvSpPr>
            <a:spLocks noGrp="1"/>
          </p:cNvSpPr>
          <p:nvPr>
            <p:ph idx="1"/>
          </p:nvPr>
        </p:nvSpPr>
        <p:spPr>
          <a:xfrm>
            <a:off x="911469" y="1905888"/>
            <a:ext cx="10899531" cy="3559896"/>
          </a:xfrm>
        </p:spPr>
        <p:txBody>
          <a:bodyPr>
            <a:noAutofit/>
          </a:bodyPr>
          <a:lstStyle/>
          <a:p>
            <a:r>
              <a:rPr lang="fr-FR" sz="2000" dirty="0">
                <a:solidFill>
                  <a:srgbClr val="8ABD24"/>
                </a:solidFill>
                <a:latin typeface="Magnel" panose="02000505000000020004" pitchFamily="2" charset="0"/>
              </a:rPr>
              <a:t>Rythme Alterné &amp; </a:t>
            </a:r>
            <a:r>
              <a:rPr lang="fr-FR" sz="2000" dirty="0"/>
              <a:t>Temps Forts Plus Courts et Intenses</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Concentrer les efforts promotionnels sur des périodes courtes mais puissantes pour maximiser l'impact </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Alterner temps forts et périodes de pause pour éviter la banalisation des offres</a:t>
            </a:r>
            <a:b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200" dirty="0">
                <a:latin typeface="Avenir Next LT Pro" panose="020B0504020202020204" pitchFamily="34" charset="0"/>
              </a:rPr>
              <a:t> </a:t>
            </a:r>
            <a:br>
              <a:rPr lang="fr-FR" sz="1200" dirty="0">
                <a:latin typeface="Avenir Next LT Pro" panose="020B0504020202020204" pitchFamily="34" charset="0"/>
              </a:rPr>
            </a:b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Valoriser les produits de notre nouvelle marque propre</a:t>
            </a:r>
            <a:b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Valoriser les </a:t>
            </a:r>
            <a:r>
              <a:rPr kumimoji="0" lang="fr-FR" sz="16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MdC</a:t>
            </a: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dans la communication commerciale – vecteur de trafic + levier sur l’image prix</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endParaRPr lang="fr-FR" sz="1200" dirty="0">
              <a:latin typeface="Avenir Next LT Pro" panose="020B0504020202020204" pitchFamily="34" charset="0"/>
            </a:endParaRPr>
          </a:p>
          <a:p>
            <a:r>
              <a:rPr lang="fr-FR" sz="2000" dirty="0"/>
              <a:t>Relayer l’app  &amp; le site via  la Roue de la promo</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Renforcer la visibilité de cette mécanique en l’associant aux temps forts et soutenir le trafic vers le digital</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2000" dirty="0"/>
              <a:t>Adopter une structure lisible SELL/TELL du PAC du rythme du PAC</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Structurer l’année avec différents types d’opérations pour répondre à des objectifs variés : des temps forts massifs, des opérations thématiques ciblées, et des moments de mise en avant des métiers et des valeurs de l’enseigne.</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800" dirty="0"/>
              <a:t>Temps forts : </a:t>
            </a:r>
            <a:r>
              <a:rPr lang="fr-FR" sz="1400" dirty="0" err="1">
                <a:solidFill>
                  <a:schemeClr val="tx1"/>
                </a:solidFill>
                <a:latin typeface="Tahoma" panose="020B0604030504040204" pitchFamily="34" charset="0"/>
                <a:ea typeface="Tahoma" panose="020B0604030504040204" pitchFamily="34" charset="0"/>
                <a:cs typeface="Tahoma" panose="020B0604030504040204" pitchFamily="34" charset="0"/>
              </a:rPr>
              <a:t>Mega</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 Promos (Anniversaire, Fête des Clients) </a:t>
            </a:r>
            <a:br>
              <a:rPr lang="fr-FR" sz="1100" dirty="0"/>
            </a:br>
            <a:r>
              <a:rPr lang="fr-FR" sz="1800" dirty="0"/>
              <a:t>Les opérations thématiques : </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de la promo autour d’un thème par ex, la santé, la beauté, Pâques ou </a:t>
            </a:r>
            <a:br>
              <a:rPr lang="fr-FR" sz="14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800" dirty="0"/>
              <a:t>les opérations plus </a:t>
            </a:r>
            <a:r>
              <a:rPr lang="fr-FR" sz="1800" dirty="0" err="1"/>
              <a:t>positionnantes</a:t>
            </a:r>
            <a:r>
              <a:rPr lang="fr-FR" sz="1800" dirty="0"/>
              <a:t> </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autour des métiers : la fête du marché par exemple.</a:t>
            </a:r>
            <a:endParaRPr lang="fr-FR" sz="16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7" name="ZoneTexte 6">
            <a:extLst>
              <a:ext uri="{FF2B5EF4-FFF2-40B4-BE49-F238E27FC236}">
                <a16:creationId xmlns:a16="http://schemas.microsoft.com/office/drawing/2014/main" id="{98F604C3-E6B2-A9E3-08B3-9BCDD935DB7E}"/>
              </a:ext>
            </a:extLst>
          </p:cNvPr>
          <p:cNvSpPr txBox="1"/>
          <p:nvPr/>
        </p:nvSpPr>
        <p:spPr>
          <a:xfrm>
            <a:off x="191233" y="1143988"/>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#1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5" name="ZoneTexte 4">
            <a:extLst>
              <a:ext uri="{FF2B5EF4-FFF2-40B4-BE49-F238E27FC236}">
                <a16:creationId xmlns:a16="http://schemas.microsoft.com/office/drawing/2014/main" id="{36F982AB-1B26-61BD-395A-87C309902534}"/>
              </a:ext>
            </a:extLst>
          </p:cNvPr>
          <p:cNvSpPr txBox="1"/>
          <p:nvPr/>
        </p:nvSpPr>
        <p:spPr>
          <a:xfrm>
            <a:off x="191232" y="2144351"/>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#2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6" name="Espace réservé du contenu 2">
            <a:extLst>
              <a:ext uri="{FF2B5EF4-FFF2-40B4-BE49-F238E27FC236}">
                <a16:creationId xmlns:a16="http://schemas.microsoft.com/office/drawing/2014/main" id="{3DDD8898-1253-D88C-3962-B07A4BB7CD38}"/>
              </a:ext>
            </a:extLst>
          </p:cNvPr>
          <p:cNvSpPr txBox="1">
            <a:spLocks/>
          </p:cNvSpPr>
          <p:nvPr/>
        </p:nvSpPr>
        <p:spPr>
          <a:xfrm>
            <a:off x="911469" y="936844"/>
            <a:ext cx="10899531" cy="1257300"/>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3"/>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LES 65 ANS </a:t>
            </a: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rPr>
              <a:t> L’ANNIVERSAIRE </a:t>
            </a:r>
          </a:p>
          <a:p>
            <a:pPr marL="0" marR="0" lvl="2" indent="0" algn="l" defTabSz="914400" rtl="0" eaLnBrk="1" fontAlgn="auto" latinLnBrk="0" hangingPunct="1">
              <a:lnSpc>
                <a:spcPct val="90000"/>
              </a:lnSpc>
              <a:spcBef>
                <a:spcPts val="50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Célébrer un anniversaire tout au long de l’année </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mais avec un temps fort majeur en mars  (en remplacement de </a:t>
            </a:r>
            <a:r>
              <a:rPr kumimoji="0" lang="fr-FR" sz="16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Maximatch</a:t>
            </a: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avec des offres et animations spéciales</a:t>
            </a:r>
            <a:b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fr-FR" sz="20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 </a:t>
            </a:r>
            <a:endPar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8" name="ZoneTexte 7">
            <a:extLst>
              <a:ext uri="{FF2B5EF4-FFF2-40B4-BE49-F238E27FC236}">
                <a16:creationId xmlns:a16="http://schemas.microsoft.com/office/drawing/2014/main" id="{1B72EAF0-6BFD-DDD2-5BF6-54BD096D0A13}"/>
              </a:ext>
            </a:extLst>
          </p:cNvPr>
          <p:cNvSpPr txBox="1"/>
          <p:nvPr/>
        </p:nvSpPr>
        <p:spPr>
          <a:xfrm>
            <a:off x="191232" y="2896638"/>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#3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9" name="ZoneTexte 8">
            <a:extLst>
              <a:ext uri="{FF2B5EF4-FFF2-40B4-BE49-F238E27FC236}">
                <a16:creationId xmlns:a16="http://schemas.microsoft.com/office/drawing/2014/main" id="{FB5EEBC2-CBC8-B3FC-FB33-1B8F6BCC073C}"/>
              </a:ext>
            </a:extLst>
          </p:cNvPr>
          <p:cNvSpPr txBox="1"/>
          <p:nvPr/>
        </p:nvSpPr>
        <p:spPr>
          <a:xfrm>
            <a:off x="191231" y="3685836"/>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#4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10" name="ZoneTexte 9">
            <a:extLst>
              <a:ext uri="{FF2B5EF4-FFF2-40B4-BE49-F238E27FC236}">
                <a16:creationId xmlns:a16="http://schemas.microsoft.com/office/drawing/2014/main" id="{78EDC9FB-2ACF-A42C-BFFF-4F9A3D68A82D}"/>
              </a:ext>
            </a:extLst>
          </p:cNvPr>
          <p:cNvSpPr txBox="1"/>
          <p:nvPr/>
        </p:nvSpPr>
        <p:spPr>
          <a:xfrm>
            <a:off x="191230" y="4475034"/>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#5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4" name="ZoneTexte 3">
            <a:extLst>
              <a:ext uri="{FF2B5EF4-FFF2-40B4-BE49-F238E27FC236}">
                <a16:creationId xmlns:a16="http://schemas.microsoft.com/office/drawing/2014/main" id="{9D7592B7-D57F-B606-FB63-0D0D00F930D8}"/>
              </a:ext>
            </a:extLst>
          </p:cNvPr>
          <p:cNvSpPr txBox="1"/>
          <p:nvPr/>
        </p:nvSpPr>
        <p:spPr>
          <a:xfrm>
            <a:off x="191233" y="6075584"/>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#6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11" name="Espace réservé du contenu 2">
            <a:extLst>
              <a:ext uri="{FF2B5EF4-FFF2-40B4-BE49-F238E27FC236}">
                <a16:creationId xmlns:a16="http://schemas.microsoft.com/office/drawing/2014/main" id="{CE8347AB-7E35-E164-7D17-AE7D6466A144}"/>
              </a:ext>
            </a:extLst>
          </p:cNvPr>
          <p:cNvSpPr txBox="1">
            <a:spLocks/>
          </p:cNvSpPr>
          <p:nvPr/>
        </p:nvSpPr>
        <p:spPr>
          <a:xfrm>
            <a:off x="911469" y="5868440"/>
            <a:ext cx="10899531" cy="12573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3"/>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Innover à travers de nouvelles opérations</a:t>
            </a:r>
            <a:endPar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endParaRPr>
          </a:p>
          <a:p>
            <a:pPr marL="0" marR="0" lvl="2" indent="0" algn="l" defTabSz="914400" rtl="0" eaLnBrk="1" fontAlgn="auto" latinLnBrk="0" hangingPunct="1">
              <a:lnSpc>
                <a:spcPct val="90000"/>
              </a:lnSpc>
              <a:spcBef>
                <a:spcPts val="50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Concevoir de nouvelles opérations qui répondent et nourrissent les 3 piliers de la stratégie com 2025</a:t>
            </a:r>
            <a:endPar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0573761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849860-476E-3217-D0DA-0572DD969B77}"/>
              </a:ext>
            </a:extLst>
          </p:cNvPr>
          <p:cNvSpPr>
            <a:spLocks noChangeArrowheads="1"/>
          </p:cNvSpPr>
          <p:nvPr/>
        </p:nvSpPr>
        <p:spPr bwMode="auto">
          <a:xfrm>
            <a:off x="2143083" y="347951"/>
            <a:ext cx="3359080" cy="84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lnSpc>
                <a:spcPts val="1500"/>
              </a:lnSpc>
              <a:spcBef>
                <a:spcPct val="0"/>
              </a:spcBef>
              <a:buFontTx/>
              <a:buNone/>
            </a:pPr>
            <a:r>
              <a:rPr lang="fr-FR" altLang="fr-FR" sz="1200" spc="429" dirty="0">
                <a:solidFill>
                  <a:schemeClr val="tx1"/>
                </a:solidFill>
                <a:latin typeface="Tahoma" panose="020B0604030504040204" pitchFamily="34" charset="0"/>
                <a:ea typeface="Tahoma" panose="020B0604030504040204" pitchFamily="34" charset="0"/>
                <a:cs typeface="Tahoma" panose="020B0604030504040204" pitchFamily="34" charset="0"/>
              </a:rPr>
              <a:t>Encarter les nouveaux clients qui découvrent l’enseigne</a:t>
            </a:r>
            <a:br>
              <a:rPr lang="fr-FR" altLang="fr-FR" sz="1600" b="1" spc="214" dirty="0">
                <a:solidFill>
                  <a:schemeClr val="tx1"/>
                </a:solidFill>
                <a:latin typeface="Tahoma" panose="020B0604030504040204" pitchFamily="34" charset="0"/>
                <a:ea typeface="Tahoma" panose="020B0604030504040204" pitchFamily="34" charset="0"/>
                <a:cs typeface="Tahoma" panose="020B0604030504040204" pitchFamily="34" charset="0"/>
              </a:rPr>
            </a:br>
            <a:endParaRPr lang="fr-FR" altLang="fr-FR" sz="1200" b="1" spc="214"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4" name="Triangle isocèle 3">
            <a:extLst>
              <a:ext uri="{FF2B5EF4-FFF2-40B4-BE49-F238E27FC236}">
                <a16:creationId xmlns:a16="http://schemas.microsoft.com/office/drawing/2014/main" id="{F78F6BE5-B1A6-DD1C-4D55-25E05121FFFD}"/>
              </a:ext>
            </a:extLst>
          </p:cNvPr>
          <p:cNvSpPr/>
          <p:nvPr/>
        </p:nvSpPr>
        <p:spPr>
          <a:xfrm flipV="1">
            <a:off x="3473223" y="93822"/>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23" name="Rectangle 1">
            <a:extLst>
              <a:ext uri="{FF2B5EF4-FFF2-40B4-BE49-F238E27FC236}">
                <a16:creationId xmlns:a16="http://schemas.microsoft.com/office/drawing/2014/main" id="{27E74E7E-697C-E431-20CE-834C1A713159}"/>
              </a:ext>
            </a:extLst>
          </p:cNvPr>
          <p:cNvSpPr>
            <a:spLocks noChangeArrowheads="1"/>
          </p:cNvSpPr>
          <p:nvPr/>
        </p:nvSpPr>
        <p:spPr bwMode="auto">
          <a:xfrm>
            <a:off x="2532476" y="1444726"/>
            <a:ext cx="8136904" cy="299503"/>
          </a:xfrm>
          <a:prstGeom prst="rect">
            <a:avLst/>
          </a:prstGeom>
          <a:solidFill>
            <a:srgbClr val="E7A41B">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Tahoma" panose="020B0604030504040204" pitchFamily="34" charset="0"/>
                <a:ea typeface="Tahoma" panose="020B0604030504040204" pitchFamily="34" charset="0"/>
                <a:cs typeface="Tahoma" panose="020B0604030504040204" pitchFamily="34" charset="0"/>
              </a:rPr>
              <a:t>PARTIS PRIS STRATEGIQUES 2025</a:t>
            </a:r>
          </a:p>
        </p:txBody>
      </p:sp>
      <p:sp>
        <p:nvSpPr>
          <p:cNvPr id="31" name="Rectangle 1">
            <a:extLst>
              <a:ext uri="{FF2B5EF4-FFF2-40B4-BE49-F238E27FC236}">
                <a16:creationId xmlns:a16="http://schemas.microsoft.com/office/drawing/2014/main" id="{5D2F459E-A3F6-5939-2D40-0F2487001FC8}"/>
              </a:ext>
            </a:extLst>
          </p:cNvPr>
          <p:cNvSpPr>
            <a:spLocks noChangeArrowheads="1"/>
          </p:cNvSpPr>
          <p:nvPr/>
        </p:nvSpPr>
        <p:spPr bwMode="auto">
          <a:xfrm>
            <a:off x="2532476" y="4309056"/>
            <a:ext cx="8136904" cy="296877"/>
          </a:xfrm>
          <a:prstGeom prst="rect">
            <a:avLst/>
          </a:prstGeom>
          <a:solidFill>
            <a:srgbClr val="ECB649"/>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Tahoma" panose="020B0604030504040204" pitchFamily="34" charset="0"/>
                <a:ea typeface="Tahoma" panose="020B0604030504040204" pitchFamily="34" charset="0"/>
                <a:cs typeface="Tahoma" panose="020B0604030504040204" pitchFamily="34" charset="0"/>
              </a:rPr>
              <a:t>PROMESSE TRANSVERSALE PAC 2025 </a:t>
            </a:r>
            <a:r>
              <a:rPr lang="fr-FR" altLang="fr-FR" sz="900" b="1" dirty="0">
                <a:solidFill>
                  <a:schemeClr val="bg1"/>
                </a:solidFill>
                <a:latin typeface="Tahoma" panose="020B0604030504040204" pitchFamily="34" charset="0"/>
                <a:ea typeface="Tahoma" panose="020B0604030504040204" pitchFamily="34" charset="0"/>
                <a:cs typeface="Tahoma" panose="020B0604030504040204" pitchFamily="34" charset="0"/>
              </a:rPr>
              <a:t> </a:t>
            </a:r>
            <a:endParaRPr lang="fr-FR" altLang="fr-FR" sz="1286"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48" name="Titre 1">
            <a:extLst>
              <a:ext uri="{FF2B5EF4-FFF2-40B4-BE49-F238E27FC236}">
                <a16:creationId xmlns:a16="http://schemas.microsoft.com/office/drawing/2014/main" id="{59B68780-BFAA-495B-6971-AA2539ABE41D}"/>
              </a:ext>
            </a:extLst>
          </p:cNvPr>
          <p:cNvSpPr txBox="1">
            <a:spLocks/>
          </p:cNvSpPr>
          <p:nvPr/>
        </p:nvSpPr>
        <p:spPr>
          <a:xfrm rot="16200000">
            <a:off x="-2614937" y="2450173"/>
            <a:ext cx="6542036" cy="1641693"/>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lnSpc>
                <a:spcPts val="8000"/>
              </a:lnSpc>
            </a:pPr>
            <a:r>
              <a:rPr lang="fr-FR" altLang="fr-FR" sz="7200" b="1" spc="-214" dirty="0">
                <a:solidFill>
                  <a:srgbClr val="526469"/>
                </a:solidFill>
                <a:latin typeface="Tahoma" panose="020B0604030504040204" pitchFamily="34" charset="0"/>
                <a:ea typeface="Tahoma" panose="020B0604030504040204" pitchFamily="34" charset="0"/>
                <a:cs typeface="Tahoma" panose="020B0604030504040204" pitchFamily="34" charset="0"/>
              </a:rPr>
              <a:t>Road </a:t>
            </a:r>
            <a:r>
              <a:rPr lang="fr-FR" altLang="fr-FR" sz="7200" b="1" spc="-214" dirty="0" err="1">
                <a:solidFill>
                  <a:srgbClr val="526469"/>
                </a:solidFill>
                <a:latin typeface="Tahoma" panose="020B0604030504040204" pitchFamily="34" charset="0"/>
                <a:ea typeface="Tahoma" panose="020B0604030504040204" pitchFamily="34" charset="0"/>
                <a:cs typeface="Tahoma" panose="020B0604030504040204" pitchFamily="34" charset="0"/>
              </a:rPr>
              <a:t>map</a:t>
            </a:r>
            <a:br>
              <a:rPr lang="fr-FR" altLang="fr-FR" sz="7200" b="1" spc="-214" dirty="0">
                <a:solidFill>
                  <a:srgbClr val="526469"/>
                </a:solidFill>
                <a:latin typeface="Tahoma" panose="020B0604030504040204" pitchFamily="34" charset="0"/>
                <a:ea typeface="Tahoma" panose="020B0604030504040204" pitchFamily="34" charset="0"/>
                <a:cs typeface="Tahoma" panose="020B0604030504040204" pitchFamily="34" charset="0"/>
              </a:rPr>
            </a:br>
            <a:r>
              <a:rPr lang="fr-FR" altLang="fr-FR" sz="6000" b="1" spc="-214" dirty="0">
                <a:solidFill>
                  <a:srgbClr val="526469"/>
                </a:solidFill>
                <a:latin typeface="Tahoma" panose="020B0604030504040204" pitchFamily="34" charset="0"/>
                <a:ea typeface="Tahoma" panose="020B0604030504040204" pitchFamily="34" charset="0"/>
                <a:cs typeface="Tahoma" panose="020B0604030504040204" pitchFamily="34" charset="0"/>
              </a:rPr>
              <a:t>2025</a:t>
            </a:r>
            <a:endParaRPr lang="fr-FR" altLang="fr-FR" sz="2800" b="1" spc="-214" dirty="0">
              <a:solidFill>
                <a:srgbClr val="526469"/>
              </a:solidFill>
              <a:latin typeface="Tahoma" panose="020B0604030504040204" pitchFamily="34" charset="0"/>
              <a:ea typeface="Tahoma" panose="020B0604030504040204" pitchFamily="34" charset="0"/>
              <a:cs typeface="Tahoma" panose="020B0604030504040204" pitchFamily="34" charset="0"/>
            </a:endParaRPr>
          </a:p>
        </p:txBody>
      </p:sp>
      <p:sp>
        <p:nvSpPr>
          <p:cNvPr id="5" name="Espace réservé du contenu 2">
            <a:extLst>
              <a:ext uri="{FF2B5EF4-FFF2-40B4-BE49-F238E27FC236}">
                <a16:creationId xmlns:a16="http://schemas.microsoft.com/office/drawing/2014/main" id="{495DD83A-E4DF-E9F7-E195-9331268320A6}"/>
              </a:ext>
            </a:extLst>
          </p:cNvPr>
          <p:cNvSpPr txBox="1">
            <a:spLocks/>
          </p:cNvSpPr>
          <p:nvPr/>
        </p:nvSpPr>
        <p:spPr>
          <a:xfrm>
            <a:off x="2244887" y="4704546"/>
            <a:ext cx="8580346" cy="232842"/>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1400" dirty="0">
                <a:latin typeface="Tahoma" panose="020B0604030504040204" pitchFamily="34" charset="0"/>
                <a:ea typeface="Tahoma" panose="020B0604030504040204" pitchFamily="34" charset="0"/>
                <a:cs typeface="Tahoma" panose="020B0604030504040204" pitchFamily="34" charset="0"/>
              </a:rPr>
              <a:t>Manger sain au fil des saisons et accompagner les moments de vie en famille, pour tous les budgets.</a:t>
            </a:r>
            <a:r>
              <a:rPr lang="fr-FR" sz="1400" spc="300" dirty="0">
                <a:latin typeface="Tahoma" panose="020B0604030504040204" pitchFamily="34" charset="0"/>
                <a:ea typeface="Tahoma" panose="020B0604030504040204" pitchFamily="34" charset="0"/>
                <a:cs typeface="Tahoma" panose="020B0604030504040204" pitchFamily="34" charset="0"/>
              </a:rPr>
              <a:t> </a:t>
            </a:r>
          </a:p>
        </p:txBody>
      </p:sp>
      <p:sp>
        <p:nvSpPr>
          <p:cNvPr id="10" name="Rectangle 9">
            <a:extLst>
              <a:ext uri="{FF2B5EF4-FFF2-40B4-BE49-F238E27FC236}">
                <a16:creationId xmlns:a16="http://schemas.microsoft.com/office/drawing/2014/main" id="{94D8C648-7EAE-FF18-07BE-AB108071EBAA}"/>
              </a:ext>
            </a:extLst>
          </p:cNvPr>
          <p:cNvSpPr>
            <a:spLocks noChangeArrowheads="1"/>
          </p:cNvSpPr>
          <p:nvPr/>
        </p:nvSpPr>
        <p:spPr bwMode="auto">
          <a:xfrm>
            <a:off x="5433761" y="345716"/>
            <a:ext cx="3419545"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lnSpc>
                <a:spcPts val="1500"/>
              </a:lnSpc>
              <a:spcBef>
                <a:spcPct val="0"/>
              </a:spcBef>
              <a:buFontTx/>
              <a:buNone/>
            </a:pPr>
            <a:r>
              <a:rPr lang="fr-FR" altLang="fr-FR" sz="1200" spc="429" dirty="0">
                <a:solidFill>
                  <a:schemeClr val="tx1"/>
                </a:solidFill>
                <a:latin typeface="Tahoma" panose="020B0604030504040204" pitchFamily="34" charset="0"/>
                <a:ea typeface="Tahoma" panose="020B0604030504040204" pitchFamily="34" charset="0"/>
                <a:cs typeface="Tahoma" panose="020B0604030504040204" pitchFamily="34" charset="0"/>
              </a:rPr>
              <a:t>Attirer de nouvelles cibles, en particulier les familles</a:t>
            </a:r>
          </a:p>
        </p:txBody>
      </p:sp>
      <p:sp>
        <p:nvSpPr>
          <p:cNvPr id="11" name="Triangle isocèle 10">
            <a:extLst>
              <a:ext uri="{FF2B5EF4-FFF2-40B4-BE49-F238E27FC236}">
                <a16:creationId xmlns:a16="http://schemas.microsoft.com/office/drawing/2014/main" id="{06C23F1D-41E9-8F30-EB75-E8D430CD2DBB}"/>
              </a:ext>
            </a:extLst>
          </p:cNvPr>
          <p:cNvSpPr/>
          <p:nvPr/>
        </p:nvSpPr>
        <p:spPr>
          <a:xfrm flipV="1">
            <a:off x="6815242" y="117339"/>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12" name="Rectangle 11">
            <a:extLst>
              <a:ext uri="{FF2B5EF4-FFF2-40B4-BE49-F238E27FC236}">
                <a16:creationId xmlns:a16="http://schemas.microsoft.com/office/drawing/2014/main" id="{E56A2B4B-6159-430D-71CB-2E2EC722AA6E}"/>
              </a:ext>
            </a:extLst>
          </p:cNvPr>
          <p:cNvSpPr>
            <a:spLocks noChangeArrowheads="1"/>
          </p:cNvSpPr>
          <p:nvPr/>
        </p:nvSpPr>
        <p:spPr bwMode="auto">
          <a:xfrm>
            <a:off x="8087762" y="341083"/>
            <a:ext cx="3419545" cy="4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lnSpc>
                <a:spcPts val="1500"/>
              </a:lnSpc>
              <a:spcBef>
                <a:spcPct val="0"/>
              </a:spcBef>
              <a:buNone/>
            </a:pPr>
            <a:r>
              <a:rPr lang="fr-FR" altLang="fr-FR" sz="1200" spc="429" dirty="0">
                <a:solidFill>
                  <a:schemeClr val="tx1"/>
                </a:solidFill>
                <a:latin typeface="Tahoma" panose="020B0604030504040204" pitchFamily="34" charset="0"/>
                <a:ea typeface="Tahoma" panose="020B0604030504040204" pitchFamily="34" charset="0"/>
                <a:cs typeface="Tahoma" panose="020B0604030504040204" pitchFamily="34" charset="0"/>
              </a:rPr>
              <a:t>Limiter </a:t>
            </a:r>
            <a:br>
              <a:rPr lang="fr-FR" altLang="fr-FR" sz="1200" spc="429"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altLang="fr-FR" sz="1200" spc="429" dirty="0">
                <a:solidFill>
                  <a:schemeClr val="tx1"/>
                </a:solidFill>
                <a:latin typeface="Tahoma" panose="020B0604030504040204" pitchFamily="34" charset="0"/>
                <a:ea typeface="Tahoma" panose="020B0604030504040204" pitchFamily="34" charset="0"/>
                <a:cs typeface="Tahoma" panose="020B0604030504040204" pitchFamily="34" charset="0"/>
              </a:rPr>
              <a:t>l’attrition</a:t>
            </a:r>
          </a:p>
        </p:txBody>
      </p:sp>
      <p:sp>
        <p:nvSpPr>
          <p:cNvPr id="13" name="Triangle isocèle 12">
            <a:extLst>
              <a:ext uri="{FF2B5EF4-FFF2-40B4-BE49-F238E27FC236}">
                <a16:creationId xmlns:a16="http://schemas.microsoft.com/office/drawing/2014/main" id="{A1BFD2E1-EA26-8EEE-2E9E-FE8299D27F5A}"/>
              </a:ext>
            </a:extLst>
          </p:cNvPr>
          <p:cNvSpPr/>
          <p:nvPr/>
        </p:nvSpPr>
        <p:spPr>
          <a:xfrm flipV="1">
            <a:off x="9571447" y="112706"/>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15" name="ZoneTexte 14">
            <a:extLst>
              <a:ext uri="{FF2B5EF4-FFF2-40B4-BE49-F238E27FC236}">
                <a16:creationId xmlns:a16="http://schemas.microsoft.com/office/drawing/2014/main" id="{F8A9E89F-504E-0F6B-7A9C-B265FE44D2C5}"/>
              </a:ext>
            </a:extLst>
          </p:cNvPr>
          <p:cNvSpPr txBox="1"/>
          <p:nvPr/>
        </p:nvSpPr>
        <p:spPr>
          <a:xfrm>
            <a:off x="2835242" y="1049857"/>
            <a:ext cx="7844246" cy="338554"/>
          </a:xfrm>
          <a:prstGeom prst="rect">
            <a:avLst/>
          </a:prstGeom>
          <a:noFill/>
        </p:spPr>
        <p:txBody>
          <a:bodyPr wrap="square">
            <a:spAutoFit/>
          </a:bodyPr>
          <a:lstStyle/>
          <a:p>
            <a:pPr algn="ctr"/>
            <a:r>
              <a:rPr lang="fr-FR" sz="1600" b="1" dirty="0">
                <a:latin typeface="Tahoma" panose="020B0604030504040204" pitchFamily="34" charset="0"/>
                <a:ea typeface="Tahoma" panose="020B0604030504040204" pitchFamily="34" charset="0"/>
                <a:cs typeface="Tahoma" panose="020B0604030504040204" pitchFamily="34" charset="0"/>
              </a:rPr>
              <a:t>Renforcer la perception de valeur ajoutée de l’enseigne</a:t>
            </a:r>
          </a:p>
        </p:txBody>
      </p:sp>
      <p:sp>
        <p:nvSpPr>
          <p:cNvPr id="18" name="TextBox 33">
            <a:extLst>
              <a:ext uri="{FF2B5EF4-FFF2-40B4-BE49-F238E27FC236}">
                <a16:creationId xmlns:a16="http://schemas.microsoft.com/office/drawing/2014/main" id="{F3BFE36B-A063-ACF8-33A0-6F5329E675D3}"/>
              </a:ext>
            </a:extLst>
          </p:cNvPr>
          <p:cNvSpPr txBox="1"/>
          <p:nvPr/>
        </p:nvSpPr>
        <p:spPr>
          <a:xfrm>
            <a:off x="2532476" y="2571671"/>
            <a:ext cx="3025187"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Santé et Bien-être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Un Engagement de marque fort</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sp>
        <p:nvSpPr>
          <p:cNvPr id="25" name="TextBox 42">
            <a:extLst>
              <a:ext uri="{FF2B5EF4-FFF2-40B4-BE49-F238E27FC236}">
                <a16:creationId xmlns:a16="http://schemas.microsoft.com/office/drawing/2014/main" id="{28356628-24AD-B6C2-06FE-8DD110AA68CF}"/>
              </a:ext>
            </a:extLst>
          </p:cNvPr>
          <p:cNvSpPr txBox="1"/>
          <p:nvPr/>
        </p:nvSpPr>
        <p:spPr>
          <a:xfrm>
            <a:off x="7931130" y="2567046"/>
            <a:ext cx="3132589"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Valorisation des produits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différenciants / place du marché</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sp>
        <p:nvSpPr>
          <p:cNvPr id="28" name="TextBox 24">
            <a:extLst>
              <a:ext uri="{FF2B5EF4-FFF2-40B4-BE49-F238E27FC236}">
                <a16:creationId xmlns:a16="http://schemas.microsoft.com/office/drawing/2014/main" id="{5E966BD3-D2E6-5359-41A7-BE7A7B04F7BC}"/>
              </a:ext>
            </a:extLst>
          </p:cNvPr>
          <p:cNvSpPr txBox="1"/>
          <p:nvPr/>
        </p:nvSpPr>
        <p:spPr>
          <a:xfrm>
            <a:off x="2532476" y="1832736"/>
            <a:ext cx="2674130" cy="738664"/>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Renforcement de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l’Expérience Client Digitale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et du Drive</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sp>
        <p:nvSpPr>
          <p:cNvPr id="34" name="TextBox 45">
            <a:extLst>
              <a:ext uri="{FF2B5EF4-FFF2-40B4-BE49-F238E27FC236}">
                <a16:creationId xmlns:a16="http://schemas.microsoft.com/office/drawing/2014/main" id="{B1304C6F-52D9-858E-4B58-6A99866EAEB1}"/>
              </a:ext>
            </a:extLst>
          </p:cNvPr>
          <p:cNvSpPr txBox="1"/>
          <p:nvPr/>
        </p:nvSpPr>
        <p:spPr>
          <a:xfrm>
            <a:off x="7931130" y="1874612"/>
            <a:ext cx="2738250"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Accessibilité :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Le Bon Produit au Juste Prix</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sp>
        <p:nvSpPr>
          <p:cNvPr id="44" name="TextBox 48">
            <a:extLst>
              <a:ext uri="{FF2B5EF4-FFF2-40B4-BE49-F238E27FC236}">
                <a16:creationId xmlns:a16="http://schemas.microsoft.com/office/drawing/2014/main" id="{AE63A4C7-DA36-EEFC-F933-9F4B3C2F301B}"/>
              </a:ext>
            </a:extLst>
          </p:cNvPr>
          <p:cNvSpPr txBox="1"/>
          <p:nvPr/>
        </p:nvSpPr>
        <p:spPr>
          <a:xfrm>
            <a:off x="5769837" y="2576404"/>
            <a:ext cx="2044149" cy="523220"/>
          </a:xfrm>
          <a:prstGeom prst="rect">
            <a:avLst/>
          </a:prstGeom>
          <a:noFill/>
        </p:spPr>
        <p:txBody>
          <a:bodyPr wrap="none" rtlCol="0">
            <a:spAutoFit/>
          </a:bodyPr>
          <a:lstStyle/>
          <a:p>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Personnalisation</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a:t>
            </a:r>
          </a:p>
          <a:p>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et </a:t>
            </a:r>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Fidélisation</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Client</a:t>
            </a:r>
          </a:p>
        </p:txBody>
      </p:sp>
      <p:sp>
        <p:nvSpPr>
          <p:cNvPr id="55" name="TextBox 52">
            <a:extLst>
              <a:ext uri="{FF2B5EF4-FFF2-40B4-BE49-F238E27FC236}">
                <a16:creationId xmlns:a16="http://schemas.microsoft.com/office/drawing/2014/main" id="{15B056EF-147D-ED6C-5523-D02ABB4B098B}"/>
              </a:ext>
            </a:extLst>
          </p:cNvPr>
          <p:cNvSpPr txBox="1"/>
          <p:nvPr/>
        </p:nvSpPr>
        <p:spPr>
          <a:xfrm>
            <a:off x="5802438" y="1874612"/>
            <a:ext cx="1124026" cy="523220"/>
          </a:xfrm>
          <a:prstGeom prst="rect">
            <a:avLst/>
          </a:prstGeom>
          <a:noFill/>
        </p:spPr>
        <p:txBody>
          <a:bodyPr wrap="none" rtlCol="0">
            <a:spAutoFit/>
          </a:bodyPr>
          <a:lstStyle/>
          <a:p>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Proximité</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a:t>
            </a:r>
          </a:p>
          <a:p>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et relation</a:t>
            </a:r>
          </a:p>
        </p:txBody>
      </p:sp>
      <p:sp>
        <p:nvSpPr>
          <p:cNvPr id="56" name="Espace réservé du contenu 2">
            <a:extLst>
              <a:ext uri="{FF2B5EF4-FFF2-40B4-BE49-F238E27FC236}">
                <a16:creationId xmlns:a16="http://schemas.microsoft.com/office/drawing/2014/main" id="{DF18E022-0A17-D675-3FC7-225C5D520A24}"/>
              </a:ext>
            </a:extLst>
          </p:cNvPr>
          <p:cNvSpPr txBox="1">
            <a:spLocks/>
          </p:cNvSpPr>
          <p:nvPr/>
        </p:nvSpPr>
        <p:spPr>
          <a:xfrm>
            <a:off x="2532476" y="3577518"/>
            <a:ext cx="2339970" cy="931345"/>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200" dirty="0">
                <a:solidFill>
                  <a:srgbClr val="8ABD24"/>
                </a:solidFill>
                <a:latin typeface="Magnel" panose="02000505000000020004" pitchFamily="2" charset="0"/>
              </a:rPr>
              <a:t>Engage &amp; </a:t>
            </a:r>
            <a:r>
              <a:rPr lang="fr-FR" sz="2200" dirty="0" err="1">
                <a:solidFill>
                  <a:srgbClr val="8ABD24"/>
                </a:solidFill>
                <a:latin typeface="Magnel" panose="02000505000000020004" pitchFamily="2" charset="0"/>
              </a:rPr>
              <a:t>Retain</a:t>
            </a:r>
            <a:br>
              <a:rPr lang="fr-FR" sz="2200" dirty="0">
                <a:solidFill>
                  <a:srgbClr val="8ABD24"/>
                </a:solidFill>
                <a:latin typeface="Magnel" panose="02000505000000020004" pitchFamily="2" charset="0"/>
              </a:rPr>
            </a:br>
            <a:r>
              <a:rPr lang="fr-FR" sz="105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050" dirty="0"/>
            </a:br>
            <a:br>
              <a:rPr lang="fr-FR" sz="1000" dirty="0">
                <a:latin typeface="Avenir Next LT Pro" panose="020B0504020202020204" pitchFamily="34" charset="0"/>
              </a:rPr>
            </a:br>
            <a:r>
              <a:rPr lang="fr-FR" sz="1000" dirty="0">
                <a:latin typeface="Avenir Next LT Pro" panose="020B0504020202020204" pitchFamily="34" charset="0"/>
              </a:rPr>
              <a:t> </a:t>
            </a:r>
          </a:p>
        </p:txBody>
      </p:sp>
      <p:sp>
        <p:nvSpPr>
          <p:cNvPr id="63" name="Rectangle 1">
            <a:extLst>
              <a:ext uri="{FF2B5EF4-FFF2-40B4-BE49-F238E27FC236}">
                <a16:creationId xmlns:a16="http://schemas.microsoft.com/office/drawing/2014/main" id="{ED2D8C52-6E9B-2C62-5D69-B1B08CAE89F1}"/>
              </a:ext>
            </a:extLst>
          </p:cNvPr>
          <p:cNvSpPr>
            <a:spLocks noChangeArrowheads="1"/>
          </p:cNvSpPr>
          <p:nvPr/>
        </p:nvSpPr>
        <p:spPr bwMode="auto">
          <a:xfrm>
            <a:off x="2554185" y="3204044"/>
            <a:ext cx="8136904" cy="299503"/>
          </a:xfrm>
          <a:prstGeom prst="rect">
            <a:avLst/>
          </a:prstGeom>
          <a:solidFill>
            <a:srgbClr val="E7A41B">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Tahoma" panose="020B0604030504040204" pitchFamily="34" charset="0"/>
                <a:ea typeface="Tahoma" panose="020B0604030504040204" pitchFamily="34" charset="0"/>
                <a:cs typeface="Tahoma" panose="020B0604030504040204" pitchFamily="34" charset="0"/>
              </a:rPr>
              <a:t>3 PILIERS DE LA STRATEGIE 2025</a:t>
            </a:r>
          </a:p>
        </p:txBody>
      </p:sp>
      <p:sp>
        <p:nvSpPr>
          <p:cNvPr id="64" name="Espace réservé du contenu 2">
            <a:extLst>
              <a:ext uri="{FF2B5EF4-FFF2-40B4-BE49-F238E27FC236}">
                <a16:creationId xmlns:a16="http://schemas.microsoft.com/office/drawing/2014/main" id="{F3557CAA-211D-3156-0972-0460CBA0DDA5}"/>
              </a:ext>
            </a:extLst>
          </p:cNvPr>
          <p:cNvSpPr txBox="1">
            <a:spLocks/>
          </p:cNvSpPr>
          <p:nvPr/>
        </p:nvSpPr>
        <p:spPr>
          <a:xfrm>
            <a:off x="8212255" y="3577518"/>
            <a:ext cx="2339970" cy="78658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000" dirty="0">
                <a:solidFill>
                  <a:srgbClr val="8ABD24"/>
                </a:solidFill>
                <a:latin typeface="Magnel" panose="02000505000000020004" pitchFamily="2" charset="0"/>
              </a:rPr>
              <a:t>Santé &amp; drive </a:t>
            </a:r>
            <a:r>
              <a:rPr lang="fr-FR" sz="1000" b="1" dirty="0">
                <a:latin typeface="Tahoma" panose="020B0604030504040204" pitchFamily="34" charset="0"/>
                <a:ea typeface="Tahoma" panose="020B0604030504040204" pitchFamily="34" charset="0"/>
                <a:cs typeface="Tahoma" panose="020B0604030504040204" pitchFamily="34" charset="0"/>
              </a:rPr>
              <a:t>Opportunité de différenciation et de recrutement</a:t>
            </a:r>
            <a:endParaRPr lang="fr-FR" sz="600" dirty="0">
              <a:latin typeface="Avenir Next LT Pro" panose="020B0504020202020204" pitchFamily="34" charset="0"/>
            </a:endParaRPr>
          </a:p>
        </p:txBody>
      </p:sp>
      <p:sp>
        <p:nvSpPr>
          <p:cNvPr id="66" name="ZoneTexte 65">
            <a:extLst>
              <a:ext uri="{FF2B5EF4-FFF2-40B4-BE49-F238E27FC236}">
                <a16:creationId xmlns:a16="http://schemas.microsoft.com/office/drawing/2014/main" id="{14ECB4ED-BAFA-8175-95E2-3C35FE7BEFEC}"/>
              </a:ext>
            </a:extLst>
          </p:cNvPr>
          <p:cNvSpPr txBox="1"/>
          <p:nvPr/>
        </p:nvSpPr>
        <p:spPr>
          <a:xfrm>
            <a:off x="5451513" y="3537066"/>
            <a:ext cx="2412086" cy="707886"/>
          </a:xfrm>
          <a:prstGeom prst="rect">
            <a:avLst/>
          </a:prstGeom>
          <a:noFill/>
        </p:spPr>
        <p:txBody>
          <a:bodyPr wrap="square">
            <a:spAutoFit/>
          </a:bodyPr>
          <a:lstStyle/>
          <a:p>
            <a:pPr marL="0" indent="0">
              <a:buNone/>
            </a:pPr>
            <a:r>
              <a:rPr lang="fr-FR" sz="2000" dirty="0">
                <a:solidFill>
                  <a:srgbClr val="8ABD24"/>
                </a:solidFill>
                <a:latin typeface="Magnel" panose="02000505000000020004" pitchFamily="2" charset="0"/>
              </a:rPr>
              <a:t>Triple conquête </a:t>
            </a:r>
          </a:p>
          <a:p>
            <a:pPr marL="0" indent="0">
              <a:buNone/>
            </a:pPr>
            <a:r>
              <a:rPr lang="fr-FR" sz="1000" b="1" dirty="0">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endParaRPr lang="fr-FR" sz="1000" dirty="0"/>
          </a:p>
        </p:txBody>
      </p:sp>
      <p:sp>
        <p:nvSpPr>
          <p:cNvPr id="67" name="Rectangle 1">
            <a:extLst>
              <a:ext uri="{FF2B5EF4-FFF2-40B4-BE49-F238E27FC236}">
                <a16:creationId xmlns:a16="http://schemas.microsoft.com/office/drawing/2014/main" id="{0146F4ED-78F2-676C-EF5D-54ED127D0344}"/>
              </a:ext>
            </a:extLst>
          </p:cNvPr>
          <p:cNvSpPr>
            <a:spLocks noChangeArrowheads="1"/>
          </p:cNvSpPr>
          <p:nvPr/>
        </p:nvSpPr>
        <p:spPr bwMode="auto">
          <a:xfrm>
            <a:off x="2532476" y="5074188"/>
            <a:ext cx="8136904" cy="296877"/>
          </a:xfrm>
          <a:prstGeom prst="rect">
            <a:avLst/>
          </a:prstGeom>
          <a:solidFill>
            <a:srgbClr val="ECB649"/>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Tahoma" panose="020B0604030504040204" pitchFamily="34" charset="0"/>
                <a:ea typeface="Tahoma" panose="020B0604030504040204" pitchFamily="34" charset="0"/>
                <a:cs typeface="Tahoma" panose="020B0604030504040204" pitchFamily="34" charset="0"/>
              </a:rPr>
              <a:t>LEVIERS CLES DU PAC 2025</a:t>
            </a:r>
            <a:endParaRPr lang="fr-FR" altLang="fr-FR" sz="1286"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70" name="ZoneTexte 69">
            <a:extLst>
              <a:ext uri="{FF2B5EF4-FFF2-40B4-BE49-F238E27FC236}">
                <a16:creationId xmlns:a16="http://schemas.microsoft.com/office/drawing/2014/main" id="{6DD44898-2BCE-1EE8-B875-E3239634986E}"/>
              </a:ext>
            </a:extLst>
          </p:cNvPr>
          <p:cNvSpPr txBox="1"/>
          <p:nvPr/>
        </p:nvSpPr>
        <p:spPr>
          <a:xfrm>
            <a:off x="2452008" y="5411823"/>
            <a:ext cx="948837"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#1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71" name="ZoneTexte 70">
            <a:extLst>
              <a:ext uri="{FF2B5EF4-FFF2-40B4-BE49-F238E27FC236}">
                <a16:creationId xmlns:a16="http://schemas.microsoft.com/office/drawing/2014/main" id="{DC15BF62-B61B-5D37-814C-030429D7B7DB}"/>
              </a:ext>
            </a:extLst>
          </p:cNvPr>
          <p:cNvSpPr txBox="1"/>
          <p:nvPr/>
        </p:nvSpPr>
        <p:spPr>
          <a:xfrm>
            <a:off x="5212676" y="5411822"/>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#2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72" name="Espace réservé du contenu 2">
            <a:extLst>
              <a:ext uri="{FF2B5EF4-FFF2-40B4-BE49-F238E27FC236}">
                <a16:creationId xmlns:a16="http://schemas.microsoft.com/office/drawing/2014/main" id="{DAAD6D2C-7A86-D887-F5A8-7ABC65154E54}"/>
              </a:ext>
            </a:extLst>
          </p:cNvPr>
          <p:cNvSpPr txBox="1">
            <a:spLocks/>
          </p:cNvSpPr>
          <p:nvPr/>
        </p:nvSpPr>
        <p:spPr>
          <a:xfrm>
            <a:off x="2835242" y="5443755"/>
            <a:ext cx="1641695" cy="43631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dirty="0"/>
              <a:t>LES 65 ANS </a:t>
            </a:r>
            <a:r>
              <a:rPr lang="fr-FR" sz="1200" dirty="0">
                <a:sym typeface="Wingdings" panose="05000000000000000000" pitchFamily="2" charset="2"/>
              </a:rPr>
              <a:t> L’ANNIVERSAIRE </a:t>
            </a:r>
          </a:p>
        </p:txBody>
      </p:sp>
      <p:sp>
        <p:nvSpPr>
          <p:cNvPr id="73" name="ZoneTexte 72">
            <a:extLst>
              <a:ext uri="{FF2B5EF4-FFF2-40B4-BE49-F238E27FC236}">
                <a16:creationId xmlns:a16="http://schemas.microsoft.com/office/drawing/2014/main" id="{A219016D-3DAE-6079-2F6E-E14C51F76F79}"/>
              </a:ext>
            </a:extLst>
          </p:cNvPr>
          <p:cNvSpPr txBox="1"/>
          <p:nvPr/>
        </p:nvSpPr>
        <p:spPr>
          <a:xfrm>
            <a:off x="8002842" y="5440805"/>
            <a:ext cx="948837"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2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#3 </a:t>
            </a:r>
            <a:endParaRPr kumimoji="0" lang="fr-FR" sz="105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76" name="Espace réservé du contenu 2">
            <a:extLst>
              <a:ext uri="{FF2B5EF4-FFF2-40B4-BE49-F238E27FC236}">
                <a16:creationId xmlns:a16="http://schemas.microsoft.com/office/drawing/2014/main" id="{E9056664-37EB-C018-820B-6F9DCEF7ED3B}"/>
              </a:ext>
            </a:extLst>
          </p:cNvPr>
          <p:cNvSpPr txBox="1">
            <a:spLocks/>
          </p:cNvSpPr>
          <p:nvPr/>
        </p:nvSpPr>
        <p:spPr>
          <a:xfrm>
            <a:off x="5621649" y="5426316"/>
            <a:ext cx="1880349" cy="60265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dirty="0"/>
              <a:t>RYTHME ALTERNÉ &amp; TEMPS FORTS PLUS COURTS ET INTENSES</a:t>
            </a:r>
            <a:endParaRPr lang="fr-FR" sz="1200" dirty="0">
              <a:sym typeface="Wingdings" panose="05000000000000000000" pitchFamily="2" charset="2"/>
            </a:endParaRPr>
          </a:p>
        </p:txBody>
      </p:sp>
      <p:sp>
        <p:nvSpPr>
          <p:cNvPr id="78" name="ZoneTexte 77">
            <a:extLst>
              <a:ext uri="{FF2B5EF4-FFF2-40B4-BE49-F238E27FC236}">
                <a16:creationId xmlns:a16="http://schemas.microsoft.com/office/drawing/2014/main" id="{26970525-5C9B-865E-9D8D-04E6BC441FED}"/>
              </a:ext>
            </a:extLst>
          </p:cNvPr>
          <p:cNvSpPr txBox="1"/>
          <p:nvPr/>
        </p:nvSpPr>
        <p:spPr>
          <a:xfrm>
            <a:off x="8595556" y="5431551"/>
            <a:ext cx="2468163" cy="646331"/>
          </a:xfrm>
          <a:prstGeom prst="rect">
            <a:avLst/>
          </a:prstGeom>
          <a:noFill/>
        </p:spPr>
        <p:txBody>
          <a:bodyPr wrap="square">
            <a:spAutoFit/>
          </a:bodyPr>
          <a:lstStyle/>
          <a:p>
            <a:r>
              <a:rPr lang="fr-FR" sz="1200" dirty="0">
                <a:solidFill>
                  <a:srgbClr val="8ABD24"/>
                </a:solidFill>
                <a:latin typeface="Magnel" panose="02000505000000020004" pitchFamily="2" charset="0"/>
              </a:rPr>
              <a:t>VALORISER LES PRODUITS DE NOTRE NOUVELLE MARQUE PROPRE</a:t>
            </a:r>
            <a:endParaRPr lang="fr-FR" sz="1200" dirty="0"/>
          </a:p>
        </p:txBody>
      </p:sp>
      <p:sp>
        <p:nvSpPr>
          <p:cNvPr id="84" name="ZoneTexte 83">
            <a:extLst>
              <a:ext uri="{FF2B5EF4-FFF2-40B4-BE49-F238E27FC236}">
                <a16:creationId xmlns:a16="http://schemas.microsoft.com/office/drawing/2014/main" id="{D72B40EA-87BB-6751-4537-9123CF9EAD98}"/>
              </a:ext>
            </a:extLst>
          </p:cNvPr>
          <p:cNvSpPr txBox="1"/>
          <p:nvPr/>
        </p:nvSpPr>
        <p:spPr>
          <a:xfrm>
            <a:off x="2451795" y="6092044"/>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#4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85" name="Espace réservé du contenu 2">
            <a:extLst>
              <a:ext uri="{FF2B5EF4-FFF2-40B4-BE49-F238E27FC236}">
                <a16:creationId xmlns:a16="http://schemas.microsoft.com/office/drawing/2014/main" id="{020FD869-8B62-B928-C4BB-57FA4BF2995A}"/>
              </a:ext>
            </a:extLst>
          </p:cNvPr>
          <p:cNvSpPr txBox="1">
            <a:spLocks/>
          </p:cNvSpPr>
          <p:nvPr/>
        </p:nvSpPr>
        <p:spPr>
          <a:xfrm>
            <a:off x="2860768" y="6106538"/>
            <a:ext cx="1880349" cy="80265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dirty="0"/>
              <a:t>RELAYER L’APP  &amp; LE SITE VIA  LA ROUE DE LA PROMO</a:t>
            </a:r>
            <a:endParaRPr lang="fr-FR" sz="1200" dirty="0">
              <a:sym typeface="Wingdings" panose="05000000000000000000" pitchFamily="2" charset="2"/>
            </a:endParaRPr>
          </a:p>
        </p:txBody>
      </p:sp>
      <p:sp>
        <p:nvSpPr>
          <p:cNvPr id="86" name="ZoneTexte 85">
            <a:extLst>
              <a:ext uri="{FF2B5EF4-FFF2-40B4-BE49-F238E27FC236}">
                <a16:creationId xmlns:a16="http://schemas.microsoft.com/office/drawing/2014/main" id="{68BE163E-2540-F4BA-7C1A-509CF92FEAB6}"/>
              </a:ext>
            </a:extLst>
          </p:cNvPr>
          <p:cNvSpPr txBox="1"/>
          <p:nvPr/>
        </p:nvSpPr>
        <p:spPr>
          <a:xfrm>
            <a:off x="5206606" y="6076603"/>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a:t>
            </a:r>
            <a:r>
              <a:rPr lang="fr-FR" b="1" dirty="0">
                <a:solidFill>
                  <a:prstClr val="white"/>
                </a:solidFill>
                <a:highlight>
                  <a:srgbClr val="8ABD24"/>
                </a:highlight>
                <a:latin typeface="Magnel" panose="02000505000000020004" pitchFamily="2" charset="0"/>
              </a:rPr>
              <a:t>5</a:t>
            </a: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87" name="Espace réservé du contenu 2">
            <a:extLst>
              <a:ext uri="{FF2B5EF4-FFF2-40B4-BE49-F238E27FC236}">
                <a16:creationId xmlns:a16="http://schemas.microsoft.com/office/drawing/2014/main" id="{B2146FC9-A34F-E5E1-EA19-40497C3F57DD}"/>
              </a:ext>
            </a:extLst>
          </p:cNvPr>
          <p:cNvSpPr txBox="1">
            <a:spLocks/>
          </p:cNvSpPr>
          <p:nvPr/>
        </p:nvSpPr>
        <p:spPr>
          <a:xfrm>
            <a:off x="5615579" y="6091097"/>
            <a:ext cx="1880349" cy="80265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dirty="0"/>
              <a:t>ADOPTER UNE STRUCTURE LISIBLE SELL/TELL DU PAC DU RYTHME DU PAC</a:t>
            </a:r>
            <a:endParaRPr lang="fr-FR" sz="1200" dirty="0">
              <a:sym typeface="Wingdings" panose="05000000000000000000" pitchFamily="2" charset="2"/>
            </a:endParaRPr>
          </a:p>
        </p:txBody>
      </p:sp>
      <p:sp>
        <p:nvSpPr>
          <p:cNvPr id="88" name="ZoneTexte 87">
            <a:extLst>
              <a:ext uri="{FF2B5EF4-FFF2-40B4-BE49-F238E27FC236}">
                <a16:creationId xmlns:a16="http://schemas.microsoft.com/office/drawing/2014/main" id="{0136D2EE-345F-0500-C132-6953E78B1CF8}"/>
              </a:ext>
            </a:extLst>
          </p:cNvPr>
          <p:cNvSpPr txBox="1"/>
          <p:nvPr/>
        </p:nvSpPr>
        <p:spPr>
          <a:xfrm>
            <a:off x="8002842" y="6084221"/>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a:t>
            </a:r>
            <a:r>
              <a:rPr lang="fr-FR" b="1" dirty="0">
                <a:solidFill>
                  <a:prstClr val="white"/>
                </a:solidFill>
                <a:highlight>
                  <a:srgbClr val="8ABD24"/>
                </a:highlight>
                <a:latin typeface="Magnel" panose="02000505000000020004" pitchFamily="2" charset="0"/>
              </a:rPr>
              <a:t>6</a:t>
            </a: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89" name="Espace réservé du contenu 2">
            <a:extLst>
              <a:ext uri="{FF2B5EF4-FFF2-40B4-BE49-F238E27FC236}">
                <a16:creationId xmlns:a16="http://schemas.microsoft.com/office/drawing/2014/main" id="{014E39B7-B9E9-0B69-F389-DDCCEE403998}"/>
              </a:ext>
            </a:extLst>
          </p:cNvPr>
          <p:cNvSpPr txBox="1">
            <a:spLocks/>
          </p:cNvSpPr>
          <p:nvPr/>
        </p:nvSpPr>
        <p:spPr>
          <a:xfrm>
            <a:off x="8595556" y="6098715"/>
            <a:ext cx="1880349" cy="80265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dirty="0"/>
              <a:t>INNOVER AVEC DE NOUVELLES OPERATIONS</a:t>
            </a:r>
            <a:endParaRPr lang="fr-FR" sz="1200" dirty="0">
              <a:sym typeface="Wingdings" panose="05000000000000000000" pitchFamily="2" charset="2"/>
            </a:endParaRPr>
          </a:p>
        </p:txBody>
      </p:sp>
    </p:spTree>
    <p:extLst>
      <p:ext uri="{BB962C8B-B14F-4D97-AF65-F5344CB8AC3E}">
        <p14:creationId xmlns:p14="http://schemas.microsoft.com/office/powerpoint/2010/main" val="3986564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Valorisation des produits différenciants </a:t>
            </a:r>
          </a:p>
          <a:p>
            <a:r>
              <a:rPr lang="fr-FR" dirty="0"/>
              <a:t>/ place du marché</a:t>
            </a:r>
            <a:br>
              <a:rPr lang="fr-FR" dirty="0"/>
            </a:br>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Capitaliser sur le rôle des pros en mettant en avant l’offre ‘marché’ et les produits PPNP et Totem.</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utiliser les rayons de la Place du Marché et les PPNP comme vitrines de la proximité et de la qualité, en mettant en avant notamment la sélection et les recettes développées par les pros Match.</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Conforter l’image de Match en tant que marché local favorisant les produits frais et de saison, tout en se différenciant des concurrents plus industrialisés.</a:t>
            </a: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#4 </a:t>
            </a:r>
            <a:endParaRPr lang="fr-FR" b="1" dirty="0">
              <a:solidFill>
                <a:schemeClr val="bg1"/>
              </a:solidFill>
              <a:highlight>
                <a:srgbClr val="8ABD24"/>
              </a:highlight>
            </a:endParaRPr>
          </a:p>
        </p:txBody>
      </p:sp>
      <p:pic>
        <p:nvPicPr>
          <p:cNvPr id="6" name="Graphique 5" descr="Boîte à déjeuner avec un remplissage uni">
            <a:extLst>
              <a:ext uri="{FF2B5EF4-FFF2-40B4-BE49-F238E27FC236}">
                <a16:creationId xmlns:a16="http://schemas.microsoft.com/office/drawing/2014/main" id="{72AE402F-CAAE-2A9E-A657-E26002698EF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96228" y="465404"/>
            <a:ext cx="1109517" cy="1109517"/>
          </a:xfrm>
          <a:prstGeom prst="rect">
            <a:avLst/>
          </a:prstGeom>
        </p:spPr>
      </p:pic>
    </p:spTree>
    <p:extLst>
      <p:ext uri="{BB962C8B-B14F-4D97-AF65-F5344CB8AC3E}">
        <p14:creationId xmlns:p14="http://schemas.microsoft.com/office/powerpoint/2010/main" val="34505829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Santé et Bien-être : Un Engagement de marque fort</a:t>
            </a:r>
            <a:br>
              <a:rPr lang="fr-FR" dirty="0"/>
            </a:br>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Faire de la santé un axe central et un différenciateur clé </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Amplifier l’engagement de Supermarché Match à promouvoir une alimentation saine, avec des produits Bon pour moi, avec les conseils santés sur les différentes étapes du parcours clients … </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Préempter une promesse forte et prendre une longueur d’avance ; Renforcer l’image d’une enseigne experte dans le « bien manger » et capable d’accompagner ses clients vers des choix alimentaires frais et sains</a:t>
            </a: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#5 </a:t>
            </a:r>
            <a:endParaRPr lang="fr-FR" b="1" dirty="0">
              <a:solidFill>
                <a:schemeClr val="bg1"/>
              </a:solidFill>
              <a:highlight>
                <a:srgbClr val="8ABD24"/>
              </a:highlight>
            </a:endParaRPr>
          </a:p>
        </p:txBody>
      </p:sp>
      <p:pic>
        <p:nvPicPr>
          <p:cNvPr id="4" name="Graphique 3" descr="Yoga avec un remplissage uni">
            <a:extLst>
              <a:ext uri="{FF2B5EF4-FFF2-40B4-BE49-F238E27FC236}">
                <a16:creationId xmlns:a16="http://schemas.microsoft.com/office/drawing/2014/main" id="{F7DC15EB-F729-B895-AAB1-A47F7796F0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71362" y="467901"/>
            <a:ext cx="1045399" cy="1045399"/>
          </a:xfrm>
          <a:prstGeom prst="rect">
            <a:avLst/>
          </a:prstGeom>
        </p:spPr>
      </p:pic>
    </p:spTree>
    <p:extLst>
      <p:ext uri="{BB962C8B-B14F-4D97-AF65-F5344CB8AC3E}">
        <p14:creationId xmlns:p14="http://schemas.microsoft.com/office/powerpoint/2010/main" val="3158398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Renforcement de l’Expérience Client Digitale et du Drive</a:t>
            </a:r>
            <a:br>
              <a:rPr lang="fr-FR" dirty="0"/>
            </a:br>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Accélérer la digitalisation pour une expérience fluide et cohérente sur tous les points de contact, en intégrant le drive comme levier de croissance majeur.</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développer une expérience omnicanale sans couture qui combine l’achat en magasin, le drive, et le digital pour offrir aux clients une flexibilité optimale et maximiser leur engagement avec l’enseigne. Le drive, en tant que canal en forte croissance, devient un pilier central de cette stratégie.</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Augmenter l’utilisation et la notoriété du drive en tant que service clé pour les clients pressés ou cherchant une alternative flexible à la visite en magasin. </a:t>
            </a: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#6 </a:t>
            </a:r>
            <a:endParaRPr lang="fr-FR" b="1" dirty="0">
              <a:solidFill>
                <a:schemeClr val="bg1"/>
              </a:solidFill>
              <a:highlight>
                <a:srgbClr val="8ABD24"/>
              </a:highlight>
            </a:endParaRPr>
          </a:p>
        </p:txBody>
      </p:sp>
      <p:pic>
        <p:nvPicPr>
          <p:cNvPr id="5" name="Graphique 4" descr="Internet avec un remplissage uni">
            <a:extLst>
              <a:ext uri="{FF2B5EF4-FFF2-40B4-BE49-F238E27FC236}">
                <a16:creationId xmlns:a16="http://schemas.microsoft.com/office/drawing/2014/main" id="{1C34684A-A06C-2D39-5891-E1F910515A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73345" y="284607"/>
            <a:ext cx="1107185" cy="1107185"/>
          </a:xfrm>
          <a:prstGeom prst="rect">
            <a:avLst/>
          </a:prstGeom>
        </p:spPr>
      </p:pic>
    </p:spTree>
    <p:extLst>
      <p:ext uri="{BB962C8B-B14F-4D97-AF65-F5344CB8AC3E}">
        <p14:creationId xmlns:p14="http://schemas.microsoft.com/office/powerpoint/2010/main" val="3911560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0D8A7FA2-4205-2E8B-7027-DB94453DD057}"/>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31197F-5F16-4986-2530-A8DE1A45D299}"/>
              </a:ext>
            </a:extLst>
          </p:cNvPr>
          <p:cNvSpPr/>
          <p:nvPr/>
        </p:nvSpPr>
        <p:spPr>
          <a:xfrm>
            <a:off x="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012A4DA1-3357-6A81-7AFF-81ABFAAEBF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02985" y="1608886"/>
            <a:ext cx="2669707" cy="1143127"/>
          </a:xfrm>
          <a:prstGeom prst="rect">
            <a:avLst/>
          </a:prstGeom>
        </p:spPr>
      </p:pic>
      <p:sp>
        <p:nvSpPr>
          <p:cNvPr id="12" name="ZoneTexte 11">
            <a:extLst>
              <a:ext uri="{FF2B5EF4-FFF2-40B4-BE49-F238E27FC236}">
                <a16:creationId xmlns:a16="http://schemas.microsoft.com/office/drawing/2014/main" id="{C339248D-A76D-D951-9B2B-482771C483DD}"/>
              </a:ext>
            </a:extLst>
          </p:cNvPr>
          <p:cNvSpPr txBox="1"/>
          <p:nvPr/>
        </p:nvSpPr>
        <p:spPr>
          <a:xfrm>
            <a:off x="1203724" y="3901766"/>
            <a:ext cx="4012637"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Stratégie 2025</a:t>
            </a:r>
          </a:p>
        </p:txBody>
      </p:sp>
      <p:sp>
        <p:nvSpPr>
          <p:cNvPr id="13" name="ZoneTexte 12">
            <a:extLst>
              <a:ext uri="{FF2B5EF4-FFF2-40B4-BE49-F238E27FC236}">
                <a16:creationId xmlns:a16="http://schemas.microsoft.com/office/drawing/2014/main" id="{B14BFDF7-DDFE-9687-C574-8585DDC31E44}"/>
              </a:ext>
            </a:extLst>
          </p:cNvPr>
          <p:cNvSpPr txBox="1"/>
          <p:nvPr/>
        </p:nvSpPr>
        <p:spPr>
          <a:xfrm>
            <a:off x="860682" y="4758405"/>
            <a:ext cx="4626779" cy="584775"/>
          </a:xfrm>
          <a:prstGeom prst="rect">
            <a:avLst/>
          </a:prstGeom>
          <a:noFill/>
        </p:spPr>
        <p:txBody>
          <a:bodyPr wrap="none" rtlCol="0">
            <a:spAutoFit/>
          </a:bodyPr>
          <a:lstStyle/>
          <a:p>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Conquête &amp; valorisation </a:t>
            </a:r>
          </a:p>
        </p:txBody>
      </p:sp>
    </p:spTree>
    <p:extLst>
      <p:ext uri="{BB962C8B-B14F-4D97-AF65-F5344CB8AC3E}">
        <p14:creationId xmlns:p14="http://schemas.microsoft.com/office/powerpoint/2010/main" val="36936497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fruit, Aliments naturels, orange, Super-aliments&#10;&#10;Description générée automatiquement">
            <a:extLst>
              <a:ext uri="{FF2B5EF4-FFF2-40B4-BE49-F238E27FC236}">
                <a16:creationId xmlns:a16="http://schemas.microsoft.com/office/drawing/2014/main" id="{459EF484-73DD-6B12-23EE-7755B5672131}"/>
              </a:ext>
            </a:extLst>
          </p:cNvPr>
          <p:cNvPicPr>
            <a:picLocks noChangeAspect="1"/>
          </p:cNvPicPr>
          <p:nvPr/>
        </p:nvPicPr>
        <p:blipFill>
          <a:blip r:embed="rId2">
            <a:extLst>
              <a:ext uri="{28A0092B-C50C-407E-A947-70E740481C1C}">
                <a14:useLocalDpi xmlns:a14="http://schemas.microsoft.com/office/drawing/2010/main" val="0"/>
              </a:ext>
            </a:extLst>
          </a:blip>
          <a:srcRect l="10156" t="14973" r="9546" b="14712"/>
          <a:stretch/>
        </p:blipFill>
        <p:spPr>
          <a:xfrm>
            <a:off x="5774635" y="3260035"/>
            <a:ext cx="5579165" cy="3597965"/>
          </a:xfrm>
          <a:prstGeom prst="rect">
            <a:avLst/>
          </a:prstGeom>
        </p:spPr>
      </p:pic>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a:bodyPr>
          <a:lstStyle/>
          <a:p>
            <a:r>
              <a:rPr lang="fr-FR" sz="28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872762"/>
            <a:ext cx="10899531" cy="4839697"/>
          </a:xfrm>
        </p:spPr>
        <p:txBody>
          <a:bodyPr>
            <a:normAutofit/>
          </a:bodyPr>
          <a:lstStyle/>
          <a:p>
            <a:pPr marL="0" indent="0">
              <a:buNone/>
            </a:pPr>
            <a:r>
              <a:rPr lang="fr-FR" sz="6600" dirty="0">
                <a:solidFill>
                  <a:srgbClr val="8ABD24"/>
                </a:solidFill>
                <a:latin typeface="Magnel" panose="02000505000000020004" pitchFamily="2" charset="0"/>
              </a:rPr>
              <a:t>Engage &amp; </a:t>
            </a:r>
            <a:r>
              <a:rPr lang="fr-FR" sz="6600" dirty="0" err="1">
                <a:solidFill>
                  <a:srgbClr val="8ABD24"/>
                </a:solidFill>
                <a:latin typeface="Magnel" panose="02000505000000020004" pitchFamily="2" charset="0"/>
              </a:rPr>
              <a:t>Retain</a:t>
            </a:r>
            <a:endParaRPr lang="fr-FR" sz="6600" dirty="0">
              <a:solidFill>
                <a:srgbClr val="8ABD24"/>
              </a:solidFill>
              <a:latin typeface="Magnel" panose="02000505000000020004" pitchFamily="2" charset="0"/>
            </a:endParaRPr>
          </a:p>
          <a:p>
            <a:pPr marL="0" indent="0">
              <a:buNone/>
            </a:pPr>
            <a:r>
              <a:rPr lang="fr-FR" sz="2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 </a:t>
            </a:r>
          </a:p>
        </p:txBody>
      </p:sp>
    </p:spTree>
    <p:extLst>
      <p:ext uri="{BB962C8B-B14F-4D97-AF65-F5344CB8AC3E}">
        <p14:creationId xmlns:p14="http://schemas.microsoft.com/office/powerpoint/2010/main" val="2232301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fruit, Aliments naturels, orange, Super-aliments&#10;&#10;Description générée automatiquement">
            <a:extLst>
              <a:ext uri="{FF2B5EF4-FFF2-40B4-BE49-F238E27FC236}">
                <a16:creationId xmlns:a16="http://schemas.microsoft.com/office/drawing/2014/main" id="{459EF484-73DD-6B12-23EE-7755B5672131}"/>
              </a:ext>
            </a:extLst>
          </p:cNvPr>
          <p:cNvPicPr>
            <a:picLocks noChangeAspect="1"/>
          </p:cNvPicPr>
          <p:nvPr/>
        </p:nvPicPr>
        <p:blipFill>
          <a:blip r:embed="rId2">
            <a:extLst>
              <a:ext uri="{28A0092B-C50C-407E-A947-70E740481C1C}">
                <a14:useLocalDpi xmlns:a14="http://schemas.microsoft.com/office/drawing/2010/main" val="0"/>
              </a:ext>
            </a:extLst>
          </a:blip>
          <a:srcRect l="10156" t="14973" r="9546" b="14712"/>
          <a:stretch/>
        </p:blipFill>
        <p:spPr>
          <a:xfrm>
            <a:off x="8765931" y="165143"/>
            <a:ext cx="2895600" cy="1867352"/>
          </a:xfrm>
          <a:prstGeom prst="rect">
            <a:avLst/>
          </a:prstGeom>
        </p:spPr>
      </p:pic>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74979"/>
            <a:ext cx="10515600" cy="1325563"/>
          </a:xfrm>
        </p:spPr>
        <p:txBody>
          <a:bodyPr>
            <a:norm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009151"/>
            <a:ext cx="10899531" cy="4839697"/>
          </a:xfrm>
        </p:spPr>
        <p:txBody>
          <a:bodyPr>
            <a:normAutofit/>
          </a:bodyPr>
          <a:lstStyle/>
          <a:p>
            <a:pPr marL="0" indent="0">
              <a:buNone/>
            </a:pPr>
            <a:r>
              <a:rPr lang="fr-FR" sz="4400" dirty="0">
                <a:solidFill>
                  <a:srgbClr val="8ABD24"/>
                </a:solidFill>
                <a:latin typeface="Magnel" panose="02000505000000020004" pitchFamily="2" charset="0"/>
              </a:rPr>
              <a:t>Engage &amp; </a:t>
            </a:r>
            <a:r>
              <a:rPr lang="fr-FR" sz="4400" dirty="0" err="1">
                <a:solidFill>
                  <a:srgbClr val="8ABD24"/>
                </a:solidFill>
                <a:latin typeface="Magnel" panose="02000505000000020004" pitchFamily="2" charset="0"/>
              </a:rPr>
              <a:t>Retain</a:t>
            </a:r>
            <a:endParaRPr lang="fr-FR" sz="4400" dirty="0">
              <a:solidFill>
                <a:srgbClr val="8ABD24"/>
              </a:solidFill>
              <a:latin typeface="Magnel" panose="02000505000000020004" pitchFamily="2" charset="0"/>
            </a:endParaRPr>
          </a:p>
          <a:p>
            <a:pPr marL="0" indent="0">
              <a:buNone/>
            </a:pPr>
            <a:r>
              <a:rPr lang="fr-FR" sz="1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400" dirty="0"/>
            </a:br>
            <a:br>
              <a:rPr lang="fr-FR" sz="1200" dirty="0">
                <a:latin typeface="Avenir Next LT Pro" panose="020B0504020202020204" pitchFamily="34" charset="0"/>
              </a:rPr>
            </a:br>
            <a:r>
              <a:rPr lang="fr-FR" sz="1200" dirty="0">
                <a:latin typeface="Avenir Next LT Pro" panose="020B0504020202020204" pitchFamily="34" charset="0"/>
              </a:rPr>
              <a:t> </a:t>
            </a:r>
          </a:p>
        </p:txBody>
      </p:sp>
      <p:sp>
        <p:nvSpPr>
          <p:cNvPr id="5" name="ZoneTexte 4">
            <a:extLst>
              <a:ext uri="{FF2B5EF4-FFF2-40B4-BE49-F238E27FC236}">
                <a16:creationId xmlns:a16="http://schemas.microsoft.com/office/drawing/2014/main" id="{766098E7-6DD9-A0D2-5107-73DE9B07D210}"/>
              </a:ext>
            </a:extLst>
          </p:cNvPr>
          <p:cNvSpPr txBox="1"/>
          <p:nvPr/>
        </p:nvSpPr>
        <p:spPr>
          <a:xfrm>
            <a:off x="838199" y="2709527"/>
            <a:ext cx="10398369" cy="2862322"/>
          </a:xfrm>
          <a:prstGeom prst="rect">
            <a:avLst/>
          </a:prstGeom>
          <a:noFill/>
        </p:spPr>
        <p:txBody>
          <a:bodyPr wrap="square">
            <a:spAutoFit/>
          </a:bodyPr>
          <a:lstStyle/>
          <a:p>
            <a:r>
              <a:rPr lang="fr-FR" b="1" dirty="0">
                <a:latin typeface="Avenir Next LT Pro" panose="020B0504020202020204" pitchFamily="34" charset="0"/>
                <a:ea typeface="Tahoma" panose="020B0604030504040204" pitchFamily="34" charset="0"/>
                <a:cs typeface="Tahoma" panose="020B0604030504040204" pitchFamily="34" charset="0"/>
              </a:rPr>
              <a:t>Valorisation de la fidélité –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Big Bang Fidélité</a:t>
            </a:r>
            <a:r>
              <a:rPr lang="fr-FR" sz="3600"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 </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Rendre le programme de fidélité plus visible et accessible</a:t>
            </a:r>
            <a:r>
              <a:rPr lang="fr-FR" dirty="0">
                <a:latin typeface="Avenir Next LT Pro" panose="020B0504020202020204" pitchFamily="34" charset="0"/>
                <a:ea typeface="Tahoma" panose="020B0604030504040204" pitchFamily="34" charset="0"/>
                <a:cs typeface="Tahoma" panose="020B0604030504040204" pitchFamily="34" charset="0"/>
              </a:rPr>
              <a:t>, en mettant en avant sa générosité (avantages concrets, cagnottage, offres exclusives) &amp; inclure les actions digitales pour attirer une audience plus jeune, notamment via des challenges et jeux interactifs sur les réseaux sociaux comme </a:t>
            </a:r>
            <a:r>
              <a:rPr lang="fr-FR" dirty="0" err="1">
                <a:latin typeface="Avenir Next LT Pro" panose="020B0504020202020204" pitchFamily="34" charset="0"/>
                <a:ea typeface="Tahoma" panose="020B0604030504040204" pitchFamily="34" charset="0"/>
                <a:cs typeface="Tahoma" panose="020B0604030504040204" pitchFamily="34" charset="0"/>
              </a:rPr>
              <a:t>TikTok</a:t>
            </a:r>
            <a:r>
              <a:rPr lang="fr-FR" dirty="0">
                <a:latin typeface="Avenir Next LT Pro" panose="020B0504020202020204" pitchFamily="34" charset="0"/>
                <a:ea typeface="Tahoma" panose="020B0604030504040204" pitchFamily="34" charset="0"/>
                <a:cs typeface="Tahoma" panose="020B0604030504040204" pitchFamily="34" charset="0"/>
              </a:rPr>
              <a:t>.</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Soutenir la gamification intégré à l’application Match, </a:t>
            </a:r>
            <a:r>
              <a:rPr lang="fr-FR" dirty="0">
                <a:latin typeface="Avenir Next LT Pro" panose="020B0504020202020204" pitchFamily="34" charset="0"/>
                <a:ea typeface="Tahoma" panose="020B0604030504040204" pitchFamily="34" charset="0"/>
                <a:cs typeface="Tahoma" panose="020B0604030504040204" pitchFamily="34" charset="0"/>
              </a:rPr>
              <a:t>incitant les clients à cumuler des points non seulement par leurs achats, mais aussi via des interactions en ligne (ex : jeux, sondages).</a:t>
            </a:r>
          </a:p>
        </p:txBody>
      </p:sp>
    </p:spTree>
    <p:extLst>
      <p:ext uri="{BB962C8B-B14F-4D97-AF65-F5344CB8AC3E}">
        <p14:creationId xmlns:p14="http://schemas.microsoft.com/office/powerpoint/2010/main" val="2672903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fruit, Aliments naturels, orange, Super-aliments&#10;&#10;Description générée automatiquement">
            <a:extLst>
              <a:ext uri="{FF2B5EF4-FFF2-40B4-BE49-F238E27FC236}">
                <a16:creationId xmlns:a16="http://schemas.microsoft.com/office/drawing/2014/main" id="{459EF484-73DD-6B12-23EE-7755B5672131}"/>
              </a:ext>
            </a:extLst>
          </p:cNvPr>
          <p:cNvPicPr>
            <a:picLocks noChangeAspect="1"/>
          </p:cNvPicPr>
          <p:nvPr/>
        </p:nvPicPr>
        <p:blipFill>
          <a:blip r:embed="rId2">
            <a:extLst>
              <a:ext uri="{28A0092B-C50C-407E-A947-70E740481C1C}">
                <a14:useLocalDpi xmlns:a14="http://schemas.microsoft.com/office/drawing/2010/main" val="0"/>
              </a:ext>
            </a:extLst>
          </a:blip>
          <a:srcRect l="10156" t="14973" r="9546" b="14712"/>
          <a:stretch/>
        </p:blipFill>
        <p:spPr>
          <a:xfrm>
            <a:off x="8765931" y="165143"/>
            <a:ext cx="2895600" cy="1867352"/>
          </a:xfrm>
          <a:prstGeom prst="rect">
            <a:avLst/>
          </a:prstGeom>
        </p:spPr>
      </p:pic>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74979"/>
            <a:ext cx="10515600" cy="1325563"/>
          </a:xfrm>
        </p:spPr>
        <p:txBody>
          <a:bodyPr>
            <a:norm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009151"/>
            <a:ext cx="10899531" cy="4839697"/>
          </a:xfrm>
        </p:spPr>
        <p:txBody>
          <a:bodyPr>
            <a:normAutofit/>
          </a:bodyPr>
          <a:lstStyle/>
          <a:p>
            <a:pPr marL="0" indent="0">
              <a:buNone/>
            </a:pPr>
            <a:r>
              <a:rPr lang="fr-FR" sz="4400" dirty="0">
                <a:solidFill>
                  <a:srgbClr val="8ABD24"/>
                </a:solidFill>
                <a:latin typeface="Magnel" panose="02000505000000020004" pitchFamily="2" charset="0"/>
              </a:rPr>
              <a:t>Engage &amp; </a:t>
            </a:r>
            <a:r>
              <a:rPr lang="fr-FR" sz="4400" dirty="0" err="1">
                <a:solidFill>
                  <a:srgbClr val="8ABD24"/>
                </a:solidFill>
                <a:latin typeface="Magnel" panose="02000505000000020004" pitchFamily="2" charset="0"/>
              </a:rPr>
              <a:t>Retain</a:t>
            </a:r>
            <a:endParaRPr lang="fr-FR" sz="4400" dirty="0">
              <a:solidFill>
                <a:srgbClr val="8ABD24"/>
              </a:solidFill>
              <a:latin typeface="Magnel" panose="02000505000000020004" pitchFamily="2" charset="0"/>
            </a:endParaRPr>
          </a:p>
          <a:p>
            <a:pPr marL="0" indent="0">
              <a:buNone/>
            </a:pPr>
            <a:r>
              <a:rPr lang="fr-FR" sz="1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400" dirty="0"/>
            </a:br>
            <a:br>
              <a:rPr lang="fr-FR" sz="1200" dirty="0">
                <a:latin typeface="Avenir Next LT Pro" panose="020B0504020202020204" pitchFamily="34" charset="0"/>
              </a:rPr>
            </a:br>
            <a:r>
              <a:rPr lang="fr-FR" sz="1200" dirty="0">
                <a:latin typeface="Avenir Next LT Pro" panose="020B0504020202020204" pitchFamily="34" charset="0"/>
              </a:rPr>
              <a:t> </a:t>
            </a:r>
          </a:p>
        </p:txBody>
      </p:sp>
      <p:sp>
        <p:nvSpPr>
          <p:cNvPr id="5" name="ZoneTexte 4">
            <a:extLst>
              <a:ext uri="{FF2B5EF4-FFF2-40B4-BE49-F238E27FC236}">
                <a16:creationId xmlns:a16="http://schemas.microsoft.com/office/drawing/2014/main" id="{766098E7-6DD9-A0D2-5107-73DE9B07D210}"/>
              </a:ext>
            </a:extLst>
          </p:cNvPr>
          <p:cNvSpPr txBox="1"/>
          <p:nvPr/>
        </p:nvSpPr>
        <p:spPr>
          <a:xfrm>
            <a:off x="838199" y="2709527"/>
            <a:ext cx="10398369" cy="3970318"/>
          </a:xfrm>
          <a:prstGeom prst="rect">
            <a:avLst/>
          </a:prstGeom>
          <a:noFill/>
        </p:spPr>
        <p:txBody>
          <a:bodyPr wrap="square">
            <a:spAutoFit/>
          </a:bodyPr>
          <a:lstStyle/>
          <a:p>
            <a:r>
              <a:rPr lang="fr-FR" b="1" dirty="0">
                <a:latin typeface="Avenir Next LT Pro" panose="020B0504020202020204" pitchFamily="34" charset="0"/>
                <a:ea typeface="Tahoma" panose="020B0604030504040204" pitchFamily="34" charset="0"/>
                <a:cs typeface="Tahoma" panose="020B0604030504040204" pitchFamily="34" charset="0"/>
              </a:rPr>
              <a:t>Valorisation de la fidélité –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Big Bang Fidélité</a:t>
            </a:r>
            <a:r>
              <a:rPr lang="fr-FR" sz="3600"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 </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Dispositif à prévoir :</a:t>
            </a:r>
            <a:br>
              <a:rPr lang="fr-FR" b="1" dirty="0">
                <a:latin typeface="Avenir Next LT Pro" panose="020B0504020202020204" pitchFamily="34" charset="0"/>
                <a:ea typeface="Tahoma" panose="020B0604030504040204" pitchFamily="34" charset="0"/>
                <a:cs typeface="Tahoma" panose="020B0604030504040204" pitchFamily="34" charset="0"/>
              </a:rPr>
            </a:br>
            <a:endParaRPr lang="fr-FR" b="1" dirty="0">
              <a:latin typeface="Avenir Next LT Pro" panose="020B0504020202020204" pitchFamily="34" charset="0"/>
              <a:ea typeface="Tahoma" panose="020B0604030504040204" pitchFamily="34" charset="0"/>
              <a:cs typeface="Tahoma" panose="020B060403050404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Campagne d’emailing cible de conquête</a:t>
            </a:r>
            <a:br>
              <a:rPr lang="fr-FR"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r>
              <a:rPr lang="fr-FR"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Dispositif de conquête SMS</a:t>
            </a:r>
          </a:p>
          <a:p>
            <a:pPr marL="285750" indent="-285750">
              <a:buBlip>
                <a:blip r:embed="rId3">
                  <a:extLst>
                    <a:ext uri="{96DAC541-7B7A-43D3-8B79-37D633B846F1}">
                      <asvg:svgBlip xmlns:asvg="http://schemas.microsoft.com/office/drawing/2016/SVG/main" r:embed="rId4"/>
                    </a:ext>
                  </a:extLst>
                </a:blip>
              </a:buBlip>
            </a:pPr>
            <a:endParaRPr lang="fr-FR" b="1" dirty="0">
              <a:latin typeface="Avenir Next LT Pro" panose="020B0504020202020204" pitchFamily="34" charset="0"/>
              <a:ea typeface="Tahoma" panose="020B0604030504040204" pitchFamily="34" charset="0"/>
              <a:cs typeface="Tahoma" panose="020B060403050404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Nouvelle expression de la fidélité</a:t>
            </a:r>
          </a:p>
          <a:p>
            <a:pPr marL="285750" indent="-285750">
              <a:buBlip>
                <a:blip r:embed="rId3">
                  <a:extLst>
                    <a:ext uri="{96DAC541-7B7A-43D3-8B79-37D633B846F1}">
                      <asvg:svgBlip xmlns:asvg="http://schemas.microsoft.com/office/drawing/2016/SVG/main" r:embed="rId4"/>
                    </a:ext>
                  </a:extLst>
                </a:blip>
              </a:buBlip>
            </a:pPr>
            <a:endParaRPr lang="fr-FR" b="1" dirty="0">
              <a:latin typeface="Avenir Next LT Pro" panose="020B0504020202020204" pitchFamily="34" charset="0"/>
              <a:ea typeface="Tahoma" panose="020B0604030504040204" pitchFamily="34" charset="0"/>
              <a:cs typeface="Tahoma" panose="020B060403050404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Opération dédiée dans le PAC a la création de la carte</a:t>
            </a:r>
          </a:p>
          <a:p>
            <a:pPr marL="285750" indent="-285750">
              <a:buBlip>
                <a:blip r:embed="rId3">
                  <a:extLst>
                    <a:ext uri="{96DAC541-7B7A-43D3-8B79-37D633B846F1}">
                      <asvg:svgBlip xmlns:asvg="http://schemas.microsoft.com/office/drawing/2016/SVG/main" r:embed="rId4"/>
                    </a:ext>
                  </a:extLst>
                </a:blip>
              </a:buBlip>
            </a:pPr>
            <a:endParaRPr lang="fr-FR" b="1" dirty="0">
              <a:latin typeface="Avenir Next LT Pro" panose="020B0504020202020204" pitchFamily="34" charset="0"/>
              <a:ea typeface="Tahoma" panose="020B0604030504040204" pitchFamily="34" charset="0"/>
              <a:cs typeface="Tahoma" panose="020B0604030504040204" pitchFamily="34" charset="0"/>
            </a:endParaRPr>
          </a:p>
          <a:p>
            <a:pPr marL="285750" indent="-285750">
              <a:buBlip>
                <a:blip r:embed="rId3">
                  <a:extLst>
                    <a:ext uri="{96DAC541-7B7A-43D3-8B79-37D633B846F1}">
                      <asvg:svgBlip xmlns:asvg="http://schemas.microsoft.com/office/drawing/2016/SVG/main" r:embed="rId4"/>
                    </a:ext>
                  </a:extLst>
                </a:blip>
              </a:buBlip>
            </a:pPr>
            <a:endParaRPr lang="fr-FR" b="1"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endParaRPr lang="fr-FR" dirty="0">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87569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B8005-3232-F7CF-B136-FA3EED69593E}"/>
            </a:ext>
          </a:extLst>
        </p:cNvPr>
        <p:cNvGrpSpPr/>
        <p:nvPr/>
      </p:nvGrpSpPr>
      <p:grpSpPr>
        <a:xfrm>
          <a:off x="0" y="0"/>
          <a:ext cx="0" cy="0"/>
          <a:chOff x="0" y="0"/>
          <a:chExt cx="0" cy="0"/>
        </a:xfrm>
      </p:grpSpPr>
      <p:pic>
        <p:nvPicPr>
          <p:cNvPr id="8" name="Image 7" descr="Une image contenant fruit, Aliments naturels, orange, Super-aliments&#10;&#10;Description générée automatiquement">
            <a:extLst>
              <a:ext uri="{FF2B5EF4-FFF2-40B4-BE49-F238E27FC236}">
                <a16:creationId xmlns:a16="http://schemas.microsoft.com/office/drawing/2014/main" id="{AC1CD276-900B-EE99-D80F-2076AF3972CC}"/>
              </a:ext>
            </a:extLst>
          </p:cNvPr>
          <p:cNvPicPr>
            <a:picLocks noChangeAspect="1"/>
          </p:cNvPicPr>
          <p:nvPr/>
        </p:nvPicPr>
        <p:blipFill>
          <a:blip r:embed="rId2">
            <a:extLst>
              <a:ext uri="{28A0092B-C50C-407E-A947-70E740481C1C}">
                <a14:useLocalDpi xmlns:a14="http://schemas.microsoft.com/office/drawing/2010/main" val="0"/>
              </a:ext>
            </a:extLst>
          </a:blip>
          <a:srcRect l="10156" t="14973" r="9546" b="14712"/>
          <a:stretch/>
        </p:blipFill>
        <p:spPr>
          <a:xfrm>
            <a:off x="8765931" y="165143"/>
            <a:ext cx="2895600" cy="1867352"/>
          </a:xfrm>
          <a:prstGeom prst="rect">
            <a:avLst/>
          </a:prstGeom>
        </p:spPr>
      </p:pic>
      <p:sp>
        <p:nvSpPr>
          <p:cNvPr id="2" name="Titre 1">
            <a:extLst>
              <a:ext uri="{FF2B5EF4-FFF2-40B4-BE49-F238E27FC236}">
                <a16:creationId xmlns:a16="http://schemas.microsoft.com/office/drawing/2014/main" id="{B206549D-6D2D-740F-7BA7-9EC9B4057E28}"/>
              </a:ext>
            </a:extLst>
          </p:cNvPr>
          <p:cNvSpPr>
            <a:spLocks noGrp="1"/>
          </p:cNvSpPr>
          <p:nvPr>
            <p:ph type="title"/>
          </p:nvPr>
        </p:nvSpPr>
        <p:spPr>
          <a:xfrm>
            <a:off x="838200" y="74979"/>
            <a:ext cx="10515600" cy="1325563"/>
          </a:xfrm>
        </p:spPr>
        <p:txBody>
          <a:bodyPr>
            <a:norm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3E65F315-A063-24AD-9AA2-796CAB116381}"/>
              </a:ext>
            </a:extLst>
          </p:cNvPr>
          <p:cNvSpPr>
            <a:spLocks noGrp="1"/>
          </p:cNvSpPr>
          <p:nvPr>
            <p:ph idx="1"/>
          </p:nvPr>
        </p:nvSpPr>
        <p:spPr>
          <a:xfrm>
            <a:off x="838200" y="1009151"/>
            <a:ext cx="10899531" cy="4839697"/>
          </a:xfrm>
        </p:spPr>
        <p:txBody>
          <a:bodyPr>
            <a:normAutofit/>
          </a:bodyPr>
          <a:lstStyle/>
          <a:p>
            <a:pPr marL="0" indent="0">
              <a:buNone/>
            </a:pPr>
            <a:r>
              <a:rPr lang="fr-FR" sz="4400" dirty="0">
                <a:solidFill>
                  <a:srgbClr val="8ABD24"/>
                </a:solidFill>
                <a:latin typeface="Magnel" panose="02000505000000020004" pitchFamily="2" charset="0"/>
              </a:rPr>
              <a:t>Engage &amp; </a:t>
            </a:r>
            <a:r>
              <a:rPr lang="fr-FR" sz="4400" dirty="0" err="1">
                <a:solidFill>
                  <a:srgbClr val="8ABD24"/>
                </a:solidFill>
                <a:latin typeface="Magnel" panose="02000505000000020004" pitchFamily="2" charset="0"/>
              </a:rPr>
              <a:t>Retain</a:t>
            </a:r>
            <a:endParaRPr lang="fr-FR" sz="4400" dirty="0">
              <a:solidFill>
                <a:srgbClr val="8ABD24"/>
              </a:solidFill>
              <a:latin typeface="Magnel" panose="02000505000000020004" pitchFamily="2" charset="0"/>
            </a:endParaRPr>
          </a:p>
          <a:p>
            <a:pPr marL="0" indent="0">
              <a:buNone/>
            </a:pPr>
            <a:r>
              <a:rPr lang="fr-FR" sz="1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400" dirty="0"/>
            </a:br>
            <a:br>
              <a:rPr lang="fr-FR" sz="1200" dirty="0">
                <a:latin typeface="Avenir Next LT Pro" panose="020B0504020202020204" pitchFamily="34" charset="0"/>
              </a:rPr>
            </a:br>
            <a:r>
              <a:rPr lang="fr-FR" sz="1200" dirty="0">
                <a:latin typeface="Avenir Next LT Pro" panose="020B0504020202020204" pitchFamily="34" charset="0"/>
              </a:rPr>
              <a:t> </a:t>
            </a:r>
          </a:p>
        </p:txBody>
      </p:sp>
      <p:sp>
        <p:nvSpPr>
          <p:cNvPr id="5" name="ZoneTexte 4">
            <a:extLst>
              <a:ext uri="{FF2B5EF4-FFF2-40B4-BE49-F238E27FC236}">
                <a16:creationId xmlns:a16="http://schemas.microsoft.com/office/drawing/2014/main" id="{E7FED9F4-AC53-16F8-0D52-BB1772FA55A0}"/>
              </a:ext>
            </a:extLst>
          </p:cNvPr>
          <p:cNvSpPr txBox="1"/>
          <p:nvPr/>
        </p:nvSpPr>
        <p:spPr>
          <a:xfrm>
            <a:off x="838199" y="2709527"/>
            <a:ext cx="10398369" cy="1938992"/>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Parti pris : </a:t>
            </a:r>
          </a:p>
          <a:p>
            <a:r>
              <a:rPr lang="fr-FR" sz="2400" dirty="0">
                <a:latin typeface="Tahoma" panose="020B0604030504040204" pitchFamily="34" charset="0"/>
                <a:ea typeface="Tahoma" panose="020B0604030504040204" pitchFamily="34" charset="0"/>
                <a:cs typeface="Tahoma" panose="020B0604030504040204" pitchFamily="34" charset="0"/>
              </a:rPr>
              <a:t>Rendre les bénéfices de la carte </a:t>
            </a:r>
            <a:r>
              <a:rPr lang="fr-FR" sz="2400" b="1" dirty="0">
                <a:latin typeface="Tahoma" panose="020B0604030504040204" pitchFamily="34" charset="0"/>
                <a:ea typeface="Tahoma" panose="020B0604030504040204" pitchFamily="34" charset="0"/>
                <a:cs typeface="Tahoma" panose="020B0604030504040204" pitchFamily="34" charset="0"/>
              </a:rPr>
              <a:t>plus visibles et concrets</a:t>
            </a:r>
            <a:r>
              <a:rPr lang="fr-FR" sz="2400" dirty="0">
                <a:latin typeface="Tahoma" panose="020B0604030504040204" pitchFamily="34" charset="0"/>
                <a:ea typeface="Tahoma" panose="020B0604030504040204" pitchFamily="34" charset="0"/>
                <a:cs typeface="Tahoma" panose="020B0604030504040204" pitchFamily="34" charset="0"/>
              </a:rPr>
              <a:t>, </a:t>
            </a:r>
            <a:br>
              <a:rPr lang="fr-FR" sz="2400" dirty="0">
                <a:latin typeface="Tahoma" panose="020B0604030504040204" pitchFamily="34" charset="0"/>
                <a:ea typeface="Tahoma" panose="020B0604030504040204" pitchFamily="34" charset="0"/>
                <a:cs typeface="Tahoma" panose="020B0604030504040204" pitchFamily="34" charset="0"/>
              </a:rPr>
            </a:br>
            <a:r>
              <a:rPr lang="fr-FR" sz="2400" dirty="0">
                <a:latin typeface="Tahoma" panose="020B0604030504040204" pitchFamily="34" charset="0"/>
                <a:ea typeface="Tahoma" panose="020B0604030504040204" pitchFamily="34" charset="0"/>
                <a:cs typeface="Tahoma" panose="020B0604030504040204" pitchFamily="34" charset="0"/>
              </a:rPr>
              <a:t>tout en s'adressant à différents segments de clientèle</a:t>
            </a:r>
            <a:endParaRPr lang="fr-FR" sz="2400" b="1" dirty="0">
              <a:latin typeface="Tahoma" panose="020B0604030504040204" pitchFamily="34" charset="0"/>
              <a:ea typeface="Tahoma" panose="020B0604030504040204" pitchFamily="34" charset="0"/>
              <a:cs typeface="Tahoma" panose="020B0604030504040204" pitchFamily="34" charset="0"/>
            </a:endParaRPr>
          </a:p>
          <a:p>
            <a:pPr marL="285750" indent="-285750">
              <a:buBlip>
                <a:blip r:embed="rId3">
                  <a:extLst>
                    <a:ext uri="{96DAC541-7B7A-43D3-8B79-37D633B846F1}">
                      <asvg:svgBlip xmlns:asvg="http://schemas.microsoft.com/office/drawing/2016/SVG/main" r:embed="rId4"/>
                    </a:ext>
                  </a:extLst>
                </a:blip>
              </a:buBlip>
            </a:pPr>
            <a:endParaRPr lang="fr-FR" sz="2400" b="1"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endParaRPr lang="fr-FR" sz="2400" dirty="0">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445858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713C9-7B38-37F7-B508-9BEB1A87E83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CCCEBEE-1CAF-3BE2-E576-8C79A7FBE455}"/>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89C90E2A-E892-67F6-E277-E3485495E5BF}"/>
              </a:ext>
            </a:extLst>
          </p:cNvPr>
          <p:cNvPicPr>
            <a:picLocks noChangeAspect="1"/>
          </p:cNvPicPr>
          <p:nvPr/>
        </p:nvPicPr>
        <p:blipFill>
          <a:blip r:embed="rId2"/>
          <a:stretch>
            <a:fillRect/>
          </a:stretch>
        </p:blipFill>
        <p:spPr>
          <a:xfrm>
            <a:off x="1648416" y="0"/>
            <a:ext cx="8895168" cy="6858000"/>
          </a:xfrm>
          <a:prstGeom prst="rect">
            <a:avLst/>
          </a:prstGeom>
        </p:spPr>
      </p:pic>
    </p:spTree>
    <p:extLst>
      <p:ext uri="{BB962C8B-B14F-4D97-AF65-F5344CB8AC3E}">
        <p14:creationId xmlns:p14="http://schemas.microsoft.com/office/powerpoint/2010/main" val="4225999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597877" y="462064"/>
            <a:ext cx="10996246" cy="4839697"/>
          </a:xfrm>
        </p:spPr>
        <p:txBody>
          <a:bodyPr>
            <a:noAutofit/>
          </a:bodyPr>
          <a:lstStyle/>
          <a:p>
            <a:pPr algn="ctr"/>
            <a:r>
              <a:rPr lang="fr-FR" dirty="0">
                <a:solidFill>
                  <a:srgbClr val="526469"/>
                </a:solidFill>
                <a:latin typeface="Magnel" panose="02000505000000020004" pitchFamily="2" charset="0"/>
              </a:rPr>
              <a:t>En 2025, </a:t>
            </a:r>
            <a:br>
              <a:rPr lang="fr-FR" dirty="0">
                <a:solidFill>
                  <a:srgbClr val="526469"/>
                </a:solidFill>
                <a:latin typeface="Magnel" panose="02000505000000020004" pitchFamily="2" charset="0"/>
              </a:rPr>
            </a:br>
            <a:r>
              <a:rPr lang="fr-FR" dirty="0">
                <a:solidFill>
                  <a:srgbClr val="526469"/>
                </a:solidFill>
                <a:latin typeface="Magnel" panose="02000505000000020004" pitchFamily="2" charset="0"/>
              </a:rPr>
              <a:t>révélons mieux l’expérience a</a:t>
            </a:r>
            <a:r>
              <a:rPr lang="fr-FR" dirty="0">
                <a:solidFill>
                  <a:srgbClr val="526469"/>
                </a:solidFill>
              </a:rPr>
              <a:t>uthentique, saine et savoureuse </a:t>
            </a:r>
            <a:br>
              <a:rPr lang="fr-FR" dirty="0">
                <a:solidFill>
                  <a:srgbClr val="526469"/>
                </a:solidFill>
              </a:rPr>
            </a:br>
            <a:r>
              <a:rPr lang="fr-FR" dirty="0">
                <a:solidFill>
                  <a:srgbClr val="526469"/>
                </a:solidFill>
              </a:rPr>
              <a:t>de </a:t>
            </a:r>
            <a:r>
              <a:rPr lang="fr-FR" dirty="0">
                <a:solidFill>
                  <a:srgbClr val="526469"/>
                </a:solidFill>
                <a:latin typeface="Magnel" panose="02000505000000020004" pitchFamily="2" charset="0"/>
              </a:rPr>
              <a:t>Supermarché Match </a:t>
            </a:r>
          </a:p>
          <a:p>
            <a:pPr algn="ctr"/>
            <a: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des produits sélectionnés et préparés avec passion, </a:t>
            </a:r>
            <a:b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des familles accueillies avec sourire, </a:t>
            </a:r>
            <a:b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une proximité que l’on partage,</a:t>
            </a:r>
            <a:b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la santé au cœur de nos préoccupations,</a:t>
            </a:r>
            <a:b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des prix pour bien manger sans compromis.</a:t>
            </a:r>
            <a:br>
              <a:rPr lang="fr-FR" dirty="0">
                <a:solidFill>
                  <a:srgbClr val="526469"/>
                </a:solidFill>
              </a:rPr>
            </a:br>
            <a:endParaRPr lang="fr-FR" sz="3200" dirty="0">
              <a:solidFill>
                <a:srgbClr val="526469"/>
              </a:solidFill>
            </a:endParaRPr>
          </a:p>
          <a:p>
            <a:pPr algn="ctr"/>
            <a:r>
              <a:rPr lang="fr-FR" sz="3200" dirty="0"/>
              <a:t>En 2025,</a:t>
            </a:r>
            <a:br>
              <a:rPr lang="fr-FR" sz="3200" dirty="0"/>
            </a:br>
            <a:r>
              <a:rPr lang="fr-FR" sz="3200" dirty="0"/>
              <a:t>plus que jamais, une enseigne proche de ses clients, </a:t>
            </a:r>
            <a:br>
              <a:rPr lang="fr-FR" sz="3200" dirty="0"/>
            </a:br>
            <a:r>
              <a:rPr lang="fr-FR" sz="3200" dirty="0"/>
              <a:t>^agile et engagée</a:t>
            </a:r>
            <a:endParaRPr lang="fr-FR" sz="3200" dirty="0">
              <a:solidFill>
                <a:srgbClr val="526469"/>
              </a:solidFill>
              <a:latin typeface="Magnel" panose="02000505000000020004" pitchFamily="2" charset="0"/>
            </a:endParaRPr>
          </a:p>
          <a:p>
            <a:pPr lvl="1" algn="ctr"/>
            <a:r>
              <a:rPr lang="fr-FR" dirty="0">
                <a:solidFill>
                  <a:srgbClr val="526469"/>
                </a:solidFill>
                <a:latin typeface="Tahoma" panose="020B0604030504040204" pitchFamily="34"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516119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49758-262E-4328-7BC5-A578CE0CE95D}"/>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7237EE27-8185-C17C-49E2-5D9D7001EAE7}"/>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64A64B58-EA85-46F6-54EF-970D82609772}"/>
              </a:ext>
            </a:extLst>
          </p:cNvPr>
          <p:cNvPicPr>
            <a:picLocks noChangeAspect="1"/>
          </p:cNvPicPr>
          <p:nvPr/>
        </p:nvPicPr>
        <p:blipFill>
          <a:blip r:embed="rId2"/>
          <a:stretch>
            <a:fillRect/>
          </a:stretch>
        </p:blipFill>
        <p:spPr>
          <a:xfrm>
            <a:off x="1648416" y="0"/>
            <a:ext cx="8895168" cy="6858000"/>
          </a:xfrm>
          <a:prstGeom prst="rect">
            <a:avLst/>
          </a:prstGeom>
        </p:spPr>
      </p:pic>
    </p:spTree>
    <p:extLst>
      <p:ext uri="{BB962C8B-B14F-4D97-AF65-F5344CB8AC3E}">
        <p14:creationId xmlns:p14="http://schemas.microsoft.com/office/powerpoint/2010/main" val="1906295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E647A-18E0-1A62-5663-64AB5195EE05}"/>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E1E2E9CC-B860-163A-7B13-C9814D4B3140}"/>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4D2D26D2-0EC1-9D41-791A-87E5DA641082}"/>
              </a:ext>
            </a:extLst>
          </p:cNvPr>
          <p:cNvPicPr>
            <a:picLocks noChangeAspect="1"/>
          </p:cNvPicPr>
          <p:nvPr/>
        </p:nvPicPr>
        <p:blipFill>
          <a:blip r:embed="rId2"/>
          <a:srcRect r="1049"/>
          <a:stretch/>
        </p:blipFill>
        <p:spPr>
          <a:xfrm>
            <a:off x="1695065" y="0"/>
            <a:ext cx="8801870" cy="6858000"/>
          </a:xfrm>
          <a:prstGeom prst="rect">
            <a:avLst/>
          </a:prstGeom>
        </p:spPr>
      </p:pic>
    </p:spTree>
    <p:extLst>
      <p:ext uri="{BB962C8B-B14F-4D97-AF65-F5344CB8AC3E}">
        <p14:creationId xmlns:p14="http://schemas.microsoft.com/office/powerpoint/2010/main" val="2986740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E49E6-1CAD-9CBF-A4D1-38B36972E673}"/>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469FA7B9-5F49-1B0B-9C91-7EA2DDA5D2D4}"/>
              </a:ext>
            </a:extLst>
          </p:cNvPr>
          <p:cNvPicPr>
            <a:picLocks noChangeAspect="1"/>
          </p:cNvPicPr>
          <p:nvPr/>
        </p:nvPicPr>
        <p:blipFill>
          <a:blip r:embed="rId2"/>
          <a:stretch>
            <a:fillRect/>
          </a:stretch>
        </p:blipFill>
        <p:spPr>
          <a:xfrm>
            <a:off x="1648416" y="0"/>
            <a:ext cx="8895168" cy="6858000"/>
          </a:xfrm>
          <a:prstGeom prst="rect">
            <a:avLst/>
          </a:prstGeom>
        </p:spPr>
      </p:pic>
    </p:spTree>
    <p:extLst>
      <p:ext uri="{BB962C8B-B14F-4D97-AF65-F5344CB8AC3E}">
        <p14:creationId xmlns:p14="http://schemas.microsoft.com/office/powerpoint/2010/main" val="4470418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58737-29A2-FBD6-890E-76A1BE644248}"/>
            </a:ext>
          </a:extLst>
        </p:cNvPr>
        <p:cNvGrpSpPr/>
        <p:nvPr/>
      </p:nvGrpSpPr>
      <p:grpSpPr>
        <a:xfrm>
          <a:off x="0" y="0"/>
          <a:ext cx="0" cy="0"/>
          <a:chOff x="0" y="0"/>
          <a:chExt cx="0" cy="0"/>
        </a:xfrm>
      </p:grpSpPr>
      <p:pic>
        <p:nvPicPr>
          <p:cNvPr id="8" name="Image 7" descr="Une image contenant fruit, Aliments naturels, orange, Super-aliments&#10;&#10;Description générée automatiquement">
            <a:extLst>
              <a:ext uri="{FF2B5EF4-FFF2-40B4-BE49-F238E27FC236}">
                <a16:creationId xmlns:a16="http://schemas.microsoft.com/office/drawing/2014/main" id="{C11887E9-40F3-D0F9-C8F1-CEB78B05BF1A}"/>
              </a:ext>
            </a:extLst>
          </p:cNvPr>
          <p:cNvPicPr>
            <a:picLocks noChangeAspect="1"/>
          </p:cNvPicPr>
          <p:nvPr/>
        </p:nvPicPr>
        <p:blipFill>
          <a:blip r:embed="rId2">
            <a:extLst>
              <a:ext uri="{28A0092B-C50C-407E-A947-70E740481C1C}">
                <a14:useLocalDpi xmlns:a14="http://schemas.microsoft.com/office/drawing/2010/main" val="0"/>
              </a:ext>
            </a:extLst>
          </a:blip>
          <a:srcRect l="10156" t="14973" r="9546" b="14712"/>
          <a:stretch/>
        </p:blipFill>
        <p:spPr>
          <a:xfrm>
            <a:off x="8765931" y="165143"/>
            <a:ext cx="2895600" cy="1867352"/>
          </a:xfrm>
          <a:prstGeom prst="rect">
            <a:avLst/>
          </a:prstGeom>
        </p:spPr>
      </p:pic>
      <p:sp>
        <p:nvSpPr>
          <p:cNvPr id="2" name="Titre 1">
            <a:extLst>
              <a:ext uri="{FF2B5EF4-FFF2-40B4-BE49-F238E27FC236}">
                <a16:creationId xmlns:a16="http://schemas.microsoft.com/office/drawing/2014/main" id="{CFEB93C2-9407-6C2D-FA12-9F780E98D6BB}"/>
              </a:ext>
            </a:extLst>
          </p:cNvPr>
          <p:cNvSpPr>
            <a:spLocks noGrp="1"/>
          </p:cNvSpPr>
          <p:nvPr>
            <p:ph type="title"/>
          </p:nvPr>
        </p:nvSpPr>
        <p:spPr>
          <a:xfrm>
            <a:off x="838200" y="74979"/>
            <a:ext cx="10515600" cy="1325563"/>
          </a:xfrm>
        </p:spPr>
        <p:txBody>
          <a:bodyPr>
            <a:norm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0640206A-493D-45CE-7166-229CDAB39259}"/>
              </a:ext>
            </a:extLst>
          </p:cNvPr>
          <p:cNvSpPr>
            <a:spLocks noGrp="1"/>
          </p:cNvSpPr>
          <p:nvPr>
            <p:ph idx="1"/>
          </p:nvPr>
        </p:nvSpPr>
        <p:spPr>
          <a:xfrm>
            <a:off x="838200" y="1009151"/>
            <a:ext cx="10899531" cy="4839697"/>
          </a:xfrm>
        </p:spPr>
        <p:txBody>
          <a:bodyPr>
            <a:normAutofit/>
          </a:bodyPr>
          <a:lstStyle/>
          <a:p>
            <a:pPr marL="0" indent="0">
              <a:buNone/>
            </a:pPr>
            <a:r>
              <a:rPr lang="fr-FR" sz="4400" dirty="0">
                <a:solidFill>
                  <a:srgbClr val="8ABD24"/>
                </a:solidFill>
                <a:latin typeface="Magnel" panose="02000505000000020004" pitchFamily="2" charset="0"/>
              </a:rPr>
              <a:t>Engage &amp; </a:t>
            </a:r>
            <a:r>
              <a:rPr lang="fr-FR" sz="4400" dirty="0" err="1">
                <a:solidFill>
                  <a:srgbClr val="8ABD24"/>
                </a:solidFill>
                <a:latin typeface="Magnel" panose="02000505000000020004" pitchFamily="2" charset="0"/>
              </a:rPr>
              <a:t>Retain</a:t>
            </a:r>
            <a:endParaRPr lang="fr-FR" sz="4400" dirty="0">
              <a:solidFill>
                <a:srgbClr val="8ABD24"/>
              </a:solidFill>
              <a:latin typeface="Magnel" panose="02000505000000020004" pitchFamily="2" charset="0"/>
            </a:endParaRPr>
          </a:p>
          <a:p>
            <a:pPr marL="0" indent="0">
              <a:buNone/>
            </a:pPr>
            <a:r>
              <a:rPr lang="fr-FR" sz="1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400" dirty="0"/>
            </a:br>
            <a:br>
              <a:rPr lang="fr-FR" sz="1200" dirty="0">
                <a:latin typeface="Avenir Next LT Pro" panose="020B0504020202020204" pitchFamily="34" charset="0"/>
              </a:rPr>
            </a:br>
            <a:r>
              <a:rPr lang="fr-FR" sz="1200" dirty="0">
                <a:latin typeface="Avenir Next LT Pro" panose="020B0504020202020204" pitchFamily="34" charset="0"/>
              </a:rPr>
              <a:t> </a:t>
            </a:r>
          </a:p>
        </p:txBody>
      </p:sp>
      <p:sp>
        <p:nvSpPr>
          <p:cNvPr id="11" name="ZoneTexte 10">
            <a:extLst>
              <a:ext uri="{FF2B5EF4-FFF2-40B4-BE49-F238E27FC236}">
                <a16:creationId xmlns:a16="http://schemas.microsoft.com/office/drawing/2014/main" id="{C805D9B3-969D-A345-8061-938A33F30B84}"/>
              </a:ext>
            </a:extLst>
          </p:cNvPr>
          <p:cNvSpPr txBox="1"/>
          <p:nvPr/>
        </p:nvSpPr>
        <p:spPr>
          <a:xfrm>
            <a:off x="443803" y="2334714"/>
            <a:ext cx="11217728" cy="3970318"/>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Illustration claire des avantages : </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En montrant des économies chiffrées (ex. : "Jean a économisé 37€ en un mois"), les clients peuvent immédiatement comprendre le bénéfice tangible de la carte de fidélité, ce qui est plus convaincant qu'une simple remise de 10% sans contexte. </a:t>
            </a:r>
            <a:r>
              <a:rPr 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Rend </a:t>
            </a:r>
            <a:r>
              <a:rPr lang="fr-FR" dirty="0">
                <a:latin typeface="Tahoma" panose="020B0604030504040204" pitchFamily="34" charset="0"/>
                <a:ea typeface="Tahoma" panose="020B0604030504040204" pitchFamily="34" charset="0"/>
                <a:cs typeface="Tahoma" panose="020B0604030504040204" pitchFamily="34" charset="0"/>
              </a:rPr>
              <a:t>l'avantage plus réel et concret pour le consommateur.</a:t>
            </a:r>
          </a:p>
          <a:p>
            <a:br>
              <a:rPr lang="fr-FR" b="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Ciblage des profils clients </a:t>
            </a:r>
            <a:r>
              <a:rPr lang="fr-FR" dirty="0">
                <a:latin typeface="Tahoma" panose="020B0604030504040204" pitchFamily="34" charset="0"/>
                <a:ea typeface="Tahoma" panose="020B0604030504040204" pitchFamily="34" charset="0"/>
                <a:cs typeface="Tahoma" panose="020B0604030504040204" pitchFamily="34" charset="0"/>
              </a:rPr>
              <a:t>: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En présentant différents types de clients (comme Manon pour le Club Bébé ou Suzie pour le Club Étudiant), Match adapte la communication aux besoins spécifiques de chaque segment.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r>
              <a:rPr lang="fr-FR" dirty="0">
                <a:latin typeface="Tahoma" panose="020B0604030504040204" pitchFamily="34" charset="0"/>
                <a:ea typeface="Tahoma" panose="020B0604030504040204" pitchFamily="34" charset="0"/>
                <a:cs typeface="Tahoma" panose="020B0604030504040204" pitchFamily="34" charset="0"/>
              </a:rPr>
              <a:t>La carte est </a:t>
            </a:r>
            <a:r>
              <a:rPr lang="fr-FR" dirty="0" err="1">
                <a:latin typeface="Tahoma" panose="020B0604030504040204" pitchFamily="34" charset="0"/>
                <a:ea typeface="Tahoma" panose="020B0604030504040204" pitchFamily="34" charset="0"/>
                <a:cs typeface="Tahoma" panose="020B0604030504040204" pitchFamily="34" charset="0"/>
              </a:rPr>
              <a:t>interessante</a:t>
            </a:r>
            <a:r>
              <a:rPr lang="fr-FR" dirty="0">
                <a:latin typeface="Tahoma" panose="020B0604030504040204" pitchFamily="34" charset="0"/>
                <a:ea typeface="Tahoma" panose="020B0604030504040204" pitchFamily="34" charset="0"/>
                <a:cs typeface="Tahoma" panose="020B0604030504040204" pitchFamily="34" charset="0"/>
              </a:rPr>
              <a:t>, quel que soit son profil, rendant l’offre plus inclusive et attrayante.</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Augmentation de la valeur perçue : </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Cette approche montre que la carte fidélité permet de réaliser des économies régulières et substantielles. Cela augmente la valeur perçue de la carte et incite les clients à l'utiliser fréquemment pour maximiser leurs avantages.</a:t>
            </a:r>
          </a:p>
        </p:txBody>
      </p:sp>
    </p:spTree>
    <p:extLst>
      <p:ext uri="{BB962C8B-B14F-4D97-AF65-F5344CB8AC3E}">
        <p14:creationId xmlns:p14="http://schemas.microsoft.com/office/powerpoint/2010/main" val="1415388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74979"/>
            <a:ext cx="10515600" cy="1325563"/>
          </a:xfrm>
        </p:spPr>
        <p:txBody>
          <a:bodyPr>
            <a:norm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009151"/>
            <a:ext cx="10899531" cy="4839697"/>
          </a:xfrm>
        </p:spPr>
        <p:txBody>
          <a:bodyPr>
            <a:normAutofit/>
          </a:bodyPr>
          <a:lstStyle/>
          <a:p>
            <a:pPr marL="0" indent="0">
              <a:buNone/>
            </a:pPr>
            <a:r>
              <a:rPr lang="fr-FR" sz="4400" dirty="0">
                <a:solidFill>
                  <a:srgbClr val="8ABD24"/>
                </a:solidFill>
                <a:latin typeface="Magnel" panose="02000505000000020004" pitchFamily="2" charset="0"/>
              </a:rPr>
              <a:t>Engage &amp; </a:t>
            </a:r>
            <a:r>
              <a:rPr lang="fr-FR" sz="4400" dirty="0" err="1">
                <a:solidFill>
                  <a:srgbClr val="8ABD24"/>
                </a:solidFill>
                <a:latin typeface="Magnel" panose="02000505000000020004" pitchFamily="2" charset="0"/>
              </a:rPr>
              <a:t>Retain</a:t>
            </a:r>
            <a:endParaRPr lang="fr-FR" sz="4400" dirty="0">
              <a:solidFill>
                <a:srgbClr val="8ABD24"/>
              </a:solidFill>
              <a:latin typeface="Magnel" panose="02000505000000020004" pitchFamily="2" charset="0"/>
            </a:endParaRPr>
          </a:p>
          <a:p>
            <a:pPr marL="0" indent="0">
              <a:buNone/>
            </a:pPr>
            <a:r>
              <a:rPr lang="fr-FR" sz="1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400" dirty="0"/>
            </a:br>
            <a:br>
              <a:rPr lang="fr-FR" sz="1200" dirty="0">
                <a:latin typeface="Avenir Next LT Pro" panose="020B0504020202020204" pitchFamily="34" charset="0"/>
              </a:rPr>
            </a:br>
            <a:r>
              <a:rPr lang="fr-FR" sz="1200" dirty="0">
                <a:latin typeface="Avenir Next LT Pro" panose="020B0504020202020204" pitchFamily="34" charset="0"/>
              </a:rPr>
              <a:t> </a:t>
            </a:r>
          </a:p>
        </p:txBody>
      </p:sp>
      <p:sp>
        <p:nvSpPr>
          <p:cNvPr id="5" name="ZoneTexte 4">
            <a:extLst>
              <a:ext uri="{FF2B5EF4-FFF2-40B4-BE49-F238E27FC236}">
                <a16:creationId xmlns:a16="http://schemas.microsoft.com/office/drawing/2014/main" id="{766098E7-6DD9-A0D2-5107-73DE9B07D210}"/>
              </a:ext>
            </a:extLst>
          </p:cNvPr>
          <p:cNvSpPr txBox="1"/>
          <p:nvPr/>
        </p:nvSpPr>
        <p:spPr>
          <a:xfrm>
            <a:off x="838199" y="2709527"/>
            <a:ext cx="10398369" cy="3416320"/>
          </a:xfrm>
          <a:prstGeom prst="rect">
            <a:avLst/>
          </a:prstGeom>
          <a:noFill/>
        </p:spPr>
        <p:txBody>
          <a:bodyPr wrap="square">
            <a:spAutoFit/>
          </a:bodyPr>
          <a:lstStyle/>
          <a:p>
            <a:r>
              <a:rPr lang="fr-FR" b="1" dirty="0">
                <a:latin typeface="Avenir Next LT Pro" panose="020B0504020202020204" pitchFamily="34" charset="0"/>
                <a:ea typeface="Tahoma" panose="020B0604030504040204" pitchFamily="34" charset="0"/>
                <a:cs typeface="Tahoma" panose="020B0604030504040204" pitchFamily="34" charset="0"/>
              </a:rPr>
              <a:t>Valorisation de la fidélité –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Club Bébé - Version Augmentée</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Recruter les jeunes familles et renforcer leur engagement via des avantages exclusifs.</a:t>
            </a: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Evaluer l’impact du club </a:t>
            </a:r>
            <a:r>
              <a:rPr lang="fr-FR" dirty="0">
                <a:latin typeface="Avenir Next LT Pro" panose="020B0504020202020204" pitchFamily="34" charset="0"/>
                <a:ea typeface="Tahoma" panose="020B0604030504040204" pitchFamily="34" charset="0"/>
                <a:cs typeface="Tahoma" panose="020B0604030504040204" pitchFamily="34" charset="0"/>
              </a:rPr>
              <a:t>(post adhésion) : quid des </a:t>
            </a:r>
            <a:r>
              <a:rPr lang="fr-FR" dirty="0" err="1">
                <a:latin typeface="Avenir Next LT Pro" panose="020B0504020202020204" pitchFamily="34" charset="0"/>
                <a:ea typeface="Tahoma" panose="020B0604030504040204" pitchFamily="34" charset="0"/>
                <a:cs typeface="Tahoma" panose="020B0604030504040204" pitchFamily="34" charset="0"/>
              </a:rPr>
              <a:t>repercussions</a:t>
            </a:r>
            <a:r>
              <a:rPr lang="fr-FR" dirty="0">
                <a:latin typeface="Avenir Next LT Pro" panose="020B0504020202020204" pitchFamily="34" charset="0"/>
                <a:ea typeface="Tahoma" panose="020B0604030504040204" pitchFamily="34" charset="0"/>
                <a:cs typeface="Tahoma" panose="020B0604030504040204" pitchFamily="34" charset="0"/>
              </a:rPr>
              <a:t> sur le panier et la fréquence</a:t>
            </a: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Stratégie de visibilité : </a:t>
            </a:r>
            <a:br>
              <a:rPr lang="fr-FR" b="1" dirty="0">
                <a:latin typeface="Avenir Next LT Pro" panose="020B0504020202020204" pitchFamily="34" charset="0"/>
                <a:ea typeface="Tahoma" panose="020B0604030504040204" pitchFamily="34" charset="0"/>
                <a:cs typeface="Tahoma" panose="020B0604030504040204" pitchFamily="34" charset="0"/>
              </a:rPr>
            </a:br>
            <a:r>
              <a:rPr lang="fr-FR" dirty="0">
                <a:latin typeface="Avenir Next LT Pro" panose="020B0504020202020204" pitchFamily="34" charset="0"/>
                <a:ea typeface="Tahoma" panose="020B0604030504040204" pitchFamily="34" charset="0"/>
                <a:cs typeface="Tahoma" panose="020B0604030504040204" pitchFamily="34" charset="0"/>
              </a:rPr>
              <a:t>Relifter le club et améliorer sa visibilité (calendrier d’événements physiques et digitaux (séances de jeux pour enfants, podcast dédiés nutrition  spécial petite enfance).  </a:t>
            </a: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Créer un « Espace Bébé » dédié en magasin, </a:t>
            </a:r>
            <a:r>
              <a:rPr lang="fr-FR" dirty="0">
                <a:latin typeface="Avenir Next LT Pro" panose="020B0504020202020204" pitchFamily="34" charset="0"/>
                <a:ea typeface="Tahoma" panose="020B0604030504040204" pitchFamily="34" charset="0"/>
                <a:cs typeface="Tahoma" panose="020B0604030504040204" pitchFamily="34" charset="0"/>
              </a:rPr>
              <a:t>sponsorisé par des marques de puériculture en partenariat exclusif avec Match, offrant une expérience unique et personnalisée pour chaque membre du club.</a:t>
            </a: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Stratégie </a:t>
            </a:r>
            <a:r>
              <a:rPr lang="fr-FR" b="1" dirty="0" err="1">
                <a:latin typeface="Avenir Next LT Pro" panose="020B0504020202020204" pitchFamily="34" charset="0"/>
                <a:ea typeface="Tahoma" panose="020B0604030504040204" pitchFamily="34" charset="0"/>
                <a:cs typeface="Tahoma" panose="020B0604030504040204" pitchFamily="34" charset="0"/>
              </a:rPr>
              <a:t>influencers</a:t>
            </a:r>
            <a:r>
              <a:rPr lang="fr-FR" b="1" dirty="0">
                <a:latin typeface="Avenir Next LT Pro" panose="020B0504020202020204" pitchFamily="34" charset="0"/>
                <a:ea typeface="Tahoma" panose="020B0604030504040204" pitchFamily="34" charset="0"/>
                <a:cs typeface="Tahoma" panose="020B0604030504040204" pitchFamily="34" charset="0"/>
              </a:rPr>
              <a:t> RS </a:t>
            </a:r>
            <a:r>
              <a:rPr lang="fr-FR" dirty="0">
                <a:latin typeface="Avenir Next LT Pro" panose="020B0504020202020204" pitchFamily="34" charset="0"/>
                <a:ea typeface="Tahoma" panose="020B0604030504040204" pitchFamily="34" charset="0"/>
                <a:cs typeface="Tahoma" panose="020B0604030504040204" pitchFamily="34" charset="0"/>
              </a:rPr>
              <a:t> « spécial Jeune maman »</a:t>
            </a:r>
          </a:p>
        </p:txBody>
      </p:sp>
      <p:pic>
        <p:nvPicPr>
          <p:cNvPr id="1027" name="Picture 3" descr="Club bébé - One Site - Supermarchés Match">
            <a:extLst>
              <a:ext uri="{FF2B5EF4-FFF2-40B4-BE49-F238E27FC236}">
                <a16:creationId xmlns:a16="http://schemas.microsoft.com/office/drawing/2014/main" id="{C4B6BCAD-B1F9-D846-245A-E52A027788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5813" y="182796"/>
            <a:ext cx="2151918" cy="2151918"/>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7" descr="Une image contenant fruit, Aliments naturels, orange, Super-aliments&#10;&#10;Description générée automatiquement">
            <a:extLst>
              <a:ext uri="{FF2B5EF4-FFF2-40B4-BE49-F238E27FC236}">
                <a16:creationId xmlns:a16="http://schemas.microsoft.com/office/drawing/2014/main" id="{459EF484-73DD-6B12-23EE-7755B5672131}"/>
              </a:ext>
            </a:extLst>
          </p:cNvPr>
          <p:cNvPicPr>
            <a:picLocks noChangeAspect="1"/>
          </p:cNvPicPr>
          <p:nvPr/>
        </p:nvPicPr>
        <p:blipFill>
          <a:blip r:embed="rId3">
            <a:extLst>
              <a:ext uri="{28A0092B-C50C-407E-A947-70E740481C1C}">
                <a14:useLocalDpi xmlns:a14="http://schemas.microsoft.com/office/drawing/2010/main" val="0"/>
              </a:ext>
            </a:extLst>
          </a:blip>
          <a:srcRect l="10156" t="14973" r="9546" b="14712"/>
          <a:stretch/>
        </p:blipFill>
        <p:spPr>
          <a:xfrm>
            <a:off x="6532684" y="253066"/>
            <a:ext cx="2895600" cy="1867352"/>
          </a:xfrm>
          <a:prstGeom prst="rect">
            <a:avLst/>
          </a:prstGeom>
        </p:spPr>
      </p:pic>
    </p:spTree>
    <p:extLst>
      <p:ext uri="{BB962C8B-B14F-4D97-AF65-F5344CB8AC3E}">
        <p14:creationId xmlns:p14="http://schemas.microsoft.com/office/powerpoint/2010/main" val="38351772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a:bodyPr>
          <a:lstStyle/>
          <a:p>
            <a:r>
              <a:rPr lang="fr-FR" sz="2800" b="1" dirty="0">
                <a:latin typeface="Tahoma" panose="020B0604030504040204" pitchFamily="34" charset="0"/>
                <a:ea typeface="Tahoma" panose="020B0604030504040204" pitchFamily="34" charset="0"/>
                <a:cs typeface="Tahoma" panose="020B0604030504040204" pitchFamily="34" charset="0"/>
              </a:rPr>
              <a:t>Axe 2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872762"/>
            <a:ext cx="10899531" cy="4839697"/>
          </a:xfrm>
        </p:spPr>
        <p:txBody>
          <a:bodyPr>
            <a:normAutofit/>
          </a:bodyPr>
          <a:lstStyle/>
          <a:p>
            <a:pPr marL="0" indent="0">
              <a:buNone/>
            </a:pPr>
            <a:r>
              <a:rPr lang="fr-FR" sz="6600" dirty="0">
                <a:solidFill>
                  <a:srgbClr val="8ABD24"/>
                </a:solidFill>
                <a:latin typeface="Magnel" panose="02000505000000020004" pitchFamily="2" charset="0"/>
              </a:rPr>
              <a:t>Triple conquête </a:t>
            </a:r>
          </a:p>
          <a:p>
            <a:pPr marL="0" indent="0">
              <a:buNone/>
            </a:pPr>
            <a:r>
              <a:rPr lang="fr-FR" sz="2400" b="1" dirty="0">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 </a:t>
            </a:r>
          </a:p>
        </p:txBody>
      </p:sp>
      <p:pic>
        <p:nvPicPr>
          <p:cNvPr id="7" name="Image 6" descr="Une image contenant habits, personne, homme, col&#10;&#10;Description générée automatiquement">
            <a:extLst>
              <a:ext uri="{FF2B5EF4-FFF2-40B4-BE49-F238E27FC236}">
                <a16:creationId xmlns:a16="http://schemas.microsoft.com/office/drawing/2014/main" id="{E5DDA91C-9EEE-6B7D-C292-8273BD05C9E0}"/>
              </a:ext>
            </a:extLst>
          </p:cNvPr>
          <p:cNvPicPr>
            <a:picLocks noChangeAspect="1"/>
          </p:cNvPicPr>
          <p:nvPr/>
        </p:nvPicPr>
        <p:blipFill>
          <a:blip r:embed="rId3">
            <a:extLst>
              <a:ext uri="{28A0092B-C50C-407E-A947-70E740481C1C}">
                <a14:useLocalDpi xmlns:a14="http://schemas.microsoft.com/office/drawing/2010/main" val="0"/>
              </a:ext>
            </a:extLst>
          </a:blip>
          <a:srcRect l="4623" b="5807"/>
          <a:stretch/>
        </p:blipFill>
        <p:spPr>
          <a:xfrm>
            <a:off x="6596272" y="4225425"/>
            <a:ext cx="4442789" cy="2632576"/>
          </a:xfrm>
          <a:prstGeom prst="rect">
            <a:avLst/>
          </a:prstGeom>
        </p:spPr>
      </p:pic>
      <p:pic>
        <p:nvPicPr>
          <p:cNvPr id="12" name="Image 11" descr="Une image contenant personne, habits, homme, col&#10;&#10;Description générée automatiquement">
            <a:extLst>
              <a:ext uri="{FF2B5EF4-FFF2-40B4-BE49-F238E27FC236}">
                <a16:creationId xmlns:a16="http://schemas.microsoft.com/office/drawing/2014/main" id="{50ECBB90-B460-8724-A145-870D49AD5E72}"/>
              </a:ext>
            </a:extLst>
          </p:cNvPr>
          <p:cNvPicPr>
            <a:picLocks noChangeAspect="1"/>
          </p:cNvPicPr>
          <p:nvPr/>
        </p:nvPicPr>
        <p:blipFill>
          <a:blip r:embed="rId4">
            <a:extLst>
              <a:ext uri="{28A0092B-C50C-407E-A947-70E740481C1C}">
                <a14:useLocalDpi xmlns:a14="http://schemas.microsoft.com/office/drawing/2010/main" val="0"/>
              </a:ext>
            </a:extLst>
          </a:blip>
          <a:srcRect b="7286"/>
          <a:stretch/>
        </p:blipFill>
        <p:spPr>
          <a:xfrm>
            <a:off x="1310049" y="4194379"/>
            <a:ext cx="4587553" cy="2663621"/>
          </a:xfrm>
          <a:prstGeom prst="rect">
            <a:avLst/>
          </a:prstGeom>
        </p:spPr>
      </p:pic>
    </p:spTree>
    <p:extLst>
      <p:ext uri="{BB962C8B-B14F-4D97-AF65-F5344CB8AC3E}">
        <p14:creationId xmlns:p14="http://schemas.microsoft.com/office/powerpoint/2010/main" val="31413815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215168"/>
            <a:ext cx="10515600" cy="1325563"/>
          </a:xfrm>
        </p:spPr>
        <p:txBody>
          <a:bodyPr>
            <a:normAutofit/>
          </a:bodyPr>
          <a:lstStyle/>
          <a:p>
            <a:r>
              <a:rPr lang="fr-FR" sz="1800" b="1" dirty="0">
                <a:latin typeface="Tahoma" panose="020B0604030504040204" pitchFamily="34" charset="0"/>
                <a:ea typeface="Tahoma" panose="020B0604030504040204" pitchFamily="34" charset="0"/>
                <a:cs typeface="Tahoma" panose="020B0604030504040204" pitchFamily="34" charset="0"/>
              </a:rPr>
              <a:t>Axe 2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1" y="726718"/>
            <a:ext cx="6125308" cy="1325564"/>
          </a:xfrm>
        </p:spPr>
        <p:txBody>
          <a:bodyPr>
            <a:normAutofit/>
          </a:bodyPr>
          <a:lstStyle/>
          <a:p>
            <a:pPr marL="0" indent="0">
              <a:buNone/>
            </a:pPr>
            <a:r>
              <a:rPr lang="fr-FR" sz="4000" dirty="0">
                <a:solidFill>
                  <a:srgbClr val="8ABD24"/>
                </a:solidFill>
                <a:latin typeface="Magnel" panose="02000505000000020004" pitchFamily="2" charset="0"/>
              </a:rPr>
              <a:t>Triple conquête </a:t>
            </a:r>
          </a:p>
          <a:p>
            <a:pPr marL="0" indent="0">
              <a:buNone/>
            </a:pPr>
            <a:r>
              <a:rPr lang="fr-FR" sz="1200" b="1" dirty="0">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br>
              <a:rPr lang="fr-FR" sz="1200" dirty="0"/>
            </a:br>
            <a:br>
              <a:rPr lang="fr-FR" sz="1100" dirty="0">
                <a:latin typeface="Avenir Next LT Pro" panose="020B0504020202020204" pitchFamily="34" charset="0"/>
              </a:rPr>
            </a:br>
            <a:r>
              <a:rPr lang="fr-FR" sz="1100" dirty="0">
                <a:latin typeface="Avenir Next LT Pro" panose="020B0504020202020204" pitchFamily="34" charset="0"/>
              </a:rPr>
              <a:t> </a:t>
            </a:r>
          </a:p>
        </p:txBody>
      </p:sp>
      <p:sp>
        <p:nvSpPr>
          <p:cNvPr id="8" name="ZoneTexte 7">
            <a:extLst>
              <a:ext uri="{FF2B5EF4-FFF2-40B4-BE49-F238E27FC236}">
                <a16:creationId xmlns:a16="http://schemas.microsoft.com/office/drawing/2014/main" id="{2FB6ED09-BFC8-01FB-F103-6413DA55CBD4}"/>
              </a:ext>
            </a:extLst>
          </p:cNvPr>
          <p:cNvSpPr txBox="1"/>
          <p:nvPr/>
        </p:nvSpPr>
        <p:spPr>
          <a:xfrm>
            <a:off x="838199" y="2162633"/>
            <a:ext cx="9527931" cy="3970318"/>
          </a:xfrm>
          <a:prstGeom prst="rect">
            <a:avLst/>
          </a:prstGeom>
          <a:noFill/>
        </p:spPr>
        <p:txBody>
          <a:bodyPr wrap="square">
            <a:spAutoFit/>
          </a:bodyPr>
          <a:lstStyle/>
          <a:p>
            <a:r>
              <a:rPr lang="fr-FR" dirty="0">
                <a:latin typeface="Avenir Next LT Pro" panose="020B0504020202020204" pitchFamily="34" charset="0"/>
              </a:rPr>
              <a:t>Conquête par l’offre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Marques Propres Carrefour </a:t>
            </a:r>
            <a:b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endPar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rPr>
              <a:t>Intégrer les marques Carrefour en valorisant leur rapport qualité-prix afin d’augmenter le panier moyen des clients actuels et de séduire une clientèle qui perçoit Match comme une enseigne onéreuse.</a:t>
            </a:r>
          </a:p>
          <a:p>
            <a:pPr marL="285750" indent="-285750">
              <a:buBlip>
                <a:blip r:embed="rId3">
                  <a:extLst>
                    <a:ext uri="{96DAC541-7B7A-43D3-8B79-37D633B846F1}">
                      <asvg:svgBlip xmlns:asvg="http://schemas.microsoft.com/office/drawing/2016/SVG/main" r:embed="rId4"/>
                    </a:ext>
                  </a:extLst>
                </a:blip>
              </a:buBlip>
            </a:pPr>
            <a:endParaRPr lang="fr-FR"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Valoriser les offres et l’accessibilité qualité/prix en média </a:t>
            </a:r>
            <a:br>
              <a:rPr lang="fr-FR" b="1" dirty="0">
                <a:solidFill>
                  <a:schemeClr val="bg1"/>
                </a:solidFill>
                <a:highlight>
                  <a:srgbClr val="526469"/>
                </a:highlight>
                <a:latin typeface="Avenir Next LT Pro" panose="020B0504020202020204" pitchFamily="34" charset="0"/>
              </a:rPr>
            </a:br>
            <a:r>
              <a:rPr lang="fr-FR" b="1" dirty="0">
                <a:solidFill>
                  <a:schemeClr val="bg1"/>
                </a:solidFill>
                <a:highlight>
                  <a:srgbClr val="526469"/>
                </a:highlight>
                <a:latin typeface="Avenir Next LT Pro" panose="020B0504020202020204" pitchFamily="34" charset="0"/>
              </a:rPr>
              <a:t>et en fil rouge dans le PAC 2025</a:t>
            </a:r>
          </a:p>
          <a:p>
            <a:pPr marL="285750" indent="-285750">
              <a:buBlip>
                <a:blip r:embed="rId3">
                  <a:extLst>
                    <a:ext uri="{96DAC541-7B7A-43D3-8B79-37D633B846F1}">
                      <asvg:svgBlip xmlns:asvg="http://schemas.microsoft.com/office/drawing/2016/SVG/main" r:embed="rId4"/>
                    </a:ext>
                  </a:extLst>
                </a:blip>
              </a:buBlip>
            </a:pPr>
            <a:endParaRPr lang="fr-FR" b="1" dirty="0">
              <a:solidFill>
                <a:schemeClr val="bg1"/>
              </a:solidFill>
              <a:highlight>
                <a:srgbClr val="526469"/>
              </a:highlight>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Créer des « corners Carrefour » au sein des supermarchés avec le leitmotiv « qualité-prix pas de compromis».</a:t>
            </a:r>
            <a:br>
              <a:rPr lang="fr-FR" dirty="0">
                <a:latin typeface="Avenir Next LT Pro" panose="020B0504020202020204" pitchFamily="34" charset="0"/>
              </a:rPr>
            </a:br>
            <a:r>
              <a:rPr lang="fr-FR" dirty="0">
                <a:latin typeface="Avenir Next LT Pro" panose="020B0504020202020204" pitchFamily="34" charset="0"/>
              </a:rPr>
              <a:t> </a:t>
            </a:r>
          </a:p>
        </p:txBody>
      </p:sp>
      <p:pic>
        <p:nvPicPr>
          <p:cNvPr id="2050" name="Picture 2" descr="Les produits Carrefour : une garantie de qualité">
            <a:extLst>
              <a:ext uri="{FF2B5EF4-FFF2-40B4-BE49-F238E27FC236}">
                <a16:creationId xmlns:a16="http://schemas.microsoft.com/office/drawing/2014/main" id="{F04255FF-EC63-4DDA-0DCA-9AC6C5ECDB7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0276" y="230111"/>
            <a:ext cx="2731708" cy="1406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49640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215168"/>
            <a:ext cx="10515600" cy="1325563"/>
          </a:xfrm>
        </p:spPr>
        <p:txBody>
          <a:bodyPr>
            <a:normAutofit/>
          </a:bodyPr>
          <a:lstStyle/>
          <a:p>
            <a:r>
              <a:rPr lang="fr-FR" sz="1800" b="1" dirty="0">
                <a:latin typeface="Tahoma" panose="020B0604030504040204" pitchFamily="34" charset="0"/>
                <a:ea typeface="Tahoma" panose="020B0604030504040204" pitchFamily="34" charset="0"/>
                <a:cs typeface="Tahoma" panose="020B0604030504040204" pitchFamily="34" charset="0"/>
              </a:rPr>
              <a:t>Axe 2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1" y="726718"/>
            <a:ext cx="6125308" cy="1325564"/>
          </a:xfrm>
        </p:spPr>
        <p:txBody>
          <a:bodyPr>
            <a:normAutofit/>
          </a:bodyPr>
          <a:lstStyle/>
          <a:p>
            <a:pPr marL="0" indent="0">
              <a:buNone/>
            </a:pPr>
            <a:r>
              <a:rPr lang="fr-FR" sz="4000" dirty="0">
                <a:solidFill>
                  <a:srgbClr val="8ABD24"/>
                </a:solidFill>
                <a:latin typeface="Magnel" panose="02000505000000020004" pitchFamily="2" charset="0"/>
              </a:rPr>
              <a:t>Triple conquête </a:t>
            </a:r>
          </a:p>
          <a:p>
            <a:pPr marL="0" indent="0">
              <a:buNone/>
            </a:pPr>
            <a:r>
              <a:rPr lang="fr-FR" sz="1200" b="1" dirty="0">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br>
              <a:rPr lang="fr-FR" sz="1200" dirty="0"/>
            </a:br>
            <a:br>
              <a:rPr lang="fr-FR" sz="1100" dirty="0">
                <a:latin typeface="Avenir Next LT Pro" panose="020B0504020202020204" pitchFamily="34" charset="0"/>
              </a:rPr>
            </a:br>
            <a:r>
              <a:rPr lang="fr-FR" sz="1100" dirty="0">
                <a:latin typeface="Avenir Next LT Pro" panose="020B0504020202020204" pitchFamily="34" charset="0"/>
              </a:rPr>
              <a:t> </a:t>
            </a:r>
          </a:p>
        </p:txBody>
      </p:sp>
      <p:sp>
        <p:nvSpPr>
          <p:cNvPr id="8" name="ZoneTexte 7">
            <a:extLst>
              <a:ext uri="{FF2B5EF4-FFF2-40B4-BE49-F238E27FC236}">
                <a16:creationId xmlns:a16="http://schemas.microsoft.com/office/drawing/2014/main" id="{2FB6ED09-BFC8-01FB-F103-6413DA55CBD4}"/>
              </a:ext>
            </a:extLst>
          </p:cNvPr>
          <p:cNvSpPr txBox="1"/>
          <p:nvPr/>
        </p:nvSpPr>
        <p:spPr>
          <a:xfrm>
            <a:off x="838200" y="1881279"/>
            <a:ext cx="10836337" cy="5324535"/>
          </a:xfrm>
          <a:prstGeom prst="rect">
            <a:avLst/>
          </a:prstGeom>
          <a:noFill/>
        </p:spPr>
        <p:txBody>
          <a:bodyPr wrap="square">
            <a:spAutoFit/>
          </a:bodyPr>
          <a:lstStyle/>
          <a:p>
            <a:r>
              <a:rPr lang="fr-FR" dirty="0">
                <a:latin typeface="Avenir Next LT Pro" panose="020B0504020202020204" pitchFamily="34" charset="0"/>
              </a:rPr>
              <a:t>Conquête par la proximité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les héros du marché</a:t>
            </a:r>
            <a:b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br>
              <a:rPr lang="fr-FR" sz="1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r>
              <a:rPr lang="fr-FR" b="1" dirty="0">
                <a:latin typeface="Avenir Next LT Pro" panose="020B0504020202020204" pitchFamily="34" charset="0"/>
              </a:rPr>
              <a:t> Positionner les collaborateurs comme des figures emblématiques et des ambassadeurs de la qualité Match.</a:t>
            </a:r>
          </a:p>
          <a:p>
            <a:endParaRPr lang="fr-FR" b="1" dirty="0">
              <a:solidFill>
                <a:schemeClr val="bg1"/>
              </a:solidFill>
              <a:highlight>
                <a:srgbClr val="526469"/>
              </a:highlight>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Valoriser les pros en média et en fil rouge dans le PAC 2025 </a:t>
            </a:r>
          </a:p>
          <a:p>
            <a:pPr marL="285750" indent="-285750">
              <a:buBlip>
                <a:blip r:embed="rId3">
                  <a:extLst>
                    <a:ext uri="{96DAC541-7B7A-43D3-8B79-37D633B846F1}">
                      <asvg:svgBlip xmlns:asvg="http://schemas.microsoft.com/office/drawing/2016/SVG/main" r:embed="rId4"/>
                    </a:ext>
                  </a:extLst>
                </a:blip>
              </a:buBlip>
            </a:pPr>
            <a:endParaRPr lang="fr-FR" b="1" dirty="0">
              <a:solidFill>
                <a:schemeClr val="bg1"/>
              </a:solidFill>
              <a:highlight>
                <a:srgbClr val="526469"/>
              </a:highlight>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Créer des opération marché autour des « pros Match » </a:t>
            </a:r>
            <a:r>
              <a:rPr lang="fr-FR" dirty="0">
                <a:latin typeface="Avenir Next LT Pro" panose="020B0504020202020204" pitchFamily="34" charset="0"/>
              </a:rPr>
              <a:t>(ex. « La Semaine des Bouchers »), avec des démonstrations en direct et des ateliers interactifs. </a:t>
            </a:r>
            <a:br>
              <a:rPr lang="fr-FR" dirty="0">
                <a:latin typeface="Avenir Next LT Pro" panose="020B0504020202020204" pitchFamily="34" charset="0"/>
              </a:rPr>
            </a:br>
            <a:endParaRPr lang="fr-FR"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Communiquer via une série de vidéos diffusées </a:t>
            </a:r>
            <a:r>
              <a:rPr lang="fr-FR" dirty="0">
                <a:latin typeface="Avenir Next LT Pro" panose="020B0504020202020204" pitchFamily="34" charset="0"/>
              </a:rPr>
              <a:t>sur les réseaux sociaux et sur YouTube sous le format « Rencontrer les Pros », qui dévoilent les coulisses des recettes PPNP et la passion des pros Match.</a:t>
            </a:r>
            <a:br>
              <a:rPr lang="fr-FR" dirty="0">
                <a:latin typeface="Avenir Next LT Pro" panose="020B0504020202020204" pitchFamily="34" charset="0"/>
              </a:rPr>
            </a:br>
            <a:endParaRPr lang="fr-FR"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Valoriser les pros comme initiateurs/créateurs des recettes PPNP </a:t>
            </a:r>
            <a:r>
              <a:rPr lang="fr-FR" dirty="0">
                <a:latin typeface="Avenir Next LT Pro" panose="020B0504020202020204" pitchFamily="34" charset="0"/>
              </a:rPr>
              <a:t>: Franck Poissonnier chez Match et créateur de la recette des coquilles Saint Jacques aux poireaux… ou + de 3000 recettes crées par nos pros</a:t>
            </a:r>
            <a:br>
              <a:rPr lang="fr-FR" dirty="0">
                <a:latin typeface="Avenir Next LT Pro" panose="020B0504020202020204" pitchFamily="34" charset="0"/>
              </a:rPr>
            </a:br>
            <a:r>
              <a:rPr lang="fr-FR" dirty="0">
                <a:latin typeface="Avenir Next LT Pro" panose="020B0504020202020204" pitchFamily="34" charset="0"/>
              </a:rPr>
              <a:t> </a:t>
            </a:r>
          </a:p>
        </p:txBody>
      </p:sp>
      <p:pic>
        <p:nvPicPr>
          <p:cNvPr id="7" name="Image 6" descr="Une image contenant personne, habits, Accessoire de mode, Visage humain&#10;&#10;Description générée automatiquement">
            <a:extLst>
              <a:ext uri="{FF2B5EF4-FFF2-40B4-BE49-F238E27FC236}">
                <a16:creationId xmlns:a16="http://schemas.microsoft.com/office/drawing/2014/main" id="{A50EEA8F-C2DB-3590-2384-A108095EFE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37309" y="263769"/>
            <a:ext cx="1637227" cy="3429000"/>
          </a:xfrm>
          <a:prstGeom prst="rect">
            <a:avLst/>
          </a:prstGeom>
        </p:spPr>
      </p:pic>
    </p:spTree>
    <p:extLst>
      <p:ext uri="{BB962C8B-B14F-4D97-AF65-F5344CB8AC3E}">
        <p14:creationId xmlns:p14="http://schemas.microsoft.com/office/powerpoint/2010/main" val="3513525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215168"/>
            <a:ext cx="10515600" cy="1325563"/>
          </a:xfrm>
        </p:spPr>
        <p:txBody>
          <a:bodyPr>
            <a:normAutofit/>
          </a:bodyPr>
          <a:lstStyle/>
          <a:p>
            <a:r>
              <a:rPr lang="fr-FR" sz="1800" b="1" dirty="0">
                <a:latin typeface="Tahoma" panose="020B0604030504040204" pitchFamily="34" charset="0"/>
                <a:ea typeface="Tahoma" panose="020B0604030504040204" pitchFamily="34" charset="0"/>
                <a:cs typeface="Tahoma" panose="020B0604030504040204" pitchFamily="34" charset="0"/>
              </a:rPr>
              <a:t>Axe 2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1" y="726718"/>
            <a:ext cx="6125308" cy="1325564"/>
          </a:xfrm>
        </p:spPr>
        <p:txBody>
          <a:bodyPr>
            <a:normAutofit/>
          </a:bodyPr>
          <a:lstStyle/>
          <a:p>
            <a:pPr marL="0" indent="0">
              <a:buNone/>
            </a:pPr>
            <a:r>
              <a:rPr lang="fr-FR" sz="4000" dirty="0">
                <a:solidFill>
                  <a:srgbClr val="8ABD24"/>
                </a:solidFill>
                <a:latin typeface="Magnel" panose="02000505000000020004" pitchFamily="2" charset="0"/>
              </a:rPr>
              <a:t>Triple conquête </a:t>
            </a:r>
          </a:p>
          <a:p>
            <a:pPr marL="0" indent="0">
              <a:buNone/>
            </a:pPr>
            <a:r>
              <a:rPr lang="fr-FR" sz="1200" b="1" dirty="0">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br>
              <a:rPr lang="fr-FR" sz="1200" dirty="0"/>
            </a:br>
            <a:br>
              <a:rPr lang="fr-FR" sz="1100" dirty="0">
                <a:latin typeface="Avenir Next LT Pro" panose="020B0504020202020204" pitchFamily="34" charset="0"/>
              </a:rPr>
            </a:br>
            <a:r>
              <a:rPr lang="fr-FR" sz="1100" dirty="0">
                <a:latin typeface="Avenir Next LT Pro" panose="020B0504020202020204" pitchFamily="34" charset="0"/>
              </a:rPr>
              <a:t> </a:t>
            </a:r>
          </a:p>
        </p:txBody>
      </p:sp>
      <p:sp>
        <p:nvSpPr>
          <p:cNvPr id="8" name="ZoneTexte 7">
            <a:extLst>
              <a:ext uri="{FF2B5EF4-FFF2-40B4-BE49-F238E27FC236}">
                <a16:creationId xmlns:a16="http://schemas.microsoft.com/office/drawing/2014/main" id="{2FB6ED09-BFC8-01FB-F103-6413DA55CBD4}"/>
              </a:ext>
            </a:extLst>
          </p:cNvPr>
          <p:cNvSpPr txBox="1"/>
          <p:nvPr/>
        </p:nvSpPr>
        <p:spPr>
          <a:xfrm>
            <a:off x="838199" y="2162633"/>
            <a:ext cx="9527931" cy="4801314"/>
          </a:xfrm>
          <a:prstGeom prst="rect">
            <a:avLst/>
          </a:prstGeom>
          <a:noFill/>
        </p:spPr>
        <p:txBody>
          <a:bodyPr wrap="square">
            <a:spAutoFit/>
          </a:bodyPr>
          <a:lstStyle/>
          <a:p>
            <a:r>
              <a:rPr lang="fr-FR" dirty="0">
                <a:latin typeface="Avenir Next LT Pro" panose="020B0504020202020204" pitchFamily="34" charset="0"/>
              </a:rPr>
              <a:t>Conquête par la différenciation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l’expérience du marché</a:t>
            </a:r>
            <a:b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endPar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rPr>
              <a:t>Rendre l’offre de la place du marché la plus attractives et créateur de valeurs de l’enseigne</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&gt;</a:t>
            </a:r>
            <a:r>
              <a:rPr lang="fr-FR" b="1" u="sng" dirty="0">
                <a:latin typeface="Avenir Next LT Pro" panose="020B0504020202020204" pitchFamily="34" charset="0"/>
              </a:rPr>
              <a:t>PPNP et produits Totem </a:t>
            </a:r>
            <a:r>
              <a:rPr lang="fr-FR" dirty="0">
                <a:latin typeface="Avenir Next LT Pro" panose="020B0504020202020204" pitchFamily="34" charset="0"/>
              </a:rPr>
              <a:t>au cœur du dispositif avec une massification de la communication autour de ces atouts</a:t>
            </a:r>
            <a:br>
              <a:rPr lang="fr-FR" dirty="0">
                <a:latin typeface="Avenir Next LT Pro" panose="020B0504020202020204" pitchFamily="34" charset="0"/>
              </a:rPr>
            </a:br>
            <a:r>
              <a:rPr lang="fr-FR" dirty="0">
                <a:latin typeface="Avenir Next LT Pro" panose="020B0504020202020204" pitchFamily="34" charset="0"/>
              </a:rPr>
              <a:t>En faire les ‘stars de la place du marché’ : </a:t>
            </a:r>
            <a:br>
              <a:rPr lang="fr-FR" dirty="0">
                <a:latin typeface="Avenir Next LT Pro" panose="020B0504020202020204" pitchFamily="34" charset="0"/>
              </a:rPr>
            </a:br>
            <a:r>
              <a:rPr lang="fr-FR" b="1" dirty="0">
                <a:solidFill>
                  <a:schemeClr val="bg1"/>
                </a:solidFill>
                <a:highlight>
                  <a:srgbClr val="526469"/>
                </a:highlight>
                <a:latin typeface="Avenir Next LT Pro" panose="020B0504020202020204" pitchFamily="34" charset="0"/>
              </a:rPr>
              <a:t>&gt;Fil rouge dans la communication PAC et média </a:t>
            </a:r>
          </a:p>
          <a:p>
            <a:r>
              <a:rPr lang="fr-FR" b="1" dirty="0">
                <a:solidFill>
                  <a:schemeClr val="bg1"/>
                </a:solidFill>
                <a:highlight>
                  <a:srgbClr val="526469"/>
                </a:highlight>
                <a:latin typeface="Avenir Next LT Pro" panose="020B0504020202020204" pitchFamily="34" charset="0"/>
              </a:rPr>
              <a:t>&gt;Associer une offre de fidélité au PPNP pour valoriser l’attractivité de la carte liée à un levier de différenciation</a:t>
            </a:r>
          </a:p>
          <a:p>
            <a:r>
              <a:rPr lang="fr-FR" b="1" dirty="0">
                <a:solidFill>
                  <a:schemeClr val="bg1"/>
                </a:solidFill>
                <a:highlight>
                  <a:srgbClr val="526469"/>
                </a:highlight>
                <a:latin typeface="Avenir Next LT Pro" panose="020B0504020202020204" pitchFamily="34" charset="0"/>
              </a:rPr>
              <a:t>EXEMPLE : 10% sur les PPNP toute l’année </a:t>
            </a:r>
          </a:p>
          <a:p>
            <a:endParaRPr lang="fr-FR" b="1" dirty="0">
              <a:solidFill>
                <a:schemeClr val="bg1"/>
              </a:solidFill>
              <a:highlight>
                <a:srgbClr val="526469"/>
              </a:highlight>
              <a:latin typeface="Avenir Next LT Pro" panose="020B0504020202020204" pitchFamily="34" charset="0"/>
            </a:endParaRPr>
          </a:p>
          <a:p>
            <a:r>
              <a:rPr lang="fr-FR" dirty="0">
                <a:latin typeface="Avenir Next LT Pro" panose="020B0504020202020204" pitchFamily="34" charset="0"/>
              </a:rPr>
              <a:t> </a:t>
            </a:r>
            <a:br>
              <a:rPr lang="fr-FR" dirty="0">
                <a:latin typeface="Avenir Next LT Pro" panose="020B0504020202020204" pitchFamily="34" charset="0"/>
              </a:rPr>
            </a:br>
            <a:r>
              <a:rPr lang="fr-FR" dirty="0">
                <a:latin typeface="Avenir Next LT Pro" panose="020B0504020202020204" pitchFamily="34" charset="0"/>
              </a:rPr>
              <a:t> </a:t>
            </a:r>
          </a:p>
        </p:txBody>
      </p:sp>
      <p:pic>
        <p:nvPicPr>
          <p:cNvPr id="5124" name="Picture 4" descr="Match fait le break sur les PFT (et c'est doublement savoureux) - Olivier  Dauvers">
            <a:extLst>
              <a:ext uri="{FF2B5EF4-FFF2-40B4-BE49-F238E27FC236}">
                <a16:creationId xmlns:a16="http://schemas.microsoft.com/office/drawing/2014/main" id="{A4601E6E-EA2B-079C-5C25-7AC74C4F6B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6031" y="187152"/>
            <a:ext cx="251460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RETAIL 🚨 Dans l'actu cette">
            <a:extLst>
              <a:ext uri="{FF2B5EF4-FFF2-40B4-BE49-F238E27FC236}">
                <a16:creationId xmlns:a16="http://schemas.microsoft.com/office/drawing/2014/main" id="{0BB04F5E-AF1D-B223-5B29-9FE083EF88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6100" y="187152"/>
            <a:ext cx="2531079" cy="1898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64451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a:bodyPr>
          <a:lstStyle/>
          <a:p>
            <a:r>
              <a:rPr lang="fr-FR" sz="2800" b="1" dirty="0">
                <a:latin typeface="Tahoma" panose="020B0604030504040204" pitchFamily="34" charset="0"/>
                <a:ea typeface="Tahoma" panose="020B0604030504040204" pitchFamily="34" charset="0"/>
                <a:cs typeface="Tahoma" panose="020B0604030504040204" pitchFamily="34" charset="0"/>
              </a:rPr>
              <a:t>Axe 3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872762"/>
            <a:ext cx="10899531" cy="4839697"/>
          </a:xfrm>
        </p:spPr>
        <p:txBody>
          <a:bodyPr>
            <a:normAutofit/>
          </a:bodyPr>
          <a:lstStyle/>
          <a:p>
            <a:pPr marL="0" indent="0">
              <a:buNone/>
            </a:pPr>
            <a:r>
              <a:rPr lang="fr-FR" sz="6600" dirty="0">
                <a:solidFill>
                  <a:srgbClr val="8ABD24"/>
                </a:solidFill>
                <a:latin typeface="Magnel" panose="02000505000000020004" pitchFamily="2" charset="0"/>
              </a:rPr>
              <a:t>santé &amp; drive </a:t>
            </a:r>
          </a:p>
          <a:p>
            <a:pPr marL="0" indent="0">
              <a:buNone/>
            </a:pPr>
            <a:r>
              <a:rPr lang="fr-FR" sz="2400" b="1" dirty="0">
                <a:latin typeface="Tahoma" panose="020B0604030504040204" pitchFamily="34" charset="0"/>
                <a:ea typeface="Tahoma" panose="020B0604030504040204" pitchFamily="34" charset="0"/>
                <a:cs typeface="Tahoma" panose="020B0604030504040204" pitchFamily="34" charset="0"/>
              </a:rPr>
              <a:t>Opportunité de différenciation et de recrutement</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 </a:t>
            </a:r>
          </a:p>
        </p:txBody>
      </p:sp>
      <p:pic>
        <p:nvPicPr>
          <p:cNvPr id="5" name="Image 4" descr="Une image contenant personne, habits, tenue, debout&#10;&#10;Description générée automatiquement">
            <a:extLst>
              <a:ext uri="{FF2B5EF4-FFF2-40B4-BE49-F238E27FC236}">
                <a16:creationId xmlns:a16="http://schemas.microsoft.com/office/drawing/2014/main" id="{4388C86C-1B98-0E98-E9B3-5CFA685D2CDC}"/>
              </a:ext>
            </a:extLst>
          </p:cNvPr>
          <p:cNvPicPr>
            <a:picLocks noChangeAspect="1"/>
          </p:cNvPicPr>
          <p:nvPr/>
        </p:nvPicPr>
        <p:blipFill>
          <a:blip r:embed="rId3">
            <a:extLst>
              <a:ext uri="{28A0092B-C50C-407E-A947-70E740481C1C}">
                <a14:useLocalDpi xmlns:a14="http://schemas.microsoft.com/office/drawing/2010/main" val="0"/>
              </a:ext>
            </a:extLst>
          </a:blip>
          <a:srcRect l="12165" r="34642"/>
          <a:stretch/>
        </p:blipFill>
        <p:spPr>
          <a:xfrm>
            <a:off x="9302261" y="3180853"/>
            <a:ext cx="2549771" cy="3194934"/>
          </a:xfrm>
          <a:prstGeom prst="rect">
            <a:avLst/>
          </a:prstGeom>
        </p:spPr>
      </p:pic>
    </p:spTree>
    <p:extLst>
      <p:ext uri="{BB962C8B-B14F-4D97-AF65-F5344CB8AC3E}">
        <p14:creationId xmlns:p14="http://schemas.microsoft.com/office/powerpoint/2010/main" val="3061441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latin typeface="Tahoma" panose="020B0604030504040204" pitchFamily="34" charset="0"/>
                <a:ea typeface="Tahoma" panose="020B0604030504040204" pitchFamily="34" charset="0"/>
                <a:cs typeface="Tahoma" panose="020B0604030504040204" pitchFamily="34" charset="0"/>
              </a:rPr>
              <a:t>Diagnostic Stratégique : Contexte et Enjeux</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199" y="875303"/>
            <a:ext cx="10899531" cy="4839697"/>
          </a:xfrm>
        </p:spPr>
        <p:txBody>
          <a:bodyPr>
            <a:noAutofit/>
          </a:bodyPr>
          <a:lstStyle/>
          <a:p>
            <a:r>
              <a:rPr lang="fr-FR" dirty="0">
                <a:latin typeface="Magnel" panose="02000505000000020004" pitchFamily="2" charset="0"/>
              </a:rPr>
              <a:t>Constats clés</a:t>
            </a:r>
          </a:p>
          <a:p>
            <a:pPr lvl="1"/>
            <a:endParaRPr lang="fr-FR" dirty="0">
              <a:latin typeface="Avenir Next LT Pro" panose="020B0504020202020204" pitchFamily="34" charset="0"/>
            </a:endParaRPr>
          </a:p>
          <a:p>
            <a:pPr lvl="2" indent="0">
              <a:buNone/>
            </a:pPr>
            <a:r>
              <a:rPr lang="fr-FR" sz="2000" dirty="0">
                <a:latin typeface="Avenir Next LT Pro" panose="020B0504020202020204" pitchFamily="34" charset="0"/>
              </a:rPr>
              <a:t>Une enseigne avec des forces connue et reconnue par ses clients </a:t>
            </a:r>
            <a:br>
              <a:rPr lang="fr-FR" sz="2000" dirty="0">
                <a:latin typeface="Avenir Next LT Pro" panose="020B0504020202020204" pitchFamily="34" charset="0"/>
              </a:rPr>
            </a:br>
            <a:r>
              <a:rPr lang="fr-FR" sz="2000" dirty="0">
                <a:latin typeface="Avenir Next LT Pro" panose="020B0504020202020204" pitchFamily="34" charset="0"/>
              </a:rPr>
              <a:t>liées à son modèle, ses équipes, et son offre</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dirty="0">
                <a:latin typeface="Avenir Next LT Pro" panose="020B0504020202020204" pitchFamily="34" charset="0"/>
              </a:rPr>
              <a:t>Une année 2024 marquée par </a:t>
            </a:r>
          </a:p>
          <a:p>
            <a:pPr lvl="2"/>
            <a:r>
              <a:rPr lang="fr-FR" sz="2000" dirty="0">
                <a:solidFill>
                  <a:schemeClr val="bg1"/>
                </a:solidFill>
                <a:highlight>
                  <a:srgbClr val="526469"/>
                </a:highlight>
                <a:latin typeface="Avenir Next LT Pro" panose="020B0504020202020204" pitchFamily="34" charset="0"/>
              </a:rPr>
              <a:t>un trafic toujours très soutenu </a:t>
            </a:r>
            <a:r>
              <a:rPr lang="fr-FR" sz="2000" dirty="0">
                <a:latin typeface="Avenir Next LT Pro" panose="020B0504020202020204" pitchFamily="34" charset="0"/>
              </a:rPr>
              <a:t>mais une baisse de l’acquisition client</a:t>
            </a:r>
          </a:p>
          <a:p>
            <a:pPr lvl="2"/>
            <a:r>
              <a:rPr lang="fr-FR" sz="2000" dirty="0">
                <a:solidFill>
                  <a:schemeClr val="bg1"/>
                </a:solidFill>
                <a:highlight>
                  <a:srgbClr val="526469"/>
                </a:highlight>
                <a:latin typeface="Avenir Next LT Pro" panose="020B0504020202020204" pitchFamily="34" charset="0"/>
              </a:rPr>
              <a:t>l’arrivée des marques propres Carrefour </a:t>
            </a:r>
            <a:r>
              <a:rPr lang="fr-FR" sz="2000" dirty="0">
                <a:latin typeface="Avenir Next LT Pro" panose="020B0504020202020204" pitchFamily="34" charset="0"/>
              </a:rPr>
              <a:t>: une opportunité de conquête et de conversion</a:t>
            </a:r>
          </a:p>
          <a:p>
            <a:pPr lvl="2"/>
            <a:r>
              <a:rPr lang="fr-FR" sz="2000" dirty="0">
                <a:solidFill>
                  <a:schemeClr val="bg1"/>
                </a:solidFill>
                <a:highlight>
                  <a:srgbClr val="526469"/>
                </a:highlight>
                <a:latin typeface="Avenir Next LT Pro" panose="020B0504020202020204" pitchFamily="34" charset="0"/>
              </a:rPr>
              <a:t>une dynamique prometteuse sur le drive</a:t>
            </a:r>
          </a:p>
          <a:p>
            <a:pPr lvl="2"/>
            <a:r>
              <a:rPr lang="fr-FR" sz="2000" dirty="0">
                <a:solidFill>
                  <a:schemeClr val="bg1"/>
                </a:solidFill>
                <a:highlight>
                  <a:srgbClr val="526469"/>
                </a:highlight>
                <a:latin typeface="Avenir Next LT Pro" panose="020B0504020202020204" pitchFamily="34" charset="0"/>
              </a:rPr>
              <a:t>Des rayons leaders en image : Boucherie &amp; Fruits et légumes </a:t>
            </a:r>
          </a:p>
          <a:p>
            <a:pPr lvl="2"/>
            <a:r>
              <a:rPr lang="fr-FR" sz="2000" dirty="0">
                <a:solidFill>
                  <a:schemeClr val="bg1"/>
                </a:solidFill>
                <a:highlight>
                  <a:srgbClr val="526469"/>
                </a:highlight>
                <a:latin typeface="Avenir Next LT Pro" panose="020B0504020202020204" pitchFamily="34" charset="0"/>
              </a:rPr>
              <a:t>le lancement d’une promesse santé </a:t>
            </a:r>
            <a:r>
              <a:rPr lang="fr-FR" sz="2000" dirty="0">
                <a:latin typeface="Avenir Next LT Pro" panose="020B0504020202020204" pitchFamily="34" charset="0"/>
              </a:rPr>
              <a:t>avec le label ‘Bon pour moi’</a:t>
            </a:r>
          </a:p>
          <a:p>
            <a:pPr lvl="2"/>
            <a:r>
              <a:rPr lang="fr-FR" sz="2000" dirty="0">
                <a:solidFill>
                  <a:schemeClr val="bg1"/>
                </a:solidFill>
                <a:highlight>
                  <a:srgbClr val="526469"/>
                </a:highlight>
                <a:latin typeface="Avenir Next LT Pro" panose="020B0504020202020204" pitchFamily="34" charset="0"/>
              </a:rPr>
              <a:t>le renouvellement permanent de l’offre </a:t>
            </a:r>
            <a:r>
              <a:rPr lang="fr-FR" sz="2000" dirty="0">
                <a:latin typeface="Avenir Next LT Pro" panose="020B0504020202020204" pitchFamily="34" charset="0"/>
              </a:rPr>
              <a:t>et notamment le déploiement de nouvelles recettes PPNP à succès </a:t>
            </a:r>
          </a:p>
          <a:p>
            <a:pPr lvl="2"/>
            <a:r>
              <a:rPr lang="fr-FR" sz="2000" dirty="0">
                <a:solidFill>
                  <a:schemeClr val="bg1"/>
                </a:solidFill>
                <a:highlight>
                  <a:srgbClr val="526469"/>
                </a:highlight>
                <a:latin typeface="Avenir Next LT Pro" panose="020B0504020202020204" pitchFamily="34" charset="0"/>
              </a:rPr>
              <a:t>la valorisation des produits Totems </a:t>
            </a:r>
            <a:r>
              <a:rPr lang="fr-FR" sz="2000" dirty="0">
                <a:latin typeface="Avenir Next LT Pro" panose="020B0504020202020204" pitchFamily="34" charset="0"/>
              </a:rPr>
              <a:t>comme marqueur fort de différenciation</a:t>
            </a:r>
          </a:p>
          <a:p>
            <a:pPr lvl="2"/>
            <a:r>
              <a:rPr lang="fr-FR" sz="2000" dirty="0">
                <a:solidFill>
                  <a:schemeClr val="bg1"/>
                </a:solidFill>
                <a:highlight>
                  <a:srgbClr val="526469"/>
                </a:highlight>
                <a:latin typeface="Avenir Next LT Pro" panose="020B0504020202020204" pitchFamily="34" charset="0"/>
              </a:rPr>
              <a:t>l’évolution des leviers de communication </a:t>
            </a:r>
            <a:r>
              <a:rPr lang="fr-FR" sz="2000" dirty="0">
                <a:latin typeface="Avenir Next LT Pro" panose="020B0504020202020204" pitchFamily="34" charset="0"/>
              </a:rPr>
              <a:t>avec la baisse des prospectus, la massification de la communication tri-media : affichage, radio et web.</a:t>
            </a:r>
            <a:br>
              <a:rPr lang="fr-FR" sz="2000" dirty="0">
                <a:latin typeface="Avenir Next LT Pro" panose="020B0504020202020204" pitchFamily="34" charset="0"/>
              </a:rPr>
            </a:br>
            <a:endParaRPr lang="fr-FR" sz="2000" dirty="0">
              <a:latin typeface="Avenir Next LT Pro" panose="020B0504020202020204" pitchFamily="34" charset="0"/>
            </a:endParaRPr>
          </a:p>
          <a:p>
            <a:pPr lvl="2"/>
            <a:endParaRPr lang="fr-FR" sz="2000" dirty="0">
              <a:latin typeface="Avenir Next LT Pro" panose="020B0504020202020204" pitchFamily="34" charset="0"/>
            </a:endParaRPr>
          </a:p>
          <a:p>
            <a:pPr lvl="2"/>
            <a:endParaRPr lang="fr-FR" sz="2000" dirty="0">
              <a:latin typeface="Avenir Next LT Pro" panose="020B0504020202020204" pitchFamily="34" charset="0"/>
            </a:endParaRPr>
          </a:p>
          <a:p>
            <a:pPr lvl="2"/>
            <a:endParaRPr lang="fr-FR" sz="2000" dirty="0">
              <a:latin typeface="Avenir Next LT Pro" panose="020B0504020202020204" pitchFamily="34" charset="0"/>
            </a:endParaRPr>
          </a:p>
        </p:txBody>
      </p:sp>
    </p:spTree>
    <p:extLst>
      <p:ext uri="{BB962C8B-B14F-4D97-AF65-F5344CB8AC3E}">
        <p14:creationId xmlns:p14="http://schemas.microsoft.com/office/powerpoint/2010/main" val="15538139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215168"/>
            <a:ext cx="10515600" cy="1325563"/>
          </a:xfrm>
        </p:spPr>
        <p:txBody>
          <a:bodyPr>
            <a:normAutofit/>
          </a:bodyPr>
          <a:lstStyle/>
          <a:p>
            <a:r>
              <a:rPr lang="fr-FR" sz="1800" b="1" dirty="0">
                <a:latin typeface="Tahoma" panose="020B0604030504040204" pitchFamily="34" charset="0"/>
                <a:ea typeface="Tahoma" panose="020B0604030504040204" pitchFamily="34" charset="0"/>
                <a:cs typeface="Tahoma" panose="020B0604030504040204" pitchFamily="34" charset="0"/>
              </a:rPr>
              <a:t>Axe 3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1" y="726718"/>
            <a:ext cx="6125308" cy="1325564"/>
          </a:xfrm>
        </p:spPr>
        <p:txBody>
          <a:bodyPr>
            <a:normAutofit/>
          </a:bodyPr>
          <a:lstStyle/>
          <a:p>
            <a:pPr marL="0" indent="0">
              <a:buNone/>
            </a:pPr>
            <a:r>
              <a:rPr lang="fr-FR" sz="4000" dirty="0">
                <a:solidFill>
                  <a:srgbClr val="8ABD24"/>
                </a:solidFill>
                <a:latin typeface="Magnel" panose="02000505000000020004" pitchFamily="2" charset="0"/>
              </a:rPr>
              <a:t>santé &amp; drive </a:t>
            </a:r>
          </a:p>
          <a:p>
            <a:pPr marL="0" indent="0">
              <a:buNone/>
            </a:pPr>
            <a:r>
              <a:rPr lang="fr-FR" sz="1200" b="1" dirty="0">
                <a:latin typeface="Tahoma" panose="020B0604030504040204" pitchFamily="34" charset="0"/>
                <a:ea typeface="Tahoma" panose="020B0604030504040204" pitchFamily="34" charset="0"/>
                <a:cs typeface="Tahoma" panose="020B0604030504040204" pitchFamily="34" charset="0"/>
              </a:rPr>
              <a:t>Opportunité de différenciation et de recrutement</a:t>
            </a:r>
            <a:br>
              <a:rPr lang="fr-FR" sz="1200" dirty="0"/>
            </a:br>
            <a:br>
              <a:rPr lang="fr-FR" sz="1100" dirty="0">
                <a:latin typeface="Avenir Next LT Pro" panose="020B0504020202020204" pitchFamily="34" charset="0"/>
              </a:rPr>
            </a:br>
            <a:r>
              <a:rPr lang="fr-FR" sz="1100" dirty="0">
                <a:latin typeface="Avenir Next LT Pro" panose="020B0504020202020204" pitchFamily="34" charset="0"/>
              </a:rPr>
              <a:t> </a:t>
            </a:r>
          </a:p>
        </p:txBody>
      </p:sp>
      <p:sp>
        <p:nvSpPr>
          <p:cNvPr id="8" name="ZoneTexte 7">
            <a:extLst>
              <a:ext uri="{FF2B5EF4-FFF2-40B4-BE49-F238E27FC236}">
                <a16:creationId xmlns:a16="http://schemas.microsoft.com/office/drawing/2014/main" id="{2FB6ED09-BFC8-01FB-F103-6413DA55CBD4}"/>
              </a:ext>
            </a:extLst>
          </p:cNvPr>
          <p:cNvSpPr txBox="1"/>
          <p:nvPr/>
        </p:nvSpPr>
        <p:spPr>
          <a:xfrm>
            <a:off x="838199" y="2162633"/>
            <a:ext cx="9527931" cy="4524315"/>
          </a:xfrm>
          <a:prstGeom prst="rect">
            <a:avLst/>
          </a:prstGeom>
          <a:noFill/>
        </p:spPr>
        <p:txBody>
          <a:bodyPr wrap="square">
            <a:spAutoFit/>
          </a:bodyPr>
          <a:lstStyle/>
          <a:p>
            <a:r>
              <a:rPr lang="fr-FR" dirty="0">
                <a:latin typeface="Avenir Next LT Pro" panose="020B0504020202020204" pitchFamily="34" charset="0"/>
              </a:rPr>
              <a:t>Recruter sur un levier qui progresse :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Drive révolution</a:t>
            </a:r>
            <a:b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endPar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rPr>
              <a:t>Accélérer l’implantation et l’adoption du service drive tout en augmentant le panier moyen.</a:t>
            </a:r>
          </a:p>
          <a:p>
            <a:pPr marL="285750" indent="-285750">
              <a:buBlip>
                <a:blip r:embed="rId3">
                  <a:extLst>
                    <a:ext uri="{96DAC541-7B7A-43D3-8B79-37D633B846F1}">
                      <asvg:svgBlip xmlns:asvg="http://schemas.microsoft.com/office/drawing/2016/SVG/main" r:embed="rId4"/>
                    </a:ext>
                  </a:extLst>
                </a:blip>
              </a:buBlip>
            </a:pPr>
            <a:endParaRPr lang="fr-FR" b="1"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Valoriser le drive en média et en fil rouge </a:t>
            </a:r>
            <a:r>
              <a:rPr lang="fr-FR" dirty="0">
                <a:latin typeface="Avenir Next LT Pro" panose="020B0504020202020204" pitchFamily="34" charset="0"/>
              </a:rPr>
              <a:t>dans le PAC 2025 </a:t>
            </a:r>
          </a:p>
          <a:p>
            <a:pPr marL="285750" indent="-285750">
              <a:buBlip>
                <a:blip r:embed="rId3">
                  <a:extLst>
                    <a:ext uri="{96DAC541-7B7A-43D3-8B79-37D633B846F1}">
                      <asvg:svgBlip xmlns:asvg="http://schemas.microsoft.com/office/drawing/2016/SVG/main" r:embed="rId4"/>
                    </a:ext>
                  </a:extLst>
                </a:blip>
              </a:buBlip>
            </a:pPr>
            <a:endParaRPr lang="fr-FR"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 Adopter une communication ciblée avec des offres de recrutement </a:t>
            </a:r>
            <a:br>
              <a:rPr lang="fr-FR" dirty="0">
                <a:latin typeface="Avenir Next LT Pro" panose="020B0504020202020204" pitchFamily="34" charset="0"/>
              </a:rPr>
            </a:br>
            <a:r>
              <a:rPr lang="fr-FR" dirty="0">
                <a:latin typeface="Avenir Next LT Pro" panose="020B0504020202020204" pitchFamily="34" charset="0"/>
              </a:rPr>
              <a:t>« Offre 1</a:t>
            </a:r>
            <a:r>
              <a:rPr lang="fr-FR" baseline="30000" dirty="0">
                <a:latin typeface="Avenir Next LT Pro" panose="020B0504020202020204" pitchFamily="34" charset="0"/>
              </a:rPr>
              <a:t>ère</a:t>
            </a:r>
            <a:r>
              <a:rPr lang="fr-FR" dirty="0">
                <a:latin typeface="Avenir Next LT Pro" panose="020B0504020202020204" pitchFamily="34" charset="0"/>
              </a:rPr>
              <a:t> commande » associées à la carte de fidélité.</a:t>
            </a:r>
          </a:p>
          <a:p>
            <a:pPr marL="285750" indent="-285750">
              <a:buBlip>
                <a:blip r:embed="rId3">
                  <a:extLst>
                    <a:ext uri="{96DAC541-7B7A-43D3-8B79-37D633B846F1}">
                      <asvg:svgBlip xmlns:asvg="http://schemas.microsoft.com/office/drawing/2016/SVG/main" r:embed="rId4"/>
                    </a:ext>
                  </a:extLst>
                </a:blip>
              </a:buBlip>
            </a:pPr>
            <a:endParaRPr lang="fr-FR"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Déployer une campagne fil rouge RS de visibilité </a:t>
            </a:r>
            <a:r>
              <a:rPr lang="fr-FR" dirty="0">
                <a:latin typeface="Avenir Next LT Pro" panose="020B0504020202020204" pitchFamily="34" charset="0"/>
              </a:rPr>
              <a:t>avec un contenu décalé pour émerger et faire ressortir nos atouts du drive et en particulier l’accès aux meilleurs produits frais </a:t>
            </a:r>
            <a:br>
              <a:rPr lang="fr-FR" dirty="0">
                <a:latin typeface="Avenir Next LT Pro" panose="020B0504020202020204" pitchFamily="34" charset="0"/>
              </a:rPr>
            </a:br>
            <a:r>
              <a:rPr lang="fr-FR" dirty="0">
                <a:latin typeface="Avenir Next LT Pro" panose="020B0504020202020204" pitchFamily="34" charset="0"/>
              </a:rPr>
              <a:t> </a:t>
            </a:r>
          </a:p>
        </p:txBody>
      </p:sp>
      <p:pic>
        <p:nvPicPr>
          <p:cNvPr id="7" name="Image 6" descr="Une image contenant plein air, ciel, bâtiment, sol&#10;&#10;Description générée automatiquement">
            <a:extLst>
              <a:ext uri="{FF2B5EF4-FFF2-40B4-BE49-F238E27FC236}">
                <a16:creationId xmlns:a16="http://schemas.microsoft.com/office/drawing/2014/main" id="{F45BBC80-2574-96D4-59DD-4B9CC984715D}"/>
              </a:ext>
            </a:extLst>
          </p:cNvPr>
          <p:cNvPicPr>
            <a:picLocks noChangeAspect="1"/>
          </p:cNvPicPr>
          <p:nvPr/>
        </p:nvPicPr>
        <p:blipFill>
          <a:blip r:embed="rId5">
            <a:extLst>
              <a:ext uri="{28A0092B-C50C-407E-A947-70E740481C1C}">
                <a14:useLocalDpi xmlns:a14="http://schemas.microsoft.com/office/drawing/2010/main" val="0"/>
              </a:ext>
            </a:extLst>
          </a:blip>
          <a:srcRect l="30327" t="20000" r="24586" b="31795"/>
          <a:stretch/>
        </p:blipFill>
        <p:spPr>
          <a:xfrm>
            <a:off x="9027596" y="105233"/>
            <a:ext cx="2850812" cy="2057400"/>
          </a:xfrm>
          <a:prstGeom prst="rect">
            <a:avLst/>
          </a:prstGeom>
        </p:spPr>
      </p:pic>
    </p:spTree>
    <p:extLst>
      <p:ext uri="{BB962C8B-B14F-4D97-AF65-F5344CB8AC3E}">
        <p14:creationId xmlns:p14="http://schemas.microsoft.com/office/powerpoint/2010/main" val="3410932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215168"/>
            <a:ext cx="10515600" cy="1325563"/>
          </a:xfrm>
        </p:spPr>
        <p:txBody>
          <a:bodyPr>
            <a:normAutofit/>
          </a:bodyPr>
          <a:lstStyle/>
          <a:p>
            <a:r>
              <a:rPr lang="fr-FR" sz="1800" b="1" dirty="0">
                <a:latin typeface="Tahoma" panose="020B0604030504040204" pitchFamily="34" charset="0"/>
                <a:ea typeface="Tahoma" panose="020B0604030504040204" pitchFamily="34" charset="0"/>
                <a:cs typeface="Tahoma" panose="020B0604030504040204" pitchFamily="34" charset="0"/>
              </a:rPr>
              <a:t>Axe 3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1" y="726718"/>
            <a:ext cx="6125308" cy="1325564"/>
          </a:xfrm>
        </p:spPr>
        <p:txBody>
          <a:bodyPr>
            <a:normAutofit/>
          </a:bodyPr>
          <a:lstStyle/>
          <a:p>
            <a:pPr marL="0" indent="0">
              <a:buNone/>
            </a:pPr>
            <a:r>
              <a:rPr lang="fr-FR" sz="4000" dirty="0">
                <a:solidFill>
                  <a:srgbClr val="8ABD24"/>
                </a:solidFill>
                <a:latin typeface="Magnel" panose="02000505000000020004" pitchFamily="2" charset="0"/>
              </a:rPr>
              <a:t>santé &amp; drive </a:t>
            </a:r>
          </a:p>
          <a:p>
            <a:pPr marL="0" indent="0">
              <a:buNone/>
            </a:pPr>
            <a:r>
              <a:rPr lang="fr-FR" sz="1200" b="1" dirty="0">
                <a:latin typeface="Tahoma" panose="020B0604030504040204" pitchFamily="34" charset="0"/>
                <a:ea typeface="Tahoma" panose="020B0604030504040204" pitchFamily="34" charset="0"/>
                <a:cs typeface="Tahoma" panose="020B0604030504040204" pitchFamily="34" charset="0"/>
              </a:rPr>
              <a:t>Opportunité de différenciation et de recrutement</a:t>
            </a:r>
            <a:br>
              <a:rPr lang="fr-FR" sz="1200" dirty="0"/>
            </a:br>
            <a:br>
              <a:rPr lang="fr-FR" sz="1100" dirty="0">
                <a:latin typeface="Avenir Next LT Pro" panose="020B0504020202020204" pitchFamily="34" charset="0"/>
              </a:rPr>
            </a:br>
            <a:r>
              <a:rPr lang="fr-FR" sz="1100" dirty="0">
                <a:latin typeface="Avenir Next LT Pro" panose="020B0504020202020204" pitchFamily="34" charset="0"/>
              </a:rPr>
              <a:t> </a:t>
            </a:r>
          </a:p>
        </p:txBody>
      </p:sp>
      <p:sp>
        <p:nvSpPr>
          <p:cNvPr id="8" name="ZoneTexte 7">
            <a:extLst>
              <a:ext uri="{FF2B5EF4-FFF2-40B4-BE49-F238E27FC236}">
                <a16:creationId xmlns:a16="http://schemas.microsoft.com/office/drawing/2014/main" id="{2FB6ED09-BFC8-01FB-F103-6413DA55CBD4}"/>
              </a:ext>
            </a:extLst>
          </p:cNvPr>
          <p:cNvSpPr txBox="1"/>
          <p:nvPr/>
        </p:nvSpPr>
        <p:spPr>
          <a:xfrm>
            <a:off x="838199" y="2162633"/>
            <a:ext cx="10407163" cy="5355312"/>
          </a:xfrm>
          <a:prstGeom prst="rect">
            <a:avLst/>
          </a:prstGeom>
          <a:noFill/>
        </p:spPr>
        <p:txBody>
          <a:bodyPr wrap="square">
            <a:spAutoFit/>
          </a:bodyPr>
          <a:lstStyle/>
          <a:p>
            <a:r>
              <a:rPr lang="fr-FR" dirty="0">
                <a:latin typeface="Avenir Next LT Pro" panose="020B0504020202020204" pitchFamily="34" charset="0"/>
              </a:rPr>
              <a:t>Se différencier sur une thématique non préemptée :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Priorité Santé</a:t>
            </a:r>
            <a:b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endPar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rPr>
              <a:t>Ancrer le positionnement santé de Supermarché Match comme un pilier de différenciation.</a:t>
            </a:r>
          </a:p>
          <a:p>
            <a:r>
              <a:rPr lang="fr-FR" dirty="0">
                <a:latin typeface="Avenir Next LT Pro" panose="020B0504020202020204" pitchFamily="34" charset="0"/>
              </a:rPr>
              <a:t>Renforcer la notoriété du label « Bon pour Moi » en soutenant sa visibilité</a:t>
            </a: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Valoriser le label en média et en fil rouge dans le PAC 2025 </a:t>
            </a: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Intégrer des QR codes sur les produits </a:t>
            </a:r>
            <a:r>
              <a:rPr lang="fr-FR" dirty="0">
                <a:latin typeface="Avenir Next LT Pro" panose="020B0504020202020204" pitchFamily="34" charset="0"/>
              </a:rPr>
              <a:t>permettant d’accéder à des vidéos recettes ou conseils nutritionnels exclusifs.</a:t>
            </a: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Médiatiser notre  podcast propriétaire</a:t>
            </a: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Multiplier les prises de parole de notre nutritionniste Pauline </a:t>
            </a:r>
            <a:r>
              <a:rPr lang="fr-FR" dirty="0">
                <a:latin typeface="Avenir Next LT Pro" panose="020B0504020202020204" pitchFamily="34" charset="0"/>
              </a:rPr>
              <a:t>: encart, plv magasin au plus près des produits « bon pour moi »</a:t>
            </a: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Créer des événements magasin relayés sur les RS </a:t>
            </a:r>
            <a:r>
              <a:rPr lang="fr-FR" dirty="0">
                <a:latin typeface="Avenir Next LT Pro" panose="020B0504020202020204" pitchFamily="34" charset="0"/>
              </a:rPr>
              <a:t>avec des interventions de Pauline in-store</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 </a:t>
            </a:r>
            <a:br>
              <a:rPr lang="fr-FR" dirty="0">
                <a:latin typeface="Avenir Next LT Pro" panose="020B0504020202020204" pitchFamily="34" charset="0"/>
              </a:rPr>
            </a:br>
            <a:r>
              <a:rPr lang="fr-FR" dirty="0">
                <a:latin typeface="Avenir Next LT Pro" panose="020B0504020202020204" pitchFamily="34" charset="0"/>
              </a:rPr>
              <a:t> </a:t>
            </a:r>
          </a:p>
          <a:p>
            <a:endParaRPr lang="fr-FR" dirty="0">
              <a:latin typeface="Avenir Next LT Pro" panose="020B0504020202020204" pitchFamily="34" charset="0"/>
            </a:endParaRPr>
          </a:p>
          <a:p>
            <a:r>
              <a:rPr lang="fr-FR" dirty="0">
                <a:latin typeface="Avenir Next LT Pro" panose="020B0504020202020204" pitchFamily="34" charset="0"/>
              </a:rPr>
              <a:t> </a:t>
            </a:r>
            <a:br>
              <a:rPr lang="fr-FR" dirty="0">
                <a:latin typeface="Avenir Next LT Pro" panose="020B0504020202020204" pitchFamily="34" charset="0"/>
              </a:rPr>
            </a:br>
            <a:r>
              <a:rPr lang="fr-FR" dirty="0">
                <a:latin typeface="Avenir Next LT Pro" panose="020B0504020202020204" pitchFamily="34" charset="0"/>
              </a:rPr>
              <a:t> </a:t>
            </a:r>
          </a:p>
        </p:txBody>
      </p:sp>
      <p:pic>
        <p:nvPicPr>
          <p:cNvPr id="4" name="Image 3">
            <a:extLst>
              <a:ext uri="{FF2B5EF4-FFF2-40B4-BE49-F238E27FC236}">
                <a16:creationId xmlns:a16="http://schemas.microsoft.com/office/drawing/2014/main" id="{F243BC37-14D3-F26B-B15E-22E2DB2720D1}"/>
              </a:ext>
            </a:extLst>
          </p:cNvPr>
          <p:cNvPicPr>
            <a:picLocks noChangeAspect="1"/>
          </p:cNvPicPr>
          <p:nvPr/>
        </p:nvPicPr>
        <p:blipFill>
          <a:blip r:embed="rId5"/>
          <a:srcRect l="13331" t="11908" r="16158" b="23629"/>
          <a:stretch/>
        </p:blipFill>
        <p:spPr>
          <a:xfrm>
            <a:off x="9829800" y="211372"/>
            <a:ext cx="1661745" cy="1649251"/>
          </a:xfrm>
          <a:prstGeom prst="ellipse">
            <a:avLst/>
          </a:prstGeom>
        </p:spPr>
      </p:pic>
    </p:spTree>
    <p:extLst>
      <p:ext uri="{BB962C8B-B14F-4D97-AF65-F5344CB8AC3E}">
        <p14:creationId xmlns:p14="http://schemas.microsoft.com/office/powerpoint/2010/main" val="16740897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40A2FFEB-8EE2-57DE-1DDC-7653CA4C2210}"/>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 y="-1"/>
            <a:ext cx="12192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31197F-5F16-4986-2530-A8DE1A45D299}"/>
              </a:ext>
            </a:extLst>
          </p:cNvPr>
          <p:cNvSpPr/>
          <p:nvPr/>
        </p:nvSpPr>
        <p:spPr>
          <a:xfrm>
            <a:off x="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012A4DA1-3357-6A81-7AFF-81ABFAAEBF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02985" y="1608886"/>
            <a:ext cx="2669707" cy="1143127"/>
          </a:xfrm>
          <a:prstGeom prst="rect">
            <a:avLst/>
          </a:prstGeom>
        </p:spPr>
      </p:pic>
      <p:sp>
        <p:nvSpPr>
          <p:cNvPr id="12" name="ZoneTexte 11">
            <a:extLst>
              <a:ext uri="{FF2B5EF4-FFF2-40B4-BE49-F238E27FC236}">
                <a16:creationId xmlns:a16="http://schemas.microsoft.com/office/drawing/2014/main" id="{C339248D-A76D-D951-9B2B-482771C483DD}"/>
              </a:ext>
            </a:extLst>
          </p:cNvPr>
          <p:cNvSpPr txBox="1"/>
          <p:nvPr/>
        </p:nvSpPr>
        <p:spPr>
          <a:xfrm>
            <a:off x="1017217" y="3901766"/>
            <a:ext cx="4304383"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Focus PAC 2025</a:t>
            </a:r>
          </a:p>
        </p:txBody>
      </p:sp>
      <p:sp>
        <p:nvSpPr>
          <p:cNvPr id="13" name="ZoneTexte 12">
            <a:extLst>
              <a:ext uri="{FF2B5EF4-FFF2-40B4-BE49-F238E27FC236}">
                <a16:creationId xmlns:a16="http://schemas.microsoft.com/office/drawing/2014/main" id="{B14BFDF7-DDFE-9687-C574-8585DDC31E44}"/>
              </a:ext>
            </a:extLst>
          </p:cNvPr>
          <p:cNvSpPr txBox="1"/>
          <p:nvPr/>
        </p:nvSpPr>
        <p:spPr>
          <a:xfrm>
            <a:off x="471946" y="4710505"/>
            <a:ext cx="5546327" cy="1077218"/>
          </a:xfrm>
          <a:prstGeom prst="rect">
            <a:avLst/>
          </a:prstGeom>
          <a:noFill/>
        </p:spPr>
        <p:txBody>
          <a:bodyPr wrap="none" rtlCol="0">
            <a:spAutoFit/>
          </a:bodyPr>
          <a:lstStyle/>
          <a:p>
            <a:pPr algn="ctr"/>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Une dynamique commerciale </a:t>
            </a:r>
            <a:b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br>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au service de ces enjeux</a:t>
            </a:r>
          </a:p>
        </p:txBody>
      </p:sp>
    </p:spTree>
    <p:extLst>
      <p:ext uri="{BB962C8B-B14F-4D97-AF65-F5344CB8AC3E}">
        <p14:creationId xmlns:p14="http://schemas.microsoft.com/office/powerpoint/2010/main" val="42403055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DE413-AE08-6260-1977-3E27FF1E616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D732177-151C-20B7-67AC-6A254A648AC9}"/>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6 leviers clés pour le PAC 2025</a:t>
            </a:r>
          </a:p>
        </p:txBody>
      </p:sp>
      <p:sp>
        <p:nvSpPr>
          <p:cNvPr id="3" name="Espace réservé du contenu 2">
            <a:extLst>
              <a:ext uri="{FF2B5EF4-FFF2-40B4-BE49-F238E27FC236}">
                <a16:creationId xmlns:a16="http://schemas.microsoft.com/office/drawing/2014/main" id="{A0DA3851-DF2F-9765-3CAE-591F153593EF}"/>
              </a:ext>
            </a:extLst>
          </p:cNvPr>
          <p:cNvSpPr>
            <a:spLocks noGrp="1"/>
          </p:cNvSpPr>
          <p:nvPr>
            <p:ph idx="1"/>
          </p:nvPr>
        </p:nvSpPr>
        <p:spPr>
          <a:xfrm>
            <a:off x="911469" y="1905888"/>
            <a:ext cx="10899531" cy="3559896"/>
          </a:xfrm>
        </p:spPr>
        <p:txBody>
          <a:bodyPr>
            <a:noAutofit/>
          </a:bodyPr>
          <a:lstStyle/>
          <a:p>
            <a:r>
              <a:rPr lang="fr-FR" sz="2000" dirty="0">
                <a:solidFill>
                  <a:srgbClr val="8ABD24"/>
                </a:solidFill>
                <a:latin typeface="Magnel" panose="02000505000000020004" pitchFamily="2" charset="0"/>
              </a:rPr>
              <a:t>Rythme Alterné &amp; </a:t>
            </a:r>
            <a:r>
              <a:rPr lang="fr-FR" sz="2000" dirty="0"/>
              <a:t>Temps Forts Plus Courts et Intenses</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Concentrer les efforts promotionnels sur des périodes courtes mais puissantes pour maximiser l'impact </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Alterner temps forts et périodes de pause pour éviter la banalisation des offres</a:t>
            </a:r>
            <a:b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200" dirty="0">
                <a:latin typeface="Avenir Next LT Pro" panose="020B0504020202020204" pitchFamily="34" charset="0"/>
              </a:rPr>
              <a:t> </a:t>
            </a:r>
            <a:br>
              <a:rPr lang="fr-FR" sz="1200" dirty="0">
                <a:latin typeface="Avenir Next LT Pro" panose="020B0504020202020204" pitchFamily="34" charset="0"/>
              </a:rPr>
            </a:b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Valoriser les produits de notre nouvelle marque propre</a:t>
            </a:r>
            <a:b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Valoriser les </a:t>
            </a:r>
            <a:r>
              <a:rPr kumimoji="0" lang="fr-FR" sz="16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MdC</a:t>
            </a: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dans la communication commerciale – vecteur de trafic + levier sur l’image prix</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endParaRPr lang="fr-FR" sz="1200" dirty="0">
              <a:latin typeface="Avenir Next LT Pro" panose="020B0504020202020204" pitchFamily="34" charset="0"/>
            </a:endParaRPr>
          </a:p>
          <a:p>
            <a:r>
              <a:rPr lang="fr-FR" sz="2000" dirty="0"/>
              <a:t>Relayer l’app  &amp; le site via  la Roue de la promo</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Renforcer la visibilité de cette mécanique en l’associant aux temps forts et soutenir le trafic vers le digital</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2000" dirty="0"/>
              <a:t>Adopter une structure lisible SELL/TELL du PAC du rythme du PAC</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Structurer l’année avec différents types d’opérations pour répondre à des objectifs variés : des temps forts massifs, des opérations thématiques ciblées, et des moments de mise en avant des métiers et des valeurs de l’enseigne.</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800" dirty="0"/>
              <a:t>Temps forts : </a:t>
            </a:r>
            <a:r>
              <a:rPr lang="fr-FR" sz="1400" dirty="0" err="1">
                <a:solidFill>
                  <a:schemeClr val="tx1"/>
                </a:solidFill>
                <a:latin typeface="Tahoma" panose="020B0604030504040204" pitchFamily="34" charset="0"/>
                <a:ea typeface="Tahoma" panose="020B0604030504040204" pitchFamily="34" charset="0"/>
                <a:cs typeface="Tahoma" panose="020B0604030504040204" pitchFamily="34" charset="0"/>
              </a:rPr>
              <a:t>Mega</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 Promos (Anniversaire, Fête des Clients) </a:t>
            </a:r>
            <a:br>
              <a:rPr lang="fr-FR" sz="1100" dirty="0"/>
            </a:br>
            <a:r>
              <a:rPr lang="fr-FR" sz="1800" dirty="0"/>
              <a:t>Les opérations thématiques : </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de la promo autour d’un thème par ex, la santé, la beauté, Pâques ou </a:t>
            </a:r>
            <a:br>
              <a:rPr lang="fr-FR" sz="14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800" dirty="0"/>
              <a:t>les opérations plus </a:t>
            </a:r>
            <a:r>
              <a:rPr lang="fr-FR" sz="1800" dirty="0" err="1"/>
              <a:t>positionnantes</a:t>
            </a:r>
            <a:r>
              <a:rPr lang="fr-FR" sz="1800" dirty="0"/>
              <a:t> </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autour des métiers : la fête du marché par exemple.</a:t>
            </a:r>
            <a:endParaRPr lang="fr-FR" sz="16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7" name="ZoneTexte 6">
            <a:extLst>
              <a:ext uri="{FF2B5EF4-FFF2-40B4-BE49-F238E27FC236}">
                <a16:creationId xmlns:a16="http://schemas.microsoft.com/office/drawing/2014/main" id="{E18105BB-5B1E-C20E-EEB9-897FC5669AA0}"/>
              </a:ext>
            </a:extLst>
          </p:cNvPr>
          <p:cNvSpPr txBox="1"/>
          <p:nvPr/>
        </p:nvSpPr>
        <p:spPr>
          <a:xfrm>
            <a:off x="191233" y="1143988"/>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#1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5" name="ZoneTexte 4">
            <a:extLst>
              <a:ext uri="{FF2B5EF4-FFF2-40B4-BE49-F238E27FC236}">
                <a16:creationId xmlns:a16="http://schemas.microsoft.com/office/drawing/2014/main" id="{D30C2E01-7267-07D5-0947-05F13590E2F1}"/>
              </a:ext>
            </a:extLst>
          </p:cNvPr>
          <p:cNvSpPr txBox="1"/>
          <p:nvPr/>
        </p:nvSpPr>
        <p:spPr>
          <a:xfrm>
            <a:off x="191232" y="2144351"/>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#2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6" name="Espace réservé du contenu 2">
            <a:extLst>
              <a:ext uri="{FF2B5EF4-FFF2-40B4-BE49-F238E27FC236}">
                <a16:creationId xmlns:a16="http://schemas.microsoft.com/office/drawing/2014/main" id="{D9A08195-9F5B-7C10-EB8D-B9289B22ED62}"/>
              </a:ext>
            </a:extLst>
          </p:cNvPr>
          <p:cNvSpPr txBox="1">
            <a:spLocks/>
          </p:cNvSpPr>
          <p:nvPr/>
        </p:nvSpPr>
        <p:spPr>
          <a:xfrm>
            <a:off x="911469" y="936844"/>
            <a:ext cx="10899531" cy="1257300"/>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3"/>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LES 65 ANS </a:t>
            </a: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rPr>
              <a:t> L’ANNIVERSAIRE </a:t>
            </a:r>
          </a:p>
          <a:p>
            <a:pPr marL="0" marR="0" lvl="2" indent="0" algn="l" defTabSz="914400" rtl="0" eaLnBrk="1" fontAlgn="auto" latinLnBrk="0" hangingPunct="1">
              <a:lnSpc>
                <a:spcPct val="90000"/>
              </a:lnSpc>
              <a:spcBef>
                <a:spcPts val="50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Célébrer un anniversaire tout au long de l’année </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mais avec un temps fort majeur en mars  (en remplacement de </a:t>
            </a:r>
            <a:r>
              <a:rPr kumimoji="0" lang="fr-FR" sz="16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Maximatch</a:t>
            </a: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avec des offres et animations spéciales</a:t>
            </a:r>
            <a:b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fr-FR" sz="20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 </a:t>
            </a:r>
            <a:endPar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8" name="ZoneTexte 7">
            <a:extLst>
              <a:ext uri="{FF2B5EF4-FFF2-40B4-BE49-F238E27FC236}">
                <a16:creationId xmlns:a16="http://schemas.microsoft.com/office/drawing/2014/main" id="{B586851E-F287-6C29-BC25-D27E0AE1BF81}"/>
              </a:ext>
            </a:extLst>
          </p:cNvPr>
          <p:cNvSpPr txBox="1"/>
          <p:nvPr/>
        </p:nvSpPr>
        <p:spPr>
          <a:xfrm>
            <a:off x="191232" y="2896638"/>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#3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9" name="ZoneTexte 8">
            <a:extLst>
              <a:ext uri="{FF2B5EF4-FFF2-40B4-BE49-F238E27FC236}">
                <a16:creationId xmlns:a16="http://schemas.microsoft.com/office/drawing/2014/main" id="{AE500064-E805-13DF-F882-60E7904AFD83}"/>
              </a:ext>
            </a:extLst>
          </p:cNvPr>
          <p:cNvSpPr txBox="1"/>
          <p:nvPr/>
        </p:nvSpPr>
        <p:spPr>
          <a:xfrm>
            <a:off x="191231" y="3685836"/>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#4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10" name="ZoneTexte 9">
            <a:extLst>
              <a:ext uri="{FF2B5EF4-FFF2-40B4-BE49-F238E27FC236}">
                <a16:creationId xmlns:a16="http://schemas.microsoft.com/office/drawing/2014/main" id="{418B68E1-2E7E-4EBE-7021-BF0DEF79A8FB}"/>
              </a:ext>
            </a:extLst>
          </p:cNvPr>
          <p:cNvSpPr txBox="1"/>
          <p:nvPr/>
        </p:nvSpPr>
        <p:spPr>
          <a:xfrm>
            <a:off x="191230" y="4475034"/>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#5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4" name="ZoneTexte 3">
            <a:extLst>
              <a:ext uri="{FF2B5EF4-FFF2-40B4-BE49-F238E27FC236}">
                <a16:creationId xmlns:a16="http://schemas.microsoft.com/office/drawing/2014/main" id="{C5D02F7B-08D7-C8F0-995E-F4C044C288D1}"/>
              </a:ext>
            </a:extLst>
          </p:cNvPr>
          <p:cNvSpPr txBox="1"/>
          <p:nvPr/>
        </p:nvSpPr>
        <p:spPr>
          <a:xfrm>
            <a:off x="191233" y="6075584"/>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#6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11" name="Espace réservé du contenu 2">
            <a:extLst>
              <a:ext uri="{FF2B5EF4-FFF2-40B4-BE49-F238E27FC236}">
                <a16:creationId xmlns:a16="http://schemas.microsoft.com/office/drawing/2014/main" id="{A1C7E664-525B-4733-8372-AF47E5B26476}"/>
              </a:ext>
            </a:extLst>
          </p:cNvPr>
          <p:cNvSpPr txBox="1">
            <a:spLocks/>
          </p:cNvSpPr>
          <p:nvPr/>
        </p:nvSpPr>
        <p:spPr>
          <a:xfrm>
            <a:off x="911469" y="5868440"/>
            <a:ext cx="10899531" cy="12573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3"/>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Innover à travers de nouvelles opérations</a:t>
            </a:r>
            <a:endPar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endParaRPr>
          </a:p>
          <a:p>
            <a:pPr marL="0" marR="0" lvl="2" indent="0" algn="l" defTabSz="914400" rtl="0" eaLnBrk="1" fontAlgn="auto" latinLnBrk="0" hangingPunct="1">
              <a:lnSpc>
                <a:spcPct val="90000"/>
              </a:lnSpc>
              <a:spcBef>
                <a:spcPts val="50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Concevoir de nouvelles opérations qui répondent et nourrissent les 3 piliers de la stratégie com 2025</a:t>
            </a:r>
            <a:endPar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447182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A7242-AB94-2D0A-E132-399F2E9A6C6F}"/>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751D3A10-59F9-9703-DC65-DBD58ABEA42D}"/>
              </a:ext>
            </a:extLst>
          </p:cNvPr>
          <p:cNvSpPr txBox="1"/>
          <p:nvPr/>
        </p:nvSpPr>
        <p:spPr>
          <a:xfrm>
            <a:off x="574766" y="444137"/>
            <a:ext cx="8347157" cy="646331"/>
          </a:xfrm>
          <a:prstGeom prst="rect">
            <a:avLst/>
          </a:prstGeom>
          <a:noFill/>
        </p:spPr>
        <p:txBody>
          <a:bodyPr wrap="none" rtlCol="0">
            <a:spAutoFit/>
          </a:bodyPr>
          <a:lstStyle/>
          <a:p>
            <a:r>
              <a:rPr lang="fr-FR" sz="3600" b="1" dirty="0">
                <a:latin typeface="Tahoma" panose="020B0604030504040204" pitchFamily="34" charset="0"/>
                <a:ea typeface="Tahoma" panose="020B0604030504040204" pitchFamily="34" charset="0"/>
                <a:cs typeface="Tahoma" panose="020B0604030504040204" pitchFamily="34" charset="0"/>
              </a:rPr>
              <a:t>65 ANS - Une thématique Fil Rouge</a:t>
            </a:r>
          </a:p>
        </p:txBody>
      </p:sp>
      <p:sp>
        <p:nvSpPr>
          <p:cNvPr id="3" name="ZoneTexte 2">
            <a:extLst>
              <a:ext uri="{FF2B5EF4-FFF2-40B4-BE49-F238E27FC236}">
                <a16:creationId xmlns:a16="http://schemas.microsoft.com/office/drawing/2014/main" id="{0DA4EB54-4662-53BF-A519-E74D4CE6F164}"/>
              </a:ext>
            </a:extLst>
          </p:cNvPr>
          <p:cNvSpPr txBox="1"/>
          <p:nvPr/>
        </p:nvSpPr>
        <p:spPr>
          <a:xfrm>
            <a:off x="574766" y="1362280"/>
            <a:ext cx="9605554" cy="1200329"/>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En 2025, Supermarché Match célèbre ses </a:t>
            </a:r>
            <a:r>
              <a:rPr lang="fr-FR" b="1" dirty="0">
                <a:latin typeface="Tahoma" panose="020B0604030504040204" pitchFamily="34" charset="0"/>
                <a:ea typeface="Tahoma" panose="020B0604030504040204" pitchFamily="34" charset="0"/>
                <a:cs typeface="Tahoma" panose="020B0604030504040204" pitchFamily="34" charset="0"/>
              </a:rPr>
              <a:t>65 ans</a:t>
            </a:r>
            <a:r>
              <a:rPr lang="fr-FR" dirty="0">
                <a:latin typeface="Tahoma" panose="020B0604030504040204" pitchFamily="34" charset="0"/>
                <a:ea typeface="Tahoma" panose="020B0604030504040204" pitchFamily="34" charset="0"/>
                <a:cs typeface="Tahoma" panose="020B0604030504040204" pitchFamily="34" charset="0"/>
              </a:rPr>
              <a:t>, un anniversaire marquant qui offre une </a:t>
            </a:r>
            <a:r>
              <a:rPr lang="fr-FR" b="1" dirty="0">
                <a:latin typeface="Tahoma" panose="020B0604030504040204" pitchFamily="34" charset="0"/>
                <a:ea typeface="Tahoma" panose="020B0604030504040204" pitchFamily="34" charset="0"/>
                <a:cs typeface="Tahoma" panose="020B0604030504040204" pitchFamily="34" charset="0"/>
              </a:rPr>
              <a:t>opportunité unique</a:t>
            </a:r>
            <a:r>
              <a:rPr lang="fr-FR" dirty="0">
                <a:latin typeface="Tahoma" panose="020B0604030504040204" pitchFamily="34" charset="0"/>
                <a:ea typeface="Tahoma" panose="020B0604030504040204" pitchFamily="34" charset="0"/>
                <a:cs typeface="Tahoma" panose="020B0604030504040204" pitchFamily="34" charset="0"/>
              </a:rPr>
              <a:t> de renforcer l’attachement à la marque et de </a:t>
            </a:r>
            <a:r>
              <a:rPr lang="fr-FR" b="1" dirty="0">
                <a:latin typeface="Tahoma" panose="020B0604030504040204" pitchFamily="34" charset="0"/>
                <a:ea typeface="Tahoma" panose="020B0604030504040204" pitchFamily="34" charset="0"/>
                <a:cs typeface="Tahoma" panose="020B0604030504040204" pitchFamily="34" charset="0"/>
              </a:rPr>
              <a:t>dynamiser l'ensemble du PAC</a:t>
            </a:r>
            <a:r>
              <a:rPr lang="fr-FR" dirty="0">
                <a:latin typeface="Tahoma" panose="020B0604030504040204" pitchFamily="34" charset="0"/>
                <a:ea typeface="Tahoma" panose="020B0604030504040204" pitchFamily="34" charset="0"/>
                <a:cs typeface="Tahoma" panose="020B0604030504040204" pitchFamily="34" charset="0"/>
              </a:rPr>
              <a:t> à travers une </a:t>
            </a:r>
            <a:r>
              <a:rPr lang="fr-FR" b="1" dirty="0">
                <a:latin typeface="Tahoma" panose="020B0604030504040204" pitchFamily="34" charset="0"/>
                <a:ea typeface="Tahoma" panose="020B0604030504040204" pitchFamily="34" charset="0"/>
                <a:cs typeface="Tahoma" panose="020B0604030504040204" pitchFamily="34" charset="0"/>
              </a:rPr>
              <a:t>prise de parole fil rouge</a:t>
            </a:r>
            <a:r>
              <a:rPr lang="fr-FR" dirty="0">
                <a:latin typeface="Tahoma" panose="020B0604030504040204" pitchFamily="34" charset="0"/>
                <a:ea typeface="Tahoma" panose="020B0604030504040204" pitchFamily="34" charset="0"/>
                <a:cs typeface="Tahoma" panose="020B0604030504040204" pitchFamily="34" charset="0"/>
              </a:rPr>
              <a:t>. Cet événement va rythmer l’année, avec un </a:t>
            </a:r>
            <a:r>
              <a:rPr lang="fr-FR" b="1" dirty="0">
                <a:latin typeface="Tahoma" panose="020B0604030504040204" pitchFamily="34" charset="0"/>
                <a:ea typeface="Tahoma" panose="020B0604030504040204" pitchFamily="34" charset="0"/>
                <a:cs typeface="Tahoma" panose="020B0604030504040204" pitchFamily="34" charset="0"/>
              </a:rPr>
              <a:t>point culminant en mars</a:t>
            </a:r>
            <a:r>
              <a:rPr lang="fr-FR" dirty="0">
                <a:latin typeface="Tahoma" panose="020B0604030504040204" pitchFamily="34" charset="0"/>
                <a:ea typeface="Tahoma" panose="020B0604030504040204" pitchFamily="34" charset="0"/>
                <a:cs typeface="Tahoma" panose="020B0604030504040204" pitchFamily="34" charset="0"/>
              </a:rPr>
              <a:t> dédié à une opération anniversaire majeure.</a:t>
            </a:r>
          </a:p>
        </p:txBody>
      </p:sp>
      <p:sp>
        <p:nvSpPr>
          <p:cNvPr id="6" name="ZoneTexte 5">
            <a:extLst>
              <a:ext uri="{FF2B5EF4-FFF2-40B4-BE49-F238E27FC236}">
                <a16:creationId xmlns:a16="http://schemas.microsoft.com/office/drawing/2014/main" id="{8760323C-E4C0-C0ED-B495-BD1C42216741}"/>
              </a:ext>
            </a:extLst>
          </p:cNvPr>
          <p:cNvSpPr txBox="1"/>
          <p:nvPr/>
        </p:nvSpPr>
        <p:spPr>
          <a:xfrm>
            <a:off x="574766" y="2690336"/>
            <a:ext cx="10998926" cy="1477328"/>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Mécanique : Un Fil Rouge Révélateur de Valeur</a:t>
            </a:r>
          </a:p>
          <a:p>
            <a:r>
              <a:rPr lang="fr-FR" dirty="0">
                <a:latin typeface="Tahoma" panose="020B0604030504040204" pitchFamily="34" charset="0"/>
                <a:ea typeface="Tahoma" panose="020B0604030504040204" pitchFamily="34" charset="0"/>
                <a:cs typeface="Tahoma" panose="020B0604030504040204" pitchFamily="34" charset="0"/>
              </a:rPr>
              <a:t>L’anniversaire agit comme un </a:t>
            </a:r>
            <a:r>
              <a:rPr lang="fr-FR" b="1" dirty="0">
                <a:latin typeface="Tahoma" panose="020B0604030504040204" pitchFamily="34" charset="0"/>
                <a:ea typeface="Tahoma" panose="020B0604030504040204" pitchFamily="34" charset="0"/>
                <a:cs typeface="Tahoma" panose="020B0604030504040204" pitchFamily="34" charset="0"/>
              </a:rPr>
              <a:t>élément déclencheur</a:t>
            </a:r>
            <a:r>
              <a:rPr lang="fr-FR" dirty="0">
                <a:latin typeface="Tahoma" panose="020B0604030504040204" pitchFamily="34" charset="0"/>
                <a:ea typeface="Tahoma" panose="020B0604030504040204" pitchFamily="34" charset="0"/>
                <a:cs typeface="Tahoma" panose="020B0604030504040204" pitchFamily="34" charset="0"/>
              </a:rPr>
              <a:t> d’événements réguliers, permettant de relayer des offres ciblées et événementielles autour des </a:t>
            </a:r>
            <a:r>
              <a:rPr lang="fr-FR" b="1" dirty="0">
                <a:latin typeface="Tahoma" panose="020B0604030504040204" pitchFamily="34" charset="0"/>
                <a:ea typeface="Tahoma" panose="020B0604030504040204" pitchFamily="34" charset="0"/>
                <a:cs typeface="Tahoma" panose="020B0604030504040204" pitchFamily="34" charset="0"/>
              </a:rPr>
              <a:t>produits Totem</a:t>
            </a:r>
            <a:r>
              <a:rPr lang="fr-FR" dirty="0">
                <a:latin typeface="Tahoma" panose="020B0604030504040204" pitchFamily="34" charset="0"/>
                <a:ea typeface="Tahoma" panose="020B0604030504040204" pitchFamily="34" charset="0"/>
                <a:cs typeface="Tahoma" panose="020B0604030504040204" pitchFamily="34" charset="0"/>
              </a:rPr>
              <a:t>, des </a:t>
            </a:r>
            <a:r>
              <a:rPr lang="fr-FR" b="1" dirty="0">
                <a:latin typeface="Tahoma" panose="020B0604030504040204" pitchFamily="34" charset="0"/>
                <a:ea typeface="Tahoma" panose="020B0604030504040204" pitchFamily="34" charset="0"/>
                <a:cs typeface="Tahoma" panose="020B0604030504040204" pitchFamily="34" charset="0"/>
              </a:rPr>
              <a:t>PPNP</a:t>
            </a:r>
            <a:r>
              <a:rPr lang="fr-FR" dirty="0">
                <a:latin typeface="Tahoma" panose="020B0604030504040204" pitchFamily="34" charset="0"/>
                <a:ea typeface="Tahoma" panose="020B0604030504040204" pitchFamily="34" charset="0"/>
                <a:cs typeface="Tahoma" panose="020B0604030504040204" pitchFamily="34" charset="0"/>
              </a:rPr>
              <a:t>, et des opérations commerciales emblématiques de l'enseigne. Chaque temps fort de l’année peut ainsi être associé à une thématique ou à des actions spécifiques en lien avec les </a:t>
            </a:r>
            <a:r>
              <a:rPr lang="fr-FR" b="1" dirty="0">
                <a:latin typeface="Tahoma" panose="020B0604030504040204" pitchFamily="34" charset="0"/>
                <a:ea typeface="Tahoma" panose="020B0604030504040204" pitchFamily="34" charset="0"/>
                <a:cs typeface="Tahoma" panose="020B0604030504040204" pitchFamily="34" charset="0"/>
              </a:rPr>
              <a:t>65 ans</a:t>
            </a:r>
            <a:r>
              <a:rPr lang="fr-FR" dirty="0">
                <a:latin typeface="Tahoma" panose="020B0604030504040204" pitchFamily="34" charset="0"/>
                <a:ea typeface="Tahoma" panose="020B0604030504040204" pitchFamily="34" charset="0"/>
                <a:cs typeface="Tahoma" panose="020B0604030504040204" pitchFamily="34" charset="0"/>
              </a:rPr>
              <a:t>, maximisant ainsi l’impact de chaque activation.</a:t>
            </a:r>
          </a:p>
        </p:txBody>
      </p:sp>
      <p:sp>
        <p:nvSpPr>
          <p:cNvPr id="7" name="ZoneTexte 6">
            <a:extLst>
              <a:ext uri="{FF2B5EF4-FFF2-40B4-BE49-F238E27FC236}">
                <a16:creationId xmlns:a16="http://schemas.microsoft.com/office/drawing/2014/main" id="{9046DC2C-5543-08DE-ED2B-1B7D8E7720E0}"/>
              </a:ext>
            </a:extLst>
          </p:cNvPr>
          <p:cNvSpPr txBox="1"/>
          <p:nvPr/>
        </p:nvSpPr>
        <p:spPr>
          <a:xfrm>
            <a:off x="596537" y="4540908"/>
            <a:ext cx="10998926" cy="646331"/>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Un Pic d’Intensité : L'Opération Majeure de Mars</a:t>
            </a:r>
            <a:b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Le mois de mars sera marqué par une opération d'envergure entièrement dédiée aux 65 ans de Match.</a:t>
            </a:r>
          </a:p>
        </p:txBody>
      </p:sp>
    </p:spTree>
    <p:extLst>
      <p:ext uri="{BB962C8B-B14F-4D97-AF65-F5344CB8AC3E}">
        <p14:creationId xmlns:p14="http://schemas.microsoft.com/office/powerpoint/2010/main" val="21278368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12E64-6089-AC18-0C7A-321B944C120E}"/>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5EE3909A-07F1-7CF6-45C1-EC277A456C6C}"/>
              </a:ext>
            </a:extLst>
          </p:cNvPr>
          <p:cNvSpPr txBox="1"/>
          <p:nvPr/>
        </p:nvSpPr>
        <p:spPr>
          <a:xfrm>
            <a:off x="574766" y="444137"/>
            <a:ext cx="8347157" cy="646331"/>
          </a:xfrm>
          <a:prstGeom prst="rect">
            <a:avLst/>
          </a:prstGeom>
          <a:noFill/>
        </p:spPr>
        <p:txBody>
          <a:bodyPr wrap="none" rtlCol="0">
            <a:spAutoFit/>
          </a:bodyPr>
          <a:lstStyle/>
          <a:p>
            <a:r>
              <a:rPr lang="fr-FR" sz="3600" b="1" dirty="0">
                <a:latin typeface="Tahoma" panose="020B0604030504040204" pitchFamily="34" charset="0"/>
                <a:ea typeface="Tahoma" panose="020B0604030504040204" pitchFamily="34" charset="0"/>
                <a:cs typeface="Tahoma" panose="020B0604030504040204" pitchFamily="34" charset="0"/>
              </a:rPr>
              <a:t>65 ANS - Une thématique Fil Rouge</a:t>
            </a:r>
          </a:p>
        </p:txBody>
      </p:sp>
      <p:sp>
        <p:nvSpPr>
          <p:cNvPr id="3" name="ZoneTexte 2">
            <a:extLst>
              <a:ext uri="{FF2B5EF4-FFF2-40B4-BE49-F238E27FC236}">
                <a16:creationId xmlns:a16="http://schemas.microsoft.com/office/drawing/2014/main" id="{1445C0A4-62A3-55D9-D94F-57A8CDDB1D58}"/>
              </a:ext>
            </a:extLst>
          </p:cNvPr>
          <p:cNvSpPr txBox="1"/>
          <p:nvPr/>
        </p:nvSpPr>
        <p:spPr>
          <a:xfrm>
            <a:off x="574766" y="1362280"/>
            <a:ext cx="9605554" cy="1200329"/>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En 2025, Supermarché Match célèbre ses </a:t>
            </a:r>
            <a:r>
              <a:rPr lang="fr-FR" b="1" dirty="0">
                <a:latin typeface="Tahoma" panose="020B0604030504040204" pitchFamily="34" charset="0"/>
                <a:ea typeface="Tahoma" panose="020B0604030504040204" pitchFamily="34" charset="0"/>
                <a:cs typeface="Tahoma" panose="020B0604030504040204" pitchFamily="34" charset="0"/>
              </a:rPr>
              <a:t>65 ans</a:t>
            </a:r>
            <a:r>
              <a:rPr lang="fr-FR" dirty="0">
                <a:latin typeface="Tahoma" panose="020B0604030504040204" pitchFamily="34" charset="0"/>
                <a:ea typeface="Tahoma" panose="020B0604030504040204" pitchFamily="34" charset="0"/>
                <a:cs typeface="Tahoma" panose="020B0604030504040204" pitchFamily="34" charset="0"/>
              </a:rPr>
              <a:t>, un anniversaire marquant qui offre une </a:t>
            </a:r>
            <a:r>
              <a:rPr lang="fr-FR" b="1" dirty="0">
                <a:latin typeface="Tahoma" panose="020B0604030504040204" pitchFamily="34" charset="0"/>
                <a:ea typeface="Tahoma" panose="020B0604030504040204" pitchFamily="34" charset="0"/>
                <a:cs typeface="Tahoma" panose="020B0604030504040204" pitchFamily="34" charset="0"/>
              </a:rPr>
              <a:t>opportunité unique</a:t>
            </a:r>
            <a:r>
              <a:rPr lang="fr-FR" dirty="0">
                <a:latin typeface="Tahoma" panose="020B0604030504040204" pitchFamily="34" charset="0"/>
                <a:ea typeface="Tahoma" panose="020B0604030504040204" pitchFamily="34" charset="0"/>
                <a:cs typeface="Tahoma" panose="020B0604030504040204" pitchFamily="34" charset="0"/>
              </a:rPr>
              <a:t> de renforcer l’attachement à la marque et de </a:t>
            </a:r>
            <a:r>
              <a:rPr lang="fr-FR" b="1" dirty="0">
                <a:latin typeface="Tahoma" panose="020B0604030504040204" pitchFamily="34" charset="0"/>
                <a:ea typeface="Tahoma" panose="020B0604030504040204" pitchFamily="34" charset="0"/>
                <a:cs typeface="Tahoma" panose="020B0604030504040204" pitchFamily="34" charset="0"/>
              </a:rPr>
              <a:t>dynamiser l'ensemble du PAC</a:t>
            </a:r>
            <a:r>
              <a:rPr lang="fr-FR" dirty="0">
                <a:latin typeface="Tahoma" panose="020B0604030504040204" pitchFamily="34" charset="0"/>
                <a:ea typeface="Tahoma" panose="020B0604030504040204" pitchFamily="34" charset="0"/>
                <a:cs typeface="Tahoma" panose="020B0604030504040204" pitchFamily="34" charset="0"/>
              </a:rPr>
              <a:t> à travers une </a:t>
            </a:r>
            <a:r>
              <a:rPr lang="fr-FR" b="1" dirty="0">
                <a:latin typeface="Tahoma" panose="020B0604030504040204" pitchFamily="34" charset="0"/>
                <a:ea typeface="Tahoma" panose="020B0604030504040204" pitchFamily="34" charset="0"/>
                <a:cs typeface="Tahoma" panose="020B0604030504040204" pitchFamily="34" charset="0"/>
              </a:rPr>
              <a:t>prise de parole fil rouge</a:t>
            </a:r>
            <a:r>
              <a:rPr lang="fr-FR" dirty="0">
                <a:latin typeface="Tahoma" panose="020B0604030504040204" pitchFamily="34" charset="0"/>
                <a:ea typeface="Tahoma" panose="020B0604030504040204" pitchFamily="34" charset="0"/>
                <a:cs typeface="Tahoma" panose="020B0604030504040204" pitchFamily="34" charset="0"/>
              </a:rPr>
              <a:t>. Cet événement va rythmer l’année, avec un </a:t>
            </a:r>
            <a:r>
              <a:rPr lang="fr-FR" b="1" dirty="0">
                <a:latin typeface="Tahoma" panose="020B0604030504040204" pitchFamily="34" charset="0"/>
                <a:ea typeface="Tahoma" panose="020B0604030504040204" pitchFamily="34" charset="0"/>
                <a:cs typeface="Tahoma" panose="020B0604030504040204" pitchFamily="34" charset="0"/>
              </a:rPr>
              <a:t>point culminant en mars</a:t>
            </a:r>
            <a:r>
              <a:rPr lang="fr-FR" dirty="0">
                <a:latin typeface="Tahoma" panose="020B0604030504040204" pitchFamily="34" charset="0"/>
                <a:ea typeface="Tahoma" panose="020B0604030504040204" pitchFamily="34" charset="0"/>
                <a:cs typeface="Tahoma" panose="020B0604030504040204" pitchFamily="34" charset="0"/>
              </a:rPr>
              <a:t> dédié à une opération anniversaire majeure.</a:t>
            </a:r>
          </a:p>
        </p:txBody>
      </p:sp>
      <p:sp>
        <p:nvSpPr>
          <p:cNvPr id="6" name="ZoneTexte 5">
            <a:extLst>
              <a:ext uri="{FF2B5EF4-FFF2-40B4-BE49-F238E27FC236}">
                <a16:creationId xmlns:a16="http://schemas.microsoft.com/office/drawing/2014/main" id="{E3A61C8F-28C4-9536-23EE-F20C32137653}"/>
              </a:ext>
            </a:extLst>
          </p:cNvPr>
          <p:cNvSpPr txBox="1"/>
          <p:nvPr/>
        </p:nvSpPr>
        <p:spPr>
          <a:xfrm>
            <a:off x="574766" y="3160599"/>
            <a:ext cx="10998926" cy="1477328"/>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Un Logo Anniversaire Identitaire</a:t>
            </a:r>
            <a:b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Le logo </a:t>
            </a:r>
            <a:r>
              <a:rPr lang="fr-FR" b="1" dirty="0">
                <a:latin typeface="Tahoma" panose="020B0604030504040204" pitchFamily="34" charset="0"/>
                <a:ea typeface="Tahoma" panose="020B0604030504040204" pitchFamily="34" charset="0"/>
                <a:cs typeface="Tahoma" panose="020B0604030504040204" pitchFamily="34" charset="0"/>
              </a:rPr>
              <a:t>"65 ans Match"</a:t>
            </a:r>
            <a:r>
              <a:rPr lang="fr-FR" dirty="0">
                <a:latin typeface="Tahoma" panose="020B0604030504040204" pitchFamily="34" charset="0"/>
                <a:ea typeface="Tahoma" panose="020B0604030504040204" pitchFamily="34" charset="0"/>
                <a:cs typeface="Tahoma" panose="020B0604030504040204" pitchFamily="34" charset="0"/>
              </a:rPr>
              <a:t> sera le </a:t>
            </a:r>
            <a:r>
              <a:rPr lang="fr-FR" b="1" dirty="0">
                <a:latin typeface="Tahoma" panose="020B0604030504040204" pitchFamily="34" charset="0"/>
                <a:ea typeface="Tahoma" panose="020B0604030504040204" pitchFamily="34" charset="0"/>
                <a:cs typeface="Tahoma" panose="020B0604030504040204" pitchFamily="34" charset="0"/>
              </a:rPr>
              <a:t>fil conducteur</a:t>
            </a:r>
            <a:r>
              <a:rPr lang="fr-FR" dirty="0">
                <a:latin typeface="Tahoma" panose="020B0604030504040204" pitchFamily="34" charset="0"/>
                <a:ea typeface="Tahoma" panose="020B0604030504040204" pitchFamily="34" charset="0"/>
                <a:cs typeface="Tahoma" panose="020B0604030504040204" pitchFamily="34" charset="0"/>
              </a:rPr>
              <a:t> visuel de toutes les communications liées à cet événement. Il sera intégré dans toutes les </a:t>
            </a:r>
            <a:r>
              <a:rPr lang="fr-FR" b="1" dirty="0">
                <a:latin typeface="Tahoma" panose="020B0604030504040204" pitchFamily="34" charset="0"/>
                <a:ea typeface="Tahoma" panose="020B0604030504040204" pitchFamily="34" charset="0"/>
                <a:cs typeface="Tahoma" panose="020B0604030504040204" pitchFamily="34" charset="0"/>
              </a:rPr>
              <a:t>prises de parole ponctuelles</a:t>
            </a:r>
            <a:r>
              <a:rPr lang="fr-FR" dirty="0">
                <a:latin typeface="Tahoma" panose="020B0604030504040204" pitchFamily="34" charset="0"/>
                <a:ea typeface="Tahoma" panose="020B0604030504040204" pitchFamily="34" charset="0"/>
                <a:cs typeface="Tahoma" panose="020B0604030504040204" pitchFamily="34" charset="0"/>
              </a:rPr>
              <a:t> du PAC, qu'il s'agisse de publicités, de flyers, de promotions en magasin, ou de contenus digitaux. Ce logo deviendra le </a:t>
            </a:r>
            <a:r>
              <a:rPr lang="fr-FR" b="1" dirty="0">
                <a:latin typeface="Tahoma" panose="020B0604030504040204" pitchFamily="34" charset="0"/>
                <a:ea typeface="Tahoma" panose="020B0604030504040204" pitchFamily="34" charset="0"/>
                <a:cs typeface="Tahoma" panose="020B0604030504040204" pitchFamily="34" charset="0"/>
              </a:rPr>
              <a:t>marqueur visuel</a:t>
            </a:r>
            <a:r>
              <a:rPr lang="fr-FR" dirty="0">
                <a:latin typeface="Tahoma" panose="020B0604030504040204" pitchFamily="34" charset="0"/>
                <a:ea typeface="Tahoma" panose="020B0604030504040204" pitchFamily="34" charset="0"/>
                <a:cs typeface="Tahoma" panose="020B0604030504040204" pitchFamily="34" charset="0"/>
              </a:rPr>
              <a:t> d’une année de célébration, consolidant la notoriété de l'enseigne et sa proximité avec ses clients.</a:t>
            </a:r>
          </a:p>
        </p:txBody>
      </p:sp>
    </p:spTree>
    <p:extLst>
      <p:ext uri="{BB962C8B-B14F-4D97-AF65-F5344CB8AC3E}">
        <p14:creationId xmlns:p14="http://schemas.microsoft.com/office/powerpoint/2010/main" val="8745746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39F28-1D91-932F-369B-048618BDE66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2523D3E-5B8F-E8CE-1654-A6A65762F5DC}"/>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8" name="Image 7" descr="Une image contenant texte, logo, Graphique, graphisme&#10;&#10;Description générée automatiquement">
            <a:extLst>
              <a:ext uri="{FF2B5EF4-FFF2-40B4-BE49-F238E27FC236}">
                <a16:creationId xmlns:a16="http://schemas.microsoft.com/office/drawing/2014/main" id="{BA2975C7-B4D0-D49E-6352-37F6A1C531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812" y="0"/>
            <a:ext cx="4850376" cy="6858000"/>
          </a:xfrm>
          <a:prstGeom prst="rect">
            <a:avLst/>
          </a:prstGeom>
        </p:spPr>
      </p:pic>
    </p:spTree>
    <p:extLst>
      <p:ext uri="{BB962C8B-B14F-4D97-AF65-F5344CB8AC3E}">
        <p14:creationId xmlns:p14="http://schemas.microsoft.com/office/powerpoint/2010/main" val="11171866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57E76-2885-554D-BFF4-026FAE749EE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5D815F4-A4CD-534C-15FE-87A838E16953}"/>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logo, Graphique, graphisme&#10;&#10;Description générée automatiquement">
            <a:extLst>
              <a:ext uri="{FF2B5EF4-FFF2-40B4-BE49-F238E27FC236}">
                <a16:creationId xmlns:a16="http://schemas.microsoft.com/office/drawing/2014/main" id="{7D37E87E-5EED-6AB6-A562-4C0FB854BDFB}"/>
              </a:ext>
            </a:extLst>
          </p:cNvPr>
          <p:cNvPicPr>
            <a:picLocks noChangeAspect="1"/>
          </p:cNvPicPr>
          <p:nvPr/>
        </p:nvPicPr>
        <p:blipFill>
          <a:blip r:embed="rId2">
            <a:clrChange>
              <a:clrFrom>
                <a:srgbClr val="1C1C1C"/>
              </a:clrFrom>
              <a:clrTo>
                <a:srgbClr val="1C1C1C">
                  <a:alpha val="0"/>
                </a:srgbClr>
              </a:clrTo>
            </a:clrChange>
            <a:extLst>
              <a:ext uri="{28A0092B-C50C-407E-A947-70E740481C1C}">
                <a14:useLocalDpi xmlns:a14="http://schemas.microsoft.com/office/drawing/2010/main" val="0"/>
              </a:ext>
            </a:extLst>
          </a:blip>
          <a:srcRect b="67318"/>
          <a:stretch/>
        </p:blipFill>
        <p:spPr>
          <a:xfrm>
            <a:off x="2181645" y="1463039"/>
            <a:ext cx="7406491" cy="3422470"/>
          </a:xfrm>
          <a:prstGeom prst="rect">
            <a:avLst/>
          </a:prstGeom>
        </p:spPr>
      </p:pic>
    </p:spTree>
    <p:extLst>
      <p:ext uri="{BB962C8B-B14F-4D97-AF65-F5344CB8AC3E}">
        <p14:creationId xmlns:p14="http://schemas.microsoft.com/office/powerpoint/2010/main" val="27633813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879F0-3328-0D65-41D1-1F4D8AC37B1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E00C28E-4658-7EF7-50CD-CB4742418E50}"/>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logo, Graphique, graphisme&#10;&#10;Description générée automatiquement">
            <a:extLst>
              <a:ext uri="{FF2B5EF4-FFF2-40B4-BE49-F238E27FC236}">
                <a16:creationId xmlns:a16="http://schemas.microsoft.com/office/drawing/2014/main" id="{9DBAE8F2-82E8-7BB3-FEED-C3AAC8561C71}"/>
              </a:ext>
            </a:extLst>
          </p:cNvPr>
          <p:cNvPicPr>
            <a:picLocks noChangeAspect="1"/>
          </p:cNvPicPr>
          <p:nvPr/>
        </p:nvPicPr>
        <p:blipFill>
          <a:blip r:embed="rId2">
            <a:clrChange>
              <a:clrFrom>
                <a:srgbClr val="1C1C1C"/>
              </a:clrFrom>
              <a:clrTo>
                <a:srgbClr val="1C1C1C">
                  <a:alpha val="0"/>
                </a:srgbClr>
              </a:clrTo>
            </a:clrChange>
            <a:extLst>
              <a:ext uri="{28A0092B-C50C-407E-A947-70E740481C1C}">
                <a14:useLocalDpi xmlns:a14="http://schemas.microsoft.com/office/drawing/2010/main" val="0"/>
              </a:ext>
            </a:extLst>
          </a:blip>
          <a:srcRect t="31226" b="36092"/>
          <a:stretch/>
        </p:blipFill>
        <p:spPr>
          <a:xfrm>
            <a:off x="2181645" y="1463039"/>
            <a:ext cx="7406491" cy="3422470"/>
          </a:xfrm>
          <a:prstGeom prst="rect">
            <a:avLst/>
          </a:prstGeom>
        </p:spPr>
      </p:pic>
    </p:spTree>
    <p:extLst>
      <p:ext uri="{BB962C8B-B14F-4D97-AF65-F5344CB8AC3E}">
        <p14:creationId xmlns:p14="http://schemas.microsoft.com/office/powerpoint/2010/main" val="18206980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918CD-3870-B793-114B-2538DCBA003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EC2A32D-21F1-CFA8-D6E8-84D77302D376}"/>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logo, Graphique, graphisme&#10;&#10;Description générée automatiquement">
            <a:extLst>
              <a:ext uri="{FF2B5EF4-FFF2-40B4-BE49-F238E27FC236}">
                <a16:creationId xmlns:a16="http://schemas.microsoft.com/office/drawing/2014/main" id="{651118FE-9287-827F-A6BB-E078707B7068}"/>
              </a:ext>
            </a:extLst>
          </p:cNvPr>
          <p:cNvPicPr>
            <a:picLocks noChangeAspect="1"/>
          </p:cNvPicPr>
          <p:nvPr/>
        </p:nvPicPr>
        <p:blipFill>
          <a:blip r:embed="rId2">
            <a:clrChange>
              <a:clrFrom>
                <a:srgbClr val="1C1C1C"/>
              </a:clrFrom>
              <a:clrTo>
                <a:srgbClr val="1C1C1C">
                  <a:alpha val="0"/>
                </a:srgbClr>
              </a:clrTo>
            </a:clrChange>
            <a:extLst>
              <a:ext uri="{28A0092B-C50C-407E-A947-70E740481C1C}">
                <a14:useLocalDpi xmlns:a14="http://schemas.microsoft.com/office/drawing/2010/main" val="0"/>
              </a:ext>
            </a:extLst>
          </a:blip>
          <a:srcRect t="63971" b="3347"/>
          <a:stretch/>
        </p:blipFill>
        <p:spPr>
          <a:xfrm>
            <a:off x="2181645" y="1463039"/>
            <a:ext cx="7406491" cy="3422470"/>
          </a:xfrm>
          <a:prstGeom prst="rect">
            <a:avLst/>
          </a:prstGeom>
        </p:spPr>
      </p:pic>
    </p:spTree>
    <p:extLst>
      <p:ext uri="{BB962C8B-B14F-4D97-AF65-F5344CB8AC3E}">
        <p14:creationId xmlns:p14="http://schemas.microsoft.com/office/powerpoint/2010/main" val="1823969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latin typeface="Tahoma" panose="020B0604030504040204" pitchFamily="34" charset="0"/>
                <a:ea typeface="Tahoma" panose="020B0604030504040204" pitchFamily="34" charset="0"/>
                <a:cs typeface="Tahoma" panose="020B0604030504040204" pitchFamily="34" charset="0"/>
              </a:rPr>
              <a:t>Diagnostic Stratégique : Contexte et Enjeux</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199" y="875303"/>
            <a:ext cx="10899531" cy="4839697"/>
          </a:xfrm>
        </p:spPr>
        <p:txBody>
          <a:bodyPr>
            <a:normAutofit/>
          </a:bodyPr>
          <a:lstStyle/>
          <a:p>
            <a:r>
              <a:rPr lang="fr-FR" dirty="0">
                <a:latin typeface="Magnel" panose="02000505000000020004" pitchFamily="2" charset="0"/>
              </a:rPr>
              <a:t>Constats clés</a:t>
            </a:r>
          </a:p>
          <a:p>
            <a:pPr lvl="1"/>
            <a:endParaRPr lang="fr-FR" dirty="0">
              <a:latin typeface="Avenir Next LT Pro" panose="020B0504020202020204" pitchFamily="34" charset="0"/>
            </a:endParaRPr>
          </a:p>
          <a:p>
            <a:pPr lvl="1"/>
            <a:endParaRPr lang="fr-FR" dirty="0">
              <a:latin typeface="Avenir Next LT Pro" panose="020B0504020202020204" pitchFamily="34" charset="0"/>
            </a:endParaRPr>
          </a:p>
          <a:p>
            <a:pPr lvl="1"/>
            <a:endParaRPr lang="fr-FR" dirty="0">
              <a:latin typeface="Avenir Next LT Pro" panose="020B0504020202020204" pitchFamily="34" charset="0"/>
            </a:endParaRPr>
          </a:p>
          <a:p>
            <a:pPr lvl="2" indent="0">
              <a:buNone/>
            </a:pPr>
            <a:r>
              <a:rPr lang="fr-FR" sz="2000" dirty="0">
                <a:latin typeface="Avenir Next LT Pro" panose="020B0504020202020204" pitchFamily="34" charset="0"/>
              </a:rPr>
              <a:t>Supermarché Match doit capitaliser sur son positionnement d’acteur local, de proximité, </a:t>
            </a:r>
            <a:br>
              <a:rPr lang="fr-FR" sz="2000" dirty="0">
                <a:latin typeface="Avenir Next LT Pro" panose="020B0504020202020204" pitchFamily="34" charset="0"/>
              </a:rPr>
            </a:br>
            <a:r>
              <a:rPr lang="fr-FR" sz="2000" dirty="0">
                <a:latin typeface="Avenir Next LT Pro" panose="020B0504020202020204" pitchFamily="34" charset="0"/>
              </a:rPr>
              <a:t>qui met  en avant l’expertise de ses pros et la fraîcheur de ses produits à travers ses rayons trad (</a:t>
            </a:r>
            <a:r>
              <a:rPr lang="fr-FR" sz="2000" dirty="0" err="1">
                <a:latin typeface="Avenir Next LT Pro" panose="020B0504020202020204" pitchFamily="34" charset="0"/>
              </a:rPr>
              <a:t>fleg</a:t>
            </a:r>
            <a:r>
              <a:rPr lang="fr-FR" sz="2000" dirty="0">
                <a:latin typeface="Avenir Next LT Pro" panose="020B0504020202020204" pitchFamily="34" charset="0"/>
              </a:rPr>
              <a:t>, boucherie, boulangerie, traiteurs, marée etc.). </a:t>
            </a:r>
            <a:br>
              <a:rPr lang="fr-FR" sz="2000" dirty="0">
                <a:latin typeface="Avenir Next LT Pro" panose="020B0504020202020204" pitchFamily="34" charset="0"/>
              </a:rPr>
            </a:br>
            <a:br>
              <a:rPr lang="fr-FR" sz="2000" dirty="0">
                <a:latin typeface="Avenir Next LT Pro" panose="020B0504020202020204" pitchFamily="34" charset="0"/>
              </a:rPr>
            </a:br>
            <a:r>
              <a:rPr lang="fr-FR" sz="2000" dirty="0">
                <a:latin typeface="Avenir Next LT Pro" panose="020B0504020202020204" pitchFamily="34" charset="0"/>
              </a:rPr>
              <a:t>Le programme de fidélisation et la place du marché sont des atouts essentiels pour l’enseigne, avec une relation client forte, ancrée dans la proximité géographique et humaine. </a:t>
            </a:r>
          </a:p>
          <a:p>
            <a:pPr lvl="2"/>
            <a:endParaRPr lang="fr-FR" sz="2000" dirty="0">
              <a:latin typeface="Avenir Next LT Pro" panose="020B0504020202020204" pitchFamily="34" charset="0"/>
            </a:endParaRPr>
          </a:p>
        </p:txBody>
      </p:sp>
    </p:spTree>
    <p:extLst>
      <p:ext uri="{BB962C8B-B14F-4D97-AF65-F5344CB8AC3E}">
        <p14:creationId xmlns:p14="http://schemas.microsoft.com/office/powerpoint/2010/main" val="3186295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F31824-C96F-288D-19C8-4AC8DE40B7AC}"/>
            </a:ext>
          </a:extLst>
        </p:cNvPr>
        <p:cNvGrpSpPr/>
        <p:nvPr/>
      </p:nvGrpSpPr>
      <p:grpSpPr>
        <a:xfrm>
          <a:off x="0" y="0"/>
          <a:ext cx="0" cy="0"/>
          <a:chOff x="0" y="0"/>
          <a:chExt cx="0" cy="0"/>
        </a:xfrm>
      </p:grpSpPr>
      <p:pic>
        <p:nvPicPr>
          <p:cNvPr id="8" name="Image 7">
            <a:extLst>
              <a:ext uri="{FF2B5EF4-FFF2-40B4-BE49-F238E27FC236}">
                <a16:creationId xmlns:a16="http://schemas.microsoft.com/office/drawing/2014/main" id="{8E672039-0A88-DAF5-1F21-248F5BD1B57B}"/>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E80354A5-0FD9-0E21-7F01-8E10BFD87BBE}"/>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EDE6E087-20A8-9BE3-E5B8-EAC96A20CBD8}"/>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JANVIER</a:t>
            </a:r>
          </a:p>
        </p:txBody>
      </p:sp>
      <p:cxnSp>
        <p:nvCxnSpPr>
          <p:cNvPr id="9" name="Connecteur droit 8">
            <a:extLst>
              <a:ext uri="{FF2B5EF4-FFF2-40B4-BE49-F238E27FC236}">
                <a16:creationId xmlns:a16="http://schemas.microsoft.com/office/drawing/2014/main" id="{F1286FED-F7A5-A733-0FCF-076316781BDE}"/>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0ABB8B3F-7FC4-BEAC-36E4-58C01E36A0F8}"/>
              </a:ext>
            </a:extLst>
          </p:cNvPr>
          <p:cNvSpPr txBox="1"/>
          <p:nvPr/>
        </p:nvSpPr>
        <p:spPr>
          <a:xfrm>
            <a:off x="2860487" y="3901766"/>
            <a:ext cx="6088526"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Les bonnes résolutions</a:t>
            </a:r>
          </a:p>
        </p:txBody>
      </p:sp>
      <p:cxnSp>
        <p:nvCxnSpPr>
          <p:cNvPr id="3" name="Connecteur droit 2">
            <a:extLst>
              <a:ext uri="{FF2B5EF4-FFF2-40B4-BE49-F238E27FC236}">
                <a16:creationId xmlns:a16="http://schemas.microsoft.com/office/drawing/2014/main" id="{4A17F702-ED95-F525-449B-34270C62E00E}"/>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35983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37F8BCE2-AA04-E025-C495-40975971D669}"/>
              </a:ext>
            </a:extLst>
          </p:cNvPr>
          <p:cNvSpPr txBox="1"/>
          <p:nvPr/>
        </p:nvSpPr>
        <p:spPr>
          <a:xfrm>
            <a:off x="6420036" y="949227"/>
            <a:ext cx="4594163" cy="3416320"/>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L'année commence avec des actions qui symbolisent l'engagement de Supermarché Match sur des valeurs clés comme la proximité et l'authenticité. L'accent est mis sur les </a:t>
            </a:r>
            <a:r>
              <a:rPr lang="fr-FR" b="1" dirty="0">
                <a:latin typeface="Tahoma" panose="020B0604030504040204" pitchFamily="34" charset="0"/>
                <a:ea typeface="Tahoma" panose="020B0604030504040204" pitchFamily="34" charset="0"/>
                <a:cs typeface="Tahoma" panose="020B0604030504040204" pitchFamily="34" charset="0"/>
              </a:rPr>
              <a:t>PPNP</a:t>
            </a:r>
            <a:r>
              <a:rPr lang="fr-FR" dirty="0">
                <a:latin typeface="Tahoma" panose="020B0604030504040204" pitchFamily="34" charset="0"/>
                <a:ea typeface="Tahoma" panose="020B0604030504040204" pitchFamily="34" charset="0"/>
                <a:cs typeface="Tahoma" panose="020B0604030504040204" pitchFamily="34" charset="0"/>
              </a:rPr>
              <a:t> et les </a:t>
            </a:r>
            <a:r>
              <a:rPr lang="fr-FR" b="1" dirty="0">
                <a:latin typeface="Tahoma" panose="020B0604030504040204" pitchFamily="34" charset="0"/>
                <a:ea typeface="Tahoma" panose="020B0604030504040204" pitchFamily="34" charset="0"/>
                <a:cs typeface="Tahoma" panose="020B0604030504040204" pitchFamily="34" charset="0"/>
              </a:rPr>
              <a:t>Produits Totem</a:t>
            </a:r>
            <a:r>
              <a:rPr lang="fr-FR" dirty="0">
                <a:latin typeface="Tahoma" panose="020B0604030504040204" pitchFamily="34" charset="0"/>
                <a:ea typeface="Tahoma" panose="020B0604030504040204" pitchFamily="34" charset="0"/>
                <a:cs typeface="Tahoma" panose="020B0604030504040204" pitchFamily="34" charset="0"/>
              </a:rPr>
              <a:t>, ainsi</a:t>
            </a:r>
          </a:p>
          <a:p>
            <a:r>
              <a:rPr lang="fr-FR" dirty="0">
                <a:latin typeface="Tahoma" panose="020B0604030504040204" pitchFamily="34" charset="0"/>
                <a:ea typeface="Tahoma" panose="020B0604030504040204" pitchFamily="34" charset="0"/>
                <a:cs typeface="Tahoma" panose="020B0604030504040204" pitchFamily="34" charset="0"/>
              </a:rPr>
              <a:t>que sur</a:t>
            </a:r>
            <a:br>
              <a:rPr lang="fr-FR" sz="3600" dirty="0">
                <a:latin typeface="Tahoma" panose="020B0604030504040204" pitchFamily="34" charset="0"/>
                <a:ea typeface="Tahoma" panose="020B0604030504040204" pitchFamily="34" charset="0"/>
                <a:cs typeface="Tahoma" panose="020B0604030504040204" pitchFamily="34" charset="0"/>
              </a:rPr>
            </a:br>
            <a:r>
              <a:rPr lang="fr-FR" sz="3600" dirty="0">
                <a:latin typeface="Tahoma" panose="020B0604030504040204" pitchFamily="34" charset="0"/>
                <a:ea typeface="Tahoma" panose="020B0604030504040204" pitchFamily="34" charset="0"/>
                <a:cs typeface="Tahoma" panose="020B0604030504040204" pitchFamily="34" charset="0"/>
              </a:rPr>
              <a:t>les </a:t>
            </a:r>
            <a:r>
              <a:rPr lang="fr-FR" sz="3600" b="1" dirty="0">
                <a:latin typeface="Tahoma" panose="020B0604030504040204" pitchFamily="34" charset="0"/>
                <a:ea typeface="Tahoma" panose="020B0604030504040204" pitchFamily="34" charset="0"/>
                <a:cs typeface="Tahoma" panose="020B0604030504040204" pitchFamily="34" charset="0"/>
              </a:rPr>
              <a:t>bonnes résolutions </a:t>
            </a:r>
            <a:r>
              <a:rPr lang="fr-FR" sz="3600" dirty="0">
                <a:latin typeface="Tahoma" panose="020B0604030504040204" pitchFamily="34" charset="0"/>
                <a:ea typeface="Tahoma" panose="020B0604030504040204" pitchFamily="34" charset="0"/>
                <a:cs typeface="Tahoma" panose="020B0604030504040204" pitchFamily="34" charset="0"/>
              </a:rPr>
              <a:t>après les fêtes.</a:t>
            </a:r>
            <a:endParaRPr lang="fr-FR" dirty="0">
              <a:latin typeface="Tahoma" panose="020B0604030504040204" pitchFamily="34" charset="0"/>
              <a:ea typeface="Tahoma" panose="020B0604030504040204" pitchFamily="34" charset="0"/>
              <a:cs typeface="Tahoma" panose="020B0604030504040204" pitchFamily="34" charset="0"/>
            </a:endParaRPr>
          </a:p>
        </p:txBody>
      </p:sp>
      <p:sp>
        <p:nvSpPr>
          <p:cNvPr id="9" name="Triangle isocèle 8">
            <a:extLst>
              <a:ext uri="{FF2B5EF4-FFF2-40B4-BE49-F238E27FC236}">
                <a16:creationId xmlns:a16="http://schemas.microsoft.com/office/drawing/2014/main" id="{30AE4E9B-7893-4183-C7BD-5A5736F1F4EC}"/>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40848E19-9C4C-E4DD-3B47-B589CACEEC63}"/>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JANVIER</a:t>
            </a:r>
          </a:p>
        </p:txBody>
      </p:sp>
    </p:spTree>
    <p:extLst>
      <p:ext uri="{BB962C8B-B14F-4D97-AF65-F5344CB8AC3E}">
        <p14:creationId xmlns:p14="http://schemas.microsoft.com/office/powerpoint/2010/main" val="13994832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0798F731-394A-C794-EB28-C12173A8B4FC}"/>
              </a:ext>
            </a:extLst>
          </p:cNvPr>
          <p:cNvSpPr txBox="1"/>
          <p:nvPr/>
        </p:nvSpPr>
        <p:spPr>
          <a:xfrm>
            <a:off x="2806881" y="2074783"/>
            <a:ext cx="6578237" cy="3200876"/>
          </a:xfrm>
          <a:prstGeom prst="rect">
            <a:avLst/>
          </a:prstGeom>
          <a:noFill/>
        </p:spPr>
        <p:txBody>
          <a:bodyPr wrap="square">
            <a:spAutoFit/>
          </a:bodyPr>
          <a:lstStyle/>
          <a:p>
            <a:pPr algn="ctr"/>
            <a:r>
              <a:rPr lang="fr-FR" sz="5400" kern="100" dirty="0">
                <a:solidFill>
                  <a:srgbClr val="8ABD24"/>
                </a:solidFill>
                <a:effectLst/>
                <a:latin typeface="Magnel" panose="02000505000000020004" pitchFamily="2" charset="0"/>
                <a:ea typeface="Aptos" panose="020B0004020202020204" pitchFamily="34" charset="0"/>
                <a:cs typeface="Times New Roman (Corps CS)"/>
              </a:rPr>
              <a:t>Mes (très) bonnes résolutions !</a:t>
            </a:r>
            <a:br>
              <a:rPr lang="fr-FR" sz="5400" kern="100" dirty="0">
                <a:effectLst/>
                <a:latin typeface="Magnel" panose="02000505000000020004" pitchFamily="2" charset="0"/>
                <a:ea typeface="Aptos" panose="020B0004020202020204" pitchFamily="34" charset="0"/>
                <a:cs typeface="Times New Roman (Corps CS)"/>
              </a:rPr>
            </a:br>
            <a:endParaRPr lang="fr-FR" sz="4400" kern="100" dirty="0">
              <a:effectLst/>
              <a:latin typeface="Magnel" panose="02000505000000020004" pitchFamily="2" charset="0"/>
              <a:ea typeface="Aptos" panose="020B0004020202020204" pitchFamily="34" charset="0"/>
              <a:cs typeface="Times New Roman (Corps CS)"/>
            </a:endParaRPr>
          </a:p>
          <a:p>
            <a:pPr algn="ctr"/>
            <a:r>
              <a:rPr lang="fr-FR" sz="1800" kern="100" dirty="0">
                <a:effectLst/>
                <a:latin typeface="Tahoma" panose="020B0604030504040204" pitchFamily="34" charset="0"/>
                <a:ea typeface="Tahoma" panose="020B0604030504040204" pitchFamily="34" charset="0"/>
                <a:cs typeface="Tahoma" panose="020B0604030504040204" pitchFamily="34" charset="0"/>
              </a:rPr>
              <a:t>Chaque semaine, un bon plan pour bien commencer l’année</a:t>
            </a:r>
          </a:p>
          <a:p>
            <a:pPr algn="ctr"/>
            <a:endParaRPr lang="fr-FR" kern="100" dirty="0">
              <a:latin typeface="Tahoma" panose="020B0604030504040204" pitchFamily="34" charset="0"/>
              <a:ea typeface="Tahoma" panose="020B0604030504040204" pitchFamily="34" charset="0"/>
              <a:cs typeface="Tahoma" panose="020B0604030504040204" pitchFamily="34" charset="0"/>
            </a:endParaRPr>
          </a:p>
          <a:p>
            <a:pPr algn="ctr"/>
            <a:r>
              <a:rPr lang="fr-FR" sz="1400" kern="100" dirty="0">
                <a:effectLst/>
                <a:latin typeface="Tahoma" panose="020B0604030504040204" pitchFamily="34" charset="0"/>
                <a:ea typeface="Tahoma" panose="020B0604030504040204" pitchFamily="34" charset="0"/>
                <a:cs typeface="Tahoma" panose="020B0604030504040204" pitchFamily="34" charset="0"/>
              </a:rPr>
              <a:t>Résolution n°1 </a:t>
            </a:r>
            <a:r>
              <a:rPr lang="fr-FR" sz="1400" dirty="0"/>
              <a:t>des vitamines à chaque repas pour un corps plein de vitalité !</a:t>
            </a:r>
            <a:endParaRPr lang="fr-FR" sz="1400" kern="1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971930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F4C61-6EE3-7E08-0AE1-04BFB134DE7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A2FA781-A8D8-A94E-3230-AB9FC1011934}"/>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A99DD65B-92CF-4A11-C40E-8D46468FE9D4}"/>
              </a:ext>
            </a:extLst>
          </p:cNvPr>
          <p:cNvPicPr>
            <a:picLocks noChangeAspect="1"/>
          </p:cNvPicPr>
          <p:nvPr/>
        </p:nvPicPr>
        <p:blipFill>
          <a:blip r:embed="rId2"/>
          <a:stretch>
            <a:fillRect/>
          </a:stretch>
        </p:blipFill>
        <p:spPr>
          <a:xfrm>
            <a:off x="3071643" y="0"/>
            <a:ext cx="6048714" cy="6858000"/>
          </a:xfrm>
          <a:prstGeom prst="rect">
            <a:avLst/>
          </a:prstGeom>
        </p:spPr>
      </p:pic>
    </p:spTree>
    <p:extLst>
      <p:ext uri="{BB962C8B-B14F-4D97-AF65-F5344CB8AC3E}">
        <p14:creationId xmlns:p14="http://schemas.microsoft.com/office/powerpoint/2010/main" val="14619896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4C749-E402-1A6B-2DE5-A5A9D7EC518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1DA1AD1-C55E-8BEE-6307-6914D923CE66}"/>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A749E22D-37C9-5B18-9B07-4D044B0A7220}"/>
              </a:ext>
            </a:extLst>
          </p:cNvPr>
          <p:cNvPicPr>
            <a:picLocks noChangeAspect="1"/>
          </p:cNvPicPr>
          <p:nvPr/>
        </p:nvPicPr>
        <p:blipFill>
          <a:blip r:embed="rId2"/>
          <a:stretch>
            <a:fillRect/>
          </a:stretch>
        </p:blipFill>
        <p:spPr>
          <a:xfrm>
            <a:off x="1308158" y="0"/>
            <a:ext cx="6048714" cy="6858000"/>
          </a:xfrm>
          <a:prstGeom prst="rect">
            <a:avLst/>
          </a:prstGeom>
        </p:spPr>
      </p:pic>
      <p:pic>
        <p:nvPicPr>
          <p:cNvPr id="12" name="Image 11">
            <a:extLst>
              <a:ext uri="{FF2B5EF4-FFF2-40B4-BE49-F238E27FC236}">
                <a16:creationId xmlns:a16="http://schemas.microsoft.com/office/drawing/2014/main" id="{312BE173-2203-C299-88E3-0FCDD4DBF78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67" b="99833" l="6126" r="99669">
                        <a14:foregroundMark x1="9934" y1="19333" x2="80629" y2="9000"/>
                        <a14:foregroundMark x1="80629" y1="9000" x2="94371" y2="76333"/>
                        <a14:foregroundMark x1="94371" y1="76333" x2="90397" y2="87500"/>
                        <a14:foregroundMark x1="90397" y1="87500" x2="26656" y2="95000"/>
                        <a14:foregroundMark x1="26656" y1="95000" x2="44371" y2="77167"/>
                        <a14:foregroundMark x1="44371" y1="77167" x2="81954" y2="68000"/>
                        <a14:foregroundMark x1="77512" y1="2640" x2="79801" y2="2167"/>
                        <a14:foregroundMark x1="28146" y1="12833" x2="76634" y2="2821"/>
                        <a14:foregroundMark x1="79801" y1="2167" x2="84106" y2="8167"/>
                        <a14:foregroundMark x1="24503" y1="15833" x2="14073" y2="15667"/>
                        <a14:foregroundMark x1="14073" y1="15667" x2="14073" y2="15667"/>
                        <a14:foregroundMark x1="6291" y1="19500" x2="6291" y2="19500"/>
                        <a14:foregroundMark x1="13742" y1="16167" x2="12914" y2="16167"/>
                        <a14:foregroundMark x1="75828" y1="1000" x2="75828" y2="1000"/>
                        <a14:foregroundMark x1="76490" y1="333" x2="76490" y2="333"/>
                        <a14:foregroundMark x1="76159" y1="1000" x2="74834" y2="1000"/>
                        <a14:foregroundMark x1="77318" y1="1000" x2="75331" y2="500"/>
                        <a14:foregroundMark x1="94868" y1="44667" x2="95033" y2="59833"/>
                        <a14:foregroundMark x1="94702" y1="35500" x2="99669" y2="56833"/>
                        <a14:foregroundMark x1="35430" y1="99167" x2="52980" y2="98667"/>
                        <a14:foregroundMark x1="52980" y1="98667" x2="96689" y2="99833"/>
                        <a14:backgroundMark x1="41556" y1="4667" x2="58940" y2="2333"/>
                        <a14:backgroundMark x1="63079" y1="1500" x2="69371" y2="333"/>
                        <a14:backgroundMark x1="71026" y1="833" x2="73510" y2="500"/>
                      </a14:backgroundRemoval>
                    </a14:imgEffect>
                  </a14:imgLayer>
                </a14:imgProps>
              </a:ext>
            </a:extLst>
          </a:blip>
          <a:stretch>
            <a:fillRect/>
          </a:stretch>
        </p:blipFill>
        <p:spPr>
          <a:xfrm>
            <a:off x="7741222" y="2436697"/>
            <a:ext cx="4450778" cy="4421303"/>
          </a:xfrm>
          <a:prstGeom prst="rect">
            <a:avLst/>
          </a:prstGeom>
        </p:spPr>
      </p:pic>
    </p:spTree>
    <p:extLst>
      <p:ext uri="{BB962C8B-B14F-4D97-AF65-F5344CB8AC3E}">
        <p14:creationId xmlns:p14="http://schemas.microsoft.com/office/powerpoint/2010/main" val="5622385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5A344317-6390-58E9-49A5-85326790BE1E}"/>
              </a:ext>
            </a:extLst>
          </p:cNvPr>
          <p:cNvSpPr txBox="1"/>
          <p:nvPr/>
        </p:nvSpPr>
        <p:spPr>
          <a:xfrm>
            <a:off x="324938" y="1779962"/>
            <a:ext cx="9419953" cy="1477328"/>
          </a:xfrm>
          <a:prstGeom prst="rect">
            <a:avLst/>
          </a:prstGeom>
          <a:noFill/>
        </p:spPr>
        <p:txBody>
          <a:bodyPr wrap="square">
            <a:spAutoFit/>
          </a:bodyPr>
          <a:lstStyle/>
          <a:p>
            <a:pPr algn="l"/>
            <a:br>
              <a:rPr lang="fr-FR" sz="1800" b="1" i="0" u="none" strike="noStrike" baseline="0" dirty="0">
                <a:latin typeface="Tahoma" panose="020B0604030504040204" pitchFamily="34" charset="0"/>
                <a:ea typeface="Tahoma" panose="020B0604030504040204" pitchFamily="34" charset="0"/>
                <a:cs typeface="Tahoma" panose="020B0604030504040204" pitchFamily="34" charset="0"/>
              </a:rPr>
            </a:br>
            <a:r>
              <a:rPr lang="fr-FR" sz="1800" b="1" i="0" u="none" strike="noStrike" baseline="0" dirty="0">
                <a:latin typeface="Tahoma" panose="020B0604030504040204" pitchFamily="34" charset="0"/>
                <a:ea typeface="Tahoma" panose="020B0604030504040204" pitchFamily="34" charset="0"/>
                <a:cs typeface="Tahoma" panose="020B0604030504040204" pitchFamily="34" charset="0"/>
              </a:rPr>
              <a:t>Vidéo Mes bonnes Résolutions pour les réseaux sociaux </a:t>
            </a:r>
            <a:br>
              <a:rPr lang="fr-FR" sz="1800" b="1" i="0" u="none" strike="noStrike" baseline="0" dirty="0">
                <a:latin typeface="Tahoma" panose="020B0604030504040204" pitchFamily="34" charset="0"/>
                <a:ea typeface="Tahoma" panose="020B0604030504040204" pitchFamily="34" charset="0"/>
                <a:cs typeface="Tahoma" panose="020B0604030504040204" pitchFamily="34" charset="0"/>
              </a:rPr>
            </a:br>
            <a:r>
              <a:rPr lang="fr-FR" sz="1800" b="0" i="0" u="none" strike="noStrike" baseline="0" dirty="0">
                <a:latin typeface="Tahoma" panose="020B0604030504040204" pitchFamily="34" charset="0"/>
                <a:ea typeface="Tahoma" panose="020B0604030504040204" pitchFamily="34" charset="0"/>
                <a:cs typeface="Tahoma" panose="020B0604030504040204" pitchFamily="34" charset="0"/>
              </a:rPr>
              <a:t>vidéo en motion design courte qui reprend des bonnes résolutions </a:t>
            </a:r>
            <a:br>
              <a:rPr lang="fr-FR" sz="1800" b="0" i="0" u="none" strike="noStrike" baseline="0" dirty="0">
                <a:latin typeface="Tahoma" panose="020B0604030504040204" pitchFamily="34" charset="0"/>
                <a:ea typeface="Tahoma" panose="020B0604030504040204" pitchFamily="34" charset="0"/>
                <a:cs typeface="Tahoma" panose="020B0604030504040204" pitchFamily="34" charset="0"/>
              </a:rPr>
            </a:br>
            <a:r>
              <a:rPr lang="fr-FR" sz="1800" b="0" i="0" u="none" strike="noStrike" baseline="0" dirty="0">
                <a:latin typeface="Tahoma" panose="020B0604030504040204" pitchFamily="34" charset="0"/>
                <a:ea typeface="Tahoma" panose="020B0604030504040204" pitchFamily="34" charset="0"/>
                <a:cs typeface="Tahoma" panose="020B0604030504040204" pitchFamily="34" charset="0"/>
              </a:rPr>
              <a:t>- Bonne résolution n°1 : manger plus de légumes… bonne résolutions n°2 :</a:t>
            </a:r>
          </a:p>
          <a:p>
            <a:pPr algn="l"/>
            <a:r>
              <a:rPr lang="fr-FR" sz="1800" b="0" i="0" u="none" strike="noStrike" baseline="0" dirty="0">
                <a:latin typeface="Tahoma" panose="020B0604030504040204" pitchFamily="34" charset="0"/>
                <a:ea typeface="Tahoma" panose="020B0604030504040204" pitchFamily="34" charset="0"/>
                <a:cs typeface="Tahoma" panose="020B0604030504040204" pitchFamily="34" charset="0"/>
              </a:rPr>
              <a:t>faire attention à ma santé / mon bien-être…</a:t>
            </a:r>
            <a:endParaRPr lang="fr-FR" dirty="0">
              <a:latin typeface="Tahoma" panose="020B0604030504040204" pitchFamily="34"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98632743-0814-38DD-DF7D-F515842EC754}"/>
              </a:ext>
            </a:extLst>
          </p:cNvPr>
          <p:cNvSpPr txBox="1"/>
          <p:nvPr/>
        </p:nvSpPr>
        <p:spPr>
          <a:xfrm>
            <a:off x="324938" y="3674913"/>
            <a:ext cx="7756071" cy="2308324"/>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Challenge Photo "Mon Panier de Janvier"</a:t>
            </a:r>
          </a:p>
          <a:p>
            <a:pPr>
              <a:buFont typeface="Arial" panose="020B0604020202020204" pitchFamily="34" charset="0"/>
              <a:buChar char="•"/>
            </a:pPr>
            <a:r>
              <a:rPr lang="fr-FR" b="1" dirty="0">
                <a:latin typeface="Tahoma" panose="020B0604030504040204" pitchFamily="34" charset="0"/>
                <a:ea typeface="Tahoma" panose="020B0604030504040204" pitchFamily="34" charset="0"/>
                <a:cs typeface="Tahoma" panose="020B0604030504040204" pitchFamily="34" charset="0"/>
              </a:rPr>
              <a:t>Concept</a:t>
            </a:r>
            <a:r>
              <a:rPr lang="fr-FR" dirty="0">
                <a:latin typeface="Tahoma" panose="020B0604030504040204" pitchFamily="34" charset="0"/>
                <a:ea typeface="Tahoma" panose="020B0604030504040204" pitchFamily="34" charset="0"/>
                <a:cs typeface="Tahoma" panose="020B0604030504040204" pitchFamily="34" charset="0"/>
              </a:rPr>
              <a:t> : Lancer un concours sur Instagram et Facebook, où les clients partagent une photo de leur panier rempli de produits achetés respectent a leur bonne résolution.</a:t>
            </a:r>
          </a:p>
          <a:p>
            <a:pPr>
              <a:buFont typeface="Arial" panose="020B0604020202020204" pitchFamily="34" charset="0"/>
              <a:buChar char="•"/>
            </a:pPr>
            <a:r>
              <a:rPr lang="fr-FR" b="1" dirty="0">
                <a:latin typeface="Tahoma" panose="020B0604030504040204" pitchFamily="34" charset="0"/>
                <a:ea typeface="Tahoma" panose="020B0604030504040204" pitchFamily="34" charset="0"/>
                <a:cs typeface="Tahoma" panose="020B0604030504040204" pitchFamily="34" charset="0"/>
              </a:rPr>
              <a:t>Mécanique</a:t>
            </a:r>
            <a:r>
              <a:rPr lang="fr-FR" dirty="0">
                <a:latin typeface="Tahoma" panose="020B0604030504040204" pitchFamily="34" charset="0"/>
                <a:ea typeface="Tahoma" panose="020B0604030504040204" pitchFamily="34" charset="0"/>
                <a:cs typeface="Tahoma" panose="020B0604030504040204" pitchFamily="34" charset="0"/>
              </a:rPr>
              <a:t> (UGC) : Les participants doivent poster une photo de leurs achats en utilisant le hashtag </a:t>
            </a:r>
            <a:r>
              <a:rPr lang="fr-FR" b="1" dirty="0">
                <a:latin typeface="Tahoma" panose="020B0604030504040204" pitchFamily="34" charset="0"/>
                <a:ea typeface="Tahoma" panose="020B0604030504040204" pitchFamily="34" charset="0"/>
                <a:cs typeface="Tahoma" panose="020B0604030504040204" pitchFamily="34" charset="0"/>
              </a:rPr>
              <a:t>#MonPanierdeJanvier</a:t>
            </a:r>
            <a:r>
              <a:rPr lang="fr-FR" dirty="0">
                <a:latin typeface="Tahoma" panose="020B0604030504040204" pitchFamily="34" charset="0"/>
                <a:ea typeface="Tahoma" panose="020B0604030504040204" pitchFamily="34" charset="0"/>
                <a:cs typeface="Tahoma" panose="020B0604030504040204" pitchFamily="34" charset="0"/>
              </a:rPr>
              <a:t> et taguer le compte Supermarché Match. Chaque photo publiée donne une chance de gagner un </a:t>
            </a:r>
            <a:r>
              <a:rPr lang="fr-FR" b="1" dirty="0">
                <a:latin typeface="Tahoma" panose="020B0604030504040204" pitchFamily="34" charset="0"/>
                <a:ea typeface="Tahoma" panose="020B0604030504040204" pitchFamily="34" charset="0"/>
                <a:cs typeface="Tahoma" panose="020B0604030504040204" pitchFamily="34" charset="0"/>
              </a:rPr>
              <a:t>bon d’achat</a:t>
            </a:r>
            <a:r>
              <a:rPr lang="fr-FR" dirty="0">
                <a:latin typeface="Tahoma" panose="020B0604030504040204" pitchFamily="34" charset="0"/>
                <a:ea typeface="Tahoma" panose="020B0604030504040204" pitchFamily="34" charset="0"/>
                <a:cs typeface="Tahoma" panose="020B0604030504040204" pitchFamily="34" charset="0"/>
              </a:rPr>
              <a:t>. </a:t>
            </a:r>
          </a:p>
        </p:txBody>
      </p:sp>
      <p:sp>
        <p:nvSpPr>
          <p:cNvPr id="4" name="ZoneTexte 3">
            <a:extLst>
              <a:ext uri="{FF2B5EF4-FFF2-40B4-BE49-F238E27FC236}">
                <a16:creationId xmlns:a16="http://schemas.microsoft.com/office/drawing/2014/main" id="{54F48C81-CFEE-280C-022A-29D4664977C5}"/>
              </a:ext>
            </a:extLst>
          </p:cNvPr>
          <p:cNvSpPr txBox="1"/>
          <p:nvPr/>
        </p:nvSpPr>
        <p:spPr>
          <a:xfrm>
            <a:off x="324938" y="162010"/>
            <a:ext cx="11523073" cy="1200329"/>
          </a:xfrm>
          <a:prstGeom prst="rect">
            <a:avLst/>
          </a:prstGeom>
          <a:noFill/>
        </p:spPr>
        <p:txBody>
          <a:bodyPr wrap="square">
            <a:spAutoFit/>
          </a:bodyPr>
          <a:lstStyle/>
          <a:p>
            <a:r>
              <a:rPr lang="fr-FR" sz="5400" kern="100" dirty="0">
                <a:solidFill>
                  <a:srgbClr val="8ABD24"/>
                </a:solidFill>
                <a:effectLst/>
                <a:latin typeface="Magnel" panose="02000505000000020004" pitchFamily="2" charset="0"/>
                <a:ea typeface="Aptos" panose="020B0004020202020204" pitchFamily="34" charset="0"/>
                <a:cs typeface="Times New Roman (Corps CS)"/>
              </a:rPr>
              <a:t>Mes (très) bonnes résolutions !</a:t>
            </a:r>
            <a:endParaRPr lang="fr-FR" sz="4400" kern="100" dirty="0">
              <a:effectLst/>
              <a:latin typeface="Magnel" panose="02000505000000020004" pitchFamily="2" charset="0"/>
              <a:ea typeface="Aptos" panose="020B0004020202020204" pitchFamily="34" charset="0"/>
              <a:cs typeface="Times New Roman (Corps CS)"/>
            </a:endParaRPr>
          </a:p>
          <a:p>
            <a:r>
              <a:rPr lang="fr-FR" sz="1800" kern="100" dirty="0">
                <a:effectLst/>
                <a:latin typeface="Tahoma" panose="020B0604030504040204" pitchFamily="34" charset="0"/>
                <a:ea typeface="Tahoma" panose="020B0604030504040204" pitchFamily="34" charset="0"/>
                <a:cs typeface="Tahoma" panose="020B0604030504040204" pitchFamily="34" charset="0"/>
              </a:rPr>
              <a:t>Chaque semaine, un bon plan pour bien commencer l’année</a:t>
            </a:r>
            <a:endParaRPr lang="fr-FR" sz="1400" kern="1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187801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4ACB1-79CB-FF5F-F31D-EBAB516FD6FD}"/>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D51F2994-A219-A4A9-49AC-3EAE147E8504}"/>
              </a:ext>
            </a:extLst>
          </p:cNvPr>
          <p:cNvPicPr>
            <a:picLocks noChangeAspect="1"/>
          </p:cNvPicPr>
          <p:nvPr/>
        </p:nvPicPr>
        <p:blipFill>
          <a:blip r:embed="rId2"/>
          <a:srcRect t="2582"/>
          <a:stretch/>
        </p:blipFill>
        <p:spPr>
          <a:xfrm>
            <a:off x="-4300" y="0"/>
            <a:ext cx="12319489" cy="6858000"/>
          </a:xfrm>
          <a:prstGeom prst="rect">
            <a:avLst/>
          </a:prstGeom>
        </p:spPr>
      </p:pic>
      <p:sp>
        <p:nvSpPr>
          <p:cNvPr id="4" name="Rectangle 3">
            <a:extLst>
              <a:ext uri="{FF2B5EF4-FFF2-40B4-BE49-F238E27FC236}">
                <a16:creationId xmlns:a16="http://schemas.microsoft.com/office/drawing/2014/main" id="{608EF02A-2E02-A7E6-2788-5EF13F6F0B01}"/>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06636D9B-92D7-B87F-D888-A154F036E79A}"/>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FEVRIER</a:t>
            </a:r>
          </a:p>
        </p:txBody>
      </p:sp>
      <p:cxnSp>
        <p:nvCxnSpPr>
          <p:cNvPr id="9" name="Connecteur droit 8">
            <a:extLst>
              <a:ext uri="{FF2B5EF4-FFF2-40B4-BE49-F238E27FC236}">
                <a16:creationId xmlns:a16="http://schemas.microsoft.com/office/drawing/2014/main" id="{5E0C13D6-0E25-F3B9-AD32-C083CE2FEC17}"/>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0C891D1D-99C4-5978-3F2B-9B4F7A10BFBE}"/>
              </a:ext>
            </a:extLst>
          </p:cNvPr>
          <p:cNvSpPr txBox="1"/>
          <p:nvPr/>
        </p:nvSpPr>
        <p:spPr>
          <a:xfrm>
            <a:off x="2659640" y="3901766"/>
            <a:ext cx="6673622"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Au cœur des événements</a:t>
            </a:r>
          </a:p>
        </p:txBody>
      </p:sp>
      <p:cxnSp>
        <p:nvCxnSpPr>
          <p:cNvPr id="3" name="Connecteur droit 2">
            <a:extLst>
              <a:ext uri="{FF2B5EF4-FFF2-40B4-BE49-F238E27FC236}">
                <a16:creationId xmlns:a16="http://schemas.microsoft.com/office/drawing/2014/main" id="{5FACECC2-B0EE-B681-314D-80709D3FCBAF}"/>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858120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CBFF0-8D2B-E9B3-5E2A-44C61878F3C5}"/>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F2B9BFF6-C6B0-DC3C-92BA-EC827A8978AB}"/>
              </a:ext>
            </a:extLst>
          </p:cNvPr>
          <p:cNvSpPr txBox="1"/>
          <p:nvPr/>
        </p:nvSpPr>
        <p:spPr>
          <a:xfrm>
            <a:off x="6190518" y="1703120"/>
            <a:ext cx="4594163" cy="2616101"/>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Février est le mois pour </a:t>
            </a:r>
            <a:br>
              <a:rPr lang="fr-FR" dirty="0">
                <a:latin typeface="Tahoma" panose="020B0604030504040204" pitchFamily="34" charset="0"/>
                <a:ea typeface="Tahoma" panose="020B0604030504040204" pitchFamily="34" charset="0"/>
                <a:cs typeface="Tahoma" panose="020B0604030504040204" pitchFamily="34" charset="0"/>
              </a:rPr>
            </a:br>
            <a:r>
              <a:rPr lang="fr-FR" sz="2800" b="1" dirty="0">
                <a:latin typeface="Tahoma" panose="020B0604030504040204" pitchFamily="34" charset="0"/>
                <a:ea typeface="Tahoma" panose="020B0604030504040204" pitchFamily="34" charset="0"/>
                <a:cs typeface="Tahoma" panose="020B0604030504040204" pitchFamily="34" charset="0"/>
              </a:rPr>
              <a:t>renforcer la proximité et les valeurs locales </a:t>
            </a:r>
            <a:br>
              <a:rPr lang="fr-FR" sz="2400"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avec des animations en magasin mettant en avant nos pros et les produits locaux.</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Moins de promotions massives, mais des offres axées sur l’expérience client et l’interaction avec les pros Match.</a:t>
            </a:r>
          </a:p>
        </p:txBody>
      </p:sp>
      <p:sp>
        <p:nvSpPr>
          <p:cNvPr id="9" name="Triangle isocèle 8">
            <a:extLst>
              <a:ext uri="{FF2B5EF4-FFF2-40B4-BE49-F238E27FC236}">
                <a16:creationId xmlns:a16="http://schemas.microsoft.com/office/drawing/2014/main" id="{62F2F110-81D6-929B-F144-F79A1F27B0DB}"/>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D4092D3D-33CB-12F8-2074-D89A01324B1A}"/>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FEVRIER</a:t>
            </a:r>
          </a:p>
        </p:txBody>
      </p:sp>
    </p:spTree>
    <p:extLst>
      <p:ext uri="{BB962C8B-B14F-4D97-AF65-F5344CB8AC3E}">
        <p14:creationId xmlns:p14="http://schemas.microsoft.com/office/powerpoint/2010/main" val="22740939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98C8BE-1B81-7A67-3FFF-E4B0F89B8D6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A609426-F6F9-2F91-59A7-55176EC47652}"/>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fruit de mer, Produits de la mer, citron&#10;&#10;Description générée automatiquement">
            <a:extLst>
              <a:ext uri="{FF2B5EF4-FFF2-40B4-BE49-F238E27FC236}">
                <a16:creationId xmlns:a16="http://schemas.microsoft.com/office/drawing/2014/main" id="{2689BE58-A29C-9BD2-071A-2E30354B4C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014" y="0"/>
            <a:ext cx="4849971" cy="6858000"/>
          </a:xfrm>
          <a:prstGeom prst="rect">
            <a:avLst/>
          </a:prstGeom>
        </p:spPr>
      </p:pic>
    </p:spTree>
    <p:extLst>
      <p:ext uri="{BB962C8B-B14F-4D97-AF65-F5344CB8AC3E}">
        <p14:creationId xmlns:p14="http://schemas.microsoft.com/office/powerpoint/2010/main" val="15839678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6EB9E-7E95-11DE-63FB-0992B092B20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78F06CA-7A12-5F71-A24A-61B533B3ACA6}"/>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fruit de mer, Produits de la mer, texte, dessin&#10;&#10;Description générée automatiquement">
            <a:extLst>
              <a:ext uri="{FF2B5EF4-FFF2-40B4-BE49-F238E27FC236}">
                <a16:creationId xmlns:a16="http://schemas.microsoft.com/office/drawing/2014/main" id="{707DA203-F308-F3F8-7E69-F840C52B10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014" y="0"/>
            <a:ext cx="4849971" cy="6858000"/>
          </a:xfrm>
          <a:prstGeom prst="rect">
            <a:avLst/>
          </a:prstGeom>
        </p:spPr>
      </p:pic>
    </p:spTree>
    <p:extLst>
      <p:ext uri="{BB962C8B-B14F-4D97-AF65-F5344CB8AC3E}">
        <p14:creationId xmlns:p14="http://schemas.microsoft.com/office/powerpoint/2010/main" val="3702546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latin typeface="Tahoma" panose="020B0604030504040204" pitchFamily="34" charset="0"/>
                <a:ea typeface="Tahoma" panose="020B0604030504040204" pitchFamily="34" charset="0"/>
                <a:cs typeface="Tahoma" panose="020B0604030504040204" pitchFamily="34" charset="0"/>
              </a:rPr>
              <a:t>Diagnostic Stratégique : Contexte et Enjeux</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199" y="875303"/>
            <a:ext cx="10899531" cy="4839697"/>
          </a:xfrm>
        </p:spPr>
        <p:txBody>
          <a:bodyPr>
            <a:normAutofit/>
          </a:bodyPr>
          <a:lstStyle/>
          <a:p>
            <a:r>
              <a:rPr lang="fr-FR" dirty="0">
                <a:latin typeface="Magnel" panose="02000505000000020004" pitchFamily="2" charset="0"/>
              </a:rPr>
              <a:t>Enjeux 2025</a:t>
            </a:r>
          </a:p>
          <a:p>
            <a:pPr lvl="1"/>
            <a:endParaRPr lang="fr-FR" dirty="0">
              <a:latin typeface="Avenir Next LT Pro" panose="020B0504020202020204" pitchFamily="34" charset="0"/>
            </a:endParaRPr>
          </a:p>
          <a:p>
            <a:pPr lvl="1"/>
            <a:endParaRPr lang="fr-FR" dirty="0">
              <a:latin typeface="Avenir Next LT Pro" panose="020B0504020202020204" pitchFamily="34" charset="0"/>
            </a:endParaRPr>
          </a:p>
          <a:p>
            <a:pPr lvl="2" indent="0">
              <a:lnSpc>
                <a:spcPct val="150000"/>
              </a:lnSpc>
              <a:buNone/>
            </a:pPr>
            <a:r>
              <a:rPr lang="fr-FR" sz="2000" dirty="0">
                <a:latin typeface="Avenir Next LT Pro" panose="020B0504020202020204" pitchFamily="34" charset="0"/>
              </a:rPr>
              <a:t>L’objectif 2025 doit répondre aux enjeux de conquête et de fidélisation :</a:t>
            </a:r>
            <a:br>
              <a:rPr lang="fr-FR" sz="2000" dirty="0">
                <a:latin typeface="Avenir Next LT Pro" panose="020B0504020202020204" pitchFamily="34" charset="0"/>
              </a:rPr>
            </a:br>
            <a:br>
              <a:rPr lang="fr-FR" sz="2000" dirty="0">
                <a:latin typeface="Avenir Next LT Pro" panose="020B0504020202020204" pitchFamily="34" charset="0"/>
              </a:rPr>
            </a:br>
            <a:r>
              <a:rPr lang="fr-FR" sz="2000" dirty="0">
                <a:latin typeface="Avenir Next LT Pro" panose="020B0504020202020204" pitchFamily="34" charset="0"/>
              </a:rPr>
              <a:t> </a:t>
            </a:r>
          </a:p>
        </p:txBody>
      </p:sp>
      <p:sp>
        <p:nvSpPr>
          <p:cNvPr id="4" name="Rectangle : coins arrondis 3">
            <a:extLst>
              <a:ext uri="{FF2B5EF4-FFF2-40B4-BE49-F238E27FC236}">
                <a16:creationId xmlns:a16="http://schemas.microsoft.com/office/drawing/2014/main" id="{A1279BEC-24D1-3401-7B5A-A9C99860CBAA}"/>
              </a:ext>
            </a:extLst>
          </p:cNvPr>
          <p:cNvSpPr/>
          <p:nvPr/>
        </p:nvSpPr>
        <p:spPr>
          <a:xfrm>
            <a:off x="2347548" y="2497015"/>
            <a:ext cx="2277208" cy="1863970"/>
          </a:xfrm>
          <a:prstGeom prst="roundRect">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dirty="0">
                <a:latin typeface="Avenir Next LT Pro" panose="020B0504020202020204" pitchFamily="34" charset="0"/>
              </a:rPr>
              <a:t>Encarter les nouveaux clients qui découvrent l’enseigne,</a:t>
            </a:r>
            <a:endParaRPr lang="fr-FR" dirty="0"/>
          </a:p>
        </p:txBody>
      </p:sp>
      <p:sp>
        <p:nvSpPr>
          <p:cNvPr id="5" name="Rectangle : coins arrondis 4">
            <a:extLst>
              <a:ext uri="{FF2B5EF4-FFF2-40B4-BE49-F238E27FC236}">
                <a16:creationId xmlns:a16="http://schemas.microsoft.com/office/drawing/2014/main" id="{CD2962C7-5A13-A21B-39A9-689077D7817A}"/>
              </a:ext>
            </a:extLst>
          </p:cNvPr>
          <p:cNvSpPr/>
          <p:nvPr/>
        </p:nvSpPr>
        <p:spPr>
          <a:xfrm>
            <a:off x="4945676" y="2497015"/>
            <a:ext cx="2277208" cy="1863970"/>
          </a:xfrm>
          <a:prstGeom prst="roundRect">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dirty="0">
                <a:latin typeface="Avenir Next LT Pro" panose="020B0504020202020204" pitchFamily="34" charset="0"/>
              </a:rPr>
              <a:t>Attirer de nouvelles cibles, en particulier les familles</a:t>
            </a:r>
            <a:endParaRPr lang="fr-FR" dirty="0"/>
          </a:p>
        </p:txBody>
      </p:sp>
      <p:sp>
        <p:nvSpPr>
          <p:cNvPr id="6" name="Rectangle : coins arrondis 5">
            <a:extLst>
              <a:ext uri="{FF2B5EF4-FFF2-40B4-BE49-F238E27FC236}">
                <a16:creationId xmlns:a16="http://schemas.microsoft.com/office/drawing/2014/main" id="{B162FACD-936F-696F-4F06-F562F7DBE306}"/>
              </a:ext>
            </a:extLst>
          </p:cNvPr>
          <p:cNvSpPr/>
          <p:nvPr/>
        </p:nvSpPr>
        <p:spPr>
          <a:xfrm>
            <a:off x="7543805" y="2525326"/>
            <a:ext cx="2277208" cy="1863970"/>
          </a:xfrm>
          <a:prstGeom prst="roundRect">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dirty="0">
                <a:latin typeface="Avenir Next LT Pro" panose="020B0504020202020204" pitchFamily="34" charset="0"/>
              </a:rPr>
              <a:t>Limiter l’attrition </a:t>
            </a:r>
          </a:p>
        </p:txBody>
      </p:sp>
      <p:sp>
        <p:nvSpPr>
          <p:cNvPr id="7" name="Rectangle : coins arrondis 6">
            <a:extLst>
              <a:ext uri="{FF2B5EF4-FFF2-40B4-BE49-F238E27FC236}">
                <a16:creationId xmlns:a16="http://schemas.microsoft.com/office/drawing/2014/main" id="{20D707EA-30C2-C599-16CA-13459EEDE9BD}"/>
              </a:ext>
            </a:extLst>
          </p:cNvPr>
          <p:cNvSpPr/>
          <p:nvPr/>
        </p:nvSpPr>
        <p:spPr>
          <a:xfrm>
            <a:off x="2989386" y="4783015"/>
            <a:ext cx="6013938" cy="826477"/>
          </a:xfrm>
          <a:prstGeom prst="roundRect">
            <a:avLst/>
          </a:prstGeom>
          <a:solidFill>
            <a:srgbClr val="526469"/>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b="1" dirty="0">
                <a:latin typeface="Avenir Next LT Pro" panose="020B0504020202020204" pitchFamily="34" charset="0"/>
              </a:rPr>
              <a:t>Renforcer la perception de valeur ajoutée </a:t>
            </a:r>
            <a:br>
              <a:rPr lang="fr-FR" sz="1800" b="1" dirty="0">
                <a:latin typeface="Avenir Next LT Pro" panose="020B0504020202020204" pitchFamily="34" charset="0"/>
              </a:rPr>
            </a:br>
            <a:r>
              <a:rPr lang="fr-FR" sz="1800" b="1" dirty="0">
                <a:latin typeface="Avenir Next LT Pro" panose="020B0504020202020204" pitchFamily="34" charset="0"/>
              </a:rPr>
              <a:t>de l’enseigne</a:t>
            </a:r>
          </a:p>
        </p:txBody>
      </p:sp>
      <p:sp>
        <p:nvSpPr>
          <p:cNvPr id="8" name="Triangle isocèle 7">
            <a:extLst>
              <a:ext uri="{FF2B5EF4-FFF2-40B4-BE49-F238E27FC236}">
                <a16:creationId xmlns:a16="http://schemas.microsoft.com/office/drawing/2014/main" id="{F064D5B9-91AE-2130-3546-686CC5C5C7B7}"/>
              </a:ext>
            </a:extLst>
          </p:cNvPr>
          <p:cNvSpPr/>
          <p:nvPr/>
        </p:nvSpPr>
        <p:spPr>
          <a:xfrm rot="16200000">
            <a:off x="8560780" y="4908040"/>
            <a:ext cx="826477" cy="633048"/>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DAABD627-187A-B2D7-3CEE-9C1D4B0F89C2}"/>
              </a:ext>
            </a:extLst>
          </p:cNvPr>
          <p:cNvSpPr/>
          <p:nvPr/>
        </p:nvSpPr>
        <p:spPr>
          <a:xfrm rot="5400000">
            <a:off x="2576147" y="4879730"/>
            <a:ext cx="826477" cy="633048"/>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384761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6A2EC-7B30-679E-15BF-B0E6DF1840B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FEB4F90-F3CB-BC4F-1CB5-751DBB45DC11}"/>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produits de boulangerie, nourriture, pain&#10;&#10;Description générée automatiquement">
            <a:extLst>
              <a:ext uri="{FF2B5EF4-FFF2-40B4-BE49-F238E27FC236}">
                <a16:creationId xmlns:a16="http://schemas.microsoft.com/office/drawing/2014/main" id="{95E0F628-1575-6597-BD5B-6B7B3AD478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014" y="0"/>
            <a:ext cx="4849971" cy="6858000"/>
          </a:xfrm>
          <a:prstGeom prst="rect">
            <a:avLst/>
          </a:prstGeom>
        </p:spPr>
      </p:pic>
    </p:spTree>
    <p:extLst>
      <p:ext uri="{BB962C8B-B14F-4D97-AF65-F5344CB8AC3E}">
        <p14:creationId xmlns:p14="http://schemas.microsoft.com/office/powerpoint/2010/main" val="34259882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4D1B5F-B053-40CD-A18A-CED6B155756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8500AFC-7FC7-B642-765D-4876E533C382}"/>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produits de boulangerie, nourriture, affiche&#10;&#10;Description générée automatiquement">
            <a:extLst>
              <a:ext uri="{FF2B5EF4-FFF2-40B4-BE49-F238E27FC236}">
                <a16:creationId xmlns:a16="http://schemas.microsoft.com/office/drawing/2014/main" id="{CECFEE8F-A7DE-4500-0262-FD86E27BF2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014" y="0"/>
            <a:ext cx="4849971" cy="6858000"/>
          </a:xfrm>
          <a:prstGeom prst="rect">
            <a:avLst/>
          </a:prstGeom>
        </p:spPr>
      </p:pic>
    </p:spTree>
    <p:extLst>
      <p:ext uri="{BB962C8B-B14F-4D97-AF65-F5344CB8AC3E}">
        <p14:creationId xmlns:p14="http://schemas.microsoft.com/office/powerpoint/2010/main" val="5170218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7B147-B7BD-8D20-610C-2B79B162FF62}"/>
            </a:ext>
          </a:extLst>
        </p:cNvPr>
        <p:cNvGrpSpPr/>
        <p:nvPr/>
      </p:nvGrpSpPr>
      <p:grpSpPr>
        <a:xfrm>
          <a:off x="0" y="0"/>
          <a:ext cx="0" cy="0"/>
          <a:chOff x="0" y="0"/>
          <a:chExt cx="0" cy="0"/>
        </a:xfrm>
      </p:grpSpPr>
      <p:pic>
        <p:nvPicPr>
          <p:cNvPr id="3" name="Image 2" descr="Une image contenant fruit de mer, Produits de la mer, texte, dessin&#10;&#10;Description générée automatiquement">
            <a:extLst>
              <a:ext uri="{FF2B5EF4-FFF2-40B4-BE49-F238E27FC236}">
                <a16:creationId xmlns:a16="http://schemas.microsoft.com/office/drawing/2014/main" id="{235EBE53-7D0F-9C09-7A20-0E600031AC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615" y="122892"/>
            <a:ext cx="4676152" cy="6612215"/>
          </a:xfrm>
          <a:prstGeom prst="rect">
            <a:avLst/>
          </a:prstGeom>
        </p:spPr>
      </p:pic>
      <p:sp>
        <p:nvSpPr>
          <p:cNvPr id="2" name="ZoneTexte 1">
            <a:extLst>
              <a:ext uri="{FF2B5EF4-FFF2-40B4-BE49-F238E27FC236}">
                <a16:creationId xmlns:a16="http://schemas.microsoft.com/office/drawing/2014/main" id="{7F7B7A23-F7EB-8F87-AF63-BAEA44C7F335}"/>
              </a:ext>
            </a:extLst>
          </p:cNvPr>
          <p:cNvSpPr txBox="1"/>
          <p:nvPr/>
        </p:nvSpPr>
        <p:spPr>
          <a:xfrm>
            <a:off x="5630091" y="122892"/>
            <a:ext cx="4937760" cy="2677656"/>
          </a:xfrm>
          <a:prstGeom prst="rect">
            <a:avLst/>
          </a:prstGeom>
          <a:noFill/>
        </p:spPr>
        <p:txBody>
          <a:bodyPr wrap="square" rtlCol="0">
            <a:spAutoFit/>
          </a:bodyPr>
          <a:lstStyle/>
          <a:p>
            <a:r>
              <a:rPr lang="fr-FR" sz="2000" b="1" dirty="0">
                <a:latin typeface="Tahoma" panose="020B0604030504040204" pitchFamily="34" charset="0"/>
                <a:ea typeface="Tahoma" panose="020B0604030504040204" pitchFamily="34" charset="0"/>
                <a:cs typeface="Tahoma" panose="020B0604030504040204" pitchFamily="34" charset="0"/>
              </a:rPr>
              <a:t>Une opération récurrente qui met à l’honneur un rayon trad tous les deux mois.</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Un traitement </a:t>
            </a:r>
            <a:r>
              <a:rPr lang="fr-FR" dirty="0" err="1">
                <a:latin typeface="Tahoma" panose="020B0604030504040204" pitchFamily="34" charset="0"/>
                <a:ea typeface="Tahoma" panose="020B0604030504040204" pitchFamily="34" charset="0"/>
                <a:cs typeface="Tahoma" panose="020B0604030504040204" pitchFamily="34" charset="0"/>
              </a:rPr>
              <a:t>graphque</a:t>
            </a:r>
            <a:r>
              <a:rPr lang="fr-FR" dirty="0">
                <a:latin typeface="Tahoma" panose="020B0604030504040204" pitchFamily="34" charset="0"/>
                <a:ea typeface="Tahoma" panose="020B0604030504040204" pitchFamily="34" charset="0"/>
                <a:cs typeface="Tahoma" panose="020B0604030504040204" pitchFamily="34" charset="0"/>
              </a:rPr>
              <a:t> spécifique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pour que l’opération se démarque.</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Une expression prix  « les prix les plus frais »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dédiée à l’opération</a:t>
            </a:r>
          </a:p>
        </p:txBody>
      </p:sp>
      <p:sp>
        <p:nvSpPr>
          <p:cNvPr id="6" name="ZoneTexte 5">
            <a:extLst>
              <a:ext uri="{FF2B5EF4-FFF2-40B4-BE49-F238E27FC236}">
                <a16:creationId xmlns:a16="http://schemas.microsoft.com/office/drawing/2014/main" id="{B2360C0D-6E2F-4245-64B5-F841BBA677ED}"/>
              </a:ext>
            </a:extLst>
          </p:cNvPr>
          <p:cNvSpPr txBox="1"/>
          <p:nvPr/>
        </p:nvSpPr>
        <p:spPr>
          <a:xfrm>
            <a:off x="5630091" y="2800548"/>
            <a:ext cx="6093822" cy="2862322"/>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Dispositif RS </a:t>
            </a:r>
          </a:p>
          <a:p>
            <a:r>
              <a:rPr lang="fr-FR" b="1" dirty="0">
                <a:latin typeface="Tahoma" panose="020B0604030504040204" pitchFamily="34" charset="0"/>
                <a:ea typeface="Tahoma" panose="020B0604030504040204" pitchFamily="34" charset="0"/>
                <a:cs typeface="Tahoma" panose="020B0604030504040204" pitchFamily="34" charset="0"/>
              </a:rPr>
              <a:t>Série Vidéo « Les Secrets de Nos Pros »</a:t>
            </a:r>
            <a:br>
              <a:rPr lang="fr-FR" dirty="0"/>
            </a:br>
            <a:r>
              <a:rPr lang="fr-FR" dirty="0">
                <a:latin typeface="Tahoma" panose="020B0604030504040204" pitchFamily="34" charset="0"/>
                <a:ea typeface="Tahoma" panose="020B0604030504040204" pitchFamily="34" charset="0"/>
                <a:cs typeface="Tahoma" panose="020B0604030504040204" pitchFamily="34" charset="0"/>
              </a:rPr>
              <a:t>À chaque Fête du Marché, une nouvelle vidéo est publiée sur Instagram, Facebook, et YouTube, mettant en lumière un professionnel du rayon à l’honneur (ex. : un boucher expliquant comment choisir une viande de qualité ou un poissonnier montrant comment préparer des fruits de mer). Ces vidéos incluent des </a:t>
            </a:r>
            <a:r>
              <a:rPr lang="fr-FR" b="1" dirty="0">
                <a:latin typeface="Tahoma" panose="020B0604030504040204" pitchFamily="34" charset="0"/>
                <a:ea typeface="Tahoma" panose="020B0604030504040204" pitchFamily="34" charset="0"/>
                <a:cs typeface="Tahoma" panose="020B0604030504040204" pitchFamily="34" charset="0"/>
              </a:rPr>
              <a:t>conseils pratiques</a:t>
            </a:r>
            <a:r>
              <a:rPr lang="fr-FR" dirty="0">
                <a:latin typeface="Tahoma" panose="020B0604030504040204" pitchFamily="34" charset="0"/>
                <a:ea typeface="Tahoma" panose="020B0604030504040204" pitchFamily="34" charset="0"/>
                <a:cs typeface="Tahoma" panose="020B0604030504040204" pitchFamily="34" charset="0"/>
              </a:rPr>
              <a:t> pour les clients, des démonstrations en magasin, et des astuces pour cuisiner les produits du rayon.</a:t>
            </a:r>
          </a:p>
        </p:txBody>
      </p:sp>
      <p:sp>
        <p:nvSpPr>
          <p:cNvPr id="8" name="ZoneTexte 7">
            <a:extLst>
              <a:ext uri="{FF2B5EF4-FFF2-40B4-BE49-F238E27FC236}">
                <a16:creationId xmlns:a16="http://schemas.microsoft.com/office/drawing/2014/main" id="{A68597ED-7D70-08CD-D865-C9269904ABAA}"/>
              </a:ext>
            </a:extLst>
          </p:cNvPr>
          <p:cNvSpPr txBox="1"/>
          <p:nvPr/>
        </p:nvSpPr>
        <p:spPr>
          <a:xfrm>
            <a:off x="5627563" y="5662870"/>
            <a:ext cx="6093822" cy="923330"/>
          </a:xfrm>
          <a:prstGeom prst="rect">
            <a:avLst/>
          </a:prstGeom>
          <a:noFill/>
        </p:spPr>
        <p:txBody>
          <a:bodyPr wrap="square">
            <a:spAutoFit/>
          </a:bodyPr>
          <a:lstStyle/>
          <a:p>
            <a:pPr algn="just"/>
            <a:r>
              <a:rPr lang="fr-FR" sz="1800" kern="100" dirty="0">
                <a:effectLst/>
                <a:latin typeface="Tahoma" panose="020B0604030504040204" pitchFamily="34" charset="0"/>
                <a:ea typeface="Tahoma" panose="020B0604030504040204" pitchFamily="34" charset="0"/>
                <a:cs typeface="Tahoma" panose="020B0604030504040204" pitchFamily="34" charset="0"/>
              </a:rPr>
              <a:t> </a:t>
            </a:r>
            <a:r>
              <a:rPr lang="fr-FR" sz="1800" b="1" kern="100" dirty="0">
                <a:effectLst/>
                <a:latin typeface="Tahoma" panose="020B0604030504040204" pitchFamily="34" charset="0"/>
                <a:ea typeface="Tahoma" panose="020B0604030504040204" pitchFamily="34" charset="0"/>
                <a:cs typeface="Tahoma" panose="020B0604030504040204" pitchFamily="34" charset="0"/>
              </a:rPr>
              <a:t>Vidéo RS </a:t>
            </a:r>
            <a:r>
              <a:rPr lang="fr-FR" b="1" kern="100" dirty="0" err="1">
                <a:latin typeface="Tahoma" panose="020B0604030504040204" pitchFamily="34" charset="0"/>
                <a:ea typeface="Tahoma" panose="020B0604030504040204" pitchFamily="34" charset="0"/>
                <a:cs typeface="Tahoma" panose="020B0604030504040204" pitchFamily="34" charset="0"/>
              </a:rPr>
              <a:t>RS</a:t>
            </a:r>
            <a:r>
              <a:rPr lang="fr-FR" b="1" kern="100" dirty="0">
                <a:latin typeface="Tahoma" panose="020B0604030504040204" pitchFamily="34" charset="0"/>
                <a:ea typeface="Tahoma" panose="020B0604030504040204" pitchFamily="34" charset="0"/>
                <a:cs typeface="Tahoma" panose="020B0604030504040204" pitchFamily="34" charset="0"/>
              </a:rPr>
              <a:t> : nos pros </a:t>
            </a:r>
            <a:r>
              <a:rPr lang="fr-FR" sz="1800" kern="100" dirty="0">
                <a:effectLst/>
                <a:latin typeface="Tahoma" panose="020B0604030504040204" pitchFamily="34" charset="0"/>
                <a:ea typeface="Tahoma" panose="020B0604030504040204" pitchFamily="34" charset="0"/>
                <a:cs typeface="Tahoma" panose="020B0604030504040204" pitchFamily="34" charset="0"/>
              </a:rPr>
              <a:t>partage</a:t>
            </a:r>
            <a:r>
              <a:rPr lang="fr-FR" kern="100" dirty="0">
                <a:latin typeface="Tahoma" panose="020B0604030504040204" pitchFamily="34" charset="0"/>
                <a:ea typeface="Tahoma" panose="020B0604030504040204" pitchFamily="34" charset="0"/>
                <a:cs typeface="Tahoma" panose="020B0604030504040204" pitchFamily="34" charset="0"/>
              </a:rPr>
              <a:t>nt</a:t>
            </a:r>
            <a:r>
              <a:rPr lang="fr-FR" sz="1800" kern="100" dirty="0">
                <a:effectLst/>
                <a:latin typeface="Tahoma" panose="020B0604030504040204" pitchFamily="34" charset="0"/>
                <a:ea typeface="Tahoma" panose="020B0604030504040204" pitchFamily="34" charset="0"/>
                <a:cs typeface="Tahoma" panose="020B0604030504040204" pitchFamily="34" charset="0"/>
              </a:rPr>
              <a:t>  </a:t>
            </a:r>
            <a:r>
              <a:rPr lang="fr-FR" sz="1800" b="1" kern="100" dirty="0">
                <a:effectLst/>
                <a:latin typeface="Tahoma" panose="020B0604030504040204" pitchFamily="34" charset="0"/>
                <a:ea typeface="Tahoma" panose="020B0604030504040204" pitchFamily="34" charset="0"/>
                <a:cs typeface="Tahoma" panose="020B0604030504040204" pitchFamily="34" charset="0"/>
              </a:rPr>
              <a:t>les meilleures expressions entendues sur les marchés </a:t>
            </a:r>
            <a:r>
              <a:rPr lang="fr-FR" sz="1800" kern="100" dirty="0">
                <a:effectLst/>
                <a:latin typeface="Tahoma" panose="020B0604030504040204" pitchFamily="34" charset="0"/>
                <a:ea typeface="Tahoma" panose="020B0604030504040204" pitchFamily="34" charset="0"/>
                <a:cs typeface="Tahoma" panose="020B0604030504040204" pitchFamily="34" charset="0"/>
              </a:rPr>
              <a:t>(« y’en a un peu plus j’vous le mets quand même ? »…)</a:t>
            </a:r>
          </a:p>
        </p:txBody>
      </p:sp>
    </p:spTree>
    <p:extLst>
      <p:ext uri="{BB962C8B-B14F-4D97-AF65-F5344CB8AC3E}">
        <p14:creationId xmlns:p14="http://schemas.microsoft.com/office/powerpoint/2010/main" val="22529618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C2384-BC5D-60AD-80D3-67691429EB2E}"/>
            </a:ext>
          </a:extLst>
        </p:cNvPr>
        <p:cNvGrpSpPr/>
        <p:nvPr/>
      </p:nvGrpSpPr>
      <p:grpSpPr>
        <a:xfrm>
          <a:off x="0" y="0"/>
          <a:ext cx="0" cy="0"/>
          <a:chOff x="0" y="0"/>
          <a:chExt cx="0" cy="0"/>
        </a:xfrm>
      </p:grpSpPr>
      <p:pic>
        <p:nvPicPr>
          <p:cNvPr id="3" name="Image 2" descr="Une image contenant fruit de mer, Produits de la mer, texte, dessin&#10;&#10;Description générée automatiquement">
            <a:extLst>
              <a:ext uri="{FF2B5EF4-FFF2-40B4-BE49-F238E27FC236}">
                <a16:creationId xmlns:a16="http://schemas.microsoft.com/office/drawing/2014/main" id="{B857D882-53FC-BB87-A90C-D014050EB7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615" y="122892"/>
            <a:ext cx="4676152" cy="6612215"/>
          </a:xfrm>
          <a:prstGeom prst="rect">
            <a:avLst/>
          </a:prstGeom>
        </p:spPr>
      </p:pic>
      <p:sp>
        <p:nvSpPr>
          <p:cNvPr id="2" name="ZoneTexte 1">
            <a:extLst>
              <a:ext uri="{FF2B5EF4-FFF2-40B4-BE49-F238E27FC236}">
                <a16:creationId xmlns:a16="http://schemas.microsoft.com/office/drawing/2014/main" id="{C999C243-BF91-CDC4-178C-805DE23D14CA}"/>
              </a:ext>
            </a:extLst>
          </p:cNvPr>
          <p:cNvSpPr txBox="1"/>
          <p:nvPr/>
        </p:nvSpPr>
        <p:spPr>
          <a:xfrm>
            <a:off x="5630091" y="718457"/>
            <a:ext cx="4937760" cy="2677656"/>
          </a:xfrm>
          <a:prstGeom prst="rect">
            <a:avLst/>
          </a:prstGeom>
          <a:noFill/>
        </p:spPr>
        <p:txBody>
          <a:bodyPr wrap="square" rtlCol="0">
            <a:spAutoFit/>
          </a:bodyPr>
          <a:lstStyle/>
          <a:p>
            <a:r>
              <a:rPr lang="fr-FR" sz="2000" b="1" dirty="0">
                <a:latin typeface="Tahoma" panose="020B0604030504040204" pitchFamily="34" charset="0"/>
                <a:ea typeface="Tahoma" panose="020B0604030504040204" pitchFamily="34" charset="0"/>
                <a:cs typeface="Tahoma" panose="020B0604030504040204" pitchFamily="34" charset="0"/>
              </a:rPr>
              <a:t>Une opération récurrente qui met à l’honneur un rayon trad tous les deux mois.</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Un traitement </a:t>
            </a:r>
            <a:r>
              <a:rPr lang="fr-FR" dirty="0" err="1">
                <a:latin typeface="Tahoma" panose="020B0604030504040204" pitchFamily="34" charset="0"/>
                <a:ea typeface="Tahoma" panose="020B0604030504040204" pitchFamily="34" charset="0"/>
                <a:cs typeface="Tahoma" panose="020B0604030504040204" pitchFamily="34" charset="0"/>
              </a:rPr>
              <a:t>graphque</a:t>
            </a:r>
            <a:r>
              <a:rPr lang="fr-FR" dirty="0">
                <a:latin typeface="Tahoma" panose="020B0604030504040204" pitchFamily="34" charset="0"/>
                <a:ea typeface="Tahoma" panose="020B0604030504040204" pitchFamily="34" charset="0"/>
                <a:cs typeface="Tahoma" panose="020B0604030504040204" pitchFamily="34" charset="0"/>
              </a:rPr>
              <a:t> spécifique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pour que l’opération se démarque.</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Une expression prix  « les prix les plus frais »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dédiée à l’opération</a:t>
            </a:r>
          </a:p>
        </p:txBody>
      </p:sp>
      <p:sp>
        <p:nvSpPr>
          <p:cNvPr id="6" name="ZoneTexte 5">
            <a:extLst>
              <a:ext uri="{FF2B5EF4-FFF2-40B4-BE49-F238E27FC236}">
                <a16:creationId xmlns:a16="http://schemas.microsoft.com/office/drawing/2014/main" id="{642F027B-B867-6B5C-226E-24E2D2836C75}"/>
              </a:ext>
            </a:extLst>
          </p:cNvPr>
          <p:cNvSpPr txBox="1"/>
          <p:nvPr/>
        </p:nvSpPr>
        <p:spPr>
          <a:xfrm>
            <a:off x="5630091" y="3541820"/>
            <a:ext cx="6093822" cy="1754326"/>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Dispositif RS </a:t>
            </a:r>
          </a:p>
          <a:p>
            <a:r>
              <a:rPr lang="fr-FR" b="1" dirty="0">
                <a:latin typeface="Tahoma" panose="020B0604030504040204" pitchFamily="34" charset="0"/>
                <a:ea typeface="Tahoma" panose="020B0604030504040204" pitchFamily="34" charset="0"/>
                <a:cs typeface="Tahoma" panose="020B0604030504040204" pitchFamily="34" charset="0"/>
              </a:rPr>
              <a:t>Live Cours de Cuisine avec Nos Pros</a:t>
            </a:r>
            <a:br>
              <a:rPr lang="fr-FR" dirty="0"/>
            </a:br>
            <a:r>
              <a:rPr lang="fr-FR" dirty="0">
                <a:latin typeface="Tahoma" panose="020B0604030504040204" pitchFamily="34" charset="0"/>
                <a:ea typeface="Tahoma" panose="020B0604030504040204" pitchFamily="34" charset="0"/>
                <a:cs typeface="Tahoma" panose="020B0604030504040204" pitchFamily="34" charset="0"/>
              </a:rPr>
              <a:t>Organiser des </a:t>
            </a:r>
            <a:r>
              <a:rPr lang="fr-FR" b="1" dirty="0">
                <a:latin typeface="Tahoma" panose="020B0604030504040204" pitchFamily="34" charset="0"/>
                <a:ea typeface="Tahoma" panose="020B0604030504040204" pitchFamily="34" charset="0"/>
                <a:cs typeface="Tahoma" panose="020B0604030504040204" pitchFamily="34" charset="0"/>
              </a:rPr>
              <a:t>live cooking sessions</a:t>
            </a:r>
            <a:r>
              <a:rPr lang="fr-FR" dirty="0">
                <a:latin typeface="Tahoma" panose="020B0604030504040204" pitchFamily="34" charset="0"/>
                <a:ea typeface="Tahoma" panose="020B0604030504040204" pitchFamily="34" charset="0"/>
                <a:cs typeface="Tahoma" panose="020B0604030504040204" pitchFamily="34" charset="0"/>
              </a:rPr>
              <a:t> sur Instagram et Facebook, animées par un artisan du rayon à l’honneur (boucher, poissonnier, etc.), qui propose un cours de cuisine en direct avec les produits du marché.</a:t>
            </a:r>
          </a:p>
        </p:txBody>
      </p:sp>
      <p:sp>
        <p:nvSpPr>
          <p:cNvPr id="7" name="ZoneTexte 6">
            <a:extLst>
              <a:ext uri="{FF2B5EF4-FFF2-40B4-BE49-F238E27FC236}">
                <a16:creationId xmlns:a16="http://schemas.microsoft.com/office/drawing/2014/main" id="{50CF7B32-AB07-D98D-78BE-86E3A90421E0}"/>
              </a:ext>
            </a:extLst>
          </p:cNvPr>
          <p:cNvSpPr txBox="1"/>
          <p:nvPr/>
        </p:nvSpPr>
        <p:spPr>
          <a:xfrm>
            <a:off x="5630091" y="5441854"/>
            <a:ext cx="6093822" cy="1200329"/>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Jeu In store et On Web</a:t>
            </a:r>
          </a:p>
          <a:p>
            <a:r>
              <a:rPr lang="fr-FR" b="1" kern="100" dirty="0">
                <a:latin typeface="Tahoma" panose="020B0604030504040204" pitchFamily="34" charset="0"/>
                <a:ea typeface="Tahoma" panose="020B0604030504040204" pitchFamily="34" charset="0"/>
                <a:cs typeface="Tahoma" panose="020B0604030504040204" pitchFamily="34" charset="0"/>
              </a:rPr>
              <a:t>G</a:t>
            </a:r>
            <a:r>
              <a:rPr lang="fr-FR" sz="1800" b="1" kern="100" dirty="0">
                <a:effectLst/>
                <a:latin typeface="Tahoma" panose="020B0604030504040204" pitchFamily="34" charset="0"/>
                <a:ea typeface="Tahoma" panose="020B0604030504040204" pitchFamily="34" charset="0"/>
                <a:cs typeface="Tahoma" panose="020B0604030504040204" pitchFamily="34" charset="0"/>
              </a:rPr>
              <a:t>rand jeu du Juste Prix en magasin : </a:t>
            </a:r>
            <a:br>
              <a:rPr lang="fr-FR" sz="1800" b="1" kern="100" dirty="0">
                <a:effectLst/>
                <a:latin typeface="Tahoma" panose="020B0604030504040204" pitchFamily="34" charset="0"/>
                <a:ea typeface="Tahoma" panose="020B0604030504040204" pitchFamily="34" charset="0"/>
                <a:cs typeface="Tahoma" panose="020B0604030504040204" pitchFamily="34" charset="0"/>
              </a:rPr>
            </a:br>
            <a:r>
              <a:rPr lang="fr-FR" kern="100" dirty="0">
                <a:latin typeface="Tahoma" panose="020B0604030504040204" pitchFamily="34" charset="0"/>
                <a:ea typeface="Tahoma" panose="020B0604030504040204" pitchFamily="34" charset="0"/>
                <a:cs typeface="Tahoma" panose="020B0604030504040204" pitchFamily="34" charset="0"/>
              </a:rPr>
              <a:t>De</a:t>
            </a:r>
            <a:r>
              <a:rPr lang="fr-FR" sz="1800" kern="100" dirty="0">
                <a:effectLst/>
                <a:latin typeface="Tahoma" panose="020B0604030504040204" pitchFamily="34" charset="0"/>
                <a:ea typeface="Tahoma" panose="020B0604030504040204" pitchFamily="34" charset="0"/>
                <a:cs typeface="Tahoma" panose="020B0604030504040204" pitchFamily="34" charset="0"/>
              </a:rPr>
              <a:t>vinez le prix de notre panier du marché </a:t>
            </a:r>
            <a:br>
              <a:rPr lang="fr-FR" sz="1800" kern="100" dirty="0">
                <a:effectLst/>
                <a:latin typeface="Tahoma" panose="020B0604030504040204" pitchFamily="34" charset="0"/>
                <a:ea typeface="Tahoma" panose="020B0604030504040204" pitchFamily="34" charset="0"/>
                <a:cs typeface="Tahoma" panose="020B0604030504040204" pitchFamily="34" charset="0"/>
              </a:rPr>
            </a:br>
            <a:r>
              <a:rPr lang="fr-FR" sz="1800" kern="100" dirty="0">
                <a:effectLst/>
                <a:latin typeface="Tahoma" panose="020B0604030504040204" pitchFamily="34" charset="0"/>
                <a:ea typeface="Tahoma" panose="020B0604030504040204" pitchFamily="34" charset="0"/>
                <a:cs typeface="Tahoma" panose="020B0604030504040204" pitchFamily="34" charset="0"/>
              </a:rPr>
              <a:t>et remportez-le !</a:t>
            </a:r>
          </a:p>
        </p:txBody>
      </p:sp>
    </p:spTree>
    <p:extLst>
      <p:ext uri="{BB962C8B-B14F-4D97-AF65-F5344CB8AC3E}">
        <p14:creationId xmlns:p14="http://schemas.microsoft.com/office/powerpoint/2010/main" val="36612902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006CF-8EFA-4A2F-C112-C8CE3A41611D}"/>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68D8F3E0-7434-C2A4-C0D0-72F0562D0D2A}"/>
              </a:ext>
            </a:extLst>
          </p:cNvPr>
          <p:cNvPicPr>
            <a:picLocks noChangeAspect="1"/>
          </p:cNvPicPr>
          <p:nvPr/>
        </p:nvPicPr>
        <p:blipFill>
          <a:blip r:embed="rId2"/>
          <a:stretch>
            <a:fillRect/>
          </a:stretch>
        </p:blipFill>
        <p:spPr>
          <a:xfrm>
            <a:off x="-132735" y="0"/>
            <a:ext cx="12324735" cy="6858000"/>
          </a:xfrm>
          <a:prstGeom prst="rect">
            <a:avLst/>
          </a:prstGeom>
        </p:spPr>
      </p:pic>
      <p:pic>
        <p:nvPicPr>
          <p:cNvPr id="8" name="Picture 2" descr="logo supermarché match - At Work Conseil">
            <a:extLst>
              <a:ext uri="{FF2B5EF4-FFF2-40B4-BE49-F238E27FC236}">
                <a16:creationId xmlns:a16="http://schemas.microsoft.com/office/drawing/2014/main" id="{E799B735-EE91-38DE-E224-EFBD16B0BF5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497" t="24553" r="30338" b="26777"/>
          <a:stretch/>
        </p:blipFill>
        <p:spPr bwMode="auto">
          <a:xfrm>
            <a:off x="5128816" y="689973"/>
            <a:ext cx="1735270" cy="77492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4EDD5596-7418-FD74-4D84-B168D04CE544}"/>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0AE83FFA-040F-39A3-20E3-6E58917B0E7B}"/>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MARS</a:t>
            </a:r>
          </a:p>
        </p:txBody>
      </p:sp>
      <p:cxnSp>
        <p:nvCxnSpPr>
          <p:cNvPr id="9" name="Connecteur droit 8">
            <a:extLst>
              <a:ext uri="{FF2B5EF4-FFF2-40B4-BE49-F238E27FC236}">
                <a16:creationId xmlns:a16="http://schemas.microsoft.com/office/drawing/2014/main" id="{A6DAEBFF-0A09-692F-B039-509B9B21547F}"/>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3C34997E-0270-07C2-4FFE-4C35C7FE4FE4}"/>
              </a:ext>
            </a:extLst>
          </p:cNvPr>
          <p:cNvSpPr txBox="1"/>
          <p:nvPr/>
        </p:nvSpPr>
        <p:spPr>
          <a:xfrm>
            <a:off x="4190979" y="3901766"/>
            <a:ext cx="3427541"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Anniversaire</a:t>
            </a:r>
          </a:p>
        </p:txBody>
      </p:sp>
      <p:cxnSp>
        <p:nvCxnSpPr>
          <p:cNvPr id="3" name="Connecteur droit 2">
            <a:extLst>
              <a:ext uri="{FF2B5EF4-FFF2-40B4-BE49-F238E27FC236}">
                <a16:creationId xmlns:a16="http://schemas.microsoft.com/office/drawing/2014/main" id="{7D81A421-2430-AD1C-F899-137506E0F88F}"/>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949075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07042-4511-C3C0-ADEE-A3943AF9242D}"/>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D657321D-A693-334E-3E7E-9FE79479989B}"/>
              </a:ext>
            </a:extLst>
          </p:cNvPr>
          <p:cNvSpPr txBox="1"/>
          <p:nvPr/>
        </p:nvSpPr>
        <p:spPr>
          <a:xfrm>
            <a:off x="6190518" y="1703120"/>
            <a:ext cx="4594163" cy="2185214"/>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Mars met l’accent </a:t>
            </a:r>
            <a:br>
              <a:rPr lang="fr-FR" dirty="0">
                <a:latin typeface="Tahoma" panose="020B0604030504040204" pitchFamily="34" charset="0"/>
                <a:ea typeface="Tahoma" panose="020B0604030504040204" pitchFamily="34" charset="0"/>
                <a:cs typeface="Tahoma" panose="020B0604030504040204" pitchFamily="34" charset="0"/>
              </a:rPr>
            </a:br>
            <a:r>
              <a:rPr lang="fr-FR" sz="2800" b="1" dirty="0">
                <a:latin typeface="Tahoma" panose="020B0604030504040204" pitchFamily="34" charset="0"/>
                <a:ea typeface="Tahoma" panose="020B0604030504040204" pitchFamily="34" charset="0"/>
                <a:cs typeface="Tahoma" panose="020B0604030504040204" pitchFamily="34" charset="0"/>
              </a:rPr>
              <a:t>temps forts anniversaire </a:t>
            </a:r>
            <a:br>
              <a:rPr lang="fr-FR" sz="2400"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avec une opération qui valorise des marques partenaires et créer l’événement chez Match avec des prix, des animations et un grand pour les 65 ans.</a:t>
            </a:r>
          </a:p>
          <a:p>
            <a:r>
              <a:rPr lang="fr-FR" dirty="0">
                <a:latin typeface="Tahoma" panose="020B0604030504040204" pitchFamily="34" charset="0"/>
                <a:ea typeface="Tahoma" panose="020B0604030504040204" pitchFamily="34" charset="0"/>
                <a:cs typeface="Tahoma" panose="020B0604030504040204" pitchFamily="34" charset="0"/>
              </a:rPr>
              <a:t>&amp; une nouvelle mécanique d’offre…</a:t>
            </a:r>
          </a:p>
        </p:txBody>
      </p:sp>
      <p:sp>
        <p:nvSpPr>
          <p:cNvPr id="9" name="Triangle isocèle 8">
            <a:extLst>
              <a:ext uri="{FF2B5EF4-FFF2-40B4-BE49-F238E27FC236}">
                <a16:creationId xmlns:a16="http://schemas.microsoft.com/office/drawing/2014/main" id="{96C127A4-53F9-8498-ECC5-DE41235231FB}"/>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D1AA7B93-A3B8-7E6F-C700-11A2805F6839}"/>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MARS</a:t>
            </a:r>
          </a:p>
        </p:txBody>
      </p:sp>
    </p:spTree>
    <p:extLst>
      <p:ext uri="{BB962C8B-B14F-4D97-AF65-F5344CB8AC3E}">
        <p14:creationId xmlns:p14="http://schemas.microsoft.com/office/powerpoint/2010/main" val="24628924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55B01D-1DFF-72B6-051A-C9C6C322CE65}"/>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6" name="Image 5" descr="Une image contenant texte, affiche, graphisme, Police&#10;&#10;Description générée automatiquement">
            <a:extLst>
              <a:ext uri="{FF2B5EF4-FFF2-40B4-BE49-F238E27FC236}">
                <a16:creationId xmlns:a16="http://schemas.microsoft.com/office/drawing/2014/main" id="{3144E0D6-3CF7-997B-191F-C0F40E8531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812" y="0"/>
            <a:ext cx="4850376" cy="6858000"/>
          </a:xfrm>
          <a:prstGeom prst="rect">
            <a:avLst/>
          </a:prstGeom>
        </p:spPr>
      </p:pic>
    </p:spTree>
    <p:extLst>
      <p:ext uri="{BB962C8B-B14F-4D97-AF65-F5344CB8AC3E}">
        <p14:creationId xmlns:p14="http://schemas.microsoft.com/office/powerpoint/2010/main" val="38899834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3F8FA-6A1B-BE45-2162-96911289984C}"/>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AED3F27-7C94-D1A6-C634-C55D57B721AB}"/>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affiche, graphisme, étiquette&#10;&#10;Description générée automatiquement">
            <a:extLst>
              <a:ext uri="{FF2B5EF4-FFF2-40B4-BE49-F238E27FC236}">
                <a16:creationId xmlns:a16="http://schemas.microsoft.com/office/drawing/2014/main" id="{2A960C0A-82BC-FE8A-9672-1FD28597C4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301" y="0"/>
            <a:ext cx="4849398" cy="6858000"/>
          </a:xfrm>
          <a:prstGeom prst="rect">
            <a:avLst/>
          </a:prstGeom>
        </p:spPr>
      </p:pic>
    </p:spTree>
    <p:extLst>
      <p:ext uri="{BB962C8B-B14F-4D97-AF65-F5344CB8AC3E}">
        <p14:creationId xmlns:p14="http://schemas.microsoft.com/office/powerpoint/2010/main" val="38158018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85D4C-DB7C-E944-594D-730FF4C057D6}"/>
            </a:ext>
          </a:extLst>
        </p:cNvPr>
        <p:cNvGrpSpPr/>
        <p:nvPr/>
      </p:nvGrpSpPr>
      <p:grpSpPr>
        <a:xfrm>
          <a:off x="0" y="0"/>
          <a:ext cx="0" cy="0"/>
          <a:chOff x="0" y="0"/>
          <a:chExt cx="0" cy="0"/>
        </a:xfrm>
      </p:grpSpPr>
      <p:pic>
        <p:nvPicPr>
          <p:cNvPr id="6" name="Image 5" descr="Une image contenant texte, affiche, graphisme, Police&#10;&#10;Description générée automatiquement">
            <a:extLst>
              <a:ext uri="{FF2B5EF4-FFF2-40B4-BE49-F238E27FC236}">
                <a16:creationId xmlns:a16="http://schemas.microsoft.com/office/drawing/2014/main" id="{70439F83-DEB3-B5E8-FECF-16ACAF63AE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785" y="261257"/>
            <a:ext cx="4480824" cy="6335486"/>
          </a:xfrm>
          <a:prstGeom prst="rect">
            <a:avLst/>
          </a:prstGeom>
        </p:spPr>
      </p:pic>
      <p:sp>
        <p:nvSpPr>
          <p:cNvPr id="3" name="ZoneTexte 2">
            <a:extLst>
              <a:ext uri="{FF2B5EF4-FFF2-40B4-BE49-F238E27FC236}">
                <a16:creationId xmlns:a16="http://schemas.microsoft.com/office/drawing/2014/main" id="{4D1CD920-4D01-3AD9-2B4A-7604580086B3}"/>
              </a:ext>
            </a:extLst>
          </p:cNvPr>
          <p:cNvSpPr txBox="1"/>
          <p:nvPr/>
        </p:nvSpPr>
        <p:spPr>
          <a:xfrm>
            <a:off x="5450477" y="1739095"/>
            <a:ext cx="6093822" cy="4247317"/>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 MATCH’IVERSAIRE</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L'opération de mars comprendra :</a:t>
            </a:r>
          </a:p>
          <a:p>
            <a:pPr>
              <a:buFont typeface="Arial" panose="020B0604020202020204" pitchFamily="34" charset="0"/>
              <a:buChar char="•"/>
            </a:pPr>
            <a:r>
              <a:rPr lang="fr-FR" dirty="0">
                <a:latin typeface="Tahoma" panose="020B0604030504040204" pitchFamily="34" charset="0"/>
                <a:ea typeface="Tahoma" panose="020B0604030504040204" pitchFamily="34" charset="0"/>
                <a:cs typeface="Tahoma" panose="020B0604030504040204" pitchFamily="34" charset="0"/>
              </a:rPr>
              <a:t>Des </a:t>
            </a:r>
            <a:r>
              <a:rPr lang="fr-FR" b="1" dirty="0">
                <a:latin typeface="Tahoma" panose="020B0604030504040204" pitchFamily="34" charset="0"/>
                <a:ea typeface="Tahoma" panose="020B0604030504040204" pitchFamily="34" charset="0"/>
                <a:cs typeface="Tahoma" panose="020B0604030504040204" pitchFamily="34" charset="0"/>
              </a:rPr>
              <a:t>offres spéciales</a:t>
            </a:r>
            <a:r>
              <a:rPr lang="fr-FR" dirty="0">
                <a:latin typeface="Tahoma" panose="020B0604030504040204" pitchFamily="34" charset="0"/>
                <a:ea typeface="Tahoma" panose="020B0604030504040204" pitchFamily="34" charset="0"/>
                <a:cs typeface="Tahoma" panose="020B0604030504040204" pitchFamily="34" charset="0"/>
              </a:rPr>
              <a:t> sur les produits phares partenaire et les produits différenciants (Produits Totem, PPNP),  </a:t>
            </a:r>
          </a:p>
          <a:p>
            <a:pPr>
              <a:buFont typeface="Arial" panose="020B0604020202020204" pitchFamily="34" charset="0"/>
              <a:buChar char="•"/>
            </a:pPr>
            <a:r>
              <a:rPr lang="fr-FR" dirty="0">
                <a:latin typeface="Tahoma" panose="020B0604030504040204" pitchFamily="34" charset="0"/>
                <a:ea typeface="Tahoma" panose="020B0604030504040204" pitchFamily="34" charset="0"/>
                <a:cs typeface="Tahoma" panose="020B0604030504040204" pitchFamily="34" charset="0"/>
              </a:rPr>
              <a:t>Des </a:t>
            </a:r>
            <a:r>
              <a:rPr lang="fr-FR" b="1" dirty="0">
                <a:latin typeface="Tahoma" panose="020B0604030504040204" pitchFamily="34" charset="0"/>
                <a:ea typeface="Tahoma" panose="020B0604030504040204" pitchFamily="34" charset="0"/>
                <a:cs typeface="Tahoma" panose="020B0604030504040204" pitchFamily="34" charset="0"/>
              </a:rPr>
              <a:t>animations en magasin</a:t>
            </a:r>
            <a:r>
              <a:rPr lang="fr-FR" dirty="0">
                <a:latin typeface="Tahoma" panose="020B0604030504040204" pitchFamily="34" charset="0"/>
                <a:ea typeface="Tahoma" panose="020B0604030504040204" pitchFamily="34" charset="0"/>
                <a:cs typeface="Tahoma" panose="020B0604030504040204" pitchFamily="34" charset="0"/>
              </a:rPr>
              <a:t> pour engager les clients dans une ambiance festive et conviviale, avec des dégustations, des jeux interactifs, et des événements autour des professionnels Match.</a:t>
            </a:r>
          </a:p>
          <a:p>
            <a:pPr>
              <a:buFont typeface="Arial" panose="020B0604020202020204" pitchFamily="34" charset="0"/>
              <a:buChar char="•"/>
            </a:pPr>
            <a:r>
              <a:rPr lang="fr-FR" dirty="0">
                <a:latin typeface="Tahoma" panose="020B0604030504040204" pitchFamily="34" charset="0"/>
                <a:ea typeface="Tahoma" panose="020B0604030504040204" pitchFamily="34" charset="0"/>
                <a:cs typeface="Tahoma" panose="020B0604030504040204" pitchFamily="34" charset="0"/>
              </a:rPr>
              <a:t>Une </a:t>
            </a:r>
            <a:r>
              <a:rPr lang="fr-FR" b="1" dirty="0">
                <a:latin typeface="Tahoma" panose="020B0604030504040204" pitchFamily="34" charset="0"/>
                <a:ea typeface="Tahoma" panose="020B0604030504040204" pitchFamily="34" charset="0"/>
                <a:cs typeface="Tahoma" panose="020B0604030504040204" pitchFamily="34" charset="0"/>
              </a:rPr>
              <a:t>communication ciblée multicanal</a:t>
            </a:r>
            <a:r>
              <a:rPr lang="fr-FR" dirty="0">
                <a:latin typeface="Tahoma" panose="020B0604030504040204" pitchFamily="34" charset="0"/>
                <a:ea typeface="Tahoma" panose="020B0604030504040204" pitchFamily="34" charset="0"/>
                <a:cs typeface="Tahoma" panose="020B0604030504040204" pitchFamily="34" charset="0"/>
              </a:rPr>
              <a:t>, avec une forte présence sur les réseaux sociaux, en appuyant sur le logo </a:t>
            </a:r>
            <a:r>
              <a:rPr lang="fr-FR" b="1" dirty="0">
                <a:latin typeface="Tahoma" panose="020B0604030504040204" pitchFamily="34" charset="0"/>
                <a:ea typeface="Tahoma" panose="020B0604030504040204" pitchFamily="34" charset="0"/>
                <a:cs typeface="Tahoma" panose="020B0604030504040204" pitchFamily="34" charset="0"/>
              </a:rPr>
              <a:t>65 ans</a:t>
            </a:r>
            <a:r>
              <a:rPr lang="fr-FR" dirty="0">
                <a:latin typeface="Tahoma" panose="020B0604030504040204" pitchFamily="34" charset="0"/>
                <a:ea typeface="Tahoma" panose="020B0604030504040204" pitchFamily="34" charset="0"/>
                <a:cs typeface="Tahoma" panose="020B0604030504040204" pitchFamily="34" charset="0"/>
              </a:rPr>
              <a:t> et des vidéos dédiées à l’histoire de l’enseigne.</a:t>
            </a:r>
          </a:p>
          <a:p>
            <a:pPr>
              <a:buFont typeface="Arial" panose="020B0604020202020204" pitchFamily="34" charset="0"/>
              <a:buChar char="•"/>
            </a:pPr>
            <a:r>
              <a:rPr lang="fr-FR" dirty="0">
                <a:latin typeface="Tahoma" panose="020B0604030504040204" pitchFamily="34" charset="0"/>
                <a:ea typeface="Tahoma" panose="020B0604030504040204" pitchFamily="34" charset="0"/>
                <a:cs typeface="Tahoma" panose="020B0604030504040204" pitchFamily="34" charset="0"/>
              </a:rPr>
              <a:t>Un </a:t>
            </a:r>
            <a:r>
              <a:rPr lang="fr-FR" b="1" dirty="0">
                <a:latin typeface="Tahoma" panose="020B0604030504040204" pitchFamily="34" charset="0"/>
                <a:ea typeface="Tahoma" panose="020B0604030504040204" pitchFamily="34" charset="0"/>
                <a:cs typeface="Tahoma" panose="020B0604030504040204" pitchFamily="34" charset="0"/>
              </a:rPr>
              <a:t>jeu-concours national</a:t>
            </a:r>
            <a:r>
              <a:rPr lang="fr-FR" dirty="0">
                <a:latin typeface="Tahoma" panose="020B0604030504040204" pitchFamily="34" charset="0"/>
                <a:ea typeface="Tahoma" panose="020B0604030504040204" pitchFamily="34" charset="0"/>
                <a:cs typeface="Tahoma" panose="020B0604030504040204" pitchFamily="34" charset="0"/>
              </a:rPr>
              <a:t> où les clients pourront gagner des lots exclusifs, comme un </a:t>
            </a:r>
            <a:r>
              <a:rPr lang="fr-FR" b="1" dirty="0">
                <a:latin typeface="Tahoma" panose="020B0604030504040204" pitchFamily="34" charset="0"/>
                <a:ea typeface="Tahoma" panose="020B0604030504040204" pitchFamily="34" charset="0"/>
                <a:cs typeface="Tahoma" panose="020B0604030504040204" pitchFamily="34" charset="0"/>
              </a:rPr>
              <a:t>an de courses gratuites</a:t>
            </a:r>
            <a:r>
              <a:rPr lang="fr-FR" dirty="0">
                <a:latin typeface="Tahoma" panose="020B0604030504040204" pitchFamily="34" charset="0"/>
                <a:ea typeface="Tahoma" panose="020B0604030504040204" pitchFamily="34" charset="0"/>
                <a:cs typeface="Tahoma" panose="020B0604030504040204" pitchFamily="34" charset="0"/>
              </a:rPr>
              <a:t>.</a:t>
            </a:r>
          </a:p>
        </p:txBody>
      </p:sp>
    </p:spTree>
    <p:extLst>
      <p:ext uri="{BB962C8B-B14F-4D97-AF65-F5344CB8AC3E}">
        <p14:creationId xmlns:p14="http://schemas.microsoft.com/office/powerpoint/2010/main" val="20243784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6A9A248-F647-7D72-7B14-7ED96CD3D0C6}"/>
              </a:ext>
            </a:extLst>
          </p:cNvPr>
          <p:cNvSpPr txBox="1"/>
          <p:nvPr/>
        </p:nvSpPr>
        <p:spPr>
          <a:xfrm>
            <a:off x="499227" y="1226096"/>
            <a:ext cx="4472699" cy="646331"/>
          </a:xfrm>
          <a:prstGeom prst="rect">
            <a:avLst/>
          </a:prstGeom>
          <a:noFill/>
        </p:spPr>
        <p:txBody>
          <a:bodyPr wrap="none" rtlCol="0">
            <a:spAutoFit/>
          </a:bodyPr>
          <a:lstStyle/>
          <a:p>
            <a:pPr algn="r"/>
            <a:r>
              <a:rPr lang="fr-FR" sz="36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Le panier magique</a:t>
            </a:r>
          </a:p>
        </p:txBody>
      </p:sp>
      <p:sp>
        <p:nvSpPr>
          <p:cNvPr id="3" name="Titre 1">
            <a:extLst>
              <a:ext uri="{FF2B5EF4-FFF2-40B4-BE49-F238E27FC236}">
                <a16:creationId xmlns:a16="http://schemas.microsoft.com/office/drawing/2014/main" id="{E30B2D51-0F70-12C7-2C5E-2602474CFDE3}"/>
              </a:ext>
            </a:extLst>
          </p:cNvPr>
          <p:cNvSpPr txBox="1">
            <a:spLocks/>
          </p:cNvSpPr>
          <p:nvPr/>
        </p:nvSpPr>
        <p:spPr>
          <a:xfrm>
            <a:off x="585148" y="373919"/>
            <a:ext cx="10515600" cy="473074"/>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600" b="1"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Mécanique promotionnelle anniversaire</a:t>
            </a:r>
          </a:p>
        </p:txBody>
      </p:sp>
      <p:sp>
        <p:nvSpPr>
          <p:cNvPr id="7" name="ZoneTexte 6">
            <a:extLst>
              <a:ext uri="{FF2B5EF4-FFF2-40B4-BE49-F238E27FC236}">
                <a16:creationId xmlns:a16="http://schemas.microsoft.com/office/drawing/2014/main" id="{2082841A-47A6-915A-660E-0971AA90E9C9}"/>
              </a:ext>
            </a:extLst>
          </p:cNvPr>
          <p:cNvSpPr txBox="1"/>
          <p:nvPr/>
        </p:nvSpPr>
        <p:spPr>
          <a:xfrm>
            <a:off x="2735576" y="3780863"/>
            <a:ext cx="6097464" cy="1754326"/>
          </a:xfrm>
          <a:prstGeom prst="rect">
            <a:avLst/>
          </a:prstGeom>
          <a:noFill/>
        </p:spPr>
        <p:txBody>
          <a:bodyPr wrap="square">
            <a:spAutoFit/>
          </a:bodyPr>
          <a:lstStyle/>
          <a:p>
            <a:pPr algn="ctr"/>
            <a:r>
              <a:rPr lang="fr-FR" sz="1800" b="1" i="1" dirty="0">
                <a:latin typeface="Tahoma" panose="020B0604030504040204" pitchFamily="34" charset="0"/>
                <a:ea typeface="Tahoma" panose="020B0604030504040204" pitchFamily="34" charset="0"/>
                <a:cs typeface="Tahoma" panose="020B0604030504040204" pitchFamily="34" charset="0"/>
              </a:rPr>
              <a:t>"Bienvenue chez Supermarché Match !</a:t>
            </a:r>
            <a:r>
              <a:rPr lang="fr-FR" sz="1800" i="1" dirty="0">
                <a:latin typeface="Tahoma" panose="020B0604030504040204" pitchFamily="34" charset="0"/>
                <a:ea typeface="Tahoma" panose="020B0604030504040204" pitchFamily="34" charset="0"/>
                <a:cs typeface="Tahoma" panose="020B0604030504040204" pitchFamily="34" charset="0"/>
              </a:rPr>
              <a:t> </a:t>
            </a:r>
            <a:br>
              <a:rPr lang="fr-FR" sz="1800" i="1" dirty="0">
                <a:latin typeface="Tahoma" panose="020B0604030504040204" pitchFamily="34" charset="0"/>
                <a:ea typeface="Tahoma" panose="020B0604030504040204" pitchFamily="34" charset="0"/>
                <a:cs typeface="Tahoma" panose="020B0604030504040204" pitchFamily="34" charset="0"/>
              </a:rPr>
            </a:br>
            <a:r>
              <a:rPr lang="fr-FR" sz="1800" i="1" dirty="0">
                <a:latin typeface="Tahoma" panose="020B0604030504040204" pitchFamily="34" charset="0"/>
                <a:ea typeface="Tahoma" panose="020B0604030504040204" pitchFamily="34" charset="0"/>
                <a:cs typeface="Tahoma" panose="020B0604030504040204" pitchFamily="34" charset="0"/>
              </a:rPr>
              <a:t>Pour ses 65 ans, nous avons une surprise pour vous. </a:t>
            </a:r>
            <a:br>
              <a:rPr lang="fr-FR" sz="1800" i="1" dirty="0">
                <a:latin typeface="Tahoma" panose="020B0604030504040204" pitchFamily="34" charset="0"/>
                <a:ea typeface="Tahoma" panose="020B0604030504040204" pitchFamily="34" charset="0"/>
                <a:cs typeface="Tahoma" panose="020B0604030504040204" pitchFamily="34" charset="0"/>
              </a:rPr>
            </a:br>
            <a:r>
              <a:rPr lang="fr-FR" sz="1800" i="1" dirty="0">
                <a:latin typeface="Tahoma" panose="020B0604030504040204" pitchFamily="34" charset="0"/>
                <a:ea typeface="Tahoma" panose="020B0604030504040204" pitchFamily="34" charset="0"/>
                <a:cs typeface="Tahoma" panose="020B0604030504040204" pitchFamily="34" charset="0"/>
              </a:rPr>
              <a:t>Utilisez ce sac magique lors de votre prochaine visite </a:t>
            </a:r>
            <a:br>
              <a:rPr lang="fr-FR" sz="1800" i="1" dirty="0">
                <a:latin typeface="Tahoma" panose="020B0604030504040204" pitchFamily="34" charset="0"/>
                <a:ea typeface="Tahoma" panose="020B0604030504040204" pitchFamily="34" charset="0"/>
                <a:cs typeface="Tahoma" panose="020B0604030504040204" pitchFamily="34" charset="0"/>
              </a:rPr>
            </a:br>
            <a:r>
              <a:rPr lang="fr-FR" sz="1800" i="1" dirty="0">
                <a:latin typeface="Tahoma" panose="020B0604030504040204" pitchFamily="34" charset="0"/>
                <a:ea typeface="Tahoma" panose="020B0604030504040204" pitchFamily="34" charset="0"/>
                <a:cs typeface="Tahoma" panose="020B0604030504040204" pitchFamily="34" charset="0"/>
              </a:rPr>
              <a:t>en magasin et profitez d’une réduction de 10 % </a:t>
            </a:r>
            <a:br>
              <a:rPr lang="fr-FR" sz="1800" i="1" dirty="0">
                <a:latin typeface="Tahoma" panose="020B0604030504040204" pitchFamily="34" charset="0"/>
                <a:ea typeface="Tahoma" panose="020B0604030504040204" pitchFamily="34" charset="0"/>
                <a:cs typeface="Tahoma" panose="020B0604030504040204" pitchFamily="34" charset="0"/>
              </a:rPr>
            </a:br>
            <a:r>
              <a:rPr lang="fr-FR" sz="1800" i="1" dirty="0">
                <a:latin typeface="Tahoma" panose="020B0604030504040204" pitchFamily="34" charset="0"/>
                <a:ea typeface="Tahoma" panose="020B0604030504040204" pitchFamily="34" charset="0"/>
                <a:cs typeface="Tahoma" panose="020B0604030504040204" pitchFamily="34" charset="0"/>
              </a:rPr>
              <a:t>sur tout ce que vous pouvez y mettre. </a:t>
            </a:r>
            <a:br>
              <a:rPr lang="fr-FR" sz="1800" i="1" dirty="0">
                <a:latin typeface="Tahoma" panose="020B0604030504040204" pitchFamily="34" charset="0"/>
                <a:ea typeface="Tahoma" panose="020B0604030504040204" pitchFamily="34" charset="0"/>
                <a:cs typeface="Tahoma" panose="020B0604030504040204" pitchFamily="34" charset="0"/>
              </a:rPr>
            </a:br>
            <a:r>
              <a:rPr lang="fr-FR" sz="1800" i="1" dirty="0">
                <a:latin typeface="Tahoma" panose="020B0604030504040204" pitchFamily="34" charset="0"/>
                <a:ea typeface="Tahoma" panose="020B0604030504040204" pitchFamily="34" charset="0"/>
                <a:cs typeface="Tahoma" panose="020B0604030504040204" pitchFamily="34" charset="0"/>
              </a:rPr>
              <a:t>Merci de votre fidélité !"</a:t>
            </a:r>
            <a:endParaRPr lang="fr-FR" dirty="0">
              <a:latin typeface="Tahoma" panose="020B0604030504040204" pitchFamily="34" charset="0"/>
              <a:ea typeface="Tahoma" panose="020B0604030504040204" pitchFamily="34" charset="0"/>
              <a:cs typeface="Tahoma" panose="020B0604030504040204" pitchFamily="34" charset="0"/>
            </a:endParaRPr>
          </a:p>
        </p:txBody>
      </p:sp>
      <p:sp>
        <p:nvSpPr>
          <p:cNvPr id="9" name="ZoneTexte 8">
            <a:extLst>
              <a:ext uri="{FF2B5EF4-FFF2-40B4-BE49-F238E27FC236}">
                <a16:creationId xmlns:a16="http://schemas.microsoft.com/office/drawing/2014/main" id="{B12BE231-9E4F-2BBA-4828-4946F0ADAD45}"/>
              </a:ext>
            </a:extLst>
          </p:cNvPr>
          <p:cNvSpPr txBox="1"/>
          <p:nvPr/>
        </p:nvSpPr>
        <p:spPr>
          <a:xfrm>
            <a:off x="585148" y="2132011"/>
            <a:ext cx="10053544" cy="1477328"/>
          </a:xfrm>
          <a:prstGeom prst="rect">
            <a:avLst/>
          </a:prstGeom>
          <a:noFill/>
        </p:spPr>
        <p:txBody>
          <a:bodyPr wrap="square">
            <a:spAutoFit/>
          </a:bodyPr>
          <a:lstStyle/>
          <a:p>
            <a:r>
              <a:rPr kumimoji="0" lang="fr-FR" altLang="fr-FR" sz="1800" b="1"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Concept de l’Offre :</a:t>
            </a:r>
            <a:br>
              <a:rPr kumimoji="0" lang="fr-FR" altLang="fr-FR" sz="18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br>
            <a:r>
              <a:rPr kumimoji="0" lang="fr-FR" altLang="fr-FR" sz="18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Envoie d’un sac kraft spécial directement aux  clients et aux clients. Le sac est au couleur des marques partenaires. Les clients qui se rendent en magasin avec ce sac bénéficieront d’une réduction de 10 % sur tout le contenu du sac (équivalent de 20 articles) ou sur les produits de la marque partenaire.</a:t>
            </a:r>
            <a:endParaRPr lang="fr-FR" dirty="0">
              <a:latin typeface="Tahoma" panose="020B0604030504040204" pitchFamily="34" charset="0"/>
              <a:ea typeface="Tahoma" panose="020B0604030504040204" pitchFamily="34" charset="0"/>
              <a:cs typeface="Tahoma" panose="020B0604030504040204" pitchFamily="34" charset="0"/>
            </a:endParaRPr>
          </a:p>
        </p:txBody>
      </p:sp>
      <p:pic>
        <p:nvPicPr>
          <p:cNvPr id="10" name="Image 9" descr="Une image contenant texte, affiche, graphisme, Police&#10;&#10;Description générée automatiquement">
            <a:extLst>
              <a:ext uri="{FF2B5EF4-FFF2-40B4-BE49-F238E27FC236}">
                <a16:creationId xmlns:a16="http://schemas.microsoft.com/office/drawing/2014/main" id="{9FCCC757-CE22-0384-141D-90A0F733A7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5486" y="244274"/>
            <a:ext cx="1388802" cy="1963643"/>
          </a:xfrm>
          <a:prstGeom prst="rect">
            <a:avLst/>
          </a:prstGeom>
        </p:spPr>
      </p:pic>
    </p:spTree>
    <p:extLst>
      <p:ext uri="{BB962C8B-B14F-4D97-AF65-F5344CB8AC3E}">
        <p14:creationId xmlns:p14="http://schemas.microsoft.com/office/powerpoint/2010/main" val="1425726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92628E52-FF24-DF61-C808-54ED6AE8C9F4}"/>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3037" r="3037"/>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31197F-5F16-4986-2530-A8DE1A45D299}"/>
              </a:ext>
            </a:extLst>
          </p:cNvPr>
          <p:cNvSpPr/>
          <p:nvPr/>
        </p:nvSpPr>
        <p:spPr>
          <a:xfrm>
            <a:off x="5701779"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012A4DA1-3357-6A81-7AFF-81ABFAAEBF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04764" y="1608886"/>
            <a:ext cx="2669707" cy="1143127"/>
          </a:xfrm>
          <a:prstGeom prst="rect">
            <a:avLst/>
          </a:prstGeom>
        </p:spPr>
      </p:pic>
      <p:sp>
        <p:nvSpPr>
          <p:cNvPr id="7" name="ZoneTexte 6">
            <a:extLst>
              <a:ext uri="{FF2B5EF4-FFF2-40B4-BE49-F238E27FC236}">
                <a16:creationId xmlns:a16="http://schemas.microsoft.com/office/drawing/2014/main" id="{A9412FF6-4118-A4CE-1F97-F4141B425B39}"/>
              </a:ext>
            </a:extLst>
          </p:cNvPr>
          <p:cNvSpPr txBox="1"/>
          <p:nvPr/>
        </p:nvSpPr>
        <p:spPr>
          <a:xfrm>
            <a:off x="7599356"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SECTION 2</a:t>
            </a:r>
          </a:p>
        </p:txBody>
      </p:sp>
      <p:cxnSp>
        <p:nvCxnSpPr>
          <p:cNvPr id="9" name="Connecteur droit 8">
            <a:extLst>
              <a:ext uri="{FF2B5EF4-FFF2-40B4-BE49-F238E27FC236}">
                <a16:creationId xmlns:a16="http://schemas.microsoft.com/office/drawing/2014/main" id="{6AD9C5F1-C5E4-7CC9-E27D-AF63C00142D7}"/>
              </a:ext>
            </a:extLst>
          </p:cNvPr>
          <p:cNvCxnSpPr>
            <a:cxnSpLocks/>
          </p:cNvCxnSpPr>
          <p:nvPr/>
        </p:nvCxnSpPr>
        <p:spPr>
          <a:xfrm>
            <a:off x="7662499"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C339248D-A76D-D951-9B2B-482771C483DD}"/>
              </a:ext>
            </a:extLst>
          </p:cNvPr>
          <p:cNvSpPr txBox="1"/>
          <p:nvPr/>
        </p:nvSpPr>
        <p:spPr>
          <a:xfrm>
            <a:off x="5887597" y="3901766"/>
            <a:ext cx="6175088"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Partis pris stratégiques</a:t>
            </a:r>
          </a:p>
        </p:txBody>
      </p:sp>
      <p:sp>
        <p:nvSpPr>
          <p:cNvPr id="13" name="ZoneTexte 12">
            <a:extLst>
              <a:ext uri="{FF2B5EF4-FFF2-40B4-BE49-F238E27FC236}">
                <a16:creationId xmlns:a16="http://schemas.microsoft.com/office/drawing/2014/main" id="{B14BFDF7-DDFE-9687-C574-8585DDC31E44}"/>
              </a:ext>
            </a:extLst>
          </p:cNvPr>
          <p:cNvSpPr txBox="1"/>
          <p:nvPr/>
        </p:nvSpPr>
        <p:spPr>
          <a:xfrm>
            <a:off x="6244063" y="4758404"/>
            <a:ext cx="5732851" cy="1077218"/>
          </a:xfrm>
          <a:prstGeom prst="rect">
            <a:avLst/>
          </a:prstGeom>
          <a:noFill/>
        </p:spPr>
        <p:txBody>
          <a:bodyPr wrap="none" rtlCol="0">
            <a:spAutoFit/>
          </a:bodyPr>
          <a:lstStyle/>
          <a:p>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Renforcer son positionnement </a:t>
            </a:r>
            <a:b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br>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et assurer sa différenciation</a:t>
            </a:r>
          </a:p>
        </p:txBody>
      </p:sp>
      <p:cxnSp>
        <p:nvCxnSpPr>
          <p:cNvPr id="2" name="Connecteur droit 1">
            <a:extLst>
              <a:ext uri="{FF2B5EF4-FFF2-40B4-BE49-F238E27FC236}">
                <a16:creationId xmlns:a16="http://schemas.microsoft.com/office/drawing/2014/main" id="{9918DCA3-BBFC-50AA-D87D-1D7F74E005F5}"/>
              </a:ext>
            </a:extLst>
          </p:cNvPr>
          <p:cNvCxnSpPr>
            <a:cxnSpLocks/>
          </p:cNvCxnSpPr>
          <p:nvPr/>
        </p:nvCxnSpPr>
        <p:spPr>
          <a:xfrm>
            <a:off x="7662499"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16729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5EF5A-F490-01A5-EB65-08CC383E2258}"/>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955FD6D5-EC3E-D055-2BC6-FE2F9862BCEE}"/>
              </a:ext>
            </a:extLst>
          </p:cNvPr>
          <p:cNvSpPr txBox="1"/>
          <p:nvPr/>
        </p:nvSpPr>
        <p:spPr>
          <a:xfrm>
            <a:off x="585148" y="2463035"/>
            <a:ext cx="8268706" cy="3170099"/>
          </a:xfrm>
          <a:prstGeom prst="rect">
            <a:avLst/>
          </a:prstGeom>
          <a:noFill/>
        </p:spPr>
        <p:txBody>
          <a:bodyPr wrap="square" rtlCol="0">
            <a:spAutoFit/>
          </a:bodyPr>
          <a:lstStyle/>
          <a:p>
            <a:r>
              <a:rPr lang="fr-FR" sz="1600" dirty="0">
                <a:latin typeface="Tahoma" panose="020B0604030504040204" pitchFamily="34" charset="0"/>
                <a:ea typeface="Tahoma" panose="020B0604030504040204" pitchFamily="34" charset="0"/>
                <a:cs typeface="Tahoma" panose="020B0604030504040204" pitchFamily="34" charset="0"/>
              </a:rPr>
              <a:t>Mécanique : </a:t>
            </a:r>
          </a:p>
          <a:p>
            <a:pPr marL="0" indent="0">
              <a:buNone/>
            </a:pPr>
            <a:r>
              <a:rPr lang="fr-FR" sz="2800" b="1" i="1" dirty="0">
                <a:latin typeface="Tahoma" panose="020B0604030504040204" pitchFamily="34" charset="0"/>
                <a:ea typeface="Tahoma" panose="020B0604030504040204" pitchFamily="34" charset="0"/>
                <a:cs typeface="Tahoma" panose="020B0604030504040204" pitchFamily="34" charset="0"/>
              </a:rPr>
              <a:t>Jusqu’à 65 produits partenaires </a:t>
            </a:r>
            <a:br>
              <a:rPr lang="fr-FR" sz="2800" b="1" i="1" dirty="0">
                <a:latin typeface="Tahoma" panose="020B0604030504040204" pitchFamily="34" charset="0"/>
                <a:ea typeface="Tahoma" panose="020B0604030504040204" pitchFamily="34" charset="0"/>
                <a:cs typeface="Tahoma" panose="020B0604030504040204" pitchFamily="34" charset="0"/>
              </a:rPr>
            </a:br>
            <a:r>
              <a:rPr lang="fr-FR" sz="2800" b="1" i="1" dirty="0">
                <a:latin typeface="Tahoma" panose="020B0604030504040204" pitchFamily="34" charset="0"/>
                <a:ea typeface="Tahoma" panose="020B0604030504040204" pitchFamily="34" charset="0"/>
                <a:cs typeface="Tahoma" panose="020B0604030504040204" pitchFamily="34" charset="0"/>
              </a:rPr>
              <a:t>65% remboursés </a:t>
            </a:r>
          </a:p>
          <a:p>
            <a:pPr marL="0" indent="0">
              <a:buNone/>
            </a:pPr>
            <a:r>
              <a:rPr lang="fr-FR" sz="1400" i="1" dirty="0">
                <a:latin typeface="Tahoma" panose="020B0604030504040204" pitchFamily="34" charset="0"/>
                <a:ea typeface="Tahoma" panose="020B0604030504040204" pitchFamily="34" charset="0"/>
                <a:cs typeface="Tahoma" panose="020B0604030504040204" pitchFamily="34" charset="0"/>
              </a:rPr>
              <a:t>en 2 bons d’achats avec votre carte</a:t>
            </a:r>
          </a:p>
          <a:p>
            <a:pPr marL="0" indent="0">
              <a:buNone/>
            </a:pPr>
            <a:endParaRPr lang="fr-FR" i="1" dirty="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r-FR" sz="1600" dirty="0">
                <a:solidFill>
                  <a:srgbClr val="202124"/>
                </a:solidFill>
                <a:latin typeface="Tahoma" panose="020B0604030504040204" pitchFamily="34" charset="0"/>
                <a:ea typeface="Tahoma" panose="020B0604030504040204" pitchFamily="34" charset="0"/>
                <a:cs typeface="Tahoma" panose="020B0604030504040204" pitchFamily="34" charset="0"/>
              </a:rPr>
              <a:t>Cette offre donne la possibilité d’obtenir 65% de remise sur 65 produits  en bons d’achat et ce, dès XX€ d’achat d’articles éligibles</a:t>
            </a:r>
            <a:br>
              <a:rPr lang="fr-FR" sz="1600" dirty="0">
                <a:solidFill>
                  <a:srgbClr val="202124"/>
                </a:solidFill>
                <a:latin typeface="Tahoma" panose="020B0604030504040204" pitchFamily="34" charset="0"/>
                <a:ea typeface="Tahoma" panose="020B0604030504040204" pitchFamily="34" charset="0"/>
                <a:cs typeface="Tahoma" panose="020B0604030504040204" pitchFamily="34" charset="0"/>
              </a:rPr>
            </a:br>
            <a:r>
              <a:rPr lang="fr-FR" sz="1600" dirty="0">
                <a:solidFill>
                  <a:srgbClr val="202124"/>
                </a:solidFill>
                <a:latin typeface="Tahoma" panose="020B0604030504040204" pitchFamily="34" charset="0"/>
                <a:ea typeface="Tahoma" panose="020B0604030504040204" pitchFamily="34" charset="0"/>
                <a:cs typeface="Tahoma" panose="020B0604030504040204" pitchFamily="34" charset="0"/>
              </a:rPr>
              <a:t> et dans la limite de XX€</a:t>
            </a:r>
            <a:br>
              <a:rPr lang="fr-FR" sz="1600" i="1" dirty="0">
                <a:latin typeface="Tahoma" panose="020B0604030504040204" pitchFamily="34" charset="0"/>
                <a:ea typeface="Tahoma" panose="020B0604030504040204" pitchFamily="34" charset="0"/>
                <a:cs typeface="Tahoma" panose="020B0604030504040204" pitchFamily="34" charset="0"/>
              </a:rPr>
            </a:br>
            <a:r>
              <a:rPr lang="fr-FR" sz="1600" i="1" dirty="0">
                <a:latin typeface="Tahoma" panose="020B0604030504040204" pitchFamily="34" charset="0"/>
                <a:ea typeface="Tahoma" panose="020B0604030504040204" pitchFamily="34" charset="0"/>
                <a:cs typeface="Tahoma" panose="020B060403050404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lang="fr-FR" sz="1600" i="1" dirty="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sz="1600" i="1" dirty="0">
              <a:latin typeface="Tahoma" panose="020B0604030504040204" pitchFamily="34" charset="0"/>
              <a:ea typeface="Tahoma" panose="020B0604030504040204" pitchFamily="34" charset="0"/>
              <a:cs typeface="Tahoma" panose="020B0604030504040204" pitchFamily="34" charset="0"/>
            </a:endParaRPr>
          </a:p>
        </p:txBody>
      </p:sp>
      <p:sp>
        <p:nvSpPr>
          <p:cNvPr id="5" name="ZoneTexte 4">
            <a:extLst>
              <a:ext uri="{FF2B5EF4-FFF2-40B4-BE49-F238E27FC236}">
                <a16:creationId xmlns:a16="http://schemas.microsoft.com/office/drawing/2014/main" id="{FC52F15B-E3E2-96EE-FDF6-7B5DA0BA3354}"/>
              </a:ext>
            </a:extLst>
          </p:cNvPr>
          <p:cNvSpPr txBox="1"/>
          <p:nvPr/>
        </p:nvSpPr>
        <p:spPr>
          <a:xfrm>
            <a:off x="503981" y="1744842"/>
            <a:ext cx="8044190" cy="646331"/>
          </a:xfrm>
          <a:prstGeom prst="rect">
            <a:avLst/>
          </a:prstGeom>
          <a:noFill/>
        </p:spPr>
        <p:txBody>
          <a:bodyPr wrap="none" rtlCol="0">
            <a:spAutoFit/>
          </a:bodyPr>
          <a:lstStyle/>
          <a:p>
            <a:pPr algn="r"/>
            <a:r>
              <a:rPr lang="fr-FR" sz="36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65 PRODUITS 65% REMBOURSES</a:t>
            </a:r>
          </a:p>
        </p:txBody>
      </p:sp>
      <p:sp>
        <p:nvSpPr>
          <p:cNvPr id="3" name="Titre 1">
            <a:extLst>
              <a:ext uri="{FF2B5EF4-FFF2-40B4-BE49-F238E27FC236}">
                <a16:creationId xmlns:a16="http://schemas.microsoft.com/office/drawing/2014/main" id="{295637C1-355B-B325-D072-7E5CFDBC27EB}"/>
              </a:ext>
            </a:extLst>
          </p:cNvPr>
          <p:cNvSpPr txBox="1">
            <a:spLocks/>
          </p:cNvSpPr>
          <p:nvPr/>
        </p:nvSpPr>
        <p:spPr>
          <a:xfrm>
            <a:off x="585148" y="373919"/>
            <a:ext cx="10515600" cy="473074"/>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600" b="1"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Mécanique promotionnelle anniversaire</a:t>
            </a:r>
          </a:p>
        </p:txBody>
      </p:sp>
      <p:pic>
        <p:nvPicPr>
          <p:cNvPr id="2" name="Image 1" descr="Une image contenant texte, affiche, graphisme, Police&#10;&#10;Description générée automatiquement">
            <a:extLst>
              <a:ext uri="{FF2B5EF4-FFF2-40B4-BE49-F238E27FC236}">
                <a16:creationId xmlns:a16="http://schemas.microsoft.com/office/drawing/2014/main" id="{BCE31B10-2A45-1E84-B23B-EC552AADC3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5486" y="244274"/>
            <a:ext cx="1388802" cy="1963643"/>
          </a:xfrm>
          <a:prstGeom prst="rect">
            <a:avLst/>
          </a:prstGeom>
        </p:spPr>
      </p:pic>
    </p:spTree>
    <p:extLst>
      <p:ext uri="{BB962C8B-B14F-4D97-AF65-F5344CB8AC3E}">
        <p14:creationId xmlns:p14="http://schemas.microsoft.com/office/powerpoint/2010/main" val="42886302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3D6F3-1DCE-894D-E854-29A91D33B853}"/>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FDBFDF18-8FFD-B271-4180-73DBEA88D9D7}"/>
              </a:ext>
            </a:extLst>
          </p:cNvPr>
          <p:cNvSpPr txBox="1"/>
          <p:nvPr/>
        </p:nvSpPr>
        <p:spPr>
          <a:xfrm>
            <a:off x="585148" y="2515789"/>
            <a:ext cx="9763398" cy="3262432"/>
          </a:xfrm>
          <a:prstGeom prst="rect">
            <a:avLst/>
          </a:prstGeom>
          <a:noFill/>
        </p:spPr>
        <p:txBody>
          <a:bodyPr wrap="square" rtlCol="0">
            <a:spAutoFit/>
          </a:bodyPr>
          <a:lstStyle/>
          <a:p>
            <a:r>
              <a:rPr lang="fr-FR" sz="1600" dirty="0">
                <a:latin typeface="Tahoma" panose="020B0604030504040204" pitchFamily="34" charset="0"/>
                <a:ea typeface="Tahoma" panose="020B0604030504040204" pitchFamily="34" charset="0"/>
                <a:cs typeface="Tahoma" panose="020B0604030504040204" pitchFamily="34" charset="0"/>
              </a:rPr>
              <a:t>Mécanique : </a:t>
            </a:r>
          </a:p>
          <a:p>
            <a:pPr marL="0" indent="0">
              <a:buNone/>
            </a:pPr>
            <a:r>
              <a:rPr lang="fr-FR" sz="2800" b="1" i="1" dirty="0">
                <a:latin typeface="Tahoma" panose="020B0604030504040204" pitchFamily="34" charset="0"/>
                <a:ea typeface="Tahoma" panose="020B0604030504040204" pitchFamily="34" charset="0"/>
                <a:cs typeface="Tahoma" panose="020B0604030504040204" pitchFamily="34" charset="0"/>
              </a:rPr>
              <a:t>1 vignette par tranche de panier de 20€</a:t>
            </a:r>
          </a:p>
          <a:p>
            <a:pPr marL="0" indent="0">
              <a:buNone/>
            </a:pPr>
            <a:r>
              <a:rPr lang="fr-FR" sz="2800" b="1" i="1" dirty="0">
                <a:latin typeface="Tahoma" panose="020B0604030504040204" pitchFamily="34" charset="0"/>
                <a:ea typeface="Tahoma" panose="020B0604030504040204" pitchFamily="34" charset="0"/>
                <a:cs typeface="Tahoma" panose="020B0604030504040204" pitchFamily="34" charset="0"/>
              </a:rPr>
              <a:t>1 vignette par produit partenaire</a:t>
            </a:r>
          </a:p>
          <a:p>
            <a:pPr marL="0" indent="0">
              <a:buNone/>
            </a:pPr>
            <a:endParaRPr lang="fr-FR" sz="2800" b="1" i="1"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fr-FR" sz="2800" b="1" i="1" dirty="0">
                <a:latin typeface="Tahoma" panose="020B0604030504040204" pitchFamily="34" charset="0"/>
                <a:ea typeface="Tahoma" panose="020B0604030504040204" pitchFamily="34" charset="0"/>
                <a:cs typeface="Tahoma" panose="020B0604030504040204" pitchFamily="34" charset="0"/>
              </a:rPr>
              <a:t>Dés que le collector est complet soit 65 vignettes </a:t>
            </a:r>
            <a:br>
              <a:rPr lang="fr-FR" sz="2800" b="1" i="1" dirty="0">
                <a:latin typeface="Tahoma" panose="020B0604030504040204" pitchFamily="34" charset="0"/>
                <a:ea typeface="Tahoma" panose="020B0604030504040204" pitchFamily="34" charset="0"/>
                <a:cs typeface="Tahoma" panose="020B0604030504040204" pitchFamily="34" charset="0"/>
              </a:rPr>
            </a:br>
            <a:r>
              <a:rPr lang="fr-FR" sz="2800" b="1" i="1" dirty="0">
                <a:latin typeface="Tahoma" panose="020B0604030504040204" pitchFamily="34" charset="0"/>
                <a:ea typeface="Tahoma" panose="020B0604030504040204" pitchFamily="34" charset="0"/>
                <a:cs typeface="Tahoma" panose="020B0604030504040204" pitchFamily="34" charset="0"/>
              </a:rPr>
              <a:t>10€ en cagnotte</a:t>
            </a:r>
            <a:r>
              <a:rPr lang="fr-FR" sz="1400" i="1" dirty="0">
                <a:latin typeface="Tahoma" panose="020B0604030504040204" pitchFamily="34" charset="0"/>
                <a:ea typeface="Tahoma" panose="020B0604030504040204" pitchFamily="34" charset="0"/>
                <a:cs typeface="Tahoma" panose="020B0604030504040204" pitchFamily="34" charset="0"/>
              </a:rPr>
              <a:t> ou en bon d’achats</a:t>
            </a:r>
          </a:p>
          <a:p>
            <a:pPr marL="0" indent="0">
              <a:buNone/>
            </a:pPr>
            <a:r>
              <a:rPr lang="fr-FR" i="1" dirty="0">
                <a:latin typeface="Tahoma" panose="020B0604030504040204" pitchFamily="34" charset="0"/>
                <a:ea typeface="Tahoma" panose="020B0604030504040204" pitchFamily="34" charset="0"/>
                <a:cs typeface="Tahoma" panose="020B0604030504040204" pitchFamily="34" charset="0"/>
              </a:rPr>
              <a:t> </a:t>
            </a:r>
            <a:endParaRPr lang="fr-FR" sz="1600" i="1" dirty="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sz="1600" i="1" dirty="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sz="1600" i="1" dirty="0">
              <a:latin typeface="Tahoma" panose="020B0604030504040204" pitchFamily="34" charset="0"/>
              <a:ea typeface="Tahoma" panose="020B0604030504040204" pitchFamily="34" charset="0"/>
              <a:cs typeface="Tahoma" panose="020B0604030504040204" pitchFamily="34" charset="0"/>
            </a:endParaRPr>
          </a:p>
        </p:txBody>
      </p:sp>
      <p:sp>
        <p:nvSpPr>
          <p:cNvPr id="5" name="ZoneTexte 4">
            <a:extLst>
              <a:ext uri="{FF2B5EF4-FFF2-40B4-BE49-F238E27FC236}">
                <a16:creationId xmlns:a16="http://schemas.microsoft.com/office/drawing/2014/main" id="{25115BD9-8C71-B83E-68E7-C40EAE1422FD}"/>
              </a:ext>
            </a:extLst>
          </p:cNvPr>
          <p:cNvSpPr txBox="1"/>
          <p:nvPr/>
        </p:nvSpPr>
        <p:spPr>
          <a:xfrm>
            <a:off x="439956" y="1428319"/>
            <a:ext cx="6109365" cy="646331"/>
          </a:xfrm>
          <a:prstGeom prst="rect">
            <a:avLst/>
          </a:prstGeom>
          <a:noFill/>
        </p:spPr>
        <p:txBody>
          <a:bodyPr wrap="none" rtlCol="0">
            <a:spAutoFit/>
          </a:bodyPr>
          <a:lstStyle/>
          <a:p>
            <a:pPr algn="r"/>
            <a:r>
              <a:rPr lang="fr-FR" sz="36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COLLECTOR PARTENAIRE</a:t>
            </a:r>
          </a:p>
        </p:txBody>
      </p:sp>
      <p:sp>
        <p:nvSpPr>
          <p:cNvPr id="3" name="Titre 1">
            <a:extLst>
              <a:ext uri="{FF2B5EF4-FFF2-40B4-BE49-F238E27FC236}">
                <a16:creationId xmlns:a16="http://schemas.microsoft.com/office/drawing/2014/main" id="{B54B5E3A-8AD3-1196-B64E-F543A1B0B899}"/>
              </a:ext>
            </a:extLst>
          </p:cNvPr>
          <p:cNvSpPr txBox="1">
            <a:spLocks/>
          </p:cNvSpPr>
          <p:nvPr/>
        </p:nvSpPr>
        <p:spPr>
          <a:xfrm>
            <a:off x="585148" y="373919"/>
            <a:ext cx="10515600" cy="473074"/>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600" b="1"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Mécanique promotionnelle anniversaire</a:t>
            </a:r>
          </a:p>
        </p:txBody>
      </p:sp>
      <p:pic>
        <p:nvPicPr>
          <p:cNvPr id="2" name="Image 1" descr="Une image contenant texte, affiche, graphisme, Police&#10;&#10;Description générée automatiquement">
            <a:extLst>
              <a:ext uri="{FF2B5EF4-FFF2-40B4-BE49-F238E27FC236}">
                <a16:creationId xmlns:a16="http://schemas.microsoft.com/office/drawing/2014/main" id="{6CAD7E4C-FC9D-96B8-75C3-E0A5B7A572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486" y="244274"/>
            <a:ext cx="1388802" cy="1963643"/>
          </a:xfrm>
          <a:prstGeom prst="rect">
            <a:avLst/>
          </a:prstGeom>
        </p:spPr>
      </p:pic>
    </p:spTree>
    <p:extLst>
      <p:ext uri="{BB962C8B-B14F-4D97-AF65-F5344CB8AC3E}">
        <p14:creationId xmlns:p14="http://schemas.microsoft.com/office/powerpoint/2010/main" val="11876097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B7005-0C38-0FC7-05F5-12147FDCD137}"/>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0ADE9371-FD72-A69B-E228-46E62B993C22}"/>
              </a:ext>
            </a:extLst>
          </p:cNvPr>
          <p:cNvSpPr txBox="1"/>
          <p:nvPr/>
        </p:nvSpPr>
        <p:spPr>
          <a:xfrm>
            <a:off x="585148" y="1298142"/>
            <a:ext cx="5867312" cy="523220"/>
          </a:xfrm>
          <a:prstGeom prst="rect">
            <a:avLst/>
          </a:prstGeom>
          <a:noFill/>
        </p:spPr>
        <p:txBody>
          <a:bodyPr wrap="none" rtlCol="0">
            <a:spAutoFit/>
          </a:bodyPr>
          <a:lstStyle/>
          <a:p>
            <a:pPr algn="r"/>
            <a:r>
              <a:rPr lang="fr-FR" sz="28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JEU 65 ANS = 65 000 CADEAUX</a:t>
            </a:r>
          </a:p>
        </p:txBody>
      </p:sp>
      <p:sp>
        <p:nvSpPr>
          <p:cNvPr id="5" name="ZoneTexte 4">
            <a:extLst>
              <a:ext uri="{FF2B5EF4-FFF2-40B4-BE49-F238E27FC236}">
                <a16:creationId xmlns:a16="http://schemas.microsoft.com/office/drawing/2014/main" id="{6D4BFF21-8448-3139-21EF-DC751CC810CC}"/>
              </a:ext>
            </a:extLst>
          </p:cNvPr>
          <p:cNvSpPr txBox="1"/>
          <p:nvPr/>
        </p:nvSpPr>
        <p:spPr>
          <a:xfrm>
            <a:off x="585148" y="3877408"/>
            <a:ext cx="9235220" cy="523220"/>
          </a:xfrm>
          <a:prstGeom prst="rect">
            <a:avLst/>
          </a:prstGeom>
          <a:noFill/>
        </p:spPr>
        <p:txBody>
          <a:bodyPr wrap="none" rtlCol="0">
            <a:spAutoFit/>
          </a:bodyPr>
          <a:lstStyle/>
          <a:p>
            <a:pPr algn="r"/>
            <a:r>
              <a:rPr lang="fr-FR" sz="28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65 CHARIOTS 100% REMBOURSES PAR MAGASIN</a:t>
            </a:r>
          </a:p>
        </p:txBody>
      </p:sp>
      <p:sp>
        <p:nvSpPr>
          <p:cNvPr id="2" name="Titre 1">
            <a:extLst>
              <a:ext uri="{FF2B5EF4-FFF2-40B4-BE49-F238E27FC236}">
                <a16:creationId xmlns:a16="http://schemas.microsoft.com/office/drawing/2014/main" id="{C2806CBE-CF91-3E82-2E60-773B46E5F77A}"/>
              </a:ext>
            </a:extLst>
          </p:cNvPr>
          <p:cNvSpPr txBox="1">
            <a:spLocks/>
          </p:cNvSpPr>
          <p:nvPr/>
        </p:nvSpPr>
        <p:spPr>
          <a:xfrm>
            <a:off x="585148" y="373919"/>
            <a:ext cx="10515600" cy="473074"/>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600" b="1"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Animation anniversaire</a:t>
            </a:r>
          </a:p>
        </p:txBody>
      </p:sp>
      <p:sp>
        <p:nvSpPr>
          <p:cNvPr id="6" name="ZoneTexte 5">
            <a:extLst>
              <a:ext uri="{FF2B5EF4-FFF2-40B4-BE49-F238E27FC236}">
                <a16:creationId xmlns:a16="http://schemas.microsoft.com/office/drawing/2014/main" id="{29F192DB-6C2C-4BDC-BCBD-D722CE93E3F3}"/>
              </a:ext>
            </a:extLst>
          </p:cNvPr>
          <p:cNvSpPr txBox="1"/>
          <p:nvPr/>
        </p:nvSpPr>
        <p:spPr>
          <a:xfrm>
            <a:off x="877033" y="4633437"/>
            <a:ext cx="6097464" cy="1477328"/>
          </a:xfrm>
          <a:prstGeom prst="rect">
            <a:avLst/>
          </a:prstGeom>
          <a:noFill/>
        </p:spPr>
        <p:txBody>
          <a:bodyPr wrap="square">
            <a:spAutoFit/>
          </a:bodyPr>
          <a:lstStyle/>
          <a:p>
            <a:pPr marL="0" indent="0">
              <a:buNone/>
            </a:pPr>
            <a:r>
              <a:rPr lang="fr-FR" dirty="0">
                <a:latin typeface="Tahoma" panose="020B0604030504040204" pitchFamily="34" charset="0"/>
                <a:ea typeface="Tahoma" panose="020B0604030504040204" pitchFamily="34" charset="0"/>
                <a:cs typeface="Tahoma" panose="020B0604030504040204" pitchFamily="34" charset="0"/>
              </a:rPr>
              <a:t>Un principe de jeu 100% remboursé :</a:t>
            </a:r>
          </a:p>
          <a:p>
            <a:pPr marL="0" indent="0">
              <a:buNone/>
            </a:pPr>
            <a:r>
              <a:rPr lang="fr-FR" sz="1800" dirty="0">
                <a:latin typeface="Tahoma" panose="020B0604030504040204" pitchFamily="34" charset="0"/>
                <a:ea typeface="Tahoma" panose="020B0604030504040204" pitchFamily="34" charset="0"/>
                <a:cs typeface="Tahoma" panose="020B0604030504040204" pitchFamily="34" charset="0"/>
              </a:rPr>
              <a:t>Inscription en ligne  ou en magasin sur mobile // </a:t>
            </a:r>
            <a:br>
              <a:rPr lang="fr-FR" sz="1800"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Réception d’un SMS à présenter en caisse // </a:t>
            </a:r>
            <a:br>
              <a:rPr lang="fr-FR" sz="1800"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Révélation immédiate du jeu en caisse // </a:t>
            </a:r>
            <a:br>
              <a:rPr lang="fr-FR" sz="1800"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Validation et remise du gain en caisse centrale </a:t>
            </a:r>
          </a:p>
        </p:txBody>
      </p:sp>
      <p:sp>
        <p:nvSpPr>
          <p:cNvPr id="7" name="ZoneTexte 6">
            <a:extLst>
              <a:ext uri="{FF2B5EF4-FFF2-40B4-BE49-F238E27FC236}">
                <a16:creationId xmlns:a16="http://schemas.microsoft.com/office/drawing/2014/main" id="{C292711E-8803-446B-4AD1-12F3CC3666FB}"/>
              </a:ext>
            </a:extLst>
          </p:cNvPr>
          <p:cNvSpPr txBox="1"/>
          <p:nvPr/>
        </p:nvSpPr>
        <p:spPr>
          <a:xfrm>
            <a:off x="877032" y="1821362"/>
            <a:ext cx="8161459" cy="1754326"/>
          </a:xfrm>
          <a:prstGeom prst="rect">
            <a:avLst/>
          </a:prstGeom>
          <a:noFill/>
        </p:spPr>
        <p:txBody>
          <a:bodyPr wrap="square">
            <a:spAutoFit/>
          </a:bodyPr>
          <a:lstStyle/>
          <a:p>
            <a:pPr marL="0" indent="0">
              <a:buNone/>
            </a:pPr>
            <a:r>
              <a:rPr lang="fr-FR" sz="1800" b="1" i="1" dirty="0">
                <a:latin typeface="Tahoma" panose="020B0604030504040204" pitchFamily="34" charset="0"/>
                <a:ea typeface="Tahoma" panose="020B0604030504040204" pitchFamily="34" charset="0"/>
                <a:cs typeface="Tahoma" panose="020B0604030504040204" pitchFamily="34" charset="0"/>
              </a:rPr>
              <a:t>Jeu carte à gratter avec obligation d'achat </a:t>
            </a:r>
            <a:br>
              <a:rPr lang="fr-FR" sz="1800" b="1"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Achetez des produits des marques participantes </a:t>
            </a:r>
            <a:br>
              <a:rPr lang="fr-FR" sz="1800"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et recevez des tickets à gratter.</a:t>
            </a:r>
          </a:p>
          <a:p>
            <a:pPr marL="0" indent="0">
              <a:buNone/>
            </a:pPr>
            <a:r>
              <a:rPr lang="fr-FR" sz="1800" dirty="0">
                <a:latin typeface="Tahoma" panose="020B0604030504040204" pitchFamily="34" charset="0"/>
                <a:ea typeface="Tahoma" panose="020B0604030504040204" pitchFamily="34" charset="0"/>
                <a:cs typeface="Tahoma" panose="020B0604030504040204" pitchFamily="34" charset="0"/>
              </a:rPr>
              <a:t>Plus vous achetez des produits des marques participantes,</a:t>
            </a:r>
            <a:br>
              <a:rPr lang="fr-FR" sz="1800"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plus vous avez de ticket…</a:t>
            </a:r>
          </a:p>
          <a:p>
            <a:pPr marL="0" indent="0">
              <a:buNone/>
            </a:pPr>
            <a:r>
              <a:rPr lang="fr-FR" sz="1800" dirty="0">
                <a:latin typeface="Tahoma" panose="020B0604030504040204" pitchFamily="34" charset="0"/>
                <a:ea typeface="Tahoma" panose="020B0604030504040204" pitchFamily="34" charset="0"/>
                <a:cs typeface="Tahoma" panose="020B0604030504040204" pitchFamily="34" charset="0"/>
              </a:rPr>
              <a:t>Chaque ticket est gagnant de 1€ à 100€ en bons d’achat à gagner.</a:t>
            </a:r>
          </a:p>
        </p:txBody>
      </p:sp>
      <p:pic>
        <p:nvPicPr>
          <p:cNvPr id="8" name="Image 7" descr="Une image contenant texte, affiche, graphisme, Police&#10;&#10;Description générée automatiquement">
            <a:extLst>
              <a:ext uri="{FF2B5EF4-FFF2-40B4-BE49-F238E27FC236}">
                <a16:creationId xmlns:a16="http://schemas.microsoft.com/office/drawing/2014/main" id="{612E2F2C-5F9E-D726-C290-41158CB80A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5486" y="244274"/>
            <a:ext cx="1388802" cy="1963643"/>
          </a:xfrm>
          <a:prstGeom prst="rect">
            <a:avLst/>
          </a:prstGeom>
        </p:spPr>
      </p:pic>
    </p:spTree>
    <p:extLst>
      <p:ext uri="{BB962C8B-B14F-4D97-AF65-F5344CB8AC3E}">
        <p14:creationId xmlns:p14="http://schemas.microsoft.com/office/powerpoint/2010/main" val="26112835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6E641-10D1-3E6C-43FF-9AA4C25F779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ECF775B-A3C5-1291-DDA0-FD41C17B85D4}"/>
              </a:ext>
            </a:extLst>
          </p:cNvPr>
          <p:cNvSpPr txBox="1">
            <a:spLocks/>
          </p:cNvSpPr>
          <p:nvPr/>
        </p:nvSpPr>
        <p:spPr>
          <a:xfrm>
            <a:off x="585148" y="373919"/>
            <a:ext cx="10515600" cy="473074"/>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600" b="1"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Autres idées spéciales Anniversaire</a:t>
            </a:r>
          </a:p>
        </p:txBody>
      </p:sp>
      <p:sp>
        <p:nvSpPr>
          <p:cNvPr id="8" name="ZoneTexte 7">
            <a:extLst>
              <a:ext uri="{FF2B5EF4-FFF2-40B4-BE49-F238E27FC236}">
                <a16:creationId xmlns:a16="http://schemas.microsoft.com/office/drawing/2014/main" id="{AD2D3E4E-6F18-0B24-9D3E-0BB2A77719AF}"/>
              </a:ext>
            </a:extLst>
          </p:cNvPr>
          <p:cNvSpPr txBox="1"/>
          <p:nvPr/>
        </p:nvSpPr>
        <p:spPr>
          <a:xfrm>
            <a:off x="734785" y="1720840"/>
            <a:ext cx="8317773" cy="3416320"/>
          </a:xfrm>
          <a:prstGeom prst="rect">
            <a:avLst/>
          </a:prstGeom>
          <a:noFill/>
        </p:spPr>
        <p:txBody>
          <a:bodyPr wrap="square">
            <a:spAutoFit/>
          </a:bodyPr>
          <a:lstStyle/>
          <a:p>
            <a:pPr algn="l"/>
            <a:r>
              <a:rPr lang="fr-FR" sz="2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RS – Film émotion</a:t>
            </a:r>
            <a:br>
              <a:rPr lang="fr-FR" sz="2400" dirty="0">
                <a:latin typeface="Tahoma" panose="020B0604030504040204" pitchFamily="34" charset="0"/>
                <a:ea typeface="Tahoma" panose="020B0604030504040204" pitchFamily="34" charset="0"/>
                <a:cs typeface="Tahoma" panose="020B0604030504040204" pitchFamily="34" charset="0"/>
              </a:rPr>
            </a:br>
            <a:r>
              <a:rPr lang="fr-FR" sz="2400" dirty="0">
                <a:latin typeface="Tahoma" panose="020B0604030504040204" pitchFamily="34" charset="0"/>
                <a:ea typeface="Tahoma" panose="020B0604030504040204" pitchFamily="34" charset="0"/>
                <a:cs typeface="Tahoma" panose="020B0604030504040204" pitchFamily="34" charset="0"/>
              </a:rPr>
              <a:t>T</a:t>
            </a:r>
            <a: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t>émoignages de clients fidèles ou employés emblématiques racontant leur lien avec Supermarché Match</a:t>
            </a:r>
            <a:br>
              <a:rPr lang="fr-FR" sz="2400" dirty="0">
                <a:latin typeface="Tahoma" panose="020B0604030504040204" pitchFamily="34" charset="0"/>
                <a:ea typeface="Tahoma" panose="020B0604030504040204" pitchFamily="34" charset="0"/>
                <a:cs typeface="Tahoma" panose="020B0604030504040204" pitchFamily="34" charset="0"/>
              </a:rPr>
            </a:br>
            <a:endParaRPr lang="fr-FR" sz="2400" dirty="0">
              <a:latin typeface="Tahoma" panose="020B0604030504040204" pitchFamily="34" charset="0"/>
              <a:ea typeface="Tahoma" panose="020B0604030504040204" pitchFamily="34" charset="0"/>
              <a:cs typeface="Tahoma" panose="020B0604030504040204" pitchFamily="34" charset="0"/>
            </a:endParaRPr>
          </a:p>
          <a:p>
            <a:pPr algn="l"/>
            <a:r>
              <a:rPr lang="fr-FR" sz="2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Menu spécial Anniversaire </a:t>
            </a:r>
            <a:br>
              <a:rPr lang="fr-FR" sz="2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t>entrée - plat   au prix symbolique de 6,50€</a:t>
            </a:r>
            <a:r>
              <a:rPr lang="fr-FR" sz="2400" dirty="0">
                <a:latin typeface="Tahoma" panose="020B0604030504040204" pitchFamily="34" charset="0"/>
                <a:ea typeface="Tahoma" panose="020B0604030504040204" pitchFamily="34" charset="0"/>
                <a:cs typeface="Tahoma" panose="020B0604030504040204" pitchFamily="34" charset="0"/>
              </a:rPr>
              <a:t> </a:t>
            </a:r>
            <a:b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br>
            <a:b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br>
            <a:r>
              <a:rPr lang="fr-FR" sz="2400" b="1" i="0" u="none" strike="noStrike" baseline="0"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T</a:t>
            </a:r>
            <a:r>
              <a:rPr lang="fr-FR" sz="2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ote</a:t>
            </a:r>
            <a:r>
              <a:rPr lang="fr-FR" sz="2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bag de courses personnalisé </a:t>
            </a:r>
            <a:br>
              <a:rPr lang="fr-FR" sz="2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t>Collection de </a:t>
            </a:r>
            <a:r>
              <a:rPr lang="fr-FR" sz="2400" b="0" i="0" u="none" strike="noStrike" baseline="0" dirty="0" err="1">
                <a:latin typeface="Tahoma" panose="020B0604030504040204" pitchFamily="34" charset="0"/>
                <a:ea typeface="Tahoma" panose="020B0604030504040204" pitchFamily="34" charset="0"/>
                <a:cs typeface="Tahoma" panose="020B0604030504040204" pitchFamily="34" charset="0"/>
              </a:rPr>
              <a:t>Tote</a:t>
            </a:r>
            <a: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t> bag collector pour les 65 ans  </a:t>
            </a:r>
            <a:endParaRPr lang="fr-FR" sz="2400" dirty="0">
              <a:latin typeface="Tahoma" panose="020B0604030504040204" pitchFamily="34" charset="0"/>
              <a:ea typeface="Tahoma" panose="020B0604030504040204" pitchFamily="34" charset="0"/>
              <a:cs typeface="Tahoma" panose="020B0604030504040204" pitchFamily="34" charset="0"/>
            </a:endParaRPr>
          </a:p>
        </p:txBody>
      </p:sp>
      <p:pic>
        <p:nvPicPr>
          <p:cNvPr id="9" name="Image 8" descr="Une image contenant texte, affiche, graphisme, Police&#10;&#10;Description générée automatiquement">
            <a:extLst>
              <a:ext uri="{FF2B5EF4-FFF2-40B4-BE49-F238E27FC236}">
                <a16:creationId xmlns:a16="http://schemas.microsoft.com/office/drawing/2014/main" id="{21DCFE42-4C44-E0CE-3D9B-5DEFB9F006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5486" y="244274"/>
            <a:ext cx="1388802" cy="1963643"/>
          </a:xfrm>
          <a:prstGeom prst="rect">
            <a:avLst/>
          </a:prstGeom>
        </p:spPr>
      </p:pic>
    </p:spTree>
    <p:extLst>
      <p:ext uri="{BB962C8B-B14F-4D97-AF65-F5344CB8AC3E}">
        <p14:creationId xmlns:p14="http://schemas.microsoft.com/office/powerpoint/2010/main" val="16073376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3251E-EB44-D605-678F-71B269D7E690}"/>
            </a:ext>
          </a:extLst>
        </p:cNvPr>
        <p:cNvGrpSpPr/>
        <p:nvPr/>
      </p:nvGrpSpPr>
      <p:grpSpPr>
        <a:xfrm>
          <a:off x="0" y="0"/>
          <a:ext cx="0" cy="0"/>
          <a:chOff x="0" y="0"/>
          <a:chExt cx="0" cy="0"/>
        </a:xfrm>
      </p:grpSpPr>
      <p:pic>
        <p:nvPicPr>
          <p:cNvPr id="6" name="Image 5">
            <a:extLst>
              <a:ext uri="{FF2B5EF4-FFF2-40B4-BE49-F238E27FC236}">
                <a16:creationId xmlns:a16="http://schemas.microsoft.com/office/drawing/2014/main" id="{4DADBFF8-7400-62DF-3160-B59E2BC9102A}"/>
              </a:ext>
            </a:extLst>
          </p:cNvPr>
          <p:cNvPicPr>
            <a:picLocks noChangeAspect="1"/>
          </p:cNvPicPr>
          <p:nvPr/>
        </p:nvPicPr>
        <p:blipFill>
          <a:blip r:embed="rId2"/>
          <a:srcRect t="28209" b="16146"/>
          <a:stretch/>
        </p:blipFill>
        <p:spPr>
          <a:xfrm>
            <a:off x="-132735" y="0"/>
            <a:ext cx="12324735" cy="6858000"/>
          </a:xfrm>
          <a:prstGeom prst="rect">
            <a:avLst/>
          </a:prstGeom>
        </p:spPr>
      </p:pic>
      <p:sp>
        <p:nvSpPr>
          <p:cNvPr id="4" name="Rectangle 3">
            <a:extLst>
              <a:ext uri="{FF2B5EF4-FFF2-40B4-BE49-F238E27FC236}">
                <a16:creationId xmlns:a16="http://schemas.microsoft.com/office/drawing/2014/main" id="{801B2669-C108-3F02-DD5C-F8DF73DE9C0C}"/>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42009B3F-703A-694B-E4BF-7DD0C3B937D0}"/>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AVRIL</a:t>
            </a:r>
          </a:p>
        </p:txBody>
      </p:sp>
      <p:cxnSp>
        <p:nvCxnSpPr>
          <p:cNvPr id="9" name="Connecteur droit 8">
            <a:extLst>
              <a:ext uri="{FF2B5EF4-FFF2-40B4-BE49-F238E27FC236}">
                <a16:creationId xmlns:a16="http://schemas.microsoft.com/office/drawing/2014/main" id="{B636509E-1359-E45F-628A-7F161C7224BA}"/>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6A23D2FD-AB0E-F4FC-0328-812761C22B0D}"/>
              </a:ext>
            </a:extLst>
          </p:cNvPr>
          <p:cNvSpPr txBox="1"/>
          <p:nvPr/>
        </p:nvSpPr>
        <p:spPr>
          <a:xfrm>
            <a:off x="4799375" y="3901766"/>
            <a:ext cx="2048959"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Pâques</a:t>
            </a:r>
          </a:p>
        </p:txBody>
      </p:sp>
      <p:cxnSp>
        <p:nvCxnSpPr>
          <p:cNvPr id="3" name="Connecteur droit 2">
            <a:extLst>
              <a:ext uri="{FF2B5EF4-FFF2-40B4-BE49-F238E27FC236}">
                <a16:creationId xmlns:a16="http://schemas.microsoft.com/office/drawing/2014/main" id="{7E607DEB-E4F3-F159-AA51-A3A0BCABFEF5}"/>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533272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D3FF0-7972-0DF3-7804-92D873DE3C4E}"/>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A4EAA15D-8B6B-EF9C-32E5-0B27109C9577}"/>
              </a:ext>
            </a:extLst>
          </p:cNvPr>
          <p:cNvSpPr txBox="1"/>
          <p:nvPr/>
        </p:nvSpPr>
        <p:spPr>
          <a:xfrm>
            <a:off x="6190518" y="1703120"/>
            <a:ext cx="4594163" cy="1815882"/>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Avril est le grand mois de </a:t>
            </a:r>
            <a:r>
              <a:rPr lang="fr-FR" sz="4000" b="1" dirty="0">
                <a:latin typeface="Tahoma" panose="020B0604030504040204" pitchFamily="34" charset="0"/>
                <a:ea typeface="Tahoma" panose="020B0604030504040204" pitchFamily="34" charset="0"/>
                <a:cs typeface="Tahoma" panose="020B0604030504040204" pitchFamily="34" charset="0"/>
              </a:rPr>
              <a:t>Pâques,</a:t>
            </a:r>
          </a:p>
          <a:p>
            <a:r>
              <a:rPr lang="fr-FR" dirty="0">
                <a:latin typeface="Tahoma" panose="020B0604030504040204" pitchFamily="34" charset="0"/>
                <a:ea typeface="Tahoma" panose="020B0604030504040204" pitchFamily="34" charset="0"/>
                <a:cs typeface="Tahoma" panose="020B0604030504040204" pitchFamily="34" charset="0"/>
              </a:rPr>
              <a:t>une opportunité pour attirer les familles avec des offres festives et gourmandes autour du chocolat et des repas de fête.</a:t>
            </a:r>
          </a:p>
        </p:txBody>
      </p:sp>
      <p:sp>
        <p:nvSpPr>
          <p:cNvPr id="9" name="Triangle isocèle 8">
            <a:extLst>
              <a:ext uri="{FF2B5EF4-FFF2-40B4-BE49-F238E27FC236}">
                <a16:creationId xmlns:a16="http://schemas.microsoft.com/office/drawing/2014/main" id="{7CBFC527-2CC1-720F-EF7C-409DB61AA37E}"/>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FB369F96-E1C1-7CE0-F0AA-DDD3E1C4B19B}"/>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Avril</a:t>
            </a:r>
          </a:p>
        </p:txBody>
      </p:sp>
    </p:spTree>
    <p:extLst>
      <p:ext uri="{BB962C8B-B14F-4D97-AF65-F5344CB8AC3E}">
        <p14:creationId xmlns:p14="http://schemas.microsoft.com/office/powerpoint/2010/main" val="40606693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0987E4-5F58-1608-89C5-45C0EF14B126}"/>
              </a:ext>
            </a:extLst>
          </p:cNvPr>
          <p:cNvSpPr>
            <a:spLocks noGrp="1"/>
          </p:cNvSpPr>
          <p:nvPr>
            <p:ph type="title"/>
          </p:nvPr>
        </p:nvSpPr>
        <p:spPr>
          <a:xfrm>
            <a:off x="994955" y="2766218"/>
            <a:ext cx="10515600" cy="1325563"/>
          </a:xfrm>
        </p:spPr>
        <p:txBody>
          <a:bodyPr/>
          <a:lstStyle/>
          <a:p>
            <a:r>
              <a:rPr lang="fr-FR" b="1" dirty="0">
                <a:latin typeface="Tahoma" panose="020B0604030504040204" pitchFamily="34" charset="0"/>
                <a:ea typeface="Tahoma" panose="020B0604030504040204" pitchFamily="34" charset="0"/>
                <a:cs typeface="Tahoma" panose="020B0604030504040204" pitchFamily="34" charset="0"/>
              </a:rPr>
              <a:t>AXE 1</a:t>
            </a:r>
          </a:p>
        </p:txBody>
      </p:sp>
    </p:spTree>
    <p:extLst>
      <p:ext uri="{BB962C8B-B14F-4D97-AF65-F5344CB8AC3E}">
        <p14:creationId xmlns:p14="http://schemas.microsoft.com/office/powerpoint/2010/main" val="35295984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EFE0A-0606-3BDD-EB96-226676E4B338}"/>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E9F3F149-92DF-9EAD-C1E9-EB392CA0F2EC}"/>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94046C87-0697-B9A3-1B28-AE343714B152}"/>
              </a:ext>
            </a:extLst>
          </p:cNvPr>
          <p:cNvPicPr>
            <a:picLocks noChangeAspect="1"/>
          </p:cNvPicPr>
          <p:nvPr/>
        </p:nvPicPr>
        <p:blipFill>
          <a:blip r:embed="rId2"/>
          <a:stretch>
            <a:fillRect/>
          </a:stretch>
        </p:blipFill>
        <p:spPr>
          <a:xfrm>
            <a:off x="3821585" y="-22011"/>
            <a:ext cx="4339423" cy="6869005"/>
          </a:xfrm>
          <a:prstGeom prst="rect">
            <a:avLst/>
          </a:prstGeom>
        </p:spPr>
      </p:pic>
    </p:spTree>
    <p:extLst>
      <p:ext uri="{BB962C8B-B14F-4D97-AF65-F5344CB8AC3E}">
        <p14:creationId xmlns:p14="http://schemas.microsoft.com/office/powerpoint/2010/main" val="223463026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72641-8E2C-E1E4-EC1F-8D514E9540D5}"/>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E5ECC045-D47F-8531-8AEB-00F117A1B93D}"/>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menu, Restauration rapide, Snack&#10;&#10;Description générée automatiquement">
            <a:extLst>
              <a:ext uri="{FF2B5EF4-FFF2-40B4-BE49-F238E27FC236}">
                <a16:creationId xmlns:a16="http://schemas.microsoft.com/office/drawing/2014/main" id="{B7D6B38F-5E70-6F97-4CC2-D8950A7FDD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330095" cy="6858000"/>
          </a:xfrm>
          <a:prstGeom prst="rect">
            <a:avLst/>
          </a:prstGeom>
        </p:spPr>
      </p:pic>
      <p:pic>
        <p:nvPicPr>
          <p:cNvPr id="5" name="Image 4" descr="Une image contenant texte, menu, nourriture&#10;&#10;Description générée automatiquement">
            <a:extLst>
              <a:ext uri="{FF2B5EF4-FFF2-40B4-BE49-F238E27FC236}">
                <a16:creationId xmlns:a16="http://schemas.microsoft.com/office/drawing/2014/main" id="{F3FABB8C-E057-D36D-BC36-D63499D43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0783" y="0"/>
            <a:ext cx="4335217" cy="6858000"/>
          </a:xfrm>
          <a:prstGeom prst="rect">
            <a:avLst/>
          </a:prstGeom>
        </p:spPr>
      </p:pic>
    </p:spTree>
    <p:extLst>
      <p:ext uri="{BB962C8B-B14F-4D97-AF65-F5344CB8AC3E}">
        <p14:creationId xmlns:p14="http://schemas.microsoft.com/office/powerpoint/2010/main" val="29772681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5FA10-32BA-BCFF-6235-94534B89D165}"/>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CA333F4B-43D4-36DE-46E9-6F7BDFAED8E5}"/>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14" name="Image 13" descr="Une image contenant texte, gâteau d’anniversaire, gâteau, produits de boulangerie&#10;&#10;Description générée automatiquement">
            <a:extLst>
              <a:ext uri="{FF2B5EF4-FFF2-40B4-BE49-F238E27FC236}">
                <a16:creationId xmlns:a16="http://schemas.microsoft.com/office/drawing/2014/main" id="{3AF61E8D-B531-0D0A-2D2C-E71CC3760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6239" y="0"/>
            <a:ext cx="4329761" cy="6858000"/>
          </a:xfrm>
          <a:prstGeom prst="rect">
            <a:avLst/>
          </a:prstGeom>
        </p:spPr>
      </p:pic>
      <p:pic>
        <p:nvPicPr>
          <p:cNvPr id="16" name="Image 15" descr="Une image contenant texte, Snack, produits de boulangerie, nourriture&#10;&#10;Description générée automatiquement">
            <a:extLst>
              <a:ext uri="{FF2B5EF4-FFF2-40B4-BE49-F238E27FC236}">
                <a16:creationId xmlns:a16="http://schemas.microsoft.com/office/drawing/2014/main" id="{1F443705-CCAB-04C8-DD3F-3E8B0D1D4C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0"/>
            <a:ext cx="4329970" cy="6857999"/>
          </a:xfrm>
          <a:prstGeom prst="rect">
            <a:avLst/>
          </a:prstGeom>
        </p:spPr>
      </p:pic>
    </p:spTree>
    <p:extLst>
      <p:ext uri="{BB962C8B-B14F-4D97-AF65-F5344CB8AC3E}">
        <p14:creationId xmlns:p14="http://schemas.microsoft.com/office/powerpoint/2010/main" val="3066208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latin typeface="Tahoma" panose="020B0604030504040204" pitchFamily="34" charset="0"/>
                <a:ea typeface="Tahoma" panose="020B0604030504040204" pitchFamily="34" charset="0"/>
                <a:cs typeface="Tahoma" panose="020B0604030504040204" pitchFamily="34" charset="0"/>
              </a:rPr>
              <a:t>6 partis pris stratégiques 2025</a:t>
            </a:r>
          </a:p>
        </p:txBody>
      </p:sp>
      <p:grpSp>
        <p:nvGrpSpPr>
          <p:cNvPr id="10" name="Group 11">
            <a:extLst>
              <a:ext uri="{FF2B5EF4-FFF2-40B4-BE49-F238E27FC236}">
                <a16:creationId xmlns:a16="http://schemas.microsoft.com/office/drawing/2014/main" id="{0B6BC363-6CB2-D27E-EFCF-B16E9728859B}"/>
              </a:ext>
            </a:extLst>
          </p:cNvPr>
          <p:cNvGrpSpPr/>
          <p:nvPr/>
        </p:nvGrpSpPr>
        <p:grpSpPr>
          <a:xfrm>
            <a:off x="3858388" y="950495"/>
            <a:ext cx="4475224" cy="4957011"/>
            <a:chOff x="3858388" y="950495"/>
            <a:chExt cx="4475224" cy="4957011"/>
          </a:xfrm>
        </p:grpSpPr>
        <p:sp>
          <p:nvSpPr>
            <p:cNvPr id="11" name="Freeform: Shape 31">
              <a:extLst>
                <a:ext uri="{FF2B5EF4-FFF2-40B4-BE49-F238E27FC236}">
                  <a16:creationId xmlns:a16="http://schemas.microsoft.com/office/drawing/2014/main" id="{D1EC9952-F275-C7FA-B857-63D4A4D651DD}"/>
                </a:ext>
              </a:extLst>
            </p:cNvPr>
            <p:cNvSpPr/>
            <p:nvPr/>
          </p:nvSpPr>
          <p:spPr>
            <a:xfrm>
              <a:off x="5402781" y="950495"/>
              <a:ext cx="1386438" cy="2252053"/>
            </a:xfrm>
            <a:custGeom>
              <a:avLst/>
              <a:gdLst>
                <a:gd name="connsiteX0" fmla="*/ 693220 w 1386438"/>
                <a:gd name="connsiteY0" fmla="*/ 0 h 2252053"/>
                <a:gd name="connsiteX1" fmla="*/ 1266169 w 1386438"/>
                <a:gd name="connsiteY1" fmla="*/ 304690 h 2252053"/>
                <a:gd name="connsiteX2" fmla="*/ 1339029 w 1386438"/>
                <a:gd name="connsiteY2" fmla="*/ 950499 h 2252053"/>
                <a:gd name="connsiteX3" fmla="*/ 1024405 w 1386438"/>
                <a:gd name="connsiteY3" fmla="*/ 1645986 h 2252053"/>
                <a:gd name="connsiteX4" fmla="*/ 752833 w 1386438"/>
                <a:gd name="connsiteY4" fmla="*/ 2215623 h 2252053"/>
                <a:gd name="connsiteX5" fmla="*/ 693220 w 1386438"/>
                <a:gd name="connsiteY5" fmla="*/ 2252053 h 2252053"/>
                <a:gd name="connsiteX6" fmla="*/ 633607 w 1386438"/>
                <a:gd name="connsiteY6" fmla="*/ 2215623 h 2252053"/>
                <a:gd name="connsiteX7" fmla="*/ 362036 w 1386438"/>
                <a:gd name="connsiteY7" fmla="*/ 1645986 h 2252053"/>
                <a:gd name="connsiteX8" fmla="*/ 47410 w 1386438"/>
                <a:gd name="connsiteY8" fmla="*/ 950499 h 2252053"/>
                <a:gd name="connsiteX9" fmla="*/ 120271 w 1386438"/>
                <a:gd name="connsiteY9" fmla="*/ 304690 h 2252053"/>
                <a:gd name="connsiteX10" fmla="*/ 693220 w 1386438"/>
                <a:gd name="connsiteY10" fmla="*/ 0 h 225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6438" h="2252053">
                  <a:moveTo>
                    <a:pt x="693220" y="0"/>
                  </a:moveTo>
                  <a:cubicBezTo>
                    <a:pt x="921737" y="0"/>
                    <a:pt x="1137007" y="112603"/>
                    <a:pt x="1266169" y="304690"/>
                  </a:cubicBezTo>
                  <a:cubicBezTo>
                    <a:pt x="1395330" y="493464"/>
                    <a:pt x="1421826" y="735229"/>
                    <a:pt x="1339029" y="950499"/>
                  </a:cubicBezTo>
                  <a:lnTo>
                    <a:pt x="1024405" y="1645986"/>
                  </a:lnTo>
                  <a:lnTo>
                    <a:pt x="752833" y="2215623"/>
                  </a:lnTo>
                  <a:cubicBezTo>
                    <a:pt x="742897" y="2238806"/>
                    <a:pt x="719715" y="2252053"/>
                    <a:pt x="693220" y="2252053"/>
                  </a:cubicBezTo>
                  <a:cubicBezTo>
                    <a:pt x="666725" y="2252053"/>
                    <a:pt x="643542" y="2238806"/>
                    <a:pt x="633607" y="2215623"/>
                  </a:cubicBezTo>
                  <a:lnTo>
                    <a:pt x="362036" y="1645986"/>
                  </a:lnTo>
                  <a:lnTo>
                    <a:pt x="47410" y="950499"/>
                  </a:lnTo>
                  <a:cubicBezTo>
                    <a:pt x="-35386" y="735229"/>
                    <a:pt x="-8891" y="493464"/>
                    <a:pt x="120271" y="304690"/>
                  </a:cubicBezTo>
                  <a:cubicBezTo>
                    <a:pt x="249433" y="112603"/>
                    <a:pt x="464702" y="0"/>
                    <a:pt x="693220" y="0"/>
                  </a:cubicBez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30">
              <a:extLst>
                <a:ext uri="{FF2B5EF4-FFF2-40B4-BE49-F238E27FC236}">
                  <a16:creationId xmlns:a16="http://schemas.microsoft.com/office/drawing/2014/main" id="{5C6F3855-C306-2E6C-E6CF-83CF1F7180DA}"/>
                </a:ext>
              </a:extLst>
            </p:cNvPr>
            <p:cNvSpPr/>
            <p:nvPr/>
          </p:nvSpPr>
          <p:spPr>
            <a:xfrm>
              <a:off x="3861888" y="1838829"/>
              <a:ext cx="2052884" cy="1505693"/>
            </a:xfrm>
            <a:custGeom>
              <a:avLst/>
              <a:gdLst>
                <a:gd name="connsiteX0" fmla="*/ 728250 w 2052884"/>
                <a:gd name="connsiteY0" fmla="*/ 791 h 1505693"/>
                <a:gd name="connsiteX1" fmla="*/ 1238839 w 2052884"/>
                <a:gd name="connsiteY1" fmla="*/ 261805 h 1505693"/>
                <a:gd name="connsiteX2" fmla="*/ 1683837 w 2052884"/>
                <a:gd name="connsiteY2" fmla="*/ 882021 h 1505693"/>
                <a:gd name="connsiteX3" fmla="*/ 2041371 w 2052884"/>
                <a:gd name="connsiteY3" fmla="*/ 1402028 h 1505693"/>
                <a:gd name="connsiteX4" fmla="*/ 2043114 w 2052884"/>
                <a:gd name="connsiteY4" fmla="*/ 1471869 h 1505693"/>
                <a:gd name="connsiteX5" fmla="*/ 1981758 w 2052884"/>
                <a:gd name="connsiteY5" fmla="*/ 1505281 h 1505693"/>
                <a:gd name="connsiteX6" fmla="*/ 1352652 w 2052884"/>
                <a:gd name="connsiteY6" fmla="*/ 1455650 h 1505693"/>
                <a:gd name="connsiteX7" fmla="*/ 593030 w 2052884"/>
                <a:gd name="connsiteY7" fmla="*/ 1380380 h 1505693"/>
                <a:gd name="connsiteX8" fmla="*/ 70173 w 2052884"/>
                <a:gd name="connsiteY8" fmla="*/ 994376 h 1505693"/>
                <a:gd name="connsiteX9" fmla="*/ 92778 w 2052884"/>
                <a:gd name="connsiteY9" fmla="*/ 345843 h 1505693"/>
                <a:gd name="connsiteX10" fmla="*/ 643122 w 2052884"/>
                <a:gd name="connsiteY10" fmla="*/ 1999 h 1505693"/>
                <a:gd name="connsiteX11" fmla="*/ 728250 w 2052884"/>
                <a:gd name="connsiteY11" fmla="*/ 791 h 150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2884" h="1505693">
                  <a:moveTo>
                    <a:pt x="728250" y="791"/>
                  </a:moveTo>
                  <a:cubicBezTo>
                    <a:pt x="925629" y="10286"/>
                    <a:pt x="1111937" y="104883"/>
                    <a:pt x="1238839" y="261805"/>
                  </a:cubicBezTo>
                  <a:lnTo>
                    <a:pt x="1683837" y="882021"/>
                  </a:lnTo>
                  <a:lnTo>
                    <a:pt x="2041371" y="1402028"/>
                  </a:lnTo>
                  <a:cubicBezTo>
                    <a:pt x="2056480" y="1422224"/>
                    <a:pt x="2056361" y="1448924"/>
                    <a:pt x="2043114" y="1471869"/>
                  </a:cubicBezTo>
                  <a:cubicBezTo>
                    <a:pt x="2029866" y="1494815"/>
                    <a:pt x="2006802" y="1508268"/>
                    <a:pt x="1981758" y="1505281"/>
                  </a:cubicBezTo>
                  <a:lnTo>
                    <a:pt x="1352652" y="1455650"/>
                  </a:lnTo>
                  <a:lnTo>
                    <a:pt x="593030" y="1380380"/>
                  </a:lnTo>
                  <a:cubicBezTo>
                    <a:pt x="365202" y="1344449"/>
                    <a:pt x="169075" y="1200621"/>
                    <a:pt x="70173" y="994376"/>
                  </a:cubicBezTo>
                  <a:cubicBezTo>
                    <a:pt x="-31598" y="786475"/>
                    <a:pt x="-21481" y="543745"/>
                    <a:pt x="92778" y="345843"/>
                  </a:cubicBezTo>
                  <a:cubicBezTo>
                    <a:pt x="207037" y="147941"/>
                    <a:pt x="412189" y="17814"/>
                    <a:pt x="643122" y="1999"/>
                  </a:cubicBezTo>
                  <a:cubicBezTo>
                    <a:pt x="671630" y="-185"/>
                    <a:pt x="700053" y="-565"/>
                    <a:pt x="728250" y="791"/>
                  </a:cubicBez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29">
              <a:extLst>
                <a:ext uri="{FF2B5EF4-FFF2-40B4-BE49-F238E27FC236}">
                  <a16:creationId xmlns:a16="http://schemas.microsoft.com/office/drawing/2014/main" id="{B6D4D098-8960-D8B0-AC70-D86BEB17B11A}"/>
                </a:ext>
              </a:extLst>
            </p:cNvPr>
            <p:cNvSpPr/>
            <p:nvPr/>
          </p:nvSpPr>
          <p:spPr>
            <a:xfrm>
              <a:off x="6277228" y="1838829"/>
              <a:ext cx="2052884" cy="1505693"/>
            </a:xfrm>
            <a:custGeom>
              <a:avLst/>
              <a:gdLst>
                <a:gd name="connsiteX0" fmla="*/ 1324635 w 2052884"/>
                <a:gd name="connsiteY0" fmla="*/ 791 h 1505693"/>
                <a:gd name="connsiteX1" fmla="*/ 1409763 w 2052884"/>
                <a:gd name="connsiteY1" fmla="*/ 1999 h 1505693"/>
                <a:gd name="connsiteX2" fmla="*/ 1960107 w 2052884"/>
                <a:gd name="connsiteY2" fmla="*/ 345843 h 1505693"/>
                <a:gd name="connsiteX3" fmla="*/ 1982712 w 2052884"/>
                <a:gd name="connsiteY3" fmla="*/ 994376 h 1505693"/>
                <a:gd name="connsiteX4" fmla="*/ 1459855 w 2052884"/>
                <a:gd name="connsiteY4" fmla="*/ 1380379 h 1505693"/>
                <a:gd name="connsiteX5" fmla="*/ 700233 w 2052884"/>
                <a:gd name="connsiteY5" fmla="*/ 1455650 h 1505693"/>
                <a:gd name="connsiteX6" fmla="*/ 71127 w 2052884"/>
                <a:gd name="connsiteY6" fmla="*/ 1505281 h 1505693"/>
                <a:gd name="connsiteX7" fmla="*/ 9771 w 2052884"/>
                <a:gd name="connsiteY7" fmla="*/ 1471869 h 1505693"/>
                <a:gd name="connsiteX8" fmla="*/ 11514 w 2052884"/>
                <a:gd name="connsiteY8" fmla="*/ 1402028 h 1505693"/>
                <a:gd name="connsiteX9" fmla="*/ 369049 w 2052884"/>
                <a:gd name="connsiteY9" fmla="*/ 882022 h 1505693"/>
                <a:gd name="connsiteX10" fmla="*/ 814045 w 2052884"/>
                <a:gd name="connsiteY10" fmla="*/ 261804 h 1505693"/>
                <a:gd name="connsiteX11" fmla="*/ 1324635 w 2052884"/>
                <a:gd name="connsiteY11" fmla="*/ 791 h 150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2884" h="1505693">
                  <a:moveTo>
                    <a:pt x="1324635" y="791"/>
                  </a:moveTo>
                  <a:cubicBezTo>
                    <a:pt x="1352832" y="-565"/>
                    <a:pt x="1381255" y="-185"/>
                    <a:pt x="1409763" y="1999"/>
                  </a:cubicBezTo>
                  <a:cubicBezTo>
                    <a:pt x="1640696" y="17813"/>
                    <a:pt x="1845848" y="147940"/>
                    <a:pt x="1960107" y="345843"/>
                  </a:cubicBezTo>
                  <a:cubicBezTo>
                    <a:pt x="2074365" y="543744"/>
                    <a:pt x="2084483" y="786475"/>
                    <a:pt x="1982712" y="994376"/>
                  </a:cubicBezTo>
                  <a:cubicBezTo>
                    <a:pt x="1883809" y="1200620"/>
                    <a:pt x="1687683" y="1344449"/>
                    <a:pt x="1459855" y="1380379"/>
                  </a:cubicBezTo>
                  <a:lnTo>
                    <a:pt x="700233" y="1455650"/>
                  </a:lnTo>
                  <a:lnTo>
                    <a:pt x="71127" y="1505281"/>
                  </a:lnTo>
                  <a:cubicBezTo>
                    <a:pt x="46082" y="1508267"/>
                    <a:pt x="23019" y="1494815"/>
                    <a:pt x="9771" y="1471869"/>
                  </a:cubicBezTo>
                  <a:cubicBezTo>
                    <a:pt x="-3476" y="1448924"/>
                    <a:pt x="-3595" y="1422223"/>
                    <a:pt x="11514" y="1402028"/>
                  </a:cubicBezTo>
                  <a:lnTo>
                    <a:pt x="369049" y="882022"/>
                  </a:lnTo>
                  <a:lnTo>
                    <a:pt x="814045" y="261804"/>
                  </a:lnTo>
                  <a:cubicBezTo>
                    <a:pt x="940948" y="104883"/>
                    <a:pt x="1127256" y="10285"/>
                    <a:pt x="1324635" y="791"/>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28">
              <a:extLst>
                <a:ext uri="{FF2B5EF4-FFF2-40B4-BE49-F238E27FC236}">
                  <a16:creationId xmlns:a16="http://schemas.microsoft.com/office/drawing/2014/main" id="{08FF10D3-1F4C-17E5-27B0-5B5F18EC772B}"/>
                </a:ext>
              </a:extLst>
            </p:cNvPr>
            <p:cNvSpPr/>
            <p:nvPr/>
          </p:nvSpPr>
          <p:spPr>
            <a:xfrm>
              <a:off x="3858388" y="3513478"/>
              <a:ext cx="2052885" cy="1505692"/>
            </a:xfrm>
            <a:custGeom>
              <a:avLst/>
              <a:gdLst>
                <a:gd name="connsiteX0" fmla="*/ 1981758 w 2052885"/>
                <a:gd name="connsiteY0" fmla="*/ 413 h 1505692"/>
                <a:gd name="connsiteX1" fmla="*/ 2043114 w 2052885"/>
                <a:gd name="connsiteY1" fmla="*/ 33824 h 1505692"/>
                <a:gd name="connsiteX2" fmla="*/ 2041371 w 2052885"/>
                <a:gd name="connsiteY2" fmla="*/ 103665 h 1505692"/>
                <a:gd name="connsiteX3" fmla="*/ 1683837 w 2052885"/>
                <a:gd name="connsiteY3" fmla="*/ 623671 h 1505692"/>
                <a:gd name="connsiteX4" fmla="*/ 1238840 w 2052885"/>
                <a:gd name="connsiteY4" fmla="*/ 1243889 h 1505692"/>
                <a:gd name="connsiteX5" fmla="*/ 643123 w 2052885"/>
                <a:gd name="connsiteY5" fmla="*/ 1503694 h 1505692"/>
                <a:gd name="connsiteX6" fmla="*/ 92779 w 2052885"/>
                <a:gd name="connsiteY6" fmla="*/ 1159851 h 1505692"/>
                <a:gd name="connsiteX7" fmla="*/ 70174 w 2052885"/>
                <a:gd name="connsiteY7" fmla="*/ 511317 h 1505692"/>
                <a:gd name="connsiteX8" fmla="*/ 593031 w 2052885"/>
                <a:gd name="connsiteY8" fmla="*/ 125314 h 1505692"/>
                <a:gd name="connsiteX9" fmla="*/ 1352652 w 2052885"/>
                <a:gd name="connsiteY9" fmla="*/ 50043 h 1505692"/>
                <a:gd name="connsiteX10" fmla="*/ 1981758 w 2052885"/>
                <a:gd name="connsiteY10" fmla="*/ 413 h 1505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2885" h="1505692">
                  <a:moveTo>
                    <a:pt x="1981758" y="413"/>
                  </a:moveTo>
                  <a:cubicBezTo>
                    <a:pt x="2006803" y="-2574"/>
                    <a:pt x="2029867" y="10879"/>
                    <a:pt x="2043114" y="33824"/>
                  </a:cubicBezTo>
                  <a:cubicBezTo>
                    <a:pt x="2056362" y="56769"/>
                    <a:pt x="2056481" y="83470"/>
                    <a:pt x="2041371" y="103665"/>
                  </a:cubicBezTo>
                  <a:lnTo>
                    <a:pt x="1683837" y="623671"/>
                  </a:lnTo>
                  <a:lnTo>
                    <a:pt x="1238840" y="1243889"/>
                  </a:lnTo>
                  <a:cubicBezTo>
                    <a:pt x="1093809" y="1423227"/>
                    <a:pt x="871187" y="1521165"/>
                    <a:pt x="643123" y="1503694"/>
                  </a:cubicBezTo>
                  <a:cubicBezTo>
                    <a:pt x="412190" y="1487880"/>
                    <a:pt x="207038" y="1357753"/>
                    <a:pt x="92779" y="1159851"/>
                  </a:cubicBezTo>
                  <a:cubicBezTo>
                    <a:pt x="-21480" y="961949"/>
                    <a:pt x="-31598" y="719218"/>
                    <a:pt x="70174" y="511317"/>
                  </a:cubicBezTo>
                  <a:cubicBezTo>
                    <a:pt x="169076" y="305073"/>
                    <a:pt x="365203" y="161245"/>
                    <a:pt x="593031" y="125314"/>
                  </a:cubicBezTo>
                  <a:lnTo>
                    <a:pt x="1352652" y="50043"/>
                  </a:lnTo>
                  <a:lnTo>
                    <a:pt x="1981758" y="413"/>
                  </a:lnTo>
                  <a:close/>
                </a:path>
              </a:pathLst>
            </a:cu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Shape 27">
              <a:extLst>
                <a:ext uri="{FF2B5EF4-FFF2-40B4-BE49-F238E27FC236}">
                  <a16:creationId xmlns:a16="http://schemas.microsoft.com/office/drawing/2014/main" id="{66B21201-047B-4876-6EFE-D0CEE50F8A34}"/>
                </a:ext>
              </a:extLst>
            </p:cNvPr>
            <p:cNvSpPr/>
            <p:nvPr/>
          </p:nvSpPr>
          <p:spPr>
            <a:xfrm>
              <a:off x="6280728" y="3513479"/>
              <a:ext cx="2052884" cy="1505693"/>
            </a:xfrm>
            <a:custGeom>
              <a:avLst/>
              <a:gdLst>
                <a:gd name="connsiteX0" fmla="*/ 71128 w 2052884"/>
                <a:gd name="connsiteY0" fmla="*/ 413 h 1505693"/>
                <a:gd name="connsiteX1" fmla="*/ 700233 w 2052884"/>
                <a:gd name="connsiteY1" fmla="*/ 50045 h 1505693"/>
                <a:gd name="connsiteX2" fmla="*/ 1459856 w 2052884"/>
                <a:gd name="connsiteY2" fmla="*/ 125314 h 1505693"/>
                <a:gd name="connsiteX3" fmla="*/ 1982712 w 2052884"/>
                <a:gd name="connsiteY3" fmla="*/ 511318 h 1505693"/>
                <a:gd name="connsiteX4" fmla="*/ 1960107 w 2052884"/>
                <a:gd name="connsiteY4" fmla="*/ 1159851 h 1505693"/>
                <a:gd name="connsiteX5" fmla="*/ 1409763 w 2052884"/>
                <a:gd name="connsiteY5" fmla="*/ 1503695 h 1505693"/>
                <a:gd name="connsiteX6" fmla="*/ 814046 w 2052884"/>
                <a:gd name="connsiteY6" fmla="*/ 1243889 h 1505693"/>
                <a:gd name="connsiteX7" fmla="*/ 369049 w 2052884"/>
                <a:gd name="connsiteY7" fmla="*/ 623673 h 1505693"/>
                <a:gd name="connsiteX8" fmla="*/ 11515 w 2052884"/>
                <a:gd name="connsiteY8" fmla="*/ 103666 h 1505693"/>
                <a:gd name="connsiteX9" fmla="*/ 9772 w 2052884"/>
                <a:gd name="connsiteY9" fmla="*/ 33825 h 1505693"/>
                <a:gd name="connsiteX10" fmla="*/ 71128 w 2052884"/>
                <a:gd name="connsiteY10" fmla="*/ 413 h 150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2884" h="1505693">
                  <a:moveTo>
                    <a:pt x="71128" y="413"/>
                  </a:moveTo>
                  <a:lnTo>
                    <a:pt x="700233" y="50045"/>
                  </a:lnTo>
                  <a:lnTo>
                    <a:pt x="1459856" y="125314"/>
                  </a:lnTo>
                  <a:cubicBezTo>
                    <a:pt x="1687683" y="161246"/>
                    <a:pt x="1883810" y="305073"/>
                    <a:pt x="1982712" y="511318"/>
                  </a:cubicBezTo>
                  <a:cubicBezTo>
                    <a:pt x="2084483" y="719219"/>
                    <a:pt x="2074366" y="961949"/>
                    <a:pt x="1960107" y="1159851"/>
                  </a:cubicBezTo>
                  <a:cubicBezTo>
                    <a:pt x="1845849" y="1357753"/>
                    <a:pt x="1640696" y="1487881"/>
                    <a:pt x="1409763" y="1503695"/>
                  </a:cubicBezTo>
                  <a:cubicBezTo>
                    <a:pt x="1181700" y="1521165"/>
                    <a:pt x="959077" y="1423228"/>
                    <a:pt x="814046" y="1243889"/>
                  </a:cubicBezTo>
                  <a:lnTo>
                    <a:pt x="369049" y="623673"/>
                  </a:lnTo>
                  <a:lnTo>
                    <a:pt x="11515" y="103666"/>
                  </a:lnTo>
                  <a:cubicBezTo>
                    <a:pt x="-3594" y="83470"/>
                    <a:pt x="-3476" y="56770"/>
                    <a:pt x="9772" y="33825"/>
                  </a:cubicBezTo>
                  <a:cubicBezTo>
                    <a:pt x="23019" y="10879"/>
                    <a:pt x="46083" y="-2574"/>
                    <a:pt x="71128" y="413"/>
                  </a:cubicBez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26">
              <a:extLst>
                <a:ext uri="{FF2B5EF4-FFF2-40B4-BE49-F238E27FC236}">
                  <a16:creationId xmlns:a16="http://schemas.microsoft.com/office/drawing/2014/main" id="{7A10F82F-3B85-3ADD-2EF9-5E2D4D7EB633}"/>
                </a:ext>
              </a:extLst>
            </p:cNvPr>
            <p:cNvSpPr/>
            <p:nvPr/>
          </p:nvSpPr>
          <p:spPr>
            <a:xfrm>
              <a:off x="5402781" y="3655453"/>
              <a:ext cx="1386438" cy="2252053"/>
            </a:xfrm>
            <a:custGeom>
              <a:avLst/>
              <a:gdLst>
                <a:gd name="connsiteX0" fmla="*/ 693219 w 1386438"/>
                <a:gd name="connsiteY0" fmla="*/ 0 h 2252053"/>
                <a:gd name="connsiteX1" fmla="*/ 752832 w 1386438"/>
                <a:gd name="connsiteY1" fmla="*/ 36430 h 2252053"/>
                <a:gd name="connsiteX2" fmla="*/ 1024403 w 1386438"/>
                <a:gd name="connsiteY2" fmla="*/ 606067 h 2252053"/>
                <a:gd name="connsiteX3" fmla="*/ 1339029 w 1386438"/>
                <a:gd name="connsiteY3" fmla="*/ 1301554 h 2252053"/>
                <a:gd name="connsiteX4" fmla="*/ 1266168 w 1386438"/>
                <a:gd name="connsiteY4" fmla="*/ 1947363 h 2252053"/>
                <a:gd name="connsiteX5" fmla="*/ 693219 w 1386438"/>
                <a:gd name="connsiteY5" fmla="*/ 2252053 h 2252053"/>
                <a:gd name="connsiteX6" fmla="*/ 120270 w 1386438"/>
                <a:gd name="connsiteY6" fmla="*/ 1947363 h 2252053"/>
                <a:gd name="connsiteX7" fmla="*/ 47410 w 1386438"/>
                <a:gd name="connsiteY7" fmla="*/ 1301554 h 2252053"/>
                <a:gd name="connsiteX8" fmla="*/ 362034 w 1386438"/>
                <a:gd name="connsiteY8" fmla="*/ 606067 h 2252053"/>
                <a:gd name="connsiteX9" fmla="*/ 633606 w 1386438"/>
                <a:gd name="connsiteY9" fmla="*/ 36430 h 2252053"/>
                <a:gd name="connsiteX10" fmla="*/ 693219 w 1386438"/>
                <a:gd name="connsiteY10" fmla="*/ 0 h 225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6438" h="2252053">
                  <a:moveTo>
                    <a:pt x="693219" y="0"/>
                  </a:moveTo>
                  <a:cubicBezTo>
                    <a:pt x="719714" y="0"/>
                    <a:pt x="742897" y="13247"/>
                    <a:pt x="752832" y="36430"/>
                  </a:cubicBezTo>
                  <a:lnTo>
                    <a:pt x="1024403" y="606067"/>
                  </a:lnTo>
                  <a:lnTo>
                    <a:pt x="1339029" y="1301554"/>
                  </a:lnTo>
                  <a:cubicBezTo>
                    <a:pt x="1421825" y="1516824"/>
                    <a:pt x="1395330" y="1758589"/>
                    <a:pt x="1266168" y="1947363"/>
                  </a:cubicBezTo>
                  <a:cubicBezTo>
                    <a:pt x="1137006" y="2139450"/>
                    <a:pt x="921737" y="2252053"/>
                    <a:pt x="693219" y="2252053"/>
                  </a:cubicBezTo>
                  <a:cubicBezTo>
                    <a:pt x="464702" y="2252053"/>
                    <a:pt x="249432" y="2139450"/>
                    <a:pt x="120270" y="1947363"/>
                  </a:cubicBezTo>
                  <a:cubicBezTo>
                    <a:pt x="-8891" y="1758589"/>
                    <a:pt x="-35387" y="1516824"/>
                    <a:pt x="47410" y="1301554"/>
                  </a:cubicBezTo>
                  <a:lnTo>
                    <a:pt x="362034" y="606067"/>
                  </a:lnTo>
                  <a:lnTo>
                    <a:pt x="633606" y="36430"/>
                  </a:lnTo>
                  <a:cubicBezTo>
                    <a:pt x="643542" y="13247"/>
                    <a:pt x="666724" y="0"/>
                    <a:pt x="693219" y="0"/>
                  </a:cubicBez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Oval 39">
              <a:extLst>
                <a:ext uri="{FF2B5EF4-FFF2-40B4-BE49-F238E27FC236}">
                  <a16:creationId xmlns:a16="http://schemas.microsoft.com/office/drawing/2014/main" id="{8BAA6EB1-A5D0-7D46-027B-B2AE9DF981DD}"/>
                </a:ext>
              </a:extLst>
            </p:cNvPr>
            <p:cNvSpPr/>
            <p:nvPr/>
          </p:nvSpPr>
          <p:spPr>
            <a:xfrm>
              <a:off x="5703606" y="1253586"/>
              <a:ext cx="784788" cy="784789"/>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Oval 38">
              <a:extLst>
                <a:ext uri="{FF2B5EF4-FFF2-40B4-BE49-F238E27FC236}">
                  <a16:creationId xmlns:a16="http://schemas.microsoft.com/office/drawing/2014/main" id="{39952158-FCAB-021A-8A27-8C55052FA7DC}"/>
                </a:ext>
              </a:extLst>
            </p:cNvPr>
            <p:cNvSpPr/>
            <p:nvPr/>
          </p:nvSpPr>
          <p:spPr>
            <a:xfrm>
              <a:off x="7242038" y="2139425"/>
              <a:ext cx="785977" cy="785977"/>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Oval 37">
              <a:extLst>
                <a:ext uri="{FF2B5EF4-FFF2-40B4-BE49-F238E27FC236}">
                  <a16:creationId xmlns:a16="http://schemas.microsoft.com/office/drawing/2014/main" id="{A59D4B30-5D19-DEF7-CD94-52B80D35D2B6}"/>
                </a:ext>
              </a:extLst>
            </p:cNvPr>
            <p:cNvSpPr/>
            <p:nvPr/>
          </p:nvSpPr>
          <p:spPr>
            <a:xfrm>
              <a:off x="4163985" y="2139425"/>
              <a:ext cx="785978" cy="785976"/>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Oval 35">
              <a:extLst>
                <a:ext uri="{FF2B5EF4-FFF2-40B4-BE49-F238E27FC236}">
                  <a16:creationId xmlns:a16="http://schemas.microsoft.com/office/drawing/2014/main" id="{DBAC78BF-C58D-6708-490A-2F0BEFF2D4CA}"/>
                </a:ext>
              </a:extLst>
            </p:cNvPr>
            <p:cNvSpPr/>
            <p:nvPr/>
          </p:nvSpPr>
          <p:spPr>
            <a:xfrm>
              <a:off x="7245539" y="3932597"/>
              <a:ext cx="785977" cy="785976"/>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val 34">
              <a:extLst>
                <a:ext uri="{FF2B5EF4-FFF2-40B4-BE49-F238E27FC236}">
                  <a16:creationId xmlns:a16="http://schemas.microsoft.com/office/drawing/2014/main" id="{DF73D31E-FF2E-64F5-9B2C-7FF462566F86}"/>
                </a:ext>
              </a:extLst>
            </p:cNvPr>
            <p:cNvSpPr/>
            <p:nvPr/>
          </p:nvSpPr>
          <p:spPr>
            <a:xfrm>
              <a:off x="5703607" y="4819626"/>
              <a:ext cx="784788" cy="784789"/>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Freeform: Shape 2">
              <a:extLst>
                <a:ext uri="{FF2B5EF4-FFF2-40B4-BE49-F238E27FC236}">
                  <a16:creationId xmlns:a16="http://schemas.microsoft.com/office/drawing/2014/main" id="{FB5BD4C5-BCB0-BA04-9F19-A9117864ED66}"/>
                </a:ext>
              </a:extLst>
            </p:cNvPr>
            <p:cNvSpPr/>
            <p:nvPr/>
          </p:nvSpPr>
          <p:spPr>
            <a:xfrm>
              <a:off x="5018394" y="2564922"/>
              <a:ext cx="896379" cy="779600"/>
            </a:xfrm>
            <a:custGeom>
              <a:avLst/>
              <a:gdLst>
                <a:gd name="connsiteX0" fmla="*/ 415455 w 896379"/>
                <a:gd name="connsiteY0" fmla="*/ 0 h 779600"/>
                <a:gd name="connsiteX1" fmla="*/ 527332 w 896379"/>
                <a:gd name="connsiteY1" fmla="*/ 155928 h 779600"/>
                <a:gd name="connsiteX2" fmla="*/ 884866 w 896379"/>
                <a:gd name="connsiteY2" fmla="*/ 675935 h 779600"/>
                <a:gd name="connsiteX3" fmla="*/ 886609 w 896379"/>
                <a:gd name="connsiteY3" fmla="*/ 745776 h 779600"/>
                <a:gd name="connsiteX4" fmla="*/ 825253 w 896379"/>
                <a:gd name="connsiteY4" fmla="*/ 779188 h 779600"/>
                <a:gd name="connsiteX5" fmla="*/ 196147 w 896379"/>
                <a:gd name="connsiteY5" fmla="*/ 729557 h 779600"/>
                <a:gd name="connsiteX6" fmla="*/ 0 w 896379"/>
                <a:gd name="connsiteY6" fmla="*/ 710121 h 779600"/>
                <a:gd name="connsiteX7" fmla="*/ 10022 w 896379"/>
                <a:gd name="connsiteY7" fmla="*/ 644459 h 779600"/>
                <a:gd name="connsiteX8" fmla="*/ 384441 w 896379"/>
                <a:gd name="connsiteY8" fmla="*/ 23192 h 77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6379" h="779600">
                  <a:moveTo>
                    <a:pt x="415455" y="0"/>
                  </a:moveTo>
                  <a:lnTo>
                    <a:pt x="527332" y="155928"/>
                  </a:lnTo>
                  <a:lnTo>
                    <a:pt x="884866" y="675935"/>
                  </a:lnTo>
                  <a:cubicBezTo>
                    <a:pt x="899975" y="696131"/>
                    <a:pt x="899856" y="722831"/>
                    <a:pt x="886609" y="745776"/>
                  </a:cubicBezTo>
                  <a:cubicBezTo>
                    <a:pt x="873361" y="768722"/>
                    <a:pt x="850297" y="782175"/>
                    <a:pt x="825253" y="779188"/>
                  </a:cubicBezTo>
                  <a:lnTo>
                    <a:pt x="196147" y="729557"/>
                  </a:lnTo>
                  <a:lnTo>
                    <a:pt x="0" y="710121"/>
                  </a:lnTo>
                  <a:lnTo>
                    <a:pt x="10022" y="644459"/>
                  </a:lnTo>
                  <a:cubicBezTo>
                    <a:pt x="60828" y="396174"/>
                    <a:pt x="196072" y="178647"/>
                    <a:pt x="384441" y="23192"/>
                  </a:cubicBez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Shape 3">
              <a:extLst>
                <a:ext uri="{FF2B5EF4-FFF2-40B4-BE49-F238E27FC236}">
                  <a16:creationId xmlns:a16="http://schemas.microsoft.com/office/drawing/2014/main" id="{B41D2BC1-60D7-A436-2AC1-97B82C4CCD10}"/>
                </a:ext>
              </a:extLst>
            </p:cNvPr>
            <p:cNvSpPr/>
            <p:nvPr/>
          </p:nvSpPr>
          <p:spPr>
            <a:xfrm>
              <a:off x="5685310" y="2339274"/>
              <a:ext cx="821385" cy="863275"/>
            </a:xfrm>
            <a:custGeom>
              <a:avLst/>
              <a:gdLst>
                <a:gd name="connsiteX0" fmla="*/ 410692 w 821385"/>
                <a:gd name="connsiteY0" fmla="*/ 0 h 863275"/>
                <a:gd name="connsiteX1" fmla="*/ 630310 w 821385"/>
                <a:gd name="connsiteY1" fmla="*/ 22140 h 863275"/>
                <a:gd name="connsiteX2" fmla="*/ 821385 w 821385"/>
                <a:gd name="connsiteY2" fmla="*/ 81453 h 863275"/>
                <a:gd name="connsiteX3" fmla="*/ 741877 w 821385"/>
                <a:gd name="connsiteY3" fmla="*/ 257208 h 863275"/>
                <a:gd name="connsiteX4" fmla="*/ 470305 w 821385"/>
                <a:gd name="connsiteY4" fmla="*/ 826845 h 863275"/>
                <a:gd name="connsiteX5" fmla="*/ 410692 w 821385"/>
                <a:gd name="connsiteY5" fmla="*/ 863275 h 863275"/>
                <a:gd name="connsiteX6" fmla="*/ 351079 w 821385"/>
                <a:gd name="connsiteY6" fmla="*/ 826845 h 863275"/>
                <a:gd name="connsiteX7" fmla="*/ 79508 w 821385"/>
                <a:gd name="connsiteY7" fmla="*/ 257208 h 863275"/>
                <a:gd name="connsiteX8" fmla="*/ 0 w 821385"/>
                <a:gd name="connsiteY8" fmla="*/ 81453 h 863275"/>
                <a:gd name="connsiteX9" fmla="*/ 191074 w 821385"/>
                <a:gd name="connsiteY9" fmla="*/ 22140 h 863275"/>
                <a:gd name="connsiteX10" fmla="*/ 410692 w 821385"/>
                <a:gd name="connsiteY10" fmla="*/ 0 h 86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385" h="863275">
                  <a:moveTo>
                    <a:pt x="410692" y="0"/>
                  </a:moveTo>
                  <a:cubicBezTo>
                    <a:pt x="485922" y="0"/>
                    <a:pt x="559372" y="7623"/>
                    <a:pt x="630310" y="22140"/>
                  </a:cubicBezTo>
                  <a:lnTo>
                    <a:pt x="821385" y="81453"/>
                  </a:lnTo>
                  <a:lnTo>
                    <a:pt x="741877" y="257208"/>
                  </a:lnTo>
                  <a:lnTo>
                    <a:pt x="470305" y="826845"/>
                  </a:lnTo>
                  <a:cubicBezTo>
                    <a:pt x="460369" y="850028"/>
                    <a:pt x="437187" y="863275"/>
                    <a:pt x="410692" y="863275"/>
                  </a:cubicBezTo>
                  <a:cubicBezTo>
                    <a:pt x="384197" y="863275"/>
                    <a:pt x="361014" y="850028"/>
                    <a:pt x="351079" y="826845"/>
                  </a:cubicBezTo>
                  <a:lnTo>
                    <a:pt x="79508" y="257208"/>
                  </a:lnTo>
                  <a:lnTo>
                    <a:pt x="0" y="81453"/>
                  </a:lnTo>
                  <a:lnTo>
                    <a:pt x="191074" y="22140"/>
                  </a:lnTo>
                  <a:cubicBezTo>
                    <a:pt x="262013" y="7623"/>
                    <a:pt x="335462" y="0"/>
                    <a:pt x="410692" y="0"/>
                  </a:cubicBez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Freeform: Shape 4">
              <a:extLst>
                <a:ext uri="{FF2B5EF4-FFF2-40B4-BE49-F238E27FC236}">
                  <a16:creationId xmlns:a16="http://schemas.microsoft.com/office/drawing/2014/main" id="{9B051FF3-F2C2-D6A6-08B5-F8D6BE60CFB7}"/>
                </a:ext>
              </a:extLst>
            </p:cNvPr>
            <p:cNvSpPr/>
            <p:nvPr/>
          </p:nvSpPr>
          <p:spPr>
            <a:xfrm>
              <a:off x="6277229" y="2564922"/>
              <a:ext cx="896381" cy="779600"/>
            </a:xfrm>
            <a:custGeom>
              <a:avLst/>
              <a:gdLst>
                <a:gd name="connsiteX0" fmla="*/ 480926 w 896381"/>
                <a:gd name="connsiteY0" fmla="*/ 0 h 779600"/>
                <a:gd name="connsiteX1" fmla="*/ 511940 w 896381"/>
                <a:gd name="connsiteY1" fmla="*/ 23192 h 779600"/>
                <a:gd name="connsiteX2" fmla="*/ 886360 w 896381"/>
                <a:gd name="connsiteY2" fmla="*/ 644459 h 779600"/>
                <a:gd name="connsiteX3" fmla="*/ 896381 w 896381"/>
                <a:gd name="connsiteY3" fmla="*/ 710121 h 779600"/>
                <a:gd name="connsiteX4" fmla="*/ 700233 w 896381"/>
                <a:gd name="connsiteY4" fmla="*/ 729557 h 779600"/>
                <a:gd name="connsiteX5" fmla="*/ 71127 w 896381"/>
                <a:gd name="connsiteY5" fmla="*/ 779188 h 779600"/>
                <a:gd name="connsiteX6" fmla="*/ 9771 w 896381"/>
                <a:gd name="connsiteY6" fmla="*/ 745776 h 779600"/>
                <a:gd name="connsiteX7" fmla="*/ 11514 w 896381"/>
                <a:gd name="connsiteY7" fmla="*/ 675935 h 779600"/>
                <a:gd name="connsiteX8" fmla="*/ 369049 w 896381"/>
                <a:gd name="connsiteY8" fmla="*/ 155929 h 77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6381" h="779600">
                  <a:moveTo>
                    <a:pt x="480926" y="0"/>
                  </a:moveTo>
                  <a:lnTo>
                    <a:pt x="511940" y="23192"/>
                  </a:lnTo>
                  <a:cubicBezTo>
                    <a:pt x="700309" y="178647"/>
                    <a:pt x="835553" y="396174"/>
                    <a:pt x="886360" y="644459"/>
                  </a:cubicBezTo>
                  <a:lnTo>
                    <a:pt x="896381" y="710121"/>
                  </a:lnTo>
                  <a:lnTo>
                    <a:pt x="700233" y="729557"/>
                  </a:lnTo>
                  <a:lnTo>
                    <a:pt x="71127" y="779188"/>
                  </a:lnTo>
                  <a:cubicBezTo>
                    <a:pt x="46082" y="782174"/>
                    <a:pt x="23019" y="768722"/>
                    <a:pt x="9771" y="745776"/>
                  </a:cubicBezTo>
                  <a:cubicBezTo>
                    <a:pt x="-3476" y="722831"/>
                    <a:pt x="-3595" y="696130"/>
                    <a:pt x="11514" y="675935"/>
                  </a:cubicBezTo>
                  <a:lnTo>
                    <a:pt x="369049" y="155929"/>
                  </a:ln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Shape 5">
              <a:extLst>
                <a:ext uri="{FF2B5EF4-FFF2-40B4-BE49-F238E27FC236}">
                  <a16:creationId xmlns:a16="http://schemas.microsoft.com/office/drawing/2014/main" id="{D2ABBBCA-AA41-0619-8D88-566B8EE9C627}"/>
                </a:ext>
              </a:extLst>
            </p:cNvPr>
            <p:cNvSpPr/>
            <p:nvPr/>
          </p:nvSpPr>
          <p:spPr>
            <a:xfrm>
              <a:off x="6280728" y="3513479"/>
              <a:ext cx="892932" cy="777896"/>
            </a:xfrm>
            <a:custGeom>
              <a:avLst/>
              <a:gdLst>
                <a:gd name="connsiteX0" fmla="*/ 71128 w 892932"/>
                <a:gd name="connsiteY0" fmla="*/ 413 h 777896"/>
                <a:gd name="connsiteX1" fmla="*/ 700233 w 892932"/>
                <a:gd name="connsiteY1" fmla="*/ 50045 h 777896"/>
                <a:gd name="connsiteX2" fmla="*/ 892932 w 892932"/>
                <a:gd name="connsiteY2" fmla="*/ 69139 h 777896"/>
                <a:gd name="connsiteX3" fmla="*/ 882860 w 892932"/>
                <a:gd name="connsiteY3" fmla="*/ 135138 h 777896"/>
                <a:gd name="connsiteX4" fmla="*/ 508440 w 892932"/>
                <a:gd name="connsiteY4" fmla="*/ 756406 h 777896"/>
                <a:gd name="connsiteX5" fmla="*/ 479702 w 892932"/>
                <a:gd name="connsiteY5" fmla="*/ 777896 h 777896"/>
                <a:gd name="connsiteX6" fmla="*/ 369049 w 892932"/>
                <a:gd name="connsiteY6" fmla="*/ 623673 h 777896"/>
                <a:gd name="connsiteX7" fmla="*/ 11515 w 892932"/>
                <a:gd name="connsiteY7" fmla="*/ 103666 h 777896"/>
                <a:gd name="connsiteX8" fmla="*/ 9772 w 892932"/>
                <a:gd name="connsiteY8" fmla="*/ 33825 h 777896"/>
                <a:gd name="connsiteX9" fmla="*/ 71128 w 892932"/>
                <a:gd name="connsiteY9" fmla="*/ 413 h 77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2932" h="777896">
                  <a:moveTo>
                    <a:pt x="71128" y="413"/>
                  </a:moveTo>
                  <a:lnTo>
                    <a:pt x="700233" y="50045"/>
                  </a:lnTo>
                  <a:lnTo>
                    <a:pt x="892932" y="69139"/>
                  </a:lnTo>
                  <a:lnTo>
                    <a:pt x="882860" y="135138"/>
                  </a:lnTo>
                  <a:cubicBezTo>
                    <a:pt x="832053" y="383423"/>
                    <a:pt x="696809" y="600950"/>
                    <a:pt x="508440" y="756406"/>
                  </a:cubicBezTo>
                  <a:lnTo>
                    <a:pt x="479702" y="777896"/>
                  </a:lnTo>
                  <a:lnTo>
                    <a:pt x="369049" y="623673"/>
                  </a:lnTo>
                  <a:lnTo>
                    <a:pt x="11515" y="103666"/>
                  </a:lnTo>
                  <a:cubicBezTo>
                    <a:pt x="-3594" y="83470"/>
                    <a:pt x="-3476" y="56770"/>
                    <a:pt x="9772" y="33825"/>
                  </a:cubicBezTo>
                  <a:cubicBezTo>
                    <a:pt x="23019" y="10879"/>
                    <a:pt x="46083" y="-2574"/>
                    <a:pt x="71128" y="413"/>
                  </a:cubicBez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Freeform: Shape 6">
              <a:extLst>
                <a:ext uri="{FF2B5EF4-FFF2-40B4-BE49-F238E27FC236}">
                  <a16:creationId xmlns:a16="http://schemas.microsoft.com/office/drawing/2014/main" id="{1D5E5000-7742-4E2D-BF5E-D90615E25DA2}"/>
                </a:ext>
              </a:extLst>
            </p:cNvPr>
            <p:cNvSpPr/>
            <p:nvPr/>
          </p:nvSpPr>
          <p:spPr>
            <a:xfrm>
              <a:off x="5685308" y="3655453"/>
              <a:ext cx="821384" cy="863272"/>
            </a:xfrm>
            <a:custGeom>
              <a:avLst/>
              <a:gdLst>
                <a:gd name="connsiteX0" fmla="*/ 410692 w 821384"/>
                <a:gd name="connsiteY0" fmla="*/ 0 h 863272"/>
                <a:gd name="connsiteX1" fmla="*/ 470305 w 821384"/>
                <a:gd name="connsiteY1" fmla="*/ 36430 h 863272"/>
                <a:gd name="connsiteX2" fmla="*/ 741876 w 821384"/>
                <a:gd name="connsiteY2" fmla="*/ 606067 h 863272"/>
                <a:gd name="connsiteX3" fmla="*/ 821384 w 821384"/>
                <a:gd name="connsiteY3" fmla="*/ 781821 h 863272"/>
                <a:gd name="connsiteX4" fmla="*/ 630311 w 821384"/>
                <a:gd name="connsiteY4" fmla="*/ 841133 h 863272"/>
                <a:gd name="connsiteX5" fmla="*/ 410693 w 821384"/>
                <a:gd name="connsiteY5" fmla="*/ 863272 h 863272"/>
                <a:gd name="connsiteX6" fmla="*/ 191075 w 821384"/>
                <a:gd name="connsiteY6" fmla="*/ 841133 h 863272"/>
                <a:gd name="connsiteX7" fmla="*/ 0 w 821384"/>
                <a:gd name="connsiteY7" fmla="*/ 781820 h 863272"/>
                <a:gd name="connsiteX8" fmla="*/ 79507 w 821384"/>
                <a:gd name="connsiteY8" fmla="*/ 606067 h 863272"/>
                <a:gd name="connsiteX9" fmla="*/ 351079 w 821384"/>
                <a:gd name="connsiteY9" fmla="*/ 36430 h 863272"/>
                <a:gd name="connsiteX10" fmla="*/ 410692 w 821384"/>
                <a:gd name="connsiteY10" fmla="*/ 0 h 86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384" h="863272">
                  <a:moveTo>
                    <a:pt x="410692" y="0"/>
                  </a:moveTo>
                  <a:cubicBezTo>
                    <a:pt x="437187" y="0"/>
                    <a:pt x="460370" y="13247"/>
                    <a:pt x="470305" y="36430"/>
                  </a:cubicBezTo>
                  <a:lnTo>
                    <a:pt x="741876" y="606067"/>
                  </a:lnTo>
                  <a:lnTo>
                    <a:pt x="821384" y="781821"/>
                  </a:lnTo>
                  <a:lnTo>
                    <a:pt x="630311" y="841133"/>
                  </a:lnTo>
                  <a:cubicBezTo>
                    <a:pt x="559373" y="855649"/>
                    <a:pt x="485923" y="863272"/>
                    <a:pt x="410693" y="863272"/>
                  </a:cubicBezTo>
                  <a:cubicBezTo>
                    <a:pt x="335463" y="863272"/>
                    <a:pt x="262014" y="855649"/>
                    <a:pt x="191075" y="841133"/>
                  </a:cubicBezTo>
                  <a:lnTo>
                    <a:pt x="0" y="781820"/>
                  </a:lnTo>
                  <a:lnTo>
                    <a:pt x="79507" y="606067"/>
                  </a:lnTo>
                  <a:lnTo>
                    <a:pt x="351079" y="36430"/>
                  </a:lnTo>
                  <a:cubicBezTo>
                    <a:pt x="361015" y="13247"/>
                    <a:pt x="384197" y="0"/>
                    <a:pt x="410692" y="0"/>
                  </a:cubicBez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Freeform: Shape 7">
              <a:extLst>
                <a:ext uri="{FF2B5EF4-FFF2-40B4-BE49-F238E27FC236}">
                  <a16:creationId xmlns:a16="http://schemas.microsoft.com/office/drawing/2014/main" id="{D7B00A1E-2374-C842-CA4F-E15CC1046E9D}"/>
                </a:ext>
              </a:extLst>
            </p:cNvPr>
            <p:cNvSpPr/>
            <p:nvPr/>
          </p:nvSpPr>
          <p:spPr>
            <a:xfrm>
              <a:off x="5018343" y="3513478"/>
              <a:ext cx="892931" cy="777896"/>
            </a:xfrm>
            <a:custGeom>
              <a:avLst/>
              <a:gdLst>
                <a:gd name="connsiteX0" fmla="*/ 821804 w 892931"/>
                <a:gd name="connsiteY0" fmla="*/ 413 h 777896"/>
                <a:gd name="connsiteX1" fmla="*/ 883160 w 892931"/>
                <a:gd name="connsiteY1" fmla="*/ 33824 h 777896"/>
                <a:gd name="connsiteX2" fmla="*/ 881417 w 892931"/>
                <a:gd name="connsiteY2" fmla="*/ 103665 h 777896"/>
                <a:gd name="connsiteX3" fmla="*/ 523883 w 892931"/>
                <a:gd name="connsiteY3" fmla="*/ 623671 h 777896"/>
                <a:gd name="connsiteX4" fmla="*/ 413229 w 892931"/>
                <a:gd name="connsiteY4" fmla="*/ 777896 h 777896"/>
                <a:gd name="connsiteX5" fmla="*/ 384492 w 892931"/>
                <a:gd name="connsiteY5" fmla="*/ 756407 h 777896"/>
                <a:gd name="connsiteX6" fmla="*/ 10073 w 892931"/>
                <a:gd name="connsiteY6" fmla="*/ 135139 h 777896"/>
                <a:gd name="connsiteX7" fmla="*/ 0 w 892931"/>
                <a:gd name="connsiteY7" fmla="*/ 69138 h 777896"/>
                <a:gd name="connsiteX8" fmla="*/ 192698 w 892931"/>
                <a:gd name="connsiteY8" fmla="*/ 50043 h 77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2931" h="777896">
                  <a:moveTo>
                    <a:pt x="821804" y="413"/>
                  </a:moveTo>
                  <a:cubicBezTo>
                    <a:pt x="846849" y="-2574"/>
                    <a:pt x="869913" y="10879"/>
                    <a:pt x="883160" y="33824"/>
                  </a:cubicBezTo>
                  <a:cubicBezTo>
                    <a:pt x="896408" y="56769"/>
                    <a:pt x="896527" y="83470"/>
                    <a:pt x="881417" y="103665"/>
                  </a:cubicBezTo>
                  <a:lnTo>
                    <a:pt x="523883" y="623671"/>
                  </a:lnTo>
                  <a:lnTo>
                    <a:pt x="413229" y="777896"/>
                  </a:lnTo>
                  <a:lnTo>
                    <a:pt x="384492" y="756407"/>
                  </a:lnTo>
                  <a:cubicBezTo>
                    <a:pt x="196123" y="600951"/>
                    <a:pt x="60879" y="383424"/>
                    <a:pt x="10073" y="135139"/>
                  </a:cubicBezTo>
                  <a:lnTo>
                    <a:pt x="0" y="69138"/>
                  </a:lnTo>
                  <a:lnTo>
                    <a:pt x="192698" y="50043"/>
                  </a:ln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Oval 36">
              <a:extLst>
                <a:ext uri="{FF2B5EF4-FFF2-40B4-BE49-F238E27FC236}">
                  <a16:creationId xmlns:a16="http://schemas.microsoft.com/office/drawing/2014/main" id="{4F29E762-F830-4DF3-58E7-13F4C44BE987}"/>
                </a:ext>
              </a:extLst>
            </p:cNvPr>
            <p:cNvSpPr/>
            <p:nvPr/>
          </p:nvSpPr>
          <p:spPr>
            <a:xfrm>
              <a:off x="4160486" y="3932598"/>
              <a:ext cx="785977" cy="785977"/>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29" name="Group 25">
            <a:extLst>
              <a:ext uri="{FF2B5EF4-FFF2-40B4-BE49-F238E27FC236}">
                <a16:creationId xmlns:a16="http://schemas.microsoft.com/office/drawing/2014/main" id="{3F580D0A-59E0-CE3F-1EB2-1BCC8383EE29}"/>
              </a:ext>
            </a:extLst>
          </p:cNvPr>
          <p:cNvGrpSpPr/>
          <p:nvPr/>
        </p:nvGrpSpPr>
        <p:grpSpPr>
          <a:xfrm>
            <a:off x="846738" y="3811692"/>
            <a:ext cx="3025187" cy="1013455"/>
            <a:chOff x="641814" y="2486548"/>
            <a:chExt cx="3025187" cy="1013455"/>
          </a:xfrm>
        </p:grpSpPr>
        <p:sp>
          <p:nvSpPr>
            <p:cNvPr id="30" name="TextBox 32">
              <a:extLst>
                <a:ext uri="{FF2B5EF4-FFF2-40B4-BE49-F238E27FC236}">
                  <a16:creationId xmlns:a16="http://schemas.microsoft.com/office/drawing/2014/main" id="{FF07A24D-27C1-1C96-B69A-12A65BB0C4AA}"/>
                </a:ext>
              </a:extLst>
            </p:cNvPr>
            <p:cNvSpPr txBox="1"/>
            <p:nvPr/>
          </p:nvSpPr>
          <p:spPr>
            <a:xfrm>
              <a:off x="641814" y="3099893"/>
              <a:ext cx="2451867" cy="400110"/>
            </a:xfrm>
            <a:prstGeom prst="rect">
              <a:avLst/>
            </a:prstGeom>
            <a:noFill/>
          </p:spPr>
          <p:txBody>
            <a:bodyPr wrap="square" rtlCol="0">
              <a:spAutoFit/>
            </a:bodyPr>
            <a:lstStyle/>
            <a:p>
              <a:pPr algn="just"/>
              <a:r>
                <a:rPr lang="fr-FR" sz="1000" noProof="1">
                  <a:latin typeface="Tahoma" panose="020B0604030504040204" pitchFamily="34" charset="0"/>
                  <a:ea typeface="Tahoma" panose="020B0604030504040204" pitchFamily="34" charset="0"/>
                  <a:cs typeface="Tahoma" panose="020B0604030504040204" pitchFamily="34" charset="0"/>
                </a:rPr>
                <a:t>Faire de la santé un axe central et un différenciateur clé </a:t>
              </a:r>
              <a:endParaRPr lang="en-US" sz="1000" noProof="1">
                <a:latin typeface="Tahoma" panose="020B0604030504040204" pitchFamily="34" charset="0"/>
                <a:ea typeface="Tahoma" panose="020B0604030504040204" pitchFamily="34" charset="0"/>
                <a:cs typeface="Tahoma" panose="020B0604030504040204" pitchFamily="34" charset="0"/>
              </a:endParaRPr>
            </a:p>
          </p:txBody>
        </p:sp>
        <p:sp>
          <p:nvSpPr>
            <p:cNvPr id="31" name="TextBox 33">
              <a:extLst>
                <a:ext uri="{FF2B5EF4-FFF2-40B4-BE49-F238E27FC236}">
                  <a16:creationId xmlns:a16="http://schemas.microsoft.com/office/drawing/2014/main" id="{1EDDEA32-AFD8-9FEB-84CB-97554CE67E97}"/>
                </a:ext>
              </a:extLst>
            </p:cNvPr>
            <p:cNvSpPr txBox="1"/>
            <p:nvPr/>
          </p:nvSpPr>
          <p:spPr>
            <a:xfrm>
              <a:off x="641814" y="2486548"/>
              <a:ext cx="3025187"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Santé et Bien-être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Un Engagement de marque fort</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grpSp>
      <p:grpSp>
        <p:nvGrpSpPr>
          <p:cNvPr id="32" name="Group 40">
            <a:extLst>
              <a:ext uri="{FF2B5EF4-FFF2-40B4-BE49-F238E27FC236}">
                <a16:creationId xmlns:a16="http://schemas.microsoft.com/office/drawing/2014/main" id="{6ABA8585-F206-1491-2E17-2B161B83480A}"/>
              </a:ext>
            </a:extLst>
          </p:cNvPr>
          <p:cNvGrpSpPr/>
          <p:nvPr/>
        </p:nvGrpSpPr>
        <p:grpSpPr>
          <a:xfrm>
            <a:off x="2563105" y="5486340"/>
            <a:ext cx="3132589" cy="1241346"/>
            <a:chOff x="641814" y="2486548"/>
            <a:chExt cx="3132589" cy="1241346"/>
          </a:xfrm>
        </p:grpSpPr>
        <p:sp>
          <p:nvSpPr>
            <p:cNvPr id="33" name="TextBox 41">
              <a:extLst>
                <a:ext uri="{FF2B5EF4-FFF2-40B4-BE49-F238E27FC236}">
                  <a16:creationId xmlns:a16="http://schemas.microsoft.com/office/drawing/2014/main" id="{3037EFCB-45E0-F288-DF3B-60128D29A1CC}"/>
                </a:ext>
              </a:extLst>
            </p:cNvPr>
            <p:cNvSpPr txBox="1"/>
            <p:nvPr/>
          </p:nvSpPr>
          <p:spPr>
            <a:xfrm>
              <a:off x="641814" y="3020008"/>
              <a:ext cx="2451867" cy="707886"/>
            </a:xfrm>
            <a:prstGeom prst="rect">
              <a:avLst/>
            </a:prstGeom>
            <a:noFill/>
          </p:spPr>
          <p:txBody>
            <a:bodyPr wrap="square" rtlCol="0">
              <a:spAutoFit/>
            </a:bodyPr>
            <a:lstStyle/>
            <a:p>
              <a:pPr algn="just"/>
              <a:r>
                <a:rPr lang="fr-FR" sz="1000" noProof="1">
                  <a:latin typeface="Tahoma" panose="020B0604030504040204" pitchFamily="34" charset="0"/>
                  <a:ea typeface="Tahoma" panose="020B0604030504040204" pitchFamily="34" charset="0"/>
                  <a:cs typeface="Tahoma" panose="020B0604030504040204" pitchFamily="34" charset="0"/>
                </a:rPr>
                <a:t>Capitaliser sur le rôle des pros en mettant en avant l’offre ‘marché’ et les produits PPNP et Totem.</a:t>
              </a:r>
              <a:br>
                <a:rPr lang="fr-FR" sz="1000" noProof="1">
                  <a:latin typeface="Tahoma" panose="020B0604030504040204" pitchFamily="34" charset="0"/>
                  <a:ea typeface="Tahoma" panose="020B0604030504040204" pitchFamily="34" charset="0"/>
                  <a:cs typeface="Tahoma" panose="020B0604030504040204" pitchFamily="34" charset="0"/>
                </a:rPr>
              </a:br>
              <a:endParaRPr lang="en-US" sz="1000" noProof="1">
                <a:latin typeface="Tahoma" panose="020B0604030504040204" pitchFamily="34" charset="0"/>
                <a:ea typeface="Tahoma" panose="020B0604030504040204" pitchFamily="34" charset="0"/>
                <a:cs typeface="Tahoma" panose="020B0604030504040204" pitchFamily="34" charset="0"/>
              </a:endParaRPr>
            </a:p>
          </p:txBody>
        </p:sp>
        <p:sp>
          <p:nvSpPr>
            <p:cNvPr id="34" name="TextBox 42">
              <a:extLst>
                <a:ext uri="{FF2B5EF4-FFF2-40B4-BE49-F238E27FC236}">
                  <a16:creationId xmlns:a16="http://schemas.microsoft.com/office/drawing/2014/main" id="{2738939E-43DD-89B6-9B33-9B0657B0D7B7}"/>
                </a:ext>
              </a:extLst>
            </p:cNvPr>
            <p:cNvSpPr txBox="1"/>
            <p:nvPr/>
          </p:nvSpPr>
          <p:spPr>
            <a:xfrm>
              <a:off x="641814" y="2486548"/>
              <a:ext cx="3132589"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Valorisation des produits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différenciants / place du marché</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grpSp>
      <p:grpSp>
        <p:nvGrpSpPr>
          <p:cNvPr id="35" name="Group 22">
            <a:extLst>
              <a:ext uri="{FF2B5EF4-FFF2-40B4-BE49-F238E27FC236}">
                <a16:creationId xmlns:a16="http://schemas.microsoft.com/office/drawing/2014/main" id="{ED53E73E-581D-08C3-3440-FC84977D92E9}"/>
              </a:ext>
            </a:extLst>
          </p:cNvPr>
          <p:cNvGrpSpPr/>
          <p:nvPr/>
        </p:nvGrpSpPr>
        <p:grpSpPr>
          <a:xfrm>
            <a:off x="1001050" y="1645980"/>
            <a:ext cx="2674130" cy="1627037"/>
            <a:chOff x="641814" y="2125277"/>
            <a:chExt cx="2674130" cy="1627037"/>
          </a:xfrm>
        </p:grpSpPr>
        <p:sp>
          <p:nvSpPr>
            <p:cNvPr id="36" name="TextBox 23">
              <a:extLst>
                <a:ext uri="{FF2B5EF4-FFF2-40B4-BE49-F238E27FC236}">
                  <a16:creationId xmlns:a16="http://schemas.microsoft.com/office/drawing/2014/main" id="{16846602-30AA-E677-29D9-938ED0FE149F}"/>
                </a:ext>
              </a:extLst>
            </p:cNvPr>
            <p:cNvSpPr txBox="1"/>
            <p:nvPr/>
          </p:nvSpPr>
          <p:spPr>
            <a:xfrm>
              <a:off x="641814" y="2890540"/>
              <a:ext cx="2451867" cy="861774"/>
            </a:xfrm>
            <a:prstGeom prst="rect">
              <a:avLst/>
            </a:prstGeom>
            <a:noFill/>
          </p:spPr>
          <p:txBody>
            <a:bodyPr wrap="square" rtlCol="0">
              <a:spAutoFit/>
            </a:bodyPr>
            <a:lstStyle/>
            <a:p>
              <a:pPr algn="just"/>
              <a:r>
                <a:rPr lang="fr-FR" sz="1000" noProof="1">
                  <a:latin typeface="Tahoma" panose="020B0604030504040204" pitchFamily="34" charset="0"/>
                  <a:ea typeface="Tahoma" panose="020B0604030504040204" pitchFamily="34" charset="0"/>
                  <a:cs typeface="Tahoma" panose="020B0604030504040204" pitchFamily="34" charset="0"/>
                </a:rPr>
                <a:t>Accélérer la digitalisation pour une expérience fluide et cohérente sur tous les points de contact, en intégrant le drive comme levier de croissance majeur.</a:t>
              </a:r>
              <a:endParaRPr lang="en-US" sz="1000" noProof="1">
                <a:latin typeface="Tahoma" panose="020B0604030504040204" pitchFamily="34" charset="0"/>
                <a:ea typeface="Tahoma" panose="020B0604030504040204" pitchFamily="34" charset="0"/>
                <a:cs typeface="Tahoma" panose="020B0604030504040204" pitchFamily="34" charset="0"/>
              </a:endParaRPr>
            </a:p>
          </p:txBody>
        </p:sp>
        <p:sp>
          <p:nvSpPr>
            <p:cNvPr id="37" name="TextBox 24">
              <a:extLst>
                <a:ext uri="{FF2B5EF4-FFF2-40B4-BE49-F238E27FC236}">
                  <a16:creationId xmlns:a16="http://schemas.microsoft.com/office/drawing/2014/main" id="{5FF9C4C2-63CA-808E-BE77-98C9D65D6BCA}"/>
                </a:ext>
              </a:extLst>
            </p:cNvPr>
            <p:cNvSpPr txBox="1"/>
            <p:nvPr/>
          </p:nvSpPr>
          <p:spPr>
            <a:xfrm>
              <a:off x="641814" y="2125277"/>
              <a:ext cx="2674130" cy="738664"/>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Renforcement de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l’Expérience Client Digitale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et du Drive</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grpSp>
      <p:grpSp>
        <p:nvGrpSpPr>
          <p:cNvPr id="38" name="Group 43">
            <a:extLst>
              <a:ext uri="{FF2B5EF4-FFF2-40B4-BE49-F238E27FC236}">
                <a16:creationId xmlns:a16="http://schemas.microsoft.com/office/drawing/2014/main" id="{AD20DC2D-286B-78E4-2200-97D070B31727}"/>
              </a:ext>
            </a:extLst>
          </p:cNvPr>
          <p:cNvGrpSpPr/>
          <p:nvPr/>
        </p:nvGrpSpPr>
        <p:grpSpPr>
          <a:xfrm>
            <a:off x="8480834" y="2007251"/>
            <a:ext cx="2738250" cy="1047665"/>
            <a:chOff x="383565" y="2486548"/>
            <a:chExt cx="2738250" cy="1047665"/>
          </a:xfrm>
        </p:grpSpPr>
        <p:sp>
          <p:nvSpPr>
            <p:cNvPr id="39" name="TextBox 44">
              <a:extLst>
                <a:ext uri="{FF2B5EF4-FFF2-40B4-BE49-F238E27FC236}">
                  <a16:creationId xmlns:a16="http://schemas.microsoft.com/office/drawing/2014/main" id="{2F054674-1256-B30B-B449-AF7AD91B7549}"/>
                </a:ext>
              </a:extLst>
            </p:cNvPr>
            <p:cNvSpPr txBox="1"/>
            <p:nvPr/>
          </p:nvSpPr>
          <p:spPr>
            <a:xfrm>
              <a:off x="383565" y="2980215"/>
              <a:ext cx="2451867" cy="553998"/>
            </a:xfrm>
            <a:prstGeom prst="rect">
              <a:avLst/>
            </a:prstGeom>
            <a:noFill/>
          </p:spPr>
          <p:txBody>
            <a:bodyPr wrap="square" rtlCol="0">
              <a:spAutoFit/>
            </a:bodyPr>
            <a:lstStyle/>
            <a:p>
              <a:pPr algn="just"/>
              <a:r>
                <a:rPr lang="fr-FR" sz="1000" noProof="1">
                  <a:latin typeface="Tahoma" panose="020B0604030504040204" pitchFamily="34" charset="0"/>
                  <a:ea typeface="Tahoma" panose="020B0604030504040204" pitchFamily="34" charset="0"/>
                  <a:cs typeface="Tahoma" panose="020B0604030504040204" pitchFamily="34" charset="0"/>
                </a:rPr>
                <a:t>Défendre l’image prix de l’enseigne </a:t>
              </a:r>
              <a:br>
                <a:rPr lang="fr-FR" sz="1000" noProof="1">
                  <a:latin typeface="Tahoma" panose="020B0604030504040204" pitchFamily="34" charset="0"/>
                  <a:ea typeface="Tahoma" panose="020B0604030504040204" pitchFamily="34" charset="0"/>
                  <a:cs typeface="Tahoma" panose="020B0604030504040204" pitchFamily="34" charset="0"/>
                </a:rPr>
              </a:br>
              <a:r>
                <a:rPr lang="fr-FR" sz="1000" noProof="1">
                  <a:latin typeface="Tahoma" panose="020B0604030504040204" pitchFamily="34" charset="0"/>
                  <a:ea typeface="Tahoma" panose="020B0604030504040204" pitchFamily="34" charset="0"/>
                  <a:cs typeface="Tahoma" panose="020B0604030504040204" pitchFamily="34" charset="0"/>
                </a:rPr>
                <a:t>tout en valorisant la qualité des produits. </a:t>
              </a:r>
              <a:endParaRPr lang="en-US" sz="1000" noProof="1">
                <a:latin typeface="Tahoma" panose="020B0604030504040204" pitchFamily="34" charset="0"/>
                <a:ea typeface="Tahoma" panose="020B0604030504040204" pitchFamily="34" charset="0"/>
                <a:cs typeface="Tahoma" panose="020B0604030504040204" pitchFamily="34" charset="0"/>
              </a:endParaRPr>
            </a:p>
          </p:txBody>
        </p:sp>
        <p:sp>
          <p:nvSpPr>
            <p:cNvPr id="40" name="TextBox 45">
              <a:extLst>
                <a:ext uri="{FF2B5EF4-FFF2-40B4-BE49-F238E27FC236}">
                  <a16:creationId xmlns:a16="http://schemas.microsoft.com/office/drawing/2014/main" id="{D21D06F0-17A1-0A46-23C0-D9E7D118C137}"/>
                </a:ext>
              </a:extLst>
            </p:cNvPr>
            <p:cNvSpPr txBox="1"/>
            <p:nvPr/>
          </p:nvSpPr>
          <p:spPr>
            <a:xfrm>
              <a:off x="383565" y="2486548"/>
              <a:ext cx="2738250"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Accessibilité :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Le Bon Produit au Juste Prix</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grpSp>
      <p:grpSp>
        <p:nvGrpSpPr>
          <p:cNvPr id="41" name="Group 46">
            <a:extLst>
              <a:ext uri="{FF2B5EF4-FFF2-40B4-BE49-F238E27FC236}">
                <a16:creationId xmlns:a16="http://schemas.microsoft.com/office/drawing/2014/main" id="{AB739E38-69A4-5FC7-6C96-EF91820DAD9E}"/>
              </a:ext>
            </a:extLst>
          </p:cNvPr>
          <p:cNvGrpSpPr/>
          <p:nvPr/>
        </p:nvGrpSpPr>
        <p:grpSpPr>
          <a:xfrm>
            <a:off x="8487836" y="3800427"/>
            <a:ext cx="3608680" cy="957990"/>
            <a:chOff x="641814" y="2486548"/>
            <a:chExt cx="3608680" cy="957990"/>
          </a:xfrm>
        </p:grpSpPr>
        <p:sp>
          <p:nvSpPr>
            <p:cNvPr id="42" name="TextBox 47">
              <a:extLst>
                <a:ext uri="{FF2B5EF4-FFF2-40B4-BE49-F238E27FC236}">
                  <a16:creationId xmlns:a16="http://schemas.microsoft.com/office/drawing/2014/main" id="{7BD77702-E26D-45B8-AB8A-DD4AB4918596}"/>
                </a:ext>
              </a:extLst>
            </p:cNvPr>
            <p:cNvSpPr txBox="1"/>
            <p:nvPr/>
          </p:nvSpPr>
          <p:spPr>
            <a:xfrm>
              <a:off x="641814" y="2890540"/>
              <a:ext cx="2451867" cy="553998"/>
            </a:xfrm>
            <a:prstGeom prst="rect">
              <a:avLst/>
            </a:prstGeom>
            <a:noFill/>
          </p:spPr>
          <p:txBody>
            <a:bodyPr wrap="square" rtlCol="0">
              <a:spAutoFit/>
            </a:bodyPr>
            <a:lstStyle/>
            <a:p>
              <a:pPr algn="just"/>
              <a:r>
                <a:rPr lang="fr-FR" sz="1000" noProof="1">
                  <a:latin typeface="Tahoma" panose="020B0604030504040204" pitchFamily="34" charset="0"/>
                  <a:ea typeface="Tahoma" panose="020B0604030504040204" pitchFamily="34" charset="0"/>
                  <a:cs typeface="Tahoma" panose="020B0604030504040204" pitchFamily="34" charset="0"/>
                </a:rPr>
                <a:t>Personnaliser l’expérience client et renforcer les atouts du programme de fidélisation.</a:t>
              </a:r>
              <a:endParaRPr lang="en-US" sz="1000" noProof="1">
                <a:latin typeface="Tahoma" panose="020B0604030504040204" pitchFamily="34" charset="0"/>
                <a:ea typeface="Tahoma" panose="020B0604030504040204" pitchFamily="34" charset="0"/>
                <a:cs typeface="Tahoma" panose="020B0604030504040204" pitchFamily="34" charset="0"/>
              </a:endParaRPr>
            </a:p>
          </p:txBody>
        </p:sp>
        <p:sp>
          <p:nvSpPr>
            <p:cNvPr id="43" name="TextBox 48">
              <a:extLst>
                <a:ext uri="{FF2B5EF4-FFF2-40B4-BE49-F238E27FC236}">
                  <a16:creationId xmlns:a16="http://schemas.microsoft.com/office/drawing/2014/main" id="{EAB939A3-FE30-49EE-1FF4-69808AC52D30}"/>
                </a:ext>
              </a:extLst>
            </p:cNvPr>
            <p:cNvSpPr txBox="1"/>
            <p:nvPr/>
          </p:nvSpPr>
          <p:spPr>
            <a:xfrm>
              <a:off x="641814" y="2486548"/>
              <a:ext cx="3608680" cy="307777"/>
            </a:xfrm>
            <a:prstGeom prst="rect">
              <a:avLst/>
            </a:prstGeom>
            <a:noFill/>
          </p:spPr>
          <p:txBody>
            <a:bodyPr wrap="none" rtlCol="0">
              <a:spAutoFit/>
            </a:bodyPr>
            <a:lstStyle/>
            <a:p>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Personnalisation</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et </a:t>
              </a:r>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Fidélisation</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Client</a:t>
              </a:r>
            </a:p>
          </p:txBody>
        </p:sp>
      </p:grpSp>
      <p:grpSp>
        <p:nvGrpSpPr>
          <p:cNvPr id="44" name="Group 50">
            <a:extLst>
              <a:ext uri="{FF2B5EF4-FFF2-40B4-BE49-F238E27FC236}">
                <a16:creationId xmlns:a16="http://schemas.microsoft.com/office/drawing/2014/main" id="{147A3EE0-CF07-FCFE-3A45-8FCFE947522E}"/>
              </a:ext>
            </a:extLst>
          </p:cNvPr>
          <p:cNvGrpSpPr/>
          <p:nvPr/>
        </p:nvGrpSpPr>
        <p:grpSpPr>
          <a:xfrm>
            <a:off x="6914198" y="807377"/>
            <a:ext cx="2451867" cy="804102"/>
            <a:chOff x="641814" y="2486548"/>
            <a:chExt cx="2451867" cy="804102"/>
          </a:xfrm>
        </p:grpSpPr>
        <p:sp>
          <p:nvSpPr>
            <p:cNvPr id="45" name="TextBox 51">
              <a:extLst>
                <a:ext uri="{FF2B5EF4-FFF2-40B4-BE49-F238E27FC236}">
                  <a16:creationId xmlns:a16="http://schemas.microsoft.com/office/drawing/2014/main" id="{F6DF99A1-00D9-D6F5-7260-AE08B8603DF2}"/>
                </a:ext>
              </a:extLst>
            </p:cNvPr>
            <p:cNvSpPr txBox="1"/>
            <p:nvPr/>
          </p:nvSpPr>
          <p:spPr>
            <a:xfrm>
              <a:off x="641814" y="2890540"/>
              <a:ext cx="2451867" cy="400110"/>
            </a:xfrm>
            <a:prstGeom prst="rect">
              <a:avLst/>
            </a:prstGeom>
            <a:noFill/>
          </p:spPr>
          <p:txBody>
            <a:bodyPr wrap="square" rtlCol="0">
              <a:spAutoFit/>
            </a:bodyPr>
            <a:lstStyle/>
            <a:p>
              <a:pPr algn="just"/>
              <a:r>
                <a:rPr lang="fr-FR" sz="1000" dirty="0">
                  <a:latin typeface="Tahoma" panose="020B0604030504040204" pitchFamily="34" charset="0"/>
                  <a:ea typeface="Tahoma" panose="020B0604030504040204" pitchFamily="34" charset="0"/>
                  <a:cs typeface="Tahoma" panose="020B0604030504040204" pitchFamily="34" charset="0"/>
                </a:rPr>
                <a:t>Mettre l’humain et la proximité au cœur de la communication.</a:t>
              </a:r>
              <a:r>
                <a:rPr lang="en-US" sz="1000" noProof="1">
                  <a:latin typeface="Tahoma" panose="020B0604030504040204" pitchFamily="34" charset="0"/>
                  <a:ea typeface="Tahoma" panose="020B0604030504040204" pitchFamily="34" charset="0"/>
                  <a:cs typeface="Tahoma" panose="020B0604030504040204" pitchFamily="34" charset="0"/>
                </a:rPr>
                <a:t> </a:t>
              </a:r>
            </a:p>
          </p:txBody>
        </p:sp>
        <p:sp>
          <p:nvSpPr>
            <p:cNvPr id="46" name="TextBox 52">
              <a:extLst>
                <a:ext uri="{FF2B5EF4-FFF2-40B4-BE49-F238E27FC236}">
                  <a16:creationId xmlns:a16="http://schemas.microsoft.com/office/drawing/2014/main" id="{FA5566E8-748D-63C7-DD2F-E6C8581A22A2}"/>
                </a:ext>
              </a:extLst>
            </p:cNvPr>
            <p:cNvSpPr txBox="1"/>
            <p:nvPr/>
          </p:nvSpPr>
          <p:spPr>
            <a:xfrm>
              <a:off x="641814" y="2486548"/>
              <a:ext cx="2056973" cy="307777"/>
            </a:xfrm>
            <a:prstGeom prst="rect">
              <a:avLst/>
            </a:prstGeom>
            <a:noFill/>
          </p:spPr>
          <p:txBody>
            <a:bodyPr wrap="none" rtlCol="0">
              <a:spAutoFit/>
            </a:bodyPr>
            <a:lstStyle/>
            <a:p>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Proximité</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et relation</a:t>
              </a:r>
            </a:p>
          </p:txBody>
        </p:sp>
      </p:grpSp>
      <p:pic>
        <p:nvPicPr>
          <p:cNvPr id="48" name="Graphique 47" descr="Pièces contour">
            <a:extLst>
              <a:ext uri="{FF2B5EF4-FFF2-40B4-BE49-F238E27FC236}">
                <a16:creationId xmlns:a16="http://schemas.microsoft.com/office/drawing/2014/main" id="{2228522E-D8A5-E47A-0A76-86FBA295FE9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60710" y="2234094"/>
            <a:ext cx="531438" cy="531438"/>
          </a:xfrm>
          <a:prstGeom prst="rect">
            <a:avLst/>
          </a:prstGeom>
        </p:spPr>
      </p:pic>
      <p:pic>
        <p:nvPicPr>
          <p:cNvPr id="50" name="Graphique 49" descr="Badge cœur avec un remplissage uni">
            <a:extLst>
              <a:ext uri="{FF2B5EF4-FFF2-40B4-BE49-F238E27FC236}">
                <a16:creationId xmlns:a16="http://schemas.microsoft.com/office/drawing/2014/main" id="{2FAB7B42-18B2-8424-5019-5E0CE77E95D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93940" y="1357318"/>
            <a:ext cx="579377" cy="579377"/>
          </a:xfrm>
          <a:prstGeom prst="rect">
            <a:avLst/>
          </a:prstGeom>
        </p:spPr>
      </p:pic>
      <p:pic>
        <p:nvPicPr>
          <p:cNvPr id="52" name="Graphique 51" descr="Évaluation avec un remplissage uni">
            <a:extLst>
              <a:ext uri="{FF2B5EF4-FFF2-40B4-BE49-F238E27FC236}">
                <a16:creationId xmlns:a16="http://schemas.microsoft.com/office/drawing/2014/main" id="{8D6C8EAB-6400-263B-F978-5A45AC85903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54444" y="4094256"/>
            <a:ext cx="530836" cy="530836"/>
          </a:xfrm>
          <a:prstGeom prst="rect">
            <a:avLst/>
          </a:prstGeom>
        </p:spPr>
      </p:pic>
      <p:pic>
        <p:nvPicPr>
          <p:cNvPr id="54" name="Graphique 53" descr="Boîte à déjeuner avec un remplissage uni">
            <a:extLst>
              <a:ext uri="{FF2B5EF4-FFF2-40B4-BE49-F238E27FC236}">
                <a16:creationId xmlns:a16="http://schemas.microsoft.com/office/drawing/2014/main" id="{1CC3078D-CB0B-2D6C-FCEF-53C26B42D05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92700" y="4898016"/>
            <a:ext cx="588324" cy="588324"/>
          </a:xfrm>
          <a:prstGeom prst="rect">
            <a:avLst/>
          </a:prstGeom>
        </p:spPr>
      </p:pic>
      <p:pic>
        <p:nvPicPr>
          <p:cNvPr id="58" name="Graphique 57" descr="Yoga avec un remplissage uni">
            <a:extLst>
              <a:ext uri="{FF2B5EF4-FFF2-40B4-BE49-F238E27FC236}">
                <a16:creationId xmlns:a16="http://schemas.microsoft.com/office/drawing/2014/main" id="{4AD96399-1DA9-5243-E0CF-F485EF4682C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256363" y="4027811"/>
            <a:ext cx="585186" cy="585186"/>
          </a:xfrm>
          <a:prstGeom prst="rect">
            <a:avLst/>
          </a:prstGeom>
        </p:spPr>
      </p:pic>
      <p:pic>
        <p:nvPicPr>
          <p:cNvPr id="60" name="Graphique 59" descr="Internet avec un remplissage uni">
            <a:extLst>
              <a:ext uri="{FF2B5EF4-FFF2-40B4-BE49-F238E27FC236}">
                <a16:creationId xmlns:a16="http://schemas.microsoft.com/office/drawing/2014/main" id="{E162A322-76AD-712A-C2DD-65A132AC325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256123" y="2247634"/>
            <a:ext cx="570078" cy="570078"/>
          </a:xfrm>
          <a:prstGeom prst="rect">
            <a:avLst/>
          </a:prstGeom>
        </p:spPr>
      </p:pic>
    </p:spTree>
    <p:extLst>
      <p:ext uri="{BB962C8B-B14F-4D97-AF65-F5344CB8AC3E}">
        <p14:creationId xmlns:p14="http://schemas.microsoft.com/office/powerpoint/2010/main" val="31793592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FDF27-3DDB-5198-15CC-5FE2E55CDAA4}"/>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65A07504-AFB5-6D34-F862-92398F5A7D1C}"/>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9B8CE7D8-71D1-C0ED-E018-A99A98AC6F72}"/>
              </a:ext>
            </a:extLst>
          </p:cNvPr>
          <p:cNvPicPr>
            <a:picLocks noChangeAspect="1"/>
          </p:cNvPicPr>
          <p:nvPr/>
        </p:nvPicPr>
        <p:blipFill>
          <a:blip r:embed="rId2"/>
          <a:stretch>
            <a:fillRect/>
          </a:stretch>
        </p:blipFill>
        <p:spPr>
          <a:xfrm>
            <a:off x="869380" y="925305"/>
            <a:ext cx="3163366" cy="5007389"/>
          </a:xfrm>
          <a:prstGeom prst="rect">
            <a:avLst/>
          </a:prstGeom>
        </p:spPr>
      </p:pic>
      <p:pic>
        <p:nvPicPr>
          <p:cNvPr id="14" name="Image 13" descr="Une image contenant texte, gâteau d’anniversaire, gâteau, produits de boulangerie&#10;&#10;Description générée automatiquement">
            <a:extLst>
              <a:ext uri="{FF2B5EF4-FFF2-40B4-BE49-F238E27FC236}">
                <a16:creationId xmlns:a16="http://schemas.microsoft.com/office/drawing/2014/main" id="{893511CA-8584-F7D3-349D-A481501333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2126" y="925305"/>
            <a:ext cx="3163366" cy="5010522"/>
          </a:xfrm>
          <a:prstGeom prst="rect">
            <a:avLst/>
          </a:prstGeom>
        </p:spPr>
      </p:pic>
      <p:pic>
        <p:nvPicPr>
          <p:cNvPr id="16" name="Image 15" descr="Une image contenant texte, Snack, produits de boulangerie, nourriture&#10;&#10;Description générée automatiquement">
            <a:extLst>
              <a:ext uri="{FF2B5EF4-FFF2-40B4-BE49-F238E27FC236}">
                <a16:creationId xmlns:a16="http://schemas.microsoft.com/office/drawing/2014/main" id="{F56CF667-50D7-8774-B439-8EE9C79502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2429" y="922173"/>
            <a:ext cx="3161541" cy="5007390"/>
          </a:xfrm>
          <a:prstGeom prst="rect">
            <a:avLst/>
          </a:prstGeom>
        </p:spPr>
      </p:pic>
    </p:spTree>
    <p:extLst>
      <p:ext uri="{BB962C8B-B14F-4D97-AF65-F5344CB8AC3E}">
        <p14:creationId xmlns:p14="http://schemas.microsoft.com/office/powerpoint/2010/main" val="374332502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C8926-8A97-B2CE-54BA-BFD6D7161E0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58DB3E0-74B3-5823-23A8-A1E30EA6629E}"/>
              </a:ext>
            </a:extLst>
          </p:cNvPr>
          <p:cNvSpPr>
            <a:spLocks noGrp="1"/>
          </p:cNvSpPr>
          <p:nvPr>
            <p:ph type="title"/>
          </p:nvPr>
        </p:nvSpPr>
        <p:spPr>
          <a:xfrm>
            <a:off x="994955" y="2766218"/>
            <a:ext cx="10515600" cy="1325563"/>
          </a:xfrm>
        </p:spPr>
        <p:txBody>
          <a:bodyPr/>
          <a:lstStyle/>
          <a:p>
            <a:r>
              <a:rPr lang="fr-FR" b="1" dirty="0">
                <a:latin typeface="Tahoma" panose="020B0604030504040204" pitchFamily="34" charset="0"/>
                <a:ea typeface="Tahoma" panose="020B0604030504040204" pitchFamily="34" charset="0"/>
                <a:cs typeface="Tahoma" panose="020B0604030504040204" pitchFamily="34" charset="0"/>
              </a:rPr>
              <a:t>AXE 2</a:t>
            </a:r>
          </a:p>
        </p:txBody>
      </p:sp>
    </p:spTree>
    <p:extLst>
      <p:ext uri="{BB962C8B-B14F-4D97-AF65-F5344CB8AC3E}">
        <p14:creationId xmlns:p14="http://schemas.microsoft.com/office/powerpoint/2010/main" val="19835111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A6432-86C0-0C8F-595D-7917E476A8D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C5ACA04F-09DE-F938-7429-803409DDF168}"/>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viande, légume, nourriture&#10;&#10;Description générée automatiquement">
            <a:extLst>
              <a:ext uri="{FF2B5EF4-FFF2-40B4-BE49-F238E27FC236}">
                <a16:creationId xmlns:a16="http://schemas.microsoft.com/office/drawing/2014/main" id="{494795BB-A608-8D9B-124E-2093081F76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1119" y="0"/>
            <a:ext cx="4329761" cy="6858000"/>
          </a:xfrm>
          <a:prstGeom prst="rect">
            <a:avLst/>
          </a:prstGeom>
        </p:spPr>
      </p:pic>
    </p:spTree>
    <p:extLst>
      <p:ext uri="{BB962C8B-B14F-4D97-AF65-F5344CB8AC3E}">
        <p14:creationId xmlns:p14="http://schemas.microsoft.com/office/powerpoint/2010/main" val="129129022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6CEB29-99CC-97E4-3B63-36A2D0222A47}"/>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C2DAE172-D115-2B04-8FFB-654FACF6A259}"/>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Snack, produits de boulangerie, nourriture&#10;&#10;Description générée automatiquement">
            <a:extLst>
              <a:ext uri="{FF2B5EF4-FFF2-40B4-BE49-F238E27FC236}">
                <a16:creationId xmlns:a16="http://schemas.microsoft.com/office/drawing/2014/main" id="{E98248B0-F816-AACC-9A89-73EBE39AEC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329761" cy="6858000"/>
          </a:xfrm>
          <a:prstGeom prst="rect">
            <a:avLst/>
          </a:prstGeom>
        </p:spPr>
      </p:pic>
      <p:pic>
        <p:nvPicPr>
          <p:cNvPr id="6" name="Image 5" descr="Une image contenant texte, fleur, Snack, nourriture&#10;&#10;Description générée automatiquement">
            <a:extLst>
              <a:ext uri="{FF2B5EF4-FFF2-40B4-BE49-F238E27FC236}">
                <a16:creationId xmlns:a16="http://schemas.microsoft.com/office/drawing/2014/main" id="{01630CB5-36FD-8156-9884-969B4E3DF4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6239" y="0"/>
            <a:ext cx="4329761" cy="6858000"/>
          </a:xfrm>
          <a:prstGeom prst="rect">
            <a:avLst/>
          </a:prstGeom>
        </p:spPr>
      </p:pic>
    </p:spTree>
    <p:extLst>
      <p:ext uri="{BB962C8B-B14F-4D97-AF65-F5344CB8AC3E}">
        <p14:creationId xmlns:p14="http://schemas.microsoft.com/office/powerpoint/2010/main" val="3498420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DF737-1BF9-932F-3DB4-25AB5B0178D6}"/>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1E756132-4784-AE0F-3264-CBDF129DAD61}"/>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menu, Snack, Restauration rapide&#10;&#10;Description générée automatiquement">
            <a:extLst>
              <a:ext uri="{FF2B5EF4-FFF2-40B4-BE49-F238E27FC236}">
                <a16:creationId xmlns:a16="http://schemas.microsoft.com/office/drawing/2014/main" id="{C80C8AC0-FBEE-2865-2606-4BF23AD50A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330095" cy="6858000"/>
          </a:xfrm>
          <a:prstGeom prst="rect">
            <a:avLst/>
          </a:prstGeom>
        </p:spPr>
      </p:pic>
      <p:pic>
        <p:nvPicPr>
          <p:cNvPr id="7" name="Image 6" descr="Une image contenant texte, menu, nourriture&#10;&#10;Description générée automatiquement">
            <a:extLst>
              <a:ext uri="{FF2B5EF4-FFF2-40B4-BE49-F238E27FC236}">
                <a16:creationId xmlns:a16="http://schemas.microsoft.com/office/drawing/2014/main" id="{92298805-CF8D-80D3-FA39-14B1B16F8D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0783" y="0"/>
            <a:ext cx="4335217" cy="6858000"/>
          </a:xfrm>
          <a:prstGeom prst="rect">
            <a:avLst/>
          </a:prstGeom>
        </p:spPr>
      </p:pic>
    </p:spTree>
    <p:extLst>
      <p:ext uri="{BB962C8B-B14F-4D97-AF65-F5344CB8AC3E}">
        <p14:creationId xmlns:p14="http://schemas.microsoft.com/office/powerpoint/2010/main" val="335615409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1537F-C6F6-7208-4542-90CF2B66FCCF}"/>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1B149F38-2EBD-F2B0-524E-2168F9D872E8}"/>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viande, légume, nourriture&#10;&#10;Description générée automatiquement">
            <a:extLst>
              <a:ext uri="{FF2B5EF4-FFF2-40B4-BE49-F238E27FC236}">
                <a16:creationId xmlns:a16="http://schemas.microsoft.com/office/drawing/2014/main" id="{10BDB193-6EC4-AC5C-3D47-327FF3C0F5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942" y="646611"/>
            <a:ext cx="3513292" cy="5564777"/>
          </a:xfrm>
          <a:prstGeom prst="rect">
            <a:avLst/>
          </a:prstGeom>
        </p:spPr>
      </p:pic>
      <p:pic>
        <p:nvPicPr>
          <p:cNvPr id="2" name="Image 1" descr="Une image contenant texte, Snack, produits de boulangerie, nourriture&#10;&#10;Description générée automatiquement">
            <a:extLst>
              <a:ext uri="{FF2B5EF4-FFF2-40B4-BE49-F238E27FC236}">
                <a16:creationId xmlns:a16="http://schemas.microsoft.com/office/drawing/2014/main" id="{6153CAE1-6FD2-7900-07D7-22D7B5F8B4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2469" y="646610"/>
            <a:ext cx="3513292" cy="5564778"/>
          </a:xfrm>
          <a:prstGeom prst="rect">
            <a:avLst/>
          </a:prstGeom>
        </p:spPr>
      </p:pic>
      <p:pic>
        <p:nvPicPr>
          <p:cNvPr id="4" name="Image 3" descr="Une image contenant texte, fleur, Snack, nourriture&#10;&#10;Description générée automatiquement">
            <a:extLst>
              <a:ext uri="{FF2B5EF4-FFF2-40B4-BE49-F238E27FC236}">
                <a16:creationId xmlns:a16="http://schemas.microsoft.com/office/drawing/2014/main" id="{8193B428-472F-4467-8405-E596A0A8A9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9175" y="646610"/>
            <a:ext cx="3513292" cy="5564778"/>
          </a:xfrm>
          <a:prstGeom prst="rect">
            <a:avLst/>
          </a:prstGeom>
        </p:spPr>
      </p:pic>
    </p:spTree>
    <p:extLst>
      <p:ext uri="{BB962C8B-B14F-4D97-AF65-F5344CB8AC3E}">
        <p14:creationId xmlns:p14="http://schemas.microsoft.com/office/powerpoint/2010/main" val="26122183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26C11-5454-8EA0-6FB2-6F29D698443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00F3512-C23A-A60F-2636-E45757BD6CE9}"/>
              </a:ext>
            </a:extLst>
          </p:cNvPr>
          <p:cNvSpPr>
            <a:spLocks noGrp="1"/>
          </p:cNvSpPr>
          <p:nvPr>
            <p:ph type="title"/>
          </p:nvPr>
        </p:nvSpPr>
        <p:spPr>
          <a:xfrm>
            <a:off x="994955" y="2766218"/>
            <a:ext cx="10515600" cy="1325563"/>
          </a:xfrm>
        </p:spPr>
        <p:txBody>
          <a:bodyPr/>
          <a:lstStyle/>
          <a:p>
            <a:r>
              <a:rPr lang="fr-FR" b="1" dirty="0">
                <a:latin typeface="Tahoma" panose="020B0604030504040204" pitchFamily="34" charset="0"/>
                <a:ea typeface="Tahoma" panose="020B0604030504040204" pitchFamily="34" charset="0"/>
                <a:cs typeface="Tahoma" panose="020B0604030504040204" pitchFamily="34" charset="0"/>
              </a:rPr>
              <a:t>AXE 3</a:t>
            </a:r>
          </a:p>
        </p:txBody>
      </p:sp>
    </p:spTree>
    <p:extLst>
      <p:ext uri="{BB962C8B-B14F-4D97-AF65-F5344CB8AC3E}">
        <p14:creationId xmlns:p14="http://schemas.microsoft.com/office/powerpoint/2010/main" val="189684610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31A2D7-9160-02FC-9536-3B0538090B76}"/>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fleur, menu, signe&#10;&#10;Description générée automatiquement">
            <a:extLst>
              <a:ext uri="{FF2B5EF4-FFF2-40B4-BE49-F238E27FC236}">
                <a16:creationId xmlns:a16="http://schemas.microsoft.com/office/drawing/2014/main" id="{D535A7E3-68B5-B814-3156-989B0BECD5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2182" y="0"/>
            <a:ext cx="3547138" cy="6858000"/>
          </a:xfrm>
          <a:prstGeom prst="rect">
            <a:avLst/>
          </a:prstGeom>
        </p:spPr>
      </p:pic>
      <p:pic>
        <p:nvPicPr>
          <p:cNvPr id="7" name="Image 6" descr="Une image contenant texte, viande, nourriture, menu&#10;&#10;Description générée automatiquement">
            <a:extLst>
              <a:ext uri="{FF2B5EF4-FFF2-40B4-BE49-F238E27FC236}">
                <a16:creationId xmlns:a16="http://schemas.microsoft.com/office/drawing/2014/main" id="{F1B3032D-AA1C-E53B-4F0E-B9CCBC889A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6179" y="0"/>
            <a:ext cx="3547138" cy="6858000"/>
          </a:xfrm>
          <a:prstGeom prst="rect">
            <a:avLst/>
          </a:prstGeom>
        </p:spPr>
      </p:pic>
    </p:spTree>
    <p:extLst>
      <p:ext uri="{BB962C8B-B14F-4D97-AF65-F5344CB8AC3E}">
        <p14:creationId xmlns:p14="http://schemas.microsoft.com/office/powerpoint/2010/main" val="40365895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CBB48-A893-6F08-772D-6D5BC10C0F3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37D2522-A411-AEDF-E722-2A30EC2C6A8C}"/>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nourriture, menu, légume&#10;&#10;Description générée automatiquement">
            <a:extLst>
              <a:ext uri="{FF2B5EF4-FFF2-40B4-BE49-F238E27FC236}">
                <a16:creationId xmlns:a16="http://schemas.microsoft.com/office/drawing/2014/main" id="{A295F550-9F8F-AF3C-81EE-EAAE337F4F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585" y="1306285"/>
            <a:ext cx="2776104" cy="4572000"/>
          </a:xfrm>
          <a:prstGeom prst="rect">
            <a:avLst/>
          </a:prstGeom>
        </p:spPr>
      </p:pic>
      <p:pic>
        <p:nvPicPr>
          <p:cNvPr id="6" name="Image 5" descr="Une image contenant texte, Snack, dessert, produits de boulangerie&#10;&#10;Description générée automatiquement">
            <a:extLst>
              <a:ext uri="{FF2B5EF4-FFF2-40B4-BE49-F238E27FC236}">
                <a16:creationId xmlns:a16="http://schemas.microsoft.com/office/drawing/2014/main" id="{259EC850-A135-4696-FCBC-F3AE807DDC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7094" y="1306284"/>
            <a:ext cx="2776105" cy="4572001"/>
          </a:xfrm>
          <a:prstGeom prst="rect">
            <a:avLst/>
          </a:prstGeom>
        </p:spPr>
      </p:pic>
      <p:pic>
        <p:nvPicPr>
          <p:cNvPr id="10" name="Image 9" descr="Une image contenant texte, Snack, produits de boulangerie, Restauration rapide&#10;&#10;Description générée automatiquement">
            <a:extLst>
              <a:ext uri="{FF2B5EF4-FFF2-40B4-BE49-F238E27FC236}">
                <a16:creationId xmlns:a16="http://schemas.microsoft.com/office/drawing/2014/main" id="{052622CC-186D-DF99-C0FE-28C2AA3737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199" y="1306284"/>
            <a:ext cx="2776104" cy="4572001"/>
          </a:xfrm>
          <a:prstGeom prst="rect">
            <a:avLst/>
          </a:prstGeom>
        </p:spPr>
      </p:pic>
    </p:spTree>
    <p:extLst>
      <p:ext uri="{BB962C8B-B14F-4D97-AF65-F5344CB8AC3E}">
        <p14:creationId xmlns:p14="http://schemas.microsoft.com/office/powerpoint/2010/main" val="24376757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E0E9E-660B-F729-FAC0-73E08C5535E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64B5D872-6C9F-FCEE-238F-FCABB8E37B76}"/>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2" name="Image 1" descr="Une image contenant texte, nourriture, menu&#10;&#10;Description générée automatiquement">
            <a:extLst>
              <a:ext uri="{FF2B5EF4-FFF2-40B4-BE49-F238E27FC236}">
                <a16:creationId xmlns:a16="http://schemas.microsoft.com/office/drawing/2014/main" id="{6049E7B3-F00D-70F5-72D5-9C2AC25152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468" y="1629156"/>
            <a:ext cx="10799064" cy="3599688"/>
          </a:xfrm>
          <a:prstGeom prst="rect">
            <a:avLst/>
          </a:prstGeom>
        </p:spPr>
      </p:pic>
    </p:spTree>
    <p:extLst>
      <p:ext uri="{BB962C8B-B14F-4D97-AF65-F5344CB8AC3E}">
        <p14:creationId xmlns:p14="http://schemas.microsoft.com/office/powerpoint/2010/main" val="992558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Proximité et relation</a:t>
            </a:r>
            <a:endParaRPr lang="fr-FR" dirty="0">
              <a:latin typeface="Avenir Next LT Pro" panose="020B0504020202020204" pitchFamily="34" charset="0"/>
            </a:endParaRPr>
          </a:p>
          <a:p>
            <a:pPr lvl="1"/>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Mettre l’humain et la proximité au cœur de la communication. </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incarner encore plus la relation directe et forte avec les clients : </a:t>
            </a:r>
            <a:br>
              <a:rPr lang="fr-FR" sz="2000" dirty="0">
                <a:latin typeface="Avenir Next LT Pro" panose="020B0504020202020204" pitchFamily="34" charset="0"/>
              </a:rPr>
            </a:br>
            <a:r>
              <a:rPr lang="fr-FR" sz="2000" dirty="0">
                <a:latin typeface="Avenir Next LT Pro" panose="020B0504020202020204" pitchFamily="34" charset="0"/>
              </a:rPr>
              <a:t>mettre en avant les échanges authentiques, nos pros et leur savoir-faire</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Consolider l’attachement émotionnel des clients en cultivant un lien de confiance basé sur l’interaction et la qualité de l’accueil.</a:t>
            </a:r>
          </a:p>
          <a:p>
            <a:pPr lvl="2"/>
            <a:endParaRPr lang="fr-FR" sz="2000" dirty="0">
              <a:latin typeface="Avenir Next LT Pro" panose="020B0504020202020204" pitchFamily="34" charset="0"/>
            </a:endParaRP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#1 </a:t>
            </a:r>
            <a:endParaRPr lang="fr-FR" b="1" dirty="0">
              <a:solidFill>
                <a:schemeClr val="bg1"/>
              </a:solidFill>
              <a:highlight>
                <a:srgbClr val="8ABD24"/>
              </a:highlight>
            </a:endParaRPr>
          </a:p>
        </p:txBody>
      </p:sp>
      <p:pic>
        <p:nvPicPr>
          <p:cNvPr id="4" name="Graphique 3" descr="Badge cœur avec un remplissage uni">
            <a:extLst>
              <a:ext uri="{FF2B5EF4-FFF2-40B4-BE49-F238E27FC236}">
                <a16:creationId xmlns:a16="http://schemas.microsoft.com/office/drawing/2014/main" id="{A6B9B379-BE08-F6AE-6DB7-857135E228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5985" y="7231"/>
            <a:ext cx="1661937" cy="1661937"/>
          </a:xfrm>
          <a:prstGeom prst="rect">
            <a:avLst/>
          </a:prstGeom>
        </p:spPr>
      </p:pic>
    </p:spTree>
    <p:extLst>
      <p:ext uri="{BB962C8B-B14F-4D97-AF65-F5344CB8AC3E}">
        <p14:creationId xmlns:p14="http://schemas.microsoft.com/office/powerpoint/2010/main" val="43834750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25016-EBFF-031A-F285-C547ECCF9EB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B7C3EB72-87CB-2032-8A6E-62E02F29F879}"/>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Snack, produits de boulangerie, nourriture&#10;&#10;Description générée automatiquement">
            <a:extLst>
              <a:ext uri="{FF2B5EF4-FFF2-40B4-BE49-F238E27FC236}">
                <a16:creationId xmlns:a16="http://schemas.microsoft.com/office/drawing/2014/main" id="{326081A7-313F-B459-CEF2-C075329ED3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2619" y="0"/>
            <a:ext cx="4164156" cy="6858000"/>
          </a:xfrm>
          <a:prstGeom prst="rect">
            <a:avLst/>
          </a:prstGeom>
        </p:spPr>
      </p:pic>
      <p:pic>
        <p:nvPicPr>
          <p:cNvPr id="6" name="Image 5" descr="Une image contenant texte, menu, nourriture, Snack&#10;&#10;Description générée automatiquement">
            <a:extLst>
              <a:ext uri="{FF2B5EF4-FFF2-40B4-BE49-F238E27FC236}">
                <a16:creationId xmlns:a16="http://schemas.microsoft.com/office/drawing/2014/main" id="{E9C243B1-7A14-0CD1-0E02-470520B1E4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539" y="0"/>
            <a:ext cx="4164156" cy="6858000"/>
          </a:xfrm>
          <a:prstGeom prst="rect">
            <a:avLst/>
          </a:prstGeom>
        </p:spPr>
      </p:pic>
    </p:spTree>
    <p:extLst>
      <p:ext uri="{BB962C8B-B14F-4D97-AF65-F5344CB8AC3E}">
        <p14:creationId xmlns:p14="http://schemas.microsoft.com/office/powerpoint/2010/main" val="16187753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A737C-FE79-92DC-6F70-BEAC9806A7E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47872FB-B1E7-2D6C-DE11-FA41C52B79E6}"/>
              </a:ext>
            </a:extLst>
          </p:cNvPr>
          <p:cNvSpPr>
            <a:spLocks noGrp="1"/>
          </p:cNvSpPr>
          <p:nvPr>
            <p:ph type="title"/>
          </p:nvPr>
        </p:nvSpPr>
        <p:spPr>
          <a:xfrm>
            <a:off x="994955" y="2766218"/>
            <a:ext cx="10515600" cy="1325563"/>
          </a:xfrm>
        </p:spPr>
        <p:txBody>
          <a:bodyPr/>
          <a:lstStyle/>
          <a:p>
            <a:r>
              <a:rPr lang="fr-FR" b="1" dirty="0">
                <a:latin typeface="Tahoma" panose="020B0604030504040204" pitchFamily="34" charset="0"/>
                <a:ea typeface="Tahoma" panose="020B0604030504040204" pitchFamily="34" charset="0"/>
                <a:cs typeface="Tahoma" panose="020B0604030504040204" pitchFamily="34" charset="0"/>
              </a:rPr>
              <a:t>AXE 4</a:t>
            </a:r>
          </a:p>
        </p:txBody>
      </p:sp>
    </p:spTree>
    <p:extLst>
      <p:ext uri="{BB962C8B-B14F-4D97-AF65-F5344CB8AC3E}">
        <p14:creationId xmlns:p14="http://schemas.microsoft.com/office/powerpoint/2010/main" val="9950800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82857-27F3-2FDE-467D-841F2768998A}"/>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240B4157-10F5-58BD-9886-56455F70A16F}"/>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affiche, graphisme, Graphique&#10;&#10;Description générée automatiquement">
            <a:extLst>
              <a:ext uri="{FF2B5EF4-FFF2-40B4-BE49-F238E27FC236}">
                <a16:creationId xmlns:a16="http://schemas.microsoft.com/office/drawing/2014/main" id="{BB4B8B5F-35B7-96C2-76E1-1B32D59B74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8366" y="0"/>
            <a:ext cx="3546879" cy="6858000"/>
          </a:xfrm>
          <a:prstGeom prst="rect">
            <a:avLst/>
          </a:prstGeom>
        </p:spPr>
      </p:pic>
      <p:pic>
        <p:nvPicPr>
          <p:cNvPr id="6" name="Image 5" descr="Une image contenant texte, nourriture, affiche, gâteau d’anniversaire&#10;&#10;Description générée automatiquement">
            <a:extLst>
              <a:ext uri="{FF2B5EF4-FFF2-40B4-BE49-F238E27FC236}">
                <a16:creationId xmlns:a16="http://schemas.microsoft.com/office/drawing/2014/main" id="{03A5CCE5-315F-827C-4B61-9F1BC1FDB2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3244" y="0"/>
            <a:ext cx="3546879" cy="6858000"/>
          </a:xfrm>
          <a:prstGeom prst="rect">
            <a:avLst/>
          </a:prstGeom>
        </p:spPr>
      </p:pic>
    </p:spTree>
    <p:extLst>
      <p:ext uri="{BB962C8B-B14F-4D97-AF65-F5344CB8AC3E}">
        <p14:creationId xmlns:p14="http://schemas.microsoft.com/office/powerpoint/2010/main" val="205296266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19B30-BB98-7F5E-F31E-03FC1B826673}"/>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E5844C37-E193-F2D2-418E-6BEF8EEDAFD5}"/>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menu, affiche, nourriture&#10;&#10;Description générée automatiquement">
            <a:extLst>
              <a:ext uri="{FF2B5EF4-FFF2-40B4-BE49-F238E27FC236}">
                <a16:creationId xmlns:a16="http://schemas.microsoft.com/office/drawing/2014/main" id="{CACED498-7ABB-5402-5368-7D8A397106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9279" y="1306285"/>
            <a:ext cx="2451143" cy="4036423"/>
          </a:xfrm>
          <a:prstGeom prst="rect">
            <a:avLst/>
          </a:prstGeom>
        </p:spPr>
      </p:pic>
      <p:pic>
        <p:nvPicPr>
          <p:cNvPr id="7" name="Image 6" descr="Une image contenant texte, Snack, produits de boulangerie, dessert&#10;&#10;Description générée automatiquement">
            <a:extLst>
              <a:ext uri="{FF2B5EF4-FFF2-40B4-BE49-F238E27FC236}">
                <a16:creationId xmlns:a16="http://schemas.microsoft.com/office/drawing/2014/main" id="{69239BFC-AA27-AE65-D2A0-AEAC8CFCFE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9700" y="1306285"/>
            <a:ext cx="4900455" cy="4036423"/>
          </a:xfrm>
          <a:prstGeom prst="rect">
            <a:avLst/>
          </a:prstGeom>
        </p:spPr>
      </p:pic>
    </p:spTree>
    <p:extLst>
      <p:ext uri="{BB962C8B-B14F-4D97-AF65-F5344CB8AC3E}">
        <p14:creationId xmlns:p14="http://schemas.microsoft.com/office/powerpoint/2010/main" val="8914485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F1BD0-16A4-8310-AF86-4273B9102020}"/>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1FB226BB-AB76-B57D-00A9-6DA87340EB07}"/>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6" name="Image 5" descr="Une image contenant texte, horloge, regarder, affiche&#10;&#10;Description générée automatiquement">
            <a:extLst>
              <a:ext uri="{FF2B5EF4-FFF2-40B4-BE49-F238E27FC236}">
                <a16:creationId xmlns:a16="http://schemas.microsoft.com/office/drawing/2014/main" id="{28FB435B-49B7-24D5-D892-00117B273C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1605" y="0"/>
            <a:ext cx="4164563" cy="6858000"/>
          </a:xfrm>
          <a:prstGeom prst="rect">
            <a:avLst/>
          </a:prstGeom>
        </p:spPr>
      </p:pic>
      <p:pic>
        <p:nvPicPr>
          <p:cNvPr id="10" name="Image 9" descr="Une image contenant texte, produits de boulangerie, menu, Snack&#10;&#10;Description générée automatiquement">
            <a:extLst>
              <a:ext uri="{FF2B5EF4-FFF2-40B4-BE49-F238E27FC236}">
                <a16:creationId xmlns:a16="http://schemas.microsoft.com/office/drawing/2014/main" id="{5B02F7A2-EED4-DD12-251C-A5CED63C65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832" y="0"/>
            <a:ext cx="4164563" cy="6858000"/>
          </a:xfrm>
          <a:prstGeom prst="rect">
            <a:avLst/>
          </a:prstGeom>
        </p:spPr>
      </p:pic>
    </p:spTree>
    <p:extLst>
      <p:ext uri="{BB962C8B-B14F-4D97-AF65-F5344CB8AC3E}">
        <p14:creationId xmlns:p14="http://schemas.microsoft.com/office/powerpoint/2010/main" val="14858192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441B0-987E-871A-A5CA-A5802164215C}"/>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F8291A3C-378C-51FB-868E-F17B34AC5FB5}"/>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Police, capture d’écran, nourriture&#10;&#10;Description générée automatiquement">
            <a:extLst>
              <a:ext uri="{FF2B5EF4-FFF2-40B4-BE49-F238E27FC236}">
                <a16:creationId xmlns:a16="http://schemas.microsoft.com/office/drawing/2014/main" id="{54E16117-7A12-BEE6-E5E6-19EBDFB1D6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468" y="1629156"/>
            <a:ext cx="10799064" cy="3599688"/>
          </a:xfrm>
          <a:prstGeom prst="rect">
            <a:avLst/>
          </a:prstGeom>
        </p:spPr>
      </p:pic>
    </p:spTree>
    <p:extLst>
      <p:ext uri="{BB962C8B-B14F-4D97-AF65-F5344CB8AC3E}">
        <p14:creationId xmlns:p14="http://schemas.microsoft.com/office/powerpoint/2010/main" val="2295797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995A4-F9A8-639C-9619-5D01C248857A}"/>
            </a:ext>
          </a:extLst>
        </p:cNvPr>
        <p:cNvGrpSpPr/>
        <p:nvPr/>
      </p:nvGrpSpPr>
      <p:grpSpPr>
        <a:xfrm>
          <a:off x="0" y="0"/>
          <a:ext cx="0" cy="0"/>
          <a:chOff x="0" y="0"/>
          <a:chExt cx="0" cy="0"/>
        </a:xfrm>
      </p:grpSpPr>
      <p:pic>
        <p:nvPicPr>
          <p:cNvPr id="6" name="Image 5">
            <a:extLst>
              <a:ext uri="{FF2B5EF4-FFF2-40B4-BE49-F238E27FC236}">
                <a16:creationId xmlns:a16="http://schemas.microsoft.com/office/drawing/2014/main" id="{9ABA93B0-9252-44ED-774E-0EDC8ED3DD1B}"/>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91ACA50D-EE86-1B54-6B2A-9EDAA09BEDCE}"/>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40916327-30A7-1FBD-AC67-BD911FF09FED}"/>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MAI</a:t>
            </a:r>
          </a:p>
        </p:txBody>
      </p:sp>
      <p:cxnSp>
        <p:nvCxnSpPr>
          <p:cNvPr id="9" name="Connecteur droit 8">
            <a:extLst>
              <a:ext uri="{FF2B5EF4-FFF2-40B4-BE49-F238E27FC236}">
                <a16:creationId xmlns:a16="http://schemas.microsoft.com/office/drawing/2014/main" id="{FE510EA5-CD86-3B05-AE12-89472F755FC6}"/>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772FCC1E-801A-8A87-0C29-A20B9D55933D}"/>
              </a:ext>
            </a:extLst>
          </p:cNvPr>
          <p:cNvSpPr txBox="1"/>
          <p:nvPr/>
        </p:nvSpPr>
        <p:spPr>
          <a:xfrm>
            <a:off x="3900836" y="3901766"/>
            <a:ext cx="4007828"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LE COLLECTOR</a:t>
            </a:r>
          </a:p>
        </p:txBody>
      </p:sp>
      <p:cxnSp>
        <p:nvCxnSpPr>
          <p:cNvPr id="3" name="Connecteur droit 2">
            <a:extLst>
              <a:ext uri="{FF2B5EF4-FFF2-40B4-BE49-F238E27FC236}">
                <a16:creationId xmlns:a16="http://schemas.microsoft.com/office/drawing/2014/main" id="{3C3B96FA-56ED-CA7A-50B7-0720133A9BFB}"/>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819033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9D11D-E06C-36DC-DE04-AD7D1A2E9922}"/>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7710F358-F790-7D95-B1E6-E63F495C02AF}"/>
              </a:ext>
            </a:extLst>
          </p:cNvPr>
          <p:cNvSpPr txBox="1"/>
          <p:nvPr/>
        </p:nvSpPr>
        <p:spPr>
          <a:xfrm>
            <a:off x="6190518" y="1703120"/>
            <a:ext cx="4594163" cy="2062103"/>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Mai marque l’un des temps forts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de l’année avec le </a:t>
            </a:r>
            <a:br>
              <a:rPr lang="fr-FR" dirty="0">
                <a:latin typeface="Tahoma" panose="020B0604030504040204" pitchFamily="34" charset="0"/>
                <a:ea typeface="Tahoma" panose="020B0604030504040204" pitchFamily="34" charset="0"/>
                <a:cs typeface="Tahoma" panose="020B0604030504040204" pitchFamily="34" charset="0"/>
              </a:rPr>
            </a:br>
            <a:r>
              <a:rPr lang="fr-FR" sz="2800" b="1" dirty="0">
                <a:latin typeface="Tahoma" panose="020B0604030504040204" pitchFamily="34" charset="0"/>
                <a:ea typeface="Tahoma" panose="020B0604030504040204" pitchFamily="34" charset="0"/>
                <a:cs typeface="Tahoma" panose="020B0604030504040204" pitchFamily="34" charset="0"/>
              </a:rPr>
              <a:t>collector de Supermarché Match. </a:t>
            </a:r>
            <a:br>
              <a:rPr lang="fr-FR" sz="2800"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C'est l'occasion de créer l’événement et animer les prises de paroles commerciales</a:t>
            </a:r>
          </a:p>
        </p:txBody>
      </p:sp>
      <p:sp>
        <p:nvSpPr>
          <p:cNvPr id="9" name="Triangle isocèle 8">
            <a:extLst>
              <a:ext uri="{FF2B5EF4-FFF2-40B4-BE49-F238E27FC236}">
                <a16:creationId xmlns:a16="http://schemas.microsoft.com/office/drawing/2014/main" id="{E9DD7188-1D7F-5E64-5C45-3DDC1ADD96B7}"/>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3E678460-D9C3-FD55-7F11-9ED021D36686}"/>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Mai</a:t>
            </a:r>
          </a:p>
        </p:txBody>
      </p:sp>
    </p:spTree>
    <p:extLst>
      <p:ext uri="{BB962C8B-B14F-4D97-AF65-F5344CB8AC3E}">
        <p14:creationId xmlns:p14="http://schemas.microsoft.com/office/powerpoint/2010/main" val="359104029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2B479-8523-C59D-51C0-E5D58AE26411}"/>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68B68F4F-80EF-3792-23FA-549CA53D7692}"/>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413E9C5E-9659-AA96-B31F-174476E8104B}"/>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A2A488A4-3DFA-0B4C-8A9F-DE2A76E702D6}"/>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JUIN</a:t>
            </a:r>
          </a:p>
        </p:txBody>
      </p:sp>
      <p:cxnSp>
        <p:nvCxnSpPr>
          <p:cNvPr id="9" name="Connecteur droit 8">
            <a:extLst>
              <a:ext uri="{FF2B5EF4-FFF2-40B4-BE49-F238E27FC236}">
                <a16:creationId xmlns:a16="http://schemas.microsoft.com/office/drawing/2014/main" id="{90F3714E-2BFD-3BC5-909C-9A31140B5E53}"/>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76D0BE72-B400-553B-E1CD-0DCFEA67A5AB}"/>
              </a:ext>
            </a:extLst>
          </p:cNvPr>
          <p:cNvSpPr txBox="1"/>
          <p:nvPr/>
        </p:nvSpPr>
        <p:spPr>
          <a:xfrm>
            <a:off x="2876630" y="3901766"/>
            <a:ext cx="5763116"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LES CLIENTS EN FÊTE</a:t>
            </a:r>
          </a:p>
        </p:txBody>
      </p:sp>
      <p:cxnSp>
        <p:nvCxnSpPr>
          <p:cNvPr id="3" name="Connecteur droit 2">
            <a:extLst>
              <a:ext uri="{FF2B5EF4-FFF2-40B4-BE49-F238E27FC236}">
                <a16:creationId xmlns:a16="http://schemas.microsoft.com/office/drawing/2014/main" id="{8CCC710D-8B6F-6854-10D0-7776171A951D}"/>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9603561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EB974-03F9-B239-46C1-4C30C8E3873E}"/>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D6FC4D86-8E12-4C72-68A6-C5F187C2D794}"/>
              </a:ext>
            </a:extLst>
          </p:cNvPr>
          <p:cNvSpPr txBox="1"/>
          <p:nvPr/>
        </p:nvSpPr>
        <p:spPr>
          <a:xfrm>
            <a:off x="6096000" y="1879060"/>
            <a:ext cx="4594163" cy="2185214"/>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Le mois est centré sur la </a:t>
            </a:r>
            <a:br>
              <a:rPr lang="fr-FR" dirty="0">
                <a:latin typeface="Tahoma" panose="020B0604030504040204" pitchFamily="34" charset="0"/>
                <a:ea typeface="Tahoma" panose="020B0604030504040204" pitchFamily="34" charset="0"/>
                <a:cs typeface="Tahoma" panose="020B0604030504040204" pitchFamily="34" charset="0"/>
              </a:rPr>
            </a:br>
            <a:r>
              <a:rPr lang="fr-FR" sz="2800" b="1" dirty="0">
                <a:latin typeface="Tahoma" panose="020B0604030504040204" pitchFamily="34" charset="0"/>
                <a:ea typeface="Tahoma" panose="020B0604030504040204" pitchFamily="34" charset="0"/>
                <a:cs typeface="Tahoma" panose="020B0604030504040204" pitchFamily="34" charset="0"/>
              </a:rPr>
              <a:t>Fête des Clients, </a:t>
            </a:r>
            <a:br>
              <a:rPr lang="fr-FR" sz="2800"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qui célèbre les 65 ans de l’enseigne avec des offres généreuses et festives.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La Fête des Clients est raccourcie à 3 opérations plus concentrées, mais avec des offres plus généreuses</a:t>
            </a:r>
          </a:p>
        </p:txBody>
      </p:sp>
      <p:sp>
        <p:nvSpPr>
          <p:cNvPr id="9" name="Triangle isocèle 8">
            <a:extLst>
              <a:ext uri="{FF2B5EF4-FFF2-40B4-BE49-F238E27FC236}">
                <a16:creationId xmlns:a16="http://schemas.microsoft.com/office/drawing/2014/main" id="{51F55B71-1178-8FCD-CDF6-83E1501E86AB}"/>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704E83A0-708C-6E33-B5AC-B79CED44054C}"/>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Juin</a:t>
            </a:r>
          </a:p>
        </p:txBody>
      </p:sp>
    </p:spTree>
    <p:extLst>
      <p:ext uri="{BB962C8B-B14F-4D97-AF65-F5344CB8AC3E}">
        <p14:creationId xmlns:p14="http://schemas.microsoft.com/office/powerpoint/2010/main" val="3039220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Accessibilité : Le Bon Produit au Juste Prix</a:t>
            </a:r>
            <a:br>
              <a:rPr lang="fr-FR" dirty="0"/>
            </a:br>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Défendre l’image prix de l’enseigne </a:t>
            </a:r>
            <a:br>
              <a:rPr lang="fr-FR" sz="2400" b="1" dirty="0">
                <a:latin typeface="Tahoma" panose="020B0604030504040204" pitchFamily="34" charset="0"/>
                <a:ea typeface="Tahoma" panose="020B0604030504040204" pitchFamily="34" charset="0"/>
                <a:cs typeface="Tahoma" panose="020B0604030504040204" pitchFamily="34" charset="0"/>
              </a:rPr>
            </a:br>
            <a:r>
              <a:rPr lang="fr-FR" sz="2400" b="1" dirty="0">
                <a:latin typeface="Tahoma" panose="020B0604030504040204" pitchFamily="34" charset="0"/>
                <a:ea typeface="Tahoma" panose="020B0604030504040204" pitchFamily="34" charset="0"/>
                <a:cs typeface="Tahoma" panose="020B0604030504040204" pitchFamily="34" charset="0"/>
              </a:rPr>
              <a:t>tout en valorisant la qualité des produits. </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communiquer de manière offensive sur les prix des produits du quotidien en et des messages transparents sur les efforts de l’enseigne pour rendre le « bien manger » accessible à tous</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Réduire la perception de cherté et attirer une clientèle plus large, en particulier les familles et les segments sensibles aux prix.</a:t>
            </a: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#2 </a:t>
            </a:r>
            <a:endParaRPr lang="fr-FR" b="1" dirty="0">
              <a:solidFill>
                <a:schemeClr val="bg1"/>
              </a:solidFill>
              <a:highlight>
                <a:srgbClr val="8ABD24"/>
              </a:highlight>
            </a:endParaRPr>
          </a:p>
        </p:txBody>
      </p:sp>
      <p:pic>
        <p:nvPicPr>
          <p:cNvPr id="4" name="Graphique 3" descr="Pièces contour">
            <a:extLst>
              <a:ext uri="{FF2B5EF4-FFF2-40B4-BE49-F238E27FC236}">
                <a16:creationId xmlns:a16="http://schemas.microsoft.com/office/drawing/2014/main" id="{9D4ACB09-50FB-64B8-50C2-D8B01D0AA9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35341" y="233770"/>
            <a:ext cx="1818459" cy="1818459"/>
          </a:xfrm>
          <a:prstGeom prst="rect">
            <a:avLst/>
          </a:prstGeom>
        </p:spPr>
      </p:pic>
    </p:spTree>
    <p:extLst>
      <p:ext uri="{BB962C8B-B14F-4D97-AF65-F5344CB8AC3E}">
        <p14:creationId xmlns:p14="http://schemas.microsoft.com/office/powerpoint/2010/main" val="19226333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F0573-451E-D19B-C5FA-2153CD9304D4}"/>
            </a:ext>
          </a:extLst>
        </p:cNvPr>
        <p:cNvGrpSpPr/>
        <p:nvPr/>
      </p:nvGrpSpPr>
      <p:grpSpPr>
        <a:xfrm>
          <a:off x="0" y="0"/>
          <a:ext cx="0" cy="0"/>
          <a:chOff x="0" y="0"/>
          <a:chExt cx="0" cy="0"/>
        </a:xfrm>
      </p:grpSpPr>
      <p:pic>
        <p:nvPicPr>
          <p:cNvPr id="6" name="Image 5">
            <a:extLst>
              <a:ext uri="{FF2B5EF4-FFF2-40B4-BE49-F238E27FC236}">
                <a16:creationId xmlns:a16="http://schemas.microsoft.com/office/drawing/2014/main" id="{4FB00961-5C4E-295E-25D1-76D56CA6C1F0}"/>
              </a:ext>
            </a:extLst>
          </p:cNvPr>
          <p:cNvPicPr>
            <a:picLocks noChangeAspect="1"/>
          </p:cNvPicPr>
          <p:nvPr/>
        </p:nvPicPr>
        <p:blipFill>
          <a:blip r:embed="rId2"/>
          <a:stretch>
            <a:fillRect/>
          </a:stretch>
        </p:blipFill>
        <p:spPr>
          <a:xfrm>
            <a:off x="95250" y="0"/>
            <a:ext cx="12001500" cy="6858000"/>
          </a:xfrm>
          <a:prstGeom prst="rect">
            <a:avLst/>
          </a:prstGeom>
        </p:spPr>
      </p:pic>
      <p:sp>
        <p:nvSpPr>
          <p:cNvPr id="4" name="Rectangle 3">
            <a:extLst>
              <a:ext uri="{FF2B5EF4-FFF2-40B4-BE49-F238E27FC236}">
                <a16:creationId xmlns:a16="http://schemas.microsoft.com/office/drawing/2014/main" id="{0EC0C2C8-A3CF-86C2-5160-836062510A40}"/>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ZoneTexte 11">
            <a:extLst>
              <a:ext uri="{FF2B5EF4-FFF2-40B4-BE49-F238E27FC236}">
                <a16:creationId xmlns:a16="http://schemas.microsoft.com/office/drawing/2014/main" id="{4EE4C8D1-DFED-1536-D5B2-6FA0E924C62C}"/>
              </a:ext>
            </a:extLst>
          </p:cNvPr>
          <p:cNvSpPr txBox="1"/>
          <p:nvPr/>
        </p:nvSpPr>
        <p:spPr>
          <a:xfrm>
            <a:off x="3702867" y="2229720"/>
            <a:ext cx="4403770" cy="3170099"/>
          </a:xfrm>
          <a:prstGeom prst="rect">
            <a:avLst/>
          </a:prstGeom>
          <a:noFill/>
        </p:spPr>
        <p:txBody>
          <a:bodyPr wrap="none" rtlCol="0">
            <a:spAutoFit/>
          </a:bodyPr>
          <a:lstStyle/>
          <a:p>
            <a:pPr algn="ctr"/>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NOUVELLES </a:t>
            </a:r>
            <a:b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br>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OPERATIONS / </a:t>
            </a:r>
            <a:b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br>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ACTIVATIONS</a:t>
            </a:r>
            <a:b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br>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COMMERCIALES</a:t>
            </a:r>
          </a:p>
          <a:p>
            <a:pPr algn="ctr"/>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2025</a:t>
            </a:r>
          </a:p>
        </p:txBody>
      </p:sp>
    </p:spTree>
    <p:extLst>
      <p:ext uri="{BB962C8B-B14F-4D97-AF65-F5344CB8AC3E}">
        <p14:creationId xmlns:p14="http://schemas.microsoft.com/office/powerpoint/2010/main" val="257739037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31500EB3-1176-DF64-FD70-6B7190080491}"/>
              </a:ext>
            </a:extLst>
          </p:cNvPr>
          <p:cNvSpPr txBox="1"/>
          <p:nvPr/>
        </p:nvSpPr>
        <p:spPr>
          <a:xfrm>
            <a:off x="1335678" y="2782669"/>
            <a:ext cx="9271362" cy="1569660"/>
          </a:xfrm>
          <a:prstGeom prst="rect">
            <a:avLst/>
          </a:prstGeom>
          <a:noFill/>
        </p:spPr>
        <p:txBody>
          <a:bodyPr wrap="square">
            <a:spAutoFit/>
          </a:bodyPr>
          <a:lstStyle/>
          <a:p>
            <a:r>
              <a:rPr lang="fr-FR" sz="4800" b="1" dirty="0">
                <a:solidFill>
                  <a:srgbClr val="8ABD24"/>
                </a:solidFill>
                <a:latin typeface="Magnel" panose="02000505000000020004" pitchFamily="2" charset="0"/>
                <a:ea typeface="Tahoma" panose="020B0604030504040204" pitchFamily="34" charset="0"/>
                <a:cs typeface="Tahoma" panose="020B0604030504040204" pitchFamily="34" charset="0"/>
              </a:rPr>
              <a:t>LES JOURS BONS POUR MOI</a:t>
            </a:r>
            <a:br>
              <a:rPr lang="fr-FR" sz="4800" dirty="0">
                <a:solidFill>
                  <a:srgbClr val="8ABD24"/>
                </a:solidFill>
                <a:latin typeface="Magnel" panose="02000505000000020004" pitchFamily="2" charset="0"/>
                <a:ea typeface="Tahoma" panose="020B0604030504040204" pitchFamily="34" charset="0"/>
                <a:cs typeface="Tahoma" panose="020B0604030504040204" pitchFamily="34" charset="0"/>
              </a:rPr>
            </a:br>
            <a:r>
              <a:rPr lang="fr-FR" sz="4800" dirty="0">
                <a:solidFill>
                  <a:srgbClr val="8ABD24"/>
                </a:solidFill>
                <a:latin typeface="Magnel" panose="02000505000000020004" pitchFamily="2" charset="0"/>
                <a:ea typeface="Tahoma" panose="020B0604030504040204" pitchFamily="34" charset="0"/>
                <a:cs typeface="Tahoma" panose="020B0604030504040204" pitchFamily="34" charset="0"/>
              </a:rPr>
              <a:t> </a:t>
            </a:r>
            <a:endParaRPr lang="fr-FR" sz="4800" b="1" dirty="0">
              <a:solidFill>
                <a:srgbClr val="8ABD24"/>
              </a:solidFill>
              <a:latin typeface="Magnel" panose="02000505000000020004" pitchFamily="2"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3813152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E8335F1-4E09-1FD1-7BFC-0ECEF8648C4A}"/>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nourriture, légume, personne&#10;&#10;Description générée automatiquement">
            <a:extLst>
              <a:ext uri="{FF2B5EF4-FFF2-40B4-BE49-F238E27FC236}">
                <a16:creationId xmlns:a16="http://schemas.microsoft.com/office/drawing/2014/main" id="{3D7BE74E-8830-2BD7-61EF-A01E5AD74B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3726" y="-4388"/>
            <a:ext cx="4846320" cy="6853411"/>
          </a:xfrm>
          <a:prstGeom prst="rect">
            <a:avLst/>
          </a:prstGeom>
        </p:spPr>
      </p:pic>
    </p:spTree>
    <p:extLst>
      <p:ext uri="{BB962C8B-B14F-4D97-AF65-F5344CB8AC3E}">
        <p14:creationId xmlns:p14="http://schemas.microsoft.com/office/powerpoint/2010/main" val="17388920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07337-D1E2-FE83-618C-3B11C68ADABB}"/>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4EFADD23-11A4-9172-17C5-9C2571DCB9B2}"/>
              </a:ext>
            </a:extLst>
          </p:cNvPr>
          <p:cNvSpPr txBox="1"/>
          <p:nvPr/>
        </p:nvSpPr>
        <p:spPr>
          <a:xfrm>
            <a:off x="5359038" y="474345"/>
            <a:ext cx="6093822" cy="5909310"/>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LES JOURS BONS POUR MOI</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Créer une opération autour de ce label permet de </a:t>
            </a:r>
            <a:r>
              <a:rPr lang="fr-FR" b="1" dirty="0">
                <a:latin typeface="Tahoma" panose="020B0604030504040204" pitchFamily="34" charset="0"/>
                <a:ea typeface="Tahoma" panose="020B0604030504040204" pitchFamily="34" charset="0"/>
                <a:cs typeface="Tahoma" panose="020B0604030504040204" pitchFamily="34" charset="0"/>
              </a:rPr>
              <a:t>consolider et amplifier cette promesse santé</a:t>
            </a:r>
            <a:r>
              <a:rPr lang="fr-FR" dirty="0">
                <a:latin typeface="Tahoma" panose="020B0604030504040204" pitchFamily="34" charset="0"/>
                <a:ea typeface="Tahoma" panose="020B0604030504040204" pitchFamily="34" charset="0"/>
                <a:cs typeface="Tahoma" panose="020B0604030504040204" pitchFamily="34" charset="0"/>
              </a:rPr>
              <a:t>, tout en engageant les clients autour d’une promesse : mieux manger pour mieux vivre.  </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Concept : </a:t>
            </a:r>
            <a:r>
              <a:rPr lang="fr-FR" dirty="0">
                <a:latin typeface="Tahoma" panose="020B0604030504040204" pitchFamily="34" charset="0"/>
                <a:ea typeface="Tahoma" panose="020B0604030504040204" pitchFamily="34" charset="0"/>
                <a:cs typeface="Tahoma" panose="020B0604030504040204" pitchFamily="34" charset="0"/>
              </a:rPr>
              <a:t>Une opération qui met en avant les produits labellisés "Bon pour Moi", les PPNP  , les CPNP  des rayons trad (boucherie, poissonnerie, traiteur, etc.).</a:t>
            </a:r>
            <a:br>
              <a:rPr lang="fr-FR"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Valoriser la fraîcheur et la qualité artisanale des produits tout en renforçant le message sur leurs bienfaits pour la santé.</a:t>
            </a:r>
          </a:p>
          <a:p>
            <a:endParaRPr lang="fr-FR" b="1" dirty="0">
              <a:latin typeface="Tahoma" panose="020B0604030504040204" pitchFamily="34" charset="0"/>
              <a:ea typeface="Tahoma" panose="020B0604030504040204" pitchFamily="34" charset="0"/>
              <a:cs typeface="Tahoma" panose="020B0604030504040204" pitchFamily="34" charset="0"/>
            </a:endParaRPr>
          </a:p>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Principe  :</a:t>
            </a:r>
            <a:br>
              <a:rPr lang="fr-FR" b="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&gt;&gt;Ajouter au prospectus   des recettes santé faciles à réaliser</a:t>
            </a:r>
            <a:br>
              <a:rPr lang="fr-FR" b="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&gt;&gt;Associer Pauline, nutritionniste, à l’opération pour cautionner les bienfaits des produits "Bon pour Moi" et apporter une crédibilité professionnelle</a:t>
            </a:r>
          </a:p>
        </p:txBody>
      </p:sp>
      <p:pic>
        <p:nvPicPr>
          <p:cNvPr id="8" name="Image 7" descr="Une image contenant texte, nourriture, légume, personne&#10;&#10;Description générée automatiquement">
            <a:extLst>
              <a:ext uri="{FF2B5EF4-FFF2-40B4-BE49-F238E27FC236}">
                <a16:creationId xmlns:a16="http://schemas.microsoft.com/office/drawing/2014/main" id="{C84BF9CE-3A79-C709-9685-B6989515BE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018" y="1030089"/>
            <a:ext cx="3696234" cy="5227020"/>
          </a:xfrm>
          <a:prstGeom prst="rect">
            <a:avLst/>
          </a:prstGeom>
        </p:spPr>
      </p:pic>
    </p:spTree>
    <p:extLst>
      <p:ext uri="{BB962C8B-B14F-4D97-AF65-F5344CB8AC3E}">
        <p14:creationId xmlns:p14="http://schemas.microsoft.com/office/powerpoint/2010/main" val="219221605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1A406-1892-0D19-CF82-7B7558E08758}"/>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7533C09A-E4D8-4F8A-05F3-8C77FB3693D5}"/>
              </a:ext>
            </a:extLst>
          </p:cNvPr>
          <p:cNvSpPr txBox="1"/>
          <p:nvPr/>
        </p:nvSpPr>
        <p:spPr>
          <a:xfrm>
            <a:off x="5359038" y="474345"/>
            <a:ext cx="6093822" cy="6186309"/>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LES JOURS BONS POUR MOI</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Dispositif RS </a:t>
            </a:r>
          </a:p>
          <a:p>
            <a:r>
              <a:rPr lang="fr-FR" b="1" dirty="0">
                <a:latin typeface="Tahoma" panose="020B0604030504040204" pitchFamily="34" charset="0"/>
                <a:ea typeface="Tahoma" panose="020B0604030504040204" pitchFamily="34" charset="0"/>
                <a:cs typeface="Tahoma" panose="020B0604030504040204" pitchFamily="34" charset="0"/>
              </a:rPr>
              <a:t>Tutos vidéos Bon pour moi </a:t>
            </a:r>
          </a:p>
          <a:p>
            <a:r>
              <a:rPr lang="fr-FR" dirty="0">
                <a:latin typeface="Tahoma" panose="020B0604030504040204" pitchFamily="34" charset="0"/>
                <a:ea typeface="Tahoma" panose="020B0604030504040204" pitchFamily="34" charset="0"/>
                <a:cs typeface="Tahoma" panose="020B0604030504040204" pitchFamily="34" charset="0"/>
              </a:rPr>
              <a:t>Créer des vidéos courtes en format </a:t>
            </a:r>
            <a:r>
              <a:rPr lang="fr-FR" b="1" dirty="0" err="1">
                <a:latin typeface="Tahoma" panose="020B0604030504040204" pitchFamily="34" charset="0"/>
                <a:ea typeface="Tahoma" panose="020B0604030504040204" pitchFamily="34" charset="0"/>
                <a:cs typeface="Tahoma" panose="020B0604030504040204" pitchFamily="34" charset="0"/>
              </a:rPr>
              <a:t>Reels</a:t>
            </a:r>
            <a:r>
              <a:rPr lang="fr-FR" b="1" dirty="0">
                <a:latin typeface="Tahoma" panose="020B0604030504040204" pitchFamily="34" charset="0"/>
                <a:ea typeface="Tahoma" panose="020B0604030504040204" pitchFamily="34" charset="0"/>
                <a:cs typeface="Tahoma" panose="020B0604030504040204" pitchFamily="34" charset="0"/>
              </a:rPr>
              <a:t> ou </a:t>
            </a:r>
            <a:r>
              <a:rPr lang="fr-FR" b="1" dirty="0" err="1">
                <a:latin typeface="Tahoma" panose="020B0604030504040204" pitchFamily="34" charset="0"/>
                <a:ea typeface="Tahoma" panose="020B0604030504040204" pitchFamily="34" charset="0"/>
                <a:cs typeface="Tahoma" panose="020B0604030504040204" pitchFamily="34" charset="0"/>
              </a:rPr>
              <a:t>TikTok</a:t>
            </a:r>
            <a:r>
              <a:rPr lang="fr-FR" b="1" dirty="0">
                <a:latin typeface="Tahoma" panose="020B0604030504040204" pitchFamily="34" charset="0"/>
                <a:ea typeface="Tahoma" panose="020B0604030504040204" pitchFamily="34" charset="0"/>
                <a:cs typeface="Tahoma" panose="020B0604030504040204" pitchFamily="34" charset="0"/>
              </a:rPr>
              <a:t> </a:t>
            </a:r>
            <a:r>
              <a:rPr lang="fr-FR" dirty="0">
                <a:latin typeface="Tahoma" panose="020B0604030504040204" pitchFamily="34" charset="0"/>
                <a:ea typeface="Tahoma" panose="020B0604030504040204" pitchFamily="34" charset="0"/>
                <a:cs typeface="Tahoma" panose="020B0604030504040204" pitchFamily="34" charset="0"/>
              </a:rPr>
              <a:t>présentant des recettes rapides et équilibrées avec les produits "Bon pour Moi". Chaque vidéo serait une combinaison de tutoriels et d'astuces santé.</a:t>
            </a:r>
          </a:p>
          <a:p>
            <a:r>
              <a:rPr lang="fr-FR" dirty="0">
                <a:latin typeface="Tahoma" panose="020B0604030504040204" pitchFamily="34" charset="0"/>
                <a:ea typeface="Tahoma" panose="020B0604030504040204" pitchFamily="34" charset="0"/>
                <a:cs typeface="Tahoma" panose="020B0604030504040204" pitchFamily="34" charset="0"/>
              </a:rPr>
              <a:t>Les vidéos montrent étape par étape la préparation d’un repas sain en moins de 10 minutes avec des produits achetés chez Match.  </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b="1" dirty="0">
                <a:latin typeface="Tahoma" panose="020B0604030504040204" pitchFamily="34" charset="0"/>
                <a:ea typeface="Tahoma" panose="020B0604030504040204" pitchFamily="34" charset="0"/>
                <a:cs typeface="Tahoma" panose="020B0604030504040204" pitchFamily="34" charset="0"/>
              </a:rPr>
              <a:t>#AstuceSanté : Capsules Vidéo avec Pauline</a:t>
            </a:r>
            <a:br>
              <a:rPr lang="fr-FR" dirty="0"/>
            </a:br>
            <a:r>
              <a:rPr lang="fr-FR" dirty="0">
                <a:latin typeface="Tahoma" panose="020B0604030504040204" pitchFamily="34" charset="0"/>
                <a:ea typeface="Tahoma" panose="020B0604030504040204" pitchFamily="34" charset="0"/>
                <a:cs typeface="Tahoma" panose="020B0604030504040204" pitchFamily="34" charset="0"/>
              </a:rPr>
              <a:t>Publier des capsules vidéo de 30 secondes à 1 minute sur Facebook, Instagram, et </a:t>
            </a:r>
            <a:r>
              <a:rPr lang="fr-FR" dirty="0" err="1">
                <a:latin typeface="Tahoma" panose="020B0604030504040204" pitchFamily="34" charset="0"/>
                <a:ea typeface="Tahoma" panose="020B0604030504040204" pitchFamily="34" charset="0"/>
                <a:cs typeface="Tahoma" panose="020B0604030504040204" pitchFamily="34" charset="0"/>
              </a:rPr>
              <a:t>TikTok</a:t>
            </a:r>
            <a:r>
              <a:rPr lang="fr-FR" dirty="0">
                <a:latin typeface="Tahoma" panose="020B0604030504040204" pitchFamily="34" charset="0"/>
                <a:ea typeface="Tahoma" panose="020B0604030504040204" pitchFamily="34" charset="0"/>
                <a:cs typeface="Tahoma" panose="020B0604030504040204" pitchFamily="34" charset="0"/>
              </a:rPr>
              <a:t>, où Pauline donne des conseils santé rapides en lien avec les produits "Bon pour Moi". Chaque vidéo présente une astuce pratique, comme "Comment équilibrer un repas avec les produits Bon pour Moi" ou "Les meilleurs snacks sains pour toute la famille". Ces capsules peuvent également orienter vers des produits spécifiques dans les rayons.</a:t>
            </a:r>
            <a:br>
              <a:rPr lang="fr-FR" dirty="0">
                <a:latin typeface="Tahoma" panose="020B0604030504040204" pitchFamily="34" charset="0"/>
                <a:ea typeface="Tahoma" panose="020B0604030504040204" pitchFamily="34" charset="0"/>
                <a:cs typeface="Tahoma" panose="020B0604030504040204" pitchFamily="34" charset="0"/>
              </a:rPr>
            </a:br>
            <a:endParaRPr lang="fr-FR" dirty="0">
              <a:latin typeface="Tahoma" panose="020B0604030504040204" pitchFamily="34" charset="0"/>
              <a:ea typeface="Tahoma" panose="020B0604030504040204" pitchFamily="34" charset="0"/>
              <a:cs typeface="Tahoma" panose="020B0604030504040204" pitchFamily="34" charset="0"/>
            </a:endParaRPr>
          </a:p>
        </p:txBody>
      </p:sp>
      <p:pic>
        <p:nvPicPr>
          <p:cNvPr id="8" name="Image 7" descr="Une image contenant texte, nourriture, légume, personne&#10;&#10;Description générée automatiquement">
            <a:extLst>
              <a:ext uri="{FF2B5EF4-FFF2-40B4-BE49-F238E27FC236}">
                <a16:creationId xmlns:a16="http://schemas.microsoft.com/office/drawing/2014/main" id="{47E0A48D-16AB-03A4-F232-2BD0383601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018" y="1030089"/>
            <a:ext cx="3696234" cy="5227020"/>
          </a:xfrm>
          <a:prstGeom prst="rect">
            <a:avLst/>
          </a:prstGeom>
        </p:spPr>
      </p:pic>
    </p:spTree>
    <p:extLst>
      <p:ext uri="{BB962C8B-B14F-4D97-AF65-F5344CB8AC3E}">
        <p14:creationId xmlns:p14="http://schemas.microsoft.com/office/powerpoint/2010/main" val="15361969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D61CD-8410-BF6F-C770-D969983C0944}"/>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F58BAC85-5979-2E6A-1B99-AA13505959A2}"/>
              </a:ext>
            </a:extLst>
          </p:cNvPr>
          <p:cNvSpPr txBox="1"/>
          <p:nvPr/>
        </p:nvSpPr>
        <p:spPr>
          <a:xfrm>
            <a:off x="5359038" y="474345"/>
            <a:ext cx="6093822" cy="4247317"/>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LES JOURS BONS POUR MOI</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Dispositif RS </a:t>
            </a:r>
            <a:b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endPar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a:p>
            <a:r>
              <a:rPr lang="fr-FR" b="1" dirty="0">
                <a:latin typeface="Tahoma" panose="020B0604030504040204" pitchFamily="34" charset="0"/>
                <a:ea typeface="Tahoma" panose="020B0604030504040204" pitchFamily="34" charset="0"/>
                <a:cs typeface="Tahoma" panose="020B0604030504040204" pitchFamily="34" charset="0"/>
              </a:rPr>
              <a:t>Jeu Quizz "Bon pour Moi" en Stories</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Créer des </a:t>
            </a:r>
            <a:r>
              <a:rPr lang="fr-FR" b="1" dirty="0">
                <a:latin typeface="Tahoma" panose="020B0604030504040204" pitchFamily="34" charset="0"/>
                <a:ea typeface="Tahoma" panose="020B0604030504040204" pitchFamily="34" charset="0"/>
                <a:cs typeface="Tahoma" panose="020B0604030504040204" pitchFamily="34" charset="0"/>
              </a:rPr>
              <a:t>quizz interactifs </a:t>
            </a:r>
            <a:r>
              <a:rPr lang="fr-FR" dirty="0">
                <a:latin typeface="Tahoma" panose="020B0604030504040204" pitchFamily="34" charset="0"/>
                <a:ea typeface="Tahoma" panose="020B0604030504040204" pitchFamily="34" charset="0"/>
                <a:cs typeface="Tahoma" panose="020B0604030504040204" pitchFamily="34" charset="0"/>
              </a:rPr>
              <a:t>sur Instagram Stories pour éduquer la communauté sur les produits "Bon pour Moi" et leurs bienfaits nutritionnels.</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Les utilisateurs doivent répondre à des questions sur la nutrition, les produits labellisés, ou les rayons frais. Chaque bonne réponse peut donner lieu à une récompense, comme une réduction en magasin ou la possibilité de gagner un panier de produits "Bon pour Moi".</a:t>
            </a:r>
            <a:br>
              <a:rPr lang="fr-FR" dirty="0">
                <a:latin typeface="Tahoma" panose="020B0604030504040204" pitchFamily="34" charset="0"/>
                <a:ea typeface="Tahoma" panose="020B0604030504040204" pitchFamily="34" charset="0"/>
                <a:cs typeface="Tahoma" panose="020B0604030504040204" pitchFamily="34" charset="0"/>
              </a:rPr>
            </a:br>
            <a:endParaRPr lang="fr-FR" dirty="0">
              <a:latin typeface="Tahoma" panose="020B0604030504040204" pitchFamily="34" charset="0"/>
              <a:ea typeface="Tahoma" panose="020B0604030504040204" pitchFamily="34" charset="0"/>
              <a:cs typeface="Tahoma" panose="020B0604030504040204" pitchFamily="34" charset="0"/>
            </a:endParaRPr>
          </a:p>
        </p:txBody>
      </p:sp>
      <p:pic>
        <p:nvPicPr>
          <p:cNvPr id="8" name="Image 7" descr="Une image contenant texte, nourriture, légume, personne&#10;&#10;Description générée automatiquement">
            <a:extLst>
              <a:ext uri="{FF2B5EF4-FFF2-40B4-BE49-F238E27FC236}">
                <a16:creationId xmlns:a16="http://schemas.microsoft.com/office/drawing/2014/main" id="{2DE22632-E0E9-F438-F90D-AA70984C2F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018" y="1030089"/>
            <a:ext cx="3696234" cy="5227020"/>
          </a:xfrm>
          <a:prstGeom prst="rect">
            <a:avLst/>
          </a:prstGeom>
        </p:spPr>
      </p:pic>
    </p:spTree>
    <p:extLst>
      <p:ext uri="{BB962C8B-B14F-4D97-AF65-F5344CB8AC3E}">
        <p14:creationId xmlns:p14="http://schemas.microsoft.com/office/powerpoint/2010/main" val="108584848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1D7B1-8E02-F707-DAC7-C50E53F688A0}"/>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CFFAB508-3749-641E-6C88-F17926BCDF33}"/>
              </a:ext>
            </a:extLst>
          </p:cNvPr>
          <p:cNvSpPr txBox="1"/>
          <p:nvPr/>
        </p:nvSpPr>
        <p:spPr>
          <a:xfrm>
            <a:off x="1335678" y="2782669"/>
            <a:ext cx="9271362" cy="1569660"/>
          </a:xfrm>
          <a:prstGeom prst="rect">
            <a:avLst/>
          </a:prstGeom>
          <a:noFill/>
        </p:spPr>
        <p:txBody>
          <a:bodyPr wrap="square">
            <a:spAutoFit/>
          </a:bodyPr>
          <a:lstStyle/>
          <a:p>
            <a:r>
              <a:rPr lang="fr-FR" sz="4800" b="1" dirty="0">
                <a:solidFill>
                  <a:srgbClr val="8ABD24"/>
                </a:solidFill>
                <a:latin typeface="Magnel" panose="02000505000000020004" pitchFamily="2" charset="0"/>
                <a:ea typeface="Tahoma" panose="020B0604030504040204" pitchFamily="34" charset="0"/>
                <a:cs typeface="Tahoma" panose="020B0604030504040204" pitchFamily="34" charset="0"/>
              </a:rPr>
              <a:t>LES FIDELIDAYS</a:t>
            </a:r>
            <a:br>
              <a:rPr lang="fr-FR" sz="4800" dirty="0">
                <a:solidFill>
                  <a:srgbClr val="8ABD24"/>
                </a:solidFill>
                <a:latin typeface="Magnel" panose="02000505000000020004" pitchFamily="2" charset="0"/>
                <a:ea typeface="Tahoma" panose="020B0604030504040204" pitchFamily="34" charset="0"/>
                <a:cs typeface="Tahoma" panose="020B0604030504040204" pitchFamily="34" charset="0"/>
              </a:rPr>
            </a:br>
            <a:r>
              <a:rPr lang="fr-FR" sz="4800" dirty="0">
                <a:solidFill>
                  <a:srgbClr val="8ABD24"/>
                </a:solidFill>
                <a:latin typeface="Magnel" panose="02000505000000020004" pitchFamily="2" charset="0"/>
                <a:ea typeface="Tahoma" panose="020B0604030504040204" pitchFamily="34" charset="0"/>
                <a:cs typeface="Tahoma" panose="020B0604030504040204" pitchFamily="34" charset="0"/>
              </a:rPr>
              <a:t> </a:t>
            </a:r>
            <a:endParaRPr lang="fr-FR" sz="4800" b="1" dirty="0">
              <a:solidFill>
                <a:srgbClr val="8ABD24"/>
              </a:solidFill>
              <a:latin typeface="Magnel" panose="02000505000000020004" pitchFamily="2"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680737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5D759-347E-A678-2C56-1A77B230263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9D633F9-E9B0-563C-5703-8F35A7299356}"/>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fruit, Groupe d’aliments, orange&#10;&#10;Description générée automatiquement">
            <a:extLst>
              <a:ext uri="{FF2B5EF4-FFF2-40B4-BE49-F238E27FC236}">
                <a16:creationId xmlns:a16="http://schemas.microsoft.com/office/drawing/2014/main" id="{48E068B9-404A-D373-6128-80558DD352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217" y="0"/>
            <a:ext cx="4849565" cy="6858000"/>
          </a:xfrm>
          <a:prstGeom prst="rect">
            <a:avLst/>
          </a:prstGeom>
        </p:spPr>
      </p:pic>
    </p:spTree>
    <p:extLst>
      <p:ext uri="{BB962C8B-B14F-4D97-AF65-F5344CB8AC3E}">
        <p14:creationId xmlns:p14="http://schemas.microsoft.com/office/powerpoint/2010/main" val="390840365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D6A6C-CBDD-1B0B-16C3-0232D87F5F6F}"/>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5A9A71AF-8096-39D7-D742-4CF7B1A3B8A7}"/>
              </a:ext>
            </a:extLst>
          </p:cNvPr>
          <p:cNvSpPr txBox="1"/>
          <p:nvPr/>
        </p:nvSpPr>
        <p:spPr>
          <a:xfrm>
            <a:off x="5359038" y="474345"/>
            <a:ext cx="6093822" cy="6186309"/>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LES FIDELIDAYS</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Créer une opération de courte durée centrée sur la création de carte</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L’opération </a:t>
            </a:r>
            <a:r>
              <a:rPr lang="fr-FR" dirty="0" err="1">
                <a:latin typeface="Tahoma" panose="020B0604030504040204" pitchFamily="34" charset="0"/>
                <a:ea typeface="Tahoma" panose="020B0604030504040204" pitchFamily="34" charset="0"/>
                <a:cs typeface="Tahoma" panose="020B0604030504040204" pitchFamily="34" charset="0"/>
              </a:rPr>
              <a:t>Fidelidays</a:t>
            </a:r>
            <a:r>
              <a:rPr lang="fr-FR" dirty="0">
                <a:latin typeface="Tahoma" panose="020B0604030504040204" pitchFamily="34" charset="0"/>
                <a:ea typeface="Tahoma" panose="020B0604030504040204" pitchFamily="34" charset="0"/>
                <a:cs typeface="Tahoma" panose="020B0604030504040204" pitchFamily="34" charset="0"/>
              </a:rPr>
              <a:t> met directement l’accent sur l’acquisition et la fidélisation des clients via la carte de fidélité. En offrant des réductions significatives dès le premier achat avec la carte de fidélité (ex. 20% sur le premier ticket)</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b="1" dirty="0">
                <a:latin typeface="Tahoma" panose="020B0604030504040204" pitchFamily="34" charset="0"/>
                <a:ea typeface="Tahoma" panose="020B0604030504040204" pitchFamily="34" charset="0"/>
                <a:cs typeface="Tahoma" panose="020B0604030504040204" pitchFamily="34" charset="0"/>
              </a:rPr>
              <a:t>Une remise immédiate et tangible de 20% est un levier puissant pour inciter les nouveaux clients à adhérer à la carte.</a:t>
            </a:r>
            <a:br>
              <a:rPr lang="fr-FR" dirty="0">
                <a:latin typeface="Tahoma" panose="020B0604030504040204" pitchFamily="34" charset="0"/>
                <a:ea typeface="Tahoma" panose="020B0604030504040204" pitchFamily="34" charset="0"/>
                <a:cs typeface="Tahoma" panose="020B0604030504040204" pitchFamily="34" charset="0"/>
              </a:rPr>
            </a:br>
            <a:endParaRPr lang="fr-FR" b="1" dirty="0">
              <a:latin typeface="Tahoma" panose="020B0604030504040204" pitchFamily="34" charset="0"/>
              <a:ea typeface="Tahoma" panose="020B0604030504040204" pitchFamily="34" charset="0"/>
              <a:cs typeface="Tahoma" panose="020B0604030504040204" pitchFamily="34" charset="0"/>
            </a:endParaRPr>
          </a:p>
          <a:p>
            <a:r>
              <a:rPr lang="fr-FR" b="1" dirty="0">
                <a:latin typeface="Tahoma" panose="020B0604030504040204" pitchFamily="34" charset="0"/>
                <a:ea typeface="Tahoma" panose="020B0604030504040204" pitchFamily="34" charset="0"/>
                <a:cs typeface="Tahoma" panose="020B0604030504040204" pitchFamily="34" charset="0"/>
              </a:rPr>
              <a:t>Idée :</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Le </a:t>
            </a:r>
            <a:r>
              <a:rPr lang="fr-FR" b="1" dirty="0" err="1">
                <a:latin typeface="Tahoma" panose="020B0604030504040204" pitchFamily="34" charset="0"/>
                <a:ea typeface="Tahoma" panose="020B0604030504040204" pitchFamily="34" charset="0"/>
                <a:cs typeface="Tahoma" panose="020B0604030504040204" pitchFamily="34" charset="0"/>
              </a:rPr>
              <a:t>Fidelidays</a:t>
            </a:r>
            <a:r>
              <a:rPr lang="fr-FR" dirty="0">
                <a:latin typeface="Tahoma" panose="020B0604030504040204" pitchFamily="34" charset="0"/>
                <a:ea typeface="Tahoma" panose="020B0604030504040204" pitchFamily="34" charset="0"/>
                <a:cs typeface="Tahoma" panose="020B0604030504040204" pitchFamily="34" charset="0"/>
              </a:rPr>
              <a:t> place également une attention spécifique sur les </a:t>
            </a:r>
            <a:r>
              <a:rPr lang="fr-FR" b="1" dirty="0">
                <a:latin typeface="Tahoma" panose="020B0604030504040204" pitchFamily="34" charset="0"/>
                <a:ea typeface="Tahoma" panose="020B0604030504040204" pitchFamily="34" charset="0"/>
                <a:cs typeface="Tahoma" panose="020B0604030504040204" pitchFamily="34" charset="0"/>
              </a:rPr>
              <a:t>plats préparés par nos pros</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En offrant une remise spécifique (10% de cagnottage), l’enseigne permet aux clients de découvrir ou redécouvrir ces rayons et de les intégrer davantage dans leurs achats réguliers</a:t>
            </a:r>
            <a:r>
              <a:rPr lang="fr-FR" b="1" dirty="0">
                <a:latin typeface="Tahoma" panose="020B0604030504040204" pitchFamily="34" charset="0"/>
                <a:ea typeface="Tahoma" panose="020B0604030504040204" pitchFamily="34" charset="0"/>
                <a:cs typeface="Tahoma" panose="020B0604030504040204" pitchFamily="34" charset="0"/>
              </a:rPr>
              <a:t>.</a:t>
            </a:r>
          </a:p>
        </p:txBody>
      </p:sp>
      <p:pic>
        <p:nvPicPr>
          <p:cNvPr id="2" name="Image 1" descr="Une image contenant texte, fruit, Groupe d’aliments, orange&#10;&#10;Description générée automatiquement">
            <a:extLst>
              <a:ext uri="{FF2B5EF4-FFF2-40B4-BE49-F238E27FC236}">
                <a16:creationId xmlns:a16="http://schemas.microsoft.com/office/drawing/2014/main" id="{3D1A7E02-C6A3-AF2E-E335-A200BF2B9B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140" y="667707"/>
            <a:ext cx="3905240" cy="5522585"/>
          </a:xfrm>
          <a:prstGeom prst="rect">
            <a:avLst/>
          </a:prstGeom>
        </p:spPr>
      </p:pic>
    </p:spTree>
    <p:extLst>
      <p:ext uri="{BB962C8B-B14F-4D97-AF65-F5344CB8AC3E}">
        <p14:creationId xmlns:p14="http://schemas.microsoft.com/office/powerpoint/2010/main" val="374764998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992133-54E7-C1D3-32D4-ADE5DE785F35}"/>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9B24C95E-0143-DD40-4DAA-82BEDE42A853}"/>
              </a:ext>
            </a:extLst>
          </p:cNvPr>
          <p:cNvSpPr txBox="1"/>
          <p:nvPr/>
        </p:nvSpPr>
        <p:spPr>
          <a:xfrm>
            <a:off x="5359038" y="474345"/>
            <a:ext cx="6093822" cy="5632311"/>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LES FIDELIDAYS</a:t>
            </a:r>
            <a:br>
              <a:rPr lang="fr-FR" dirty="0">
                <a:latin typeface="Tahoma" panose="020B0604030504040204" pitchFamily="34" charset="0"/>
                <a:ea typeface="Tahoma" panose="020B0604030504040204" pitchFamily="34" charset="0"/>
                <a:cs typeface="Tahoma" panose="020B0604030504040204" pitchFamily="34" charset="0"/>
              </a:rPr>
            </a:br>
            <a:endParaRPr lang="fr-FR" dirty="0">
              <a:latin typeface="Tahoma" panose="020B0604030504040204" pitchFamily="34" charset="0"/>
              <a:ea typeface="Tahoma" panose="020B0604030504040204" pitchFamily="34" charset="0"/>
              <a:cs typeface="Tahoma" panose="020B0604030504040204" pitchFamily="34" charset="0"/>
            </a:endParaRPr>
          </a:p>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Dispositif RS </a:t>
            </a:r>
          </a:p>
          <a:p>
            <a:br>
              <a:rPr lang="fr-FR"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Jeu du parrainage</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Mettre en place une </a:t>
            </a:r>
            <a:r>
              <a:rPr lang="fr-FR" b="1" dirty="0">
                <a:latin typeface="Tahoma" panose="020B0604030504040204" pitchFamily="34" charset="0"/>
                <a:ea typeface="Tahoma" panose="020B0604030504040204" pitchFamily="34" charset="0"/>
                <a:cs typeface="Tahoma" panose="020B0604030504040204" pitchFamily="34" charset="0"/>
              </a:rPr>
              <a:t>campagne de parrainage virtuel </a:t>
            </a:r>
            <a:r>
              <a:rPr lang="fr-FR" dirty="0">
                <a:latin typeface="Tahoma" panose="020B0604030504040204" pitchFamily="34" charset="0"/>
                <a:ea typeface="Tahoma" panose="020B0604030504040204" pitchFamily="34" charset="0"/>
                <a:cs typeface="Tahoma" panose="020B0604030504040204" pitchFamily="34" charset="0"/>
              </a:rPr>
              <a:t>sur les réseaux sociaux, où les membres actuels peuvent parrainer des amis ou des membres de leur famille pour qu’ils rejoignent le programme de fidélité.</a:t>
            </a:r>
            <a:br>
              <a:rPr lang="fr-FR" dirty="0">
                <a:latin typeface="Tahoma" panose="020B0604030504040204" pitchFamily="34" charset="0"/>
                <a:ea typeface="Tahoma" panose="020B0604030504040204" pitchFamily="34" charset="0"/>
                <a:cs typeface="Tahoma" panose="020B0604030504040204" pitchFamily="34" charset="0"/>
              </a:rPr>
            </a:br>
            <a:r>
              <a:rPr lang="fr-FR" b="1" i="1" dirty="0">
                <a:latin typeface="Tahoma" panose="020B0604030504040204" pitchFamily="34" charset="0"/>
                <a:ea typeface="Tahoma" panose="020B0604030504040204" pitchFamily="34" charset="0"/>
                <a:cs typeface="Tahoma" panose="020B0604030504040204" pitchFamily="34" charset="0"/>
              </a:rPr>
              <a:t>Tag des amis qui n’ont pas leur carte de fidélité et tente de gagner un chariot de course</a:t>
            </a:r>
            <a:br>
              <a:rPr lang="fr-FR" b="1" i="1" dirty="0">
                <a:latin typeface="Tahoma" panose="020B0604030504040204" pitchFamily="34" charset="0"/>
                <a:ea typeface="Tahoma" panose="020B0604030504040204" pitchFamily="34" charset="0"/>
                <a:cs typeface="Tahoma" panose="020B0604030504040204" pitchFamily="34" charset="0"/>
              </a:rPr>
            </a:br>
            <a:br>
              <a:rPr lang="fr-FR" b="1" i="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Campagne Influencer </a:t>
            </a:r>
            <a:br>
              <a:rPr lang="fr-FR" b="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"Mon Premier Achat avec ma Carte"</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Les influenceurs créent du contenu autour des offres </a:t>
            </a:r>
            <a:r>
              <a:rPr lang="fr-FR" dirty="0" err="1">
                <a:latin typeface="Tahoma" panose="020B0604030504040204" pitchFamily="34" charset="0"/>
                <a:ea typeface="Tahoma" panose="020B0604030504040204" pitchFamily="34" charset="0"/>
                <a:cs typeface="Tahoma" panose="020B0604030504040204" pitchFamily="34" charset="0"/>
              </a:rPr>
              <a:t>Fidelidays</a:t>
            </a:r>
            <a:r>
              <a:rPr lang="fr-FR" dirty="0">
                <a:latin typeface="Tahoma" panose="020B0604030504040204" pitchFamily="34" charset="0"/>
                <a:ea typeface="Tahoma" panose="020B0604030504040204" pitchFamily="34" charset="0"/>
                <a:cs typeface="Tahoma" panose="020B0604030504040204" pitchFamily="34" charset="0"/>
              </a:rPr>
              <a:t> en montrant leurs premiers achats en magasin, les avantages de la carte de fidélité, et en partageant des astuces pour maximiser les économies.</a:t>
            </a:r>
          </a:p>
          <a:p>
            <a:r>
              <a:rPr lang="fr-FR" dirty="0">
                <a:latin typeface="Tahoma" panose="020B0604030504040204" pitchFamily="34" charset="0"/>
                <a:ea typeface="Tahoma" panose="020B0604030504040204" pitchFamily="34" charset="0"/>
                <a:cs typeface="Tahoma" panose="020B0604030504040204" pitchFamily="34" charset="0"/>
              </a:rPr>
              <a:t>L’idée est de jouer sur la découverte du lieu et en même temps des avantages de la carte.</a:t>
            </a:r>
          </a:p>
        </p:txBody>
      </p:sp>
      <p:pic>
        <p:nvPicPr>
          <p:cNvPr id="2" name="Image 1" descr="Une image contenant texte, fruit, Groupe d’aliments, orange&#10;&#10;Description générée automatiquement">
            <a:extLst>
              <a:ext uri="{FF2B5EF4-FFF2-40B4-BE49-F238E27FC236}">
                <a16:creationId xmlns:a16="http://schemas.microsoft.com/office/drawing/2014/main" id="{34F191E1-6754-8A75-CD32-DA5E79A844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140" y="667707"/>
            <a:ext cx="3905240" cy="5522585"/>
          </a:xfrm>
          <a:prstGeom prst="rect">
            <a:avLst/>
          </a:prstGeom>
        </p:spPr>
      </p:pic>
    </p:spTree>
    <p:extLst>
      <p:ext uri="{BB962C8B-B14F-4D97-AF65-F5344CB8AC3E}">
        <p14:creationId xmlns:p14="http://schemas.microsoft.com/office/powerpoint/2010/main" val="2270244407"/>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5213</TotalTime>
  <Words>5577</Words>
  <Application>Microsoft Office PowerPoint</Application>
  <PresentationFormat>Grand écran</PresentationFormat>
  <Paragraphs>397</Paragraphs>
  <Slides>106</Slides>
  <Notes>10</Notes>
  <HiddenSlides>0</HiddenSlides>
  <MMClips>0</MMClips>
  <ScaleCrop>false</ScaleCrop>
  <HeadingPairs>
    <vt:vector size="6" baseType="variant">
      <vt:variant>
        <vt:lpstr>Polices utilisées</vt:lpstr>
      </vt:variant>
      <vt:variant>
        <vt:i4>9</vt:i4>
      </vt:variant>
      <vt:variant>
        <vt:lpstr>Thème</vt:lpstr>
      </vt:variant>
      <vt:variant>
        <vt:i4>2</vt:i4>
      </vt:variant>
      <vt:variant>
        <vt:lpstr>Titres des diapositives</vt:lpstr>
      </vt:variant>
      <vt:variant>
        <vt:i4>106</vt:i4>
      </vt:variant>
    </vt:vector>
  </HeadingPairs>
  <TitlesOfParts>
    <vt:vector size="117" baseType="lpstr">
      <vt:lpstr>Bebas Neue Pro</vt:lpstr>
      <vt:lpstr>Wingdings</vt:lpstr>
      <vt:lpstr>Tahoma</vt:lpstr>
      <vt:lpstr>Arial</vt:lpstr>
      <vt:lpstr>Aptos Display</vt:lpstr>
      <vt:lpstr>Magnel</vt:lpstr>
      <vt:lpstr>Calibri</vt:lpstr>
      <vt:lpstr>Avenir Next LT Pro</vt:lpstr>
      <vt:lpstr>Aptos</vt:lpstr>
      <vt:lpstr>Thème Office</vt:lpstr>
      <vt:lpstr>Conception personnalisée</vt:lpstr>
      <vt:lpstr>Présentation PowerPoint</vt:lpstr>
      <vt:lpstr>Présentation PowerPoint</vt:lpstr>
      <vt:lpstr>Diagnostic Stratégique : Contexte et Enjeux</vt:lpstr>
      <vt:lpstr>Diagnostic Stratégique : Contexte et Enjeux</vt:lpstr>
      <vt:lpstr>Diagnostic Stratégique : Contexte et Enjeux</vt:lpstr>
      <vt:lpstr>Présentation PowerPoint</vt:lpstr>
      <vt:lpstr>6 partis pris stratégiques 2025</vt:lpstr>
      <vt:lpstr>Partis pris stratégiques 2025</vt:lpstr>
      <vt:lpstr>Partis pris stratégiques 2025</vt:lpstr>
      <vt:lpstr>Partis pris stratégiques 2025</vt:lpstr>
      <vt:lpstr>Partis pris stratégiques 2025</vt:lpstr>
      <vt:lpstr>Partis pris stratégiques 2025</vt:lpstr>
      <vt:lpstr>Partis pris stratégiques 2025</vt:lpstr>
      <vt:lpstr>Présentation PowerPoint</vt:lpstr>
      <vt:lpstr>Axe 1 stratégie 2025</vt:lpstr>
      <vt:lpstr>Axe 1 stratégie 2025</vt:lpstr>
      <vt:lpstr>Axe 1 stratégie 2025</vt:lpstr>
      <vt:lpstr>Axe 1 stratégie 2025</vt:lpstr>
      <vt:lpstr>Présentation PowerPoint</vt:lpstr>
      <vt:lpstr>Présentation PowerPoint</vt:lpstr>
      <vt:lpstr>Présentation PowerPoint</vt:lpstr>
      <vt:lpstr>Présentation PowerPoint</vt:lpstr>
      <vt:lpstr>Axe 1 stratégie 2025</vt:lpstr>
      <vt:lpstr>Axe 1 stratégie 2025</vt:lpstr>
      <vt:lpstr>Axe 2 stratégie 2025</vt:lpstr>
      <vt:lpstr>Axe 2 stratégie 2025</vt:lpstr>
      <vt:lpstr>Axe 2 stratégie 2025</vt:lpstr>
      <vt:lpstr>Axe 2 stratégie 2025</vt:lpstr>
      <vt:lpstr>Axe 3 stratégie 2025</vt:lpstr>
      <vt:lpstr>Axe 3 stratégie 2025</vt:lpstr>
      <vt:lpstr>Axe 3 stratégie 2025</vt:lpstr>
      <vt:lpstr>Présentation PowerPoint</vt:lpstr>
      <vt:lpstr>6 leviers clés pour le PAC 2025</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AXE 1</vt:lpstr>
      <vt:lpstr>Présentation PowerPoint</vt:lpstr>
      <vt:lpstr>Présentation PowerPoint</vt:lpstr>
      <vt:lpstr>Présentation PowerPoint</vt:lpstr>
      <vt:lpstr>Présentation PowerPoint</vt:lpstr>
      <vt:lpstr>AXE 2</vt:lpstr>
      <vt:lpstr>Présentation PowerPoint</vt:lpstr>
      <vt:lpstr>Présentation PowerPoint</vt:lpstr>
      <vt:lpstr>Présentation PowerPoint</vt:lpstr>
      <vt:lpstr>Présentation PowerPoint</vt:lpstr>
      <vt:lpstr>AXE 3</vt:lpstr>
      <vt:lpstr>Présentation PowerPoint</vt:lpstr>
      <vt:lpstr>Présentation PowerPoint</vt:lpstr>
      <vt:lpstr>Présentation PowerPoint</vt:lpstr>
      <vt:lpstr>Présentation PowerPoint</vt:lpstr>
      <vt:lpstr>AXE 4</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6 leviers clés pour le PAC 2025</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Antoine Jubert</dc:creator>
  <cp:lastModifiedBy>Antoine Jubert</cp:lastModifiedBy>
  <cp:revision>22</cp:revision>
  <dcterms:created xsi:type="dcterms:W3CDTF">2024-08-28T15:13:34Z</dcterms:created>
  <dcterms:modified xsi:type="dcterms:W3CDTF">2024-10-17T12:55:39Z</dcterms:modified>
</cp:coreProperties>
</file>