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933" r:id="rId4"/>
  </p:sldMasterIdLst>
  <p:notesMasterIdLst>
    <p:notesMasterId r:id="rId45"/>
  </p:notesMasterIdLst>
  <p:sldIdLst>
    <p:sldId id="2147474595" r:id="rId5"/>
    <p:sldId id="2147474618" r:id="rId6"/>
    <p:sldId id="2147474591" r:id="rId7"/>
    <p:sldId id="2147474571" r:id="rId8"/>
    <p:sldId id="2147474631" r:id="rId9"/>
    <p:sldId id="1779" r:id="rId10"/>
    <p:sldId id="2147474632" r:id="rId11"/>
    <p:sldId id="2147474634" r:id="rId12"/>
    <p:sldId id="2147474635" r:id="rId13"/>
    <p:sldId id="1960" r:id="rId14"/>
    <p:sldId id="2147474642" r:id="rId15"/>
    <p:sldId id="2147474638" r:id="rId16"/>
    <p:sldId id="2147474639" r:id="rId17"/>
    <p:sldId id="2147474640" r:id="rId18"/>
    <p:sldId id="2147474641" r:id="rId19"/>
    <p:sldId id="2147474656" r:id="rId20"/>
    <p:sldId id="2147474657" r:id="rId21"/>
    <p:sldId id="2147474658" r:id="rId22"/>
    <p:sldId id="2147474655" r:id="rId23"/>
    <p:sldId id="1886" r:id="rId24"/>
    <p:sldId id="2147474644" r:id="rId25"/>
    <p:sldId id="2147474645" r:id="rId26"/>
    <p:sldId id="2147474661" r:id="rId27"/>
    <p:sldId id="1787" r:id="rId28"/>
    <p:sldId id="2147474648" r:id="rId29"/>
    <p:sldId id="2147474649" r:id="rId30"/>
    <p:sldId id="2147474646" r:id="rId31"/>
    <p:sldId id="1795" r:id="rId32"/>
    <p:sldId id="1793" r:id="rId33"/>
    <p:sldId id="2147474647" r:id="rId34"/>
    <p:sldId id="1913" r:id="rId35"/>
    <p:sldId id="2147474659" r:id="rId36"/>
    <p:sldId id="2147474660" r:id="rId37"/>
    <p:sldId id="2147474653" r:id="rId38"/>
    <p:sldId id="2147474654" r:id="rId39"/>
    <p:sldId id="2147474650" r:id="rId40"/>
    <p:sldId id="2147474651" r:id="rId41"/>
    <p:sldId id="2147474652" r:id="rId42"/>
    <p:sldId id="2185" r:id="rId43"/>
    <p:sldId id="2186" r:id="rId44"/>
  </p:sldIdLst>
  <p:sldSz cx="12192000" cy="6858000"/>
  <p:notesSz cx="6797675" cy="9926638"/>
  <p:embeddedFontLst>
    <p:embeddedFont>
      <p:font typeface="Amasis MT Pro Medium" panose="02040604050005020304" pitchFamily="18" charset="0"/>
      <p:regular r:id="rId46"/>
      <p:italic r:id="rId47"/>
    </p:embeddedFont>
    <p:embeddedFont>
      <p:font typeface="Avenir Next LT Pro" panose="020B0504020202020204" pitchFamily="34" charset="0"/>
      <p:regular r:id="rId48"/>
      <p:bold r:id="rId49"/>
      <p:italic r:id="rId50"/>
      <p:boldItalic r:id="rId51"/>
    </p:embeddedFont>
    <p:embeddedFont>
      <p:font typeface="CA Metro" panose="020B0604020202020204" charset="0"/>
      <p:regular r:id="rId52"/>
      <p:bold r:id="rId53"/>
    </p:embeddedFont>
    <p:embeddedFont>
      <p:font typeface="Georgia" panose="02040502050405020303" pitchFamily="18" charset="0"/>
      <p:regular r:id="rId54"/>
      <p:bold r:id="rId55"/>
      <p:italic r:id="rId56"/>
      <p:boldItalic r:id="rId57"/>
    </p:embeddedFont>
    <p:embeddedFont>
      <p:font typeface="Segoe UI" panose="020B0502040204020203" pitchFamily="34" charset="0"/>
      <p:regular r:id="rId58"/>
      <p:bold r:id="rId59"/>
      <p:italic r:id="rId60"/>
      <p:boldItalic r:id="rId61"/>
    </p:embeddedFont>
  </p:embeddedFontLst>
  <p:custDataLst>
    <p:tags r:id="rId62"/>
  </p:custDataLst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796FC49B-F9DA-449F-8A2A-C505D26CAA22}">
          <p14:sldIdLst>
            <p14:sldId id="2147474595"/>
            <p14:sldId id="2147474618"/>
            <p14:sldId id="2147474591"/>
            <p14:sldId id="2147474571"/>
            <p14:sldId id="2147474631"/>
            <p14:sldId id="1779"/>
            <p14:sldId id="2147474632"/>
            <p14:sldId id="2147474634"/>
            <p14:sldId id="2147474635"/>
            <p14:sldId id="1960"/>
            <p14:sldId id="2147474642"/>
            <p14:sldId id="2147474638"/>
            <p14:sldId id="2147474639"/>
            <p14:sldId id="2147474640"/>
            <p14:sldId id="2147474641"/>
            <p14:sldId id="2147474656"/>
            <p14:sldId id="2147474657"/>
            <p14:sldId id="2147474658"/>
            <p14:sldId id="2147474655"/>
            <p14:sldId id="1886"/>
            <p14:sldId id="2147474644"/>
            <p14:sldId id="2147474645"/>
            <p14:sldId id="2147474661"/>
            <p14:sldId id="1787"/>
            <p14:sldId id="2147474648"/>
            <p14:sldId id="2147474649"/>
            <p14:sldId id="2147474646"/>
            <p14:sldId id="1795"/>
            <p14:sldId id="1793"/>
            <p14:sldId id="2147474647"/>
            <p14:sldId id="1913"/>
            <p14:sldId id="2147474659"/>
            <p14:sldId id="2147474660"/>
            <p14:sldId id="2147474653"/>
            <p14:sldId id="2147474654"/>
            <p14:sldId id="2147474650"/>
            <p14:sldId id="2147474651"/>
            <p14:sldId id="2147474652"/>
            <p14:sldId id="2185"/>
            <p14:sldId id="218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garwal, Lalit" initials="AL" lastIdx="2" clrIdx="0">
    <p:extLst>
      <p:ext uri="{19B8F6BF-5375-455C-9EA6-DF929625EA0E}">
        <p15:presenceInfo xmlns:p15="http://schemas.microsoft.com/office/powerpoint/2012/main" userId="S::lalit.aggarwal@metro.de::16b51260-0ece-45e0-913a-4a07261b4eee" providerId="AD"/>
      </p:ext>
    </p:extLst>
  </p:cmAuthor>
  <p:cmAuthor id="2" name="Juliard, Albin Dorian" initials="JAD" lastIdx="2" clrIdx="1">
    <p:extLst>
      <p:ext uri="{19B8F6BF-5375-455C-9EA6-DF929625EA0E}">
        <p15:presenceInfo xmlns:p15="http://schemas.microsoft.com/office/powerpoint/2012/main" userId="S::albindorian.juliard@metro.de::9cc3c986-fb21-430b-b08c-73ef02ad1f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81"/>
    <a:srgbClr val="000000"/>
    <a:srgbClr val="F9AE00"/>
    <a:srgbClr val="003B7E"/>
    <a:srgbClr val="D9D9D9"/>
    <a:srgbClr val="FFE500"/>
    <a:srgbClr val="FFFFFF"/>
    <a:srgbClr val="FDCA53"/>
    <a:srgbClr val="177B57"/>
    <a:srgbClr val="E2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font" Target="fonts/font16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9.fntdata"/><Relationship Id="rId62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38BC32B-6D78-4F00-A7DE-6EF544761192}" type="datetimeFigureOut">
              <a:rPr lang="en-US" smtClean="0"/>
              <a:pPr/>
              <a:t>10/11/2024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6C96434F-A297-4444-BC53-D317DEF38C1E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3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fr-FR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025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95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39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12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05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EF2C61-3D85-48F5-8C20-EC8DE055B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1" t="37679" b="-180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A444AD-05B0-421D-AFC9-F6B9C991DD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12" name="Picture 38">
            <a:extLst>
              <a:ext uri="{FF2B5EF4-FFF2-40B4-BE49-F238E27FC236}">
                <a16:creationId xmlns:a16="http://schemas.microsoft.com/office/drawing/2014/main" id="{4F19F9F6-A5E7-4451-AC4F-C8D74CA6EF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802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11/10/2024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778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Click on the icon to add a picture</a:t>
            </a:r>
            <a:endParaRPr lang="de-DE"/>
          </a:p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6F208B-A288-4E15-BF5E-D19294F3C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24" name="Picture 38">
            <a:extLst>
              <a:ext uri="{FF2B5EF4-FFF2-40B4-BE49-F238E27FC236}">
                <a16:creationId xmlns:a16="http://schemas.microsoft.com/office/drawing/2014/main" id="{FF34BBB0-9294-4641-A84F-CB4B0FEE99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45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112D3EAB-CC85-47C4-8E39-1ED23EB24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4574" t="33028" r="10704" b="123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3">
            <a:extLst>
              <a:ext uri="{FF2B5EF4-FFF2-40B4-BE49-F238E27FC236}">
                <a16:creationId xmlns:a16="http://schemas.microsoft.com/office/drawing/2014/main" id="{FCB42CC2-84CD-40C1-8894-BB7B0616AF28}"/>
              </a:ext>
            </a:extLst>
          </p:cNvPr>
          <p:cNvSpPr/>
          <p:nvPr userDrawn="1"/>
        </p:nvSpPr>
        <p:spPr>
          <a:xfrm>
            <a:off x="-20573" y="0"/>
            <a:ext cx="1223314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24CB25B8-800D-444C-816C-822BD53FA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r="2388" b="68955"/>
          <a:stretch/>
        </p:blipFill>
        <p:spPr>
          <a:xfrm>
            <a:off x="-20573" y="3273834"/>
            <a:ext cx="12212572" cy="3584167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0D60D24F-09E7-44BC-BD8F-9C75CEA797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49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/>
              <a:t>Select the picture placeholder and click on ‘insert' in the menu bar and then on ‘pictures' to insert a picture.</a:t>
            </a:r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9579759-98FE-4250-B73B-A43B803BF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20574" y="3273834"/>
            <a:ext cx="12233145" cy="3584167"/>
          </a:xfrm>
          <a:prstGeom prst="rect">
            <a:avLst/>
          </a:prstGeom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9E4BD0B6-DB09-4825-A6ED-27FCA85EFA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34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C711F7-6C08-45DA-80C1-25218AEAAA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622" y="3372328"/>
            <a:ext cx="12213621" cy="3498374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029AE27E-83DB-4C03-9091-52CACB2730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/>
              <a:t>TITLE PAGE</a:t>
            </a:r>
            <a:br>
              <a:rPr lang="de-DE"/>
            </a:br>
            <a:r>
              <a:rPr lang="de-DE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09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AED1CE2-EDA0-4C73-A2B5-CD7B0AC89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34860" y="3273834"/>
            <a:ext cx="12226859" cy="3584167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B125DE6B-E32E-4891-8A6F-A3E465B998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46"/>
            <a:ext cx="1638315" cy="639907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err="1"/>
              <a:t>Thank</a:t>
            </a:r>
            <a:br>
              <a:rPr lang="de-DE"/>
            </a:br>
            <a:r>
              <a:rPr lang="de-DE" err="1"/>
              <a:t>You</a:t>
            </a:r>
            <a:r>
              <a:rPr lang="de-DE"/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08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9957534" cy="5349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3"/>
            <a:ext cx="2844800" cy="365125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3" y="1793875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055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6721712" cy="534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21023B1-5E0C-4B76-85C7-3A9244D7A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de-DE" sz="700" b="0" i="0" u="none" strike="noStrike" smtClean="0">
                <a:solidFill>
                  <a:schemeClr val="tx2"/>
                </a:solidFill>
                <a:effectLst/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/>
              <a:t>Country Strategy – METRO France – Strictly Confidential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423A48E-36BA-4359-8247-2C5477F1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>
                <a:solidFill>
                  <a:srgbClr val="003B7E"/>
                </a:solidFill>
              </a:rPr>
              <a:t>18.05.2022</a:t>
            </a:r>
            <a:endParaRPr lang="en-GB">
              <a:solidFill>
                <a:srgbClr val="003B7E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55B67D9-438A-4786-B267-1DC95B76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>
                <a:solidFill>
                  <a:srgbClr val="003B7E"/>
                </a:solidFill>
              </a:rPr>
              <a:pPr/>
              <a:t>‹N°›</a:t>
            </a:fld>
            <a:endParaRPr lang="en-GB">
              <a:solidFill>
                <a:srgbClr val="003B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55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nhal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1">
            <a:extLst>
              <a:ext uri="{FF2B5EF4-FFF2-40B4-BE49-F238E27FC236}">
                <a16:creationId xmlns:a16="http://schemas.microsoft.com/office/drawing/2014/main" id="{190DAC15-2A8C-5240-82D7-501D21B2EF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/>
              <a:t>HEADLINE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E82F3B34-F3C9-BA49-A3B4-43C8C40278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775A71-17AE-4240-92F2-5C8C673FAD3C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/>
              <a:t>18.05.2022</a:t>
            </a:r>
            <a:endParaRPr lang="de-DE" spc="-5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9B742D-97EB-8E41-9AFA-344DC52003A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/>
              <a:t>Country Strategy – METRO France – Strictly Confidential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23F7F15-DC48-3D48-95BE-26D97B9CB2A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799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37">
            <a:extLst>
              <a:ext uri="{FF2B5EF4-FFF2-40B4-BE49-F238E27FC236}">
                <a16:creationId xmlns:a16="http://schemas.microsoft.com/office/drawing/2014/main" id="{1984BB5F-6B47-4CD5-8DC8-FF04673712C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388" r="2388" b="69965"/>
          <a:stretch/>
        </p:blipFill>
        <p:spPr>
          <a:xfrm>
            <a:off x="10278291" y="6314620"/>
            <a:ext cx="1913709" cy="543381"/>
          </a:xfrm>
          <a:prstGeom prst="rect">
            <a:avLst/>
          </a:prstGeom>
        </p:spPr>
      </p:pic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Headline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First </a:t>
            </a:r>
            <a:r>
              <a:rPr lang="de-DE" err="1"/>
              <a:t>layer</a:t>
            </a:r>
            <a:endParaRPr lang="de-DE"/>
          </a:p>
          <a:p>
            <a:pPr lvl="1"/>
            <a:r>
              <a:rPr lang="de-DE"/>
              <a:t>Second </a:t>
            </a:r>
            <a:r>
              <a:rPr lang="de-DE" err="1"/>
              <a:t>layer</a:t>
            </a:r>
            <a:endParaRPr lang="de-DE"/>
          </a:p>
          <a:p>
            <a:pPr lvl="2"/>
            <a:r>
              <a:rPr lang="de-DE"/>
              <a:t>Third </a:t>
            </a:r>
            <a:r>
              <a:rPr lang="de-DE" err="1"/>
              <a:t>layer</a:t>
            </a:r>
            <a:endParaRPr lang="de-DE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D160A2AE-E6A0-4CB5-975E-A616EC192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7396" y="6363499"/>
            <a:ext cx="9212992" cy="15863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de-DE"/>
              <a:t>Fußzeile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de-DE" err="1">
                <a:latin typeface="Avenir Next LT Pro" panose="020B0504020202020204" pitchFamily="34" charset="0"/>
              </a:rPr>
              <a:t>Strictly</a:t>
            </a:r>
            <a:r>
              <a:rPr lang="de-DE">
                <a:latin typeface="Avenir Next LT Pro" panose="020B0504020202020204" pitchFamily="34" charset="0"/>
              </a:rPr>
              <a:t> </a:t>
            </a:r>
            <a:r>
              <a:rPr lang="de-DE" err="1">
                <a:latin typeface="Avenir Next LT Pro" panose="020B0504020202020204" pitchFamily="34" charset="0"/>
              </a:rPr>
              <a:t>Confidential</a:t>
            </a:r>
            <a:r>
              <a:rPr lang="de-DE">
                <a:latin typeface="Avenir Next LT Pro" panose="020B0504020202020204" pitchFamily="34" charset="0"/>
              </a:rPr>
              <a:t>    |   </a:t>
            </a:r>
            <a:fld id="{FC89AA29-A18B-45E6-A6DD-E693AF6AAD3A}" type="datetimeFigureOut">
              <a:rPr lang="de-DE" smtClean="0">
                <a:latin typeface="Avenir Next LT Pro" panose="020B0504020202020204" pitchFamily="34" charset="0"/>
              </a:rPr>
              <a:pPr/>
              <a:t>11.10.2024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832182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2" r:id="rId7"/>
    <p:sldLayoutId id="2147483943" r:id="rId8"/>
    <p:sldLayoutId id="2147483947" r:id="rId9"/>
    <p:sldLayoutId id="2147483950" r:id="rId1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microsoft.com/office/2007/relationships/media" Target="../media/media3.mp4"/><Relationship Id="rId7" Type="http://schemas.openxmlformats.org/officeDocument/2006/relationships/image" Target="../media/image9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94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98.png"/><Relationship Id="rId4" Type="http://schemas.openxmlformats.org/officeDocument/2006/relationships/video" Target="../media/media3.mp4"/><Relationship Id="rId9" Type="http://schemas.openxmlformats.org/officeDocument/2006/relationships/image" Target="../media/image9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3" Type="http://schemas.openxmlformats.org/officeDocument/2006/relationships/image" Target="../media/image100.emf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3.emf"/><Relationship Id="rId11" Type="http://schemas.openxmlformats.org/officeDocument/2006/relationships/image" Target="../media/image108.png"/><Relationship Id="rId5" Type="http://schemas.openxmlformats.org/officeDocument/2006/relationships/image" Target="../media/image102.emf"/><Relationship Id="rId10" Type="http://schemas.openxmlformats.org/officeDocument/2006/relationships/image" Target="../media/image107.png"/><Relationship Id="rId4" Type="http://schemas.openxmlformats.org/officeDocument/2006/relationships/image" Target="../media/image101.emf"/><Relationship Id="rId9" Type="http://schemas.openxmlformats.org/officeDocument/2006/relationships/image" Target="../media/image10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4.jpg"/><Relationship Id="rId4" Type="http://schemas.openxmlformats.org/officeDocument/2006/relationships/image" Target="../media/image113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e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jpeg"/><Relationship Id="rId12" Type="http://schemas.openxmlformats.org/officeDocument/2006/relationships/image" Target="../media/image18.emf"/><Relationship Id="rId17" Type="http://schemas.openxmlformats.org/officeDocument/2006/relationships/image" Target="../media/image23.jpeg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22.jpeg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11" Type="http://schemas.openxmlformats.org/officeDocument/2006/relationships/image" Target="../media/image17.jpeg"/><Relationship Id="rId5" Type="http://schemas.openxmlformats.org/officeDocument/2006/relationships/image" Target="../media/image11.emf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emf"/><Relationship Id="rId1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ersonne, intérieur, charrette à bras&#10;&#10;Description générée automatiquement">
            <a:extLst>
              <a:ext uri="{FF2B5EF4-FFF2-40B4-BE49-F238E27FC236}">
                <a16:creationId xmlns:a16="http://schemas.microsoft.com/office/drawing/2014/main" id="{43E7F3E8-397D-4DAA-046E-2277842389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9" t="4285" b="15365"/>
          <a:stretch/>
        </p:blipFill>
        <p:spPr>
          <a:xfrm>
            <a:off x="-6479" y="0"/>
            <a:ext cx="12204958" cy="687351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BDA2808-86B6-DFC4-5815-BC8D8C763BA6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3B7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09CE21-C302-D725-B9BE-EB3927C92A8D}"/>
              </a:ext>
            </a:extLst>
          </p:cNvPr>
          <p:cNvSpPr/>
          <p:nvPr/>
        </p:nvSpPr>
        <p:spPr>
          <a:xfrm>
            <a:off x="270870" y="895216"/>
            <a:ext cx="3091371" cy="241780"/>
          </a:xfrm>
          <a:prstGeom prst="rect">
            <a:avLst/>
          </a:prstGeom>
          <a:solidFill>
            <a:srgbClr val="003B7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31555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27439B-02F2-41D4-9BA3-88BF2F5AB279}"/>
              </a:ext>
            </a:extLst>
          </p:cNvPr>
          <p:cNvSpPr txBox="1">
            <a:spLocks/>
          </p:cNvSpPr>
          <p:nvPr/>
        </p:nvSpPr>
        <p:spPr>
          <a:xfrm>
            <a:off x="83563" y="3844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all" spc="0" normalizeH="0" baseline="0" noProof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B15F856-B1D7-43E2-BA7A-F3809B551E60}"/>
              </a:ext>
            </a:extLst>
          </p:cNvPr>
          <p:cNvCxnSpPr>
            <a:cxnSpLocks/>
          </p:cNvCxnSpPr>
          <p:nvPr/>
        </p:nvCxnSpPr>
        <p:spPr>
          <a:xfrm>
            <a:off x="270870" y="1027192"/>
            <a:ext cx="3218288" cy="153035"/>
          </a:xfrm>
          <a:prstGeom prst="line">
            <a:avLst/>
          </a:prstGeom>
          <a:ln w="5715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885EF440-BE97-4A80-952D-FC84CAD93887}"/>
              </a:ext>
            </a:extLst>
          </p:cNvPr>
          <p:cNvSpPr txBox="1">
            <a:spLocks/>
          </p:cNvSpPr>
          <p:nvPr/>
        </p:nvSpPr>
        <p:spPr>
          <a:xfrm>
            <a:off x="150238" y="383577"/>
            <a:ext cx="10909441" cy="75341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6000" dirty="0">
                <a:solidFill>
                  <a:schemeClr val="bg1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Enjeux</a:t>
            </a:r>
            <a:endParaRPr lang="fr-FR" sz="6000" b="0" dirty="0">
              <a:solidFill>
                <a:schemeClr val="bg1"/>
              </a:solidFill>
              <a:latin typeface="Avenir Next LT Pro" panose="020B0504020202020204" pitchFamily="34" charset="0"/>
              <a:ea typeface="+mj-lt"/>
              <a:cs typeface="+mj-lt"/>
            </a:endParaRPr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8C56F359-C89C-7E85-223E-C21D585055A8}"/>
              </a:ext>
            </a:extLst>
          </p:cNvPr>
          <p:cNvSpPr txBox="1">
            <a:spLocks/>
          </p:cNvSpPr>
          <p:nvPr/>
        </p:nvSpPr>
        <p:spPr>
          <a:xfrm>
            <a:off x="1818626" y="1396120"/>
            <a:ext cx="7886700" cy="4351338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223838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4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40005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Tx/>
              <a:buBlip>
                <a:blip r:embed="rId6"/>
              </a:buBlip>
              <a:tabLst/>
              <a:defRPr sz="13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57943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Tx/>
              <a:buBlip>
                <a:blip r:embed="rId6"/>
              </a:buBlip>
              <a:tabLst/>
              <a:defRPr sz="1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4pPr>
            <a:lvl5pPr marL="758825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05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fr-FR" sz="2800" dirty="0">
                <a:solidFill>
                  <a:schemeClr val="bg1"/>
                </a:solidFill>
              </a:rPr>
              <a:t>Une stratégie de communication reposant sur un juste équilibre entre business &amp; image pour atteindre un cercle vertueux </a:t>
            </a:r>
            <a:br>
              <a:rPr lang="fr-FR" sz="2800" dirty="0">
                <a:solidFill>
                  <a:schemeClr val="bg1"/>
                </a:solidFill>
              </a:rPr>
            </a:br>
            <a:endParaRPr lang="fr-FR" sz="2800" dirty="0">
              <a:solidFill>
                <a:schemeClr val="bg1"/>
              </a:solidFill>
            </a:endParaRPr>
          </a:p>
          <a:p>
            <a:pPr lvl="1"/>
            <a:endParaRPr lang="fr-FR" sz="1800" dirty="0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04B0F76-5F46-5634-FF55-440C4A0A9CE0}"/>
              </a:ext>
            </a:extLst>
          </p:cNvPr>
          <p:cNvSpPr/>
          <p:nvPr/>
        </p:nvSpPr>
        <p:spPr>
          <a:xfrm>
            <a:off x="7276630" y="4581988"/>
            <a:ext cx="1819089" cy="8945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STRONG</a:t>
            </a:r>
            <a:b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</a:br>
            <a: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IMAGE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F55E6453-3DC5-0079-8D7B-ED77CE7E552A}"/>
              </a:ext>
            </a:extLst>
          </p:cNvPr>
          <p:cNvSpPr/>
          <p:nvPr/>
        </p:nvSpPr>
        <p:spPr>
          <a:xfrm>
            <a:off x="2407289" y="4581988"/>
            <a:ext cx="1819089" cy="8945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STRONG</a:t>
            </a:r>
            <a:b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</a:br>
            <a:r>
              <a:rPr lang="fr-FR" sz="21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BUSINESS</a:t>
            </a:r>
          </a:p>
        </p:txBody>
      </p:sp>
      <p:pic>
        <p:nvPicPr>
          <p:cNvPr id="25" name="Picture 2" descr="Symbole du recyclage — Wikipédia">
            <a:extLst>
              <a:ext uri="{FF2B5EF4-FFF2-40B4-BE49-F238E27FC236}">
                <a16:creationId xmlns:a16="http://schemas.microsoft.com/office/drawing/2014/main" id="{367EF9FE-BC6E-3D35-48B1-F9E4C1E02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9853" y="3041179"/>
            <a:ext cx="2763302" cy="368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7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D247126-1769-73B9-3168-EC7AEE29C6DA}"/>
              </a:ext>
            </a:extLst>
          </p:cNvPr>
          <p:cNvSpPr/>
          <p:nvPr/>
        </p:nvSpPr>
        <p:spPr>
          <a:xfrm>
            <a:off x="204281" y="661613"/>
            <a:ext cx="8614404" cy="22640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sz="6000" dirty="0">
                <a:solidFill>
                  <a:srgbClr val="1A3C7B"/>
                </a:solidFill>
                <a:cs typeface="Segoe UI" panose="020B0502040204020203" pitchFamily="34" charset="0"/>
              </a:rPr>
              <a:t>NOUVELLE SIGNATURE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CCDC0E-4CF8-DC00-CD73-0F850DA286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618" y="1917230"/>
            <a:ext cx="2532504" cy="2161894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836EA39-88DA-AADA-5F8D-87D673DEAD43}"/>
              </a:ext>
            </a:extLst>
          </p:cNvPr>
          <p:cNvSpPr txBox="1"/>
          <p:nvPr/>
        </p:nvSpPr>
        <p:spPr>
          <a:xfrm>
            <a:off x="2725615" y="5038940"/>
            <a:ext cx="6224954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r>
              <a:rPr lang="fr-FR" sz="1800" dirty="0">
                <a:latin typeface="Avenir Next LT Pro" panose="020B0504020202020204" pitchFamily="34" charset="0"/>
              </a:rPr>
              <a:t>Optimiser l’expression de la marque en lui associant </a:t>
            </a:r>
            <a:r>
              <a:rPr lang="fr-FR" sz="1800" b="1" dirty="0">
                <a:latin typeface="Avenir Next LT Pro" panose="020B0504020202020204" pitchFamily="34" charset="0"/>
              </a:rPr>
              <a:t>une promesse en phase avec son positionnement </a:t>
            </a:r>
            <a:r>
              <a:rPr lang="fr-FR" sz="1800" dirty="0">
                <a:latin typeface="Avenir Next LT Pro" panose="020B0504020202020204" pitchFamily="34" charset="0"/>
              </a:rPr>
              <a:t>et  en revendiquant une dimension davantage émotionnelle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94D205B6-9F2E-0548-92D7-EEC3579BC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336" y="0"/>
            <a:ext cx="48673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500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fruit, Aliments naturels, homme&#10;&#10;Description générée automatiquement">
            <a:extLst>
              <a:ext uri="{FF2B5EF4-FFF2-40B4-BE49-F238E27FC236}">
                <a16:creationId xmlns:a16="http://schemas.microsoft.com/office/drawing/2014/main" id="{67B44977-0259-EE93-F81C-A98149F70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08" y="0"/>
            <a:ext cx="4864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39269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fruit, personne, homme&#10;&#10;Description générée automatiquement">
            <a:extLst>
              <a:ext uri="{FF2B5EF4-FFF2-40B4-BE49-F238E27FC236}">
                <a16:creationId xmlns:a16="http://schemas.microsoft.com/office/drawing/2014/main" id="{2BFD27EA-8D28-F8E8-B77A-3A2E02823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86" y="0"/>
            <a:ext cx="4824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0419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habits, personne, homme&#10;&#10;Description générée automatiquement">
            <a:extLst>
              <a:ext uri="{FF2B5EF4-FFF2-40B4-BE49-F238E27FC236}">
                <a16:creationId xmlns:a16="http://schemas.microsoft.com/office/drawing/2014/main" id="{C854D74B-6594-24E1-D187-1BC50966C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391" y="0"/>
            <a:ext cx="4873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9830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légume, carotte, personne&#10;&#10;Description générée automatiquement">
            <a:extLst>
              <a:ext uri="{FF2B5EF4-FFF2-40B4-BE49-F238E27FC236}">
                <a16:creationId xmlns:a16="http://schemas.microsoft.com/office/drawing/2014/main" id="{7530463C-22BE-7A26-9745-26F9D6213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64" y="0"/>
            <a:ext cx="48482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6227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sourire, habits, personne&#10;&#10;Description générée automatiquement">
            <a:extLst>
              <a:ext uri="{FF2B5EF4-FFF2-40B4-BE49-F238E27FC236}">
                <a16:creationId xmlns:a16="http://schemas.microsoft.com/office/drawing/2014/main" id="{11863EF2-0C5F-2F8C-DF63-EA77325C0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3075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homme, nourriture, habits&#10;&#10;Description générée automatiquement">
            <a:extLst>
              <a:ext uri="{FF2B5EF4-FFF2-40B4-BE49-F238E27FC236}">
                <a16:creationId xmlns:a16="http://schemas.microsoft.com/office/drawing/2014/main" id="{859D4E24-FFD5-CA8D-7748-5DA0B0512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8500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5466D157-E85D-4991-69C3-8C02B3D36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4233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D602E064-3F43-47C9-BE0E-24F67758B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3114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BF5487A-DEA8-FD17-ED80-C05F9E16FB19}"/>
              </a:ext>
            </a:extLst>
          </p:cNvPr>
          <p:cNvSpPr/>
          <p:nvPr/>
        </p:nvSpPr>
        <p:spPr>
          <a:xfrm>
            <a:off x="326649" y="1080586"/>
            <a:ext cx="3065907" cy="209653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EE1F738-4246-44A8-8503-90AD4FB2F7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FD860D5-B4AD-4E38-8ED4-BD2A8AF6AD77}"/>
              </a:ext>
            </a:extLst>
          </p:cNvPr>
          <p:cNvSpPr txBox="1"/>
          <p:nvPr/>
        </p:nvSpPr>
        <p:spPr>
          <a:xfrm>
            <a:off x="438987" y="925388"/>
            <a:ext cx="914400" cy="9144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23AA321-42CF-466B-9A7E-FC6B0A82AA62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>
                <a:latin typeface="Avenir Next LT Pro" panose="020B0504020202020204" pitchFamily="34" charset="0"/>
              </a:rPr>
              <a:t>ENJEUX</a:t>
            </a:r>
          </a:p>
        </p:txBody>
      </p:sp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985C6E16-3D47-F0DD-CBB2-6400978984D0}"/>
              </a:ext>
            </a:extLst>
          </p:cNvPr>
          <p:cNvSpPr txBox="1">
            <a:spLocks/>
          </p:cNvSpPr>
          <p:nvPr/>
        </p:nvSpPr>
        <p:spPr>
          <a:xfrm>
            <a:off x="235963" y="1563388"/>
            <a:ext cx="4561325" cy="4351338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223838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4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40005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Tx/>
              <a:buBlip>
                <a:blip r:embed="rId6"/>
              </a:buBlip>
              <a:tabLst/>
              <a:defRPr sz="13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57943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Tx/>
              <a:buBlip>
                <a:blip r:embed="rId6"/>
              </a:buBlip>
              <a:tabLst/>
              <a:defRPr sz="1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4pPr>
            <a:lvl5pPr marL="758825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05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fr-FR" sz="2400" dirty="0">
                <a:solidFill>
                  <a:srgbClr val="003B7E"/>
                </a:solidFill>
              </a:rPr>
              <a:t>Créer un territoire de communication pour répondre à un double enjeu</a:t>
            </a:r>
            <a:br>
              <a:rPr lang="fr-FR" sz="2000" dirty="0">
                <a:solidFill>
                  <a:srgbClr val="003B7E"/>
                </a:solidFill>
              </a:rPr>
            </a:br>
            <a:endParaRPr lang="fr-FR" sz="2000" dirty="0">
              <a:solidFill>
                <a:srgbClr val="003B7E"/>
              </a:solidFill>
            </a:endParaRPr>
          </a:p>
          <a:p>
            <a:pPr lvl="1"/>
            <a:endParaRPr lang="fr-FR" sz="2400" dirty="0">
              <a:solidFill>
                <a:srgbClr val="003B7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84FF51-4A34-8D70-2A86-305120D01B96}"/>
              </a:ext>
            </a:extLst>
          </p:cNvPr>
          <p:cNvSpPr/>
          <p:nvPr/>
        </p:nvSpPr>
        <p:spPr>
          <a:xfrm>
            <a:off x="5062560" y="1563388"/>
            <a:ext cx="67232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</a:pPr>
            <a:r>
              <a:rPr lang="fr-FR" sz="2400" dirty="0">
                <a:solidFill>
                  <a:srgbClr val="004282"/>
                </a:solidFill>
                <a:latin typeface="Avenir Next LT Pro" panose="020B0504020202020204" pitchFamily="34" charset="0"/>
              </a:rPr>
              <a:t>ENJEU BUSINESS</a:t>
            </a:r>
            <a:b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  <a:t>Renforcer la fidélité de nos clients et activer la conquête de prospects en renforçant l’attractivité de METRO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7243A3-E8FC-48F5-F73A-9F5C2A0B929C}"/>
              </a:ext>
            </a:extLst>
          </p:cNvPr>
          <p:cNvSpPr/>
          <p:nvPr/>
        </p:nvSpPr>
        <p:spPr>
          <a:xfrm>
            <a:off x="5062560" y="2712043"/>
            <a:ext cx="6605137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</a:pPr>
            <a:r>
              <a:rPr lang="fr-FR" sz="2400" dirty="0">
                <a:solidFill>
                  <a:srgbClr val="004282"/>
                </a:solidFill>
                <a:latin typeface="Avenir Next LT Pro" panose="020B0504020202020204" pitchFamily="34" charset="0"/>
              </a:rPr>
              <a:t>ENJEU IMAGE</a:t>
            </a:r>
            <a:b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rgbClr val="004282"/>
                </a:solidFill>
                <a:latin typeface="Avenir Next LT Pro" panose="020B0504020202020204" pitchFamily="34" charset="0"/>
              </a:rPr>
              <a:t>Donner à METRO un statut d’enseigne unique, contemporaine, talentueuse et innovante</a:t>
            </a: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dirty="0">
              <a:solidFill>
                <a:srgbClr val="004282"/>
              </a:solidFill>
              <a:latin typeface="Avenir Next LT Pro" panose="020B0504020202020204" pitchFamily="34" charset="0"/>
            </a:endParaRP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dirty="0">
              <a:solidFill>
                <a:srgbClr val="004282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17B5715-0CFD-46C5-765B-CECFC81631E9}"/>
              </a:ext>
            </a:extLst>
          </p:cNvPr>
          <p:cNvSpPr txBox="1"/>
          <p:nvPr/>
        </p:nvSpPr>
        <p:spPr>
          <a:xfrm>
            <a:off x="1543504" y="4426748"/>
            <a:ext cx="92858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rgbClr val="003B7E"/>
                </a:solidFill>
                <a:latin typeface="Georgia" panose="02040502050405020303" pitchFamily="18" charset="0"/>
              </a:rPr>
              <a:t>Constituer une marque encore plus désirable</a:t>
            </a:r>
            <a:br>
              <a:rPr lang="fr-FR" sz="3600" dirty="0">
                <a:solidFill>
                  <a:srgbClr val="003B7E"/>
                </a:solidFill>
                <a:latin typeface="Georgia" panose="02040502050405020303" pitchFamily="18" charset="0"/>
              </a:rPr>
            </a:br>
            <a:r>
              <a:rPr lang="fr-FR" sz="3600" dirty="0">
                <a:solidFill>
                  <a:srgbClr val="003B7E"/>
                </a:solidFill>
                <a:latin typeface="Georgia" panose="02040502050405020303" pitchFamily="18" charset="0"/>
              </a:rPr>
              <a:t>&amp; parler d’une seule voix</a:t>
            </a:r>
          </a:p>
          <a:p>
            <a:r>
              <a:rPr lang="fr-FR" sz="3600" dirty="0">
                <a:solidFill>
                  <a:srgbClr val="003B7E"/>
                </a:solidFill>
                <a:latin typeface="Georgia" panose="02040502050405020303" pitchFamily="18" charset="0"/>
              </a:rPr>
              <a:t>à toutes les étapes de l’expérience client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DEF4F73-E7F5-AA10-E151-3606F426095A}"/>
              </a:ext>
            </a:extLst>
          </p:cNvPr>
          <p:cNvSpPr txBox="1"/>
          <p:nvPr/>
        </p:nvSpPr>
        <p:spPr>
          <a:xfrm>
            <a:off x="9634330" y="5248901"/>
            <a:ext cx="13805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dirty="0">
                <a:latin typeface="Amasis MT Pro Medium" panose="02040604050005020304" pitchFamily="18" charset="0"/>
              </a:rPr>
              <a:t>’’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0C6DDC7-4655-3F51-A33F-E83976743974}"/>
              </a:ext>
            </a:extLst>
          </p:cNvPr>
          <p:cNvSpPr txBox="1"/>
          <p:nvPr/>
        </p:nvSpPr>
        <p:spPr>
          <a:xfrm>
            <a:off x="32756" y="3429000"/>
            <a:ext cx="6228522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9900" dirty="0">
                <a:latin typeface="Amasis MT Pro Medium" panose="02040604050005020304" pitchFamily="18" charset="0"/>
              </a:rPr>
              <a:t>‘‘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17034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Un message central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030" y="2165889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6096000" y="732766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760" y="976212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414029" y="1317556"/>
            <a:ext cx="5152591" cy="4222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 bien plus qu'une démarche, c'est une philosophie qui respecte et valorise l'origine des produits, la créativité et le savoir-faire des chefs. </a:t>
            </a:r>
            <a:b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Chez METRO, nous croyons fermement que </a:t>
            </a:r>
            <a:r>
              <a:rPr lang="fr-FR" sz="20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commence avec des ingrédients de première qualité</a:t>
            </a:r>
            <a:r>
              <a:rPr lang="fr-FR" sz="20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C'est pourquoi nous nous engageons à fournir des produits bruts, frais et locaux, essentiels pour créer des plats créatifs, authentiques et goûteux.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 descr="Une image contenant texte, habits, personne, plante&#10;&#10;Description générée automatiquement">
            <a:extLst>
              <a:ext uri="{FF2B5EF4-FFF2-40B4-BE49-F238E27FC236}">
                <a16:creationId xmlns:a16="http://schemas.microsoft.com/office/drawing/2014/main" id="{CF9BB5EB-B2F7-9802-1943-9CB69F367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8" y="1881554"/>
            <a:ext cx="2202752" cy="3094892"/>
          </a:xfrm>
          <a:prstGeom prst="rect">
            <a:avLst/>
          </a:prstGeom>
        </p:spPr>
      </p:pic>
      <p:pic>
        <p:nvPicPr>
          <p:cNvPr id="6" name="Image 5" descr="Une image contenant texte, Aliments naturels, produits, fruit&#10;&#10;Description générée automatiquement">
            <a:extLst>
              <a:ext uri="{FF2B5EF4-FFF2-40B4-BE49-F238E27FC236}">
                <a16:creationId xmlns:a16="http://schemas.microsoft.com/office/drawing/2014/main" id="{00F9566F-F0E2-6C91-FBEE-56D1A35AF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862" y="1881554"/>
            <a:ext cx="2209377" cy="3094892"/>
          </a:xfrm>
          <a:prstGeom prst="rect">
            <a:avLst/>
          </a:prstGeom>
        </p:spPr>
      </p:pic>
      <p:pic>
        <p:nvPicPr>
          <p:cNvPr id="8" name="Image 7" descr="Une image contenant texte, truffe, personne, plein air&#10;&#10;Description générée automatiquement">
            <a:extLst>
              <a:ext uri="{FF2B5EF4-FFF2-40B4-BE49-F238E27FC236}">
                <a16:creationId xmlns:a16="http://schemas.microsoft.com/office/drawing/2014/main" id="{0CE3ADD5-CECA-5DE3-1E1D-875DFF97D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371" y="1881554"/>
            <a:ext cx="2193712" cy="3094892"/>
          </a:xfrm>
          <a:prstGeom prst="rect">
            <a:avLst/>
          </a:prstGeom>
        </p:spPr>
      </p:pic>
      <p:pic>
        <p:nvPicPr>
          <p:cNvPr id="11" name="Image 10" descr="Une image contenant texte, fruit, baie, Aliments naturels&#10;&#10;Description générée automatiquement">
            <a:extLst>
              <a:ext uri="{FF2B5EF4-FFF2-40B4-BE49-F238E27FC236}">
                <a16:creationId xmlns:a16="http://schemas.microsoft.com/office/drawing/2014/main" id="{3D427B0D-20E0-C0F6-6B54-2868EA322D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215" y="1881554"/>
            <a:ext cx="2195581" cy="3094892"/>
          </a:xfrm>
          <a:prstGeom prst="rect">
            <a:avLst/>
          </a:prstGeom>
        </p:spPr>
      </p:pic>
      <p:pic>
        <p:nvPicPr>
          <p:cNvPr id="13" name="Image 12" descr="Une image contenant texte, asperge, personne, légume&#10;&#10;Description générée automatiquement">
            <a:extLst>
              <a:ext uri="{FF2B5EF4-FFF2-40B4-BE49-F238E27FC236}">
                <a16:creationId xmlns:a16="http://schemas.microsoft.com/office/drawing/2014/main" id="{4E55D746-D839-6EB4-F20B-6F2E81DF2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928" y="1881554"/>
            <a:ext cx="2181833" cy="309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8672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GUIDES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1299915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05E620-4980-2034-FD42-425D49549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64" y="399322"/>
            <a:ext cx="3615966" cy="505703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A31686B-51F8-AEEE-7056-C5218674F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784" y="403198"/>
            <a:ext cx="3449258" cy="240888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926E25D-BDD4-DEED-E6CE-53EE2BA25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188" y="399322"/>
            <a:ext cx="3436913" cy="240888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65272B8-1228-D0C7-E9E6-E9C13EDB64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8783" y="2927839"/>
            <a:ext cx="3460359" cy="242072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1346435-A1EE-6D1D-E1E1-1F674CEF43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6188" y="2959341"/>
            <a:ext cx="3436913" cy="240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00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5B3A032-EB45-2DC1-9072-A8FA55B3B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80" y="402989"/>
            <a:ext cx="3987666" cy="56373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DE5644B-B4C3-40FF-03E5-F210F837D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026" y="402989"/>
            <a:ext cx="3443016" cy="240909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5E4F5B5-94FF-6690-D176-1F62EA5F4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397" y="2927839"/>
            <a:ext cx="3439746" cy="240909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C858FB-CA68-CD3D-3B47-ABA4584BD7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78"/>
          <a:stretch/>
        </p:blipFill>
        <p:spPr>
          <a:xfrm>
            <a:off x="8186188" y="402989"/>
            <a:ext cx="3444289" cy="240909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69CC406-5A82-4662-7482-0A4BC1C4D2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4876" y="2927839"/>
            <a:ext cx="3449257" cy="241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4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03F4A5-8DFA-6EB2-3AB5-5E83B1166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52" y="402989"/>
            <a:ext cx="3425046" cy="564265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0B37ABD-8CC0-3AD3-B19D-60E24EFEE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312" y="402989"/>
            <a:ext cx="3267376" cy="269111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E0E4C0-F486-AE24-4C49-08D889688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204" y="402988"/>
            <a:ext cx="3248579" cy="26911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4402BE6-96C2-7FAA-3AE7-FE1690973D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3312" y="3354534"/>
            <a:ext cx="3263330" cy="269111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FE0EF58-2128-68BF-96CB-CE5C95F306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5204" y="3354534"/>
            <a:ext cx="3267376" cy="269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72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07A5EAA-62F1-EA91-1840-E3BDCDC1F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46" y="902824"/>
            <a:ext cx="2919546" cy="406850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56D2481-F4CE-20AA-1953-8786D131F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848" y="902824"/>
            <a:ext cx="2901167" cy="406850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970CC2-81E2-863B-0939-82E4F2AE14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764" y="677117"/>
            <a:ext cx="3393515" cy="45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238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MAGAZINES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2282825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1026" name="Picture 2" descr="Thématiques - Magazine 15h30 N°7 - Page 1">
            <a:extLst>
              <a:ext uri="{FF2B5EF4-FFF2-40B4-BE49-F238E27FC236}">
                <a16:creationId xmlns:a16="http://schemas.microsoft.com/office/drawing/2014/main" id="{0EC1A889-BC97-6BA9-9EED-9F3EDD7BA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29" y="296142"/>
            <a:ext cx="2238689" cy="313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hématiques - Magazine 15h30 N°11 - Page 1">
            <a:extLst>
              <a:ext uri="{FF2B5EF4-FFF2-40B4-BE49-F238E27FC236}">
                <a16:creationId xmlns:a16="http://schemas.microsoft.com/office/drawing/2014/main" id="{46713421-A1E8-1BD2-E951-C6EBEF227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051" y="1307690"/>
            <a:ext cx="3206895" cy="448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ématiques - Magazine 15h30 N°10 - Page 1">
            <a:extLst>
              <a:ext uri="{FF2B5EF4-FFF2-40B4-BE49-F238E27FC236}">
                <a16:creationId xmlns:a16="http://schemas.microsoft.com/office/drawing/2014/main" id="{586968E0-7761-5D9E-4B5E-351EE9B6F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704" y="3648808"/>
            <a:ext cx="2238688" cy="313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hématiques - Magazine 15h30 N°9 - Page 1">
            <a:extLst>
              <a:ext uri="{FF2B5EF4-FFF2-40B4-BE49-F238E27FC236}">
                <a16:creationId xmlns:a16="http://schemas.microsoft.com/office/drawing/2014/main" id="{7FC2F776-0450-262F-29B0-3682A18B5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67" y="296142"/>
            <a:ext cx="2237125" cy="313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15h30 est un magazine d'inspiration pour les professionnels de la  restauration. - Page 1">
            <a:extLst>
              <a:ext uri="{FF2B5EF4-FFF2-40B4-BE49-F238E27FC236}">
                <a16:creationId xmlns:a16="http://schemas.microsoft.com/office/drawing/2014/main" id="{6DDD74D9-E2BF-3128-5478-05E2EEF74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92" y="3648807"/>
            <a:ext cx="2237126" cy="313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15h30 Numéro 2 - Page 1">
            <a:extLst>
              <a:ext uri="{FF2B5EF4-FFF2-40B4-BE49-F238E27FC236}">
                <a16:creationId xmlns:a16="http://schemas.microsoft.com/office/drawing/2014/main" id="{5A451557-9D52-A120-BE66-0F5632E9A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0" y="3648807"/>
            <a:ext cx="2237238" cy="313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Magazine METRO 15h30 - Page 1">
            <a:extLst>
              <a:ext uri="{FF2B5EF4-FFF2-40B4-BE49-F238E27FC236}">
                <a16:creationId xmlns:a16="http://schemas.microsoft.com/office/drawing/2014/main" id="{A2FD2EF9-8AF5-6BFD-3059-81E3293FF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4" y="296142"/>
            <a:ext cx="2237238" cy="313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6683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8B7BB7-3B03-48AD-8F73-59255E5561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6187419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CCC91D4-5C7B-1DCF-487C-906075C3A8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342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2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949174FD-7D9D-D354-F164-A34BE648589D}"/>
              </a:ext>
            </a:extLst>
          </p:cNvPr>
          <p:cNvSpPr/>
          <p:nvPr/>
        </p:nvSpPr>
        <p:spPr>
          <a:xfrm>
            <a:off x="259224" y="997107"/>
            <a:ext cx="4024018" cy="22497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BC97C658-1456-6817-4F9E-FE736ED9AC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4590BB9-4276-CE1F-1D59-7AD801FDEF2F}"/>
              </a:ext>
            </a:extLst>
          </p:cNvPr>
          <p:cNvSpPr txBox="1">
            <a:spLocks/>
          </p:cNvSpPr>
          <p:nvPr/>
        </p:nvSpPr>
        <p:spPr>
          <a:xfrm>
            <a:off x="150238" y="468658"/>
            <a:ext cx="10909441" cy="75341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60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AMBITION</a:t>
            </a:r>
            <a:endParaRPr lang="fr-FR" sz="6000" b="0" dirty="0">
              <a:latin typeface="Avenir Next LT Pro" panose="020B0504020202020204" pitchFamily="34" charset="0"/>
              <a:ea typeface="+mj-lt"/>
              <a:cs typeface="+mj-lt"/>
            </a:endParaRPr>
          </a:p>
          <a:p>
            <a:pPr algn="l"/>
            <a:endParaRPr lang="fr-FR" sz="6000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Espace réservé du contenu 6">
            <a:extLst>
              <a:ext uri="{FF2B5EF4-FFF2-40B4-BE49-F238E27FC236}">
                <a16:creationId xmlns:a16="http://schemas.microsoft.com/office/drawing/2014/main" id="{649EBBB2-10F1-E525-D5FC-4F3A2D61E1E6}"/>
              </a:ext>
            </a:extLst>
          </p:cNvPr>
          <p:cNvSpPr txBox="1">
            <a:spLocks/>
          </p:cNvSpPr>
          <p:nvPr/>
        </p:nvSpPr>
        <p:spPr>
          <a:xfrm>
            <a:off x="259224" y="2027449"/>
            <a:ext cx="7886700" cy="4351338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223838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4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40005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Tx/>
              <a:buBlip>
                <a:blip r:embed="rId6"/>
              </a:buBlip>
              <a:tabLst/>
              <a:defRPr sz="13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57943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Tx/>
              <a:buBlip>
                <a:blip r:embed="rId6"/>
              </a:buBlip>
              <a:tabLst/>
              <a:defRPr sz="1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4pPr>
            <a:lvl5pPr marL="758825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05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fr-FR" sz="3600" dirty="0">
                <a:solidFill>
                  <a:srgbClr val="003B7E"/>
                </a:solidFill>
                <a:cs typeface="Arial" panose="020B0604020202020204" pitchFamily="34" charset="0"/>
              </a:rPr>
              <a:t>Faire de METRO </a:t>
            </a:r>
            <a:br>
              <a:rPr lang="fr-FR" sz="3600" dirty="0">
                <a:solidFill>
                  <a:srgbClr val="003B7E"/>
                </a:solidFill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003B7E"/>
                </a:solidFill>
                <a:cs typeface="Arial" panose="020B0604020202020204" pitchFamily="34" charset="0"/>
              </a:rPr>
              <a:t>la marque enseigne </a:t>
            </a:r>
            <a:b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</a:br>
            <a: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  <a:t>préférée par les professionnels des métiers de bouche </a:t>
            </a:r>
            <a:b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</a:br>
            <a: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  <a:t>&amp; reconnue comme telle</a:t>
            </a:r>
            <a:b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</a:br>
            <a:r>
              <a:rPr lang="fr-FR" sz="3600" b="1" dirty="0">
                <a:solidFill>
                  <a:srgbClr val="003B7E"/>
                </a:solidFill>
                <a:cs typeface="Arial" panose="020B0604020202020204" pitchFamily="34" charset="0"/>
              </a:rPr>
              <a:t>par le grand-public</a:t>
            </a:r>
            <a:endParaRPr lang="fr-FR" sz="3600" b="1" dirty="0">
              <a:solidFill>
                <a:srgbClr val="003B7E"/>
              </a:solidFill>
            </a:endParaRPr>
          </a:p>
          <a:p>
            <a:endParaRPr lang="fr-FR" sz="2400" dirty="0">
              <a:solidFill>
                <a:srgbClr val="003B7E"/>
              </a:solidFill>
            </a:endParaRPr>
          </a:p>
        </p:txBody>
      </p:sp>
      <p:pic>
        <p:nvPicPr>
          <p:cNvPr id="4" name="Projet vidéo 1">
            <a:hlinkClick r:id="" action="ppaction://media"/>
            <a:extLst>
              <a:ext uri="{FF2B5EF4-FFF2-40B4-BE49-F238E27FC236}">
                <a16:creationId xmlns:a16="http://schemas.microsoft.com/office/drawing/2014/main" id="{06CD2CE6-0036-4708-6591-D6C2A122DC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b="946"/>
          <a:stretch/>
        </p:blipFill>
        <p:spPr>
          <a:xfrm>
            <a:off x="8620343" y="1541032"/>
            <a:ext cx="3144317" cy="41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RS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3652872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55885E-2A49-CC0B-17DE-9C525FF342E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668" b="15588"/>
          <a:stretch/>
        </p:blipFill>
        <p:spPr>
          <a:xfrm>
            <a:off x="3757609" y="616433"/>
            <a:ext cx="1842541" cy="29022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8A81C15-1661-E251-161F-9121C25D20B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2152" b="22025"/>
          <a:stretch/>
        </p:blipFill>
        <p:spPr>
          <a:xfrm>
            <a:off x="6249798" y="616432"/>
            <a:ext cx="2036278" cy="290227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FA31E4D-A2BF-1A62-6D78-0E54DEB37E0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7890" b="11562"/>
          <a:stretch/>
        </p:blipFill>
        <p:spPr>
          <a:xfrm>
            <a:off x="4881553" y="3737215"/>
            <a:ext cx="1899877" cy="2902272"/>
          </a:xfrm>
          <a:prstGeom prst="rect">
            <a:avLst/>
          </a:prstGeom>
        </p:spPr>
      </p:pic>
      <p:pic>
        <p:nvPicPr>
          <p:cNvPr id="10" name="UNE ENTRÉE INCONTOURNABLE POUR VOTRE CARTE  Pourquoi adopter des Oeufs Mimosa sur votre carte  Une recette rapide à préparer qui allie crémeux et croquant, parfaite pour surprendre vos clients sans complexité !Avec de">
            <a:hlinkClick r:id="" action="ppaction://media"/>
            <a:extLst>
              <a:ext uri="{FF2B5EF4-FFF2-40B4-BE49-F238E27FC236}">
                <a16:creationId xmlns:a16="http://schemas.microsoft.com/office/drawing/2014/main" id="{23A29951-EE1D-FD1A-88D1-E8F7491DEF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04849" y="586189"/>
            <a:ext cx="3387969" cy="6023055"/>
          </a:xfrm>
          <a:prstGeom prst="rect">
            <a:avLst/>
          </a:prstGeom>
        </p:spPr>
      </p:pic>
      <p:pic>
        <p:nvPicPr>
          <p:cNvPr id="11" name="POV - T’es en mise en place aux Sources de Fontbelle.On s’est glissé dans les coulisses du restaurant du chef étoilé @guillaume_veyssiere et ça donne ça.   Et vous, un petit rituel avant le lancement du service #servi">
            <a:hlinkClick r:id="" action="ppaction://media"/>
            <a:extLst>
              <a:ext uri="{FF2B5EF4-FFF2-40B4-BE49-F238E27FC236}">
                <a16:creationId xmlns:a16="http://schemas.microsoft.com/office/drawing/2014/main" id="{1F37D31B-15F2-B3C0-EC4E-049F9B9A07E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6315" y="492055"/>
            <a:ext cx="3404980" cy="60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80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2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 mute="1">
                <p:cTn id="1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PODCAST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1651030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5E8D5F6-2197-5448-B3F9-D4AC0AB2B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139" y="254044"/>
            <a:ext cx="3334104" cy="230877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1CCD57-83AE-F683-A05C-B364013E2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724" y="2777220"/>
            <a:ext cx="2544417" cy="18288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2D3D54D-6230-6E75-B3E6-76B9A8B07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3139" y="3228740"/>
            <a:ext cx="1567543" cy="275455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D81596F-529A-EA54-C1E2-7C2D05DAB1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320" y="5025117"/>
            <a:ext cx="1022311" cy="140851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B8BB878-2784-938C-FA05-E912631B12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9673" y="5025117"/>
            <a:ext cx="1195911" cy="140851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FEEFE92-1787-AC74-2CB1-B772090A9E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9578" y="254044"/>
            <a:ext cx="2544416" cy="2544416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09B13479-E825-7819-4776-085203542F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53" y="3101749"/>
            <a:ext cx="1800225" cy="180022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A50A3AE3-D1C9-33FF-181F-A8DD1C3F9F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9216" y="3119097"/>
            <a:ext cx="1800225" cy="1800225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47D18B39-9B8A-C788-9D89-2406B870F0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9079" y="3101748"/>
            <a:ext cx="1800225" cy="1800225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9B007792-4819-6F28-44C8-275428F40D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9353" y="5025118"/>
            <a:ext cx="1800225" cy="1800225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D06247F3-9DC8-AB9B-F8B6-798171433B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19216" y="5025117"/>
            <a:ext cx="1800225" cy="180022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4DB77EDF-16A6-957F-743F-76AD24083CF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09078" y="5025117"/>
            <a:ext cx="18002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60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CRM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18650534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17" name="Image 16" descr="Une image contenant texte, capture d’écran, Site web, Page web&#10;&#10;Description générée automatiquement">
            <a:extLst>
              <a:ext uri="{FF2B5EF4-FFF2-40B4-BE49-F238E27FC236}">
                <a16:creationId xmlns:a16="http://schemas.microsoft.com/office/drawing/2014/main" id="{FAF7EF53-9A1A-2084-5C64-C28B8305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3"/>
          <a:stretch/>
        </p:blipFill>
        <p:spPr>
          <a:xfrm>
            <a:off x="452248" y="1"/>
            <a:ext cx="2357720" cy="6857999"/>
          </a:xfrm>
          <a:prstGeom prst="rect">
            <a:avLst/>
          </a:prstGeom>
        </p:spPr>
      </p:pic>
      <p:pic>
        <p:nvPicPr>
          <p:cNvPr id="3" name="Image 2" descr="Une image contenant texte, capture d’écran, Publicité en ligne, Site web&#10;&#10;Description générée automatiquement">
            <a:extLst>
              <a:ext uri="{FF2B5EF4-FFF2-40B4-BE49-F238E27FC236}">
                <a16:creationId xmlns:a16="http://schemas.microsoft.com/office/drawing/2014/main" id="{DDA1A70A-7E5D-7202-2E2B-4191E5827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31"/>
          <a:stretch/>
        </p:blipFill>
        <p:spPr>
          <a:xfrm>
            <a:off x="3190360" y="0"/>
            <a:ext cx="2456855" cy="6858000"/>
          </a:xfrm>
          <a:prstGeom prst="rect">
            <a:avLst/>
          </a:prstGeom>
        </p:spPr>
      </p:pic>
      <p:pic>
        <p:nvPicPr>
          <p:cNvPr id="8" name="Image 7" descr="Une image contenant texte, capture d’écran, Site web, Page web&#10;&#10;Description générée automatiquement">
            <a:extLst>
              <a:ext uri="{FF2B5EF4-FFF2-40B4-BE49-F238E27FC236}">
                <a16:creationId xmlns:a16="http://schemas.microsoft.com/office/drawing/2014/main" id="{61EEEAA3-139E-28B6-7173-114A74BA51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915" y="0"/>
            <a:ext cx="1705970" cy="6858000"/>
          </a:xfrm>
          <a:prstGeom prst="rect">
            <a:avLst/>
          </a:prstGeom>
        </p:spPr>
      </p:pic>
      <p:pic>
        <p:nvPicPr>
          <p:cNvPr id="13" name="Image 12" descr="Une image contenant texte, capture d’écran, Publicité en ligne, Site web&#10;&#10;Description générée automatiquement">
            <a:extLst>
              <a:ext uri="{FF2B5EF4-FFF2-40B4-BE49-F238E27FC236}">
                <a16:creationId xmlns:a16="http://schemas.microsoft.com/office/drawing/2014/main" id="{4B5E2EF4-AB24-F80A-E5B4-EEB7C20B20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575" y="0"/>
            <a:ext cx="18878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64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1262" y="2454764"/>
            <a:ext cx="9049482" cy="479550"/>
          </a:xfrm>
        </p:spPr>
        <p:txBody>
          <a:bodyPr/>
          <a:lstStyle/>
          <a:p>
            <a:pPr algn="ctr"/>
            <a:r>
              <a:rPr lang="fr-FR" sz="10000" dirty="0"/>
              <a:t>WEB</a:t>
            </a:r>
            <a:br>
              <a:rPr lang="fr-FR" sz="10000" dirty="0"/>
            </a:br>
            <a:endParaRPr lang="fr-FR" sz="10000" b="0" dirty="0"/>
          </a:p>
        </p:txBody>
      </p:sp>
    </p:spTree>
    <p:extLst>
      <p:ext uri="{BB962C8B-B14F-4D97-AF65-F5344CB8AC3E}">
        <p14:creationId xmlns:p14="http://schemas.microsoft.com/office/powerpoint/2010/main" val="34412704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1356CA-1B1E-4E31-BD91-D0C4950662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14704F-5DE6-5B83-E9F2-4C205A96F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63" y="698284"/>
            <a:ext cx="5212639" cy="36248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13F5CBD-FDC1-6379-DDB5-FD59906EB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471" y="3217328"/>
            <a:ext cx="4813933" cy="335591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5FB4A1C-3F5E-443F-9CEC-F318F41CD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6963" y="492871"/>
            <a:ext cx="5007412" cy="272445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B5DD1BE-88A2-B5EC-D9AA-48F5AA903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0243" y="3428999"/>
            <a:ext cx="5276129" cy="251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81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749E0-FBBE-1AD8-6449-A9A5E08D77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SLIDE EN PLUS</a:t>
            </a:r>
            <a:br>
              <a:rPr lang="fr-FR" dirty="0"/>
            </a:br>
            <a:r>
              <a:rPr lang="fr-FR" dirty="0"/>
              <a:t>Pour INTERPELLER</a:t>
            </a:r>
            <a:br>
              <a:rPr lang="fr-FR" dirty="0"/>
            </a:br>
            <a:r>
              <a:rPr lang="fr-FR" dirty="0"/>
              <a:t>ET INTRODUIRE LE FAIT MAISON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6665106-73BC-DDFB-0101-F718680AA3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3864556-1D44-0192-F0FD-C53182F06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CC0B99C-81DD-237C-87A7-8C866AD4D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733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69BF7C5-579E-5604-D592-448CB9E97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39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35F45F-4EC9-158D-06CD-C35337BBAB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1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olice, capture d’écran, graphisme&#10;&#10;Description générée automatiquement">
            <a:extLst>
              <a:ext uri="{FF2B5EF4-FFF2-40B4-BE49-F238E27FC236}">
                <a16:creationId xmlns:a16="http://schemas.microsoft.com/office/drawing/2014/main" id="{0817BF1C-13D4-0DF5-0D91-D5A9187C3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40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BF5487A-DEA8-FD17-ED80-C05F9E16FB19}"/>
              </a:ext>
            </a:extLst>
          </p:cNvPr>
          <p:cNvSpPr/>
          <p:nvPr/>
        </p:nvSpPr>
        <p:spPr>
          <a:xfrm>
            <a:off x="258827" y="991832"/>
            <a:ext cx="2590389" cy="180515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600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EE1F738-4246-44A8-8503-90AD4FB2F7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FD860D5-B4AD-4E38-8ED4-BD2A8AF6AD77}"/>
              </a:ext>
            </a:extLst>
          </p:cNvPr>
          <p:cNvSpPr txBox="1"/>
          <p:nvPr/>
        </p:nvSpPr>
        <p:spPr>
          <a:xfrm>
            <a:off x="438987" y="925388"/>
            <a:ext cx="914400" cy="9144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23AA321-42CF-466B-9A7E-FC6B0A82AA62}"/>
              </a:ext>
            </a:extLst>
          </p:cNvPr>
          <p:cNvSpPr txBox="1">
            <a:spLocks/>
          </p:cNvSpPr>
          <p:nvPr/>
        </p:nvSpPr>
        <p:spPr>
          <a:xfrm>
            <a:off x="206648" y="418929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AVANT</a:t>
            </a:r>
          </a:p>
        </p:txBody>
      </p:sp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985C6E16-3D47-F0DD-CBB2-6400978984D0}"/>
              </a:ext>
            </a:extLst>
          </p:cNvPr>
          <p:cNvSpPr txBox="1">
            <a:spLocks/>
          </p:cNvSpPr>
          <p:nvPr/>
        </p:nvSpPr>
        <p:spPr>
          <a:xfrm>
            <a:off x="258827" y="1678807"/>
            <a:ext cx="2806170" cy="4351338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223838" indent="-2238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4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40005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0000"/>
              </a:buClr>
              <a:buFontTx/>
              <a:buBlip>
                <a:blip r:embed="rId6"/>
              </a:buBlip>
              <a:tabLst/>
              <a:defRPr sz="13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579438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Tx/>
              <a:buBlip>
                <a:blip r:embed="rId6"/>
              </a:buBlip>
              <a:tabLst/>
              <a:defRPr sz="1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4pPr>
            <a:lvl5pPr marL="758825" indent="-1793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6"/>
              </a:buBlip>
              <a:tabLst/>
              <a:defRPr sz="105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fr-FR" sz="2000" b="1" dirty="0">
                <a:solidFill>
                  <a:srgbClr val="003B7E"/>
                </a:solidFill>
              </a:rPr>
              <a:t>Une communication  davantage business et opportuniste dans les codes du </a:t>
            </a:r>
            <a:r>
              <a:rPr lang="fr-FR" sz="2000" b="1" dirty="0" err="1">
                <a:solidFill>
                  <a:srgbClr val="003B7E"/>
                </a:solidFill>
              </a:rPr>
              <a:t>BtoB</a:t>
            </a:r>
            <a:br>
              <a:rPr lang="fr-FR" sz="2000" dirty="0">
                <a:solidFill>
                  <a:srgbClr val="003B7E"/>
                </a:solidFill>
              </a:rPr>
            </a:br>
            <a:r>
              <a:rPr lang="fr-FR" sz="2000" dirty="0">
                <a:solidFill>
                  <a:srgbClr val="003B7E"/>
                </a:solidFill>
              </a:rPr>
              <a:t>Une cohérence dans la prise de parole </a:t>
            </a:r>
            <a:br>
              <a:rPr lang="fr-FR" sz="2000" dirty="0">
                <a:solidFill>
                  <a:srgbClr val="003B7E"/>
                </a:solidFill>
              </a:rPr>
            </a:br>
            <a:r>
              <a:rPr lang="fr-FR" sz="2000" dirty="0">
                <a:solidFill>
                  <a:srgbClr val="003B7E"/>
                </a:solidFill>
              </a:rPr>
              <a:t>mais un déficit de territoire ‘propriétaire’ fort et pérenne</a:t>
            </a:r>
            <a:br>
              <a:rPr lang="fr-FR" sz="2000" dirty="0">
                <a:solidFill>
                  <a:srgbClr val="003B7E"/>
                </a:solidFill>
              </a:rPr>
            </a:br>
            <a:endParaRPr lang="fr-FR" sz="2000" dirty="0">
              <a:solidFill>
                <a:srgbClr val="003B7E"/>
              </a:solidFill>
            </a:endParaRPr>
          </a:p>
          <a:p>
            <a:pPr lvl="1"/>
            <a:endParaRPr lang="fr-FR" sz="2400" dirty="0">
              <a:solidFill>
                <a:srgbClr val="003B7E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4E81E88-2EB2-D14E-6DA7-209398366BE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699" y="1684598"/>
            <a:ext cx="1577163" cy="21041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4B4E474-2D28-BF00-F34A-243BBADBE79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9633" y="1684598"/>
            <a:ext cx="1584681" cy="210410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991A21F-6D2A-D60B-9EDA-AA1761F065B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2085" y="1684598"/>
            <a:ext cx="1491713" cy="210410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B290B07-5E31-097B-F700-6B9E0547536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699" y="3989247"/>
            <a:ext cx="1150608" cy="161048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9671990-84BC-7DE9-D9FB-C016D60A0EF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7179" y="3989247"/>
            <a:ext cx="1186202" cy="161048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8CA3E3F-B929-DA4B-CCDA-0881BD5F0D5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253" y="3989247"/>
            <a:ext cx="1130292" cy="161048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FE62AAC7-C5D5-FBF7-8A80-39034ACADC1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7417" y="3976519"/>
            <a:ext cx="1605672" cy="1623210"/>
          </a:xfrm>
          <a:prstGeom prst="rect">
            <a:avLst/>
          </a:prstGeom>
        </p:spPr>
      </p:pic>
      <p:pic>
        <p:nvPicPr>
          <p:cNvPr id="26" name="Picture 2" descr="RÃ©sultat de recherche d'images pour &quot;mes promos metro&quot;">
            <a:extLst>
              <a:ext uri="{FF2B5EF4-FFF2-40B4-BE49-F238E27FC236}">
                <a16:creationId xmlns:a16="http://schemas.microsoft.com/office/drawing/2014/main" id="{D3CAEC94-82BD-35A9-856C-B63AE36EF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8455" y="1678807"/>
            <a:ext cx="1081545" cy="151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RÃ©sultat de recherche d'images pour &quot;mes promos metro&quot;">
            <a:extLst>
              <a:ext uri="{FF2B5EF4-FFF2-40B4-BE49-F238E27FC236}">
                <a16:creationId xmlns:a16="http://schemas.microsoft.com/office/drawing/2014/main" id="{B7B52F7A-4D41-B722-32C4-5C80890BC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3046" y="3352907"/>
            <a:ext cx="1081545" cy="151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Image associÃ©e">
            <a:extLst>
              <a:ext uri="{FF2B5EF4-FFF2-40B4-BE49-F238E27FC236}">
                <a16:creationId xmlns:a16="http://schemas.microsoft.com/office/drawing/2014/main" id="{76500117-9887-D286-288D-52C29A99C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03779" y="3356774"/>
            <a:ext cx="1078189" cy="153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RÃ©sultat de recherche d'images pour &quot;mes promos metro&quot;">
            <a:extLst>
              <a:ext uri="{FF2B5EF4-FFF2-40B4-BE49-F238E27FC236}">
                <a16:creationId xmlns:a16="http://schemas.microsoft.com/office/drawing/2014/main" id="{9B096068-CDD9-34EF-60B9-F94CE5EFB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02092" y="1678807"/>
            <a:ext cx="1081546" cy="153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9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69BF7C5-579E-5604-D592-448CB9E97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40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35F45F-4EC9-158D-06CD-C35337BBAB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1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oiseau aquatique, oiseau, canard&#10;&#10;Description générée automatiquement">
            <a:extLst>
              <a:ext uri="{FF2B5EF4-FFF2-40B4-BE49-F238E27FC236}">
                <a16:creationId xmlns:a16="http://schemas.microsoft.com/office/drawing/2014/main" id="{F3849B5C-DD10-1813-CA12-479965265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254" y="0"/>
            <a:ext cx="4847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7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234B25E-ACED-5432-AA44-59B16CEC34BB}"/>
              </a:ext>
            </a:extLst>
          </p:cNvPr>
          <p:cNvSpPr/>
          <p:nvPr/>
        </p:nvSpPr>
        <p:spPr>
          <a:xfrm>
            <a:off x="326649" y="1080586"/>
            <a:ext cx="4403006" cy="20965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EE1F738-4246-44A8-8503-90AD4FB2F7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itle 1">
            <a:extLst>
              <a:ext uri="{FF2B5EF4-FFF2-40B4-BE49-F238E27FC236}">
                <a16:creationId xmlns:a16="http://schemas.microsoft.com/office/drawing/2014/main" id="{923AA321-42CF-466B-9A7E-FC6B0A82AA62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sz="6000" dirty="0">
                <a:latin typeface="Avenir Next LT Pro" panose="020B0504020202020204" pitchFamily="34" charset="0"/>
              </a:rPr>
              <a:t>CREATIONS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E9F6390-3ACA-4793-B036-A80741BA4E13}"/>
              </a:ext>
            </a:extLst>
          </p:cNvPr>
          <p:cNvSpPr txBox="1">
            <a:spLocks/>
          </p:cNvSpPr>
          <p:nvPr/>
        </p:nvSpPr>
        <p:spPr>
          <a:xfrm>
            <a:off x="1648425" y="1838467"/>
            <a:ext cx="9608154" cy="4351338"/>
          </a:xfrm>
          <a:prstGeom prst="rect">
            <a:avLst/>
          </a:prstGeom>
        </p:spPr>
        <p:txBody>
          <a:bodyPr/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cs typeface="Calibri Light" panose="020F0302020204030204" pitchFamily="34" charset="0"/>
              </a:rPr>
              <a:t>Un territoire de communication pour </a:t>
            </a:r>
            <a:br>
              <a:rPr lang="fr-FR" sz="2800" dirty="0">
                <a:cs typeface="Calibri Light" panose="020F0302020204030204" pitchFamily="34" charset="0"/>
              </a:rPr>
            </a:br>
            <a:br>
              <a:rPr lang="fr-FR" sz="2800" dirty="0">
                <a:cs typeface="Calibri Light" panose="020F0302020204030204" pitchFamily="34" charset="0"/>
              </a:rPr>
            </a:br>
            <a:r>
              <a:rPr lang="fr-FR" sz="2800" dirty="0">
                <a:cs typeface="Calibri Light" panose="020F0302020204030204" pitchFamily="34" charset="0"/>
              </a:rPr>
              <a:t>&gt; faire passer </a:t>
            </a:r>
            <a:r>
              <a:rPr lang="fr-FR" sz="2800" b="1" dirty="0">
                <a:cs typeface="Calibri Light" panose="020F0302020204030204" pitchFamily="34" charset="0"/>
              </a:rPr>
              <a:t>un message simple et facilement mémorisable</a:t>
            </a:r>
            <a:br>
              <a:rPr lang="fr-FR" sz="2800" b="1" dirty="0">
                <a:cs typeface="Calibri Light" panose="020F0302020204030204" pitchFamily="34" charset="0"/>
              </a:rPr>
            </a:br>
            <a:br>
              <a:rPr lang="fr-FR" sz="2800" dirty="0">
                <a:cs typeface="Calibri Light" panose="020F0302020204030204" pitchFamily="34" charset="0"/>
              </a:rPr>
            </a:br>
            <a:r>
              <a:rPr lang="fr-FR" sz="2800" dirty="0">
                <a:cs typeface="Calibri Light" panose="020F0302020204030204" pitchFamily="34" charset="0"/>
              </a:rPr>
              <a:t>&gt; mettre en place </a:t>
            </a:r>
            <a:r>
              <a:rPr lang="fr-FR" sz="2800" b="1" dirty="0">
                <a:cs typeface="Calibri Light" panose="020F0302020204030204" pitchFamily="34" charset="0"/>
              </a:rPr>
              <a:t>un code graphique moderne, impactant</a:t>
            </a:r>
            <a:r>
              <a:rPr lang="fr-FR" sz="2800" dirty="0">
                <a:cs typeface="Calibri Light" panose="020F0302020204030204" pitchFamily="34" charset="0"/>
              </a:rPr>
              <a:t>, mais aussi et surtout, </a:t>
            </a:r>
            <a:r>
              <a:rPr lang="fr-FR" sz="8800" b="1" spc="600" dirty="0">
                <a:cs typeface="Calibri Light" panose="020F0302020204030204" pitchFamily="34" charset="0"/>
              </a:rPr>
              <a:t>propriétaire</a:t>
            </a:r>
            <a:br>
              <a:rPr lang="fr-FR" sz="2800" dirty="0">
                <a:cs typeface="Calibri Light" panose="020F0302020204030204" pitchFamily="34" charset="0"/>
              </a:rPr>
            </a:br>
            <a:br>
              <a:rPr lang="fr-FR" sz="2800" dirty="0">
                <a:cs typeface="Calibri Light" panose="020F0302020204030204" pitchFamily="34" charset="0"/>
              </a:rPr>
            </a:br>
            <a:endParaRPr lang="fr-FR" sz="2800" dirty="0"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48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2702EC22-91FA-4ECE-8324-EF7AF2B51C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7755" y="1050612"/>
            <a:ext cx="1620000" cy="2160000"/>
          </a:xfrm>
          <a:prstGeom prst="rect">
            <a:avLst/>
          </a:prstGeom>
        </p:spPr>
      </p:pic>
      <p:pic>
        <p:nvPicPr>
          <p:cNvPr id="18" name="Image 17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0A9167B-0A80-4BDF-A407-91CD710426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585" y="3744417"/>
            <a:ext cx="1620000" cy="2160000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6B045964-95CE-444E-ADCD-CD484AA4C2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284" y="3752039"/>
            <a:ext cx="1620000" cy="2160000"/>
          </a:xfrm>
          <a:prstGeom prst="rect">
            <a:avLst/>
          </a:prstGeom>
        </p:spPr>
      </p:pic>
      <p:pic>
        <p:nvPicPr>
          <p:cNvPr id="23" name="Image 22" descr="Une image contenant texte, homme, personne, jaune&#10;&#10;Description générée automatiquement">
            <a:extLst>
              <a:ext uri="{FF2B5EF4-FFF2-40B4-BE49-F238E27FC236}">
                <a16:creationId xmlns:a16="http://schemas.microsoft.com/office/drawing/2014/main" id="{9E22FC2B-F630-4827-8AF6-D49CA83DE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7755" y="3723675"/>
            <a:ext cx="1620000" cy="21600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D13590C3-DA0E-40CF-AB9C-2AAEA45F81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948" y="1050612"/>
            <a:ext cx="1620000" cy="2160000"/>
          </a:xfrm>
          <a:prstGeom prst="rect">
            <a:avLst/>
          </a:prstGeom>
        </p:spPr>
      </p:pic>
      <p:pic>
        <p:nvPicPr>
          <p:cNvPr id="29" name="Image 28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892913F7-6B7B-480B-989E-5B9EB661343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6141" y="1050612"/>
            <a:ext cx="1620000" cy="2160000"/>
          </a:xfrm>
          <a:prstGeom prst="rect">
            <a:avLst/>
          </a:prstGeom>
        </p:spPr>
      </p:pic>
      <p:pic>
        <p:nvPicPr>
          <p:cNvPr id="2" name="Image 1" descr="Une image contenant réfrigérateur&#10;&#10;Description générée automatiquement">
            <a:extLst>
              <a:ext uri="{FF2B5EF4-FFF2-40B4-BE49-F238E27FC236}">
                <a16:creationId xmlns:a16="http://schemas.microsoft.com/office/drawing/2014/main" id="{9E39B17C-9DC9-1020-9263-C8F4FD07B6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651" y="1050612"/>
            <a:ext cx="2880000" cy="2160000"/>
          </a:xfrm>
          <a:prstGeom prst="rect">
            <a:avLst/>
          </a:prstGeom>
          <a:ln>
            <a:noFill/>
          </a:ln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FA55E1E-7287-D12C-78E2-26E4E843052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484" y="3744417"/>
            <a:ext cx="2963747" cy="1747062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E6217A10-21CC-1BAB-05EC-337EFA9C70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7376" y="4832039"/>
            <a:ext cx="2843979" cy="168086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52F8841-2D2C-C086-F1E7-AC0E9A79D49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21259"/>
          <a:stretch/>
        </p:blipFill>
        <p:spPr>
          <a:xfrm>
            <a:off x="-19355" y="0"/>
            <a:ext cx="2756527" cy="334229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769B9CF-AF16-6C13-FE1B-9AEE72321A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 r="23742"/>
          <a:stretch/>
        </p:blipFill>
        <p:spPr>
          <a:xfrm>
            <a:off x="-28200" y="3342290"/>
            <a:ext cx="2756977" cy="351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7424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517E4030-58B7-019F-409D-7EA17D5E1C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1050" y="924341"/>
            <a:ext cx="1155503" cy="3586681"/>
          </a:xfrm>
          <a:prstGeom prst="rect">
            <a:avLst/>
          </a:prstGeom>
        </p:spPr>
      </p:pic>
      <p:pic>
        <p:nvPicPr>
          <p:cNvPr id="6" name="Image 5" descr="Une image contenant alimentation, fruit&#10;&#10;Description générée automatiquement">
            <a:extLst>
              <a:ext uri="{FF2B5EF4-FFF2-40B4-BE49-F238E27FC236}">
                <a16:creationId xmlns:a16="http://schemas.microsoft.com/office/drawing/2014/main" id="{345CEC86-B41A-745B-410A-74DB7D9FFC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6883" y="924341"/>
            <a:ext cx="2581322" cy="5933659"/>
          </a:xfrm>
          <a:prstGeom prst="rect">
            <a:avLst/>
          </a:prstGeom>
        </p:spPr>
      </p:pic>
      <p:pic>
        <p:nvPicPr>
          <p:cNvPr id="7" name="Image 6" descr="Une image contenant alimentation, table, fruit&#10;&#10;Description générée automatiquement">
            <a:extLst>
              <a:ext uri="{FF2B5EF4-FFF2-40B4-BE49-F238E27FC236}">
                <a16:creationId xmlns:a16="http://schemas.microsoft.com/office/drawing/2014/main" id="{105D641F-B312-6053-A166-325CA96486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0409359" y="3385929"/>
            <a:ext cx="1169205" cy="3251200"/>
          </a:xfrm>
          <a:prstGeom prst="rect">
            <a:avLst/>
          </a:prstGeom>
        </p:spPr>
      </p:pic>
      <p:pic>
        <p:nvPicPr>
          <p:cNvPr id="11" name="Image 10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7165F09F-9879-000D-80A6-062AA3D6B3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845" y="766529"/>
            <a:ext cx="5577027" cy="338711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48611EA-BF87-3471-3FED-A5DFC9538C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8060" y="2393347"/>
            <a:ext cx="2384982" cy="369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A77183A-5607-C72C-A970-DD0A3381BC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4933" y="3068817"/>
            <a:ext cx="2384982" cy="3537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5E5EBCF-B6A7-B35F-0B28-AD1AA7516EBF}"/>
              </a:ext>
            </a:extLst>
          </p:cNvPr>
          <p:cNvSpPr txBox="1"/>
          <p:nvPr/>
        </p:nvSpPr>
        <p:spPr>
          <a:xfrm>
            <a:off x="219624" y="60099"/>
            <a:ext cx="6101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Evolution de la ligne éditoriale </a:t>
            </a:r>
            <a:b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sur les réseaux sociaux</a:t>
            </a:r>
            <a:endParaRPr lang="fr-FR" sz="14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A3A7542-AF80-A6CF-39F8-C69EE1DF7043}"/>
              </a:ext>
            </a:extLst>
          </p:cNvPr>
          <p:cNvSpPr txBox="1"/>
          <p:nvPr/>
        </p:nvSpPr>
        <p:spPr>
          <a:xfrm>
            <a:off x="6716883" y="60099"/>
            <a:ext cx="6101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Nouvelle stratégie d’activation </a:t>
            </a:r>
            <a:b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en 2021</a:t>
            </a:r>
            <a:endParaRPr lang="fr-FR" sz="1400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7247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C51448-8740-3897-09AF-7765928A3885}"/>
              </a:ext>
            </a:extLst>
          </p:cNvPr>
          <p:cNvSpPr txBox="1"/>
          <p:nvPr/>
        </p:nvSpPr>
        <p:spPr>
          <a:xfrm>
            <a:off x="265926" y="217205"/>
            <a:ext cx="8636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COMMUNICATION MEDIA </a:t>
            </a:r>
            <a:r>
              <a:rPr lang="fr-FR" sz="18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btob</a:t>
            </a:r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disruptive – Producteurs partenaire</a:t>
            </a:r>
            <a:endParaRPr lang="fr-FR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0F87BEF-8A9A-B0A6-4075-D8F635B09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63" y="857250"/>
            <a:ext cx="3636555" cy="51435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3AA554-EF0C-8284-1760-B03995D82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020" y="857250"/>
            <a:ext cx="3636555" cy="51435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5EF1C00-6087-C7C8-2613-B8E8678D5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06" y="857250"/>
            <a:ext cx="36365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8737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7E512C-18D9-4033-829C-091CBDC4BF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1C51448-8740-3897-09AF-7765928A3885}"/>
              </a:ext>
            </a:extLst>
          </p:cNvPr>
          <p:cNvSpPr txBox="1"/>
          <p:nvPr/>
        </p:nvSpPr>
        <p:spPr>
          <a:xfrm>
            <a:off x="265926" y="217205"/>
            <a:ext cx="8636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COMMUNICATION MEDIA </a:t>
            </a:r>
            <a:r>
              <a:rPr lang="fr-FR" sz="18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btob</a:t>
            </a:r>
            <a:r>
              <a:rPr lang="fr-FR" sz="1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disruptive – Producteurs partenaire</a:t>
            </a:r>
            <a:endParaRPr lang="fr-FR" b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81448FA-CD3F-D977-8FD1-993B280EB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37" y="803742"/>
            <a:ext cx="3620193" cy="5427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31BFAA3-85F7-974E-3FAC-220106B11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763" y="803742"/>
            <a:ext cx="3620195" cy="54272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B5A0D9C-7411-1CC2-9756-8F90AD9277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655" y="803742"/>
            <a:ext cx="3620194" cy="542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2509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77728170-9198-4c7e-a144-2251765d4243"/>
  <p:tag name="THINKCELLPRESENTATIONDONOTDELETE" val="&lt;?xml version=&quot;1.0&quot; encoding=&quot;UTF-16&quot; standalone=&quot;yes&quot;?&gt;&lt;root reqver=&quot;27037&quot;&gt;&lt;version val=&quot;3285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5&quot;&gt;&lt;elem m_fUsage=&quot;2.13647673519000003139E+00&quot;&gt;&lt;m_msothmcolidx val=&quot;0&quot;/&gt;&lt;m_rgb r=&quot;50&quot; g=&quot;96&quot; b=&quot;4B&quot;/&gt;&lt;/elem&gt;&lt;elem m_fUsage=&quot;2.01729690000000028149E+00&quot;&gt;&lt;m_msothmcolidx val=&quot;0&quot;/&gt;&lt;m_rgb r=&quot;8C&quot; g=&quot;C4&quot; b=&quot;88&quot;/&gt;&lt;/elem&gt;&lt;elem m_fUsage=&quot;1.49049000000000009258E+00&quot;&gt;&lt;m_msothmcolidx val=&quot;0&quot;/&gt;&lt;m_rgb r=&quot;CC&quot; g=&quot;E6&quot; b=&quot;CA&quot;/&gt;&lt;/elem&gt;&lt;elem m_fUsage=&quot;1.00000000000000000000E+00&quot;&gt;&lt;m_msothmcolidx val=&quot;0&quot;/&gt;&lt;m_rgb r=&quot;9F&quot; g=&quot;9F&quot; b=&quot;9F&quot;/&gt;&lt;/elem&gt;&lt;elem m_fUsage=&quot;5.31441000000000163261E-01&quot;&gt;&lt;m_msothmcolidx val=&quot;0&quot;/&gt;&lt;m_rgb r=&quot;AE&quot; g=&quot;D6&quot; b=&quot;AB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METRO_PPT_Master_16_9" id="{94505C44-7D57-5E4B-804A-23E69DAEEB6B}" vid="{1B706472-DFAE-9943-A4CC-8CC674EA0A9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b158d81-80b7-49ff-9029-40de76e83110">
      <UserInfo>
        <DisplayName>Peltier, Pascal</DisplayName>
        <AccountId>32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DB1631C758CC49B4FAE1C56DFBF6D5" ma:contentTypeVersion="9" ma:contentTypeDescription="Create a new document." ma:contentTypeScope="" ma:versionID="1204279d54c6efbd09d98e61fdd6a17a">
  <xsd:schema xmlns:xsd="http://www.w3.org/2001/XMLSchema" xmlns:xs="http://www.w3.org/2001/XMLSchema" xmlns:p="http://schemas.microsoft.com/office/2006/metadata/properties" xmlns:ns2="0dcdc8af-d0bb-4d46-8ef2-d40441f5a5f4" xmlns:ns3="3b158d81-80b7-49ff-9029-40de76e83110" targetNamespace="http://schemas.microsoft.com/office/2006/metadata/properties" ma:root="true" ma:fieldsID="f8342cad21ef000459aea7d6c8402880" ns2:_="" ns3:_="">
    <xsd:import namespace="0dcdc8af-d0bb-4d46-8ef2-d40441f5a5f4"/>
    <xsd:import namespace="3b158d81-80b7-49ff-9029-40de76e831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dc8af-d0bb-4d46-8ef2-d40441f5a5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58d81-80b7-49ff-9029-40de76e8311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F227F6-8D33-4A44-8CCE-B5CAC80605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8D2D38-4330-422C-833E-A3F805243225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3b158d81-80b7-49ff-9029-40de76e83110"/>
    <ds:schemaRef ds:uri="0dcdc8af-d0bb-4d46-8ef2-d40441f5a5f4"/>
  </ds:schemaRefs>
</ds:datastoreItem>
</file>

<file path=customXml/itemProps3.xml><?xml version="1.0" encoding="utf-8"?>
<ds:datastoreItem xmlns:ds="http://schemas.openxmlformats.org/officeDocument/2006/customXml" ds:itemID="{95D304CF-8196-4E26-82BA-EE015A2B0A03}">
  <ds:schemaRefs>
    <ds:schemaRef ds:uri="0dcdc8af-d0bb-4d46-8ef2-d40441f5a5f4"/>
    <ds:schemaRef ds:uri="3b158d81-80b7-49ff-9029-40de76e8311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32348</TotalTime>
  <Words>358</Words>
  <Application>Microsoft Office PowerPoint</Application>
  <PresentationFormat>Grand écran</PresentationFormat>
  <Paragraphs>44</Paragraphs>
  <Slides>40</Slides>
  <Notes>6</Notes>
  <HiddenSlides>0</HiddenSlides>
  <MMClips>3</MMClips>
  <ScaleCrop>false</ScaleCrop>
  <HeadingPairs>
    <vt:vector size="8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52" baseType="lpstr">
      <vt:lpstr>CA Metro Black</vt:lpstr>
      <vt:lpstr>Avenir Next LT Pro</vt:lpstr>
      <vt:lpstr>Calibri Light</vt:lpstr>
      <vt:lpstr>Avenir LT Std 45 Book</vt:lpstr>
      <vt:lpstr>Amasis MT Pro Medium</vt:lpstr>
      <vt:lpstr>Georgia</vt:lpstr>
      <vt:lpstr>Arial</vt:lpstr>
      <vt:lpstr>Segoe UI</vt:lpstr>
      <vt:lpstr>CA Metro</vt:lpstr>
      <vt:lpstr>Calibri</vt:lpstr>
      <vt:lpstr>METRO</vt:lpstr>
      <vt:lpstr>think-cell Slide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NOUVELLE SIGNATURE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GUIDES </vt:lpstr>
      <vt:lpstr>Présentation PowerPoint</vt:lpstr>
      <vt:lpstr>Présentation PowerPoint</vt:lpstr>
      <vt:lpstr>Présentation PowerPoint</vt:lpstr>
      <vt:lpstr>Présentation PowerPoint</vt:lpstr>
      <vt:lpstr>MAGAZINES </vt:lpstr>
      <vt:lpstr>Présentation PowerPoint</vt:lpstr>
      <vt:lpstr>Présentation PowerPoint</vt:lpstr>
      <vt:lpstr>RS </vt:lpstr>
      <vt:lpstr>Présentation PowerPoint</vt:lpstr>
      <vt:lpstr>PODCAST </vt:lpstr>
      <vt:lpstr>Présentation PowerPoint</vt:lpstr>
      <vt:lpstr>CRM </vt:lpstr>
      <vt:lpstr>Présentation PowerPoint</vt:lpstr>
      <vt:lpstr>WEB </vt:lpstr>
      <vt:lpstr>Présentation PowerPoint</vt:lpstr>
      <vt:lpstr>SLIDE EN PLUS Pour INTERPELLER ET INTRODUIRE LE FAIT MAISON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Criteria (incl. Ext. Comm. KPIs)</dc:title>
  <dc:creator>Pascal Peltier</dc:creator>
  <cp:lastModifiedBy>Antoine Jubert</cp:lastModifiedBy>
  <cp:revision>33</cp:revision>
  <cp:lastPrinted>2022-05-13T08:09:02Z</cp:lastPrinted>
  <dcterms:created xsi:type="dcterms:W3CDTF">2022-01-06T08:26:23Z</dcterms:created>
  <dcterms:modified xsi:type="dcterms:W3CDTF">2024-10-11T10:39:22Z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c1476e-3236-4add-9655-bdfbec32e949_Enabled">
    <vt:lpwstr>true</vt:lpwstr>
  </property>
  <property fmtid="{D5CDD505-2E9C-101B-9397-08002B2CF9AE}" pid="3" name="MSIP_Label_01c1476e-3236-4add-9655-bdfbec32e949_SetDate">
    <vt:lpwstr>2022-10-17T19:39:10Z</vt:lpwstr>
  </property>
  <property fmtid="{D5CDD505-2E9C-101B-9397-08002B2CF9AE}" pid="4" name="MSIP_Label_01c1476e-3236-4add-9655-bdfbec32e949_Method">
    <vt:lpwstr>Standard</vt:lpwstr>
  </property>
  <property fmtid="{D5CDD505-2E9C-101B-9397-08002B2CF9AE}" pid="5" name="MSIP_Label_01c1476e-3236-4add-9655-bdfbec32e949_Name">
    <vt:lpwstr>Unrestricted</vt:lpwstr>
  </property>
  <property fmtid="{D5CDD505-2E9C-101B-9397-08002B2CF9AE}" pid="6" name="MSIP_Label_01c1476e-3236-4add-9655-bdfbec32e949_SiteId">
    <vt:lpwstr>64322308-09a9-47a3-8c1c-b82871d60568</vt:lpwstr>
  </property>
  <property fmtid="{D5CDD505-2E9C-101B-9397-08002B2CF9AE}" pid="7" name="MSIP_Label_01c1476e-3236-4add-9655-bdfbec32e949_ActionId">
    <vt:lpwstr>f5754604-1d0f-4a76-b3d4-f7ab7705e610</vt:lpwstr>
  </property>
  <property fmtid="{D5CDD505-2E9C-101B-9397-08002B2CF9AE}" pid="8" name="MSIP_Label_01c1476e-3236-4add-9655-bdfbec32e949_ContentBits">
    <vt:lpwstr>0</vt:lpwstr>
  </property>
  <property fmtid="{D5CDD505-2E9C-101B-9397-08002B2CF9AE}" pid="9" name="ContentTypeId">
    <vt:lpwstr>0x010100CCDB1631C758CC49B4FAE1C56DFBF6D5</vt:lpwstr>
  </property>
</Properties>
</file>